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2" r:id="rId1"/>
    <p:sldMasterId id="2147483764" r:id="rId2"/>
  </p:sldMasterIdLst>
  <p:notesMasterIdLst>
    <p:notesMasterId r:id="rId48"/>
  </p:notesMasterIdLst>
  <p:sldIdLst>
    <p:sldId id="401" r:id="rId3"/>
    <p:sldId id="257" r:id="rId4"/>
    <p:sldId id="601" r:id="rId5"/>
    <p:sldId id="603" r:id="rId6"/>
    <p:sldId id="604" r:id="rId7"/>
    <p:sldId id="605" r:id="rId8"/>
    <p:sldId id="606" r:id="rId9"/>
    <p:sldId id="607" r:id="rId10"/>
    <p:sldId id="608" r:id="rId11"/>
    <p:sldId id="609" r:id="rId12"/>
    <p:sldId id="610" r:id="rId13"/>
    <p:sldId id="611" r:id="rId14"/>
    <p:sldId id="612" r:id="rId15"/>
    <p:sldId id="613" r:id="rId16"/>
    <p:sldId id="614" r:id="rId17"/>
    <p:sldId id="615" r:id="rId18"/>
    <p:sldId id="642" r:id="rId19"/>
    <p:sldId id="617" r:id="rId20"/>
    <p:sldId id="618" r:id="rId21"/>
    <p:sldId id="619" r:id="rId22"/>
    <p:sldId id="620" r:id="rId23"/>
    <p:sldId id="621" r:id="rId24"/>
    <p:sldId id="622" r:id="rId25"/>
    <p:sldId id="623" r:id="rId26"/>
    <p:sldId id="624" r:id="rId27"/>
    <p:sldId id="625" r:id="rId28"/>
    <p:sldId id="626" r:id="rId29"/>
    <p:sldId id="627" r:id="rId30"/>
    <p:sldId id="628" r:id="rId31"/>
    <p:sldId id="629" r:id="rId32"/>
    <p:sldId id="630" r:id="rId33"/>
    <p:sldId id="631" r:id="rId34"/>
    <p:sldId id="632" r:id="rId35"/>
    <p:sldId id="633" r:id="rId36"/>
    <p:sldId id="634" r:id="rId37"/>
    <p:sldId id="635" r:id="rId38"/>
    <p:sldId id="636" r:id="rId39"/>
    <p:sldId id="637" r:id="rId40"/>
    <p:sldId id="638" r:id="rId41"/>
    <p:sldId id="639" r:id="rId42"/>
    <p:sldId id="402" r:id="rId43"/>
    <p:sldId id="513" r:id="rId44"/>
    <p:sldId id="602" r:id="rId45"/>
    <p:sldId id="640" r:id="rId46"/>
    <p:sldId id="641" r:id="rId4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in Content" id="{D3F44C91-3BA7-4281-8574-3F307E499921}">
          <p14:sldIdLst>
            <p14:sldId id="401"/>
            <p14:sldId id="257"/>
            <p14:sldId id="601"/>
            <p14:sldId id="603"/>
            <p14:sldId id="604"/>
            <p14:sldId id="605"/>
            <p14:sldId id="606"/>
            <p14:sldId id="607"/>
            <p14:sldId id="608"/>
            <p14:sldId id="609"/>
            <p14:sldId id="610"/>
            <p14:sldId id="611"/>
            <p14:sldId id="612"/>
            <p14:sldId id="613"/>
            <p14:sldId id="614"/>
            <p14:sldId id="615"/>
            <p14:sldId id="642"/>
            <p14:sldId id="617"/>
            <p14:sldId id="618"/>
            <p14:sldId id="619"/>
            <p14:sldId id="620"/>
            <p14:sldId id="621"/>
            <p14:sldId id="622"/>
            <p14:sldId id="623"/>
            <p14:sldId id="624"/>
            <p14:sldId id="625"/>
            <p14:sldId id="626"/>
            <p14:sldId id="627"/>
            <p14:sldId id="628"/>
            <p14:sldId id="629"/>
            <p14:sldId id="630"/>
            <p14:sldId id="631"/>
            <p14:sldId id="632"/>
            <p14:sldId id="633"/>
            <p14:sldId id="634"/>
            <p14:sldId id="635"/>
            <p14:sldId id="636"/>
            <p14:sldId id="637"/>
            <p14:sldId id="638"/>
            <p14:sldId id="639"/>
            <p14:sldId id="402"/>
          </p14:sldIdLst>
        </p14:section>
        <p14:section name="Appendix: Image Descriptions for Unsighted Students" id="{18C3DBE0-DF1C-434E-AFD7-31C5F583D067}">
          <p14:sldIdLst>
            <p14:sldId id="513"/>
            <p14:sldId id="602"/>
            <p14:sldId id="640"/>
            <p14:sldId id="64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iz Moliski" initials="" lastIdx="25" clrIdx="0"/>
  <p:cmAuthor id="1" name="Samuel Joseph Frame" initials="SJF" lastIdx="11" clrIdx="1"/>
  <p:cmAuthor id="2" name="Microsoft Office User" initials="MOU" lastIdx="3" clrIdx="2"/>
  <p:cmAuthor id="3" name="Agate Development" initials="AD" lastIdx="2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4984"/>
    <a:srgbClr val="002495"/>
    <a:srgbClr val="009C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15" autoAdjust="0"/>
    <p:restoredTop sz="96357" autoAdjust="0"/>
  </p:normalViewPr>
  <p:slideViewPr>
    <p:cSldViewPr>
      <p:cViewPr varScale="1">
        <p:scale>
          <a:sx n="64" d="100"/>
          <a:sy n="64" d="100"/>
        </p:scale>
        <p:origin x="34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92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  <p:sld r:id="rId27" collapse="1"/>
      <p:sld r:id="rId28" collapse="1"/>
      <p:sld r:id="rId29" collapse="1"/>
      <p:sld r:id="rId30" collapse="1"/>
      <p:sld r:id="rId31" collapse="1"/>
      <p:sld r:id="rId32" collapse="1"/>
      <p:sld r:id="rId33" collapse="1"/>
      <p:sld r:id="rId34" collapse="1"/>
      <p:sld r:id="rId35" collapse="1"/>
      <p:sld r:id="rId36" collapse="1"/>
      <p:sld r:id="rId37" collapse="1"/>
      <p:sld r:id="rId38" collapse="1"/>
      <p:sld r:id="rId39" collapse="1"/>
      <p:sld r:id="rId40" collapse="1"/>
      <p:sld r:id="rId41" collapse="1"/>
      <p:sld r:id="rId42" collapse="1"/>
    </p:sldLst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32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viewProps" Target="view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commentAuthors" Target="commentAuthors.xml"/></Relationships>
</file>

<file path=ppt/_rels/viewProps.xml.rels><?xml version="1.0" encoding="UTF-8" standalone="yes"?>
<Relationships xmlns="http://schemas.openxmlformats.org/package/2006/relationships"><Relationship Id="rId13" Type="http://schemas.openxmlformats.org/officeDocument/2006/relationships/slide" Target="slides/slide13.xml"/><Relationship Id="rId18" Type="http://schemas.openxmlformats.org/officeDocument/2006/relationships/slide" Target="slides/slide18.xml"/><Relationship Id="rId26" Type="http://schemas.openxmlformats.org/officeDocument/2006/relationships/slide" Target="slides/slide26.xml"/><Relationship Id="rId39" Type="http://schemas.openxmlformats.org/officeDocument/2006/relationships/slide" Target="slides/slide39.xml"/><Relationship Id="rId21" Type="http://schemas.openxmlformats.org/officeDocument/2006/relationships/slide" Target="slides/slide21.xml"/><Relationship Id="rId34" Type="http://schemas.openxmlformats.org/officeDocument/2006/relationships/slide" Target="slides/slide34.xml"/><Relationship Id="rId42" Type="http://schemas.openxmlformats.org/officeDocument/2006/relationships/slide" Target="slides/slide42.xml"/><Relationship Id="rId7" Type="http://schemas.openxmlformats.org/officeDocument/2006/relationships/slide" Target="slides/slide7.xml"/><Relationship Id="rId2" Type="http://schemas.openxmlformats.org/officeDocument/2006/relationships/slide" Target="slides/slide2.xml"/><Relationship Id="rId16" Type="http://schemas.openxmlformats.org/officeDocument/2006/relationships/slide" Target="slides/slide16.xml"/><Relationship Id="rId20" Type="http://schemas.openxmlformats.org/officeDocument/2006/relationships/slide" Target="slides/slide20.xml"/><Relationship Id="rId29" Type="http://schemas.openxmlformats.org/officeDocument/2006/relationships/slide" Target="slides/slide29.xml"/><Relationship Id="rId41" Type="http://schemas.openxmlformats.org/officeDocument/2006/relationships/slide" Target="slides/slide41.xml"/><Relationship Id="rId1" Type="http://schemas.openxmlformats.org/officeDocument/2006/relationships/slide" Target="slides/slide1.xml"/><Relationship Id="rId6" Type="http://schemas.openxmlformats.org/officeDocument/2006/relationships/slide" Target="slides/slide6.xml"/><Relationship Id="rId11" Type="http://schemas.openxmlformats.org/officeDocument/2006/relationships/slide" Target="slides/slide11.xml"/><Relationship Id="rId24" Type="http://schemas.openxmlformats.org/officeDocument/2006/relationships/slide" Target="slides/slide24.xml"/><Relationship Id="rId32" Type="http://schemas.openxmlformats.org/officeDocument/2006/relationships/slide" Target="slides/slide32.xml"/><Relationship Id="rId37" Type="http://schemas.openxmlformats.org/officeDocument/2006/relationships/slide" Target="slides/slide37.xml"/><Relationship Id="rId40" Type="http://schemas.openxmlformats.org/officeDocument/2006/relationships/slide" Target="slides/slide40.xml"/><Relationship Id="rId5" Type="http://schemas.openxmlformats.org/officeDocument/2006/relationships/slide" Target="slides/slide5.xml"/><Relationship Id="rId15" Type="http://schemas.openxmlformats.org/officeDocument/2006/relationships/slide" Target="slides/slide15.xml"/><Relationship Id="rId23" Type="http://schemas.openxmlformats.org/officeDocument/2006/relationships/slide" Target="slides/slide23.xml"/><Relationship Id="rId28" Type="http://schemas.openxmlformats.org/officeDocument/2006/relationships/slide" Target="slides/slide28.xml"/><Relationship Id="rId36" Type="http://schemas.openxmlformats.org/officeDocument/2006/relationships/slide" Target="slides/slide36.xml"/><Relationship Id="rId10" Type="http://schemas.openxmlformats.org/officeDocument/2006/relationships/slide" Target="slides/slide10.xml"/><Relationship Id="rId19" Type="http://schemas.openxmlformats.org/officeDocument/2006/relationships/slide" Target="slides/slide19.xml"/><Relationship Id="rId31" Type="http://schemas.openxmlformats.org/officeDocument/2006/relationships/slide" Target="slides/slide31.xml"/><Relationship Id="rId4" Type="http://schemas.openxmlformats.org/officeDocument/2006/relationships/slide" Target="slides/slide4.xml"/><Relationship Id="rId9" Type="http://schemas.openxmlformats.org/officeDocument/2006/relationships/slide" Target="slides/slide9.xml"/><Relationship Id="rId14" Type="http://schemas.openxmlformats.org/officeDocument/2006/relationships/slide" Target="slides/slide14.xml"/><Relationship Id="rId22" Type="http://schemas.openxmlformats.org/officeDocument/2006/relationships/slide" Target="slides/slide22.xml"/><Relationship Id="rId27" Type="http://schemas.openxmlformats.org/officeDocument/2006/relationships/slide" Target="slides/slide27.xml"/><Relationship Id="rId30" Type="http://schemas.openxmlformats.org/officeDocument/2006/relationships/slide" Target="slides/slide30.xml"/><Relationship Id="rId35" Type="http://schemas.openxmlformats.org/officeDocument/2006/relationships/slide" Target="slides/slide35.xml"/><Relationship Id="rId8" Type="http://schemas.openxmlformats.org/officeDocument/2006/relationships/slide" Target="slides/slide8.xml"/><Relationship Id="rId3" Type="http://schemas.openxmlformats.org/officeDocument/2006/relationships/slide" Target="slides/slide3.xml"/><Relationship Id="rId12" Type="http://schemas.openxmlformats.org/officeDocument/2006/relationships/slide" Target="slides/slide12.xml"/><Relationship Id="rId17" Type="http://schemas.openxmlformats.org/officeDocument/2006/relationships/slide" Target="slides/slide17.xml"/><Relationship Id="rId25" Type="http://schemas.openxmlformats.org/officeDocument/2006/relationships/slide" Target="slides/slide25.xml"/><Relationship Id="rId33" Type="http://schemas.openxmlformats.org/officeDocument/2006/relationships/slide" Target="slides/slide33.xml"/><Relationship Id="rId38" Type="http://schemas.openxmlformats.org/officeDocument/2006/relationships/slide" Target="slides/slide3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86.wmf"/><Relationship Id="rId7" Type="http://schemas.openxmlformats.org/officeDocument/2006/relationships/image" Target="../media/image90.wmf"/><Relationship Id="rId2" Type="http://schemas.openxmlformats.org/officeDocument/2006/relationships/image" Target="../media/image85.wmf"/><Relationship Id="rId1" Type="http://schemas.openxmlformats.org/officeDocument/2006/relationships/image" Target="../media/image84.wmf"/><Relationship Id="rId6" Type="http://schemas.openxmlformats.org/officeDocument/2006/relationships/image" Target="../media/image89.wmf"/><Relationship Id="rId5" Type="http://schemas.openxmlformats.org/officeDocument/2006/relationships/image" Target="../media/image88.wmf"/><Relationship Id="rId4" Type="http://schemas.openxmlformats.org/officeDocument/2006/relationships/image" Target="../media/image87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3.wmf"/><Relationship Id="rId2" Type="http://schemas.openxmlformats.org/officeDocument/2006/relationships/image" Target="../media/image92.wmf"/><Relationship Id="rId1" Type="http://schemas.openxmlformats.org/officeDocument/2006/relationships/image" Target="../media/image91.wmf"/><Relationship Id="rId5" Type="http://schemas.openxmlformats.org/officeDocument/2006/relationships/image" Target="../media/image95.wmf"/><Relationship Id="rId4" Type="http://schemas.openxmlformats.org/officeDocument/2006/relationships/image" Target="../media/image94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6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wmf"/><Relationship Id="rId2" Type="http://schemas.openxmlformats.org/officeDocument/2006/relationships/image" Target="../media/image99.wmf"/><Relationship Id="rId1" Type="http://schemas.openxmlformats.org/officeDocument/2006/relationships/image" Target="../media/image98.wmf"/><Relationship Id="rId5" Type="http://schemas.openxmlformats.org/officeDocument/2006/relationships/image" Target="../media/image102.wmf"/><Relationship Id="rId4" Type="http://schemas.openxmlformats.org/officeDocument/2006/relationships/image" Target="../media/image101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wmf"/><Relationship Id="rId1" Type="http://schemas.openxmlformats.org/officeDocument/2006/relationships/image" Target="../media/image103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wmf"/><Relationship Id="rId2" Type="http://schemas.openxmlformats.org/officeDocument/2006/relationships/image" Target="../media/image106.wmf"/><Relationship Id="rId1" Type="http://schemas.openxmlformats.org/officeDocument/2006/relationships/image" Target="../media/image105.wmf"/><Relationship Id="rId6" Type="http://schemas.openxmlformats.org/officeDocument/2006/relationships/image" Target="../media/image110.wmf"/><Relationship Id="rId5" Type="http://schemas.openxmlformats.org/officeDocument/2006/relationships/image" Target="../media/image109.wmf"/><Relationship Id="rId4" Type="http://schemas.openxmlformats.org/officeDocument/2006/relationships/image" Target="../media/image108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wmf"/><Relationship Id="rId2" Type="http://schemas.openxmlformats.org/officeDocument/2006/relationships/image" Target="../media/image112.wmf"/><Relationship Id="rId1" Type="http://schemas.openxmlformats.org/officeDocument/2006/relationships/image" Target="../media/image111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wmf"/><Relationship Id="rId2" Type="http://schemas.openxmlformats.org/officeDocument/2006/relationships/image" Target="../media/image116.wmf"/><Relationship Id="rId1" Type="http://schemas.openxmlformats.org/officeDocument/2006/relationships/image" Target="../media/image115.wmf"/><Relationship Id="rId6" Type="http://schemas.openxmlformats.org/officeDocument/2006/relationships/image" Target="../media/image120.wmf"/><Relationship Id="rId5" Type="http://schemas.openxmlformats.org/officeDocument/2006/relationships/image" Target="../media/image119.wmf"/><Relationship Id="rId4" Type="http://schemas.openxmlformats.org/officeDocument/2006/relationships/image" Target="../media/image118.w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8.wmf"/><Relationship Id="rId3" Type="http://schemas.openxmlformats.org/officeDocument/2006/relationships/image" Target="../media/image123.wmf"/><Relationship Id="rId7" Type="http://schemas.openxmlformats.org/officeDocument/2006/relationships/image" Target="../media/image127.wmf"/><Relationship Id="rId2" Type="http://schemas.openxmlformats.org/officeDocument/2006/relationships/image" Target="../media/image122.wmf"/><Relationship Id="rId1" Type="http://schemas.openxmlformats.org/officeDocument/2006/relationships/image" Target="../media/image121.wmf"/><Relationship Id="rId6" Type="http://schemas.openxmlformats.org/officeDocument/2006/relationships/image" Target="../media/image126.wmf"/><Relationship Id="rId5" Type="http://schemas.openxmlformats.org/officeDocument/2006/relationships/image" Target="../media/image125.wmf"/><Relationship Id="rId4" Type="http://schemas.openxmlformats.org/officeDocument/2006/relationships/image" Target="../media/image124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wmf"/><Relationship Id="rId1" Type="http://schemas.openxmlformats.org/officeDocument/2006/relationships/image" Target="../media/image129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4" Type="http://schemas.openxmlformats.org/officeDocument/2006/relationships/image" Target="../media/image8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3.wmf"/><Relationship Id="rId2" Type="http://schemas.openxmlformats.org/officeDocument/2006/relationships/image" Target="../media/image132.wmf"/><Relationship Id="rId1" Type="http://schemas.openxmlformats.org/officeDocument/2006/relationships/image" Target="../media/image131.wmf"/><Relationship Id="rId5" Type="http://schemas.openxmlformats.org/officeDocument/2006/relationships/image" Target="../media/image135.wmf"/><Relationship Id="rId4" Type="http://schemas.openxmlformats.org/officeDocument/2006/relationships/image" Target="../media/image134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8.wmf"/><Relationship Id="rId2" Type="http://schemas.openxmlformats.org/officeDocument/2006/relationships/image" Target="../media/image137.wmf"/><Relationship Id="rId1" Type="http://schemas.openxmlformats.org/officeDocument/2006/relationships/image" Target="../media/image136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9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13" Type="http://schemas.openxmlformats.org/officeDocument/2006/relationships/image" Target="../media/image21.wmf"/><Relationship Id="rId18" Type="http://schemas.openxmlformats.org/officeDocument/2006/relationships/image" Target="../media/image26.wmf"/><Relationship Id="rId26" Type="http://schemas.openxmlformats.org/officeDocument/2006/relationships/image" Target="../media/image34.wmf"/><Relationship Id="rId3" Type="http://schemas.openxmlformats.org/officeDocument/2006/relationships/image" Target="../media/image11.wmf"/><Relationship Id="rId21" Type="http://schemas.openxmlformats.org/officeDocument/2006/relationships/image" Target="../media/image29.wmf"/><Relationship Id="rId7" Type="http://schemas.openxmlformats.org/officeDocument/2006/relationships/image" Target="../media/image15.wmf"/><Relationship Id="rId12" Type="http://schemas.openxmlformats.org/officeDocument/2006/relationships/image" Target="../media/image20.wmf"/><Relationship Id="rId17" Type="http://schemas.openxmlformats.org/officeDocument/2006/relationships/image" Target="../media/image25.wmf"/><Relationship Id="rId25" Type="http://schemas.openxmlformats.org/officeDocument/2006/relationships/image" Target="../media/image33.wmf"/><Relationship Id="rId2" Type="http://schemas.openxmlformats.org/officeDocument/2006/relationships/image" Target="../media/image10.wmf"/><Relationship Id="rId16" Type="http://schemas.openxmlformats.org/officeDocument/2006/relationships/image" Target="../media/image24.wmf"/><Relationship Id="rId20" Type="http://schemas.openxmlformats.org/officeDocument/2006/relationships/image" Target="../media/image28.wmf"/><Relationship Id="rId1" Type="http://schemas.openxmlformats.org/officeDocument/2006/relationships/image" Target="../media/image9.wmf"/><Relationship Id="rId6" Type="http://schemas.openxmlformats.org/officeDocument/2006/relationships/image" Target="../media/image14.wmf"/><Relationship Id="rId11" Type="http://schemas.openxmlformats.org/officeDocument/2006/relationships/image" Target="../media/image19.wmf"/><Relationship Id="rId24" Type="http://schemas.openxmlformats.org/officeDocument/2006/relationships/image" Target="../media/image32.wmf"/><Relationship Id="rId5" Type="http://schemas.openxmlformats.org/officeDocument/2006/relationships/image" Target="../media/image13.wmf"/><Relationship Id="rId15" Type="http://schemas.openxmlformats.org/officeDocument/2006/relationships/image" Target="../media/image23.wmf"/><Relationship Id="rId23" Type="http://schemas.openxmlformats.org/officeDocument/2006/relationships/image" Target="../media/image31.wmf"/><Relationship Id="rId28" Type="http://schemas.openxmlformats.org/officeDocument/2006/relationships/image" Target="../media/image36.wmf"/><Relationship Id="rId10" Type="http://schemas.openxmlformats.org/officeDocument/2006/relationships/image" Target="../media/image18.wmf"/><Relationship Id="rId19" Type="http://schemas.openxmlformats.org/officeDocument/2006/relationships/image" Target="../media/image27.wmf"/><Relationship Id="rId4" Type="http://schemas.openxmlformats.org/officeDocument/2006/relationships/image" Target="../media/image12.wmf"/><Relationship Id="rId9" Type="http://schemas.openxmlformats.org/officeDocument/2006/relationships/image" Target="../media/image17.wmf"/><Relationship Id="rId14" Type="http://schemas.openxmlformats.org/officeDocument/2006/relationships/image" Target="../media/image22.wmf"/><Relationship Id="rId22" Type="http://schemas.openxmlformats.org/officeDocument/2006/relationships/image" Target="../media/image30.wmf"/><Relationship Id="rId27" Type="http://schemas.openxmlformats.org/officeDocument/2006/relationships/image" Target="../media/image3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3" Type="http://schemas.openxmlformats.org/officeDocument/2006/relationships/image" Target="../media/image41.wmf"/><Relationship Id="rId7" Type="http://schemas.openxmlformats.org/officeDocument/2006/relationships/image" Target="../media/image45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Relationship Id="rId6" Type="http://schemas.openxmlformats.org/officeDocument/2006/relationships/image" Target="../media/image44.wmf"/><Relationship Id="rId5" Type="http://schemas.openxmlformats.org/officeDocument/2006/relationships/image" Target="../media/image43.wmf"/><Relationship Id="rId4" Type="http://schemas.openxmlformats.org/officeDocument/2006/relationships/image" Target="../media/image42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image" Target="../media/image49.wmf"/><Relationship Id="rId1" Type="http://schemas.openxmlformats.org/officeDocument/2006/relationships/image" Target="../media/image48.wmf"/><Relationship Id="rId5" Type="http://schemas.openxmlformats.org/officeDocument/2006/relationships/image" Target="../media/image52.wmf"/><Relationship Id="rId4" Type="http://schemas.openxmlformats.org/officeDocument/2006/relationships/image" Target="../media/image51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60.wmf"/><Relationship Id="rId13" Type="http://schemas.openxmlformats.org/officeDocument/2006/relationships/image" Target="../media/image65.wmf"/><Relationship Id="rId18" Type="http://schemas.openxmlformats.org/officeDocument/2006/relationships/image" Target="../media/image70.wmf"/><Relationship Id="rId26" Type="http://schemas.openxmlformats.org/officeDocument/2006/relationships/image" Target="../media/image78.wmf"/><Relationship Id="rId3" Type="http://schemas.openxmlformats.org/officeDocument/2006/relationships/image" Target="../media/image55.wmf"/><Relationship Id="rId21" Type="http://schemas.openxmlformats.org/officeDocument/2006/relationships/image" Target="../media/image73.wmf"/><Relationship Id="rId7" Type="http://schemas.openxmlformats.org/officeDocument/2006/relationships/image" Target="../media/image59.wmf"/><Relationship Id="rId12" Type="http://schemas.openxmlformats.org/officeDocument/2006/relationships/image" Target="../media/image64.wmf"/><Relationship Id="rId17" Type="http://schemas.openxmlformats.org/officeDocument/2006/relationships/image" Target="../media/image69.wmf"/><Relationship Id="rId25" Type="http://schemas.openxmlformats.org/officeDocument/2006/relationships/image" Target="../media/image77.wmf"/><Relationship Id="rId2" Type="http://schemas.openxmlformats.org/officeDocument/2006/relationships/image" Target="../media/image54.wmf"/><Relationship Id="rId16" Type="http://schemas.openxmlformats.org/officeDocument/2006/relationships/image" Target="../media/image68.wmf"/><Relationship Id="rId20" Type="http://schemas.openxmlformats.org/officeDocument/2006/relationships/image" Target="../media/image72.wmf"/><Relationship Id="rId1" Type="http://schemas.openxmlformats.org/officeDocument/2006/relationships/image" Target="../media/image53.wmf"/><Relationship Id="rId6" Type="http://schemas.openxmlformats.org/officeDocument/2006/relationships/image" Target="../media/image58.wmf"/><Relationship Id="rId11" Type="http://schemas.openxmlformats.org/officeDocument/2006/relationships/image" Target="../media/image63.wmf"/><Relationship Id="rId24" Type="http://schemas.openxmlformats.org/officeDocument/2006/relationships/image" Target="../media/image76.wmf"/><Relationship Id="rId5" Type="http://schemas.openxmlformats.org/officeDocument/2006/relationships/image" Target="../media/image57.wmf"/><Relationship Id="rId15" Type="http://schemas.openxmlformats.org/officeDocument/2006/relationships/image" Target="../media/image67.wmf"/><Relationship Id="rId23" Type="http://schemas.openxmlformats.org/officeDocument/2006/relationships/image" Target="../media/image75.wmf"/><Relationship Id="rId10" Type="http://schemas.openxmlformats.org/officeDocument/2006/relationships/image" Target="../media/image62.wmf"/><Relationship Id="rId19" Type="http://schemas.openxmlformats.org/officeDocument/2006/relationships/image" Target="../media/image71.wmf"/><Relationship Id="rId4" Type="http://schemas.openxmlformats.org/officeDocument/2006/relationships/image" Target="../media/image56.wmf"/><Relationship Id="rId9" Type="http://schemas.openxmlformats.org/officeDocument/2006/relationships/image" Target="../media/image61.wmf"/><Relationship Id="rId14" Type="http://schemas.openxmlformats.org/officeDocument/2006/relationships/image" Target="../media/image66.wmf"/><Relationship Id="rId22" Type="http://schemas.openxmlformats.org/officeDocument/2006/relationships/image" Target="../media/image74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80.wmf"/><Relationship Id="rId1" Type="http://schemas.openxmlformats.org/officeDocument/2006/relationships/image" Target="../media/image79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83.wmf"/><Relationship Id="rId2" Type="http://schemas.openxmlformats.org/officeDocument/2006/relationships/image" Target="../media/image82.wmf"/><Relationship Id="rId1" Type="http://schemas.openxmlformats.org/officeDocument/2006/relationships/image" Target="../media/image8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CC75103D-9994-411B-83F1-CA97D5FFCEE2}" type="datetimeFigureOut">
              <a:rPr lang="en-US"/>
              <a:pPr>
                <a:defRPr/>
              </a:pPr>
              <a:t>7/13/2021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87CE43C7-7701-4DA9-9326-FB9088196BE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4301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089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  <p:sp>
        <p:nvSpPr>
          <p:cNvPr id="8089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A72AECE-B744-40D0-91C9-443F42ED171A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8938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7CE43C7-7701-4DA9-9326-FB9088196BE4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8988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819400" y="457200"/>
            <a:ext cx="6248400" cy="2514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5000" dirty="0">
                <a:solidFill>
                  <a:srgbClr val="009C9E"/>
                </a:solidFill>
                <a:latin typeface="Book Antiqua" panose="02040602050305030304" pitchFamily="18" charset="0"/>
              </a:rPr>
              <a:t>5</a:t>
            </a:r>
            <a:br>
              <a:rPr lang="en-US" sz="14500" dirty="0">
                <a:latin typeface="Book Antiqua" panose="02040602050305030304" pitchFamily="18" charset="0"/>
              </a:rPr>
            </a:br>
            <a:r>
              <a:rPr lang="en-US" sz="8300" dirty="0">
                <a:latin typeface="Book Antiqua" panose="02040602050305030304" pitchFamily="18" charset="0"/>
              </a:rPr>
              <a:t>Discrete Probability Distributions</a:t>
            </a: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3124200" y="3886200"/>
            <a:ext cx="6019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en-US" sz="2800" dirty="0">
                <a:solidFill>
                  <a:srgbClr val="1F4984"/>
                </a:solidFill>
                <a:latin typeface="Helvetica" pitchFamily="34" charset="0"/>
              </a:rPr>
              <a:t>Business Statistics: 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sz="2800" dirty="0">
                <a:solidFill>
                  <a:srgbClr val="1F4984"/>
                </a:solidFill>
                <a:latin typeface="Helvetica" pitchFamily="34" charset="0"/>
              </a:rPr>
              <a:t>Communicating with Numbers, 2e</a:t>
            </a:r>
          </a:p>
          <a:p>
            <a:pPr marL="0" indent="0" algn="ctr">
              <a:spcBef>
                <a:spcPts val="0"/>
              </a:spcBef>
              <a:buNone/>
            </a:pPr>
            <a:endParaRPr lang="en-US" sz="2800" dirty="0">
              <a:latin typeface="Helvetica" pitchFamily="34" charset="0"/>
            </a:endParaRPr>
          </a:p>
          <a:p>
            <a:pPr marL="0" indent="0" algn="ctr">
              <a:spcBef>
                <a:spcPts val="0"/>
              </a:spcBef>
              <a:buNone/>
            </a:pPr>
            <a:r>
              <a:rPr lang="en-US" sz="2200" dirty="0">
                <a:latin typeface="Helvetica" pitchFamily="34" charset="0"/>
              </a:rPr>
              <a:t>By Sanjiv Jaggia and Alison Kelly</a:t>
            </a:r>
          </a:p>
        </p:txBody>
      </p:sp>
      <p:sp>
        <p:nvSpPr>
          <p:cNvPr id="9" name="Rectangle 8"/>
          <p:cNvSpPr/>
          <p:nvPr/>
        </p:nvSpPr>
        <p:spPr>
          <a:xfrm>
            <a:off x="-2310" y="0"/>
            <a:ext cx="2745509" cy="6858000"/>
          </a:xfrm>
          <a:prstGeom prst="rect">
            <a:avLst/>
          </a:prstGeom>
          <a:gradFill>
            <a:gsLst>
              <a:gs pos="50000">
                <a:srgbClr val="1F4984"/>
              </a:gs>
              <a:gs pos="100000">
                <a:srgbClr val="CADB34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400" dirty="0">
              <a:solidFill>
                <a:srgbClr val="E9F7FE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953375" y="-5057775"/>
            <a:ext cx="4048606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914400"/>
            <a:ext cx="2699071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" name="Straight Connector 10"/>
          <p:cNvCxnSpPr/>
          <p:nvPr/>
        </p:nvCxnSpPr>
        <p:spPr>
          <a:xfrm>
            <a:off x="4114800" y="3429000"/>
            <a:ext cx="3657600" cy="0"/>
          </a:xfrm>
          <a:prstGeom prst="line">
            <a:avLst/>
          </a:prstGeom>
          <a:ln>
            <a:solidFill>
              <a:srgbClr val="009C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76200" y="6594475"/>
            <a:ext cx="1752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 b="1" i="1" dirty="0">
                <a:latin typeface="Book Antiqua" panose="02040602050305030304" pitchFamily="18" charset="0"/>
                <a:ea typeface="ＭＳ Ｐゴシック"/>
                <a:cs typeface="ＭＳ Ｐゴシック"/>
              </a:rPr>
              <a:t>McGraw-Hill/Irwin</a:t>
            </a:r>
          </a:p>
        </p:txBody>
      </p:sp>
    </p:spTree>
    <p:extLst>
      <p:ext uri="{BB962C8B-B14F-4D97-AF65-F5344CB8AC3E}">
        <p14:creationId xmlns:p14="http://schemas.microsoft.com/office/powerpoint/2010/main" val="4015702907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Helvetic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Helvetica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02923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Helvetic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latin typeface="Helvetica" pitchFamily="34" charset="0"/>
              </a:defRPr>
            </a:lvl1pPr>
            <a:lvl2pPr>
              <a:defRPr sz="2400">
                <a:latin typeface="Helvetica" pitchFamily="34" charset="0"/>
              </a:defRPr>
            </a:lvl2pPr>
            <a:lvl3pPr>
              <a:defRPr sz="2000">
                <a:latin typeface="Helvetica" pitchFamily="34" charset="0"/>
              </a:defRPr>
            </a:lvl3pPr>
            <a:lvl4pPr>
              <a:defRPr sz="1800">
                <a:latin typeface="Helvetica" pitchFamily="34" charset="0"/>
              </a:defRPr>
            </a:lvl4pPr>
            <a:lvl5pPr>
              <a:defRPr sz="1800">
                <a:latin typeface="Helvetic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latin typeface="Helvetica" pitchFamily="34" charset="0"/>
              </a:defRPr>
            </a:lvl1pPr>
            <a:lvl2pPr>
              <a:defRPr sz="2400">
                <a:latin typeface="Helvetica" pitchFamily="34" charset="0"/>
              </a:defRPr>
            </a:lvl2pPr>
            <a:lvl3pPr>
              <a:defRPr sz="2000">
                <a:latin typeface="Helvetica" pitchFamily="34" charset="0"/>
              </a:defRPr>
            </a:lvl3pPr>
            <a:lvl4pPr>
              <a:defRPr sz="1800">
                <a:latin typeface="Helvetica" pitchFamily="34" charset="0"/>
              </a:defRPr>
            </a:lvl4pPr>
            <a:lvl5pPr>
              <a:defRPr sz="1800">
                <a:latin typeface="Helvetic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026857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Helvetic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Helvetica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Helvetica" pitchFamily="34" charset="0"/>
              </a:defRPr>
            </a:lvl1pPr>
            <a:lvl2pPr>
              <a:defRPr sz="2000">
                <a:latin typeface="Helvetica" pitchFamily="34" charset="0"/>
              </a:defRPr>
            </a:lvl2pPr>
            <a:lvl3pPr>
              <a:defRPr sz="1800">
                <a:latin typeface="Helvetica" pitchFamily="34" charset="0"/>
              </a:defRPr>
            </a:lvl3pPr>
            <a:lvl4pPr>
              <a:defRPr sz="1600">
                <a:latin typeface="Helvetica" pitchFamily="34" charset="0"/>
              </a:defRPr>
            </a:lvl4pPr>
            <a:lvl5pPr>
              <a:defRPr sz="1600">
                <a:latin typeface="Helvetica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Helvetica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Helvetica" pitchFamily="34" charset="0"/>
              </a:defRPr>
            </a:lvl1pPr>
            <a:lvl2pPr>
              <a:defRPr sz="2000">
                <a:latin typeface="Helvetica" pitchFamily="34" charset="0"/>
              </a:defRPr>
            </a:lvl2pPr>
            <a:lvl3pPr>
              <a:defRPr sz="1800">
                <a:latin typeface="Helvetica" pitchFamily="34" charset="0"/>
              </a:defRPr>
            </a:lvl3pPr>
            <a:lvl4pPr>
              <a:defRPr sz="1600">
                <a:latin typeface="Helvetica" pitchFamily="34" charset="0"/>
              </a:defRPr>
            </a:lvl4pPr>
            <a:lvl5pPr>
              <a:defRPr sz="1600">
                <a:latin typeface="Helvetica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073142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00767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Helvetic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5705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Helvetic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Helvetica" pitchFamily="34" charset="0"/>
              </a:defRPr>
            </a:lvl1pPr>
            <a:lvl2pPr>
              <a:defRPr sz="2800">
                <a:latin typeface="Helvetica" pitchFamily="34" charset="0"/>
              </a:defRPr>
            </a:lvl2pPr>
            <a:lvl3pPr>
              <a:defRPr sz="2400">
                <a:latin typeface="Helvetica" pitchFamily="34" charset="0"/>
              </a:defRPr>
            </a:lvl3pPr>
            <a:lvl4pPr>
              <a:defRPr sz="2000">
                <a:latin typeface="Helvetica" pitchFamily="34" charset="0"/>
              </a:defRPr>
            </a:lvl4pPr>
            <a:lvl5pPr>
              <a:defRPr sz="2000">
                <a:latin typeface="Helvetica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Helvetica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463267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Helvetica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Helvetica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Helvetica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799947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Helvetic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Helvetica" pitchFamily="34" charset="0"/>
              </a:defRPr>
            </a:lvl1pPr>
            <a:lvl2pPr>
              <a:defRPr>
                <a:latin typeface="Helvetica" pitchFamily="34" charset="0"/>
              </a:defRPr>
            </a:lvl2pPr>
            <a:lvl3pPr>
              <a:defRPr>
                <a:latin typeface="Helvetica" pitchFamily="34" charset="0"/>
              </a:defRPr>
            </a:lvl3pPr>
            <a:lvl4pPr>
              <a:defRPr>
                <a:latin typeface="Helvetica" pitchFamily="34" charset="0"/>
              </a:defRPr>
            </a:lvl4pPr>
            <a:lvl5pPr>
              <a:defRPr>
                <a:latin typeface="Helvetica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158927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>
                <a:latin typeface="Helvetic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>
                <a:latin typeface="Helvetica" pitchFamily="34" charset="0"/>
              </a:defRPr>
            </a:lvl1pPr>
            <a:lvl2pPr>
              <a:defRPr>
                <a:latin typeface="Helvetica" pitchFamily="34" charset="0"/>
              </a:defRPr>
            </a:lvl2pPr>
            <a:lvl3pPr>
              <a:defRPr>
                <a:latin typeface="Helvetica" pitchFamily="34" charset="0"/>
              </a:defRPr>
            </a:lvl3pPr>
            <a:lvl4pPr>
              <a:defRPr>
                <a:latin typeface="Helvetica" pitchFamily="34" charset="0"/>
              </a:defRPr>
            </a:lvl4pPr>
            <a:lvl5pPr>
              <a:defRPr>
                <a:latin typeface="Helvetica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071143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>
            <a:normAutofit/>
          </a:bodyPr>
          <a:lstStyle>
            <a:lvl1pPr>
              <a:defRPr sz="4400">
                <a:solidFill>
                  <a:srgbClr val="1F4984"/>
                </a:solidFill>
                <a:latin typeface="Helvetica" pitchFamily="34" charset="0"/>
              </a:defRPr>
            </a:lvl1pPr>
          </a:lstStyle>
          <a:p>
            <a:pPr lvl="0"/>
            <a:r>
              <a:rPr lang="en-US" altLang="en-US" noProof="0" dirty="0"/>
              <a:t>Click to edit Master title style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 altLang="en-US" dirty="0"/>
              <a:t>Statistics and Data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DB065A-80F1-475D-BFEE-7F93B08AF24B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9" name="Rectangle 21"/>
          <p:cNvSpPr>
            <a:spLocks noChangeArrowheads="1"/>
          </p:cNvSpPr>
          <p:nvPr userDrawn="1"/>
        </p:nvSpPr>
        <p:spPr bwMode="auto">
          <a:xfrm>
            <a:off x="6934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r>
              <a:rPr lang="en-US" sz="1000" dirty="0">
                <a:latin typeface="Helvetica"/>
                <a:cs typeface="Helvetica"/>
              </a:rPr>
              <a:t>5-</a:t>
            </a:r>
            <a:fld id="{3B23F10E-B9DB-4030-83AA-1C45FF54A19F}" type="slidenum">
              <a:rPr lang="en-US" sz="1000" smtClean="0">
                <a:latin typeface="Helvetica"/>
                <a:cs typeface="Helvetica"/>
              </a:rPr>
              <a:pPr algn="r">
                <a:defRPr/>
              </a:pPr>
              <a:t>‹#›</a:t>
            </a:fld>
            <a:endParaRPr lang="en-US" sz="1000" dirty="0">
              <a:latin typeface="Helvetica"/>
              <a:cs typeface="Helvetica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69C0A71-2F34-4BC1-B8D1-CE00F5724D37}"/>
              </a:ext>
            </a:extLst>
          </p:cNvPr>
          <p:cNvSpPr/>
          <p:nvPr userDrawn="1"/>
        </p:nvSpPr>
        <p:spPr>
          <a:xfrm>
            <a:off x="-2310" y="0"/>
            <a:ext cx="2745509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400" dirty="0">
              <a:solidFill>
                <a:srgbClr val="E9F7FE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A339CF8-486B-486F-A867-E3D3C2E67F77}"/>
              </a:ext>
            </a:extLst>
          </p:cNvPr>
          <p:cNvCxnSpPr/>
          <p:nvPr userDrawn="1"/>
        </p:nvCxnSpPr>
        <p:spPr>
          <a:xfrm>
            <a:off x="4114800" y="3429000"/>
            <a:ext cx="3657600" cy="0"/>
          </a:xfrm>
          <a:prstGeom prst="line">
            <a:avLst/>
          </a:prstGeom>
          <a:ln>
            <a:solidFill>
              <a:srgbClr val="009C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95A0988F-6E75-4F71-9160-2D2D916F930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" y="963706"/>
            <a:ext cx="2743199" cy="48409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22517-BE01-4008-9007-D44B83F312D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971800" y="5894388"/>
            <a:ext cx="5715000" cy="2016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E46B0BF-4D04-414F-97F3-95C0C75EF2C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048000" y="6356350"/>
            <a:ext cx="5257800" cy="3444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55013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886200"/>
          </a:xfrm>
        </p:spPr>
        <p:txBody>
          <a:bodyPr/>
          <a:lstStyle>
            <a:lvl1pPr marL="292608" indent="-292608">
              <a:spcBef>
                <a:spcPts val="500"/>
              </a:spcBef>
              <a:defRPr baseline="0">
                <a:latin typeface="Calibri" panose="020F0502020204030204" pitchFamily="34" charset="0"/>
              </a:defRPr>
            </a:lvl1pPr>
            <a:lvl2pPr>
              <a:spcBef>
                <a:spcPts val="500"/>
              </a:spcBef>
              <a:defRPr baseline="0">
                <a:latin typeface="Calibri" panose="020F0502020204030204" pitchFamily="34" charset="0"/>
              </a:defRPr>
            </a:lvl2pPr>
            <a:lvl3pPr>
              <a:spcBef>
                <a:spcPts val="500"/>
              </a:spcBef>
              <a:defRPr baseline="0">
                <a:latin typeface="Calibri" panose="020F0502020204030204" pitchFamily="34" charset="0"/>
              </a:defRPr>
            </a:lvl3pPr>
            <a:lvl4pPr>
              <a:spcBef>
                <a:spcPts val="500"/>
              </a:spcBef>
              <a:defRPr baseline="0">
                <a:latin typeface="Calibri" panose="020F0502020204030204" pitchFamily="34" charset="0"/>
              </a:defRPr>
            </a:lvl4pPr>
            <a:lvl5pPr>
              <a:spcBef>
                <a:spcPts val="500"/>
              </a:spcBef>
              <a:defRPr baseline="0">
                <a:latin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/>
          <p:cNvSpPr/>
          <p:nvPr userDrawn="1"/>
        </p:nvSpPr>
        <p:spPr>
          <a:xfrm rot="5400000">
            <a:off x="4229100" y="1790700"/>
            <a:ext cx="685800" cy="9144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dirty="0">
                <a:solidFill>
                  <a:srgbClr val="E9F7FE"/>
                </a:solidFill>
                <a:latin typeface="Helvetica" pitchFamily="34" charset="0"/>
              </a:rPr>
              <a:t>	</a:t>
            </a:r>
            <a:r>
              <a:rPr lang="en-US" sz="1200" dirty="0">
                <a:solidFill>
                  <a:schemeClr val="bg1"/>
                </a:solidFill>
                <a:latin typeface="+mn-lt"/>
              </a:rPr>
              <a:t> BUSINESS</a:t>
            </a:r>
            <a:r>
              <a:rPr lang="en-US" sz="1200" baseline="0" dirty="0">
                <a:solidFill>
                  <a:schemeClr val="bg1"/>
                </a:solidFill>
                <a:latin typeface="+mn-lt"/>
              </a:rPr>
              <a:t> STATISTICS: COMMUNICATING WITH NUMBERS, 4e </a:t>
            </a:r>
            <a:r>
              <a:rPr lang="en-US" sz="1200" dirty="0">
                <a:solidFill>
                  <a:schemeClr val="bg1"/>
                </a:solidFill>
                <a:latin typeface="+mn-lt"/>
              </a:rPr>
              <a:t>| </a:t>
            </a:r>
            <a:r>
              <a:rPr lang="en-US" sz="1200" dirty="0" err="1">
                <a:solidFill>
                  <a:schemeClr val="bg1"/>
                </a:solidFill>
                <a:latin typeface="+mn-lt"/>
              </a:rPr>
              <a:t>Jaggia</a:t>
            </a:r>
            <a:r>
              <a:rPr lang="en-US" sz="1200" dirty="0">
                <a:solidFill>
                  <a:schemeClr val="bg1"/>
                </a:solidFill>
                <a:latin typeface="+mn-lt"/>
              </a:rPr>
              <a:t>,</a:t>
            </a:r>
            <a:r>
              <a:rPr lang="en-US" sz="1200" baseline="0" dirty="0">
                <a:solidFill>
                  <a:schemeClr val="bg1"/>
                </a:solidFill>
                <a:latin typeface="+mn-lt"/>
              </a:rPr>
              <a:t> Kelly</a:t>
            </a:r>
            <a:endParaRPr lang="en-US" sz="1200" b="1" i="0" kern="1200" dirty="0">
              <a:solidFill>
                <a:schemeClr val="bg1"/>
              </a:solidFill>
              <a:latin typeface="+mn-lt"/>
              <a:ea typeface="ＭＳ Ｐゴシック"/>
              <a:cs typeface="ＭＳ Ｐゴシック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dirty="0">
                <a:solidFill>
                  <a:schemeClr val="bg1"/>
                </a:solidFill>
                <a:latin typeface="+mn-lt"/>
              </a:rPr>
              <a:t>© McGraw Hill</a:t>
            </a:r>
            <a:r>
              <a:rPr lang="en-US" sz="1200" b="0" i="0" kern="1200" dirty="0">
                <a:solidFill>
                  <a:schemeClr val="bg1"/>
                </a:solidFill>
                <a:latin typeface="+mn-lt"/>
                <a:ea typeface="ＭＳ Ｐゴシック"/>
                <a:cs typeface="Helvetica"/>
              </a:rPr>
              <a:t>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Helvetica"/>
              <a:ea typeface="ＭＳ Ｐゴシック"/>
              <a:cs typeface="Helvetica"/>
            </a:endParaRPr>
          </a:p>
        </p:txBody>
      </p:sp>
      <p:sp>
        <p:nvSpPr>
          <p:cNvPr id="6" name="Rectangle 21"/>
          <p:cNvSpPr>
            <a:spLocks noChangeArrowheads="1"/>
          </p:cNvSpPr>
          <p:nvPr userDrawn="1"/>
        </p:nvSpPr>
        <p:spPr bwMode="auto">
          <a:xfrm>
            <a:off x="7734300" y="5943600"/>
            <a:ext cx="1371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r>
              <a:rPr lang="en-US" sz="1000" dirty="0">
                <a:solidFill>
                  <a:srgbClr val="FFFFFF"/>
                </a:solidFill>
                <a:latin typeface="Helvetica"/>
                <a:cs typeface="Helvetica"/>
              </a:rPr>
              <a:t>5-</a:t>
            </a:r>
            <a:fld id="{3B23F10E-B9DB-4030-83AA-1C45FF54A19F}" type="slidenum">
              <a:rPr lang="en-US" sz="1000" smtClean="0">
                <a:solidFill>
                  <a:srgbClr val="FFFFFF"/>
                </a:solidFill>
                <a:latin typeface="Helvetica"/>
                <a:cs typeface="Helvetica"/>
              </a:rPr>
              <a:pPr algn="r">
                <a:defRPr/>
              </a:pPr>
              <a:t>‹#›</a:t>
            </a:fld>
            <a:endParaRPr lang="en-US" sz="1000" dirty="0">
              <a:solidFill>
                <a:srgbClr val="FFFFFF"/>
              </a:solidFill>
              <a:latin typeface="Helvetica"/>
              <a:cs typeface="Helvetica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457200" y="5652247"/>
            <a:ext cx="8229600" cy="304800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latin typeface="+mn-lt"/>
              </a:defRPr>
            </a:lvl1pPr>
          </a:lstStyle>
          <a:p>
            <a:pPr lvl="0"/>
            <a:r>
              <a:rPr lang="en-US" dirty="0"/>
              <a:t>Access the text alternative for slide images.</a:t>
            </a:r>
          </a:p>
        </p:txBody>
      </p:sp>
    </p:spTree>
    <p:extLst>
      <p:ext uri="{BB962C8B-B14F-4D97-AF65-F5344CB8AC3E}">
        <p14:creationId xmlns:p14="http://schemas.microsoft.com/office/powerpoint/2010/main" val="26579155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>
            <a:normAutofit/>
          </a:bodyPr>
          <a:lstStyle>
            <a:lvl1pPr>
              <a:defRPr sz="4400">
                <a:solidFill>
                  <a:srgbClr val="1F4984"/>
                </a:solidFill>
                <a:latin typeface="Helvetica" pitchFamily="34" charset="0"/>
              </a:defRPr>
            </a:lvl1pPr>
          </a:lstStyle>
          <a:p>
            <a:pPr lvl="0"/>
            <a:r>
              <a:rPr lang="en-US" altLang="en-US" noProof="0" dirty="0"/>
              <a:t>Click to edit Master title style</a:t>
            </a:r>
          </a:p>
        </p:txBody>
      </p:sp>
      <p:sp>
        <p:nvSpPr>
          <p:cNvPr id="9" name="Rectangle 21"/>
          <p:cNvSpPr>
            <a:spLocks noChangeArrowheads="1"/>
          </p:cNvSpPr>
          <p:nvPr userDrawn="1"/>
        </p:nvSpPr>
        <p:spPr bwMode="auto">
          <a:xfrm>
            <a:off x="6934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r>
              <a:rPr lang="en-US" sz="1000" dirty="0">
                <a:latin typeface="Helvetica"/>
                <a:cs typeface="Helvetica"/>
              </a:rPr>
              <a:t>5-</a:t>
            </a:r>
            <a:fld id="{3B23F10E-B9DB-4030-83AA-1C45FF54A19F}" type="slidenum">
              <a:rPr lang="en-US" sz="1000" smtClean="0">
                <a:latin typeface="Helvetica"/>
                <a:cs typeface="Helvetica"/>
              </a:rPr>
              <a:pPr algn="r">
                <a:defRPr/>
              </a:pPr>
              <a:t>‹#›</a:t>
            </a:fld>
            <a:endParaRPr lang="en-US" sz="1000" dirty="0">
              <a:latin typeface="Helvetica"/>
              <a:cs typeface="Helvetica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1CF0B-3967-4E8C-AE79-0DDBE66FA69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4572000"/>
            <a:ext cx="7623175" cy="1066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6785767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819400" y="457200"/>
            <a:ext cx="6248400" cy="2514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5000" dirty="0">
                <a:solidFill>
                  <a:srgbClr val="009C9E"/>
                </a:solidFill>
                <a:latin typeface="Book Antiqua" panose="02040602050305030304" pitchFamily="18" charset="0"/>
              </a:rPr>
              <a:t>5</a:t>
            </a:r>
            <a:br>
              <a:rPr lang="en-US" sz="14500" dirty="0">
                <a:latin typeface="Book Antiqua" panose="02040602050305030304" pitchFamily="18" charset="0"/>
              </a:rPr>
            </a:br>
            <a:r>
              <a:rPr lang="en-US" sz="8300" dirty="0">
                <a:latin typeface="Book Antiqua" panose="02040602050305030304" pitchFamily="18" charset="0"/>
              </a:rPr>
              <a:t>Discrete Probability Distributions</a:t>
            </a: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3124200" y="3886200"/>
            <a:ext cx="6019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en-US" sz="2800" dirty="0">
                <a:solidFill>
                  <a:srgbClr val="1F4984"/>
                </a:solidFill>
                <a:latin typeface="Helvetica" pitchFamily="34" charset="0"/>
              </a:rPr>
              <a:t>Business Statistics: 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sz="2800" dirty="0">
                <a:solidFill>
                  <a:srgbClr val="1F4984"/>
                </a:solidFill>
                <a:latin typeface="Helvetica" pitchFamily="34" charset="0"/>
              </a:rPr>
              <a:t>Communicating with Numbers, 2e</a:t>
            </a:r>
          </a:p>
          <a:p>
            <a:pPr marL="0" indent="0" algn="ctr">
              <a:spcBef>
                <a:spcPts val="0"/>
              </a:spcBef>
              <a:buNone/>
            </a:pPr>
            <a:endParaRPr lang="en-US" sz="2800" dirty="0">
              <a:latin typeface="Helvetica" pitchFamily="34" charset="0"/>
            </a:endParaRPr>
          </a:p>
          <a:p>
            <a:pPr marL="0" indent="0" algn="ctr">
              <a:spcBef>
                <a:spcPts val="0"/>
              </a:spcBef>
              <a:buNone/>
            </a:pPr>
            <a:r>
              <a:rPr lang="en-US" sz="2200" dirty="0">
                <a:latin typeface="Helvetica" pitchFamily="34" charset="0"/>
              </a:rPr>
              <a:t>By Sanjiv Jaggia and Alison Kelly</a:t>
            </a:r>
          </a:p>
        </p:txBody>
      </p:sp>
      <p:sp>
        <p:nvSpPr>
          <p:cNvPr id="9" name="Rectangle 8"/>
          <p:cNvSpPr/>
          <p:nvPr/>
        </p:nvSpPr>
        <p:spPr>
          <a:xfrm>
            <a:off x="-2310" y="0"/>
            <a:ext cx="2745509" cy="6858000"/>
          </a:xfrm>
          <a:prstGeom prst="rect">
            <a:avLst/>
          </a:prstGeom>
          <a:gradFill>
            <a:gsLst>
              <a:gs pos="50000">
                <a:srgbClr val="1F4984"/>
              </a:gs>
              <a:gs pos="100000">
                <a:srgbClr val="CADB34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400" dirty="0">
              <a:solidFill>
                <a:srgbClr val="E9F7FE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953375" y="-5057775"/>
            <a:ext cx="4048606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914400"/>
            <a:ext cx="2699071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" name="Straight Connector 10"/>
          <p:cNvCxnSpPr/>
          <p:nvPr/>
        </p:nvCxnSpPr>
        <p:spPr>
          <a:xfrm>
            <a:off x="4114800" y="3429000"/>
            <a:ext cx="3657600" cy="0"/>
          </a:xfrm>
          <a:prstGeom prst="line">
            <a:avLst/>
          </a:prstGeom>
          <a:ln>
            <a:solidFill>
              <a:srgbClr val="009C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7333600"/>
      </p:ext>
    </p:extLst>
  </p:cSld>
  <p:clrMapOvr>
    <a:masterClrMapping/>
  </p:clrMapOvr>
  <p:hf hd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 rot="5400000">
            <a:off x="4229100" y="1790700"/>
            <a:ext cx="685800" cy="9144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+mn-lt"/>
              </a:rPr>
              <a:t>	BUSINESS</a:t>
            </a:r>
            <a:r>
              <a:rPr lang="en-US" sz="1200" baseline="0" dirty="0">
                <a:solidFill>
                  <a:schemeClr val="bg1"/>
                </a:solidFill>
                <a:latin typeface="+mn-lt"/>
              </a:rPr>
              <a:t> STATISTICS: COMMUNICATING WITH NUMBERS, 4e </a:t>
            </a:r>
            <a:r>
              <a:rPr lang="en-US" sz="1200" dirty="0">
                <a:solidFill>
                  <a:schemeClr val="bg1"/>
                </a:solidFill>
                <a:latin typeface="+mn-lt"/>
              </a:rPr>
              <a:t>| Jaggia,</a:t>
            </a:r>
            <a:r>
              <a:rPr lang="en-US" sz="1200" baseline="0" dirty="0">
                <a:solidFill>
                  <a:schemeClr val="bg1"/>
                </a:solidFill>
                <a:latin typeface="+mn-lt"/>
              </a:rPr>
              <a:t> Kelly</a:t>
            </a:r>
            <a:endParaRPr lang="en-US" sz="1200" b="1" i="0" kern="1200" dirty="0">
              <a:solidFill>
                <a:schemeClr val="bg1"/>
              </a:solidFill>
              <a:latin typeface="+mn-lt"/>
              <a:ea typeface="ＭＳ Ｐゴシック"/>
              <a:cs typeface="ＭＳ Ｐゴシック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dirty="0">
                <a:solidFill>
                  <a:schemeClr val="bg1"/>
                </a:solidFill>
                <a:latin typeface="+mn-lt"/>
              </a:rPr>
              <a:t>© McGraw Hill</a:t>
            </a:r>
            <a:r>
              <a:rPr lang="en-US" sz="1200" b="0" i="0" kern="1200" dirty="0">
                <a:solidFill>
                  <a:schemeClr val="bg1"/>
                </a:solidFill>
                <a:latin typeface="+mn-lt"/>
                <a:ea typeface="ＭＳ Ｐゴシック"/>
                <a:cs typeface="Helvetica"/>
              </a:rPr>
              <a:t>.</a:t>
            </a:r>
          </a:p>
        </p:txBody>
      </p:sp>
      <p:sp>
        <p:nvSpPr>
          <p:cNvPr id="6" name="Rectangle 21"/>
          <p:cNvSpPr>
            <a:spLocks noChangeArrowheads="1"/>
          </p:cNvSpPr>
          <p:nvPr userDrawn="1"/>
        </p:nvSpPr>
        <p:spPr bwMode="auto">
          <a:xfrm>
            <a:off x="7734300" y="5943600"/>
            <a:ext cx="1371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r>
              <a:rPr lang="en-US" sz="1000" dirty="0">
                <a:solidFill>
                  <a:srgbClr val="FFFFFF"/>
                </a:solidFill>
                <a:latin typeface="Helvetica"/>
                <a:cs typeface="Helvetica"/>
              </a:rPr>
              <a:t>2-</a:t>
            </a:r>
            <a:fld id="{3B23F10E-B9DB-4030-83AA-1C45FF54A19F}" type="slidenum">
              <a:rPr lang="en-US" sz="1000">
                <a:solidFill>
                  <a:srgbClr val="FFFFFF"/>
                </a:solidFill>
                <a:latin typeface="Helvetica"/>
                <a:cs typeface="Helvetica"/>
              </a:rPr>
              <a:pPr algn="r">
                <a:defRPr/>
              </a:pPr>
              <a:t>‹#›</a:t>
            </a:fld>
            <a:endParaRPr lang="en-US" sz="1000" dirty="0">
              <a:solidFill>
                <a:srgbClr val="FFFFFF"/>
              </a:solidFill>
              <a:latin typeface="Helvetica"/>
              <a:cs typeface="Helvetica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52BABB4-A2AF-0B48-B25E-04A8786B26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022" y="1488988"/>
            <a:ext cx="8229600" cy="3845012"/>
          </a:xfrm>
        </p:spPr>
        <p:txBody>
          <a:bodyPr/>
          <a:lstStyle>
            <a:lvl1pPr>
              <a:defRPr sz="3200">
                <a:latin typeface="Helvetica" pitchFamily="34" charset="0"/>
              </a:defRPr>
            </a:lvl1pPr>
            <a:lvl2pPr>
              <a:defRPr sz="2800">
                <a:latin typeface="Helvetica" pitchFamily="34" charset="0"/>
              </a:defRPr>
            </a:lvl2pPr>
            <a:lvl3pPr>
              <a:defRPr sz="2400">
                <a:latin typeface="Helvetica" pitchFamily="34" charset="0"/>
              </a:defRPr>
            </a:lvl3pPr>
            <a:lvl4pPr>
              <a:defRPr sz="2000">
                <a:latin typeface="Helvetica" pitchFamily="34" charset="0"/>
              </a:defRPr>
            </a:lvl4pPr>
            <a:lvl5pPr>
              <a:defRPr sz="2000">
                <a:latin typeface="Helvetica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9F6BB67-4E8A-3543-A9C9-0CB9CB48B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7665"/>
            <a:ext cx="8229600" cy="1143000"/>
          </a:xfrm>
        </p:spPr>
        <p:txBody>
          <a:bodyPr>
            <a:normAutofit/>
          </a:bodyPr>
          <a:lstStyle>
            <a:lvl1pPr algn="ctr">
              <a:defRPr sz="4000">
                <a:solidFill>
                  <a:srgbClr val="1F4984"/>
                </a:solidFill>
                <a:latin typeface="Helvetica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457200" y="5638800"/>
            <a:ext cx="3352800" cy="228600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dirty="0"/>
              <a:t>Access the text alternative for slide images.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4648200" y="5638800"/>
            <a:ext cx="3352800" cy="228600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dirty="0"/>
              <a:t>Access the text alternative for slide images.</a:t>
            </a:r>
          </a:p>
        </p:txBody>
      </p:sp>
    </p:spTree>
    <p:extLst>
      <p:ext uri="{BB962C8B-B14F-4D97-AF65-F5344CB8AC3E}">
        <p14:creationId xmlns:p14="http://schemas.microsoft.com/office/powerpoint/2010/main" val="89560020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 rot="5400000">
            <a:off x="4229100" y="1790700"/>
            <a:ext cx="685800" cy="9144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9F7FE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	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BUSINESS STATISTICS: COMMUNICATING WITH NUMBERS, 4e |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Jaggia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Kelly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ＭＳ Ｐゴシック"/>
              <a:cs typeface="ＭＳ Ｐゴシック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© McGraw Hill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ＭＳ Ｐゴシック"/>
                <a:cs typeface="Helvetica"/>
              </a:rPr>
              <a:t>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/>
              <a:ea typeface="ＭＳ Ｐゴシック"/>
              <a:cs typeface="Helvetica"/>
            </a:endParaRPr>
          </a:p>
        </p:txBody>
      </p:sp>
      <p:sp>
        <p:nvSpPr>
          <p:cNvPr id="6" name="Rectangle 21"/>
          <p:cNvSpPr>
            <a:spLocks noChangeArrowheads="1"/>
          </p:cNvSpPr>
          <p:nvPr userDrawn="1"/>
        </p:nvSpPr>
        <p:spPr bwMode="auto">
          <a:xfrm>
            <a:off x="7734300" y="5943600"/>
            <a:ext cx="1371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r>
              <a:rPr lang="en-US" sz="1000" dirty="0">
                <a:solidFill>
                  <a:srgbClr val="FFFFFF"/>
                </a:solidFill>
                <a:latin typeface="Helvetica"/>
                <a:cs typeface="Helvetica"/>
              </a:rPr>
              <a:t>5-</a:t>
            </a:r>
            <a:fld id="{3B23F10E-B9DB-4030-83AA-1C45FF54A19F}" type="slidenum">
              <a:rPr lang="en-US" sz="1000" smtClean="0">
                <a:solidFill>
                  <a:srgbClr val="FFFFFF"/>
                </a:solidFill>
                <a:latin typeface="Helvetica"/>
                <a:cs typeface="Helvetica"/>
              </a:rPr>
              <a:pPr algn="r">
                <a:defRPr/>
              </a:pPr>
              <a:t>‹#›</a:t>
            </a:fld>
            <a:endParaRPr lang="en-US" sz="1000" dirty="0">
              <a:solidFill>
                <a:srgbClr val="FFFFFF"/>
              </a:solidFill>
              <a:latin typeface="Helvetica"/>
              <a:cs typeface="Helvetica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52BABB4-A2AF-0B48-B25E-04A8786B26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022" y="1981200"/>
            <a:ext cx="8229600" cy="3352800"/>
          </a:xfrm>
        </p:spPr>
        <p:txBody>
          <a:bodyPr/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2000">
                <a:latin typeface="+mn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9F6BB67-4E8A-3543-A9C9-0CB9CB48B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7665"/>
            <a:ext cx="8229600" cy="1143000"/>
          </a:xfrm>
        </p:spPr>
        <p:txBody>
          <a:bodyPr>
            <a:normAutofit/>
          </a:bodyPr>
          <a:lstStyle>
            <a:lvl1pPr algn="ctr">
              <a:defRPr sz="4000">
                <a:solidFill>
                  <a:srgbClr val="1F4984"/>
                </a:solidFill>
                <a:latin typeface="+mj-lt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451022" y="1447799"/>
            <a:ext cx="8229600" cy="438665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dirty="0"/>
              <a:t>Return to parent-slide containing images.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451022" y="5428736"/>
            <a:ext cx="8229600" cy="438664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dirty="0"/>
              <a:t>Return to parent-slide containing images.</a:t>
            </a:r>
          </a:p>
        </p:txBody>
      </p:sp>
    </p:spTree>
    <p:extLst>
      <p:ext uri="{BB962C8B-B14F-4D97-AF65-F5344CB8AC3E}">
        <p14:creationId xmlns:p14="http://schemas.microsoft.com/office/powerpoint/2010/main" val="313306017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 rot="5400000">
            <a:off x="4229100" y="1790700"/>
            <a:ext cx="685800" cy="9144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+mn-lt"/>
              </a:rPr>
              <a:t>	BUSINESS</a:t>
            </a:r>
            <a:r>
              <a:rPr lang="en-US" sz="1200" baseline="0" dirty="0">
                <a:solidFill>
                  <a:schemeClr val="bg1"/>
                </a:solidFill>
                <a:latin typeface="+mn-lt"/>
              </a:rPr>
              <a:t> STATISTICS: COMMUNICATING WITH NUMBERS, 4e </a:t>
            </a:r>
            <a:r>
              <a:rPr lang="en-US" sz="1200" dirty="0">
                <a:solidFill>
                  <a:schemeClr val="bg1"/>
                </a:solidFill>
                <a:latin typeface="+mn-lt"/>
              </a:rPr>
              <a:t>| </a:t>
            </a:r>
            <a:r>
              <a:rPr lang="en-US" sz="1200" dirty="0" err="1">
                <a:solidFill>
                  <a:schemeClr val="bg1"/>
                </a:solidFill>
                <a:latin typeface="+mn-lt"/>
              </a:rPr>
              <a:t>Jaggia</a:t>
            </a:r>
            <a:r>
              <a:rPr lang="en-US" sz="1200" dirty="0">
                <a:solidFill>
                  <a:schemeClr val="bg1"/>
                </a:solidFill>
                <a:latin typeface="+mn-lt"/>
              </a:rPr>
              <a:t>,</a:t>
            </a:r>
            <a:r>
              <a:rPr lang="en-US" sz="1200" baseline="0" dirty="0">
                <a:solidFill>
                  <a:schemeClr val="bg1"/>
                </a:solidFill>
                <a:latin typeface="+mn-lt"/>
              </a:rPr>
              <a:t> Kelly</a:t>
            </a:r>
            <a:endParaRPr lang="en-US" sz="1200" b="1" i="0" kern="1200" dirty="0">
              <a:solidFill>
                <a:schemeClr val="bg1"/>
              </a:solidFill>
              <a:latin typeface="+mn-lt"/>
              <a:ea typeface="ＭＳ Ｐゴシック"/>
              <a:cs typeface="ＭＳ Ｐゴシック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dirty="0">
                <a:solidFill>
                  <a:schemeClr val="bg1"/>
                </a:solidFill>
                <a:latin typeface="+mn-lt"/>
              </a:rPr>
              <a:t>© McGraw Hill</a:t>
            </a:r>
            <a:r>
              <a:rPr lang="en-US" sz="1200" b="0" i="0" kern="1200" dirty="0">
                <a:solidFill>
                  <a:schemeClr val="bg1"/>
                </a:solidFill>
                <a:latin typeface="+mn-lt"/>
                <a:ea typeface="ＭＳ Ｐゴシック"/>
                <a:cs typeface="Helvetica"/>
              </a:rPr>
              <a:t>.</a:t>
            </a:r>
          </a:p>
        </p:txBody>
      </p:sp>
      <p:sp>
        <p:nvSpPr>
          <p:cNvPr id="6" name="Rectangle 21"/>
          <p:cNvSpPr>
            <a:spLocks noChangeArrowheads="1"/>
          </p:cNvSpPr>
          <p:nvPr userDrawn="1"/>
        </p:nvSpPr>
        <p:spPr bwMode="auto">
          <a:xfrm>
            <a:off x="7734300" y="5943600"/>
            <a:ext cx="1371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r>
              <a:rPr lang="en-US" sz="1000" dirty="0">
                <a:solidFill>
                  <a:srgbClr val="FFFFFF"/>
                </a:solidFill>
                <a:latin typeface="Helvetica"/>
                <a:cs typeface="Helvetica"/>
              </a:rPr>
              <a:t>2-</a:t>
            </a:r>
            <a:fld id="{3B23F10E-B9DB-4030-83AA-1C45FF54A19F}" type="slidenum">
              <a:rPr lang="en-US" sz="1000">
                <a:solidFill>
                  <a:srgbClr val="FFFFFF"/>
                </a:solidFill>
                <a:latin typeface="Helvetica"/>
                <a:cs typeface="Helvetica"/>
              </a:rPr>
              <a:pPr algn="r">
                <a:defRPr/>
              </a:pPr>
              <a:t>‹#›</a:t>
            </a:fld>
            <a:endParaRPr lang="en-US" sz="1000" dirty="0">
              <a:solidFill>
                <a:srgbClr val="FFFFFF"/>
              </a:solidFill>
              <a:latin typeface="Helvetica"/>
              <a:cs typeface="Helvetica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52BABB4-A2AF-0B48-B25E-04A8786B26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022" y="1488988"/>
            <a:ext cx="8229600" cy="1559012"/>
          </a:xfrm>
        </p:spPr>
        <p:txBody>
          <a:bodyPr/>
          <a:lstStyle>
            <a:lvl1pPr>
              <a:defRPr sz="3200">
                <a:latin typeface="Helvetica" pitchFamily="34" charset="0"/>
              </a:defRPr>
            </a:lvl1pPr>
            <a:lvl2pPr>
              <a:defRPr sz="2800">
                <a:latin typeface="Helvetica" pitchFamily="34" charset="0"/>
              </a:defRPr>
            </a:lvl2pPr>
            <a:lvl3pPr>
              <a:defRPr sz="2400">
                <a:latin typeface="Helvetica" pitchFamily="34" charset="0"/>
              </a:defRPr>
            </a:lvl3pPr>
            <a:lvl4pPr>
              <a:defRPr sz="2000">
                <a:latin typeface="Helvetica" pitchFamily="34" charset="0"/>
              </a:defRPr>
            </a:lvl4pPr>
            <a:lvl5pPr>
              <a:defRPr sz="2000">
                <a:latin typeface="Helvetica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9F6BB67-4E8A-3543-A9C9-0CB9CB48B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7665"/>
            <a:ext cx="8229600" cy="1143000"/>
          </a:xfrm>
        </p:spPr>
        <p:txBody>
          <a:bodyPr>
            <a:normAutofit/>
          </a:bodyPr>
          <a:lstStyle>
            <a:lvl1pPr algn="ctr">
              <a:defRPr sz="4000">
                <a:solidFill>
                  <a:srgbClr val="1F4984"/>
                </a:solidFill>
                <a:latin typeface="Helvetica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16294FC-65FE-4591-B195-575551966361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57200" y="3124200"/>
            <a:ext cx="8229600" cy="1447800"/>
          </a:xfrm>
        </p:spPr>
        <p:txBody>
          <a:bodyPr/>
          <a:lstStyle>
            <a:lvl1pPr>
              <a:defRPr sz="3200">
                <a:latin typeface="Helvetica" pitchFamily="34" charset="0"/>
              </a:defRPr>
            </a:lvl1pPr>
            <a:lvl2pPr>
              <a:defRPr sz="2800">
                <a:latin typeface="Helvetica" pitchFamily="34" charset="0"/>
              </a:defRPr>
            </a:lvl2pPr>
            <a:lvl3pPr>
              <a:defRPr sz="2400">
                <a:latin typeface="Helvetica" pitchFamily="34" charset="0"/>
              </a:defRPr>
            </a:lvl3pPr>
            <a:lvl4pPr>
              <a:defRPr sz="2000">
                <a:latin typeface="Helvetica" pitchFamily="34" charset="0"/>
              </a:defRPr>
            </a:lvl4pPr>
            <a:lvl5pPr>
              <a:defRPr sz="2000">
                <a:latin typeface="Helvetica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450850" y="5715000"/>
            <a:ext cx="8229600" cy="2286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dirty="0"/>
              <a:t>Access the text alternative for slide images.</a:t>
            </a:r>
          </a:p>
        </p:txBody>
      </p:sp>
    </p:spTree>
    <p:extLst>
      <p:ext uri="{BB962C8B-B14F-4D97-AF65-F5344CB8AC3E}">
        <p14:creationId xmlns:p14="http://schemas.microsoft.com/office/powerpoint/2010/main" val="136858730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Helvetic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Helvetica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>
          <a:xfrm rot="5400000">
            <a:off x="4343400" y="1981199"/>
            <a:ext cx="457200" cy="9144000"/>
          </a:xfrm>
          <a:prstGeom prst="rect">
            <a:avLst/>
          </a:prstGeom>
          <a:gradFill>
            <a:gsLst>
              <a:gs pos="50000">
                <a:srgbClr val="1F4984"/>
              </a:gs>
              <a:gs pos="100000">
                <a:srgbClr val="CADB34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dirty="0">
                <a:solidFill>
                  <a:srgbClr val="E9F7FE"/>
                </a:solidFill>
                <a:latin typeface="Helvetica" pitchFamily="34" charset="0"/>
              </a:rPr>
              <a:t>						BUSINESS</a:t>
            </a:r>
            <a:r>
              <a:rPr lang="en-US" sz="1200" baseline="0" dirty="0">
                <a:solidFill>
                  <a:srgbClr val="E9F7FE"/>
                </a:solidFill>
                <a:latin typeface="Helvetica" pitchFamily="34" charset="0"/>
              </a:rPr>
              <a:t> STATISTICS </a:t>
            </a:r>
            <a:r>
              <a:rPr lang="en-US" sz="1200" dirty="0">
                <a:solidFill>
                  <a:schemeClr val="bg1"/>
                </a:solidFill>
                <a:latin typeface="Helvetica" pitchFamily="34" charset="0"/>
              </a:rPr>
              <a:t>| Jaggia,</a:t>
            </a:r>
            <a:r>
              <a:rPr lang="en-US" sz="1200" baseline="0" dirty="0">
                <a:solidFill>
                  <a:schemeClr val="bg1"/>
                </a:solidFill>
                <a:latin typeface="Helvetica" pitchFamily="34" charset="0"/>
              </a:rPr>
              <a:t> Kelly</a:t>
            </a:r>
            <a:endParaRPr lang="en-US" sz="1200" dirty="0">
              <a:solidFill>
                <a:srgbClr val="E9F7FE"/>
              </a:solidFill>
              <a:latin typeface="Helvetic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289358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Helvetic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latin typeface="Helvetica" pitchFamily="34" charset="0"/>
              </a:defRPr>
            </a:lvl1pPr>
            <a:lvl2pPr>
              <a:defRPr sz="2400">
                <a:latin typeface="Helvetica" pitchFamily="34" charset="0"/>
              </a:defRPr>
            </a:lvl2pPr>
            <a:lvl3pPr>
              <a:defRPr sz="2000">
                <a:latin typeface="Helvetica" pitchFamily="34" charset="0"/>
              </a:defRPr>
            </a:lvl3pPr>
            <a:lvl4pPr>
              <a:defRPr sz="1800">
                <a:latin typeface="Helvetica" pitchFamily="34" charset="0"/>
              </a:defRPr>
            </a:lvl4pPr>
            <a:lvl5pPr>
              <a:defRPr sz="1800">
                <a:latin typeface="Helvetic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latin typeface="Helvetica" pitchFamily="34" charset="0"/>
              </a:defRPr>
            </a:lvl1pPr>
            <a:lvl2pPr>
              <a:defRPr sz="2400">
                <a:latin typeface="Helvetica" pitchFamily="34" charset="0"/>
              </a:defRPr>
            </a:lvl2pPr>
            <a:lvl3pPr>
              <a:defRPr sz="2000">
                <a:latin typeface="Helvetica" pitchFamily="34" charset="0"/>
              </a:defRPr>
            </a:lvl3pPr>
            <a:lvl4pPr>
              <a:defRPr sz="1800">
                <a:latin typeface="Helvetica" pitchFamily="34" charset="0"/>
              </a:defRPr>
            </a:lvl4pPr>
            <a:lvl5pPr>
              <a:defRPr sz="1800">
                <a:latin typeface="Helvetic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/>
          <p:cNvSpPr/>
          <p:nvPr/>
        </p:nvSpPr>
        <p:spPr>
          <a:xfrm rot="5400000">
            <a:off x="4343400" y="1981199"/>
            <a:ext cx="457200" cy="9144000"/>
          </a:xfrm>
          <a:prstGeom prst="rect">
            <a:avLst/>
          </a:prstGeom>
          <a:gradFill>
            <a:gsLst>
              <a:gs pos="50000">
                <a:srgbClr val="1F4984"/>
              </a:gs>
              <a:gs pos="100000">
                <a:srgbClr val="CADB34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dirty="0">
                <a:solidFill>
                  <a:srgbClr val="E9F7FE"/>
                </a:solidFill>
                <a:latin typeface="Helvetica" pitchFamily="34" charset="0"/>
              </a:rPr>
              <a:t>						BUSINESS</a:t>
            </a:r>
            <a:r>
              <a:rPr lang="en-US" sz="1200" baseline="0" dirty="0">
                <a:solidFill>
                  <a:srgbClr val="E9F7FE"/>
                </a:solidFill>
                <a:latin typeface="Helvetica" pitchFamily="34" charset="0"/>
              </a:rPr>
              <a:t> STATISTICS </a:t>
            </a:r>
            <a:r>
              <a:rPr lang="en-US" sz="1200" dirty="0">
                <a:solidFill>
                  <a:schemeClr val="bg1"/>
                </a:solidFill>
                <a:latin typeface="Helvetica" pitchFamily="34" charset="0"/>
              </a:rPr>
              <a:t>| Jaggia,</a:t>
            </a:r>
            <a:r>
              <a:rPr lang="en-US" sz="1200" baseline="0" dirty="0">
                <a:solidFill>
                  <a:schemeClr val="bg1"/>
                </a:solidFill>
                <a:latin typeface="Helvetica" pitchFamily="34" charset="0"/>
              </a:rPr>
              <a:t> Kelly</a:t>
            </a:r>
            <a:endParaRPr lang="en-US" sz="1200" dirty="0">
              <a:solidFill>
                <a:srgbClr val="E9F7FE"/>
              </a:solidFill>
              <a:latin typeface="Helvetic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296535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F4984"/>
                </a:solidFill>
                <a:latin typeface="Helvetica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Helvetica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Helvetica" pitchFamily="34" charset="0"/>
              </a:defRPr>
            </a:lvl1pPr>
            <a:lvl2pPr>
              <a:defRPr sz="2000">
                <a:latin typeface="Helvetica" pitchFamily="34" charset="0"/>
              </a:defRPr>
            </a:lvl2pPr>
            <a:lvl3pPr>
              <a:defRPr sz="1800">
                <a:latin typeface="Helvetica" pitchFamily="34" charset="0"/>
              </a:defRPr>
            </a:lvl3pPr>
            <a:lvl4pPr>
              <a:defRPr sz="1600">
                <a:latin typeface="Helvetica" pitchFamily="34" charset="0"/>
              </a:defRPr>
            </a:lvl4pPr>
            <a:lvl5pPr>
              <a:defRPr sz="1600">
                <a:latin typeface="Helvetica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Helvetica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Helvetica" pitchFamily="34" charset="0"/>
              </a:defRPr>
            </a:lvl1pPr>
            <a:lvl2pPr>
              <a:defRPr sz="2000">
                <a:latin typeface="Helvetica" pitchFamily="34" charset="0"/>
              </a:defRPr>
            </a:lvl2pPr>
            <a:lvl3pPr>
              <a:defRPr sz="1800">
                <a:latin typeface="Helvetica" pitchFamily="34" charset="0"/>
              </a:defRPr>
            </a:lvl3pPr>
            <a:lvl4pPr>
              <a:defRPr sz="1600">
                <a:latin typeface="Helvetica" pitchFamily="34" charset="0"/>
              </a:defRPr>
            </a:lvl4pPr>
            <a:lvl5pPr>
              <a:defRPr sz="1600">
                <a:latin typeface="Helvetica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Rectangle 9"/>
          <p:cNvSpPr/>
          <p:nvPr/>
        </p:nvSpPr>
        <p:spPr>
          <a:xfrm rot="5400000">
            <a:off x="4343400" y="1981199"/>
            <a:ext cx="457200" cy="9144000"/>
          </a:xfrm>
          <a:prstGeom prst="rect">
            <a:avLst/>
          </a:prstGeom>
          <a:gradFill>
            <a:gsLst>
              <a:gs pos="50000">
                <a:srgbClr val="1F4984"/>
              </a:gs>
              <a:gs pos="100000">
                <a:srgbClr val="CADB34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dirty="0">
                <a:solidFill>
                  <a:srgbClr val="E9F7FE"/>
                </a:solidFill>
                <a:latin typeface="Helvetica" pitchFamily="34" charset="0"/>
              </a:rPr>
              <a:t>						BUSINESS</a:t>
            </a:r>
            <a:r>
              <a:rPr lang="en-US" sz="1200" baseline="0" dirty="0">
                <a:solidFill>
                  <a:srgbClr val="E9F7FE"/>
                </a:solidFill>
                <a:latin typeface="Helvetica" pitchFamily="34" charset="0"/>
              </a:rPr>
              <a:t> STATISTICS </a:t>
            </a:r>
            <a:r>
              <a:rPr lang="en-US" sz="1200" dirty="0">
                <a:solidFill>
                  <a:schemeClr val="bg1"/>
                </a:solidFill>
                <a:latin typeface="Helvetica" pitchFamily="34" charset="0"/>
              </a:rPr>
              <a:t>| Jaggia,</a:t>
            </a:r>
            <a:r>
              <a:rPr lang="en-US" sz="1200" baseline="0" dirty="0">
                <a:solidFill>
                  <a:schemeClr val="bg1"/>
                </a:solidFill>
                <a:latin typeface="Helvetica" pitchFamily="34" charset="0"/>
              </a:rPr>
              <a:t> Kelly</a:t>
            </a:r>
            <a:endParaRPr lang="en-US" sz="1200" dirty="0">
              <a:solidFill>
                <a:srgbClr val="E9F7FE"/>
              </a:solidFill>
              <a:latin typeface="Helvetic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389359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F4984"/>
                </a:solidFill>
                <a:latin typeface="Helvetica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Rectangle 5"/>
          <p:cNvSpPr/>
          <p:nvPr/>
        </p:nvSpPr>
        <p:spPr>
          <a:xfrm rot="5400000">
            <a:off x="4343400" y="1981199"/>
            <a:ext cx="457200" cy="9144000"/>
          </a:xfrm>
          <a:prstGeom prst="rect">
            <a:avLst/>
          </a:prstGeom>
          <a:gradFill>
            <a:gsLst>
              <a:gs pos="50000">
                <a:srgbClr val="1F4984"/>
              </a:gs>
              <a:gs pos="100000">
                <a:srgbClr val="CADB34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dirty="0">
                <a:solidFill>
                  <a:srgbClr val="E9F7FE"/>
                </a:solidFill>
                <a:latin typeface="Helvetica" pitchFamily="34" charset="0"/>
              </a:rPr>
              <a:t>						BUSINESS</a:t>
            </a:r>
            <a:r>
              <a:rPr lang="en-US" sz="1200" baseline="0" dirty="0">
                <a:solidFill>
                  <a:srgbClr val="E9F7FE"/>
                </a:solidFill>
                <a:latin typeface="Helvetica" pitchFamily="34" charset="0"/>
              </a:rPr>
              <a:t> STATISTICS </a:t>
            </a:r>
            <a:r>
              <a:rPr lang="en-US" sz="1200" dirty="0">
                <a:solidFill>
                  <a:schemeClr val="bg1"/>
                </a:solidFill>
                <a:latin typeface="Helvetica" pitchFamily="34" charset="0"/>
              </a:rPr>
              <a:t>| Jaggia,</a:t>
            </a:r>
            <a:r>
              <a:rPr lang="en-US" sz="1200" baseline="0" dirty="0">
                <a:solidFill>
                  <a:schemeClr val="bg1"/>
                </a:solidFill>
                <a:latin typeface="Helvetica" pitchFamily="34" charset="0"/>
              </a:rPr>
              <a:t> Kelly</a:t>
            </a:r>
            <a:endParaRPr lang="en-US" sz="1200" dirty="0">
              <a:solidFill>
                <a:srgbClr val="E9F7FE"/>
              </a:solidFill>
              <a:latin typeface="Helvetic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973665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rot="5400000">
            <a:off x="4343400" y="1981199"/>
            <a:ext cx="457200" cy="9144000"/>
          </a:xfrm>
          <a:prstGeom prst="rect">
            <a:avLst/>
          </a:prstGeom>
          <a:gradFill>
            <a:gsLst>
              <a:gs pos="50000">
                <a:srgbClr val="1F4984"/>
              </a:gs>
              <a:gs pos="100000">
                <a:srgbClr val="CADB34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dirty="0">
                <a:solidFill>
                  <a:srgbClr val="E9F7FE"/>
                </a:solidFill>
                <a:latin typeface="Helvetica" pitchFamily="34" charset="0"/>
              </a:rPr>
              <a:t>						BUSINESS</a:t>
            </a:r>
            <a:r>
              <a:rPr lang="en-US" sz="1200" baseline="0" dirty="0">
                <a:solidFill>
                  <a:srgbClr val="E9F7FE"/>
                </a:solidFill>
                <a:latin typeface="Helvetica" pitchFamily="34" charset="0"/>
              </a:rPr>
              <a:t> STATISTICS </a:t>
            </a:r>
            <a:r>
              <a:rPr lang="en-US" sz="1200" dirty="0">
                <a:solidFill>
                  <a:schemeClr val="bg1"/>
                </a:solidFill>
                <a:latin typeface="Helvetica" pitchFamily="34" charset="0"/>
              </a:rPr>
              <a:t>| Jaggia,</a:t>
            </a:r>
            <a:r>
              <a:rPr lang="en-US" sz="1200" baseline="0" dirty="0">
                <a:solidFill>
                  <a:schemeClr val="bg1"/>
                </a:solidFill>
                <a:latin typeface="Helvetica" pitchFamily="34" charset="0"/>
              </a:rPr>
              <a:t> Kelly</a:t>
            </a:r>
            <a:endParaRPr lang="en-US" sz="1200" dirty="0">
              <a:solidFill>
                <a:srgbClr val="E9F7FE"/>
              </a:solidFill>
              <a:latin typeface="Helvetic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1337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1"/>
            <a:ext cx="8229600" cy="3581400"/>
          </a:xfrm>
        </p:spPr>
        <p:txBody>
          <a:bodyPr/>
          <a:lstStyle>
            <a:lvl1pPr>
              <a:spcBef>
                <a:spcPts val="500"/>
              </a:spcBef>
              <a:defRPr baseline="0">
                <a:latin typeface="Calibri" panose="020F0502020204030204" pitchFamily="34" charset="0"/>
              </a:defRPr>
            </a:lvl1pPr>
            <a:lvl2pPr>
              <a:spcBef>
                <a:spcPts val="500"/>
              </a:spcBef>
              <a:defRPr baseline="0">
                <a:latin typeface="Calibri" panose="020F0502020204030204" pitchFamily="34" charset="0"/>
              </a:defRPr>
            </a:lvl2pPr>
            <a:lvl3pPr>
              <a:spcBef>
                <a:spcPts val="500"/>
              </a:spcBef>
              <a:defRPr baseline="0">
                <a:latin typeface="Calibri" panose="020F0502020204030204" pitchFamily="34" charset="0"/>
              </a:defRPr>
            </a:lvl3pPr>
            <a:lvl4pPr>
              <a:spcBef>
                <a:spcPts val="500"/>
              </a:spcBef>
              <a:defRPr baseline="0">
                <a:latin typeface="Calibri" panose="020F0502020204030204" pitchFamily="34" charset="0"/>
              </a:defRPr>
            </a:lvl4pPr>
            <a:lvl5pPr>
              <a:spcBef>
                <a:spcPts val="500"/>
              </a:spcBef>
              <a:defRPr baseline="0">
                <a:latin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/>
          <p:cNvSpPr/>
          <p:nvPr userDrawn="1"/>
        </p:nvSpPr>
        <p:spPr>
          <a:xfrm rot="5400000">
            <a:off x="4229100" y="1790700"/>
            <a:ext cx="685800" cy="9144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dirty="0">
                <a:solidFill>
                  <a:srgbClr val="E9F7FE"/>
                </a:solidFill>
                <a:latin typeface="Helvetica" pitchFamily="34" charset="0"/>
              </a:rPr>
              <a:t>	</a:t>
            </a:r>
            <a:r>
              <a:rPr lang="en-US" sz="1200" dirty="0">
                <a:solidFill>
                  <a:schemeClr val="bg1"/>
                </a:solidFill>
                <a:latin typeface="+mn-lt"/>
              </a:rPr>
              <a:t> BUSINESS</a:t>
            </a:r>
            <a:r>
              <a:rPr lang="en-US" sz="1200" baseline="0" dirty="0">
                <a:solidFill>
                  <a:schemeClr val="bg1"/>
                </a:solidFill>
                <a:latin typeface="+mn-lt"/>
              </a:rPr>
              <a:t> STATISTICS: COMMUNICATING WITH NUMBERS, 4e </a:t>
            </a:r>
            <a:r>
              <a:rPr lang="en-US" sz="1200" dirty="0">
                <a:solidFill>
                  <a:schemeClr val="bg1"/>
                </a:solidFill>
                <a:latin typeface="+mn-lt"/>
              </a:rPr>
              <a:t>| </a:t>
            </a:r>
            <a:r>
              <a:rPr lang="en-US" sz="1200" dirty="0" err="1">
                <a:solidFill>
                  <a:schemeClr val="bg1"/>
                </a:solidFill>
                <a:latin typeface="+mn-lt"/>
              </a:rPr>
              <a:t>Jaggia</a:t>
            </a:r>
            <a:r>
              <a:rPr lang="en-US" sz="1200" dirty="0">
                <a:solidFill>
                  <a:schemeClr val="bg1"/>
                </a:solidFill>
                <a:latin typeface="+mn-lt"/>
              </a:rPr>
              <a:t>,</a:t>
            </a:r>
            <a:r>
              <a:rPr lang="en-US" sz="1200" baseline="0" dirty="0">
                <a:solidFill>
                  <a:schemeClr val="bg1"/>
                </a:solidFill>
                <a:latin typeface="+mn-lt"/>
              </a:rPr>
              <a:t> Kelly</a:t>
            </a:r>
            <a:endParaRPr lang="en-US" sz="1200" b="1" i="0" kern="1200" dirty="0">
              <a:solidFill>
                <a:schemeClr val="bg1"/>
              </a:solidFill>
              <a:latin typeface="+mn-lt"/>
              <a:ea typeface="ＭＳ Ｐゴシック"/>
              <a:cs typeface="ＭＳ Ｐゴシック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dirty="0">
                <a:solidFill>
                  <a:schemeClr val="bg1"/>
                </a:solidFill>
                <a:latin typeface="+mn-lt"/>
              </a:rPr>
              <a:t>© McGraw Hill</a:t>
            </a:r>
            <a:r>
              <a:rPr lang="en-US" sz="1200" b="0" i="0" kern="1200" dirty="0">
                <a:solidFill>
                  <a:schemeClr val="bg1"/>
                </a:solidFill>
                <a:latin typeface="+mn-lt"/>
                <a:ea typeface="ＭＳ Ｐゴシック"/>
                <a:cs typeface="Helvetica"/>
              </a:rPr>
              <a:t>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Helvetica"/>
              <a:ea typeface="ＭＳ Ｐゴシック"/>
              <a:cs typeface="Helvetica"/>
            </a:endParaRPr>
          </a:p>
        </p:txBody>
      </p:sp>
      <p:sp>
        <p:nvSpPr>
          <p:cNvPr id="6" name="Rectangle 21"/>
          <p:cNvSpPr>
            <a:spLocks noChangeArrowheads="1"/>
          </p:cNvSpPr>
          <p:nvPr userDrawn="1"/>
        </p:nvSpPr>
        <p:spPr bwMode="auto">
          <a:xfrm>
            <a:off x="7734300" y="5943600"/>
            <a:ext cx="1371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r>
              <a:rPr lang="en-US" sz="1000" dirty="0">
                <a:solidFill>
                  <a:srgbClr val="FFFFFF"/>
                </a:solidFill>
                <a:latin typeface="Helvetica"/>
                <a:cs typeface="Helvetica"/>
              </a:rPr>
              <a:t>5-</a:t>
            </a:r>
            <a:fld id="{3B23F10E-B9DB-4030-83AA-1C45FF54A19F}" type="slidenum">
              <a:rPr lang="en-US" sz="1000" smtClean="0">
                <a:solidFill>
                  <a:srgbClr val="FFFFFF"/>
                </a:solidFill>
                <a:latin typeface="Helvetica"/>
                <a:cs typeface="Helvetica"/>
              </a:rPr>
              <a:pPr algn="r">
                <a:defRPr/>
              </a:pPr>
              <a:t>‹#›</a:t>
            </a:fld>
            <a:endParaRPr lang="en-US" sz="1000" dirty="0">
              <a:solidFill>
                <a:srgbClr val="FFFFFF"/>
              </a:solidFill>
              <a:latin typeface="Helvetica"/>
              <a:cs typeface="Helvetica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457200" y="1493838"/>
            <a:ext cx="8229600" cy="411162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latin typeface="+mn-lt"/>
              </a:defRPr>
            </a:lvl1pPr>
          </a:lstStyle>
          <a:p>
            <a:pPr lvl="0"/>
            <a:r>
              <a:rPr lang="en-US" dirty="0"/>
              <a:t>Return to parent-slide containing images.</a:t>
            </a:r>
          </a:p>
        </p:txBody>
      </p:sp>
      <p:sp>
        <p:nvSpPr>
          <p:cNvPr id="8" name="Content Placeholder 6"/>
          <p:cNvSpPr>
            <a:spLocks noGrp="1"/>
          </p:cNvSpPr>
          <p:nvPr>
            <p:ph sz="quarter" idx="11" hasCustomPrompt="1"/>
          </p:nvPr>
        </p:nvSpPr>
        <p:spPr>
          <a:xfrm>
            <a:off x="457200" y="5581744"/>
            <a:ext cx="8229600" cy="411162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latin typeface="+mn-lt"/>
              </a:defRPr>
            </a:lvl1pPr>
          </a:lstStyle>
          <a:p>
            <a:pPr lvl="0"/>
            <a:r>
              <a:rPr lang="en-US" dirty="0"/>
              <a:t>Return to parent-slide containing images.</a:t>
            </a:r>
          </a:p>
        </p:txBody>
      </p:sp>
    </p:spTree>
    <p:extLst>
      <p:ext uri="{BB962C8B-B14F-4D97-AF65-F5344CB8AC3E}">
        <p14:creationId xmlns:p14="http://schemas.microsoft.com/office/powerpoint/2010/main" val="5996117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Helvetic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Helvetica" pitchFamily="34" charset="0"/>
              </a:defRPr>
            </a:lvl1pPr>
            <a:lvl2pPr>
              <a:defRPr sz="2800">
                <a:latin typeface="Helvetica" pitchFamily="34" charset="0"/>
              </a:defRPr>
            </a:lvl2pPr>
            <a:lvl3pPr>
              <a:defRPr sz="2400">
                <a:latin typeface="Helvetica" pitchFamily="34" charset="0"/>
              </a:defRPr>
            </a:lvl3pPr>
            <a:lvl4pPr>
              <a:defRPr sz="2000">
                <a:latin typeface="Helvetica" pitchFamily="34" charset="0"/>
              </a:defRPr>
            </a:lvl4pPr>
            <a:lvl5pPr>
              <a:defRPr sz="2000">
                <a:latin typeface="Helvetica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Helvetica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>
          <a:xfrm rot="5400000">
            <a:off x="4343400" y="1981199"/>
            <a:ext cx="457200" cy="9144000"/>
          </a:xfrm>
          <a:prstGeom prst="rect">
            <a:avLst/>
          </a:prstGeom>
          <a:gradFill>
            <a:gsLst>
              <a:gs pos="50000">
                <a:srgbClr val="1F4984"/>
              </a:gs>
              <a:gs pos="100000">
                <a:srgbClr val="CADB34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dirty="0">
                <a:solidFill>
                  <a:srgbClr val="E9F7FE"/>
                </a:solidFill>
                <a:latin typeface="Helvetica" pitchFamily="34" charset="0"/>
              </a:rPr>
              <a:t>						BUSINESS</a:t>
            </a:r>
            <a:r>
              <a:rPr lang="en-US" sz="1200" baseline="0" dirty="0">
                <a:solidFill>
                  <a:srgbClr val="E9F7FE"/>
                </a:solidFill>
                <a:latin typeface="Helvetica" pitchFamily="34" charset="0"/>
              </a:rPr>
              <a:t> STATISTICS </a:t>
            </a:r>
            <a:r>
              <a:rPr lang="en-US" sz="1200" dirty="0">
                <a:solidFill>
                  <a:schemeClr val="bg1"/>
                </a:solidFill>
                <a:latin typeface="Helvetica" pitchFamily="34" charset="0"/>
              </a:rPr>
              <a:t>| Jaggia,</a:t>
            </a:r>
            <a:r>
              <a:rPr lang="en-US" sz="1200" baseline="0" dirty="0">
                <a:solidFill>
                  <a:schemeClr val="bg1"/>
                </a:solidFill>
                <a:latin typeface="Helvetica" pitchFamily="34" charset="0"/>
              </a:rPr>
              <a:t> Kelly</a:t>
            </a:r>
            <a:endParaRPr lang="en-US" sz="1200" dirty="0">
              <a:solidFill>
                <a:srgbClr val="E9F7FE"/>
              </a:solidFill>
              <a:latin typeface="Helvetic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6402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Helvetica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Helvetica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Helvetica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>
          <a:xfrm rot="5400000">
            <a:off x="4343400" y="1981199"/>
            <a:ext cx="457200" cy="9144000"/>
          </a:xfrm>
          <a:prstGeom prst="rect">
            <a:avLst/>
          </a:prstGeom>
          <a:gradFill>
            <a:gsLst>
              <a:gs pos="50000">
                <a:srgbClr val="1F4984"/>
              </a:gs>
              <a:gs pos="100000">
                <a:srgbClr val="CADB34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dirty="0">
                <a:solidFill>
                  <a:srgbClr val="E9F7FE"/>
                </a:solidFill>
                <a:latin typeface="Helvetica" pitchFamily="34" charset="0"/>
              </a:rPr>
              <a:t>						BUSINESS</a:t>
            </a:r>
            <a:r>
              <a:rPr lang="en-US" sz="1200" baseline="0" dirty="0">
                <a:solidFill>
                  <a:srgbClr val="E9F7FE"/>
                </a:solidFill>
                <a:latin typeface="Helvetica" pitchFamily="34" charset="0"/>
              </a:rPr>
              <a:t> STATISTICS </a:t>
            </a:r>
            <a:r>
              <a:rPr lang="en-US" sz="1200" dirty="0">
                <a:solidFill>
                  <a:schemeClr val="bg1"/>
                </a:solidFill>
                <a:latin typeface="Helvetica" pitchFamily="34" charset="0"/>
              </a:rPr>
              <a:t>| Jaggia,</a:t>
            </a:r>
            <a:r>
              <a:rPr lang="en-US" sz="1200" baseline="0" dirty="0">
                <a:solidFill>
                  <a:schemeClr val="bg1"/>
                </a:solidFill>
                <a:latin typeface="Helvetica" pitchFamily="34" charset="0"/>
              </a:rPr>
              <a:t> Kelly</a:t>
            </a:r>
            <a:endParaRPr lang="en-US" sz="1200" dirty="0">
              <a:solidFill>
                <a:srgbClr val="E9F7FE"/>
              </a:solidFill>
              <a:latin typeface="Helvetic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025739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F4984"/>
                </a:solidFill>
                <a:latin typeface="Helvetica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Helvetica" pitchFamily="34" charset="0"/>
              </a:defRPr>
            </a:lvl1pPr>
            <a:lvl2pPr>
              <a:defRPr>
                <a:latin typeface="Helvetica" pitchFamily="34" charset="0"/>
              </a:defRPr>
            </a:lvl2pPr>
            <a:lvl3pPr>
              <a:defRPr>
                <a:latin typeface="Helvetica" pitchFamily="34" charset="0"/>
              </a:defRPr>
            </a:lvl3pPr>
            <a:lvl4pPr>
              <a:defRPr>
                <a:latin typeface="Helvetica" pitchFamily="34" charset="0"/>
              </a:defRPr>
            </a:lvl4pPr>
            <a:lvl5pPr>
              <a:defRPr>
                <a:latin typeface="Helvetica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 rot="5400000">
            <a:off x="4343400" y="1981199"/>
            <a:ext cx="457200" cy="9144000"/>
          </a:xfrm>
          <a:prstGeom prst="rect">
            <a:avLst/>
          </a:prstGeom>
          <a:gradFill>
            <a:gsLst>
              <a:gs pos="50000">
                <a:srgbClr val="1F4984"/>
              </a:gs>
              <a:gs pos="100000">
                <a:srgbClr val="CADB34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dirty="0">
                <a:solidFill>
                  <a:srgbClr val="E9F7FE"/>
                </a:solidFill>
                <a:latin typeface="Helvetica" pitchFamily="34" charset="0"/>
              </a:rPr>
              <a:t>						BUSINESS</a:t>
            </a:r>
            <a:r>
              <a:rPr lang="en-US" sz="1200" baseline="0" dirty="0">
                <a:solidFill>
                  <a:srgbClr val="E9F7FE"/>
                </a:solidFill>
                <a:latin typeface="Helvetica" pitchFamily="34" charset="0"/>
              </a:rPr>
              <a:t> STATISTICS </a:t>
            </a:r>
            <a:r>
              <a:rPr lang="en-US" sz="1200" dirty="0">
                <a:solidFill>
                  <a:schemeClr val="bg1"/>
                </a:solidFill>
                <a:latin typeface="Helvetica" pitchFamily="34" charset="0"/>
              </a:rPr>
              <a:t>| Jaggia,</a:t>
            </a:r>
            <a:r>
              <a:rPr lang="en-US" sz="1200" baseline="0" dirty="0">
                <a:solidFill>
                  <a:schemeClr val="bg1"/>
                </a:solidFill>
                <a:latin typeface="Helvetica" pitchFamily="34" charset="0"/>
              </a:rPr>
              <a:t> Kelly</a:t>
            </a:r>
            <a:endParaRPr lang="en-US" sz="1200" dirty="0">
              <a:solidFill>
                <a:srgbClr val="E9F7FE"/>
              </a:solidFill>
              <a:latin typeface="Helvetic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627187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>
                <a:solidFill>
                  <a:srgbClr val="1F4984"/>
                </a:solidFill>
                <a:latin typeface="Helvetica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>
                <a:latin typeface="Helvetica" pitchFamily="34" charset="0"/>
              </a:defRPr>
            </a:lvl1pPr>
            <a:lvl2pPr>
              <a:defRPr>
                <a:latin typeface="Helvetica" pitchFamily="34" charset="0"/>
              </a:defRPr>
            </a:lvl2pPr>
            <a:lvl3pPr>
              <a:defRPr>
                <a:latin typeface="Helvetica" pitchFamily="34" charset="0"/>
              </a:defRPr>
            </a:lvl3pPr>
            <a:lvl4pPr>
              <a:defRPr>
                <a:latin typeface="Helvetica" pitchFamily="34" charset="0"/>
              </a:defRPr>
            </a:lvl4pPr>
            <a:lvl5pPr>
              <a:defRPr>
                <a:latin typeface="Helvetica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 rot="5400000">
            <a:off x="4343400" y="1981199"/>
            <a:ext cx="457200" cy="9144000"/>
          </a:xfrm>
          <a:prstGeom prst="rect">
            <a:avLst/>
          </a:prstGeom>
          <a:gradFill>
            <a:gsLst>
              <a:gs pos="50000">
                <a:srgbClr val="1F4984"/>
              </a:gs>
              <a:gs pos="100000">
                <a:srgbClr val="CADB34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dirty="0">
                <a:solidFill>
                  <a:srgbClr val="E9F7FE"/>
                </a:solidFill>
                <a:latin typeface="Helvetica" pitchFamily="34" charset="0"/>
              </a:rPr>
              <a:t>						BUSINESS</a:t>
            </a:r>
            <a:r>
              <a:rPr lang="en-US" sz="1200" baseline="0" dirty="0">
                <a:solidFill>
                  <a:srgbClr val="E9F7FE"/>
                </a:solidFill>
                <a:latin typeface="Helvetica" pitchFamily="34" charset="0"/>
              </a:rPr>
              <a:t> STATISTICS </a:t>
            </a:r>
            <a:r>
              <a:rPr lang="en-US" sz="1200" dirty="0">
                <a:solidFill>
                  <a:schemeClr val="bg1"/>
                </a:solidFill>
                <a:latin typeface="Helvetica" pitchFamily="34" charset="0"/>
              </a:rPr>
              <a:t>| Jaggia,</a:t>
            </a:r>
            <a:r>
              <a:rPr lang="en-US" sz="1200" baseline="0" dirty="0">
                <a:solidFill>
                  <a:schemeClr val="bg1"/>
                </a:solidFill>
                <a:latin typeface="Helvetica" pitchFamily="34" charset="0"/>
              </a:rPr>
              <a:t> Kelly</a:t>
            </a:r>
            <a:endParaRPr lang="en-US" sz="1200" dirty="0">
              <a:solidFill>
                <a:srgbClr val="E9F7FE"/>
              </a:solidFill>
              <a:latin typeface="Helvetic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433879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>
            <a:normAutofit/>
          </a:bodyPr>
          <a:lstStyle>
            <a:lvl1pPr>
              <a:defRPr sz="4400">
                <a:solidFill>
                  <a:srgbClr val="1F4984"/>
                </a:solidFill>
                <a:latin typeface="Helvetica" pitchFamily="34" charset="0"/>
              </a:defRPr>
            </a:lvl1pPr>
          </a:lstStyle>
          <a:p>
            <a:pPr lvl="0"/>
            <a:r>
              <a:rPr lang="en-US" altLang="en-US" noProof="0" dirty="0"/>
              <a:t>Click to edit Master title style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 altLang="en-US" dirty="0"/>
              <a:t>Statistics and Data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DB065A-80F1-475D-BFEE-7F93B08AF24B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9" name="Rectangle 21"/>
          <p:cNvSpPr>
            <a:spLocks noChangeArrowheads="1"/>
          </p:cNvSpPr>
          <p:nvPr userDrawn="1"/>
        </p:nvSpPr>
        <p:spPr bwMode="auto">
          <a:xfrm>
            <a:off x="6934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r>
              <a:rPr lang="en-US" sz="1000" dirty="0">
                <a:latin typeface="Helvetica"/>
                <a:cs typeface="Helvetica"/>
              </a:rPr>
              <a:t>2-</a:t>
            </a:r>
            <a:fld id="{3B23F10E-B9DB-4030-83AA-1C45FF54A19F}" type="slidenum">
              <a:rPr lang="en-US" sz="1000" smtClean="0">
                <a:latin typeface="Helvetica"/>
                <a:cs typeface="Helvetica"/>
              </a:rPr>
              <a:pPr algn="r">
                <a:defRPr/>
              </a:pPr>
              <a:t>‹#›</a:t>
            </a:fld>
            <a:endParaRPr lang="en-US" sz="1000" dirty="0">
              <a:latin typeface="Helvetica"/>
              <a:cs typeface="Helvetica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69C0A71-2F34-4BC1-B8D1-CE00F5724D37}"/>
              </a:ext>
            </a:extLst>
          </p:cNvPr>
          <p:cNvSpPr/>
          <p:nvPr userDrawn="1"/>
        </p:nvSpPr>
        <p:spPr>
          <a:xfrm>
            <a:off x="-2310" y="0"/>
            <a:ext cx="2745509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400" dirty="0">
              <a:solidFill>
                <a:srgbClr val="E9F7FE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A339CF8-486B-486F-A867-E3D3C2E67F77}"/>
              </a:ext>
            </a:extLst>
          </p:cNvPr>
          <p:cNvCxnSpPr/>
          <p:nvPr userDrawn="1"/>
        </p:nvCxnSpPr>
        <p:spPr>
          <a:xfrm>
            <a:off x="4114800" y="3429000"/>
            <a:ext cx="3657600" cy="0"/>
          </a:xfrm>
          <a:prstGeom prst="line">
            <a:avLst/>
          </a:prstGeom>
          <a:ln>
            <a:solidFill>
              <a:srgbClr val="009C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95A0988F-6E75-4F71-9160-2D2D916F930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" y="963706"/>
            <a:ext cx="2743199" cy="48409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22517-BE01-4008-9007-D44B83F312D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971800" y="5894388"/>
            <a:ext cx="5715000" cy="2016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E46B0BF-4D04-414F-97F3-95C0C75EF2C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048000" y="6356350"/>
            <a:ext cx="5257800" cy="3444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3194051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>
            <a:normAutofit/>
          </a:bodyPr>
          <a:lstStyle>
            <a:lvl1pPr>
              <a:defRPr sz="4400">
                <a:solidFill>
                  <a:srgbClr val="1F4984"/>
                </a:solidFill>
                <a:latin typeface="Helvetica" pitchFamily="34" charset="0"/>
              </a:defRPr>
            </a:lvl1pPr>
          </a:lstStyle>
          <a:p>
            <a:pPr lvl="0"/>
            <a:r>
              <a:rPr lang="en-US" altLang="en-US" noProof="0" dirty="0"/>
              <a:t>Click to edit Master title style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 altLang="en-US" dirty="0"/>
              <a:t>Statistics and Data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DB065A-80F1-475D-BFEE-7F93B08AF24B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9" name="Rectangle 21"/>
          <p:cNvSpPr>
            <a:spLocks noChangeArrowheads="1"/>
          </p:cNvSpPr>
          <p:nvPr userDrawn="1"/>
        </p:nvSpPr>
        <p:spPr bwMode="auto">
          <a:xfrm>
            <a:off x="6934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r>
              <a:rPr lang="en-US" sz="1000" dirty="0">
                <a:latin typeface="Helvetica"/>
                <a:cs typeface="Helvetica"/>
              </a:rPr>
              <a:t>2-</a:t>
            </a:r>
            <a:fld id="{3B23F10E-B9DB-4030-83AA-1C45FF54A19F}" type="slidenum">
              <a:rPr lang="en-US" sz="1000" smtClean="0">
                <a:latin typeface="Helvetica"/>
                <a:cs typeface="Helvetica"/>
              </a:rPr>
              <a:pPr algn="r">
                <a:defRPr/>
              </a:pPr>
              <a:t>‹#›</a:t>
            </a:fld>
            <a:endParaRPr lang="en-US" sz="1000" dirty="0">
              <a:latin typeface="Helvetica"/>
              <a:cs typeface="Helvetica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2743200" y="6229290"/>
            <a:ext cx="640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0" i="0" kern="1200" dirty="0">
                <a:solidFill>
                  <a:schemeClr val="tx1"/>
                </a:solidFill>
                <a:latin typeface="Helvetica"/>
                <a:ea typeface="ＭＳ Ｐゴシック"/>
                <a:cs typeface="Helvetica"/>
              </a:rPr>
              <a:t>Copyright ©2022 McGraw-Hill Education. All rights reserved. No reproduction or distribution without the prior written consent of McGraw-Hill Education.</a:t>
            </a:r>
          </a:p>
        </p:txBody>
      </p:sp>
    </p:spTree>
    <p:extLst>
      <p:ext uri="{BB962C8B-B14F-4D97-AF65-F5344CB8AC3E}">
        <p14:creationId xmlns:p14="http://schemas.microsoft.com/office/powerpoint/2010/main" val="193342590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>
            <a:normAutofit/>
          </a:bodyPr>
          <a:lstStyle>
            <a:lvl1pPr>
              <a:defRPr sz="4400">
                <a:solidFill>
                  <a:srgbClr val="1F4984"/>
                </a:solidFill>
                <a:latin typeface="Helvetica" pitchFamily="34" charset="0"/>
              </a:defRPr>
            </a:lvl1pPr>
          </a:lstStyle>
          <a:p>
            <a:pPr lvl="0"/>
            <a:r>
              <a:rPr lang="en-US" altLang="en-US" noProof="0" dirty="0"/>
              <a:t>Click to edit Master title style</a:t>
            </a:r>
          </a:p>
        </p:txBody>
      </p:sp>
      <p:sp>
        <p:nvSpPr>
          <p:cNvPr id="9" name="Rectangle 21"/>
          <p:cNvSpPr>
            <a:spLocks noChangeArrowheads="1"/>
          </p:cNvSpPr>
          <p:nvPr userDrawn="1"/>
        </p:nvSpPr>
        <p:spPr bwMode="auto">
          <a:xfrm>
            <a:off x="6934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r>
              <a:rPr lang="en-US" sz="1000" dirty="0">
                <a:latin typeface="Helvetica"/>
                <a:cs typeface="Helvetica"/>
              </a:rPr>
              <a:t>2-</a:t>
            </a:r>
            <a:fld id="{3B23F10E-B9DB-4030-83AA-1C45FF54A19F}" type="slidenum">
              <a:rPr lang="en-US" sz="1000" smtClean="0">
                <a:latin typeface="Helvetica"/>
                <a:cs typeface="Helvetica"/>
              </a:rPr>
              <a:pPr algn="r">
                <a:defRPr/>
              </a:pPr>
              <a:t>‹#›</a:t>
            </a:fld>
            <a:endParaRPr lang="en-US" sz="1000" dirty="0">
              <a:latin typeface="Helvetica"/>
              <a:cs typeface="Helvetica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1CF0B-3967-4E8C-AE79-0DDBE66FA69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4572000"/>
            <a:ext cx="7623175" cy="1066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45824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914399"/>
          </a:xfrm>
        </p:spPr>
        <p:txBody>
          <a:bodyPr/>
          <a:lstStyle>
            <a:lvl1pPr>
              <a:spcBef>
                <a:spcPts val="500"/>
              </a:spcBef>
              <a:defRPr baseline="0">
                <a:latin typeface="Calibri" panose="020F0502020204030204" pitchFamily="34" charset="0"/>
              </a:defRPr>
            </a:lvl1pPr>
            <a:lvl2pPr>
              <a:spcBef>
                <a:spcPts val="500"/>
              </a:spcBef>
              <a:defRPr baseline="0">
                <a:latin typeface="Calibri" panose="020F0502020204030204" pitchFamily="34" charset="0"/>
              </a:defRPr>
            </a:lvl2pPr>
            <a:lvl3pPr>
              <a:spcBef>
                <a:spcPts val="500"/>
              </a:spcBef>
              <a:defRPr baseline="0">
                <a:latin typeface="Calibri" panose="020F0502020204030204" pitchFamily="34" charset="0"/>
              </a:defRPr>
            </a:lvl3pPr>
            <a:lvl4pPr>
              <a:spcBef>
                <a:spcPts val="500"/>
              </a:spcBef>
              <a:defRPr baseline="0">
                <a:latin typeface="Calibri" panose="020F0502020204030204" pitchFamily="34" charset="0"/>
              </a:defRPr>
            </a:lvl4pPr>
            <a:lvl5pPr>
              <a:spcBef>
                <a:spcPts val="500"/>
              </a:spcBef>
              <a:defRPr baseline="0">
                <a:latin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/>
          <p:cNvSpPr/>
          <p:nvPr userDrawn="1"/>
        </p:nvSpPr>
        <p:spPr>
          <a:xfrm rot="5400000">
            <a:off x="4229100" y="1790700"/>
            <a:ext cx="685800" cy="9144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dirty="0">
                <a:solidFill>
                  <a:srgbClr val="E9F7FE"/>
                </a:solidFill>
                <a:latin typeface="Helvetica" pitchFamily="34" charset="0"/>
              </a:rPr>
              <a:t>	</a:t>
            </a:r>
            <a:r>
              <a:rPr lang="en-US" sz="1200" dirty="0">
                <a:solidFill>
                  <a:schemeClr val="bg1"/>
                </a:solidFill>
                <a:latin typeface="+mn-lt"/>
              </a:rPr>
              <a:t> BUSINESS</a:t>
            </a:r>
            <a:r>
              <a:rPr lang="en-US" sz="1200" baseline="0" dirty="0">
                <a:solidFill>
                  <a:schemeClr val="bg1"/>
                </a:solidFill>
                <a:latin typeface="+mn-lt"/>
              </a:rPr>
              <a:t> STATISTICS: COMMUNICATING WITH NUMBERS, 4e </a:t>
            </a:r>
            <a:r>
              <a:rPr lang="en-US" sz="1200" dirty="0">
                <a:solidFill>
                  <a:schemeClr val="bg1"/>
                </a:solidFill>
                <a:latin typeface="+mn-lt"/>
              </a:rPr>
              <a:t>| </a:t>
            </a:r>
            <a:r>
              <a:rPr lang="en-US" sz="1200" dirty="0" err="1">
                <a:solidFill>
                  <a:schemeClr val="bg1"/>
                </a:solidFill>
                <a:latin typeface="+mn-lt"/>
              </a:rPr>
              <a:t>Jaggia</a:t>
            </a:r>
            <a:r>
              <a:rPr lang="en-US" sz="1200" dirty="0">
                <a:solidFill>
                  <a:schemeClr val="bg1"/>
                </a:solidFill>
                <a:latin typeface="+mn-lt"/>
              </a:rPr>
              <a:t>,</a:t>
            </a:r>
            <a:r>
              <a:rPr lang="en-US" sz="1200" baseline="0" dirty="0">
                <a:solidFill>
                  <a:schemeClr val="bg1"/>
                </a:solidFill>
                <a:latin typeface="+mn-lt"/>
              </a:rPr>
              <a:t> Kelly</a:t>
            </a:r>
            <a:endParaRPr lang="en-US" sz="1200" b="1" i="0" kern="1200" dirty="0">
              <a:solidFill>
                <a:schemeClr val="bg1"/>
              </a:solidFill>
              <a:latin typeface="+mn-lt"/>
              <a:ea typeface="ＭＳ Ｐゴシック"/>
              <a:cs typeface="ＭＳ Ｐゴシック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dirty="0">
                <a:solidFill>
                  <a:schemeClr val="bg1"/>
                </a:solidFill>
                <a:latin typeface="+mn-lt"/>
              </a:rPr>
              <a:t>© McGraw Hill</a:t>
            </a:r>
            <a:r>
              <a:rPr lang="en-US" sz="1200" b="0" i="0" kern="1200" dirty="0">
                <a:solidFill>
                  <a:schemeClr val="bg1"/>
                </a:solidFill>
                <a:latin typeface="+mn-lt"/>
                <a:ea typeface="ＭＳ Ｐゴシック"/>
                <a:cs typeface="Helvetica"/>
              </a:rPr>
              <a:t>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Helvetica"/>
              <a:ea typeface="ＭＳ Ｐゴシック"/>
              <a:cs typeface="Helvetica"/>
            </a:endParaRPr>
          </a:p>
        </p:txBody>
      </p:sp>
      <p:sp>
        <p:nvSpPr>
          <p:cNvPr id="6" name="Rectangle 21"/>
          <p:cNvSpPr>
            <a:spLocks noChangeArrowheads="1"/>
          </p:cNvSpPr>
          <p:nvPr userDrawn="1"/>
        </p:nvSpPr>
        <p:spPr bwMode="auto">
          <a:xfrm>
            <a:off x="7734300" y="5943600"/>
            <a:ext cx="1371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r>
              <a:rPr lang="en-US" sz="1000" dirty="0">
                <a:solidFill>
                  <a:srgbClr val="FFFFFF"/>
                </a:solidFill>
                <a:latin typeface="Helvetica"/>
                <a:cs typeface="Helvetica"/>
              </a:rPr>
              <a:t>5-</a:t>
            </a:r>
            <a:fld id="{3B23F10E-B9DB-4030-83AA-1C45FF54A19F}" type="slidenum">
              <a:rPr lang="en-US" sz="1000" smtClean="0">
                <a:solidFill>
                  <a:srgbClr val="FFFFFF"/>
                </a:solidFill>
                <a:latin typeface="Helvetica"/>
                <a:cs typeface="Helvetica"/>
              </a:rPr>
              <a:pPr algn="r">
                <a:defRPr/>
              </a:pPr>
              <a:t>‹#›</a:t>
            </a:fld>
            <a:endParaRPr lang="en-US" sz="1000" dirty="0">
              <a:solidFill>
                <a:srgbClr val="FFFFFF"/>
              </a:solidFill>
              <a:latin typeface="Helvetica"/>
              <a:cs typeface="Helvetica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87EDC90-0FC9-477E-9C64-5ABD7ACDA17F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57200" y="3352801"/>
            <a:ext cx="8229600" cy="914399"/>
          </a:xfrm>
        </p:spPr>
        <p:txBody>
          <a:bodyPr/>
          <a:lstStyle>
            <a:lvl1pPr>
              <a:spcBef>
                <a:spcPts val="500"/>
              </a:spcBef>
              <a:defRPr baseline="0">
                <a:latin typeface="Calibri" panose="020F0502020204030204" pitchFamily="34" charset="0"/>
              </a:defRPr>
            </a:lvl1pPr>
            <a:lvl2pPr>
              <a:spcBef>
                <a:spcPts val="500"/>
              </a:spcBef>
              <a:defRPr baseline="0">
                <a:latin typeface="Calibri" panose="020F0502020204030204" pitchFamily="34" charset="0"/>
              </a:defRPr>
            </a:lvl2pPr>
            <a:lvl3pPr>
              <a:spcBef>
                <a:spcPts val="500"/>
              </a:spcBef>
              <a:defRPr baseline="0">
                <a:latin typeface="Calibri" panose="020F0502020204030204" pitchFamily="34" charset="0"/>
              </a:defRPr>
            </a:lvl3pPr>
            <a:lvl4pPr>
              <a:spcBef>
                <a:spcPts val="500"/>
              </a:spcBef>
              <a:defRPr baseline="0">
                <a:latin typeface="Calibri" panose="020F0502020204030204" pitchFamily="34" charset="0"/>
              </a:defRPr>
            </a:lvl4pPr>
            <a:lvl5pPr>
              <a:spcBef>
                <a:spcPts val="500"/>
              </a:spcBef>
              <a:defRPr baseline="0">
                <a:latin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1" hasCustomPrompt="1"/>
          </p:nvPr>
        </p:nvSpPr>
        <p:spPr>
          <a:xfrm>
            <a:off x="457200" y="5562600"/>
            <a:ext cx="8229600" cy="381000"/>
          </a:xfrm>
        </p:spPr>
        <p:txBody>
          <a:bodyPr>
            <a:noAutofit/>
          </a:bodyPr>
          <a:lstStyle>
            <a:lvl1pPr marL="0" indent="0" algn="ctr">
              <a:buNone/>
              <a:defRPr sz="1200">
                <a:latin typeface="+mn-lt"/>
              </a:defRPr>
            </a:lvl1pPr>
            <a:lvl2pPr marL="457200" indent="0" algn="ctr">
              <a:buNone/>
              <a:defRPr sz="1200">
                <a:latin typeface="+mn-lt"/>
              </a:defRPr>
            </a:lvl2pPr>
            <a:lvl3pPr marL="914400" indent="0" algn="ctr">
              <a:buNone/>
              <a:defRPr sz="1200">
                <a:latin typeface="+mn-lt"/>
              </a:defRPr>
            </a:lvl3pPr>
            <a:lvl4pPr marL="1371600" indent="0" algn="ctr">
              <a:buNone/>
              <a:defRPr sz="1200">
                <a:latin typeface="+mn-lt"/>
              </a:defRPr>
            </a:lvl4pPr>
            <a:lvl5pPr marL="1828800" indent="0" algn="ctr">
              <a:buNone/>
              <a:defRPr sz="1200">
                <a:latin typeface="+mn-lt"/>
              </a:defRPr>
            </a:lvl5pPr>
          </a:lstStyle>
          <a:p>
            <a:pPr lvl="0"/>
            <a:r>
              <a:rPr lang="en-US" dirty="0"/>
              <a:t>Access the text alternative for slide images.</a:t>
            </a:r>
          </a:p>
        </p:txBody>
      </p:sp>
    </p:spTree>
    <p:extLst>
      <p:ext uri="{BB962C8B-B14F-4D97-AF65-F5344CB8AC3E}">
        <p14:creationId xmlns:p14="http://schemas.microsoft.com/office/powerpoint/2010/main" val="1737518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3581400" cy="914399"/>
          </a:xfrm>
        </p:spPr>
        <p:txBody>
          <a:bodyPr/>
          <a:lstStyle>
            <a:lvl1pPr>
              <a:spcBef>
                <a:spcPts val="500"/>
              </a:spcBef>
              <a:defRPr baseline="0">
                <a:latin typeface="Calibri" panose="020F0502020204030204" pitchFamily="34" charset="0"/>
              </a:defRPr>
            </a:lvl1pPr>
            <a:lvl2pPr>
              <a:spcBef>
                <a:spcPts val="500"/>
              </a:spcBef>
              <a:defRPr baseline="0">
                <a:latin typeface="Calibri" panose="020F0502020204030204" pitchFamily="34" charset="0"/>
              </a:defRPr>
            </a:lvl2pPr>
            <a:lvl3pPr>
              <a:spcBef>
                <a:spcPts val="500"/>
              </a:spcBef>
              <a:defRPr baseline="0">
                <a:latin typeface="Calibri" panose="020F0502020204030204" pitchFamily="34" charset="0"/>
              </a:defRPr>
            </a:lvl3pPr>
            <a:lvl4pPr>
              <a:spcBef>
                <a:spcPts val="500"/>
              </a:spcBef>
              <a:defRPr baseline="0">
                <a:latin typeface="Calibri" panose="020F0502020204030204" pitchFamily="34" charset="0"/>
              </a:defRPr>
            </a:lvl4pPr>
            <a:lvl5pPr>
              <a:spcBef>
                <a:spcPts val="500"/>
              </a:spcBef>
              <a:defRPr baseline="0">
                <a:latin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/>
          <p:cNvSpPr/>
          <p:nvPr userDrawn="1"/>
        </p:nvSpPr>
        <p:spPr>
          <a:xfrm rot="5400000">
            <a:off x="4229100" y="1790700"/>
            <a:ext cx="685800" cy="9144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dirty="0">
                <a:solidFill>
                  <a:srgbClr val="E9F7FE"/>
                </a:solidFill>
                <a:latin typeface="Helvetica" pitchFamily="34" charset="0"/>
              </a:rPr>
              <a:t>	</a:t>
            </a:r>
            <a:r>
              <a:rPr lang="en-US" sz="1200" dirty="0">
                <a:solidFill>
                  <a:schemeClr val="bg1"/>
                </a:solidFill>
                <a:latin typeface="+mn-lt"/>
              </a:rPr>
              <a:t> BUSINESS</a:t>
            </a:r>
            <a:r>
              <a:rPr lang="en-US" sz="1200" baseline="0" dirty="0">
                <a:solidFill>
                  <a:schemeClr val="bg1"/>
                </a:solidFill>
                <a:latin typeface="+mn-lt"/>
              </a:rPr>
              <a:t> STATISTICS: COMMUNICATING WITH NUMBERS, 4e </a:t>
            </a:r>
            <a:r>
              <a:rPr lang="en-US" sz="1200" dirty="0">
                <a:solidFill>
                  <a:schemeClr val="bg1"/>
                </a:solidFill>
                <a:latin typeface="+mn-lt"/>
              </a:rPr>
              <a:t>| </a:t>
            </a:r>
            <a:r>
              <a:rPr lang="en-US" sz="1200" dirty="0" err="1">
                <a:solidFill>
                  <a:schemeClr val="bg1"/>
                </a:solidFill>
                <a:latin typeface="+mn-lt"/>
              </a:rPr>
              <a:t>Jaggia</a:t>
            </a:r>
            <a:r>
              <a:rPr lang="en-US" sz="1200" dirty="0">
                <a:solidFill>
                  <a:schemeClr val="bg1"/>
                </a:solidFill>
                <a:latin typeface="+mn-lt"/>
              </a:rPr>
              <a:t>,</a:t>
            </a:r>
            <a:r>
              <a:rPr lang="en-US" sz="1200" baseline="0" dirty="0">
                <a:solidFill>
                  <a:schemeClr val="bg1"/>
                </a:solidFill>
                <a:latin typeface="+mn-lt"/>
              </a:rPr>
              <a:t> Kelly</a:t>
            </a:r>
            <a:endParaRPr lang="en-US" sz="1200" b="1" i="0" kern="1200" dirty="0">
              <a:solidFill>
                <a:schemeClr val="bg1"/>
              </a:solidFill>
              <a:latin typeface="+mn-lt"/>
              <a:ea typeface="ＭＳ Ｐゴシック"/>
              <a:cs typeface="ＭＳ Ｐゴシック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dirty="0">
                <a:solidFill>
                  <a:schemeClr val="bg1"/>
                </a:solidFill>
                <a:latin typeface="+mn-lt"/>
              </a:rPr>
              <a:t>© McGraw Hill</a:t>
            </a:r>
            <a:r>
              <a:rPr lang="en-US" sz="1200" b="0" i="0" kern="1200" dirty="0">
                <a:solidFill>
                  <a:schemeClr val="bg1"/>
                </a:solidFill>
                <a:latin typeface="+mn-lt"/>
                <a:ea typeface="ＭＳ Ｐゴシック"/>
                <a:cs typeface="Helvetica"/>
              </a:rPr>
              <a:t>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Helvetica"/>
              <a:ea typeface="ＭＳ Ｐゴシック"/>
              <a:cs typeface="Helvetica"/>
            </a:endParaRPr>
          </a:p>
        </p:txBody>
      </p:sp>
      <p:sp>
        <p:nvSpPr>
          <p:cNvPr id="6" name="Rectangle 21"/>
          <p:cNvSpPr>
            <a:spLocks noChangeArrowheads="1"/>
          </p:cNvSpPr>
          <p:nvPr userDrawn="1"/>
        </p:nvSpPr>
        <p:spPr bwMode="auto">
          <a:xfrm>
            <a:off x="7734300" y="5943600"/>
            <a:ext cx="1371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r>
              <a:rPr lang="en-US" sz="1000" dirty="0">
                <a:solidFill>
                  <a:srgbClr val="FFFFFF"/>
                </a:solidFill>
                <a:latin typeface="Helvetica"/>
                <a:cs typeface="Helvetica"/>
              </a:rPr>
              <a:t>5-</a:t>
            </a:r>
            <a:fld id="{3B23F10E-B9DB-4030-83AA-1C45FF54A19F}" type="slidenum">
              <a:rPr lang="en-US" sz="1000" smtClean="0">
                <a:solidFill>
                  <a:srgbClr val="FFFFFF"/>
                </a:solidFill>
                <a:latin typeface="Helvetica"/>
                <a:cs typeface="Helvetica"/>
              </a:rPr>
              <a:pPr algn="r">
                <a:defRPr/>
              </a:pPr>
              <a:t>‹#›</a:t>
            </a:fld>
            <a:endParaRPr lang="en-US" sz="1000" dirty="0">
              <a:solidFill>
                <a:srgbClr val="FFFFFF"/>
              </a:solidFill>
              <a:latin typeface="Helvetica"/>
              <a:cs typeface="Helvetica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87EDC90-0FC9-477E-9C64-5ABD7ACDA17F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57200" y="2667000"/>
            <a:ext cx="3581400" cy="914399"/>
          </a:xfrm>
        </p:spPr>
        <p:txBody>
          <a:bodyPr/>
          <a:lstStyle>
            <a:lvl1pPr>
              <a:spcBef>
                <a:spcPts val="500"/>
              </a:spcBef>
              <a:defRPr baseline="0">
                <a:latin typeface="Calibri" panose="020F0502020204030204" pitchFamily="34" charset="0"/>
              </a:defRPr>
            </a:lvl1pPr>
            <a:lvl2pPr>
              <a:spcBef>
                <a:spcPts val="500"/>
              </a:spcBef>
              <a:defRPr baseline="0">
                <a:latin typeface="Calibri" panose="020F0502020204030204" pitchFamily="34" charset="0"/>
              </a:defRPr>
            </a:lvl2pPr>
            <a:lvl3pPr>
              <a:spcBef>
                <a:spcPts val="500"/>
              </a:spcBef>
              <a:defRPr baseline="0">
                <a:latin typeface="Calibri" panose="020F0502020204030204" pitchFamily="34" charset="0"/>
              </a:defRPr>
            </a:lvl3pPr>
            <a:lvl4pPr>
              <a:spcBef>
                <a:spcPts val="500"/>
              </a:spcBef>
              <a:defRPr baseline="0">
                <a:latin typeface="Calibri" panose="020F0502020204030204" pitchFamily="34" charset="0"/>
              </a:defRPr>
            </a:lvl4pPr>
            <a:lvl5pPr>
              <a:spcBef>
                <a:spcPts val="500"/>
              </a:spcBef>
              <a:defRPr baseline="0">
                <a:latin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CA32148-4D56-4A15-876E-6CC486B13E78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57200" y="3810000"/>
            <a:ext cx="3581400" cy="914399"/>
          </a:xfrm>
        </p:spPr>
        <p:txBody>
          <a:bodyPr/>
          <a:lstStyle>
            <a:lvl1pPr>
              <a:spcBef>
                <a:spcPts val="500"/>
              </a:spcBef>
              <a:defRPr baseline="0">
                <a:latin typeface="Calibri" panose="020F0502020204030204" pitchFamily="34" charset="0"/>
              </a:defRPr>
            </a:lvl1pPr>
            <a:lvl2pPr>
              <a:spcBef>
                <a:spcPts val="500"/>
              </a:spcBef>
              <a:defRPr baseline="0">
                <a:latin typeface="Calibri" panose="020F0502020204030204" pitchFamily="34" charset="0"/>
              </a:defRPr>
            </a:lvl2pPr>
            <a:lvl3pPr>
              <a:spcBef>
                <a:spcPts val="500"/>
              </a:spcBef>
              <a:defRPr baseline="0">
                <a:latin typeface="Calibri" panose="020F0502020204030204" pitchFamily="34" charset="0"/>
              </a:defRPr>
            </a:lvl3pPr>
            <a:lvl4pPr>
              <a:spcBef>
                <a:spcPts val="500"/>
              </a:spcBef>
              <a:defRPr baseline="0">
                <a:latin typeface="Calibri" panose="020F0502020204030204" pitchFamily="34" charset="0"/>
              </a:defRPr>
            </a:lvl4pPr>
            <a:lvl5pPr>
              <a:spcBef>
                <a:spcPts val="500"/>
              </a:spcBef>
              <a:defRPr baseline="0">
                <a:latin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DD34695-3950-4749-B09E-FC79A2C3295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57200" y="4953000"/>
            <a:ext cx="3581400" cy="914399"/>
          </a:xfrm>
        </p:spPr>
        <p:txBody>
          <a:bodyPr/>
          <a:lstStyle>
            <a:lvl1pPr>
              <a:spcBef>
                <a:spcPts val="500"/>
              </a:spcBef>
              <a:defRPr baseline="0">
                <a:latin typeface="Calibri" panose="020F0502020204030204" pitchFamily="34" charset="0"/>
              </a:defRPr>
            </a:lvl1pPr>
            <a:lvl2pPr>
              <a:spcBef>
                <a:spcPts val="500"/>
              </a:spcBef>
              <a:defRPr baseline="0">
                <a:latin typeface="Calibri" panose="020F0502020204030204" pitchFamily="34" charset="0"/>
              </a:defRPr>
            </a:lvl2pPr>
            <a:lvl3pPr>
              <a:spcBef>
                <a:spcPts val="500"/>
              </a:spcBef>
              <a:defRPr baseline="0">
                <a:latin typeface="Calibri" panose="020F0502020204030204" pitchFamily="34" charset="0"/>
              </a:defRPr>
            </a:lvl3pPr>
            <a:lvl4pPr>
              <a:spcBef>
                <a:spcPts val="500"/>
              </a:spcBef>
              <a:defRPr baseline="0">
                <a:latin typeface="Calibri" panose="020F0502020204030204" pitchFamily="34" charset="0"/>
              </a:defRPr>
            </a:lvl4pPr>
            <a:lvl5pPr>
              <a:spcBef>
                <a:spcPts val="500"/>
              </a:spcBef>
              <a:defRPr baseline="0">
                <a:latin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365A0FC-EDD0-434F-82F0-0716102C0086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419600" y="1600202"/>
            <a:ext cx="3581400" cy="914399"/>
          </a:xfrm>
        </p:spPr>
        <p:txBody>
          <a:bodyPr/>
          <a:lstStyle>
            <a:lvl1pPr>
              <a:spcBef>
                <a:spcPts val="500"/>
              </a:spcBef>
              <a:defRPr baseline="0">
                <a:latin typeface="Calibri" panose="020F0502020204030204" pitchFamily="34" charset="0"/>
              </a:defRPr>
            </a:lvl1pPr>
            <a:lvl2pPr>
              <a:spcBef>
                <a:spcPts val="500"/>
              </a:spcBef>
              <a:defRPr baseline="0">
                <a:latin typeface="Calibri" panose="020F0502020204030204" pitchFamily="34" charset="0"/>
              </a:defRPr>
            </a:lvl2pPr>
            <a:lvl3pPr>
              <a:spcBef>
                <a:spcPts val="500"/>
              </a:spcBef>
              <a:defRPr baseline="0">
                <a:latin typeface="Calibri" panose="020F0502020204030204" pitchFamily="34" charset="0"/>
              </a:defRPr>
            </a:lvl3pPr>
            <a:lvl4pPr>
              <a:spcBef>
                <a:spcPts val="500"/>
              </a:spcBef>
              <a:defRPr baseline="0">
                <a:latin typeface="Calibri" panose="020F0502020204030204" pitchFamily="34" charset="0"/>
              </a:defRPr>
            </a:lvl4pPr>
            <a:lvl5pPr>
              <a:spcBef>
                <a:spcPts val="500"/>
              </a:spcBef>
              <a:defRPr baseline="0">
                <a:latin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D9512C8-11E1-4B0A-8824-E51BEF3ED145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419600" y="2667001"/>
            <a:ext cx="3581400" cy="914399"/>
          </a:xfrm>
        </p:spPr>
        <p:txBody>
          <a:bodyPr/>
          <a:lstStyle>
            <a:lvl1pPr>
              <a:spcBef>
                <a:spcPts val="500"/>
              </a:spcBef>
              <a:defRPr baseline="0">
                <a:latin typeface="Calibri" panose="020F0502020204030204" pitchFamily="34" charset="0"/>
              </a:defRPr>
            </a:lvl1pPr>
            <a:lvl2pPr>
              <a:spcBef>
                <a:spcPts val="500"/>
              </a:spcBef>
              <a:defRPr baseline="0">
                <a:latin typeface="Calibri" panose="020F0502020204030204" pitchFamily="34" charset="0"/>
              </a:defRPr>
            </a:lvl2pPr>
            <a:lvl3pPr>
              <a:spcBef>
                <a:spcPts val="500"/>
              </a:spcBef>
              <a:defRPr baseline="0">
                <a:latin typeface="Calibri" panose="020F0502020204030204" pitchFamily="34" charset="0"/>
              </a:defRPr>
            </a:lvl3pPr>
            <a:lvl4pPr>
              <a:spcBef>
                <a:spcPts val="500"/>
              </a:spcBef>
              <a:defRPr baseline="0">
                <a:latin typeface="Calibri" panose="020F0502020204030204" pitchFamily="34" charset="0"/>
              </a:defRPr>
            </a:lvl4pPr>
            <a:lvl5pPr>
              <a:spcBef>
                <a:spcPts val="500"/>
              </a:spcBef>
              <a:defRPr baseline="0">
                <a:latin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5B109D53-56B6-4ECE-94F2-E769A4750732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4419600" y="3810001"/>
            <a:ext cx="3581400" cy="914399"/>
          </a:xfrm>
        </p:spPr>
        <p:txBody>
          <a:bodyPr/>
          <a:lstStyle>
            <a:lvl1pPr>
              <a:spcBef>
                <a:spcPts val="500"/>
              </a:spcBef>
              <a:defRPr baseline="0">
                <a:latin typeface="Calibri" panose="020F0502020204030204" pitchFamily="34" charset="0"/>
              </a:defRPr>
            </a:lvl1pPr>
            <a:lvl2pPr>
              <a:spcBef>
                <a:spcPts val="500"/>
              </a:spcBef>
              <a:defRPr baseline="0">
                <a:latin typeface="Calibri" panose="020F0502020204030204" pitchFamily="34" charset="0"/>
              </a:defRPr>
            </a:lvl2pPr>
            <a:lvl3pPr>
              <a:spcBef>
                <a:spcPts val="500"/>
              </a:spcBef>
              <a:defRPr baseline="0">
                <a:latin typeface="Calibri" panose="020F0502020204030204" pitchFamily="34" charset="0"/>
              </a:defRPr>
            </a:lvl3pPr>
            <a:lvl4pPr>
              <a:spcBef>
                <a:spcPts val="500"/>
              </a:spcBef>
              <a:defRPr baseline="0">
                <a:latin typeface="Calibri" panose="020F0502020204030204" pitchFamily="34" charset="0"/>
              </a:defRPr>
            </a:lvl4pPr>
            <a:lvl5pPr>
              <a:spcBef>
                <a:spcPts val="500"/>
              </a:spcBef>
              <a:defRPr baseline="0">
                <a:latin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E09844D-2969-4B83-8FF9-2306DED29120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4419600" y="4953001"/>
            <a:ext cx="3581400" cy="914399"/>
          </a:xfrm>
        </p:spPr>
        <p:txBody>
          <a:bodyPr/>
          <a:lstStyle>
            <a:lvl1pPr>
              <a:spcBef>
                <a:spcPts val="500"/>
              </a:spcBef>
              <a:defRPr baseline="0">
                <a:latin typeface="Calibri" panose="020F0502020204030204" pitchFamily="34" charset="0"/>
              </a:defRPr>
            </a:lvl1pPr>
            <a:lvl2pPr>
              <a:spcBef>
                <a:spcPts val="500"/>
              </a:spcBef>
              <a:defRPr baseline="0">
                <a:latin typeface="Calibri" panose="020F0502020204030204" pitchFamily="34" charset="0"/>
              </a:defRPr>
            </a:lvl2pPr>
            <a:lvl3pPr>
              <a:spcBef>
                <a:spcPts val="500"/>
              </a:spcBef>
              <a:defRPr baseline="0">
                <a:latin typeface="Calibri" panose="020F0502020204030204" pitchFamily="34" charset="0"/>
              </a:defRPr>
            </a:lvl3pPr>
            <a:lvl4pPr>
              <a:spcBef>
                <a:spcPts val="500"/>
              </a:spcBef>
              <a:defRPr baseline="0">
                <a:latin typeface="Calibri" panose="020F0502020204030204" pitchFamily="34" charset="0"/>
              </a:defRPr>
            </a:lvl4pPr>
            <a:lvl5pPr>
              <a:spcBef>
                <a:spcPts val="500"/>
              </a:spcBef>
              <a:defRPr baseline="0">
                <a:latin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09075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2514600" cy="914399"/>
          </a:xfrm>
        </p:spPr>
        <p:txBody>
          <a:bodyPr/>
          <a:lstStyle>
            <a:lvl1pPr>
              <a:spcBef>
                <a:spcPts val="500"/>
              </a:spcBef>
              <a:defRPr baseline="0">
                <a:latin typeface="Calibri" panose="020F0502020204030204" pitchFamily="34" charset="0"/>
              </a:defRPr>
            </a:lvl1pPr>
            <a:lvl2pPr>
              <a:spcBef>
                <a:spcPts val="500"/>
              </a:spcBef>
              <a:defRPr baseline="0">
                <a:latin typeface="Calibri" panose="020F0502020204030204" pitchFamily="34" charset="0"/>
              </a:defRPr>
            </a:lvl2pPr>
            <a:lvl3pPr>
              <a:spcBef>
                <a:spcPts val="500"/>
              </a:spcBef>
              <a:defRPr baseline="0">
                <a:latin typeface="Calibri" panose="020F0502020204030204" pitchFamily="34" charset="0"/>
              </a:defRPr>
            </a:lvl3pPr>
            <a:lvl4pPr>
              <a:spcBef>
                <a:spcPts val="500"/>
              </a:spcBef>
              <a:defRPr baseline="0">
                <a:latin typeface="Calibri" panose="020F0502020204030204" pitchFamily="34" charset="0"/>
              </a:defRPr>
            </a:lvl4pPr>
            <a:lvl5pPr>
              <a:spcBef>
                <a:spcPts val="500"/>
              </a:spcBef>
              <a:defRPr baseline="0">
                <a:latin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/>
          <p:cNvSpPr/>
          <p:nvPr userDrawn="1"/>
        </p:nvSpPr>
        <p:spPr>
          <a:xfrm rot="5400000">
            <a:off x="4229100" y="1790700"/>
            <a:ext cx="685800" cy="9144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dirty="0">
                <a:solidFill>
                  <a:srgbClr val="E9F7FE"/>
                </a:solidFill>
                <a:latin typeface="Helvetica" pitchFamily="34" charset="0"/>
              </a:rPr>
              <a:t>	</a:t>
            </a:r>
            <a:r>
              <a:rPr lang="en-US" sz="1200" dirty="0">
                <a:solidFill>
                  <a:schemeClr val="bg1"/>
                </a:solidFill>
                <a:latin typeface="+mn-lt"/>
              </a:rPr>
              <a:t> BUSINESS</a:t>
            </a:r>
            <a:r>
              <a:rPr lang="en-US" sz="1200" baseline="0" dirty="0">
                <a:solidFill>
                  <a:schemeClr val="bg1"/>
                </a:solidFill>
                <a:latin typeface="+mn-lt"/>
              </a:rPr>
              <a:t> STATISTICS: COMMUNICATING WITH NUMBERS, 4e </a:t>
            </a:r>
            <a:r>
              <a:rPr lang="en-US" sz="1200" dirty="0">
                <a:solidFill>
                  <a:schemeClr val="bg1"/>
                </a:solidFill>
                <a:latin typeface="+mn-lt"/>
              </a:rPr>
              <a:t>| </a:t>
            </a:r>
            <a:r>
              <a:rPr lang="en-US" sz="1200" dirty="0" err="1">
                <a:solidFill>
                  <a:schemeClr val="bg1"/>
                </a:solidFill>
                <a:latin typeface="+mn-lt"/>
              </a:rPr>
              <a:t>Jaggia</a:t>
            </a:r>
            <a:r>
              <a:rPr lang="en-US" sz="1200" dirty="0">
                <a:solidFill>
                  <a:schemeClr val="bg1"/>
                </a:solidFill>
                <a:latin typeface="+mn-lt"/>
              </a:rPr>
              <a:t>,</a:t>
            </a:r>
            <a:r>
              <a:rPr lang="en-US" sz="1200" baseline="0" dirty="0">
                <a:solidFill>
                  <a:schemeClr val="bg1"/>
                </a:solidFill>
                <a:latin typeface="+mn-lt"/>
              </a:rPr>
              <a:t> Kelly</a:t>
            </a:r>
            <a:endParaRPr lang="en-US" sz="1200" b="1" i="0" kern="1200" dirty="0">
              <a:solidFill>
                <a:schemeClr val="bg1"/>
              </a:solidFill>
              <a:latin typeface="+mn-lt"/>
              <a:ea typeface="ＭＳ Ｐゴシック"/>
              <a:cs typeface="ＭＳ Ｐゴシック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dirty="0">
                <a:solidFill>
                  <a:schemeClr val="bg1"/>
                </a:solidFill>
                <a:latin typeface="+mn-lt"/>
              </a:rPr>
              <a:t>© McGraw Hill</a:t>
            </a:r>
            <a:r>
              <a:rPr lang="en-US" sz="1200" b="0" i="0" kern="1200" dirty="0">
                <a:solidFill>
                  <a:schemeClr val="bg1"/>
                </a:solidFill>
                <a:latin typeface="+mn-lt"/>
                <a:ea typeface="ＭＳ Ｐゴシック"/>
                <a:cs typeface="Helvetica"/>
              </a:rPr>
              <a:t>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Helvetica"/>
              <a:ea typeface="ＭＳ Ｐゴシック"/>
              <a:cs typeface="Helvetica"/>
            </a:endParaRPr>
          </a:p>
        </p:txBody>
      </p:sp>
      <p:sp>
        <p:nvSpPr>
          <p:cNvPr id="6" name="Rectangle 21"/>
          <p:cNvSpPr>
            <a:spLocks noChangeArrowheads="1"/>
          </p:cNvSpPr>
          <p:nvPr userDrawn="1"/>
        </p:nvSpPr>
        <p:spPr bwMode="auto">
          <a:xfrm>
            <a:off x="7734300" y="5943600"/>
            <a:ext cx="1371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r>
              <a:rPr lang="en-US" sz="1000" dirty="0">
                <a:solidFill>
                  <a:srgbClr val="FFFFFF"/>
                </a:solidFill>
                <a:latin typeface="Helvetica"/>
                <a:cs typeface="Helvetica"/>
              </a:rPr>
              <a:t>5-</a:t>
            </a:r>
            <a:fld id="{3B23F10E-B9DB-4030-83AA-1C45FF54A19F}" type="slidenum">
              <a:rPr lang="en-US" sz="1000" smtClean="0">
                <a:solidFill>
                  <a:srgbClr val="FFFFFF"/>
                </a:solidFill>
                <a:latin typeface="Helvetica"/>
                <a:cs typeface="Helvetica"/>
              </a:rPr>
              <a:pPr algn="r">
                <a:defRPr/>
              </a:pPr>
              <a:t>‹#›</a:t>
            </a:fld>
            <a:endParaRPr lang="en-US" sz="1000" dirty="0">
              <a:solidFill>
                <a:srgbClr val="FFFFFF"/>
              </a:solidFill>
              <a:latin typeface="Helvetica"/>
              <a:cs typeface="Helvetica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87EDC90-0FC9-477E-9C64-5ABD7ACDA17F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57200" y="2667000"/>
            <a:ext cx="2514600" cy="914399"/>
          </a:xfrm>
        </p:spPr>
        <p:txBody>
          <a:bodyPr/>
          <a:lstStyle>
            <a:lvl1pPr>
              <a:spcBef>
                <a:spcPts val="500"/>
              </a:spcBef>
              <a:defRPr baseline="0">
                <a:latin typeface="Calibri" panose="020F0502020204030204" pitchFamily="34" charset="0"/>
              </a:defRPr>
            </a:lvl1pPr>
            <a:lvl2pPr>
              <a:spcBef>
                <a:spcPts val="500"/>
              </a:spcBef>
              <a:defRPr baseline="0">
                <a:latin typeface="Calibri" panose="020F0502020204030204" pitchFamily="34" charset="0"/>
              </a:defRPr>
            </a:lvl2pPr>
            <a:lvl3pPr>
              <a:spcBef>
                <a:spcPts val="500"/>
              </a:spcBef>
              <a:defRPr baseline="0">
                <a:latin typeface="Calibri" panose="020F0502020204030204" pitchFamily="34" charset="0"/>
              </a:defRPr>
            </a:lvl3pPr>
            <a:lvl4pPr>
              <a:spcBef>
                <a:spcPts val="500"/>
              </a:spcBef>
              <a:defRPr baseline="0">
                <a:latin typeface="Calibri" panose="020F0502020204030204" pitchFamily="34" charset="0"/>
              </a:defRPr>
            </a:lvl4pPr>
            <a:lvl5pPr>
              <a:spcBef>
                <a:spcPts val="500"/>
              </a:spcBef>
              <a:defRPr baseline="0">
                <a:latin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CA32148-4D56-4A15-876E-6CC486B13E78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57200" y="3810000"/>
            <a:ext cx="2514600" cy="914399"/>
          </a:xfrm>
        </p:spPr>
        <p:txBody>
          <a:bodyPr/>
          <a:lstStyle>
            <a:lvl1pPr>
              <a:spcBef>
                <a:spcPts val="500"/>
              </a:spcBef>
              <a:defRPr baseline="0">
                <a:latin typeface="Calibri" panose="020F0502020204030204" pitchFamily="34" charset="0"/>
              </a:defRPr>
            </a:lvl1pPr>
            <a:lvl2pPr>
              <a:spcBef>
                <a:spcPts val="500"/>
              </a:spcBef>
              <a:defRPr baseline="0">
                <a:latin typeface="Calibri" panose="020F0502020204030204" pitchFamily="34" charset="0"/>
              </a:defRPr>
            </a:lvl2pPr>
            <a:lvl3pPr>
              <a:spcBef>
                <a:spcPts val="500"/>
              </a:spcBef>
              <a:defRPr baseline="0">
                <a:latin typeface="Calibri" panose="020F0502020204030204" pitchFamily="34" charset="0"/>
              </a:defRPr>
            </a:lvl3pPr>
            <a:lvl4pPr>
              <a:spcBef>
                <a:spcPts val="500"/>
              </a:spcBef>
              <a:defRPr baseline="0">
                <a:latin typeface="Calibri" panose="020F0502020204030204" pitchFamily="34" charset="0"/>
              </a:defRPr>
            </a:lvl4pPr>
            <a:lvl5pPr>
              <a:spcBef>
                <a:spcPts val="500"/>
              </a:spcBef>
              <a:defRPr baseline="0">
                <a:latin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DD34695-3950-4749-B09E-FC79A2C3295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57200" y="4953000"/>
            <a:ext cx="2514600" cy="914399"/>
          </a:xfrm>
        </p:spPr>
        <p:txBody>
          <a:bodyPr/>
          <a:lstStyle>
            <a:lvl1pPr>
              <a:spcBef>
                <a:spcPts val="500"/>
              </a:spcBef>
              <a:defRPr baseline="0">
                <a:latin typeface="Calibri" panose="020F0502020204030204" pitchFamily="34" charset="0"/>
              </a:defRPr>
            </a:lvl1pPr>
            <a:lvl2pPr>
              <a:spcBef>
                <a:spcPts val="500"/>
              </a:spcBef>
              <a:defRPr baseline="0">
                <a:latin typeface="Calibri" panose="020F0502020204030204" pitchFamily="34" charset="0"/>
              </a:defRPr>
            </a:lvl2pPr>
            <a:lvl3pPr>
              <a:spcBef>
                <a:spcPts val="500"/>
              </a:spcBef>
              <a:defRPr baseline="0">
                <a:latin typeface="Calibri" panose="020F0502020204030204" pitchFamily="34" charset="0"/>
              </a:defRPr>
            </a:lvl3pPr>
            <a:lvl4pPr>
              <a:spcBef>
                <a:spcPts val="500"/>
              </a:spcBef>
              <a:defRPr baseline="0">
                <a:latin typeface="Calibri" panose="020F0502020204030204" pitchFamily="34" charset="0"/>
              </a:defRPr>
            </a:lvl4pPr>
            <a:lvl5pPr>
              <a:spcBef>
                <a:spcPts val="500"/>
              </a:spcBef>
              <a:defRPr baseline="0">
                <a:latin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365A0FC-EDD0-434F-82F0-0716102C0086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3200400" y="1600202"/>
            <a:ext cx="2286000" cy="914399"/>
          </a:xfrm>
        </p:spPr>
        <p:txBody>
          <a:bodyPr/>
          <a:lstStyle>
            <a:lvl1pPr>
              <a:spcBef>
                <a:spcPts val="500"/>
              </a:spcBef>
              <a:defRPr baseline="0">
                <a:latin typeface="Calibri" panose="020F0502020204030204" pitchFamily="34" charset="0"/>
              </a:defRPr>
            </a:lvl1pPr>
            <a:lvl2pPr>
              <a:spcBef>
                <a:spcPts val="500"/>
              </a:spcBef>
              <a:defRPr baseline="0">
                <a:latin typeface="Calibri" panose="020F0502020204030204" pitchFamily="34" charset="0"/>
              </a:defRPr>
            </a:lvl2pPr>
            <a:lvl3pPr>
              <a:spcBef>
                <a:spcPts val="500"/>
              </a:spcBef>
              <a:defRPr baseline="0">
                <a:latin typeface="Calibri" panose="020F0502020204030204" pitchFamily="34" charset="0"/>
              </a:defRPr>
            </a:lvl3pPr>
            <a:lvl4pPr>
              <a:spcBef>
                <a:spcPts val="500"/>
              </a:spcBef>
              <a:defRPr baseline="0">
                <a:latin typeface="Calibri" panose="020F0502020204030204" pitchFamily="34" charset="0"/>
              </a:defRPr>
            </a:lvl4pPr>
            <a:lvl5pPr>
              <a:spcBef>
                <a:spcPts val="500"/>
              </a:spcBef>
              <a:defRPr baseline="0">
                <a:latin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D9512C8-11E1-4B0A-8824-E51BEF3ED145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3200400" y="2667001"/>
            <a:ext cx="2286000" cy="914399"/>
          </a:xfrm>
        </p:spPr>
        <p:txBody>
          <a:bodyPr/>
          <a:lstStyle>
            <a:lvl1pPr>
              <a:spcBef>
                <a:spcPts val="500"/>
              </a:spcBef>
              <a:defRPr baseline="0">
                <a:latin typeface="Calibri" panose="020F0502020204030204" pitchFamily="34" charset="0"/>
              </a:defRPr>
            </a:lvl1pPr>
            <a:lvl2pPr>
              <a:spcBef>
                <a:spcPts val="500"/>
              </a:spcBef>
              <a:defRPr baseline="0">
                <a:latin typeface="Calibri" panose="020F0502020204030204" pitchFamily="34" charset="0"/>
              </a:defRPr>
            </a:lvl2pPr>
            <a:lvl3pPr>
              <a:spcBef>
                <a:spcPts val="500"/>
              </a:spcBef>
              <a:defRPr baseline="0">
                <a:latin typeface="Calibri" panose="020F0502020204030204" pitchFamily="34" charset="0"/>
              </a:defRPr>
            </a:lvl3pPr>
            <a:lvl4pPr>
              <a:spcBef>
                <a:spcPts val="500"/>
              </a:spcBef>
              <a:defRPr baseline="0">
                <a:latin typeface="Calibri" panose="020F0502020204030204" pitchFamily="34" charset="0"/>
              </a:defRPr>
            </a:lvl4pPr>
            <a:lvl5pPr>
              <a:spcBef>
                <a:spcPts val="500"/>
              </a:spcBef>
              <a:defRPr baseline="0">
                <a:latin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5B109D53-56B6-4ECE-94F2-E769A4750732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3200400" y="3810001"/>
            <a:ext cx="2286000" cy="914399"/>
          </a:xfrm>
        </p:spPr>
        <p:txBody>
          <a:bodyPr/>
          <a:lstStyle>
            <a:lvl1pPr>
              <a:spcBef>
                <a:spcPts val="500"/>
              </a:spcBef>
              <a:defRPr baseline="0">
                <a:latin typeface="Calibri" panose="020F0502020204030204" pitchFamily="34" charset="0"/>
              </a:defRPr>
            </a:lvl1pPr>
            <a:lvl2pPr>
              <a:spcBef>
                <a:spcPts val="500"/>
              </a:spcBef>
              <a:defRPr baseline="0">
                <a:latin typeface="Calibri" panose="020F0502020204030204" pitchFamily="34" charset="0"/>
              </a:defRPr>
            </a:lvl2pPr>
            <a:lvl3pPr>
              <a:spcBef>
                <a:spcPts val="500"/>
              </a:spcBef>
              <a:defRPr baseline="0">
                <a:latin typeface="Calibri" panose="020F0502020204030204" pitchFamily="34" charset="0"/>
              </a:defRPr>
            </a:lvl3pPr>
            <a:lvl4pPr>
              <a:spcBef>
                <a:spcPts val="500"/>
              </a:spcBef>
              <a:defRPr baseline="0">
                <a:latin typeface="Calibri" panose="020F0502020204030204" pitchFamily="34" charset="0"/>
              </a:defRPr>
            </a:lvl4pPr>
            <a:lvl5pPr>
              <a:spcBef>
                <a:spcPts val="500"/>
              </a:spcBef>
              <a:defRPr baseline="0">
                <a:latin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E09844D-2969-4B83-8FF9-2306DED29120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3200400" y="4953001"/>
            <a:ext cx="2286000" cy="914399"/>
          </a:xfrm>
        </p:spPr>
        <p:txBody>
          <a:bodyPr/>
          <a:lstStyle>
            <a:lvl1pPr>
              <a:spcBef>
                <a:spcPts val="500"/>
              </a:spcBef>
              <a:defRPr baseline="0">
                <a:latin typeface="Calibri" panose="020F0502020204030204" pitchFamily="34" charset="0"/>
              </a:defRPr>
            </a:lvl1pPr>
            <a:lvl2pPr>
              <a:spcBef>
                <a:spcPts val="500"/>
              </a:spcBef>
              <a:defRPr baseline="0">
                <a:latin typeface="Calibri" panose="020F0502020204030204" pitchFamily="34" charset="0"/>
              </a:defRPr>
            </a:lvl2pPr>
            <a:lvl3pPr>
              <a:spcBef>
                <a:spcPts val="500"/>
              </a:spcBef>
              <a:defRPr baseline="0">
                <a:latin typeface="Calibri" panose="020F0502020204030204" pitchFamily="34" charset="0"/>
              </a:defRPr>
            </a:lvl3pPr>
            <a:lvl4pPr>
              <a:spcBef>
                <a:spcPts val="500"/>
              </a:spcBef>
              <a:defRPr baseline="0">
                <a:latin typeface="Calibri" panose="020F0502020204030204" pitchFamily="34" charset="0"/>
              </a:defRPr>
            </a:lvl4pPr>
            <a:lvl5pPr>
              <a:spcBef>
                <a:spcPts val="500"/>
              </a:spcBef>
              <a:defRPr baseline="0">
                <a:latin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741F353-5BB6-4B9A-8E47-80E3B4C98F1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638800" y="1600200"/>
            <a:ext cx="3048000" cy="990600"/>
          </a:xfrm>
        </p:spPr>
        <p:txBody>
          <a:bodyPr/>
          <a:lstStyle>
            <a:lvl1pPr>
              <a:spcBef>
                <a:spcPts val="500"/>
              </a:spcBef>
              <a:defRPr>
                <a:latin typeface="+mj-lt"/>
              </a:defRPr>
            </a:lvl1pPr>
            <a:lvl2pPr>
              <a:spcBef>
                <a:spcPts val="500"/>
              </a:spcBef>
              <a:defRPr>
                <a:latin typeface="+mj-lt"/>
              </a:defRPr>
            </a:lvl2pPr>
            <a:lvl3pPr>
              <a:spcBef>
                <a:spcPts val="500"/>
              </a:spcBef>
              <a:defRPr>
                <a:latin typeface="+mj-lt"/>
              </a:defRPr>
            </a:lvl3pPr>
            <a:lvl4pPr>
              <a:spcBef>
                <a:spcPts val="500"/>
              </a:spcBef>
              <a:defRPr>
                <a:latin typeface="+mj-lt"/>
              </a:defRPr>
            </a:lvl4pPr>
            <a:lvl5pPr>
              <a:spcBef>
                <a:spcPts val="500"/>
              </a:spcBef>
              <a:defRPr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B268C9C9-81B6-49EE-A332-BC0EF9C8B125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638800" y="2667000"/>
            <a:ext cx="3048000" cy="914400"/>
          </a:xfrm>
        </p:spPr>
        <p:txBody>
          <a:bodyPr/>
          <a:lstStyle>
            <a:lvl1pPr>
              <a:spcBef>
                <a:spcPts val="500"/>
              </a:spcBef>
              <a:defRPr>
                <a:latin typeface="+mj-lt"/>
              </a:defRPr>
            </a:lvl1pPr>
            <a:lvl2pPr>
              <a:spcBef>
                <a:spcPts val="500"/>
              </a:spcBef>
              <a:defRPr>
                <a:latin typeface="+mj-lt"/>
              </a:defRPr>
            </a:lvl2pPr>
            <a:lvl3pPr>
              <a:spcBef>
                <a:spcPts val="500"/>
              </a:spcBef>
              <a:defRPr>
                <a:latin typeface="+mj-lt"/>
              </a:defRPr>
            </a:lvl3pPr>
            <a:lvl4pPr>
              <a:spcBef>
                <a:spcPts val="500"/>
              </a:spcBef>
              <a:defRPr>
                <a:latin typeface="+mj-lt"/>
              </a:defRPr>
            </a:lvl4pPr>
            <a:lvl5pPr>
              <a:spcBef>
                <a:spcPts val="500"/>
              </a:spcBef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10E411D3-8E54-45C4-AB56-948CD7ABF366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5638800" y="3779838"/>
            <a:ext cx="3048000" cy="914400"/>
          </a:xfrm>
        </p:spPr>
        <p:txBody>
          <a:bodyPr/>
          <a:lstStyle>
            <a:lvl1pPr>
              <a:spcBef>
                <a:spcPts val="500"/>
              </a:spcBef>
              <a:defRPr>
                <a:latin typeface="+mj-lt"/>
              </a:defRPr>
            </a:lvl1pPr>
            <a:lvl2pPr>
              <a:spcBef>
                <a:spcPts val="500"/>
              </a:spcBef>
              <a:defRPr>
                <a:latin typeface="+mj-lt"/>
              </a:defRPr>
            </a:lvl2pPr>
            <a:lvl3pPr>
              <a:spcBef>
                <a:spcPts val="500"/>
              </a:spcBef>
              <a:defRPr>
                <a:latin typeface="+mj-lt"/>
              </a:defRPr>
            </a:lvl3pPr>
            <a:lvl4pPr>
              <a:spcBef>
                <a:spcPts val="500"/>
              </a:spcBef>
              <a:defRPr>
                <a:latin typeface="+mj-lt"/>
              </a:defRPr>
            </a:lvl4pPr>
            <a:lvl5pPr>
              <a:spcBef>
                <a:spcPts val="500"/>
              </a:spcBef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0FA6DFB4-6128-4A80-B47E-0AE7BCCE9456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5638800" y="4876800"/>
            <a:ext cx="3048000" cy="990600"/>
          </a:xfrm>
        </p:spPr>
        <p:txBody>
          <a:bodyPr/>
          <a:lstStyle>
            <a:lvl1pPr>
              <a:spcBef>
                <a:spcPts val="500"/>
              </a:spcBef>
              <a:defRPr>
                <a:latin typeface="+mj-lt"/>
              </a:defRPr>
            </a:lvl1pPr>
            <a:lvl2pPr>
              <a:spcBef>
                <a:spcPts val="500"/>
              </a:spcBef>
              <a:defRPr>
                <a:latin typeface="+mj-lt"/>
              </a:defRPr>
            </a:lvl2pPr>
            <a:lvl3pPr>
              <a:spcBef>
                <a:spcPts val="500"/>
              </a:spcBef>
              <a:defRPr>
                <a:latin typeface="+mj-lt"/>
              </a:defRPr>
            </a:lvl3pPr>
            <a:lvl4pPr>
              <a:spcBef>
                <a:spcPts val="500"/>
              </a:spcBef>
              <a:defRPr>
                <a:latin typeface="+mj-lt"/>
              </a:defRPr>
            </a:lvl4pPr>
            <a:lvl5pPr>
              <a:spcBef>
                <a:spcPts val="500"/>
              </a:spcBef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5049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761998"/>
          </a:xfrm>
        </p:spPr>
        <p:txBody>
          <a:bodyPr/>
          <a:lstStyle>
            <a:lvl1pPr>
              <a:spcBef>
                <a:spcPts val="500"/>
              </a:spcBef>
              <a:defRPr baseline="0">
                <a:latin typeface="Calibri" panose="020F0502020204030204" pitchFamily="34" charset="0"/>
              </a:defRPr>
            </a:lvl1pPr>
            <a:lvl2pPr>
              <a:spcBef>
                <a:spcPts val="500"/>
              </a:spcBef>
              <a:defRPr baseline="0">
                <a:latin typeface="Calibri" panose="020F0502020204030204" pitchFamily="34" charset="0"/>
              </a:defRPr>
            </a:lvl2pPr>
            <a:lvl3pPr>
              <a:spcBef>
                <a:spcPts val="500"/>
              </a:spcBef>
              <a:defRPr baseline="0">
                <a:latin typeface="Calibri" panose="020F0502020204030204" pitchFamily="34" charset="0"/>
              </a:defRPr>
            </a:lvl3pPr>
            <a:lvl4pPr>
              <a:spcBef>
                <a:spcPts val="500"/>
              </a:spcBef>
              <a:defRPr baseline="0">
                <a:latin typeface="Calibri" panose="020F0502020204030204" pitchFamily="34" charset="0"/>
              </a:defRPr>
            </a:lvl4pPr>
            <a:lvl5pPr>
              <a:spcBef>
                <a:spcPts val="500"/>
              </a:spcBef>
              <a:defRPr baseline="0">
                <a:latin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/>
          <p:cNvSpPr/>
          <p:nvPr userDrawn="1"/>
        </p:nvSpPr>
        <p:spPr>
          <a:xfrm rot="5400000">
            <a:off x="4229100" y="1790700"/>
            <a:ext cx="685800" cy="9144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dirty="0">
                <a:solidFill>
                  <a:srgbClr val="E9F7FE"/>
                </a:solidFill>
                <a:latin typeface="Helvetica" pitchFamily="34" charset="0"/>
              </a:rPr>
              <a:t>	</a:t>
            </a:r>
            <a:r>
              <a:rPr lang="en-US" sz="1200" dirty="0">
                <a:solidFill>
                  <a:schemeClr val="bg1"/>
                </a:solidFill>
                <a:latin typeface="+mn-lt"/>
              </a:rPr>
              <a:t> BUSINESS</a:t>
            </a:r>
            <a:r>
              <a:rPr lang="en-US" sz="1200" baseline="0" dirty="0">
                <a:solidFill>
                  <a:schemeClr val="bg1"/>
                </a:solidFill>
                <a:latin typeface="+mn-lt"/>
              </a:rPr>
              <a:t> STATISTICS: COMMUNICATING WITH NUMBERS, 4e </a:t>
            </a:r>
            <a:r>
              <a:rPr lang="en-US" sz="1200" dirty="0">
                <a:solidFill>
                  <a:schemeClr val="bg1"/>
                </a:solidFill>
                <a:latin typeface="+mn-lt"/>
              </a:rPr>
              <a:t>| </a:t>
            </a:r>
            <a:r>
              <a:rPr lang="en-US" sz="1200" dirty="0" err="1">
                <a:solidFill>
                  <a:schemeClr val="bg1"/>
                </a:solidFill>
                <a:latin typeface="+mn-lt"/>
              </a:rPr>
              <a:t>Jaggia</a:t>
            </a:r>
            <a:r>
              <a:rPr lang="en-US" sz="1200" dirty="0">
                <a:solidFill>
                  <a:schemeClr val="bg1"/>
                </a:solidFill>
                <a:latin typeface="+mn-lt"/>
              </a:rPr>
              <a:t>,</a:t>
            </a:r>
            <a:r>
              <a:rPr lang="en-US" sz="1200" baseline="0" dirty="0">
                <a:solidFill>
                  <a:schemeClr val="bg1"/>
                </a:solidFill>
                <a:latin typeface="+mn-lt"/>
              </a:rPr>
              <a:t> Kelly</a:t>
            </a:r>
            <a:endParaRPr lang="en-US" sz="1200" b="1" i="0" kern="1200" dirty="0">
              <a:solidFill>
                <a:schemeClr val="bg1"/>
              </a:solidFill>
              <a:latin typeface="+mn-lt"/>
              <a:ea typeface="ＭＳ Ｐゴシック"/>
              <a:cs typeface="ＭＳ Ｐゴシック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dirty="0">
                <a:solidFill>
                  <a:schemeClr val="bg1"/>
                </a:solidFill>
                <a:latin typeface="+mn-lt"/>
              </a:rPr>
              <a:t>© McGraw Hill</a:t>
            </a:r>
            <a:r>
              <a:rPr lang="en-US" sz="1200" b="0" i="0" kern="1200" dirty="0">
                <a:solidFill>
                  <a:schemeClr val="bg1"/>
                </a:solidFill>
                <a:latin typeface="+mn-lt"/>
                <a:ea typeface="ＭＳ Ｐゴシック"/>
                <a:cs typeface="Helvetica"/>
              </a:rPr>
              <a:t>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Helvetica"/>
              <a:ea typeface="ＭＳ Ｐゴシック"/>
              <a:cs typeface="Helvetica"/>
            </a:endParaRPr>
          </a:p>
        </p:txBody>
      </p:sp>
      <p:sp>
        <p:nvSpPr>
          <p:cNvPr id="6" name="Rectangle 21"/>
          <p:cNvSpPr>
            <a:spLocks noChangeArrowheads="1"/>
          </p:cNvSpPr>
          <p:nvPr userDrawn="1"/>
        </p:nvSpPr>
        <p:spPr bwMode="auto">
          <a:xfrm>
            <a:off x="7734300" y="5943600"/>
            <a:ext cx="1371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r>
              <a:rPr lang="en-US" sz="1000" dirty="0">
                <a:solidFill>
                  <a:srgbClr val="FFFFFF"/>
                </a:solidFill>
                <a:latin typeface="Helvetica"/>
                <a:cs typeface="Helvetica"/>
              </a:rPr>
              <a:t>5-</a:t>
            </a:r>
            <a:fld id="{3B23F10E-B9DB-4030-83AA-1C45FF54A19F}" type="slidenum">
              <a:rPr lang="en-US" sz="1000" smtClean="0">
                <a:solidFill>
                  <a:srgbClr val="FFFFFF"/>
                </a:solidFill>
                <a:latin typeface="Helvetica"/>
                <a:cs typeface="Helvetica"/>
              </a:rPr>
              <a:pPr algn="r">
                <a:defRPr/>
              </a:pPr>
              <a:t>‹#›</a:t>
            </a:fld>
            <a:endParaRPr lang="en-US" sz="1000" dirty="0">
              <a:solidFill>
                <a:srgbClr val="FFFFFF"/>
              </a:solidFill>
              <a:latin typeface="Helvetica"/>
              <a:cs typeface="Helvetica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87EDC90-0FC9-477E-9C64-5ABD7ACDA17F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57200" y="2438400"/>
            <a:ext cx="8229600" cy="609600"/>
          </a:xfrm>
        </p:spPr>
        <p:txBody>
          <a:bodyPr/>
          <a:lstStyle>
            <a:lvl1pPr>
              <a:spcBef>
                <a:spcPts val="500"/>
              </a:spcBef>
              <a:defRPr baseline="0">
                <a:latin typeface="Calibri" panose="020F0502020204030204" pitchFamily="34" charset="0"/>
              </a:defRPr>
            </a:lvl1pPr>
            <a:lvl2pPr>
              <a:spcBef>
                <a:spcPts val="500"/>
              </a:spcBef>
              <a:defRPr baseline="0">
                <a:latin typeface="Calibri" panose="020F0502020204030204" pitchFamily="34" charset="0"/>
              </a:defRPr>
            </a:lvl2pPr>
            <a:lvl3pPr>
              <a:spcBef>
                <a:spcPts val="500"/>
              </a:spcBef>
              <a:defRPr baseline="0">
                <a:latin typeface="Calibri" panose="020F0502020204030204" pitchFamily="34" charset="0"/>
              </a:defRPr>
            </a:lvl3pPr>
            <a:lvl4pPr>
              <a:spcBef>
                <a:spcPts val="500"/>
              </a:spcBef>
              <a:defRPr baseline="0">
                <a:latin typeface="Calibri" panose="020F0502020204030204" pitchFamily="34" charset="0"/>
              </a:defRPr>
            </a:lvl4pPr>
            <a:lvl5pPr>
              <a:spcBef>
                <a:spcPts val="500"/>
              </a:spcBef>
              <a:defRPr baseline="0">
                <a:latin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CA32148-4D56-4A15-876E-6CC486B13E78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57200" y="3200400"/>
            <a:ext cx="8229600" cy="914399"/>
          </a:xfrm>
        </p:spPr>
        <p:txBody>
          <a:bodyPr/>
          <a:lstStyle>
            <a:lvl1pPr>
              <a:spcBef>
                <a:spcPts val="500"/>
              </a:spcBef>
              <a:defRPr baseline="0">
                <a:latin typeface="Calibri" panose="020F0502020204030204" pitchFamily="34" charset="0"/>
              </a:defRPr>
            </a:lvl1pPr>
            <a:lvl2pPr>
              <a:spcBef>
                <a:spcPts val="500"/>
              </a:spcBef>
              <a:defRPr baseline="0">
                <a:latin typeface="Calibri" panose="020F0502020204030204" pitchFamily="34" charset="0"/>
              </a:defRPr>
            </a:lvl2pPr>
            <a:lvl3pPr>
              <a:spcBef>
                <a:spcPts val="500"/>
              </a:spcBef>
              <a:defRPr baseline="0">
                <a:latin typeface="Calibri" panose="020F0502020204030204" pitchFamily="34" charset="0"/>
              </a:defRPr>
            </a:lvl3pPr>
            <a:lvl4pPr>
              <a:spcBef>
                <a:spcPts val="500"/>
              </a:spcBef>
              <a:defRPr baseline="0">
                <a:latin typeface="Calibri" panose="020F0502020204030204" pitchFamily="34" charset="0"/>
              </a:defRPr>
            </a:lvl4pPr>
            <a:lvl5pPr>
              <a:spcBef>
                <a:spcPts val="500"/>
              </a:spcBef>
              <a:defRPr baseline="0">
                <a:latin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DD34695-3950-4749-B09E-FC79A2C3295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57200" y="4343400"/>
            <a:ext cx="8229600" cy="914399"/>
          </a:xfrm>
        </p:spPr>
        <p:txBody>
          <a:bodyPr/>
          <a:lstStyle>
            <a:lvl1pPr>
              <a:spcBef>
                <a:spcPts val="500"/>
              </a:spcBef>
              <a:defRPr baseline="0">
                <a:latin typeface="Calibri" panose="020F0502020204030204" pitchFamily="34" charset="0"/>
              </a:defRPr>
            </a:lvl1pPr>
            <a:lvl2pPr>
              <a:spcBef>
                <a:spcPts val="500"/>
              </a:spcBef>
              <a:defRPr baseline="0">
                <a:latin typeface="Calibri" panose="020F0502020204030204" pitchFamily="34" charset="0"/>
              </a:defRPr>
            </a:lvl2pPr>
            <a:lvl3pPr>
              <a:spcBef>
                <a:spcPts val="500"/>
              </a:spcBef>
              <a:defRPr baseline="0">
                <a:latin typeface="Calibri" panose="020F0502020204030204" pitchFamily="34" charset="0"/>
              </a:defRPr>
            </a:lvl3pPr>
            <a:lvl4pPr>
              <a:spcBef>
                <a:spcPts val="500"/>
              </a:spcBef>
              <a:defRPr baseline="0">
                <a:latin typeface="Calibri" panose="020F0502020204030204" pitchFamily="34" charset="0"/>
              </a:defRPr>
            </a:lvl4pPr>
            <a:lvl5pPr>
              <a:spcBef>
                <a:spcPts val="500"/>
              </a:spcBef>
              <a:defRPr baseline="0">
                <a:latin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87EDC90-0FC9-477E-9C64-5ABD7ACDA17F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57200" y="5334000"/>
            <a:ext cx="8229600" cy="609600"/>
          </a:xfrm>
        </p:spPr>
        <p:txBody>
          <a:bodyPr/>
          <a:lstStyle>
            <a:lvl1pPr>
              <a:spcBef>
                <a:spcPts val="500"/>
              </a:spcBef>
              <a:defRPr baseline="0">
                <a:latin typeface="Calibri" panose="020F0502020204030204" pitchFamily="34" charset="0"/>
              </a:defRPr>
            </a:lvl1pPr>
            <a:lvl2pPr>
              <a:spcBef>
                <a:spcPts val="500"/>
              </a:spcBef>
              <a:defRPr baseline="0">
                <a:latin typeface="Calibri" panose="020F0502020204030204" pitchFamily="34" charset="0"/>
              </a:defRPr>
            </a:lvl2pPr>
            <a:lvl3pPr>
              <a:spcBef>
                <a:spcPts val="500"/>
              </a:spcBef>
              <a:defRPr baseline="0">
                <a:latin typeface="Calibri" panose="020F0502020204030204" pitchFamily="34" charset="0"/>
              </a:defRPr>
            </a:lvl3pPr>
            <a:lvl4pPr>
              <a:spcBef>
                <a:spcPts val="500"/>
              </a:spcBef>
              <a:defRPr baseline="0">
                <a:latin typeface="Calibri" panose="020F0502020204030204" pitchFamily="34" charset="0"/>
              </a:defRPr>
            </a:lvl4pPr>
            <a:lvl5pPr>
              <a:spcBef>
                <a:spcPts val="500"/>
              </a:spcBef>
              <a:defRPr baseline="0">
                <a:latin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95004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914399"/>
          </a:xfrm>
        </p:spPr>
        <p:txBody>
          <a:bodyPr/>
          <a:lstStyle>
            <a:lvl1pPr>
              <a:defRPr baseline="0">
                <a:latin typeface="Calibri" panose="020F0502020204030204" pitchFamily="34" charset="0"/>
              </a:defRPr>
            </a:lvl1pPr>
            <a:lvl2pPr>
              <a:defRPr baseline="0">
                <a:latin typeface="Calibri" panose="020F0502020204030204" pitchFamily="34" charset="0"/>
              </a:defRPr>
            </a:lvl2pPr>
            <a:lvl3pPr>
              <a:defRPr baseline="0">
                <a:latin typeface="Calibri" panose="020F0502020204030204" pitchFamily="34" charset="0"/>
              </a:defRPr>
            </a:lvl3pPr>
            <a:lvl4pPr>
              <a:defRPr baseline="0">
                <a:latin typeface="Calibri" panose="020F0502020204030204" pitchFamily="34" charset="0"/>
              </a:defRPr>
            </a:lvl4pPr>
            <a:lvl5pPr>
              <a:defRPr baseline="0">
                <a:latin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/>
          <p:cNvSpPr/>
          <p:nvPr userDrawn="1"/>
        </p:nvSpPr>
        <p:spPr>
          <a:xfrm rot="5400000">
            <a:off x="4229100" y="1790700"/>
            <a:ext cx="685800" cy="9144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dirty="0">
                <a:solidFill>
                  <a:srgbClr val="E9F7FE"/>
                </a:solidFill>
                <a:latin typeface="Helvetica" pitchFamily="34" charset="0"/>
              </a:rPr>
              <a:t>	</a:t>
            </a:r>
            <a:r>
              <a:rPr lang="en-US" sz="1200" dirty="0">
                <a:solidFill>
                  <a:schemeClr val="bg1"/>
                </a:solidFill>
                <a:latin typeface="+mn-lt"/>
              </a:rPr>
              <a:t> BUSINESS</a:t>
            </a:r>
            <a:r>
              <a:rPr lang="en-US" sz="1200" baseline="0" dirty="0">
                <a:solidFill>
                  <a:schemeClr val="bg1"/>
                </a:solidFill>
                <a:latin typeface="+mn-lt"/>
              </a:rPr>
              <a:t> STATISTICS: COMMUNICATING WITH NUMBERS, 4e </a:t>
            </a:r>
            <a:r>
              <a:rPr lang="en-US" sz="1200" dirty="0">
                <a:solidFill>
                  <a:schemeClr val="bg1"/>
                </a:solidFill>
                <a:latin typeface="+mn-lt"/>
              </a:rPr>
              <a:t>| </a:t>
            </a:r>
            <a:r>
              <a:rPr lang="en-US" sz="1200" dirty="0" err="1">
                <a:solidFill>
                  <a:schemeClr val="bg1"/>
                </a:solidFill>
                <a:latin typeface="+mn-lt"/>
              </a:rPr>
              <a:t>Jaggia</a:t>
            </a:r>
            <a:r>
              <a:rPr lang="en-US" sz="1200" dirty="0">
                <a:solidFill>
                  <a:schemeClr val="bg1"/>
                </a:solidFill>
                <a:latin typeface="+mn-lt"/>
              </a:rPr>
              <a:t>,</a:t>
            </a:r>
            <a:r>
              <a:rPr lang="en-US" sz="1200" baseline="0" dirty="0">
                <a:solidFill>
                  <a:schemeClr val="bg1"/>
                </a:solidFill>
                <a:latin typeface="+mn-lt"/>
              </a:rPr>
              <a:t> Kelly</a:t>
            </a:r>
            <a:endParaRPr lang="en-US" sz="1200" b="1" i="0" kern="1200" dirty="0">
              <a:solidFill>
                <a:schemeClr val="bg1"/>
              </a:solidFill>
              <a:latin typeface="+mn-lt"/>
              <a:ea typeface="ＭＳ Ｐゴシック"/>
              <a:cs typeface="ＭＳ Ｐゴシック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dirty="0">
                <a:solidFill>
                  <a:schemeClr val="bg1"/>
                </a:solidFill>
                <a:latin typeface="+mn-lt"/>
              </a:rPr>
              <a:t>© McGraw Hill</a:t>
            </a:r>
            <a:r>
              <a:rPr lang="en-US" sz="1200" b="0" i="0" kern="1200" dirty="0">
                <a:solidFill>
                  <a:schemeClr val="bg1"/>
                </a:solidFill>
                <a:latin typeface="+mn-lt"/>
                <a:ea typeface="ＭＳ Ｐゴシック"/>
                <a:cs typeface="Helvetica"/>
              </a:rPr>
              <a:t>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Helvetica"/>
              <a:ea typeface="ＭＳ Ｐゴシック"/>
              <a:cs typeface="Helvetica"/>
            </a:endParaRPr>
          </a:p>
        </p:txBody>
      </p:sp>
      <p:sp>
        <p:nvSpPr>
          <p:cNvPr id="6" name="Rectangle 21"/>
          <p:cNvSpPr>
            <a:spLocks noChangeArrowheads="1"/>
          </p:cNvSpPr>
          <p:nvPr userDrawn="1"/>
        </p:nvSpPr>
        <p:spPr bwMode="auto">
          <a:xfrm>
            <a:off x="7734300" y="5943600"/>
            <a:ext cx="1371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r>
              <a:rPr lang="en-US" sz="1000" dirty="0">
                <a:solidFill>
                  <a:srgbClr val="FFFFFF"/>
                </a:solidFill>
                <a:latin typeface="Helvetica"/>
                <a:cs typeface="Helvetica"/>
              </a:rPr>
              <a:t>5-</a:t>
            </a:r>
            <a:fld id="{3B23F10E-B9DB-4030-83AA-1C45FF54A19F}" type="slidenum">
              <a:rPr lang="en-US" sz="1000" smtClean="0">
                <a:solidFill>
                  <a:srgbClr val="FFFFFF"/>
                </a:solidFill>
                <a:latin typeface="Helvetica"/>
                <a:cs typeface="Helvetica"/>
              </a:rPr>
              <a:pPr algn="r">
                <a:defRPr/>
              </a:pPr>
              <a:t>‹#›</a:t>
            </a:fld>
            <a:endParaRPr lang="en-US" sz="1000" dirty="0">
              <a:solidFill>
                <a:srgbClr val="FFFFFF"/>
              </a:solidFill>
              <a:latin typeface="Helvetica"/>
              <a:cs typeface="Helvetica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87EDC90-0FC9-477E-9C64-5ABD7ACDA17F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57200" y="3352801"/>
            <a:ext cx="8229600" cy="914399"/>
          </a:xfrm>
        </p:spPr>
        <p:txBody>
          <a:bodyPr/>
          <a:lstStyle>
            <a:lvl1pPr>
              <a:defRPr baseline="0">
                <a:latin typeface="Calibri" panose="020F0502020204030204" pitchFamily="34" charset="0"/>
              </a:defRPr>
            </a:lvl1pPr>
            <a:lvl2pPr>
              <a:defRPr baseline="0">
                <a:latin typeface="Calibri" panose="020F0502020204030204" pitchFamily="34" charset="0"/>
              </a:defRPr>
            </a:lvl2pPr>
            <a:lvl3pPr>
              <a:defRPr baseline="0">
                <a:latin typeface="Calibri" panose="020F0502020204030204" pitchFamily="34" charset="0"/>
              </a:defRPr>
            </a:lvl3pPr>
            <a:lvl4pPr>
              <a:defRPr baseline="0">
                <a:latin typeface="Calibri" panose="020F0502020204030204" pitchFamily="34" charset="0"/>
              </a:defRPr>
            </a:lvl4pPr>
            <a:lvl5pPr>
              <a:defRPr baseline="0">
                <a:latin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CA32148-4D56-4A15-876E-6CC486B13E78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57200" y="4800600"/>
            <a:ext cx="8229600" cy="914399"/>
          </a:xfrm>
        </p:spPr>
        <p:txBody>
          <a:bodyPr/>
          <a:lstStyle>
            <a:lvl1pPr>
              <a:defRPr baseline="0">
                <a:latin typeface="Calibri" panose="020F0502020204030204" pitchFamily="34" charset="0"/>
              </a:defRPr>
            </a:lvl1pPr>
            <a:lvl2pPr>
              <a:defRPr baseline="0">
                <a:latin typeface="Calibri" panose="020F0502020204030204" pitchFamily="34" charset="0"/>
              </a:defRPr>
            </a:lvl2pPr>
            <a:lvl3pPr>
              <a:defRPr baseline="0">
                <a:latin typeface="Calibri" panose="020F0502020204030204" pitchFamily="34" charset="0"/>
              </a:defRPr>
            </a:lvl3pPr>
            <a:lvl4pPr>
              <a:defRPr baseline="0">
                <a:latin typeface="Calibri" panose="020F0502020204030204" pitchFamily="34" charset="0"/>
              </a:defRPr>
            </a:lvl4pPr>
            <a:lvl5pPr>
              <a:defRPr baseline="0">
                <a:latin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2" hasCustomPrompt="1"/>
          </p:nvPr>
        </p:nvSpPr>
        <p:spPr>
          <a:xfrm>
            <a:off x="1524000" y="5791200"/>
            <a:ext cx="5638800" cy="228600"/>
          </a:xfrm>
        </p:spPr>
        <p:txBody>
          <a:bodyPr>
            <a:noAutofit/>
          </a:bodyPr>
          <a:lstStyle>
            <a:lvl1pPr marL="0" indent="0" algn="ctr">
              <a:buNone/>
              <a:defRPr sz="1200">
                <a:latin typeface="+mn-lt"/>
              </a:defRPr>
            </a:lvl1pPr>
          </a:lstStyle>
          <a:p>
            <a:pPr lvl="0"/>
            <a:r>
              <a:rPr lang="en-US" dirty="0"/>
              <a:t>Access the text alternative for slide images.</a:t>
            </a:r>
          </a:p>
        </p:txBody>
      </p:sp>
    </p:spTree>
    <p:extLst>
      <p:ext uri="{BB962C8B-B14F-4D97-AF65-F5344CB8AC3E}">
        <p14:creationId xmlns:p14="http://schemas.microsoft.com/office/powerpoint/2010/main" val="3779026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solidFill>
                  <a:srgbClr val="1F4984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Helvetica" pitchFamily="34" charset="0"/>
              </a:defRPr>
            </a:lvl1pPr>
            <a:lvl2pPr>
              <a:defRPr>
                <a:latin typeface="Helvetica" pitchFamily="34" charset="0"/>
              </a:defRPr>
            </a:lvl2pPr>
            <a:lvl3pPr>
              <a:defRPr>
                <a:latin typeface="Helvetica" pitchFamily="34" charset="0"/>
              </a:defRPr>
            </a:lvl3pPr>
            <a:lvl4pPr>
              <a:defRPr>
                <a:latin typeface="Helvetica" pitchFamily="34" charset="0"/>
              </a:defRPr>
            </a:lvl4pPr>
            <a:lvl5pPr>
              <a:defRPr>
                <a:latin typeface="Helvetica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7"/>
          <p:cNvSpPr/>
          <p:nvPr/>
        </p:nvSpPr>
        <p:spPr>
          <a:xfrm rot="5400000">
            <a:off x="4229100" y="1866900"/>
            <a:ext cx="685800" cy="9144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+mn-lt"/>
              </a:rPr>
              <a:t>BUSINESS</a:t>
            </a:r>
            <a:r>
              <a:rPr lang="en-US" sz="1200" baseline="0" dirty="0">
                <a:solidFill>
                  <a:schemeClr val="bg1"/>
                </a:solidFill>
                <a:latin typeface="+mn-lt"/>
              </a:rPr>
              <a:t> STATISTICS: COMMUNICATING WITH NUMBERS, 4e </a:t>
            </a:r>
            <a:r>
              <a:rPr lang="en-US" sz="1200" dirty="0">
                <a:solidFill>
                  <a:schemeClr val="bg1"/>
                </a:solidFill>
                <a:latin typeface="+mn-lt"/>
              </a:rPr>
              <a:t>| </a:t>
            </a:r>
            <a:r>
              <a:rPr lang="en-US" sz="1200" dirty="0" err="1">
                <a:solidFill>
                  <a:schemeClr val="bg1"/>
                </a:solidFill>
                <a:latin typeface="+mn-lt"/>
              </a:rPr>
              <a:t>Jaggia</a:t>
            </a:r>
            <a:r>
              <a:rPr lang="en-US" sz="1200" dirty="0">
                <a:solidFill>
                  <a:schemeClr val="bg1"/>
                </a:solidFill>
                <a:latin typeface="+mn-lt"/>
              </a:rPr>
              <a:t>,</a:t>
            </a:r>
            <a:r>
              <a:rPr lang="en-US" sz="1200" baseline="0" dirty="0">
                <a:solidFill>
                  <a:schemeClr val="bg1"/>
                </a:solidFill>
                <a:latin typeface="+mn-lt"/>
              </a:rPr>
              <a:t> Kelly</a:t>
            </a:r>
            <a:endParaRPr lang="en-US" sz="1200" b="1" i="0" kern="1200" dirty="0">
              <a:solidFill>
                <a:schemeClr val="bg1"/>
              </a:solidFill>
              <a:latin typeface="+mn-lt"/>
              <a:ea typeface="ＭＳ Ｐゴシック"/>
              <a:cs typeface="ＭＳ Ｐゴシック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dirty="0">
                <a:solidFill>
                  <a:schemeClr val="bg1"/>
                </a:solidFill>
                <a:latin typeface="+mn-lt"/>
              </a:rPr>
              <a:t>© McGraw Hill</a:t>
            </a:r>
            <a:r>
              <a:rPr lang="en-US" sz="1200" b="0" i="0" kern="1200" dirty="0">
                <a:solidFill>
                  <a:schemeClr val="bg1"/>
                </a:solidFill>
                <a:latin typeface="+mn-lt"/>
                <a:ea typeface="ＭＳ Ｐゴシック"/>
                <a:cs typeface="Helvetica"/>
              </a:rPr>
              <a:t>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/>
              <a:ea typeface="ＭＳ Ｐゴシック"/>
              <a:cs typeface="Helvetica"/>
            </a:endParaRPr>
          </a:p>
        </p:txBody>
      </p:sp>
      <p:sp>
        <p:nvSpPr>
          <p:cNvPr id="6" name="Rectangle 21"/>
          <p:cNvSpPr>
            <a:spLocks noChangeArrowheads="1"/>
          </p:cNvSpPr>
          <p:nvPr userDrawn="1"/>
        </p:nvSpPr>
        <p:spPr bwMode="auto">
          <a:xfrm>
            <a:off x="7734300" y="5943600"/>
            <a:ext cx="1371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r>
              <a:rPr lang="en-US" sz="1000" dirty="0">
                <a:solidFill>
                  <a:srgbClr val="FFFFFF"/>
                </a:solidFill>
                <a:latin typeface="Times New Roman" pitchFamily="18" charset="0"/>
              </a:rPr>
              <a:t>5-</a:t>
            </a:r>
            <a:fld id="{3B23F10E-B9DB-4030-83AA-1C45FF54A19F}" type="slidenum">
              <a:rPr lang="en-US" sz="1000">
                <a:solidFill>
                  <a:srgbClr val="FFFFFF"/>
                </a:solidFill>
                <a:latin typeface="Times New Roman" pitchFamily="18" charset="0"/>
              </a:rPr>
              <a:pPr algn="r">
                <a:defRPr/>
              </a:pPr>
              <a:t>‹#›</a:t>
            </a:fld>
            <a:endParaRPr lang="en-US" sz="1000" dirty="0">
              <a:solidFill>
                <a:srgbClr val="FFFFFF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1208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13" Type="http://schemas.openxmlformats.org/officeDocument/2006/relationships/slideLayout" Target="../slideLayouts/slideLayout33.xml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32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22.xml"/><Relationship Id="rId16" Type="http://schemas.openxmlformats.org/officeDocument/2006/relationships/slideLayout" Target="../slideLayouts/slideLayout36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Relationship Id="rId14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Click to edit Master text styles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»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en-US" dirty="0"/>
              <a:t>Statistics and Data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EAE25B61-33BC-4BBC-A97B-742A6A1FBF12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7" name="Rectangle 21"/>
          <p:cNvSpPr>
            <a:spLocks noChangeArrowheads="1"/>
          </p:cNvSpPr>
          <p:nvPr userDrawn="1"/>
        </p:nvSpPr>
        <p:spPr bwMode="auto">
          <a:xfrm>
            <a:off x="6934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r>
              <a:rPr lang="en-US" sz="1000" dirty="0">
                <a:latin typeface="Helvetica"/>
                <a:cs typeface="Helvetica"/>
              </a:rPr>
              <a:t>5-</a:t>
            </a:r>
            <a:fld id="{6C8002A7-30CA-4089-9E17-8C4E1B81BF6C}" type="slidenum">
              <a:rPr lang="en-US" sz="1000">
                <a:latin typeface="Helvetica"/>
                <a:cs typeface="Helvetica"/>
              </a:rPr>
              <a:pPr algn="r">
                <a:defRPr/>
              </a:pPr>
              <a:t>‹#›</a:t>
            </a:fld>
            <a:endParaRPr lang="en-US" sz="1000" dirty="0">
              <a:latin typeface="Helvetica"/>
              <a:cs typeface="Helvetica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2743200" y="6229290"/>
            <a:ext cx="640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ＭＳ Ｐゴシック"/>
                <a:cs typeface="Helvetica"/>
              </a:rPr>
              <a:t>Copyright ©2022 McGraw-Hill Education. All rights reserved. No reproduction or distribution without the prior written consent of McGraw-Hill Education.</a:t>
            </a:r>
          </a:p>
        </p:txBody>
      </p:sp>
    </p:spTree>
    <p:extLst>
      <p:ext uri="{BB962C8B-B14F-4D97-AF65-F5344CB8AC3E}">
        <p14:creationId xmlns:p14="http://schemas.microsoft.com/office/powerpoint/2010/main" val="28726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62" r:id="rId3"/>
    <p:sldLayoutId id="2147483758" r:id="rId4"/>
    <p:sldLayoutId id="2147483759" r:id="rId5"/>
    <p:sldLayoutId id="2147483763" r:id="rId6"/>
    <p:sldLayoutId id="2147483761" r:id="rId7"/>
    <p:sldLayoutId id="2147483760" r:id="rId8"/>
    <p:sldLayoutId id="2147483755" r:id="rId9"/>
    <p:sldLayoutId id="2147483745" r:id="rId10"/>
    <p:sldLayoutId id="2147483746" r:id="rId11"/>
    <p:sldLayoutId id="2147483747" r:id="rId12"/>
    <p:sldLayoutId id="2147483749" r:id="rId13"/>
    <p:sldLayoutId id="2147483748" r:id="rId14"/>
    <p:sldLayoutId id="2147483750" r:id="rId15"/>
    <p:sldLayoutId id="2147483751" r:id="rId16"/>
    <p:sldLayoutId id="2147483752" r:id="rId17"/>
    <p:sldLayoutId id="2147483753" r:id="rId18"/>
    <p:sldLayoutId id="2147483756" r:id="rId19"/>
    <p:sldLayoutId id="2147483757" r:id="rId20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rgbClr val="1F4984"/>
          </a:solidFill>
          <a:latin typeface="Helvetica" pitchFamily="34" charset="0"/>
          <a:ea typeface="+mj-ea"/>
          <a:cs typeface="+mj-cs"/>
        </a:defRPr>
      </a:lvl1pPr>
    </p:titleStyle>
    <p:bodyStyle>
      <a:lvl1pPr marL="342900" marR="0" indent="-342900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3200" kern="1200">
          <a:solidFill>
            <a:schemeClr val="tx1"/>
          </a:solidFill>
          <a:latin typeface="Helvetica" pitchFamily="34" charset="0"/>
          <a:ea typeface="+mn-ea"/>
          <a:cs typeface="+mn-cs"/>
        </a:defRPr>
      </a:lvl1pPr>
      <a:lvl2pPr marL="742950" marR="0" indent="-285750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 panose="020B0604020202020204" pitchFamily="34" charset="0"/>
        <a:buChar char="–"/>
        <a:tabLst/>
        <a:defRPr sz="2800" kern="1200">
          <a:solidFill>
            <a:schemeClr val="tx1"/>
          </a:solidFill>
          <a:latin typeface="Helvetica" pitchFamily="34" charset="0"/>
          <a:ea typeface="+mn-ea"/>
          <a:cs typeface="+mn-cs"/>
        </a:defRPr>
      </a:lvl2pPr>
      <a:lvl3pPr marL="1143000" marR="0" indent="-228600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2400" kern="1200">
          <a:solidFill>
            <a:schemeClr val="tx1"/>
          </a:solidFill>
          <a:latin typeface="Helvetica" pitchFamily="34" charset="0"/>
          <a:ea typeface="+mn-ea"/>
          <a:cs typeface="+mn-cs"/>
        </a:defRPr>
      </a:lvl3pPr>
      <a:lvl4pPr marL="1600200" marR="0" indent="-228600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 panose="020B0604020202020204" pitchFamily="34" charset="0"/>
        <a:buChar char="–"/>
        <a:tabLst/>
        <a:defRPr sz="2000" kern="1200">
          <a:solidFill>
            <a:schemeClr val="tx1"/>
          </a:solidFill>
          <a:latin typeface="Helvetica" pitchFamily="34" charset="0"/>
          <a:ea typeface="+mn-ea"/>
          <a:cs typeface="+mn-cs"/>
        </a:defRPr>
      </a:lvl4pPr>
      <a:lvl5pPr marL="2057400" marR="0" indent="-228600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 panose="020B0604020202020204" pitchFamily="34" charset="0"/>
        <a:buChar char="»"/>
        <a:tabLst/>
        <a:defRPr sz="2000" kern="1200">
          <a:solidFill>
            <a:schemeClr val="tx1"/>
          </a:solidFill>
          <a:latin typeface="Helvetica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55177" y="6449287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en-US" dirty="0"/>
              <a:t>Statistics and Data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60691DE-486E-4A32-88AD-38CD65707634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7" name="Rectangle 21"/>
          <p:cNvSpPr>
            <a:spLocks noChangeArrowheads="1"/>
          </p:cNvSpPr>
          <p:nvPr userDrawn="1"/>
        </p:nvSpPr>
        <p:spPr bwMode="auto">
          <a:xfrm>
            <a:off x="6934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r>
              <a:rPr lang="en-US" sz="1000" dirty="0">
                <a:latin typeface="Helvetica"/>
                <a:cs typeface="Helvetica"/>
              </a:rPr>
              <a:t>2-</a:t>
            </a:r>
            <a:fld id="{66E91E4A-1E28-44FA-BCE4-676641C8B2B1}" type="slidenum">
              <a:rPr lang="en-US" sz="1000">
                <a:latin typeface="Helvetica"/>
                <a:cs typeface="Helvetica"/>
              </a:rPr>
              <a:pPr algn="r"/>
              <a:t>‹#›</a:t>
            </a:fld>
            <a:endParaRPr lang="en-US" sz="1000" dirty="0">
              <a:latin typeface="Helvetica"/>
              <a:cs typeface="Helvetica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2743200" y="6229290"/>
            <a:ext cx="640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0" i="0" kern="1200" dirty="0">
                <a:solidFill>
                  <a:schemeClr val="tx1"/>
                </a:solidFill>
                <a:latin typeface="Helvetica"/>
                <a:ea typeface="ＭＳ Ｐゴシック"/>
                <a:cs typeface="Helvetica"/>
              </a:rPr>
              <a:t>Copyright ©2022 McGraw-Hill Education. All rights reserved. No reproduction or distribution without the prior written consent of McGraw-Hill Education.</a:t>
            </a:r>
          </a:p>
        </p:txBody>
      </p:sp>
    </p:spTree>
    <p:extLst>
      <p:ext uri="{BB962C8B-B14F-4D97-AF65-F5344CB8AC3E}">
        <p14:creationId xmlns:p14="http://schemas.microsoft.com/office/powerpoint/2010/main" val="3496233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  <p:sldLayoutId id="2147483777" r:id="rId13"/>
    <p:sldLayoutId id="2147483778" r:id="rId14"/>
    <p:sldLayoutId id="2147483779" r:id="rId15"/>
    <p:sldLayoutId id="2147483780" r:id="rId16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43.xml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wmf"/><Relationship Id="rId3" Type="http://schemas.openxmlformats.org/officeDocument/2006/relationships/oleObject" Target="../embeddings/oleObject43.bin"/><Relationship Id="rId7" Type="http://schemas.openxmlformats.org/officeDocument/2006/relationships/oleObject" Target="../embeddings/oleObject45.bin"/><Relationship Id="rId12" Type="http://schemas.openxmlformats.org/officeDocument/2006/relationships/image" Target="../media/image52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49.wmf"/><Relationship Id="rId11" Type="http://schemas.openxmlformats.org/officeDocument/2006/relationships/oleObject" Target="../embeddings/oleObject47.bin"/><Relationship Id="rId5" Type="http://schemas.openxmlformats.org/officeDocument/2006/relationships/oleObject" Target="../embeddings/oleObject44.bin"/><Relationship Id="rId10" Type="http://schemas.openxmlformats.org/officeDocument/2006/relationships/image" Target="../media/image51.wmf"/><Relationship Id="rId4" Type="http://schemas.openxmlformats.org/officeDocument/2006/relationships/image" Target="../media/image48.wmf"/><Relationship Id="rId9" Type="http://schemas.openxmlformats.org/officeDocument/2006/relationships/oleObject" Target="../embeddings/oleObject46.bin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53.bin"/><Relationship Id="rId18" Type="http://schemas.openxmlformats.org/officeDocument/2006/relationships/image" Target="../media/image60.wmf"/><Relationship Id="rId26" Type="http://schemas.openxmlformats.org/officeDocument/2006/relationships/image" Target="../media/image64.wmf"/><Relationship Id="rId39" Type="http://schemas.openxmlformats.org/officeDocument/2006/relationships/oleObject" Target="../embeddings/oleObject66.bin"/><Relationship Id="rId21" Type="http://schemas.openxmlformats.org/officeDocument/2006/relationships/oleObject" Target="../embeddings/oleObject57.bin"/><Relationship Id="rId34" Type="http://schemas.openxmlformats.org/officeDocument/2006/relationships/image" Target="../media/image68.wmf"/><Relationship Id="rId42" Type="http://schemas.openxmlformats.org/officeDocument/2006/relationships/image" Target="../media/image72.wmf"/><Relationship Id="rId47" Type="http://schemas.openxmlformats.org/officeDocument/2006/relationships/oleObject" Target="../embeddings/oleObject70.bin"/><Relationship Id="rId50" Type="http://schemas.openxmlformats.org/officeDocument/2006/relationships/image" Target="../media/image76.wmf"/><Relationship Id="rId7" Type="http://schemas.openxmlformats.org/officeDocument/2006/relationships/oleObject" Target="../embeddings/oleObject50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59.wmf"/><Relationship Id="rId29" Type="http://schemas.openxmlformats.org/officeDocument/2006/relationships/oleObject" Target="../embeddings/oleObject61.bin"/><Relationship Id="rId11" Type="http://schemas.openxmlformats.org/officeDocument/2006/relationships/oleObject" Target="../embeddings/oleObject52.bin"/><Relationship Id="rId24" Type="http://schemas.openxmlformats.org/officeDocument/2006/relationships/image" Target="../media/image63.wmf"/><Relationship Id="rId32" Type="http://schemas.openxmlformats.org/officeDocument/2006/relationships/image" Target="../media/image67.wmf"/><Relationship Id="rId37" Type="http://schemas.openxmlformats.org/officeDocument/2006/relationships/oleObject" Target="../embeddings/oleObject65.bin"/><Relationship Id="rId40" Type="http://schemas.openxmlformats.org/officeDocument/2006/relationships/image" Target="../media/image71.wmf"/><Relationship Id="rId45" Type="http://schemas.openxmlformats.org/officeDocument/2006/relationships/oleObject" Target="../embeddings/oleObject69.bin"/><Relationship Id="rId53" Type="http://schemas.openxmlformats.org/officeDocument/2006/relationships/oleObject" Target="../embeddings/oleObject73.bin"/><Relationship Id="rId5" Type="http://schemas.openxmlformats.org/officeDocument/2006/relationships/oleObject" Target="../embeddings/oleObject49.bin"/><Relationship Id="rId10" Type="http://schemas.openxmlformats.org/officeDocument/2006/relationships/image" Target="../media/image56.wmf"/><Relationship Id="rId19" Type="http://schemas.openxmlformats.org/officeDocument/2006/relationships/oleObject" Target="../embeddings/oleObject56.bin"/><Relationship Id="rId31" Type="http://schemas.openxmlformats.org/officeDocument/2006/relationships/oleObject" Target="../embeddings/oleObject62.bin"/><Relationship Id="rId44" Type="http://schemas.openxmlformats.org/officeDocument/2006/relationships/image" Target="../media/image73.wmf"/><Relationship Id="rId52" Type="http://schemas.openxmlformats.org/officeDocument/2006/relationships/image" Target="../media/image77.wmf"/><Relationship Id="rId4" Type="http://schemas.openxmlformats.org/officeDocument/2006/relationships/image" Target="../media/image53.wmf"/><Relationship Id="rId9" Type="http://schemas.openxmlformats.org/officeDocument/2006/relationships/oleObject" Target="../embeddings/oleObject51.bin"/><Relationship Id="rId14" Type="http://schemas.openxmlformats.org/officeDocument/2006/relationships/image" Target="../media/image58.wmf"/><Relationship Id="rId22" Type="http://schemas.openxmlformats.org/officeDocument/2006/relationships/image" Target="../media/image62.wmf"/><Relationship Id="rId27" Type="http://schemas.openxmlformats.org/officeDocument/2006/relationships/oleObject" Target="../embeddings/oleObject60.bin"/><Relationship Id="rId30" Type="http://schemas.openxmlformats.org/officeDocument/2006/relationships/image" Target="../media/image66.wmf"/><Relationship Id="rId35" Type="http://schemas.openxmlformats.org/officeDocument/2006/relationships/oleObject" Target="../embeddings/oleObject64.bin"/><Relationship Id="rId43" Type="http://schemas.openxmlformats.org/officeDocument/2006/relationships/oleObject" Target="../embeddings/oleObject68.bin"/><Relationship Id="rId48" Type="http://schemas.openxmlformats.org/officeDocument/2006/relationships/image" Target="../media/image75.wmf"/><Relationship Id="rId8" Type="http://schemas.openxmlformats.org/officeDocument/2006/relationships/image" Target="../media/image55.wmf"/><Relationship Id="rId51" Type="http://schemas.openxmlformats.org/officeDocument/2006/relationships/oleObject" Target="../embeddings/oleObject72.bin"/><Relationship Id="rId3" Type="http://schemas.openxmlformats.org/officeDocument/2006/relationships/oleObject" Target="../embeddings/oleObject48.bin"/><Relationship Id="rId12" Type="http://schemas.openxmlformats.org/officeDocument/2006/relationships/image" Target="../media/image57.wmf"/><Relationship Id="rId17" Type="http://schemas.openxmlformats.org/officeDocument/2006/relationships/oleObject" Target="../embeddings/oleObject55.bin"/><Relationship Id="rId25" Type="http://schemas.openxmlformats.org/officeDocument/2006/relationships/oleObject" Target="../embeddings/oleObject59.bin"/><Relationship Id="rId33" Type="http://schemas.openxmlformats.org/officeDocument/2006/relationships/oleObject" Target="../embeddings/oleObject63.bin"/><Relationship Id="rId38" Type="http://schemas.openxmlformats.org/officeDocument/2006/relationships/image" Target="../media/image70.wmf"/><Relationship Id="rId46" Type="http://schemas.openxmlformats.org/officeDocument/2006/relationships/image" Target="../media/image74.wmf"/><Relationship Id="rId20" Type="http://schemas.openxmlformats.org/officeDocument/2006/relationships/image" Target="../media/image61.wmf"/><Relationship Id="rId41" Type="http://schemas.openxmlformats.org/officeDocument/2006/relationships/oleObject" Target="../embeddings/oleObject67.bin"/><Relationship Id="rId54" Type="http://schemas.openxmlformats.org/officeDocument/2006/relationships/image" Target="../media/image78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54.wmf"/><Relationship Id="rId15" Type="http://schemas.openxmlformats.org/officeDocument/2006/relationships/oleObject" Target="../embeddings/oleObject54.bin"/><Relationship Id="rId23" Type="http://schemas.openxmlformats.org/officeDocument/2006/relationships/oleObject" Target="../embeddings/oleObject58.bin"/><Relationship Id="rId28" Type="http://schemas.openxmlformats.org/officeDocument/2006/relationships/image" Target="../media/image65.wmf"/><Relationship Id="rId36" Type="http://schemas.openxmlformats.org/officeDocument/2006/relationships/image" Target="../media/image69.wmf"/><Relationship Id="rId49" Type="http://schemas.openxmlformats.org/officeDocument/2006/relationships/oleObject" Target="../embeddings/oleObject71.bin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80.wmf"/><Relationship Id="rId5" Type="http://schemas.openxmlformats.org/officeDocument/2006/relationships/oleObject" Target="../embeddings/oleObject75.bin"/><Relationship Id="rId4" Type="http://schemas.openxmlformats.org/officeDocument/2006/relationships/image" Target="../media/image79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wmf"/><Relationship Id="rId3" Type="http://schemas.openxmlformats.org/officeDocument/2006/relationships/oleObject" Target="../embeddings/oleObject76.bin"/><Relationship Id="rId7" Type="http://schemas.openxmlformats.org/officeDocument/2006/relationships/oleObject" Target="../embeddings/oleObject7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82.wmf"/><Relationship Id="rId5" Type="http://schemas.openxmlformats.org/officeDocument/2006/relationships/oleObject" Target="../embeddings/oleObject77.bin"/><Relationship Id="rId4" Type="http://schemas.openxmlformats.org/officeDocument/2006/relationships/image" Target="../media/image81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wmf"/><Relationship Id="rId13" Type="http://schemas.openxmlformats.org/officeDocument/2006/relationships/oleObject" Target="../embeddings/oleObject84.bin"/><Relationship Id="rId3" Type="http://schemas.openxmlformats.org/officeDocument/2006/relationships/oleObject" Target="../embeddings/oleObject79.bin"/><Relationship Id="rId7" Type="http://schemas.openxmlformats.org/officeDocument/2006/relationships/oleObject" Target="../embeddings/oleObject81.bin"/><Relationship Id="rId12" Type="http://schemas.openxmlformats.org/officeDocument/2006/relationships/image" Target="../media/image88.wmf"/><Relationship Id="rId2" Type="http://schemas.openxmlformats.org/officeDocument/2006/relationships/slideLayout" Target="../slideLayouts/slideLayout4.xml"/><Relationship Id="rId16" Type="http://schemas.openxmlformats.org/officeDocument/2006/relationships/image" Target="../media/image90.w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85.wmf"/><Relationship Id="rId11" Type="http://schemas.openxmlformats.org/officeDocument/2006/relationships/oleObject" Target="../embeddings/oleObject83.bin"/><Relationship Id="rId5" Type="http://schemas.openxmlformats.org/officeDocument/2006/relationships/oleObject" Target="../embeddings/oleObject80.bin"/><Relationship Id="rId15" Type="http://schemas.openxmlformats.org/officeDocument/2006/relationships/oleObject" Target="../embeddings/oleObject85.bin"/><Relationship Id="rId10" Type="http://schemas.openxmlformats.org/officeDocument/2006/relationships/image" Target="../media/image87.wmf"/><Relationship Id="rId4" Type="http://schemas.openxmlformats.org/officeDocument/2006/relationships/image" Target="../media/image84.wmf"/><Relationship Id="rId9" Type="http://schemas.openxmlformats.org/officeDocument/2006/relationships/oleObject" Target="../embeddings/oleObject82.bin"/><Relationship Id="rId14" Type="http://schemas.openxmlformats.org/officeDocument/2006/relationships/image" Target="../media/image89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wmf"/><Relationship Id="rId3" Type="http://schemas.openxmlformats.org/officeDocument/2006/relationships/oleObject" Target="../embeddings/oleObject86.bin"/><Relationship Id="rId7" Type="http://schemas.openxmlformats.org/officeDocument/2006/relationships/oleObject" Target="../embeddings/oleObject88.bin"/><Relationship Id="rId12" Type="http://schemas.openxmlformats.org/officeDocument/2006/relationships/image" Target="../media/image95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92.wmf"/><Relationship Id="rId11" Type="http://schemas.openxmlformats.org/officeDocument/2006/relationships/oleObject" Target="../embeddings/oleObject90.bin"/><Relationship Id="rId5" Type="http://schemas.openxmlformats.org/officeDocument/2006/relationships/oleObject" Target="../embeddings/oleObject87.bin"/><Relationship Id="rId10" Type="http://schemas.openxmlformats.org/officeDocument/2006/relationships/image" Target="../media/image94.wmf"/><Relationship Id="rId4" Type="http://schemas.openxmlformats.org/officeDocument/2006/relationships/image" Target="../media/image91.wmf"/><Relationship Id="rId9" Type="http://schemas.openxmlformats.org/officeDocument/2006/relationships/oleObject" Target="../embeddings/oleObject89.bin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1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96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44.xml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wmf"/><Relationship Id="rId3" Type="http://schemas.openxmlformats.org/officeDocument/2006/relationships/oleObject" Target="../embeddings/oleObject92.bin"/><Relationship Id="rId7" Type="http://schemas.openxmlformats.org/officeDocument/2006/relationships/oleObject" Target="../embeddings/oleObject94.bin"/><Relationship Id="rId12" Type="http://schemas.openxmlformats.org/officeDocument/2006/relationships/image" Target="../media/image102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99.wmf"/><Relationship Id="rId11" Type="http://schemas.openxmlformats.org/officeDocument/2006/relationships/oleObject" Target="../embeddings/oleObject96.bin"/><Relationship Id="rId5" Type="http://schemas.openxmlformats.org/officeDocument/2006/relationships/oleObject" Target="../embeddings/oleObject93.bin"/><Relationship Id="rId10" Type="http://schemas.openxmlformats.org/officeDocument/2006/relationships/image" Target="../media/image101.wmf"/><Relationship Id="rId4" Type="http://schemas.openxmlformats.org/officeDocument/2006/relationships/image" Target="../media/image98.wmf"/><Relationship Id="rId9" Type="http://schemas.openxmlformats.org/officeDocument/2006/relationships/oleObject" Target="../embeddings/oleObject95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04.wmf"/><Relationship Id="rId5" Type="http://schemas.openxmlformats.org/officeDocument/2006/relationships/oleObject" Target="../embeddings/oleObject98.bin"/><Relationship Id="rId4" Type="http://schemas.openxmlformats.org/officeDocument/2006/relationships/image" Target="../media/image103.w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wmf"/><Relationship Id="rId13" Type="http://schemas.openxmlformats.org/officeDocument/2006/relationships/oleObject" Target="../embeddings/oleObject104.bin"/><Relationship Id="rId3" Type="http://schemas.openxmlformats.org/officeDocument/2006/relationships/oleObject" Target="../embeddings/oleObject99.bin"/><Relationship Id="rId7" Type="http://schemas.openxmlformats.org/officeDocument/2006/relationships/oleObject" Target="../embeddings/oleObject101.bin"/><Relationship Id="rId12" Type="http://schemas.openxmlformats.org/officeDocument/2006/relationships/image" Target="../media/image109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06.wmf"/><Relationship Id="rId11" Type="http://schemas.openxmlformats.org/officeDocument/2006/relationships/oleObject" Target="../embeddings/oleObject103.bin"/><Relationship Id="rId5" Type="http://schemas.openxmlformats.org/officeDocument/2006/relationships/oleObject" Target="../embeddings/oleObject100.bin"/><Relationship Id="rId10" Type="http://schemas.openxmlformats.org/officeDocument/2006/relationships/image" Target="../media/image108.wmf"/><Relationship Id="rId4" Type="http://schemas.openxmlformats.org/officeDocument/2006/relationships/image" Target="../media/image105.wmf"/><Relationship Id="rId9" Type="http://schemas.openxmlformats.org/officeDocument/2006/relationships/oleObject" Target="../embeddings/oleObject102.bin"/><Relationship Id="rId14" Type="http://schemas.openxmlformats.org/officeDocument/2006/relationships/image" Target="../media/image110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wmf"/><Relationship Id="rId3" Type="http://schemas.openxmlformats.org/officeDocument/2006/relationships/oleObject" Target="../embeddings/oleObject105.bin"/><Relationship Id="rId7" Type="http://schemas.openxmlformats.org/officeDocument/2006/relationships/oleObject" Target="../embeddings/oleObject10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12.wmf"/><Relationship Id="rId5" Type="http://schemas.openxmlformats.org/officeDocument/2006/relationships/oleObject" Target="../embeddings/oleObject106.bin"/><Relationship Id="rId10" Type="http://schemas.openxmlformats.org/officeDocument/2006/relationships/slide" Target="slide45.xml"/><Relationship Id="rId4" Type="http://schemas.openxmlformats.org/officeDocument/2006/relationships/image" Target="../media/image111.wmf"/><Relationship Id="rId9" Type="http://schemas.openxmlformats.org/officeDocument/2006/relationships/image" Target="../media/image114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wmf"/><Relationship Id="rId13" Type="http://schemas.openxmlformats.org/officeDocument/2006/relationships/oleObject" Target="../embeddings/oleObject113.bin"/><Relationship Id="rId3" Type="http://schemas.openxmlformats.org/officeDocument/2006/relationships/oleObject" Target="../embeddings/oleObject108.bin"/><Relationship Id="rId7" Type="http://schemas.openxmlformats.org/officeDocument/2006/relationships/oleObject" Target="../embeddings/oleObject110.bin"/><Relationship Id="rId12" Type="http://schemas.openxmlformats.org/officeDocument/2006/relationships/image" Target="../media/image119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16.wmf"/><Relationship Id="rId11" Type="http://schemas.openxmlformats.org/officeDocument/2006/relationships/oleObject" Target="../embeddings/oleObject112.bin"/><Relationship Id="rId5" Type="http://schemas.openxmlformats.org/officeDocument/2006/relationships/oleObject" Target="../embeddings/oleObject109.bin"/><Relationship Id="rId10" Type="http://schemas.openxmlformats.org/officeDocument/2006/relationships/image" Target="../media/image118.wmf"/><Relationship Id="rId4" Type="http://schemas.openxmlformats.org/officeDocument/2006/relationships/image" Target="../media/image115.wmf"/><Relationship Id="rId9" Type="http://schemas.openxmlformats.org/officeDocument/2006/relationships/oleObject" Target="../embeddings/oleObject111.bin"/><Relationship Id="rId14" Type="http://schemas.openxmlformats.org/officeDocument/2006/relationships/image" Target="../media/image120.w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3.wmf"/><Relationship Id="rId13" Type="http://schemas.openxmlformats.org/officeDocument/2006/relationships/oleObject" Target="../embeddings/oleObject119.bin"/><Relationship Id="rId18" Type="http://schemas.openxmlformats.org/officeDocument/2006/relationships/image" Target="../media/image128.wmf"/><Relationship Id="rId3" Type="http://schemas.openxmlformats.org/officeDocument/2006/relationships/oleObject" Target="../embeddings/oleObject114.bin"/><Relationship Id="rId7" Type="http://schemas.openxmlformats.org/officeDocument/2006/relationships/oleObject" Target="../embeddings/oleObject116.bin"/><Relationship Id="rId12" Type="http://schemas.openxmlformats.org/officeDocument/2006/relationships/image" Target="../media/image125.wmf"/><Relationship Id="rId17" Type="http://schemas.openxmlformats.org/officeDocument/2006/relationships/oleObject" Target="../embeddings/oleObject121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27.wmf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22.wmf"/><Relationship Id="rId11" Type="http://schemas.openxmlformats.org/officeDocument/2006/relationships/oleObject" Target="../embeddings/oleObject118.bin"/><Relationship Id="rId5" Type="http://schemas.openxmlformats.org/officeDocument/2006/relationships/oleObject" Target="../embeddings/oleObject115.bin"/><Relationship Id="rId15" Type="http://schemas.openxmlformats.org/officeDocument/2006/relationships/oleObject" Target="../embeddings/oleObject120.bin"/><Relationship Id="rId10" Type="http://schemas.openxmlformats.org/officeDocument/2006/relationships/image" Target="../media/image124.wmf"/><Relationship Id="rId4" Type="http://schemas.openxmlformats.org/officeDocument/2006/relationships/image" Target="../media/image121.wmf"/><Relationship Id="rId9" Type="http://schemas.openxmlformats.org/officeDocument/2006/relationships/oleObject" Target="../embeddings/oleObject117.bin"/><Relationship Id="rId14" Type="http://schemas.openxmlformats.org/officeDocument/2006/relationships/image" Target="../media/image126.w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30.wmf"/><Relationship Id="rId5" Type="http://schemas.openxmlformats.org/officeDocument/2006/relationships/oleObject" Target="../embeddings/oleObject123.bin"/><Relationship Id="rId4" Type="http://schemas.openxmlformats.org/officeDocument/2006/relationships/image" Target="../media/image129.w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3.wmf"/><Relationship Id="rId3" Type="http://schemas.openxmlformats.org/officeDocument/2006/relationships/oleObject" Target="../embeddings/oleObject124.bin"/><Relationship Id="rId7" Type="http://schemas.openxmlformats.org/officeDocument/2006/relationships/oleObject" Target="../embeddings/oleObject126.bin"/><Relationship Id="rId12" Type="http://schemas.openxmlformats.org/officeDocument/2006/relationships/image" Target="../media/image135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32.wmf"/><Relationship Id="rId11" Type="http://schemas.openxmlformats.org/officeDocument/2006/relationships/oleObject" Target="../embeddings/oleObject128.bin"/><Relationship Id="rId5" Type="http://schemas.openxmlformats.org/officeDocument/2006/relationships/oleObject" Target="../embeddings/oleObject125.bin"/><Relationship Id="rId10" Type="http://schemas.openxmlformats.org/officeDocument/2006/relationships/image" Target="../media/image134.wmf"/><Relationship Id="rId4" Type="http://schemas.openxmlformats.org/officeDocument/2006/relationships/image" Target="../media/image131.wmf"/><Relationship Id="rId9" Type="http://schemas.openxmlformats.org/officeDocument/2006/relationships/oleObject" Target="../embeddings/oleObject127.bin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8.wmf"/><Relationship Id="rId3" Type="http://schemas.openxmlformats.org/officeDocument/2006/relationships/oleObject" Target="../embeddings/oleObject129.bin"/><Relationship Id="rId7" Type="http://schemas.openxmlformats.org/officeDocument/2006/relationships/oleObject" Target="../embeddings/oleObject13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37.wmf"/><Relationship Id="rId5" Type="http://schemas.openxmlformats.org/officeDocument/2006/relationships/oleObject" Target="../embeddings/oleObject130.bin"/><Relationship Id="rId4" Type="http://schemas.openxmlformats.org/officeDocument/2006/relationships/image" Target="../media/image136.w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2.vml"/><Relationship Id="rId4" Type="http://schemas.openxmlformats.org/officeDocument/2006/relationships/image" Target="../media/image139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wm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" Target="slide10.xml"/><Relationship Id="rId1" Type="http://schemas.openxmlformats.org/officeDocument/2006/relationships/slideLayout" Target="../slideLayouts/slideLayout2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" Target="slide23.xml"/><Relationship Id="rId1" Type="http://schemas.openxmlformats.org/officeDocument/2006/relationships/slideLayout" Target="../slideLayouts/slideLayout2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" Target="slide28.xml"/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3.bin"/><Relationship Id="rId10" Type="http://schemas.openxmlformats.org/officeDocument/2006/relationships/image" Target="../media/image8.wmf"/><Relationship Id="rId4" Type="http://schemas.openxmlformats.org/officeDocument/2006/relationships/image" Target="../media/image5.wmf"/><Relationship Id="rId9" Type="http://schemas.openxmlformats.org/officeDocument/2006/relationships/oleObject" Target="../embeddings/oleObject5.bin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1.bin"/><Relationship Id="rId18" Type="http://schemas.openxmlformats.org/officeDocument/2006/relationships/image" Target="../media/image16.wmf"/><Relationship Id="rId26" Type="http://schemas.openxmlformats.org/officeDocument/2006/relationships/image" Target="../media/image20.wmf"/><Relationship Id="rId39" Type="http://schemas.openxmlformats.org/officeDocument/2006/relationships/oleObject" Target="../embeddings/oleObject24.bin"/><Relationship Id="rId21" Type="http://schemas.openxmlformats.org/officeDocument/2006/relationships/oleObject" Target="../embeddings/oleObject15.bin"/><Relationship Id="rId34" Type="http://schemas.openxmlformats.org/officeDocument/2006/relationships/image" Target="../media/image24.wmf"/><Relationship Id="rId42" Type="http://schemas.openxmlformats.org/officeDocument/2006/relationships/image" Target="../media/image28.wmf"/><Relationship Id="rId47" Type="http://schemas.openxmlformats.org/officeDocument/2006/relationships/oleObject" Target="../embeddings/oleObject28.bin"/><Relationship Id="rId50" Type="http://schemas.openxmlformats.org/officeDocument/2006/relationships/image" Target="../media/image32.wmf"/><Relationship Id="rId55" Type="http://schemas.openxmlformats.org/officeDocument/2006/relationships/oleObject" Target="../embeddings/oleObject32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5.wmf"/><Relationship Id="rId29" Type="http://schemas.openxmlformats.org/officeDocument/2006/relationships/oleObject" Target="../embeddings/oleObject19.bin"/><Relationship Id="rId11" Type="http://schemas.openxmlformats.org/officeDocument/2006/relationships/oleObject" Target="../embeddings/oleObject10.bin"/><Relationship Id="rId24" Type="http://schemas.openxmlformats.org/officeDocument/2006/relationships/image" Target="../media/image19.wmf"/><Relationship Id="rId32" Type="http://schemas.openxmlformats.org/officeDocument/2006/relationships/image" Target="../media/image23.wmf"/><Relationship Id="rId37" Type="http://schemas.openxmlformats.org/officeDocument/2006/relationships/oleObject" Target="../embeddings/oleObject23.bin"/><Relationship Id="rId40" Type="http://schemas.openxmlformats.org/officeDocument/2006/relationships/image" Target="../media/image27.wmf"/><Relationship Id="rId45" Type="http://schemas.openxmlformats.org/officeDocument/2006/relationships/oleObject" Target="../embeddings/oleObject27.bin"/><Relationship Id="rId53" Type="http://schemas.openxmlformats.org/officeDocument/2006/relationships/oleObject" Target="../embeddings/oleObject31.bin"/><Relationship Id="rId58" Type="http://schemas.openxmlformats.org/officeDocument/2006/relationships/image" Target="../media/image36.wmf"/><Relationship Id="rId5" Type="http://schemas.openxmlformats.org/officeDocument/2006/relationships/oleObject" Target="../embeddings/oleObject7.bin"/><Relationship Id="rId19" Type="http://schemas.openxmlformats.org/officeDocument/2006/relationships/oleObject" Target="../embeddings/oleObject14.bin"/><Relationship Id="rId4" Type="http://schemas.openxmlformats.org/officeDocument/2006/relationships/image" Target="../media/image9.wmf"/><Relationship Id="rId9" Type="http://schemas.openxmlformats.org/officeDocument/2006/relationships/oleObject" Target="../embeddings/oleObject9.bin"/><Relationship Id="rId14" Type="http://schemas.openxmlformats.org/officeDocument/2006/relationships/image" Target="../media/image14.wmf"/><Relationship Id="rId22" Type="http://schemas.openxmlformats.org/officeDocument/2006/relationships/image" Target="../media/image18.wmf"/><Relationship Id="rId27" Type="http://schemas.openxmlformats.org/officeDocument/2006/relationships/oleObject" Target="../embeddings/oleObject18.bin"/><Relationship Id="rId30" Type="http://schemas.openxmlformats.org/officeDocument/2006/relationships/image" Target="../media/image22.wmf"/><Relationship Id="rId35" Type="http://schemas.openxmlformats.org/officeDocument/2006/relationships/oleObject" Target="../embeddings/oleObject22.bin"/><Relationship Id="rId43" Type="http://schemas.openxmlformats.org/officeDocument/2006/relationships/oleObject" Target="../embeddings/oleObject26.bin"/><Relationship Id="rId48" Type="http://schemas.openxmlformats.org/officeDocument/2006/relationships/image" Target="../media/image31.wmf"/><Relationship Id="rId56" Type="http://schemas.openxmlformats.org/officeDocument/2006/relationships/image" Target="../media/image35.wmf"/><Relationship Id="rId8" Type="http://schemas.openxmlformats.org/officeDocument/2006/relationships/image" Target="../media/image11.wmf"/><Relationship Id="rId51" Type="http://schemas.openxmlformats.org/officeDocument/2006/relationships/oleObject" Target="../embeddings/oleObject30.bin"/><Relationship Id="rId3" Type="http://schemas.openxmlformats.org/officeDocument/2006/relationships/oleObject" Target="../embeddings/oleObject6.bin"/><Relationship Id="rId12" Type="http://schemas.openxmlformats.org/officeDocument/2006/relationships/image" Target="../media/image13.wmf"/><Relationship Id="rId17" Type="http://schemas.openxmlformats.org/officeDocument/2006/relationships/oleObject" Target="../embeddings/oleObject13.bin"/><Relationship Id="rId25" Type="http://schemas.openxmlformats.org/officeDocument/2006/relationships/oleObject" Target="../embeddings/oleObject17.bin"/><Relationship Id="rId33" Type="http://schemas.openxmlformats.org/officeDocument/2006/relationships/oleObject" Target="../embeddings/oleObject21.bin"/><Relationship Id="rId38" Type="http://schemas.openxmlformats.org/officeDocument/2006/relationships/image" Target="../media/image26.wmf"/><Relationship Id="rId46" Type="http://schemas.openxmlformats.org/officeDocument/2006/relationships/image" Target="../media/image30.wmf"/><Relationship Id="rId20" Type="http://schemas.openxmlformats.org/officeDocument/2006/relationships/image" Target="../media/image17.wmf"/><Relationship Id="rId41" Type="http://schemas.openxmlformats.org/officeDocument/2006/relationships/oleObject" Target="../embeddings/oleObject25.bin"/><Relationship Id="rId54" Type="http://schemas.openxmlformats.org/officeDocument/2006/relationships/image" Target="../media/image34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10.wmf"/><Relationship Id="rId15" Type="http://schemas.openxmlformats.org/officeDocument/2006/relationships/oleObject" Target="../embeddings/oleObject12.bin"/><Relationship Id="rId23" Type="http://schemas.openxmlformats.org/officeDocument/2006/relationships/oleObject" Target="../embeddings/oleObject16.bin"/><Relationship Id="rId28" Type="http://schemas.openxmlformats.org/officeDocument/2006/relationships/image" Target="../media/image21.wmf"/><Relationship Id="rId36" Type="http://schemas.openxmlformats.org/officeDocument/2006/relationships/image" Target="../media/image25.wmf"/><Relationship Id="rId49" Type="http://schemas.openxmlformats.org/officeDocument/2006/relationships/oleObject" Target="../embeddings/oleObject29.bin"/><Relationship Id="rId57" Type="http://schemas.openxmlformats.org/officeDocument/2006/relationships/oleObject" Target="../embeddings/oleObject33.bin"/><Relationship Id="rId10" Type="http://schemas.openxmlformats.org/officeDocument/2006/relationships/image" Target="../media/image12.wmf"/><Relationship Id="rId31" Type="http://schemas.openxmlformats.org/officeDocument/2006/relationships/oleObject" Target="../embeddings/oleObject20.bin"/><Relationship Id="rId44" Type="http://schemas.openxmlformats.org/officeDocument/2006/relationships/image" Target="../media/image29.wmf"/><Relationship Id="rId52" Type="http://schemas.openxmlformats.org/officeDocument/2006/relationships/image" Target="../media/image33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37.wmf"/><Relationship Id="rId4" Type="http://schemas.openxmlformats.org/officeDocument/2006/relationships/oleObject" Target="../embeddings/oleObject34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13" Type="http://schemas.openxmlformats.org/officeDocument/2006/relationships/oleObject" Target="../embeddings/oleObject40.bin"/><Relationship Id="rId18" Type="http://schemas.openxmlformats.org/officeDocument/2006/relationships/image" Target="../media/image46.wmf"/><Relationship Id="rId3" Type="http://schemas.openxmlformats.org/officeDocument/2006/relationships/oleObject" Target="../embeddings/oleObject35.bin"/><Relationship Id="rId7" Type="http://schemas.openxmlformats.org/officeDocument/2006/relationships/oleObject" Target="../embeddings/oleObject37.bin"/><Relationship Id="rId12" Type="http://schemas.openxmlformats.org/officeDocument/2006/relationships/image" Target="../media/image43.wmf"/><Relationship Id="rId17" Type="http://schemas.openxmlformats.org/officeDocument/2006/relationships/oleObject" Target="../embeddings/oleObject42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45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40.wmf"/><Relationship Id="rId11" Type="http://schemas.openxmlformats.org/officeDocument/2006/relationships/oleObject" Target="../embeddings/oleObject39.bin"/><Relationship Id="rId5" Type="http://schemas.openxmlformats.org/officeDocument/2006/relationships/oleObject" Target="../embeddings/oleObject36.bin"/><Relationship Id="rId15" Type="http://schemas.openxmlformats.org/officeDocument/2006/relationships/oleObject" Target="../embeddings/oleObject41.bin"/><Relationship Id="rId10" Type="http://schemas.openxmlformats.org/officeDocument/2006/relationships/image" Target="../media/image42.wmf"/><Relationship Id="rId4" Type="http://schemas.openxmlformats.org/officeDocument/2006/relationships/image" Target="../media/image39.wmf"/><Relationship Id="rId9" Type="http://schemas.openxmlformats.org/officeDocument/2006/relationships/oleObject" Target="../embeddings/oleObject38.bin"/><Relationship Id="rId14" Type="http://schemas.openxmlformats.org/officeDocument/2006/relationships/image" Target="../media/image4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D50D9-9633-4CF2-B896-57023971E6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76600" y="762000"/>
            <a:ext cx="5260975" cy="2312988"/>
          </a:xfrm>
        </p:spPr>
        <p:txBody>
          <a:bodyPr>
            <a:normAutofit fontScale="90000"/>
          </a:bodyPr>
          <a:lstStyle/>
          <a:p>
            <a:r>
              <a:rPr lang="en-US" sz="9600" noProof="0" dirty="0">
                <a:solidFill>
                  <a:schemeClr val="accent5">
                    <a:lumMod val="50000"/>
                  </a:schemeClr>
                </a:solidFill>
                <a:latin typeface="+mn-lt"/>
              </a:rPr>
              <a:t>5</a:t>
            </a:r>
            <a:br>
              <a:rPr lang="en-US" sz="9600" noProof="0" dirty="0">
                <a:solidFill>
                  <a:srgbClr val="009C9E"/>
                </a:solidFill>
                <a:latin typeface="+mn-lt"/>
              </a:rPr>
            </a:br>
            <a:r>
              <a:rPr lang="en-US" noProof="0" dirty="0">
                <a:latin typeface="+mn-lt"/>
              </a:rPr>
              <a:t>Discrete Probability Distributions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58D616-0E7C-4917-A258-F706FE6A05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73424" y="3657600"/>
            <a:ext cx="5260976" cy="990600"/>
          </a:xfrm>
        </p:spPr>
        <p:txBody>
          <a:bodyPr>
            <a:normAutofit/>
          </a:bodyPr>
          <a:lstStyle/>
          <a:p>
            <a:pPr algn="ctr">
              <a:spcBef>
                <a:spcPts val="0"/>
              </a:spcBef>
            </a:pPr>
            <a:r>
              <a:rPr lang="en-US" noProof="0" dirty="0">
                <a:solidFill>
                  <a:srgbClr val="1F4984"/>
                </a:solidFill>
                <a:latin typeface="+mn-lt"/>
              </a:rPr>
              <a:t>Business Statistics: </a:t>
            </a:r>
          </a:p>
          <a:p>
            <a:pPr algn="ctr">
              <a:spcBef>
                <a:spcPts val="0"/>
              </a:spcBef>
            </a:pPr>
            <a:r>
              <a:rPr lang="en-US" noProof="0" dirty="0">
                <a:solidFill>
                  <a:srgbClr val="1F4984"/>
                </a:solidFill>
                <a:latin typeface="+mn-lt"/>
              </a:rPr>
              <a:t>Communicating with Numbers, 4e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3B385C-6C0A-4A31-9C9E-378A8E1C86F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971800" y="4876800"/>
            <a:ext cx="5715000" cy="457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200" noProof="0" dirty="0">
                <a:latin typeface="+mn-lt"/>
              </a:rPr>
              <a:t>By Sanjiv </a:t>
            </a:r>
            <a:r>
              <a:rPr lang="en-US" sz="2200" noProof="0" dirty="0" err="1">
                <a:latin typeface="+mn-lt"/>
              </a:rPr>
              <a:t>Jaggia</a:t>
            </a:r>
            <a:r>
              <a:rPr lang="en-US" sz="2200" noProof="0" dirty="0">
                <a:latin typeface="+mn-lt"/>
              </a:rPr>
              <a:t> and Alison Kelly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A6F3DEC-092C-4F42-81C7-9D767079F7F0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>
            <a:normAutofit fontScale="25000" lnSpcReduction="20000"/>
          </a:bodyPr>
          <a:lstStyle/>
          <a:p>
            <a:pPr marL="0" indent="0" algn="ctr">
              <a:lnSpc>
                <a:spcPct val="120000"/>
              </a:lnSpc>
              <a:buNone/>
            </a:pPr>
            <a:r>
              <a:rPr lang="en-US" dirty="0">
                <a:latin typeface="+mn-lt"/>
              </a:rPr>
              <a:t>Copyright 2022 © McGraw Hill LLC. All rights reserved. No reproduction or distribution without the prior written consent of McGraw Hill LLC.</a:t>
            </a:r>
            <a:endParaRPr lang="en-US" noProof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957831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3D162-F499-4A10-9415-63792DCEC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0" lang="en-US" b="0" i="0" u="none" strike="noStrike" kern="1200" cap="none" spc="0" normalizeH="0" noProof="0" dirty="0">
                <a:ln>
                  <a:noFill/>
                </a:ln>
                <a:solidFill>
                  <a:srgbClr val="1F4984"/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+mj-cs"/>
              </a:rPr>
              <a:t>5.1 Random Variables and Discrete Probability Distributions </a:t>
            </a:r>
            <a:r>
              <a:rPr kumimoji="0" lang="en-US" sz="1100" b="0" i="0" u="none" strike="noStrike" kern="1200" cap="none" spc="0" normalizeH="0" noProof="0" dirty="0">
                <a:ln>
                  <a:noFill/>
                </a:ln>
                <a:solidFill>
                  <a:srgbClr val="1F4984"/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+mj-cs"/>
              </a:rPr>
              <a:t>7</a:t>
            </a:r>
            <a:endParaRPr lang="en-IN" sz="11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6C8E8-BA05-4322-8F68-2937FC6B5A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3"/>
            <a:ext cx="8229600" cy="508516"/>
          </a:xfrm>
        </p:spPr>
        <p:txBody>
          <a:bodyPr>
            <a:normAutofit/>
          </a:bodyPr>
          <a:lstStyle/>
          <a:p>
            <a:pPr marL="292608" indent="-292608"/>
            <a:r>
              <a:rPr lang="en-US" sz="2200" dirty="0"/>
              <a:t>Example continued,</a:t>
            </a:r>
            <a:endParaRPr lang="en-IN" sz="22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9A2530-1953-4445-A16F-0A42CB550AE6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57200" y="2133600"/>
            <a:ext cx="533400" cy="5085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200" dirty="0"/>
              <a:t>e.</a:t>
            </a:r>
          </a:p>
        </p:txBody>
      </p:sp>
      <p:pic>
        <p:nvPicPr>
          <p:cNvPr id="17" name="Picture 16" descr="Probability distribution for the number of houses sold.">
            <a:extLst>
              <a:ext uri="{FF2B5EF4-FFF2-40B4-BE49-F238E27FC236}">
                <a16:creationId xmlns:a16="http://schemas.microsoft.com/office/drawing/2014/main" id="{43AA77FD-5ABF-4F1F-87D9-CC010499BA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9767" y="2667000"/>
            <a:ext cx="5564467" cy="2782234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5FD523A-855A-492B-B197-FFA5BCCF0FF1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2791407" y="5715000"/>
            <a:ext cx="3581400" cy="32049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200" dirty="0">
                <a:hlinkClick r:id="rId3" action="ppaction://hlinksldjump"/>
              </a:rPr>
              <a:t>Access the text alternative for slide images.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6273618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83B2B-1416-4FCD-90C1-7B8DF2719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5.2 Expected Value, Variance, and Standard Deviation </a:t>
            </a:r>
            <a:r>
              <a:rPr lang="en-US" sz="1100" dirty="0"/>
              <a:t>1</a:t>
            </a:r>
            <a:endParaRPr lang="en-IN" sz="11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66EC11-AB16-49CC-B664-D6A9DDC6F6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2"/>
            <a:ext cx="8382000" cy="7791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The expected value is also referred to as the mean.</a:t>
            </a:r>
          </a:p>
          <a:p>
            <a:pPr marL="292608" indent="-292608"/>
            <a:r>
              <a:rPr lang="en-US" sz="2000" dirty="0"/>
              <a:t>It is a weighted average of all possible values of X.</a:t>
            </a:r>
            <a:endParaRPr lang="en-IN" sz="2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1D74E9-60AC-4F6B-8709-42366E7DB793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57200" y="2438400"/>
            <a:ext cx="1670180" cy="405882"/>
          </a:xfrm>
        </p:spPr>
        <p:txBody>
          <a:bodyPr>
            <a:normAutofit/>
          </a:bodyPr>
          <a:lstStyle/>
          <a:p>
            <a:pPr marL="292608" indent="-292608"/>
            <a:r>
              <a:rPr lang="en-IN" sz="2000" dirty="0"/>
              <a:t>Denoted as</a:t>
            </a:r>
          </a:p>
        </p:txBody>
      </p:sp>
      <p:graphicFrame>
        <p:nvGraphicFramePr>
          <p:cNvPr id="15" name="Object 14">
            <a:extLst>
              <a:ext uri="{FF2B5EF4-FFF2-40B4-BE49-F238E27FC236}">
                <a16:creationId xmlns:a16="http://schemas.microsoft.com/office/drawing/2014/main" id="{F7147266-564C-45D3-97B0-344AC7815E9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7793475"/>
              </p:ext>
            </p:extLst>
          </p:nvPr>
        </p:nvGraphicFramePr>
        <p:xfrm>
          <a:off x="2144713" y="2470150"/>
          <a:ext cx="12573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96" name="Equation" r:id="rId3" imgW="1257120" imgH="380880" progId="Equation.DSMT4">
                  <p:embed/>
                </p:oleObj>
              </mc:Choice>
              <mc:Fallback>
                <p:oleObj name="Equation" r:id="rId3" imgW="125712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44713" y="2470150"/>
                        <a:ext cx="12573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0E338A5-17BA-4CFC-BEE4-17F889E0BC8F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422967" y="2438402"/>
            <a:ext cx="4215695" cy="4074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/>
              <a:t>indicates central location.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E22D79-5375-4A6D-9927-EC53757D3BF4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57200" y="2904931"/>
            <a:ext cx="2267339" cy="444759"/>
          </a:xfrm>
        </p:spPr>
        <p:txBody>
          <a:bodyPr>
            <a:normAutofit/>
          </a:bodyPr>
          <a:lstStyle/>
          <a:p>
            <a:pPr marL="292608" indent="-292608"/>
            <a:r>
              <a:rPr lang="en-IN" sz="2000" dirty="0"/>
              <a:t>It is calculated as</a:t>
            </a:r>
          </a:p>
        </p:txBody>
      </p:sp>
      <p:graphicFrame>
        <p:nvGraphicFramePr>
          <p:cNvPr id="16" name="Object 15">
            <a:extLst>
              <a:ext uri="{FF2B5EF4-FFF2-40B4-BE49-F238E27FC236}">
                <a16:creationId xmlns:a16="http://schemas.microsoft.com/office/drawing/2014/main" id="{89B9FD94-A61B-46D9-9B6F-9A57C4BED1C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4146492"/>
              </p:ext>
            </p:extLst>
          </p:nvPr>
        </p:nvGraphicFramePr>
        <p:xfrm>
          <a:off x="2743200" y="2949575"/>
          <a:ext cx="29083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97" name="Equation" r:id="rId5" imgW="2908080" imgH="380880" progId="Equation.DSMT4">
                  <p:embed/>
                </p:oleObj>
              </mc:Choice>
              <mc:Fallback>
                <p:oleObj name="Equation" r:id="rId5" imgW="290808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743200" y="2949575"/>
                        <a:ext cx="29083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B431789-2B4F-4DEA-8BA6-02599108001C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57200" y="3429000"/>
            <a:ext cx="7696200" cy="3965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The variance and standard deviation are both measures of variability.</a:t>
            </a:r>
            <a:endParaRPr lang="en-IN" sz="200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85996B0-D8E4-4207-B824-4F7EC4065A43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57200" y="3858207"/>
            <a:ext cx="3013788" cy="432317"/>
          </a:xfrm>
        </p:spPr>
        <p:txBody>
          <a:bodyPr>
            <a:normAutofit/>
          </a:bodyPr>
          <a:lstStyle/>
          <a:p>
            <a:pPr marL="292608" indent="-292608"/>
            <a:r>
              <a:rPr lang="en-IN" sz="2000" dirty="0"/>
              <a:t>The variance is denoted</a:t>
            </a:r>
          </a:p>
        </p:txBody>
      </p:sp>
      <p:graphicFrame>
        <p:nvGraphicFramePr>
          <p:cNvPr id="17" name="Object 16">
            <a:extLst>
              <a:ext uri="{FF2B5EF4-FFF2-40B4-BE49-F238E27FC236}">
                <a16:creationId xmlns:a16="http://schemas.microsoft.com/office/drawing/2014/main" id="{DA43B7A7-3E90-4458-B643-F07E996A2FE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618583"/>
              </p:ext>
            </p:extLst>
          </p:nvPr>
        </p:nvGraphicFramePr>
        <p:xfrm>
          <a:off x="3406775" y="3884613"/>
          <a:ext cx="15621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98" name="Equation" r:id="rId7" imgW="1562040" imgH="380880" progId="Equation.DSMT4">
                  <p:embed/>
                </p:oleObj>
              </mc:Choice>
              <mc:Fallback>
                <p:oleObj name="Equation" r:id="rId7" imgW="156204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406775" y="3884613"/>
                        <a:ext cx="15621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A3C3AD3-90A3-429B-9865-38A9A8CBB974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457200" y="4341850"/>
            <a:ext cx="3433665" cy="407436"/>
          </a:xfrm>
        </p:spPr>
        <p:txBody>
          <a:bodyPr>
            <a:normAutofit/>
          </a:bodyPr>
          <a:lstStyle/>
          <a:p>
            <a:pPr marL="292608" indent="-292608"/>
            <a:r>
              <a:rPr lang="en-US" sz="2000" dirty="0"/>
              <a:t>The variance is calculated as</a:t>
            </a:r>
            <a:endParaRPr lang="en-IN" sz="2000" dirty="0"/>
          </a:p>
        </p:txBody>
      </p:sp>
      <p:graphicFrame>
        <p:nvGraphicFramePr>
          <p:cNvPr id="18" name="Object 17">
            <a:extLst>
              <a:ext uri="{FF2B5EF4-FFF2-40B4-BE49-F238E27FC236}">
                <a16:creationId xmlns:a16="http://schemas.microsoft.com/office/drawing/2014/main" id="{46210543-67AF-41B1-9EC3-64E8323AB0C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2051974"/>
              </p:ext>
            </p:extLst>
          </p:nvPr>
        </p:nvGraphicFramePr>
        <p:xfrm>
          <a:off x="3886200" y="4320473"/>
          <a:ext cx="3962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99" name="Equation" r:id="rId9" imgW="3962160" imgH="431640" progId="Equation.DSMT4">
                  <p:embed/>
                </p:oleObj>
              </mc:Choice>
              <mc:Fallback>
                <p:oleObj name="Equation" r:id="rId9" imgW="396216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886200" y="4320473"/>
                        <a:ext cx="396240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2281020-6C2C-4398-8F24-BBFD951E8C7D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457200" y="4867469"/>
            <a:ext cx="4348065" cy="404327"/>
          </a:xfrm>
        </p:spPr>
        <p:txBody>
          <a:bodyPr>
            <a:normAutofit/>
          </a:bodyPr>
          <a:lstStyle/>
          <a:p>
            <a:pPr marL="292608" indent="-292608"/>
            <a:r>
              <a:rPr lang="en-US" sz="2000" dirty="0"/>
              <a:t>The standard deviation is denoted by</a:t>
            </a:r>
            <a:endParaRPr lang="en-IN" sz="2000" dirty="0"/>
          </a:p>
        </p:txBody>
      </p:sp>
      <p:graphicFrame>
        <p:nvGraphicFramePr>
          <p:cNvPr id="19" name="Object 18">
            <a:extLst>
              <a:ext uri="{FF2B5EF4-FFF2-40B4-BE49-F238E27FC236}">
                <a16:creationId xmlns:a16="http://schemas.microsoft.com/office/drawing/2014/main" id="{003AADB1-E347-4DB4-A623-FA248CCC475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2652319"/>
              </p:ext>
            </p:extLst>
          </p:nvPr>
        </p:nvGraphicFramePr>
        <p:xfrm>
          <a:off x="4800600" y="4895850"/>
          <a:ext cx="14097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00" name="Equation" r:id="rId11" imgW="1409400" imgH="380880" progId="Equation.DSMT4">
                  <p:embed/>
                </p:oleObj>
              </mc:Choice>
              <mc:Fallback>
                <p:oleObj name="Equation" r:id="rId11" imgW="140940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800600" y="4895850"/>
                        <a:ext cx="14097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939B55A-329D-45D5-9F58-303CF1E6BBD3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57200" y="5384432"/>
            <a:ext cx="8382000" cy="559168"/>
          </a:xfrm>
        </p:spPr>
        <p:txBody>
          <a:bodyPr>
            <a:normAutofit/>
          </a:bodyPr>
          <a:lstStyle/>
          <a:p>
            <a:pPr marL="292608" indent="-292608"/>
            <a:r>
              <a:rPr lang="en-US" sz="2000" dirty="0"/>
              <a:t>Indicates if values are clustered about the mean or widely scattered.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9717954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5A4EA-0CD6-489A-98C4-E8630172C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5.2 Expected Value, Variance, and Standard Deviation </a:t>
            </a:r>
            <a:r>
              <a:rPr lang="en-US" sz="1100" dirty="0"/>
              <a:t>2</a:t>
            </a:r>
            <a:endParaRPr lang="en-IN" sz="11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A3D88-B200-4A0A-A633-50B2630F6C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600202"/>
            <a:ext cx="8481527" cy="1059022"/>
          </a:xfrm>
        </p:spPr>
        <p:txBody>
          <a:bodyPr>
            <a:normAutofit/>
          </a:bodyPr>
          <a:lstStyle/>
          <a:p>
            <a:pPr marL="292608" indent="-292608"/>
            <a:r>
              <a:rPr lang="en-US" sz="2000" dirty="0"/>
              <a:t>Example: Brad Williams is the owner of a large car dealership in Chicago. Brad decides to construct an incentive compensation program that equitably and consistently compensates employees on the basis of their performance.</a:t>
            </a:r>
            <a:endParaRPr lang="en-IN" sz="2000" dirty="0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B5BA1D13-3B38-4DB0-95A7-16987071D7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1252889"/>
              </p:ext>
            </p:extLst>
          </p:nvPr>
        </p:nvGraphicFramePr>
        <p:xfrm>
          <a:off x="1219200" y="2717800"/>
          <a:ext cx="6705598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4845">
                  <a:extLst>
                    <a:ext uri="{9D8B030D-6E8A-4147-A177-3AD203B41FA5}">
                      <a16:colId xmlns:a16="http://schemas.microsoft.com/office/drawing/2014/main" val="1590807491"/>
                    </a:ext>
                  </a:extLst>
                </a:gridCol>
                <a:gridCol w="2354845">
                  <a:extLst>
                    <a:ext uri="{9D8B030D-6E8A-4147-A177-3AD203B41FA5}">
                      <a16:colId xmlns:a16="http://schemas.microsoft.com/office/drawing/2014/main" val="3208010300"/>
                    </a:ext>
                  </a:extLst>
                </a:gridCol>
                <a:gridCol w="1995908">
                  <a:extLst>
                    <a:ext uri="{9D8B030D-6E8A-4147-A177-3AD203B41FA5}">
                      <a16:colId xmlns:a16="http://schemas.microsoft.com/office/drawing/2014/main" val="340764857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sz="1600" baseline="0" dirty="0"/>
                        <a:t>Bonus (in $1,000s)</a:t>
                      </a: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aseline="0" dirty="0"/>
                        <a:t>Performance Type</a:t>
                      </a: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aseline="0" dirty="0"/>
                        <a:t>Probability</a:t>
                      </a:r>
                    </a:p>
                  </a:txBody>
                  <a:tcPr marL="100584" marR="100584"/>
                </a:tc>
                <a:extLst>
                  <a:ext uri="{0D108BD9-81ED-4DB2-BD59-A6C34878D82A}">
                    <a16:rowId xmlns:a16="http://schemas.microsoft.com/office/drawing/2014/main" val="4152647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sz="1600" baseline="0" dirty="0"/>
                        <a:t>10</a:t>
                      </a: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aseline="0" dirty="0"/>
                        <a:t>Superior</a:t>
                      </a: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aseline="0" dirty="0"/>
                        <a:t>0.15</a:t>
                      </a:r>
                    </a:p>
                  </a:txBody>
                  <a:tcPr marL="100584" marR="100584"/>
                </a:tc>
                <a:extLst>
                  <a:ext uri="{0D108BD9-81ED-4DB2-BD59-A6C34878D82A}">
                    <a16:rowId xmlns:a16="http://schemas.microsoft.com/office/drawing/2014/main" val="9410634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sz="1600" baseline="0" dirty="0"/>
                        <a:t>6</a:t>
                      </a: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aseline="0" dirty="0"/>
                        <a:t>Good</a:t>
                      </a: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aseline="0" dirty="0"/>
                        <a:t>0.25</a:t>
                      </a:r>
                    </a:p>
                  </a:txBody>
                  <a:tcPr marL="100584" marR="100584"/>
                </a:tc>
                <a:extLst>
                  <a:ext uri="{0D108BD9-81ED-4DB2-BD59-A6C34878D82A}">
                    <a16:rowId xmlns:a16="http://schemas.microsoft.com/office/drawing/2014/main" val="28494162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sz="1600" baseline="0" dirty="0"/>
                        <a:t>3</a:t>
                      </a: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aseline="0" dirty="0"/>
                        <a:t>Fair</a:t>
                      </a: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aseline="0" dirty="0"/>
                        <a:t>0.40</a:t>
                      </a:r>
                    </a:p>
                  </a:txBody>
                  <a:tcPr marL="100584" marR="100584"/>
                </a:tc>
                <a:extLst>
                  <a:ext uri="{0D108BD9-81ED-4DB2-BD59-A6C34878D82A}">
                    <a16:rowId xmlns:a16="http://schemas.microsoft.com/office/drawing/2014/main" val="42461104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sz="1600" baseline="0" dirty="0"/>
                        <a:t>0</a:t>
                      </a: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aseline="0" dirty="0"/>
                        <a:t>Poor</a:t>
                      </a: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aseline="0" dirty="0"/>
                        <a:t>0.20</a:t>
                      </a:r>
                    </a:p>
                  </a:txBody>
                  <a:tcPr marL="100584" marR="100584"/>
                </a:tc>
                <a:extLst>
                  <a:ext uri="{0D108BD9-81ED-4DB2-BD59-A6C34878D82A}">
                    <a16:rowId xmlns:a16="http://schemas.microsoft.com/office/drawing/2014/main" val="615532185"/>
                  </a:ext>
                </a:extLst>
              </a:tr>
            </a:tbl>
          </a:graphicData>
        </a:graphic>
      </p:graphicFrame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8ED876-E26B-4582-BBC9-D52ABD6479A9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57200" y="4506686"/>
            <a:ext cx="8610600" cy="144465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a. Calculate the expected value of the annual bonus amount.</a:t>
            </a:r>
          </a:p>
          <a:p>
            <a:pPr marL="0" indent="0">
              <a:buNone/>
            </a:pPr>
            <a:r>
              <a:rPr lang="en-US" sz="2000" dirty="0"/>
              <a:t>b. Calculate the variance and the standard deviation of the annual bonus amount.</a:t>
            </a:r>
          </a:p>
          <a:p>
            <a:pPr marL="0" indent="0">
              <a:buNone/>
            </a:pPr>
            <a:r>
              <a:rPr lang="en-US" sz="2000" dirty="0"/>
              <a:t>c. What is the total annual amount that Brad can expect to pay in bonuses if he has 25 employees?</a:t>
            </a:r>
          </a:p>
        </p:txBody>
      </p:sp>
    </p:spTree>
    <p:extLst>
      <p:ext uri="{BB962C8B-B14F-4D97-AF65-F5344CB8AC3E}">
        <p14:creationId xmlns:p14="http://schemas.microsoft.com/office/powerpoint/2010/main" val="27625473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2CE3A-ED14-4E46-95B3-7292D8018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0" lang="en-US" b="0" i="0" u="none" strike="noStrike" kern="1200" cap="none" spc="0" normalizeH="0" noProof="0" dirty="0">
                <a:ln>
                  <a:noFill/>
                </a:ln>
                <a:solidFill>
                  <a:srgbClr val="1F4984"/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+mj-cs"/>
              </a:rPr>
              <a:t>5.2 Expected Value, Variance, and Standard Deviation </a:t>
            </a:r>
            <a:r>
              <a:rPr kumimoji="0" lang="en-US" sz="1100" b="0" i="0" u="none" strike="noStrike" kern="1200" cap="none" spc="0" normalizeH="0" noProof="0" dirty="0">
                <a:ln>
                  <a:noFill/>
                </a:ln>
                <a:solidFill>
                  <a:srgbClr val="1F4984"/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+mj-cs"/>
              </a:rPr>
              <a:t>3</a:t>
            </a:r>
            <a:endParaRPr lang="en-IN" sz="11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633CC7-03A0-46CB-A47A-4349FCA3FE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2"/>
            <a:ext cx="8305800" cy="424542"/>
          </a:xfrm>
        </p:spPr>
        <p:txBody>
          <a:bodyPr>
            <a:normAutofit/>
          </a:bodyPr>
          <a:lstStyle/>
          <a:p>
            <a:pPr marL="292608" indent="-292608"/>
            <a:r>
              <a:rPr lang="en-US" sz="2000" dirty="0"/>
              <a:t>Let the random variable X denote the bonus amount (in $1,000’s).</a:t>
            </a:r>
            <a:endParaRPr lang="en-IN" sz="2000" dirty="0"/>
          </a:p>
        </p:txBody>
      </p:sp>
      <p:graphicFrame>
        <p:nvGraphicFramePr>
          <p:cNvPr id="19" name="(Decorative)Table 19">
            <a:extLst>
              <a:ext uri="{FF2B5EF4-FFF2-40B4-BE49-F238E27FC236}">
                <a16:creationId xmlns:a16="http://schemas.microsoft.com/office/drawing/2014/main" id="{49071E4B-A7CF-4001-814C-3ECA8B956D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9827771"/>
              </p:ext>
            </p:extLst>
          </p:nvPr>
        </p:nvGraphicFramePr>
        <p:xfrm>
          <a:off x="846596" y="2032000"/>
          <a:ext cx="7376160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4604">
                  <a:extLst>
                    <a:ext uri="{9D8B030D-6E8A-4147-A177-3AD203B41FA5}">
                      <a16:colId xmlns:a16="http://schemas.microsoft.com/office/drawing/2014/main" val="14784732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650006300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775516137"/>
                    </a:ext>
                  </a:extLst>
                </a:gridCol>
                <a:gridCol w="3041156">
                  <a:extLst>
                    <a:ext uri="{9D8B030D-6E8A-4147-A177-3AD203B41FA5}">
                      <a16:colId xmlns:a16="http://schemas.microsoft.com/office/drawing/2014/main" val="3759442013"/>
                    </a:ext>
                  </a:extLst>
                </a:gridCol>
              </a:tblGrid>
              <a:tr h="247549">
                <a:tc>
                  <a:txBody>
                    <a:bodyPr/>
                    <a:lstStyle/>
                    <a:p>
                      <a:endParaRPr lang="en-IN" sz="1600" baseline="0" dirty="0"/>
                    </a:p>
                  </a:txBody>
                  <a:tcPr marL="110642" marR="110642"/>
                </a:tc>
                <a:tc>
                  <a:txBody>
                    <a:bodyPr/>
                    <a:lstStyle/>
                    <a:p>
                      <a:endParaRPr lang="en-IN" sz="1600" baseline="0"/>
                    </a:p>
                  </a:txBody>
                  <a:tcPr marL="110642" marR="110642"/>
                </a:tc>
                <a:tc>
                  <a:txBody>
                    <a:bodyPr/>
                    <a:lstStyle/>
                    <a:p>
                      <a:endParaRPr lang="en-IN" sz="1600" baseline="0"/>
                    </a:p>
                  </a:txBody>
                  <a:tcPr marL="110642" marR="110642"/>
                </a:tc>
                <a:tc>
                  <a:txBody>
                    <a:bodyPr/>
                    <a:lstStyle/>
                    <a:p>
                      <a:endParaRPr lang="en-IN" sz="1600" baseline="0" dirty="0"/>
                    </a:p>
                  </a:txBody>
                  <a:tcPr marL="110642" marR="110642"/>
                </a:tc>
                <a:extLst>
                  <a:ext uri="{0D108BD9-81ED-4DB2-BD59-A6C34878D82A}">
                    <a16:rowId xmlns:a16="http://schemas.microsoft.com/office/drawing/2014/main" val="528819125"/>
                  </a:ext>
                </a:extLst>
              </a:tr>
              <a:tr h="247549">
                <a:tc>
                  <a:txBody>
                    <a:bodyPr/>
                    <a:lstStyle/>
                    <a:p>
                      <a:endParaRPr lang="en-IN" sz="1600" baseline="0" dirty="0"/>
                    </a:p>
                  </a:txBody>
                  <a:tcPr marL="110642" marR="110642"/>
                </a:tc>
                <a:tc>
                  <a:txBody>
                    <a:bodyPr/>
                    <a:lstStyle/>
                    <a:p>
                      <a:endParaRPr lang="en-IN" sz="1600" baseline="0" dirty="0"/>
                    </a:p>
                  </a:txBody>
                  <a:tcPr marL="110642" marR="110642"/>
                </a:tc>
                <a:tc>
                  <a:txBody>
                    <a:bodyPr/>
                    <a:lstStyle/>
                    <a:p>
                      <a:endParaRPr lang="en-IN" sz="1600" baseline="0"/>
                    </a:p>
                  </a:txBody>
                  <a:tcPr marL="110642" marR="110642"/>
                </a:tc>
                <a:tc>
                  <a:txBody>
                    <a:bodyPr/>
                    <a:lstStyle/>
                    <a:p>
                      <a:endParaRPr lang="en-IN" sz="1600" baseline="0"/>
                    </a:p>
                  </a:txBody>
                  <a:tcPr marL="110642" marR="110642"/>
                </a:tc>
                <a:extLst>
                  <a:ext uri="{0D108BD9-81ED-4DB2-BD59-A6C34878D82A}">
                    <a16:rowId xmlns:a16="http://schemas.microsoft.com/office/drawing/2014/main" val="2818385416"/>
                  </a:ext>
                </a:extLst>
              </a:tr>
              <a:tr h="255050">
                <a:tc>
                  <a:txBody>
                    <a:bodyPr/>
                    <a:lstStyle/>
                    <a:p>
                      <a:endParaRPr lang="en-IN" sz="1600" baseline="0"/>
                    </a:p>
                  </a:txBody>
                  <a:tcPr marL="110642" marR="110642"/>
                </a:tc>
                <a:tc>
                  <a:txBody>
                    <a:bodyPr/>
                    <a:lstStyle/>
                    <a:p>
                      <a:endParaRPr lang="en-IN" sz="1600" baseline="0"/>
                    </a:p>
                  </a:txBody>
                  <a:tcPr marL="110642" marR="110642"/>
                </a:tc>
                <a:tc>
                  <a:txBody>
                    <a:bodyPr/>
                    <a:lstStyle/>
                    <a:p>
                      <a:endParaRPr lang="en-IN" sz="1600" baseline="0"/>
                    </a:p>
                  </a:txBody>
                  <a:tcPr marL="110642" marR="110642"/>
                </a:tc>
                <a:tc>
                  <a:txBody>
                    <a:bodyPr/>
                    <a:lstStyle/>
                    <a:p>
                      <a:endParaRPr lang="en-IN" sz="1600" baseline="0"/>
                    </a:p>
                  </a:txBody>
                  <a:tcPr marL="110642" marR="110642"/>
                </a:tc>
                <a:extLst>
                  <a:ext uri="{0D108BD9-81ED-4DB2-BD59-A6C34878D82A}">
                    <a16:rowId xmlns:a16="http://schemas.microsoft.com/office/drawing/2014/main" val="114678971"/>
                  </a:ext>
                </a:extLst>
              </a:tr>
              <a:tr h="273804">
                <a:tc>
                  <a:txBody>
                    <a:bodyPr/>
                    <a:lstStyle/>
                    <a:p>
                      <a:endParaRPr lang="en-IN" sz="1600" baseline="0"/>
                    </a:p>
                  </a:txBody>
                  <a:tcPr marL="110642" marR="110642"/>
                </a:tc>
                <a:tc>
                  <a:txBody>
                    <a:bodyPr/>
                    <a:lstStyle/>
                    <a:p>
                      <a:endParaRPr lang="en-IN" sz="1600" baseline="0"/>
                    </a:p>
                  </a:txBody>
                  <a:tcPr marL="110642" marR="110642"/>
                </a:tc>
                <a:tc>
                  <a:txBody>
                    <a:bodyPr/>
                    <a:lstStyle/>
                    <a:p>
                      <a:endParaRPr lang="en-IN" sz="1600" baseline="0" dirty="0"/>
                    </a:p>
                  </a:txBody>
                  <a:tcPr marL="110642" marR="110642"/>
                </a:tc>
                <a:tc>
                  <a:txBody>
                    <a:bodyPr/>
                    <a:lstStyle/>
                    <a:p>
                      <a:endParaRPr lang="en-IN" sz="1600" baseline="0"/>
                    </a:p>
                  </a:txBody>
                  <a:tcPr marL="110642" marR="110642"/>
                </a:tc>
                <a:extLst>
                  <a:ext uri="{0D108BD9-81ED-4DB2-BD59-A6C34878D82A}">
                    <a16:rowId xmlns:a16="http://schemas.microsoft.com/office/drawing/2014/main" val="2426844693"/>
                  </a:ext>
                </a:extLst>
              </a:tr>
              <a:tr h="273804">
                <a:tc>
                  <a:txBody>
                    <a:bodyPr/>
                    <a:lstStyle/>
                    <a:p>
                      <a:endParaRPr lang="en-IN" sz="1600" baseline="0"/>
                    </a:p>
                  </a:txBody>
                  <a:tcPr marL="110642" marR="110642"/>
                </a:tc>
                <a:tc>
                  <a:txBody>
                    <a:bodyPr/>
                    <a:lstStyle/>
                    <a:p>
                      <a:endParaRPr lang="en-IN" sz="1600" baseline="0"/>
                    </a:p>
                  </a:txBody>
                  <a:tcPr marL="110642" marR="110642"/>
                </a:tc>
                <a:tc>
                  <a:txBody>
                    <a:bodyPr/>
                    <a:lstStyle/>
                    <a:p>
                      <a:endParaRPr lang="en-IN" sz="1600" baseline="0"/>
                    </a:p>
                  </a:txBody>
                  <a:tcPr marL="110642" marR="110642"/>
                </a:tc>
                <a:tc>
                  <a:txBody>
                    <a:bodyPr/>
                    <a:lstStyle/>
                    <a:p>
                      <a:endParaRPr lang="en-IN" sz="1600" baseline="0" dirty="0"/>
                    </a:p>
                  </a:txBody>
                  <a:tcPr marL="110642" marR="110642"/>
                </a:tc>
                <a:extLst>
                  <a:ext uri="{0D108BD9-81ED-4DB2-BD59-A6C34878D82A}">
                    <a16:rowId xmlns:a16="http://schemas.microsoft.com/office/drawing/2014/main" val="1611105285"/>
                  </a:ext>
                </a:extLst>
              </a:tr>
              <a:tr h="273804">
                <a:tc>
                  <a:txBody>
                    <a:bodyPr/>
                    <a:lstStyle/>
                    <a:p>
                      <a:endParaRPr lang="en-IN" sz="1600" baseline="0" dirty="0"/>
                    </a:p>
                  </a:txBody>
                  <a:tcPr marL="110642" marR="110642"/>
                </a:tc>
                <a:tc>
                  <a:txBody>
                    <a:bodyPr/>
                    <a:lstStyle/>
                    <a:p>
                      <a:endParaRPr lang="en-IN" sz="1600" baseline="0"/>
                    </a:p>
                  </a:txBody>
                  <a:tcPr marL="110642" marR="110642"/>
                </a:tc>
                <a:tc>
                  <a:txBody>
                    <a:bodyPr/>
                    <a:lstStyle/>
                    <a:p>
                      <a:endParaRPr lang="en-IN" sz="1600" baseline="0"/>
                    </a:p>
                  </a:txBody>
                  <a:tcPr marL="110642" marR="110642"/>
                </a:tc>
                <a:tc>
                  <a:txBody>
                    <a:bodyPr/>
                    <a:lstStyle/>
                    <a:p>
                      <a:endParaRPr lang="en-IN" sz="1600" baseline="0" dirty="0"/>
                    </a:p>
                  </a:txBody>
                  <a:tcPr marL="110642" marR="110642"/>
                </a:tc>
                <a:extLst>
                  <a:ext uri="{0D108BD9-81ED-4DB2-BD59-A6C34878D82A}">
                    <a16:rowId xmlns:a16="http://schemas.microsoft.com/office/drawing/2014/main" val="1599370558"/>
                  </a:ext>
                </a:extLst>
              </a:tr>
            </a:tbl>
          </a:graphicData>
        </a:graphic>
      </p:graphicFrame>
      <p:graphicFrame>
        <p:nvGraphicFramePr>
          <p:cNvPr id="20" name="Object 19">
            <a:extLst>
              <a:ext uri="{FF2B5EF4-FFF2-40B4-BE49-F238E27FC236}">
                <a16:creationId xmlns:a16="http://schemas.microsoft.com/office/drawing/2014/main" id="{716938A9-4BFD-4C45-9B32-CC7850D7575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7795531"/>
              </p:ext>
            </p:extLst>
          </p:nvPr>
        </p:nvGraphicFramePr>
        <p:xfrm>
          <a:off x="1297037" y="2063327"/>
          <a:ext cx="219364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76" name="Equation" r:id="rId3" imgW="241200" imgH="279360" progId="Equation.DSMT4">
                  <p:embed/>
                </p:oleObj>
              </mc:Choice>
              <mc:Fallback>
                <p:oleObj name="Equation" r:id="rId3" imgW="24120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97037" y="2063327"/>
                        <a:ext cx="219364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0">
            <a:extLst>
              <a:ext uri="{FF2B5EF4-FFF2-40B4-BE49-F238E27FC236}">
                <a16:creationId xmlns:a16="http://schemas.microsoft.com/office/drawing/2014/main" id="{F6243BCD-3C9C-4C2D-8081-CCBABA47DCD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0611811"/>
              </p:ext>
            </p:extLst>
          </p:nvPr>
        </p:nvGraphicFramePr>
        <p:xfrm>
          <a:off x="2208213" y="2041525"/>
          <a:ext cx="854075" cy="27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77" name="Equation" r:id="rId5" imgW="939600" imgH="304560" progId="Equation.DSMT4">
                  <p:embed/>
                </p:oleObj>
              </mc:Choice>
              <mc:Fallback>
                <p:oleObj name="Equation" r:id="rId5" imgW="939600" imgH="304560" progId="Equation.DSMT4">
                  <p:embed/>
                  <p:pic>
                    <p:nvPicPr>
                      <p:cNvPr id="20" name="Object 19">
                        <a:extLst>
                          <a:ext uri="{FF2B5EF4-FFF2-40B4-BE49-F238E27FC236}">
                            <a16:creationId xmlns:a16="http://schemas.microsoft.com/office/drawing/2014/main" id="{716938A9-4BFD-4C45-9B32-CC7850D7575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208213" y="2041525"/>
                        <a:ext cx="854075" cy="276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1">
            <a:extLst>
              <a:ext uri="{FF2B5EF4-FFF2-40B4-BE49-F238E27FC236}">
                <a16:creationId xmlns:a16="http://schemas.microsoft.com/office/drawing/2014/main" id="{CD741E3A-4406-44A9-A791-70886196C46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2936394"/>
              </p:ext>
            </p:extLst>
          </p:nvPr>
        </p:nvGraphicFramePr>
        <p:xfrm>
          <a:off x="3619500" y="2051050"/>
          <a:ext cx="1017588" cy="277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78" name="Equation" r:id="rId7" imgW="1117440" imgH="304560" progId="Equation.DSMT4">
                  <p:embed/>
                </p:oleObj>
              </mc:Choice>
              <mc:Fallback>
                <p:oleObj name="Equation" r:id="rId7" imgW="1117440" imgH="304560" progId="Equation.DSMT4">
                  <p:embed/>
                  <p:pic>
                    <p:nvPicPr>
                      <p:cNvPr id="21" name="Object 20">
                        <a:extLst>
                          <a:ext uri="{FF2B5EF4-FFF2-40B4-BE49-F238E27FC236}">
                            <a16:creationId xmlns:a16="http://schemas.microsoft.com/office/drawing/2014/main" id="{F6243BCD-3C9C-4C2D-8081-CCBABA47DC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619500" y="2051050"/>
                        <a:ext cx="1017588" cy="2778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>
            <a:extLst>
              <a:ext uri="{FF2B5EF4-FFF2-40B4-BE49-F238E27FC236}">
                <a16:creationId xmlns:a16="http://schemas.microsoft.com/office/drawing/2014/main" id="{56662EF2-BBBB-476C-B857-4B54C343B47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7114499"/>
              </p:ext>
            </p:extLst>
          </p:nvPr>
        </p:nvGraphicFramePr>
        <p:xfrm>
          <a:off x="5930900" y="2033588"/>
          <a:ext cx="1593850" cy="312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79" name="Equation" r:id="rId9" imgW="1752480" imgH="342720" progId="Equation.DSMT4">
                  <p:embed/>
                </p:oleObj>
              </mc:Choice>
              <mc:Fallback>
                <p:oleObj name="Equation" r:id="rId9" imgW="1752480" imgH="342720" progId="Equation.DSMT4">
                  <p:embed/>
                  <p:pic>
                    <p:nvPicPr>
                      <p:cNvPr id="22" name="Object 21">
                        <a:extLst>
                          <a:ext uri="{FF2B5EF4-FFF2-40B4-BE49-F238E27FC236}">
                            <a16:creationId xmlns:a16="http://schemas.microsoft.com/office/drawing/2014/main" id="{CD741E3A-4406-44A9-A791-70886196C46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930900" y="2033588"/>
                        <a:ext cx="1593850" cy="3127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3">
            <a:extLst>
              <a:ext uri="{FF2B5EF4-FFF2-40B4-BE49-F238E27FC236}">
                <a16:creationId xmlns:a16="http://schemas.microsoft.com/office/drawing/2014/main" id="{0898CE30-8AE3-43BC-92A3-0CFDE04C48A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4656038"/>
              </p:ext>
            </p:extLst>
          </p:nvPr>
        </p:nvGraphicFramePr>
        <p:xfrm>
          <a:off x="1294387" y="2433852"/>
          <a:ext cx="207818" cy="1847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80" name="Equation" r:id="rId11" imgW="228600" imgH="203040" progId="Equation.DSMT4">
                  <p:embed/>
                </p:oleObj>
              </mc:Choice>
              <mc:Fallback>
                <p:oleObj name="Equation" r:id="rId11" imgW="2286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294387" y="2433852"/>
                        <a:ext cx="207818" cy="1847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4">
            <a:extLst>
              <a:ext uri="{FF2B5EF4-FFF2-40B4-BE49-F238E27FC236}">
                <a16:creationId xmlns:a16="http://schemas.microsoft.com/office/drawing/2014/main" id="{05D3ED12-D6E8-4F8A-94E1-791F5F99D6A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0270711"/>
              </p:ext>
            </p:extLst>
          </p:nvPr>
        </p:nvGraphicFramePr>
        <p:xfrm>
          <a:off x="2454709" y="2433120"/>
          <a:ext cx="357909" cy="1847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81" name="Equation" r:id="rId13" imgW="393480" imgH="203040" progId="Equation.DSMT4">
                  <p:embed/>
                </p:oleObj>
              </mc:Choice>
              <mc:Fallback>
                <p:oleObj name="Equation" r:id="rId13" imgW="393480" imgH="203040" progId="Equation.DSMT4">
                  <p:embed/>
                  <p:pic>
                    <p:nvPicPr>
                      <p:cNvPr id="24" name="Object 23">
                        <a:extLst>
                          <a:ext uri="{FF2B5EF4-FFF2-40B4-BE49-F238E27FC236}">
                            <a16:creationId xmlns:a16="http://schemas.microsoft.com/office/drawing/2014/main" id="{0898CE30-8AE3-43BC-92A3-0CFDE04C48A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454709" y="2433120"/>
                        <a:ext cx="357909" cy="1847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5">
            <a:extLst>
              <a:ext uri="{FF2B5EF4-FFF2-40B4-BE49-F238E27FC236}">
                <a16:creationId xmlns:a16="http://schemas.microsoft.com/office/drawing/2014/main" id="{30FC7F29-43E5-4DC6-AE5D-C486B897537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761428"/>
              </p:ext>
            </p:extLst>
          </p:nvPr>
        </p:nvGraphicFramePr>
        <p:xfrm>
          <a:off x="3676650" y="2433638"/>
          <a:ext cx="1062038" cy="184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82" name="Equation" r:id="rId15" imgW="1168200" imgH="203040" progId="Equation.DSMT4">
                  <p:embed/>
                </p:oleObj>
              </mc:Choice>
              <mc:Fallback>
                <p:oleObj name="Equation" r:id="rId15" imgW="1168200" imgH="203040" progId="Equation.DSMT4">
                  <p:embed/>
                  <p:pic>
                    <p:nvPicPr>
                      <p:cNvPr id="25" name="Object 24">
                        <a:extLst>
                          <a:ext uri="{FF2B5EF4-FFF2-40B4-BE49-F238E27FC236}">
                            <a16:creationId xmlns:a16="http://schemas.microsoft.com/office/drawing/2014/main" id="{05D3ED12-D6E8-4F8A-94E1-791F5F99D6A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676650" y="2433638"/>
                        <a:ext cx="1062038" cy="184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6">
            <a:extLst>
              <a:ext uri="{FF2B5EF4-FFF2-40B4-BE49-F238E27FC236}">
                <a16:creationId xmlns:a16="http://schemas.microsoft.com/office/drawing/2014/main" id="{8DB9AE3F-7AA1-4429-9EED-147D8E325CC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6335150"/>
              </p:ext>
            </p:extLst>
          </p:nvPr>
        </p:nvGraphicFramePr>
        <p:xfrm>
          <a:off x="5756275" y="2360613"/>
          <a:ext cx="1789113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83" name="Equation" r:id="rId17" imgW="1968480" imgH="342720" progId="Equation.DSMT4">
                  <p:embed/>
                </p:oleObj>
              </mc:Choice>
              <mc:Fallback>
                <p:oleObj name="Equation" r:id="rId17" imgW="1968480" imgH="342720" progId="Equation.DSMT4">
                  <p:embed/>
                  <p:pic>
                    <p:nvPicPr>
                      <p:cNvPr id="26" name="Object 25">
                        <a:extLst>
                          <a:ext uri="{FF2B5EF4-FFF2-40B4-BE49-F238E27FC236}">
                            <a16:creationId xmlns:a16="http://schemas.microsoft.com/office/drawing/2014/main" id="{30FC7F29-43E5-4DC6-AE5D-C486B897537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5756275" y="2360613"/>
                        <a:ext cx="1789113" cy="311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27">
            <a:extLst>
              <a:ext uri="{FF2B5EF4-FFF2-40B4-BE49-F238E27FC236}">
                <a16:creationId xmlns:a16="http://schemas.microsoft.com/office/drawing/2014/main" id="{B39EA793-6236-4667-B5F7-D97DBB9AF09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3539715"/>
              </p:ext>
            </p:extLst>
          </p:nvPr>
        </p:nvGraphicFramePr>
        <p:xfrm>
          <a:off x="1335088" y="2798827"/>
          <a:ext cx="127000" cy="1847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84" name="Equation" r:id="rId19" imgW="139680" imgH="203040" progId="Equation.DSMT4">
                  <p:embed/>
                </p:oleObj>
              </mc:Choice>
              <mc:Fallback>
                <p:oleObj name="Equation" r:id="rId19" imgW="139680" imgH="203040" progId="Equation.DSMT4">
                  <p:embed/>
                  <p:pic>
                    <p:nvPicPr>
                      <p:cNvPr id="24" name="Object 23">
                        <a:extLst>
                          <a:ext uri="{FF2B5EF4-FFF2-40B4-BE49-F238E27FC236}">
                            <a16:creationId xmlns:a16="http://schemas.microsoft.com/office/drawing/2014/main" id="{0898CE30-8AE3-43BC-92A3-0CFDE04C48A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335088" y="2798827"/>
                        <a:ext cx="127000" cy="1847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28">
            <a:extLst>
              <a:ext uri="{FF2B5EF4-FFF2-40B4-BE49-F238E27FC236}">
                <a16:creationId xmlns:a16="http://schemas.microsoft.com/office/drawing/2014/main" id="{C0AC1BAA-F54B-4D4A-9B25-D33D32426A3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1091377"/>
              </p:ext>
            </p:extLst>
          </p:nvPr>
        </p:nvGraphicFramePr>
        <p:xfrm>
          <a:off x="2454709" y="2798827"/>
          <a:ext cx="357909" cy="1847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85" name="Equation" r:id="rId21" imgW="393480" imgH="203040" progId="Equation.DSMT4">
                  <p:embed/>
                </p:oleObj>
              </mc:Choice>
              <mc:Fallback>
                <p:oleObj name="Equation" r:id="rId21" imgW="393480" imgH="203040" progId="Equation.DSMT4">
                  <p:embed/>
                  <p:pic>
                    <p:nvPicPr>
                      <p:cNvPr id="28" name="Object 27">
                        <a:extLst>
                          <a:ext uri="{FF2B5EF4-FFF2-40B4-BE49-F238E27FC236}">
                            <a16:creationId xmlns:a16="http://schemas.microsoft.com/office/drawing/2014/main" id="{B39EA793-6236-4667-B5F7-D97DBB9AF09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2454709" y="2798827"/>
                        <a:ext cx="357909" cy="1847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29">
            <a:extLst>
              <a:ext uri="{FF2B5EF4-FFF2-40B4-BE49-F238E27FC236}">
                <a16:creationId xmlns:a16="http://schemas.microsoft.com/office/drawing/2014/main" id="{9B3B641A-7299-49F3-8A1D-82008418346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4589416"/>
              </p:ext>
            </p:extLst>
          </p:nvPr>
        </p:nvGraphicFramePr>
        <p:xfrm>
          <a:off x="3711575" y="2798763"/>
          <a:ext cx="993775" cy="184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86" name="Equation" r:id="rId23" imgW="1091880" imgH="203040" progId="Equation.DSMT4">
                  <p:embed/>
                </p:oleObj>
              </mc:Choice>
              <mc:Fallback>
                <p:oleObj name="Equation" r:id="rId23" imgW="1091880" imgH="203040" progId="Equation.DSMT4">
                  <p:embed/>
                  <p:pic>
                    <p:nvPicPr>
                      <p:cNvPr id="29" name="Object 28">
                        <a:extLst>
                          <a:ext uri="{FF2B5EF4-FFF2-40B4-BE49-F238E27FC236}">
                            <a16:creationId xmlns:a16="http://schemas.microsoft.com/office/drawing/2014/main" id="{C0AC1BAA-F54B-4D4A-9B25-D33D32426A3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3711575" y="2798763"/>
                        <a:ext cx="993775" cy="184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30">
            <a:extLst>
              <a:ext uri="{FF2B5EF4-FFF2-40B4-BE49-F238E27FC236}">
                <a16:creationId xmlns:a16="http://schemas.microsoft.com/office/drawing/2014/main" id="{4E8D6B7D-A477-4319-AE12-2DF9F5621DA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8106826"/>
              </p:ext>
            </p:extLst>
          </p:nvPr>
        </p:nvGraphicFramePr>
        <p:xfrm>
          <a:off x="5797550" y="2714625"/>
          <a:ext cx="1708150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87" name="Equation" r:id="rId25" imgW="1879560" imgH="342720" progId="Equation.DSMT4">
                  <p:embed/>
                </p:oleObj>
              </mc:Choice>
              <mc:Fallback>
                <p:oleObj name="Equation" r:id="rId25" imgW="1879560" imgH="342720" progId="Equation.DSMT4">
                  <p:embed/>
                  <p:pic>
                    <p:nvPicPr>
                      <p:cNvPr id="27" name="Object 26">
                        <a:extLst>
                          <a:ext uri="{FF2B5EF4-FFF2-40B4-BE49-F238E27FC236}">
                            <a16:creationId xmlns:a16="http://schemas.microsoft.com/office/drawing/2014/main" id="{8DB9AE3F-7AA1-4429-9EED-147D8E325CC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5797550" y="2714625"/>
                        <a:ext cx="1708150" cy="311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31">
            <a:extLst>
              <a:ext uri="{FF2B5EF4-FFF2-40B4-BE49-F238E27FC236}">
                <a16:creationId xmlns:a16="http://schemas.microsoft.com/office/drawing/2014/main" id="{6688020F-D7A3-445A-A0DD-29A057BC5B3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447957"/>
              </p:ext>
            </p:extLst>
          </p:nvPr>
        </p:nvGraphicFramePr>
        <p:xfrm>
          <a:off x="1340861" y="3133985"/>
          <a:ext cx="115455" cy="1847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88" name="Equation" r:id="rId27" imgW="126720" imgH="203040" progId="Equation.DSMT4">
                  <p:embed/>
                </p:oleObj>
              </mc:Choice>
              <mc:Fallback>
                <p:oleObj name="Equation" r:id="rId27" imgW="126720" imgH="203040" progId="Equation.DSMT4">
                  <p:embed/>
                  <p:pic>
                    <p:nvPicPr>
                      <p:cNvPr id="28" name="Object 27">
                        <a:extLst>
                          <a:ext uri="{FF2B5EF4-FFF2-40B4-BE49-F238E27FC236}">
                            <a16:creationId xmlns:a16="http://schemas.microsoft.com/office/drawing/2014/main" id="{B39EA793-6236-4667-B5F7-D97DBB9AF09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1340861" y="3133985"/>
                        <a:ext cx="115455" cy="1847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32">
            <a:extLst>
              <a:ext uri="{FF2B5EF4-FFF2-40B4-BE49-F238E27FC236}">
                <a16:creationId xmlns:a16="http://schemas.microsoft.com/office/drawing/2014/main" id="{D76F9F1F-A210-4696-BD53-8631278C6E3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4895009"/>
              </p:ext>
            </p:extLst>
          </p:nvPr>
        </p:nvGraphicFramePr>
        <p:xfrm>
          <a:off x="2454709" y="3139088"/>
          <a:ext cx="357909" cy="1847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89" name="Equation" r:id="rId29" imgW="393480" imgH="203040" progId="Equation.DSMT4">
                  <p:embed/>
                </p:oleObj>
              </mc:Choice>
              <mc:Fallback>
                <p:oleObj name="Equation" r:id="rId29" imgW="393480" imgH="203040" progId="Equation.DSMT4">
                  <p:embed/>
                  <p:pic>
                    <p:nvPicPr>
                      <p:cNvPr id="29" name="Object 28">
                        <a:extLst>
                          <a:ext uri="{FF2B5EF4-FFF2-40B4-BE49-F238E27FC236}">
                            <a16:creationId xmlns:a16="http://schemas.microsoft.com/office/drawing/2014/main" id="{C0AC1BAA-F54B-4D4A-9B25-D33D32426A3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2454709" y="3139088"/>
                        <a:ext cx="357909" cy="1847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33">
            <a:extLst>
              <a:ext uri="{FF2B5EF4-FFF2-40B4-BE49-F238E27FC236}">
                <a16:creationId xmlns:a16="http://schemas.microsoft.com/office/drawing/2014/main" id="{BDFA2B7A-68D5-4E61-961E-7FB28E1ED49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6620628"/>
              </p:ext>
            </p:extLst>
          </p:nvPr>
        </p:nvGraphicFramePr>
        <p:xfrm>
          <a:off x="3716338" y="3144838"/>
          <a:ext cx="982662" cy="184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90" name="Equation" r:id="rId31" imgW="1079280" imgH="203040" progId="Equation.DSMT4">
                  <p:embed/>
                </p:oleObj>
              </mc:Choice>
              <mc:Fallback>
                <p:oleObj name="Equation" r:id="rId31" imgW="1079280" imgH="203040" progId="Equation.DSMT4">
                  <p:embed/>
                  <p:pic>
                    <p:nvPicPr>
                      <p:cNvPr id="30" name="Object 29">
                        <a:extLst>
                          <a:ext uri="{FF2B5EF4-FFF2-40B4-BE49-F238E27FC236}">
                            <a16:creationId xmlns:a16="http://schemas.microsoft.com/office/drawing/2014/main" id="{9B3B641A-7299-49F3-8A1D-82008418346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3716338" y="3144838"/>
                        <a:ext cx="982662" cy="184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35">
            <a:extLst>
              <a:ext uri="{FF2B5EF4-FFF2-40B4-BE49-F238E27FC236}">
                <a16:creationId xmlns:a16="http://schemas.microsoft.com/office/drawing/2014/main" id="{ACA678FE-7B15-4F72-8460-4FE60172444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0884896"/>
              </p:ext>
            </p:extLst>
          </p:nvPr>
        </p:nvGraphicFramePr>
        <p:xfrm>
          <a:off x="5768975" y="3068638"/>
          <a:ext cx="1709738" cy="312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91" name="Equation" r:id="rId33" imgW="1879560" imgH="342720" progId="Equation.DSMT4">
                  <p:embed/>
                </p:oleObj>
              </mc:Choice>
              <mc:Fallback>
                <p:oleObj name="Equation" r:id="rId33" imgW="1879560" imgH="342720" progId="Equation.DSMT4">
                  <p:embed/>
                  <p:pic>
                    <p:nvPicPr>
                      <p:cNvPr id="31" name="Object 30">
                        <a:extLst>
                          <a:ext uri="{FF2B5EF4-FFF2-40B4-BE49-F238E27FC236}">
                            <a16:creationId xmlns:a16="http://schemas.microsoft.com/office/drawing/2014/main" id="{4E8D6B7D-A477-4319-AE12-2DF9F5621DA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5768975" y="3068638"/>
                        <a:ext cx="1709738" cy="3127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36">
            <a:extLst>
              <a:ext uri="{FF2B5EF4-FFF2-40B4-BE49-F238E27FC236}">
                <a16:creationId xmlns:a16="http://schemas.microsoft.com/office/drawing/2014/main" id="{9AA29930-5A85-419C-8433-945BCA16D03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3572332"/>
              </p:ext>
            </p:extLst>
          </p:nvPr>
        </p:nvGraphicFramePr>
        <p:xfrm>
          <a:off x="1335088" y="3525514"/>
          <a:ext cx="127000" cy="1847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92" name="Equation" r:id="rId35" imgW="139680" imgH="203040" progId="Equation.DSMT4">
                  <p:embed/>
                </p:oleObj>
              </mc:Choice>
              <mc:Fallback>
                <p:oleObj name="Equation" r:id="rId35" imgW="139680" imgH="203040" progId="Equation.DSMT4">
                  <p:embed/>
                  <p:pic>
                    <p:nvPicPr>
                      <p:cNvPr id="32" name="Object 31">
                        <a:extLst>
                          <a:ext uri="{FF2B5EF4-FFF2-40B4-BE49-F238E27FC236}">
                            <a16:creationId xmlns:a16="http://schemas.microsoft.com/office/drawing/2014/main" id="{6688020F-D7A3-445A-A0DD-29A057BC5B3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1335088" y="3525514"/>
                        <a:ext cx="127000" cy="1847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37">
            <a:extLst>
              <a:ext uri="{FF2B5EF4-FFF2-40B4-BE49-F238E27FC236}">
                <a16:creationId xmlns:a16="http://schemas.microsoft.com/office/drawing/2014/main" id="{CBC724E0-1525-4606-8901-67E49E0B2F6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4008197"/>
              </p:ext>
            </p:extLst>
          </p:nvPr>
        </p:nvGraphicFramePr>
        <p:xfrm>
          <a:off x="2454709" y="3512734"/>
          <a:ext cx="357909" cy="1847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93" name="Equation" r:id="rId37" imgW="393480" imgH="203040" progId="Equation.DSMT4">
                  <p:embed/>
                </p:oleObj>
              </mc:Choice>
              <mc:Fallback>
                <p:oleObj name="Equation" r:id="rId37" imgW="393480" imgH="203040" progId="Equation.DSMT4">
                  <p:embed/>
                  <p:pic>
                    <p:nvPicPr>
                      <p:cNvPr id="33" name="Object 32">
                        <a:extLst>
                          <a:ext uri="{FF2B5EF4-FFF2-40B4-BE49-F238E27FC236}">
                            <a16:creationId xmlns:a16="http://schemas.microsoft.com/office/drawing/2014/main" id="{D76F9F1F-A210-4696-BD53-8631278C6E3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8"/>
                      <a:stretch>
                        <a:fillRect/>
                      </a:stretch>
                    </p:blipFill>
                    <p:spPr>
                      <a:xfrm>
                        <a:off x="2454709" y="3512734"/>
                        <a:ext cx="357909" cy="1847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38">
            <a:extLst>
              <a:ext uri="{FF2B5EF4-FFF2-40B4-BE49-F238E27FC236}">
                <a16:creationId xmlns:a16="http://schemas.microsoft.com/office/drawing/2014/main" id="{54A17F15-1FEA-4278-9560-B024703AEAA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0177110"/>
              </p:ext>
            </p:extLst>
          </p:nvPr>
        </p:nvGraphicFramePr>
        <p:xfrm>
          <a:off x="3711575" y="3498850"/>
          <a:ext cx="876300" cy="184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94" name="Equation" r:id="rId39" imgW="965160" imgH="203040" progId="Equation.DSMT4">
                  <p:embed/>
                </p:oleObj>
              </mc:Choice>
              <mc:Fallback>
                <p:oleObj name="Equation" r:id="rId39" imgW="965160" imgH="203040" progId="Equation.DSMT4">
                  <p:embed/>
                  <p:pic>
                    <p:nvPicPr>
                      <p:cNvPr id="34" name="Object 33">
                        <a:extLst>
                          <a:ext uri="{FF2B5EF4-FFF2-40B4-BE49-F238E27FC236}">
                            <a16:creationId xmlns:a16="http://schemas.microsoft.com/office/drawing/2014/main" id="{BDFA2B7A-68D5-4E61-961E-7FB28E1ED49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0"/>
                      <a:stretch>
                        <a:fillRect/>
                      </a:stretch>
                    </p:blipFill>
                    <p:spPr>
                      <a:xfrm>
                        <a:off x="3711575" y="3498850"/>
                        <a:ext cx="876300" cy="184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Object 39">
            <a:extLst>
              <a:ext uri="{FF2B5EF4-FFF2-40B4-BE49-F238E27FC236}">
                <a16:creationId xmlns:a16="http://schemas.microsoft.com/office/drawing/2014/main" id="{D253E18A-FBC6-4F1A-9E43-348C11288A7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1458467"/>
              </p:ext>
            </p:extLst>
          </p:nvPr>
        </p:nvGraphicFramePr>
        <p:xfrm>
          <a:off x="5764213" y="3449638"/>
          <a:ext cx="1720850" cy="312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95" name="Equation" r:id="rId41" imgW="1892160" imgH="342720" progId="Equation.DSMT4">
                  <p:embed/>
                </p:oleObj>
              </mc:Choice>
              <mc:Fallback>
                <p:oleObj name="Equation" r:id="rId41" imgW="1892160" imgH="342720" progId="Equation.DSMT4">
                  <p:embed/>
                  <p:pic>
                    <p:nvPicPr>
                      <p:cNvPr id="36" name="Object 35">
                        <a:extLst>
                          <a:ext uri="{FF2B5EF4-FFF2-40B4-BE49-F238E27FC236}">
                            <a16:creationId xmlns:a16="http://schemas.microsoft.com/office/drawing/2014/main" id="{ACA678FE-7B15-4F72-8460-4FE60172444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2"/>
                      <a:stretch>
                        <a:fillRect/>
                      </a:stretch>
                    </p:blipFill>
                    <p:spPr>
                      <a:xfrm>
                        <a:off x="5764213" y="3449638"/>
                        <a:ext cx="1720850" cy="3127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Object 40">
            <a:extLst>
              <a:ext uri="{FF2B5EF4-FFF2-40B4-BE49-F238E27FC236}">
                <a16:creationId xmlns:a16="http://schemas.microsoft.com/office/drawing/2014/main" id="{52EB06A4-7057-4959-BBC9-8238C3D4790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9130155"/>
              </p:ext>
            </p:extLst>
          </p:nvPr>
        </p:nvGraphicFramePr>
        <p:xfrm>
          <a:off x="3783013" y="3773488"/>
          <a:ext cx="9271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96" name="Equation" r:id="rId43" imgW="927000" imgH="215640" progId="Equation.DSMT4">
                  <p:embed/>
                </p:oleObj>
              </mc:Choice>
              <mc:Fallback>
                <p:oleObj name="Equation" r:id="rId43" imgW="92700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4"/>
                      <a:stretch>
                        <a:fillRect/>
                      </a:stretch>
                    </p:blipFill>
                    <p:spPr>
                      <a:xfrm>
                        <a:off x="3783013" y="3773488"/>
                        <a:ext cx="9271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ct 41">
            <a:extLst>
              <a:ext uri="{FF2B5EF4-FFF2-40B4-BE49-F238E27FC236}">
                <a16:creationId xmlns:a16="http://schemas.microsoft.com/office/drawing/2014/main" id="{1710CBA6-FC0E-470F-A8CD-9F0079DB779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002055"/>
              </p:ext>
            </p:extLst>
          </p:nvPr>
        </p:nvGraphicFramePr>
        <p:xfrm>
          <a:off x="6505575" y="3773488"/>
          <a:ext cx="1028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97" name="Equation" r:id="rId45" imgW="1028520" imgH="215640" progId="Equation.DSMT4">
                  <p:embed/>
                </p:oleObj>
              </mc:Choice>
              <mc:Fallback>
                <p:oleObj name="Equation" r:id="rId45" imgW="1028520" imgH="215640" progId="Equation.DSMT4">
                  <p:embed/>
                  <p:pic>
                    <p:nvPicPr>
                      <p:cNvPr id="41" name="Object 40">
                        <a:extLst>
                          <a:ext uri="{FF2B5EF4-FFF2-40B4-BE49-F238E27FC236}">
                            <a16:creationId xmlns:a16="http://schemas.microsoft.com/office/drawing/2014/main" id="{52EB06A4-7057-4959-BBC9-8238C3D4790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6"/>
                      <a:stretch>
                        <a:fillRect/>
                      </a:stretch>
                    </p:blipFill>
                    <p:spPr>
                      <a:xfrm>
                        <a:off x="6505575" y="3773488"/>
                        <a:ext cx="1028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DD30B2-5E7C-41A5-AC85-41921F84A7E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57201" y="4130354"/>
            <a:ext cx="2453950" cy="4494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dirty="0"/>
              <a:t>a. The expected value is</a:t>
            </a:r>
          </a:p>
        </p:txBody>
      </p:sp>
      <p:graphicFrame>
        <p:nvGraphicFramePr>
          <p:cNvPr id="15" name="Object 14">
            <a:extLst>
              <a:ext uri="{FF2B5EF4-FFF2-40B4-BE49-F238E27FC236}">
                <a16:creationId xmlns:a16="http://schemas.microsoft.com/office/drawing/2014/main" id="{70A8AB3E-4860-4FD8-BD97-80F9EBE24AB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0517832"/>
              </p:ext>
            </p:extLst>
          </p:nvPr>
        </p:nvGraphicFramePr>
        <p:xfrm>
          <a:off x="2968625" y="4170363"/>
          <a:ext cx="4121150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98" name="Equation" r:id="rId47" imgW="4533840" imgH="380880" progId="Equation.DSMT4">
                  <p:embed/>
                </p:oleObj>
              </mc:Choice>
              <mc:Fallback>
                <p:oleObj name="Equation" r:id="rId47" imgW="453384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8"/>
                      <a:stretch>
                        <a:fillRect/>
                      </a:stretch>
                    </p:blipFill>
                    <p:spPr>
                      <a:xfrm>
                        <a:off x="2968625" y="4170363"/>
                        <a:ext cx="4121150" cy="346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DC51D75-FF8B-4FA4-8F6F-C307F8B2A0FD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57201" y="4634747"/>
            <a:ext cx="1856792" cy="4089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dirty="0"/>
              <a:t>b. The variance is</a:t>
            </a:r>
          </a:p>
        </p:txBody>
      </p:sp>
      <p:graphicFrame>
        <p:nvGraphicFramePr>
          <p:cNvPr id="16" name="Object 15">
            <a:extLst>
              <a:ext uri="{FF2B5EF4-FFF2-40B4-BE49-F238E27FC236}">
                <a16:creationId xmlns:a16="http://schemas.microsoft.com/office/drawing/2014/main" id="{F85CEB8D-2114-4C71-91F3-00B6719BD78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4552134"/>
              </p:ext>
            </p:extLst>
          </p:nvPr>
        </p:nvGraphicFramePr>
        <p:xfrm>
          <a:off x="2306638" y="4646613"/>
          <a:ext cx="3810000" cy="35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99" name="Equation" r:id="rId49" imgW="4609800" imgH="431640" progId="Equation.DSMT4">
                  <p:embed/>
                </p:oleObj>
              </mc:Choice>
              <mc:Fallback>
                <p:oleObj name="Equation" r:id="rId49" imgW="460980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0"/>
                      <a:stretch>
                        <a:fillRect/>
                      </a:stretch>
                    </p:blipFill>
                    <p:spPr>
                      <a:xfrm>
                        <a:off x="2306638" y="4646613"/>
                        <a:ext cx="3810000" cy="3571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B983189B-FA6A-4D4A-B918-F0EEE6F552D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9771927"/>
              </p:ext>
            </p:extLst>
          </p:nvPr>
        </p:nvGraphicFramePr>
        <p:xfrm>
          <a:off x="6235700" y="4608513"/>
          <a:ext cx="1431925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00" name="Equation" r:id="rId51" imgW="1612800" imgH="507960" progId="Equation.DSMT4">
                  <p:embed/>
                </p:oleObj>
              </mc:Choice>
              <mc:Fallback>
                <p:oleObj name="Equation" r:id="rId51" imgW="1612800" imgH="507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2"/>
                      <a:stretch>
                        <a:fillRect/>
                      </a:stretch>
                    </p:blipFill>
                    <p:spPr>
                      <a:xfrm>
                        <a:off x="6235700" y="4608513"/>
                        <a:ext cx="1431925" cy="450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25F5A5-4A85-49AF-9FE5-94B40F99710B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57200" y="5088295"/>
            <a:ext cx="2789853" cy="379445"/>
          </a:xfrm>
        </p:spPr>
        <p:txBody>
          <a:bodyPr>
            <a:normAutofit/>
          </a:bodyPr>
          <a:lstStyle/>
          <a:p>
            <a:pPr marL="233363" indent="0">
              <a:buNone/>
            </a:pPr>
            <a:r>
              <a:rPr lang="en-IN" sz="1800" dirty="0"/>
              <a:t>the standard deviation is</a:t>
            </a:r>
          </a:p>
        </p:txBody>
      </p:sp>
      <p:graphicFrame>
        <p:nvGraphicFramePr>
          <p:cNvPr id="17" name="Object 16">
            <a:extLst>
              <a:ext uri="{FF2B5EF4-FFF2-40B4-BE49-F238E27FC236}">
                <a16:creationId xmlns:a16="http://schemas.microsoft.com/office/drawing/2014/main" id="{6620AB7F-AAB6-414C-935B-187DCB6BE61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6442645"/>
              </p:ext>
            </p:extLst>
          </p:nvPr>
        </p:nvGraphicFramePr>
        <p:xfrm>
          <a:off x="3217863" y="5126038"/>
          <a:ext cx="2851150" cy="347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01" name="Equation" r:id="rId53" imgW="3136680" imgH="380880" progId="Equation.DSMT4">
                  <p:embed/>
                </p:oleObj>
              </mc:Choice>
              <mc:Fallback>
                <p:oleObj name="Equation" r:id="rId53" imgW="313668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4"/>
                      <a:stretch>
                        <a:fillRect/>
                      </a:stretch>
                    </p:blipFill>
                    <p:spPr>
                      <a:xfrm>
                        <a:off x="3217863" y="5126038"/>
                        <a:ext cx="2851150" cy="3476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B9C285C-47B2-4117-9442-40DF75F36E6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57200" y="5533660"/>
            <a:ext cx="8369559" cy="409940"/>
          </a:xfrm>
        </p:spPr>
        <p:txBody>
          <a:bodyPr>
            <a:normAutofit/>
          </a:bodyPr>
          <a:lstStyle/>
          <a:p>
            <a:pPr marL="233363" indent="-233363">
              <a:buNone/>
            </a:pPr>
            <a:r>
              <a:rPr lang="en-US" sz="1800" dirty="0"/>
              <a:t>c. If Brad has 25 employees, we can expect to pay $4,200 × 25 = $105,000 in bonuses.</a:t>
            </a:r>
          </a:p>
        </p:txBody>
      </p:sp>
    </p:spTree>
    <p:extLst>
      <p:ext uri="{BB962C8B-B14F-4D97-AF65-F5344CB8AC3E}">
        <p14:creationId xmlns:p14="http://schemas.microsoft.com/office/powerpoint/2010/main" val="15159290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30623-3DB9-4694-8E60-D1285C401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0" lang="en-US" b="0" i="0" u="none" strike="noStrike" kern="1200" cap="none" spc="0" normalizeH="0" noProof="0" dirty="0">
                <a:ln>
                  <a:noFill/>
                </a:ln>
                <a:solidFill>
                  <a:srgbClr val="1F4984"/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+mj-cs"/>
              </a:rPr>
              <a:t>5.2 Expected Value, Variance, and Standard Deviation </a:t>
            </a:r>
            <a:r>
              <a:rPr kumimoji="0" lang="en-US" sz="1100" b="0" i="0" u="none" strike="noStrike" kern="1200" cap="none" spc="0" normalizeH="0" noProof="0" dirty="0">
                <a:ln>
                  <a:noFill/>
                </a:ln>
                <a:solidFill>
                  <a:srgbClr val="1F4984"/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+mj-cs"/>
              </a:rPr>
              <a:t>4</a:t>
            </a:r>
            <a:endParaRPr lang="en-IN" sz="11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0FFFB-E8F1-4CB3-8538-5536CB8C9B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3"/>
            <a:ext cx="8266922" cy="1161658"/>
          </a:xfrm>
        </p:spPr>
        <p:txBody>
          <a:bodyPr>
            <a:normAutofit/>
          </a:bodyPr>
          <a:lstStyle/>
          <a:p>
            <a:pPr marL="0" indent="0">
              <a:spcBef>
                <a:spcPts val="500"/>
              </a:spcBef>
              <a:buNone/>
            </a:pPr>
            <a:r>
              <a:rPr lang="en-US" sz="2000" dirty="0"/>
              <a:t>Risk-averse consumers.</a:t>
            </a:r>
          </a:p>
          <a:p>
            <a:pPr marL="292608" indent="-292608">
              <a:spcBef>
                <a:spcPts val="500"/>
              </a:spcBef>
            </a:pPr>
            <a:r>
              <a:rPr lang="en-US" sz="2000" dirty="0"/>
              <a:t>Demand positive expected gain as compensation for taking risk.</a:t>
            </a:r>
          </a:p>
          <a:p>
            <a:pPr marL="292608" indent="-292608">
              <a:spcBef>
                <a:spcPts val="500"/>
              </a:spcBef>
            </a:pPr>
            <a:r>
              <a:rPr lang="en-US" sz="2000" dirty="0"/>
              <a:t>May decline a risky prospect even if it offers a positive expected gain.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F594D4-7F67-4DA3-B3D0-BFE4DAC6AE8E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57200" y="2817848"/>
            <a:ext cx="8229600" cy="1156993"/>
          </a:xfrm>
        </p:spPr>
        <p:txBody>
          <a:bodyPr>
            <a:normAutofit/>
          </a:bodyPr>
          <a:lstStyle/>
          <a:p>
            <a:pPr marL="0" indent="0">
              <a:spcBef>
                <a:spcPts val="500"/>
              </a:spcBef>
              <a:buNone/>
            </a:pPr>
            <a:r>
              <a:rPr lang="en-US" sz="2000" dirty="0"/>
              <a:t>Risk-neutral consumers.</a:t>
            </a:r>
          </a:p>
          <a:p>
            <a:pPr marL="292608" indent="-292608">
              <a:spcBef>
                <a:spcPts val="500"/>
              </a:spcBef>
            </a:pPr>
            <a:r>
              <a:rPr lang="en-US" sz="2000" dirty="0"/>
              <a:t>Completely ignore risk.</a:t>
            </a:r>
          </a:p>
          <a:p>
            <a:pPr marL="292608" indent="-292608">
              <a:spcBef>
                <a:spcPts val="500"/>
              </a:spcBef>
            </a:pPr>
            <a:r>
              <a:rPr lang="en-US" sz="2000" dirty="0"/>
              <a:t>Always accept a prospect that offers a positive expected gain.</a:t>
            </a:r>
            <a:endParaRPr lang="en-IN" sz="20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48BFF96-430B-4B17-8066-9FCB82A113DE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57200" y="4030827"/>
            <a:ext cx="8229600" cy="1760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Risk-loving consumers.</a:t>
            </a:r>
          </a:p>
          <a:p>
            <a:pPr marL="292608" indent="-292608"/>
            <a:r>
              <a:rPr lang="en-US" sz="2000" dirty="0"/>
              <a:t>May accept a risky prospect even if the expected gain is negative.</a:t>
            </a:r>
          </a:p>
        </p:txBody>
      </p:sp>
    </p:spTree>
    <p:extLst>
      <p:ext uri="{BB962C8B-B14F-4D97-AF65-F5344CB8AC3E}">
        <p14:creationId xmlns:p14="http://schemas.microsoft.com/office/powerpoint/2010/main" val="10997920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30623-3DB9-4694-8E60-D1285C401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0" lang="en-US" b="0" i="0" u="none" strike="noStrike" kern="1200" cap="none" spc="0" normalizeH="0" noProof="0" dirty="0">
                <a:ln>
                  <a:noFill/>
                </a:ln>
                <a:solidFill>
                  <a:srgbClr val="1F4984"/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+mj-cs"/>
              </a:rPr>
              <a:t>5.2 Expected Value, Variance, and Standard Deviation </a:t>
            </a:r>
            <a:r>
              <a:rPr kumimoji="0" lang="en-US" sz="1100" b="0" i="0" u="none" strike="noStrike" kern="1200" cap="none" spc="0" normalizeH="0" noProof="0" dirty="0">
                <a:ln>
                  <a:noFill/>
                </a:ln>
                <a:solidFill>
                  <a:srgbClr val="1F4984"/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+mj-cs"/>
              </a:rPr>
              <a:t>5</a:t>
            </a:r>
            <a:endParaRPr lang="en-IN" sz="11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0FFFB-E8F1-4CB3-8538-5536CB8C9B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3"/>
            <a:ext cx="8266922" cy="1478900"/>
          </a:xfrm>
        </p:spPr>
        <p:txBody>
          <a:bodyPr>
            <a:normAutofit/>
          </a:bodyPr>
          <a:lstStyle/>
          <a:p>
            <a:pPr marL="0" indent="0">
              <a:spcBef>
                <a:spcPts val="500"/>
              </a:spcBef>
              <a:buNone/>
            </a:pPr>
            <a:r>
              <a:rPr lang="en-US" sz="2000" dirty="0"/>
              <a:t>Example: Suppose you have a choice of receiving $1,000 in cash or receiving a beautiful painting from your grandmother.</a:t>
            </a:r>
          </a:p>
          <a:p>
            <a:pPr marL="292608" indent="-292608">
              <a:spcBef>
                <a:spcPts val="500"/>
              </a:spcBef>
            </a:pPr>
            <a:r>
              <a:rPr lang="en-US" sz="2000" dirty="0"/>
              <a:t>The actual value of the painting is uncertain.</a:t>
            </a:r>
          </a:p>
          <a:p>
            <a:pPr marL="292608" indent="-292608">
              <a:spcBef>
                <a:spcPts val="500"/>
              </a:spcBef>
            </a:pPr>
            <a:r>
              <a:rPr lang="en-US" sz="2000" dirty="0"/>
              <a:t>What should you do?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4EAE87F1-AA28-41FA-AD14-0C2D436622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7024772"/>
              </p:ext>
            </p:extLst>
          </p:nvPr>
        </p:nvGraphicFramePr>
        <p:xfrm>
          <a:off x="2679432" y="3200610"/>
          <a:ext cx="378513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2568">
                  <a:extLst>
                    <a:ext uri="{9D8B030D-6E8A-4147-A177-3AD203B41FA5}">
                      <a16:colId xmlns:a16="http://schemas.microsoft.com/office/drawing/2014/main" val="4103402203"/>
                    </a:ext>
                  </a:extLst>
                </a:gridCol>
                <a:gridCol w="1892568">
                  <a:extLst>
                    <a:ext uri="{9D8B030D-6E8A-4147-A177-3AD203B41FA5}">
                      <a16:colId xmlns:a16="http://schemas.microsoft.com/office/drawing/2014/main" val="11056895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600" i="1" baseline="0" dirty="0"/>
                        <a:t>x</a:t>
                      </a:r>
                    </a:p>
                  </a:txBody>
                  <a:tcPr marL="56777" marR="5677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i="1" baseline="0" dirty="0"/>
                        <a:t>P</a:t>
                      </a:r>
                      <a:r>
                        <a:rPr lang="en-IN" sz="1600" baseline="0" dirty="0"/>
                        <a:t>(</a:t>
                      </a:r>
                      <a:r>
                        <a:rPr lang="en-IN" sz="1600" i="1" baseline="0" dirty="0"/>
                        <a:t>X</a:t>
                      </a:r>
                      <a:r>
                        <a:rPr lang="en-IN" sz="1600" baseline="0" dirty="0"/>
                        <a:t> = </a:t>
                      </a:r>
                      <a:r>
                        <a:rPr lang="en-IN" sz="1600" i="1" baseline="0" dirty="0"/>
                        <a:t>x</a:t>
                      </a:r>
                      <a:r>
                        <a:rPr lang="en-IN" sz="1600" baseline="0" dirty="0"/>
                        <a:t>)</a:t>
                      </a:r>
                    </a:p>
                  </a:txBody>
                  <a:tcPr marL="56777" marR="56777"/>
                </a:tc>
                <a:extLst>
                  <a:ext uri="{0D108BD9-81ED-4DB2-BD59-A6C34878D82A}">
                    <a16:rowId xmlns:a16="http://schemas.microsoft.com/office/drawing/2014/main" val="1806300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600" baseline="0" dirty="0"/>
                        <a:t>2,000</a:t>
                      </a:r>
                    </a:p>
                  </a:txBody>
                  <a:tcPr marL="56777" marR="5677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aseline="0" dirty="0"/>
                        <a:t>0.20</a:t>
                      </a:r>
                    </a:p>
                  </a:txBody>
                  <a:tcPr marL="56777" marR="56777"/>
                </a:tc>
                <a:extLst>
                  <a:ext uri="{0D108BD9-81ED-4DB2-BD59-A6C34878D82A}">
                    <a16:rowId xmlns:a16="http://schemas.microsoft.com/office/drawing/2014/main" val="8824318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600" baseline="0" dirty="0"/>
                        <a:t>1,000</a:t>
                      </a:r>
                    </a:p>
                  </a:txBody>
                  <a:tcPr marL="56777" marR="5677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aseline="0" dirty="0"/>
                        <a:t>0.50</a:t>
                      </a:r>
                    </a:p>
                  </a:txBody>
                  <a:tcPr marL="56777" marR="56777"/>
                </a:tc>
                <a:extLst>
                  <a:ext uri="{0D108BD9-81ED-4DB2-BD59-A6C34878D82A}">
                    <a16:rowId xmlns:a16="http://schemas.microsoft.com/office/drawing/2014/main" val="898607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600" baseline="0" dirty="0"/>
                        <a:t>500</a:t>
                      </a:r>
                    </a:p>
                  </a:txBody>
                  <a:tcPr marL="56777" marR="5677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aseline="0" dirty="0"/>
                        <a:t>0.30</a:t>
                      </a:r>
                    </a:p>
                  </a:txBody>
                  <a:tcPr marL="56777" marR="56777"/>
                </a:tc>
                <a:extLst>
                  <a:ext uri="{0D108BD9-81ED-4DB2-BD59-A6C34878D82A}">
                    <a16:rowId xmlns:a16="http://schemas.microsoft.com/office/drawing/2014/main" val="1965093553"/>
                  </a:ext>
                </a:extLst>
              </a:tr>
            </a:tbl>
          </a:graphicData>
        </a:graphic>
      </p:graphicFrame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F594D4-7F67-4DA3-B3D0-BFE4DAC6AE8E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57200" y="4774164"/>
            <a:ext cx="8229600" cy="1177213"/>
          </a:xfrm>
        </p:spPr>
        <p:txBody>
          <a:bodyPr>
            <a:normAutofit/>
          </a:bodyPr>
          <a:lstStyle/>
          <a:p>
            <a:pPr marL="0" indent="0">
              <a:spcBef>
                <a:spcPts val="500"/>
              </a:spcBef>
              <a:buNone/>
            </a:pPr>
            <a:r>
              <a:rPr lang="en-US" sz="2000" dirty="0"/>
              <a:t>The expected value is $1,050.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2000" dirty="0"/>
              <a:t>Expected value &gt; $1,000 it may seem logical to choose the painting.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2000" dirty="0"/>
              <a:t>But a risk-averse person might not agree.</a:t>
            </a:r>
          </a:p>
        </p:txBody>
      </p:sp>
    </p:spTree>
    <p:extLst>
      <p:ext uri="{BB962C8B-B14F-4D97-AF65-F5344CB8AC3E}">
        <p14:creationId xmlns:p14="http://schemas.microsoft.com/office/powerpoint/2010/main" val="10424735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30623-3DB9-4694-8E60-D1285C401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0" lang="en-US" b="0" i="0" u="none" strike="noStrike" kern="1200" cap="none" spc="0" normalizeH="0" noProof="0" dirty="0">
                <a:ln>
                  <a:noFill/>
                </a:ln>
                <a:solidFill>
                  <a:srgbClr val="1F4984"/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+mj-cs"/>
              </a:rPr>
              <a:t>5.3 Portfolio Returns </a:t>
            </a:r>
            <a:r>
              <a:rPr kumimoji="0" lang="en-US" sz="1000" b="0" i="0" u="none" strike="noStrike" kern="1200" cap="none" spc="0" normalizeH="0" noProof="0" dirty="0">
                <a:ln>
                  <a:noFill/>
                </a:ln>
                <a:solidFill>
                  <a:srgbClr val="1F4984"/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+mj-cs"/>
              </a:rPr>
              <a:t>1</a:t>
            </a:r>
            <a:endParaRPr lang="en-IN" sz="1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0FFFB-E8F1-4CB3-8538-5536CB8C9B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3"/>
            <a:ext cx="8266922" cy="1161658"/>
          </a:xfrm>
        </p:spPr>
        <p:txBody>
          <a:bodyPr>
            <a:normAutofit/>
          </a:bodyPr>
          <a:lstStyle/>
          <a:p>
            <a:pPr marL="0" indent="0">
              <a:spcBef>
                <a:spcPts val="500"/>
              </a:spcBef>
              <a:buNone/>
            </a:pPr>
            <a:r>
              <a:rPr lang="en-US" sz="2000" dirty="0"/>
              <a:t>Investment opportunities often use:</a:t>
            </a:r>
          </a:p>
          <a:p>
            <a:pPr marL="292608" indent="-292608">
              <a:spcBef>
                <a:spcPts val="500"/>
              </a:spcBef>
            </a:pPr>
            <a:r>
              <a:rPr lang="en-US" sz="2000" dirty="0"/>
              <a:t>Expected return as a measure of reward.</a:t>
            </a:r>
          </a:p>
          <a:p>
            <a:pPr marL="292608" indent="-292608">
              <a:spcBef>
                <a:spcPts val="500"/>
              </a:spcBef>
            </a:pPr>
            <a:r>
              <a:rPr lang="en-US" sz="2000" dirty="0"/>
              <a:t>Variance or standard deviation of return as a measure of risk.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F594D4-7F67-4DA3-B3D0-BFE4DAC6AE8E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57200" y="2839615"/>
            <a:ext cx="8229600" cy="2918928"/>
          </a:xfrm>
        </p:spPr>
        <p:txBody>
          <a:bodyPr>
            <a:normAutofit/>
          </a:bodyPr>
          <a:lstStyle/>
          <a:p>
            <a:pPr marL="0" indent="0">
              <a:spcBef>
                <a:spcPts val="500"/>
              </a:spcBef>
              <a:buNone/>
            </a:pPr>
            <a:r>
              <a:rPr lang="en-US" sz="2000" dirty="0"/>
              <a:t>A portfolio is defined as a collection of assets such as stocks and bonds.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2000" dirty="0"/>
              <a:t>The expected return and variance of a portfolio depend on the joint distribution of random variables.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2000" dirty="0"/>
              <a:t>Let </a:t>
            </a:r>
            <a:r>
              <a:rPr lang="en-US" sz="2000" i="1" dirty="0"/>
              <a:t>X</a:t>
            </a:r>
            <a:r>
              <a:rPr lang="en-US" sz="2000" dirty="0"/>
              <a:t> and </a:t>
            </a:r>
            <a:r>
              <a:rPr lang="en-US" sz="2000" i="1" dirty="0"/>
              <a:t>Y</a:t>
            </a:r>
            <a:r>
              <a:rPr lang="en-US" sz="2000" dirty="0"/>
              <a:t> be random variables for the returns of two assets (stocks and bonds).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2000" dirty="0"/>
              <a:t>If an investor has invested in both, the return generated by the portfolio is a linear combination </a:t>
            </a:r>
            <a:r>
              <a:rPr lang="en-US" sz="2000" i="1" dirty="0"/>
              <a:t>X</a:t>
            </a:r>
            <a:r>
              <a:rPr lang="en-US" sz="2000" dirty="0"/>
              <a:t>+</a:t>
            </a:r>
            <a:r>
              <a:rPr lang="en-US" sz="2000" i="1" dirty="0"/>
              <a:t>Y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797531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30623-3DB9-4694-8E60-D1285C401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0" lang="en-US" b="0" i="0" u="none" strike="noStrike" kern="1200" cap="none" spc="0" normalizeH="0" noProof="0" dirty="0">
                <a:ln>
                  <a:noFill/>
                </a:ln>
                <a:solidFill>
                  <a:srgbClr val="1F4984"/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+mj-cs"/>
              </a:rPr>
              <a:t>5.3 Portfolio Returns </a:t>
            </a:r>
            <a:r>
              <a:rPr kumimoji="0" lang="en-US" sz="1000" b="0" i="0" u="none" strike="noStrike" kern="1200" cap="none" spc="0" normalizeH="0" noProof="0" dirty="0">
                <a:ln>
                  <a:noFill/>
                </a:ln>
                <a:solidFill>
                  <a:srgbClr val="1F4984"/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+mj-cs"/>
              </a:rPr>
              <a:t>2</a:t>
            </a:r>
            <a:endParaRPr lang="en-IN" sz="1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0FFFB-E8F1-4CB3-8538-5536CB8C9B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70038"/>
            <a:ext cx="8229600" cy="1760306"/>
          </a:xfrm>
        </p:spPr>
        <p:txBody>
          <a:bodyPr>
            <a:normAutofit/>
          </a:bodyPr>
          <a:lstStyle/>
          <a:p>
            <a:pPr marL="0" indent="0">
              <a:spcBef>
                <a:spcPts val="500"/>
              </a:spcBef>
              <a:buNone/>
            </a:pPr>
            <a:r>
              <a:rPr lang="en-US" sz="2400" dirty="0"/>
              <a:t>Let </a:t>
            </a:r>
            <a:r>
              <a:rPr lang="en-US" sz="2400" i="1" dirty="0"/>
              <a:t>X</a:t>
            </a:r>
            <a:r>
              <a:rPr lang="en-US" sz="2400" dirty="0"/>
              <a:t> and </a:t>
            </a:r>
            <a:r>
              <a:rPr lang="en-US" sz="2400" i="1" dirty="0"/>
              <a:t>Y</a:t>
            </a:r>
            <a:r>
              <a:rPr lang="en-US" sz="2400" dirty="0"/>
              <a:t> be random variables.</a:t>
            </a:r>
          </a:p>
          <a:p>
            <a:pPr marL="292608" indent="-292608">
              <a:spcBef>
                <a:spcPts val="500"/>
              </a:spcBef>
            </a:pPr>
            <a:r>
              <a:rPr lang="en-US" sz="2400" i="1" dirty="0"/>
              <a:t>E</a:t>
            </a:r>
            <a:r>
              <a:rPr lang="en-US" sz="2400" dirty="0"/>
              <a:t>(</a:t>
            </a:r>
            <a:r>
              <a:rPr lang="en-US" sz="2400" i="1" dirty="0"/>
              <a:t>X</a:t>
            </a:r>
            <a:r>
              <a:rPr lang="en-US" sz="2400" dirty="0"/>
              <a:t> + </a:t>
            </a:r>
            <a:r>
              <a:rPr lang="en-US" sz="2400" i="1" dirty="0"/>
              <a:t>Y</a:t>
            </a:r>
            <a:r>
              <a:rPr lang="en-US" sz="2400" dirty="0"/>
              <a:t>) = </a:t>
            </a:r>
            <a:r>
              <a:rPr lang="en-US" sz="2400" i="1" dirty="0"/>
              <a:t>E</a:t>
            </a:r>
            <a:r>
              <a:rPr lang="en-US" sz="2400" dirty="0"/>
              <a:t>(</a:t>
            </a:r>
            <a:r>
              <a:rPr lang="en-US" sz="2400" i="1" dirty="0"/>
              <a:t>X</a:t>
            </a:r>
            <a:r>
              <a:rPr lang="en-US" sz="2400" dirty="0"/>
              <a:t>) + </a:t>
            </a:r>
            <a:r>
              <a:rPr lang="en-US" sz="2400" i="1" dirty="0"/>
              <a:t>E</a:t>
            </a:r>
            <a:r>
              <a:rPr lang="en-US" sz="2400" dirty="0"/>
              <a:t>(</a:t>
            </a:r>
            <a:r>
              <a:rPr lang="en-US" sz="2400" i="1" dirty="0"/>
              <a:t>Y</a:t>
            </a:r>
            <a:r>
              <a:rPr lang="en-US" sz="2400" dirty="0"/>
              <a:t>)</a:t>
            </a:r>
          </a:p>
          <a:p>
            <a:pPr marL="292608" indent="-292608">
              <a:spcBef>
                <a:spcPts val="500"/>
              </a:spcBef>
            </a:pPr>
            <a:r>
              <a:rPr lang="en-US" sz="2400" i="1" dirty="0"/>
              <a:t>Var</a:t>
            </a:r>
            <a:r>
              <a:rPr lang="en-US" sz="2400" dirty="0"/>
              <a:t>(</a:t>
            </a:r>
            <a:r>
              <a:rPr lang="en-US" sz="2400" i="1" dirty="0"/>
              <a:t>X</a:t>
            </a:r>
            <a:r>
              <a:rPr lang="en-US" sz="2400" dirty="0"/>
              <a:t> + </a:t>
            </a:r>
            <a:r>
              <a:rPr lang="en-US" sz="2400" i="1" dirty="0"/>
              <a:t>Y</a:t>
            </a:r>
            <a:r>
              <a:rPr lang="en-US" sz="2400" dirty="0"/>
              <a:t>) = </a:t>
            </a:r>
            <a:r>
              <a:rPr lang="en-US" sz="2400" i="1" dirty="0"/>
              <a:t>Var</a:t>
            </a:r>
            <a:r>
              <a:rPr lang="en-US" sz="2400" dirty="0"/>
              <a:t>(</a:t>
            </a:r>
            <a:r>
              <a:rPr lang="en-US" sz="2400" i="1" dirty="0"/>
              <a:t>X</a:t>
            </a:r>
            <a:r>
              <a:rPr lang="en-US" sz="2400" dirty="0"/>
              <a:t>) + </a:t>
            </a:r>
            <a:r>
              <a:rPr lang="en-US" sz="2400" i="1" dirty="0"/>
              <a:t>Var</a:t>
            </a:r>
            <a:r>
              <a:rPr lang="en-US" sz="2400" dirty="0"/>
              <a:t>(</a:t>
            </a:r>
            <a:r>
              <a:rPr lang="en-US" sz="2400" i="1" dirty="0"/>
              <a:t>Y</a:t>
            </a:r>
            <a:r>
              <a:rPr lang="en-US" sz="2400" dirty="0"/>
              <a:t>) + 2</a:t>
            </a:r>
            <a:r>
              <a:rPr lang="en-US" sz="2400" i="1" dirty="0"/>
              <a:t>Cov</a:t>
            </a:r>
            <a:r>
              <a:rPr lang="en-US" sz="2400" dirty="0"/>
              <a:t>(</a:t>
            </a:r>
            <a:r>
              <a:rPr lang="en-US" sz="2400" i="1" dirty="0"/>
              <a:t>X</a:t>
            </a:r>
            <a:r>
              <a:rPr lang="en-US" sz="2400" dirty="0"/>
              <a:t>, </a:t>
            </a:r>
            <a:r>
              <a:rPr lang="en-US" sz="2400" i="1" dirty="0"/>
              <a:t>Y</a:t>
            </a:r>
            <a:r>
              <a:rPr lang="en-US" sz="2400" dirty="0"/>
              <a:t>) where </a:t>
            </a:r>
            <a:r>
              <a:rPr lang="en-US" sz="2400" i="1" dirty="0"/>
              <a:t>Cov</a:t>
            </a:r>
            <a:r>
              <a:rPr lang="en-US" sz="2400" dirty="0"/>
              <a:t> is the covariance between X and Y.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F594D4-7F67-4DA3-B3D0-BFE4DAC6AE8E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57200" y="3352800"/>
            <a:ext cx="8229600" cy="457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Let </a:t>
            </a:r>
            <a:r>
              <a:rPr lang="en-US" sz="2400" i="1" dirty="0"/>
              <a:t>a</a:t>
            </a:r>
            <a:r>
              <a:rPr lang="en-US" sz="2400" dirty="0"/>
              <a:t> and </a:t>
            </a:r>
            <a:r>
              <a:rPr lang="en-US" sz="2400" i="1" dirty="0"/>
              <a:t>b</a:t>
            </a:r>
            <a:r>
              <a:rPr lang="en-US" sz="2400" dirty="0"/>
              <a:t> be constants.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5376A72-9882-46AA-8D4D-203C814E5850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57200" y="3962400"/>
            <a:ext cx="331199" cy="312274"/>
          </a:xfrm>
        </p:spPr>
        <p:txBody>
          <a:bodyPr>
            <a:noAutofit/>
          </a:bodyPr>
          <a:lstStyle/>
          <a:p>
            <a:r>
              <a:rPr lang="en-IN" sz="2400" dirty="0"/>
              <a:t> </a:t>
            </a:r>
            <a:endParaRPr lang="en-US" sz="2400" dirty="0"/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2CBF0EC5-D530-4C84-B7D2-5EFC1E142B6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8554223"/>
              </p:ext>
            </p:extLst>
          </p:nvPr>
        </p:nvGraphicFramePr>
        <p:xfrm>
          <a:off x="817763" y="4023620"/>
          <a:ext cx="3613311" cy="3959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4" name="Equation" r:id="rId3" imgW="1854000" imgH="203040" progId="Equation.DSMT4">
                  <p:embed/>
                </p:oleObj>
              </mc:Choice>
              <mc:Fallback>
                <p:oleObj name="Equation" r:id="rId3" imgW="18540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17763" y="4023620"/>
                        <a:ext cx="3613311" cy="3959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62898B-4AE2-48EE-8702-67C0803346D3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57200" y="4594456"/>
            <a:ext cx="331199" cy="312275"/>
          </a:xfrm>
        </p:spPr>
        <p:txBody>
          <a:bodyPr>
            <a:noAutofit/>
          </a:bodyPr>
          <a:lstStyle/>
          <a:p>
            <a:r>
              <a:rPr lang="en-IN" sz="2400" dirty="0"/>
              <a:t> </a:t>
            </a:r>
            <a:endParaRPr lang="en-US" sz="2400" dirty="0"/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0FB228EF-3465-490F-98D2-2023DE7BBEB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7320055"/>
              </p:ext>
            </p:extLst>
          </p:nvPr>
        </p:nvGraphicFramePr>
        <p:xfrm>
          <a:off x="801688" y="4583113"/>
          <a:ext cx="6559550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5" name="Equation" r:id="rId5" imgW="3365280" imgH="228600" progId="Equation.DSMT4">
                  <p:embed/>
                </p:oleObj>
              </mc:Choice>
              <mc:Fallback>
                <p:oleObj name="Equation" r:id="rId5" imgW="33652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01688" y="4583113"/>
                        <a:ext cx="6559550" cy="4460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CD3D8DB-A177-4E89-848E-63FDD82A9496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57200" y="5181600"/>
            <a:ext cx="8229600" cy="685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Use these results to derive the expected return and variance for a portfolio.</a:t>
            </a:r>
          </a:p>
        </p:txBody>
      </p:sp>
    </p:spTree>
    <p:extLst>
      <p:ext uri="{BB962C8B-B14F-4D97-AF65-F5344CB8AC3E}">
        <p14:creationId xmlns:p14="http://schemas.microsoft.com/office/powerpoint/2010/main" val="12178315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E62D5-6005-4BCC-AE0C-CE52F9B32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1F4984"/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+mj-cs"/>
              </a:rPr>
              <a:t>5.3 Portfolio Returns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1F4984"/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+mj-cs"/>
              </a:rPr>
              <a:t>3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E7B513-5713-4E17-858B-E193F37146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458200" cy="10870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Let </a:t>
            </a:r>
            <a:r>
              <a:rPr lang="en-US" sz="2000" i="1" dirty="0"/>
              <a:t>R</a:t>
            </a:r>
            <a:r>
              <a:rPr lang="en-US" sz="2000" i="1" baseline="-25000" dirty="0"/>
              <a:t>P</a:t>
            </a:r>
            <a:r>
              <a:rPr lang="en-US" sz="2000" dirty="0"/>
              <a:t> be the random variable for the return of the portfolio with assets A and B.</a:t>
            </a:r>
          </a:p>
          <a:p>
            <a:pPr marL="0" indent="0">
              <a:buNone/>
            </a:pPr>
            <a:r>
              <a:rPr lang="en-US" sz="2000" dirty="0"/>
              <a:t>Let </a:t>
            </a:r>
            <a:r>
              <a:rPr lang="en-US" sz="2000" i="1" dirty="0"/>
              <a:t>R</a:t>
            </a:r>
            <a:r>
              <a:rPr lang="en-US" sz="2000" i="1" baseline="-25000" dirty="0"/>
              <a:t>A </a:t>
            </a:r>
            <a:r>
              <a:rPr lang="en-US" sz="2000" dirty="0"/>
              <a:t>and </a:t>
            </a:r>
            <a:r>
              <a:rPr lang="en-US" sz="2000" i="1" dirty="0"/>
              <a:t>R</a:t>
            </a:r>
            <a:r>
              <a:rPr lang="en-US" sz="2000" i="1" baseline="-25000" dirty="0"/>
              <a:t>B</a:t>
            </a:r>
            <a:r>
              <a:rPr lang="en-US" sz="2000" i="1" dirty="0"/>
              <a:t> </a:t>
            </a:r>
            <a:r>
              <a:rPr lang="en-US" sz="2000" dirty="0"/>
              <a:t>be random variables for the returns of assets A and B with weights </a:t>
            </a:r>
            <a:r>
              <a:rPr lang="en-US" sz="2000" i="1" dirty="0" err="1"/>
              <a:t>w</a:t>
            </a:r>
            <a:r>
              <a:rPr lang="en-US" sz="2000" i="1" baseline="-25000" dirty="0" err="1"/>
              <a:t>A</a:t>
            </a:r>
            <a:r>
              <a:rPr lang="en-US" sz="2000" i="1" dirty="0"/>
              <a:t> </a:t>
            </a:r>
            <a:r>
              <a:rPr lang="en-US" sz="2000" dirty="0"/>
              <a:t>and </a:t>
            </a:r>
            <a:r>
              <a:rPr lang="en-US" sz="2000" i="1" dirty="0" err="1"/>
              <a:t>w</a:t>
            </a:r>
            <a:r>
              <a:rPr lang="en-US" sz="2000" i="1" baseline="-25000" dirty="0" err="1"/>
              <a:t>B</a:t>
            </a:r>
            <a:r>
              <a:rPr lang="en-US" sz="2000" dirty="0"/>
              <a:t> where</a:t>
            </a:r>
            <a:r>
              <a:rPr lang="en-US" sz="2000" i="1" dirty="0"/>
              <a:t> </a:t>
            </a:r>
            <a:r>
              <a:rPr lang="en-US" sz="2000" i="1" dirty="0" err="1"/>
              <a:t>w</a:t>
            </a:r>
            <a:r>
              <a:rPr lang="en-US" sz="2000" i="1" baseline="-25000" dirty="0" err="1"/>
              <a:t>A</a:t>
            </a:r>
            <a:r>
              <a:rPr lang="en-US" sz="2000" i="1" dirty="0"/>
              <a:t> </a:t>
            </a:r>
            <a:r>
              <a:rPr lang="en-US" sz="2000" dirty="0"/>
              <a:t>+</a:t>
            </a:r>
            <a:r>
              <a:rPr lang="en-US" sz="2000" i="1" dirty="0"/>
              <a:t> </a:t>
            </a:r>
            <a:r>
              <a:rPr lang="en-US" sz="2000" i="1" dirty="0" err="1"/>
              <a:t>w</a:t>
            </a:r>
            <a:r>
              <a:rPr lang="en-US" sz="2000" i="1" baseline="-25000" dirty="0" err="1"/>
              <a:t>B</a:t>
            </a:r>
            <a:r>
              <a:rPr lang="en-US" sz="2000" i="1" baseline="-25000" dirty="0"/>
              <a:t> </a:t>
            </a:r>
            <a:r>
              <a:rPr lang="en-US" sz="2000" dirty="0"/>
              <a:t>=</a:t>
            </a:r>
            <a:r>
              <a:rPr lang="en-US" sz="2000" i="1" dirty="0"/>
              <a:t> </a:t>
            </a:r>
            <a:r>
              <a:rPr lang="en-US" sz="2000" dirty="0"/>
              <a:t>1.</a:t>
            </a:r>
            <a:endParaRPr lang="en-IN" sz="2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10B152-0B8A-455B-B188-D71D148715E4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57200" y="2724539"/>
            <a:ext cx="3694922" cy="4292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Expected return of the portfolio is</a:t>
            </a:r>
            <a:endParaRPr lang="en-IN" sz="2000" dirty="0"/>
          </a:p>
        </p:txBody>
      </p:sp>
      <p:graphicFrame>
        <p:nvGraphicFramePr>
          <p:cNvPr id="15" name="Object 14">
            <a:extLst>
              <a:ext uri="{FF2B5EF4-FFF2-40B4-BE49-F238E27FC236}">
                <a16:creationId xmlns:a16="http://schemas.microsoft.com/office/drawing/2014/main" id="{B437CEC9-5F7F-4E3C-98DE-2AC0A0EFE57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8118908"/>
              </p:ext>
            </p:extLst>
          </p:nvPr>
        </p:nvGraphicFramePr>
        <p:xfrm>
          <a:off x="4205288" y="2743200"/>
          <a:ext cx="288607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68" name="Equation" r:id="rId3" imgW="3174840" imgH="431640" progId="Equation.DSMT4">
                  <p:embed/>
                </p:oleObj>
              </mc:Choice>
              <mc:Fallback>
                <p:oleObj name="Equation" r:id="rId3" imgW="317484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205288" y="2743200"/>
                        <a:ext cx="2886075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B7C8CFC-9FD4-40E0-8109-DD94A68EED6E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57200" y="3200400"/>
            <a:ext cx="3023118" cy="4385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Variance of the portfolio is,</a:t>
            </a:r>
            <a:endParaRPr lang="en-IN" sz="2000" dirty="0"/>
          </a:p>
        </p:txBody>
      </p:sp>
      <p:graphicFrame>
        <p:nvGraphicFramePr>
          <p:cNvPr id="16" name="Object 15">
            <a:extLst>
              <a:ext uri="{FF2B5EF4-FFF2-40B4-BE49-F238E27FC236}">
                <a16:creationId xmlns:a16="http://schemas.microsoft.com/office/drawing/2014/main" id="{00A20818-99C7-48BC-BDEA-8DB3AEEECAC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1725710"/>
              </p:ext>
            </p:extLst>
          </p:nvPr>
        </p:nvGraphicFramePr>
        <p:xfrm>
          <a:off x="3489325" y="3249613"/>
          <a:ext cx="412115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69" name="Equation" r:id="rId5" imgW="4533840" imgH="431640" progId="Equation.DSMT4">
                  <p:embed/>
                </p:oleObj>
              </mc:Choice>
              <mc:Fallback>
                <p:oleObj name="Equation" r:id="rId5" imgW="453384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489325" y="3249613"/>
                        <a:ext cx="4121150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424391-A3EB-40E1-AD2B-2727AD523D42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57200" y="3744253"/>
            <a:ext cx="2584580" cy="4167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/>
              <a:t>The standard deviation</a:t>
            </a:r>
          </a:p>
        </p:txBody>
      </p:sp>
      <p:graphicFrame>
        <p:nvGraphicFramePr>
          <p:cNvPr id="17" name="Object 16">
            <a:extLst>
              <a:ext uri="{FF2B5EF4-FFF2-40B4-BE49-F238E27FC236}">
                <a16:creationId xmlns:a16="http://schemas.microsoft.com/office/drawing/2014/main" id="{7B577407-C06E-40C3-9382-CDBD31B41D3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378498"/>
              </p:ext>
            </p:extLst>
          </p:nvPr>
        </p:nvGraphicFramePr>
        <p:xfrm>
          <a:off x="3082925" y="3841750"/>
          <a:ext cx="714375" cy="31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70" name="Equation" r:id="rId7" imgW="863280" imgH="380880" progId="Equation.DSMT4">
                  <p:embed/>
                </p:oleObj>
              </mc:Choice>
              <mc:Fallback>
                <p:oleObj name="Equation" r:id="rId7" imgW="86328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082925" y="3841750"/>
                        <a:ext cx="714375" cy="315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DB8E3CD-CA57-4AA2-9D21-4660627DF18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3895883" y="3791339"/>
            <a:ext cx="4724400" cy="3996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is the positive square root of the variance.</a:t>
            </a:r>
            <a:endParaRPr lang="en-IN" sz="200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1040D86-C932-4D19-A23E-0D468FE028C1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57200" y="4257869"/>
            <a:ext cx="8458200" cy="168573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The risk of the portfolio depends on the risk of the assets but he interplay between them.</a:t>
            </a:r>
          </a:p>
          <a:p>
            <a:pPr marL="292608" indent="-292608"/>
            <a:r>
              <a:rPr lang="en-US" sz="2000" dirty="0"/>
              <a:t>For example, if one asset does poorly, the second may serve as an offsetting factor.</a:t>
            </a:r>
          </a:p>
          <a:p>
            <a:pPr marL="292608" indent="-292608"/>
            <a:r>
              <a:rPr lang="en-US" sz="2000" dirty="0"/>
              <a:t>The correlation is easier to interpret.</a:t>
            </a:r>
          </a:p>
        </p:txBody>
      </p:sp>
    </p:spTree>
    <p:extLst>
      <p:ext uri="{BB962C8B-B14F-4D97-AF65-F5344CB8AC3E}">
        <p14:creationId xmlns:p14="http://schemas.microsoft.com/office/powerpoint/2010/main" val="17811646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5A4EA-0CD6-489A-98C4-E8630172C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1F4984"/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+mj-cs"/>
              </a:rPr>
              <a:t>5.3 Portfolio Returns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1F4984"/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+mj-cs"/>
              </a:rPr>
              <a:t>4</a:t>
            </a:r>
            <a:endParaRPr lang="en-IN" sz="11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A3D88-B200-4A0A-A633-50B2630F6C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600202"/>
            <a:ext cx="8481527" cy="769774"/>
          </a:xfrm>
        </p:spPr>
        <p:txBody>
          <a:bodyPr>
            <a:normAutofit/>
          </a:bodyPr>
          <a:lstStyle/>
          <a:p>
            <a:pPr marL="292608" indent="-292608"/>
            <a:r>
              <a:rPr lang="en-US" sz="2000" dirty="0"/>
              <a:t>Example: consider an investment portfolio of $40,000 in stock A and $60,000 in stock B.</a:t>
            </a:r>
            <a:endParaRPr lang="en-IN" sz="2000" dirty="0"/>
          </a:p>
        </p:txBody>
      </p:sp>
      <p:graphicFrame>
        <p:nvGraphicFramePr>
          <p:cNvPr id="8" name="(Decorative)Table 8">
            <a:extLst>
              <a:ext uri="{FF2B5EF4-FFF2-40B4-BE49-F238E27FC236}">
                <a16:creationId xmlns:a16="http://schemas.microsoft.com/office/drawing/2014/main" id="{B5BA1D13-3B38-4DB0-95A7-16987071D7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6738263"/>
              </p:ext>
            </p:extLst>
          </p:nvPr>
        </p:nvGraphicFramePr>
        <p:xfrm>
          <a:off x="2286000" y="2438400"/>
          <a:ext cx="4709690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4845">
                  <a:extLst>
                    <a:ext uri="{9D8B030D-6E8A-4147-A177-3AD203B41FA5}">
                      <a16:colId xmlns:a16="http://schemas.microsoft.com/office/drawing/2014/main" val="1590807491"/>
                    </a:ext>
                  </a:extLst>
                </a:gridCol>
                <a:gridCol w="2354845">
                  <a:extLst>
                    <a:ext uri="{9D8B030D-6E8A-4147-A177-3AD203B41FA5}">
                      <a16:colId xmlns:a16="http://schemas.microsoft.com/office/drawing/2014/main" val="32080103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IN" sz="1600" baseline="0" dirty="0"/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pPr algn="ctr"/>
                      <a:endParaRPr lang="en-IN" sz="1600" baseline="0" dirty="0"/>
                    </a:p>
                  </a:txBody>
                  <a:tcPr marL="100584" marR="100584"/>
                </a:tc>
                <a:extLst>
                  <a:ext uri="{0D108BD9-81ED-4DB2-BD59-A6C34878D82A}">
                    <a16:rowId xmlns:a16="http://schemas.microsoft.com/office/drawing/2014/main" val="4152647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IN" sz="1600" baseline="0" dirty="0"/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pPr algn="ctr"/>
                      <a:endParaRPr lang="en-IN" sz="1600" baseline="0" dirty="0"/>
                    </a:p>
                  </a:txBody>
                  <a:tcPr marL="100584" marR="100584"/>
                </a:tc>
                <a:extLst>
                  <a:ext uri="{0D108BD9-81ED-4DB2-BD59-A6C34878D82A}">
                    <a16:rowId xmlns:a16="http://schemas.microsoft.com/office/drawing/2014/main" val="9410634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IN" sz="1600" baseline="0" dirty="0"/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pPr algn="ctr"/>
                      <a:endParaRPr lang="en-IN" sz="1600" baseline="0" dirty="0"/>
                    </a:p>
                  </a:txBody>
                  <a:tcPr marL="100584" marR="100584"/>
                </a:tc>
                <a:extLst>
                  <a:ext uri="{0D108BD9-81ED-4DB2-BD59-A6C34878D82A}">
                    <a16:rowId xmlns:a16="http://schemas.microsoft.com/office/drawing/2014/main" val="28494162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IN" sz="1600" baseline="0" dirty="0"/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pPr algn="ctr"/>
                      <a:endParaRPr lang="en-IN" sz="1600" baseline="0" dirty="0"/>
                    </a:p>
                  </a:txBody>
                  <a:tcPr marL="100584" marR="100584"/>
                </a:tc>
                <a:extLst>
                  <a:ext uri="{0D108BD9-81ED-4DB2-BD59-A6C34878D82A}">
                    <a16:rowId xmlns:a16="http://schemas.microsoft.com/office/drawing/2014/main" val="4246110461"/>
                  </a:ext>
                </a:extLst>
              </a:tr>
            </a:tbl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2793C89C-53BF-4FC3-9533-ED1F62C0FD2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3033478"/>
              </p:ext>
            </p:extLst>
          </p:nvPr>
        </p:nvGraphicFramePr>
        <p:xfrm>
          <a:off x="3124200" y="2513013"/>
          <a:ext cx="658813" cy="184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92" name="Equation" r:id="rId3" imgW="723600" imgH="203040" progId="Equation.DSMT4">
                  <p:embed/>
                </p:oleObj>
              </mc:Choice>
              <mc:Fallback>
                <p:oleObj name="Equation" r:id="rId3" imgW="723600" imgH="203040" progId="Equation.DSMT4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8EFAE9ED-CE94-4AA0-8DEE-1C95BC67475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24200" y="2513013"/>
                        <a:ext cx="658813" cy="184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834A2156-653E-4944-8A53-CF95CA1CF02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9496203"/>
              </p:ext>
            </p:extLst>
          </p:nvPr>
        </p:nvGraphicFramePr>
        <p:xfrm>
          <a:off x="5367338" y="2513013"/>
          <a:ext cx="646112" cy="184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93" name="Equation" r:id="rId5" imgW="711000" imgH="203040" progId="Equation.DSMT4">
                  <p:embed/>
                </p:oleObj>
              </mc:Choice>
              <mc:Fallback>
                <p:oleObj name="Equation" r:id="rId5" imgW="711000" imgH="203040" progId="Equation.DSMT4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2793C89C-53BF-4FC3-9533-ED1F62C0FD2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367338" y="2513013"/>
                        <a:ext cx="646112" cy="184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DD7AB126-4F53-45C8-8C74-CA3A60EF6C2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5521992"/>
              </p:ext>
            </p:extLst>
          </p:nvPr>
        </p:nvGraphicFramePr>
        <p:xfrm>
          <a:off x="2495550" y="2773363"/>
          <a:ext cx="14859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94" name="Equation" r:id="rId7" imgW="1485720" imgH="304560" progId="Equation.DSMT4">
                  <p:embed/>
                </p:oleObj>
              </mc:Choice>
              <mc:Fallback>
                <p:oleObj name="Equation" r:id="rId7" imgW="148572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495550" y="2773363"/>
                        <a:ext cx="14859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0558AFFD-E3D7-4D9D-892D-6520D316C4E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7501904"/>
              </p:ext>
            </p:extLst>
          </p:nvPr>
        </p:nvGraphicFramePr>
        <p:xfrm>
          <a:off x="4954588" y="2773363"/>
          <a:ext cx="14732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95" name="Equation" r:id="rId9" imgW="1473120" imgH="304560" progId="Equation.DSMT4">
                  <p:embed/>
                </p:oleObj>
              </mc:Choice>
              <mc:Fallback>
                <p:oleObj name="Equation" r:id="rId9" imgW="1473120" imgH="304560" progId="Equation.DSMT4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DD7AB126-4F53-45C8-8C74-CA3A60EF6C2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954588" y="2773363"/>
                        <a:ext cx="14732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64FEFFDD-E708-442C-B1B9-E052715A8BF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3371934"/>
              </p:ext>
            </p:extLst>
          </p:nvPr>
        </p:nvGraphicFramePr>
        <p:xfrm>
          <a:off x="2451100" y="3122613"/>
          <a:ext cx="17907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96" name="Equation" r:id="rId11" imgW="1790640" imgH="304560" progId="Equation.DSMT4">
                  <p:embed/>
                </p:oleObj>
              </mc:Choice>
              <mc:Fallback>
                <p:oleObj name="Equation" r:id="rId11" imgW="1790640" imgH="304560" progId="Equation.DSMT4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DD7AB126-4F53-45C8-8C74-CA3A60EF6C2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451100" y="3122613"/>
                        <a:ext cx="17907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8BA7FA14-EB76-46C8-9708-F6C53A6E5A1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1777999"/>
              </p:ext>
            </p:extLst>
          </p:nvPr>
        </p:nvGraphicFramePr>
        <p:xfrm>
          <a:off x="4894263" y="3122613"/>
          <a:ext cx="16891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97" name="Equation" r:id="rId13" imgW="1688760" imgH="304560" progId="Equation.DSMT4">
                  <p:embed/>
                </p:oleObj>
              </mc:Choice>
              <mc:Fallback>
                <p:oleObj name="Equation" r:id="rId13" imgW="1688760" imgH="304560" progId="Equation.DSMT4">
                  <p:embed/>
                  <p:pic>
                    <p:nvPicPr>
                      <p:cNvPr id="10" name="Object 9">
                        <a:extLst>
                          <a:ext uri="{FF2B5EF4-FFF2-40B4-BE49-F238E27FC236}">
                            <a16:creationId xmlns:a16="http://schemas.microsoft.com/office/drawing/2014/main" id="{64FEFFDD-E708-442C-B1B9-E052715A8BF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894263" y="3122613"/>
                        <a:ext cx="16891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844F9946-25F1-4D7D-9FA5-4F3300E1B01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0589835"/>
              </p:ext>
            </p:extLst>
          </p:nvPr>
        </p:nvGraphicFramePr>
        <p:xfrm>
          <a:off x="3471863" y="3467100"/>
          <a:ext cx="22479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98" name="Equation" r:id="rId15" imgW="2247840" imgH="304560" progId="Equation.DSMT4">
                  <p:embed/>
                </p:oleObj>
              </mc:Choice>
              <mc:Fallback>
                <p:oleObj name="Equation" r:id="rId15" imgW="224784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471863" y="3467100"/>
                        <a:ext cx="22479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8ED876-E26B-4582-BBC9-D52ABD6479A9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57200" y="4114800"/>
            <a:ext cx="8610600" cy="11740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a. Calculate the expected return of the portfolio.</a:t>
            </a:r>
          </a:p>
          <a:p>
            <a:pPr marL="0" indent="0">
              <a:buNone/>
            </a:pPr>
            <a:r>
              <a:rPr lang="en-US" sz="2000" dirty="0"/>
              <a:t>b. Calculate the correlation between the returns.</a:t>
            </a:r>
          </a:p>
          <a:p>
            <a:pPr marL="0" indent="0">
              <a:buNone/>
            </a:pPr>
            <a:r>
              <a:rPr lang="en-US" sz="2000" dirty="0"/>
              <a:t>c. Calculate the variance and standard deviation of the portfolio.</a:t>
            </a:r>
          </a:p>
        </p:txBody>
      </p:sp>
    </p:spTree>
    <p:extLst>
      <p:ext uri="{BB962C8B-B14F-4D97-AF65-F5344CB8AC3E}">
        <p14:creationId xmlns:p14="http://schemas.microsoft.com/office/powerpoint/2010/main" val="371284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Title 1"/>
          <p:cNvSpPr>
            <a:spLocks noGrp="1"/>
          </p:cNvSpPr>
          <p:nvPr>
            <p:ph type="title"/>
          </p:nvPr>
        </p:nvSpPr>
        <p:spPr>
          <a:xfrm>
            <a:off x="320040" y="79773"/>
            <a:ext cx="8503920" cy="934138"/>
          </a:xfrm>
        </p:spPr>
        <p:txBody>
          <a:bodyPr>
            <a:noAutofit/>
          </a:bodyPr>
          <a:lstStyle/>
          <a:p>
            <a:pPr eaLnBrk="1" hangingPunct="1"/>
            <a:r>
              <a:rPr lang="en-US" sz="3600" noProof="0" dirty="0">
                <a:latin typeface="+mn-lt"/>
              </a:rPr>
              <a:t>Chapter 5 Learning Objectives (L</a:t>
            </a:r>
            <a:r>
              <a:rPr lang="en-US" sz="100" noProof="0" dirty="0">
                <a:latin typeface="+mn-lt"/>
              </a:rPr>
              <a:t> </a:t>
            </a:r>
            <a:r>
              <a:rPr lang="en-US" sz="3600" noProof="0" dirty="0" err="1">
                <a:latin typeface="+mn-lt"/>
              </a:rPr>
              <a:t>Os</a:t>
            </a:r>
            <a:r>
              <a:rPr lang="en-US" sz="3600" noProof="0" dirty="0">
                <a:latin typeface="+mn-lt"/>
              </a:rPr>
              <a:t>)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228601" y="1219200"/>
            <a:ext cx="8595360" cy="4572000"/>
          </a:xfrm>
        </p:spPr>
        <p:txBody>
          <a:bodyPr>
            <a:normAutofit/>
          </a:bodyPr>
          <a:lstStyle/>
          <a:p>
            <a:pPr marL="914400" indent="-914400" eaLnBrk="1" hangingPunct="1">
              <a:buSzPct val="150000"/>
              <a:buFont typeface="Wingdings" pitchFamily="2" charset="2"/>
              <a:buNone/>
            </a:pPr>
            <a:r>
              <a:rPr lang="en-US" sz="2200" b="1" noProof="0" dirty="0">
                <a:solidFill>
                  <a:schemeClr val="accent5">
                    <a:lumMod val="50000"/>
                  </a:schemeClr>
                </a:solidFill>
                <a:latin typeface="+mn-lt"/>
              </a:rPr>
              <a:t>L</a:t>
            </a:r>
            <a:r>
              <a:rPr lang="en-US" sz="100" b="1" noProof="0" dirty="0">
                <a:solidFill>
                  <a:schemeClr val="accent5">
                    <a:lumMod val="50000"/>
                  </a:schemeClr>
                </a:solidFill>
                <a:latin typeface="+mn-lt"/>
              </a:rPr>
              <a:t> </a:t>
            </a:r>
            <a:r>
              <a:rPr lang="en-US" sz="2200" b="1" noProof="0" dirty="0">
                <a:solidFill>
                  <a:schemeClr val="accent5">
                    <a:lumMod val="50000"/>
                  </a:schemeClr>
                </a:solidFill>
                <a:latin typeface="+mn-lt"/>
              </a:rPr>
              <a:t>O 5.1</a:t>
            </a:r>
            <a:r>
              <a:rPr lang="en-US" sz="2200" b="1" noProof="0" dirty="0">
                <a:solidFill>
                  <a:srgbClr val="009C9E"/>
                </a:solidFill>
                <a:latin typeface="+mn-lt"/>
              </a:rPr>
              <a:t>   </a:t>
            </a:r>
            <a:r>
              <a:rPr lang="en-US" sz="2200" noProof="0" dirty="0">
                <a:latin typeface="+mn-lt"/>
              </a:rPr>
              <a:t>Describe a discrete random variable and its probability distribution.</a:t>
            </a:r>
          </a:p>
          <a:p>
            <a:pPr marL="914400" indent="-914400" eaLnBrk="1" hangingPunct="1">
              <a:buSzPct val="150000"/>
              <a:buFont typeface="Wingdings" pitchFamily="2" charset="2"/>
              <a:buNone/>
            </a:pPr>
            <a:r>
              <a:rPr lang="en-US" sz="2200" b="1" noProof="0" dirty="0">
                <a:solidFill>
                  <a:schemeClr val="accent5">
                    <a:lumMod val="50000"/>
                  </a:schemeClr>
                </a:solidFill>
                <a:latin typeface="+mn-lt"/>
              </a:rPr>
              <a:t>L</a:t>
            </a:r>
            <a:r>
              <a:rPr lang="en-US" sz="100" b="1" noProof="0" dirty="0">
                <a:solidFill>
                  <a:schemeClr val="accent5">
                    <a:lumMod val="50000"/>
                  </a:schemeClr>
                </a:solidFill>
                <a:latin typeface="+mn-lt"/>
              </a:rPr>
              <a:t> </a:t>
            </a:r>
            <a:r>
              <a:rPr lang="en-US" sz="2200" b="1" noProof="0" dirty="0">
                <a:solidFill>
                  <a:schemeClr val="accent5">
                    <a:lumMod val="50000"/>
                  </a:schemeClr>
                </a:solidFill>
                <a:latin typeface="+mn-lt"/>
              </a:rPr>
              <a:t>O 5.2</a:t>
            </a:r>
            <a:r>
              <a:rPr lang="en-US" sz="2200" b="1" noProof="0" dirty="0">
                <a:solidFill>
                  <a:srgbClr val="009C9E"/>
                </a:solidFill>
                <a:latin typeface="+mn-lt"/>
              </a:rPr>
              <a:t>   </a:t>
            </a:r>
            <a:r>
              <a:rPr lang="en-US" sz="2200" noProof="0" dirty="0">
                <a:latin typeface="+mn-lt"/>
              </a:rPr>
              <a:t>Calculate and interpret summary measures for a discrete random variable.</a:t>
            </a:r>
          </a:p>
          <a:p>
            <a:pPr marL="914400" indent="-914400" eaLnBrk="1" hangingPunct="1">
              <a:buSzPct val="150000"/>
              <a:buFont typeface="Wingdings" pitchFamily="2" charset="2"/>
              <a:buNone/>
            </a:pPr>
            <a:r>
              <a:rPr lang="en-US" sz="2200" b="1" noProof="0" dirty="0">
                <a:solidFill>
                  <a:schemeClr val="accent5">
                    <a:lumMod val="50000"/>
                  </a:schemeClr>
                </a:solidFill>
                <a:latin typeface="+mn-lt"/>
              </a:rPr>
              <a:t>L</a:t>
            </a:r>
            <a:r>
              <a:rPr lang="en-US" sz="100" b="1" noProof="0" dirty="0">
                <a:solidFill>
                  <a:schemeClr val="accent5">
                    <a:lumMod val="50000"/>
                  </a:schemeClr>
                </a:solidFill>
                <a:latin typeface="+mn-lt"/>
              </a:rPr>
              <a:t> </a:t>
            </a:r>
            <a:r>
              <a:rPr lang="en-US" sz="2200" b="1" noProof="0" dirty="0">
                <a:solidFill>
                  <a:schemeClr val="accent5">
                    <a:lumMod val="50000"/>
                  </a:schemeClr>
                </a:solidFill>
                <a:latin typeface="+mn-lt"/>
              </a:rPr>
              <a:t>O 5.3   </a:t>
            </a:r>
            <a:r>
              <a:rPr lang="en-US" sz="2200" noProof="0" dirty="0">
                <a:latin typeface="+mn-lt"/>
              </a:rPr>
              <a:t>Calculate and interpret summary measures to evaluate portfolio returns.</a:t>
            </a:r>
          </a:p>
          <a:p>
            <a:pPr marL="914400" indent="-914400" eaLnBrk="1" hangingPunct="1">
              <a:buFont typeface="Wingdings" pitchFamily="2" charset="2"/>
              <a:buNone/>
            </a:pPr>
            <a:r>
              <a:rPr lang="en-US" sz="2200" b="1" noProof="0" dirty="0">
                <a:solidFill>
                  <a:schemeClr val="accent5">
                    <a:lumMod val="50000"/>
                  </a:schemeClr>
                </a:solidFill>
                <a:latin typeface="+mn-lt"/>
              </a:rPr>
              <a:t>L</a:t>
            </a:r>
            <a:r>
              <a:rPr lang="en-US" sz="100" b="1" noProof="0" dirty="0">
                <a:solidFill>
                  <a:schemeClr val="accent5">
                    <a:lumMod val="50000"/>
                  </a:schemeClr>
                </a:solidFill>
                <a:latin typeface="+mn-lt"/>
              </a:rPr>
              <a:t> </a:t>
            </a:r>
            <a:r>
              <a:rPr lang="en-US" sz="2200" b="1" noProof="0" dirty="0">
                <a:solidFill>
                  <a:schemeClr val="accent5">
                    <a:lumMod val="50000"/>
                  </a:schemeClr>
                </a:solidFill>
                <a:latin typeface="+mn-lt"/>
              </a:rPr>
              <a:t>O 5.4   </a:t>
            </a:r>
            <a:r>
              <a:rPr lang="en-US" sz="2200" noProof="0" dirty="0">
                <a:latin typeface="+mn-lt"/>
              </a:rPr>
              <a:t>Calculate and interpret probabilities for a binomial random variable.</a:t>
            </a:r>
          </a:p>
          <a:p>
            <a:pPr marL="914400" indent="-914400" eaLnBrk="1" hangingPunct="1">
              <a:buFont typeface="Wingdings" pitchFamily="2" charset="2"/>
              <a:buNone/>
            </a:pPr>
            <a:r>
              <a:rPr lang="en-US" sz="2200" b="1" noProof="0" dirty="0">
                <a:solidFill>
                  <a:schemeClr val="accent5">
                    <a:lumMod val="50000"/>
                  </a:schemeClr>
                </a:solidFill>
                <a:latin typeface="+mn-lt"/>
              </a:rPr>
              <a:t>L</a:t>
            </a:r>
            <a:r>
              <a:rPr lang="en-US" sz="100" b="1" noProof="0" dirty="0">
                <a:solidFill>
                  <a:schemeClr val="accent5">
                    <a:lumMod val="50000"/>
                  </a:schemeClr>
                </a:solidFill>
                <a:latin typeface="+mn-lt"/>
              </a:rPr>
              <a:t> </a:t>
            </a:r>
            <a:r>
              <a:rPr lang="en-US" sz="2200" b="1" noProof="0" dirty="0">
                <a:solidFill>
                  <a:schemeClr val="accent5">
                    <a:lumMod val="50000"/>
                  </a:schemeClr>
                </a:solidFill>
                <a:latin typeface="+mn-lt"/>
              </a:rPr>
              <a:t>O 5.5   </a:t>
            </a:r>
            <a:r>
              <a:rPr lang="en-US" sz="2200" noProof="0" dirty="0">
                <a:latin typeface="+mn-lt"/>
              </a:rPr>
              <a:t>Calculate and interpret probabilities for a Poisson random variable.</a:t>
            </a:r>
          </a:p>
          <a:p>
            <a:pPr marL="914400" indent="-914400">
              <a:buNone/>
            </a:pPr>
            <a:r>
              <a:rPr lang="en-US" sz="2200" b="1" noProof="0" dirty="0">
                <a:solidFill>
                  <a:schemeClr val="accent5">
                    <a:lumMod val="50000"/>
                  </a:schemeClr>
                </a:solidFill>
                <a:latin typeface="+mn-lt"/>
              </a:rPr>
              <a:t>L</a:t>
            </a:r>
            <a:r>
              <a:rPr lang="en-US" sz="100" b="1" noProof="0" dirty="0">
                <a:solidFill>
                  <a:schemeClr val="accent5">
                    <a:lumMod val="50000"/>
                  </a:schemeClr>
                </a:solidFill>
                <a:latin typeface="+mn-lt"/>
              </a:rPr>
              <a:t> </a:t>
            </a:r>
            <a:r>
              <a:rPr lang="en-US" sz="2200" b="1" noProof="0" dirty="0">
                <a:solidFill>
                  <a:schemeClr val="accent5">
                    <a:lumMod val="50000"/>
                  </a:schemeClr>
                </a:solidFill>
                <a:latin typeface="+mn-lt"/>
              </a:rPr>
              <a:t>O 5.6   </a:t>
            </a:r>
            <a:r>
              <a:rPr lang="en-US" sz="2200" noProof="0" dirty="0">
                <a:latin typeface="+mn-lt"/>
              </a:rPr>
              <a:t>Calculate and interpret probabilities for a hypergeometric random variable.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23091-C867-4998-ADD3-124315E22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1F4984"/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+mj-cs"/>
              </a:rPr>
              <a:t>5.3 Portfolio Returns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1F4984"/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+mj-cs"/>
              </a:rPr>
              <a:t>5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FA23E-88CB-451D-A718-9DB480F1E3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2556588" cy="471195"/>
          </a:xfrm>
        </p:spPr>
        <p:txBody>
          <a:bodyPr>
            <a:normAutofit/>
          </a:bodyPr>
          <a:lstStyle/>
          <a:p>
            <a:pPr marL="292608" indent="-292608"/>
            <a:r>
              <a:rPr lang="en-IN" sz="2000" dirty="0"/>
              <a:t>Example continued,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C22AB3-8D76-4AA4-8EF4-A0887EE82AFE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57200" y="2245828"/>
            <a:ext cx="381000" cy="450980"/>
          </a:xfrm>
        </p:spPr>
        <p:txBody>
          <a:bodyPr>
            <a:normAutofit/>
          </a:bodyPr>
          <a:lstStyle/>
          <a:p>
            <a:pPr marL="292608" indent="-292608"/>
            <a:r>
              <a:rPr lang="en-IN" sz="2000" dirty="0"/>
              <a:t> </a:t>
            </a:r>
          </a:p>
        </p:txBody>
      </p:sp>
      <p:graphicFrame>
        <p:nvGraphicFramePr>
          <p:cNvPr id="15" name="Object 14">
            <a:extLst>
              <a:ext uri="{FF2B5EF4-FFF2-40B4-BE49-F238E27FC236}">
                <a16:creationId xmlns:a16="http://schemas.microsoft.com/office/drawing/2014/main" id="{C6378B3D-DBD8-4B76-BB86-37F726B8856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6002201"/>
              </p:ext>
            </p:extLst>
          </p:nvPr>
        </p:nvGraphicFramePr>
        <p:xfrm>
          <a:off x="896938" y="2124075"/>
          <a:ext cx="3883025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16" name="Equation" r:id="rId3" imgW="3530520" imgH="545760" progId="Equation.DSMT4">
                  <p:embed/>
                </p:oleObj>
              </mc:Choice>
              <mc:Fallback>
                <p:oleObj name="Equation" r:id="rId3" imgW="3530520" imgH="5457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96938" y="2124075"/>
                        <a:ext cx="3883025" cy="600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54F694B-3088-455F-888A-B00259324E96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57200" y="2898546"/>
            <a:ext cx="447869" cy="4711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/>
              <a:t>a.</a:t>
            </a:r>
          </a:p>
        </p:txBody>
      </p:sp>
      <p:graphicFrame>
        <p:nvGraphicFramePr>
          <p:cNvPr id="16" name="Object 15">
            <a:extLst>
              <a:ext uri="{FF2B5EF4-FFF2-40B4-BE49-F238E27FC236}">
                <a16:creationId xmlns:a16="http://schemas.microsoft.com/office/drawing/2014/main" id="{C197E743-178C-4779-B5F5-9B9D29DEEDE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8406017"/>
              </p:ext>
            </p:extLst>
          </p:nvPr>
        </p:nvGraphicFramePr>
        <p:xfrm>
          <a:off x="927100" y="2938463"/>
          <a:ext cx="4316413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17" name="Equation" r:id="rId5" imgW="3924000" imgH="355320" progId="Equation.DSMT4">
                  <p:embed/>
                </p:oleObj>
              </mc:Choice>
              <mc:Fallback>
                <p:oleObj name="Equation" r:id="rId5" imgW="3924000" imgH="355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27100" y="2938463"/>
                        <a:ext cx="4316413" cy="390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4E5BC9-7406-47C8-B1B3-D412C4612400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57200" y="3505200"/>
            <a:ext cx="381000" cy="4049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/>
              <a:t>b.</a:t>
            </a:r>
          </a:p>
        </p:txBody>
      </p:sp>
      <p:graphicFrame>
        <p:nvGraphicFramePr>
          <p:cNvPr id="17" name="Object 16">
            <a:extLst>
              <a:ext uri="{FF2B5EF4-FFF2-40B4-BE49-F238E27FC236}">
                <a16:creationId xmlns:a16="http://schemas.microsoft.com/office/drawing/2014/main" id="{EABEE787-32D6-41E1-BF6D-7EBE0FDB6C2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2045574"/>
              </p:ext>
            </p:extLst>
          </p:nvPr>
        </p:nvGraphicFramePr>
        <p:xfrm>
          <a:off x="946150" y="3403600"/>
          <a:ext cx="28956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18" name="Equation" r:id="rId7" imgW="2895480" imgH="609480" progId="Equation.DSMT4">
                  <p:embed/>
                </p:oleObj>
              </mc:Choice>
              <mc:Fallback>
                <p:oleObj name="Equation" r:id="rId7" imgW="2895480" imgH="609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46150" y="3403600"/>
                        <a:ext cx="28956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B295A06-473E-4590-B80F-C42FA3F0AD3C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3873500" y="3507380"/>
            <a:ext cx="5041900" cy="4027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the returns have a weak positive linear</a:t>
            </a:r>
            <a:endParaRPr lang="en-IN" sz="200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157065C-5A03-43F9-A065-C4C3E22EC37C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57200" y="4114801"/>
            <a:ext cx="5727013" cy="457199"/>
          </a:xfrm>
        </p:spPr>
        <p:txBody>
          <a:bodyPr>
            <a:normAutofit/>
          </a:bodyPr>
          <a:lstStyle/>
          <a:p>
            <a:pPr marL="400050" indent="0">
              <a:buNone/>
            </a:pPr>
            <a:r>
              <a:rPr lang="en-US" sz="2000" dirty="0"/>
              <a:t>relationship.</a:t>
            </a:r>
            <a:endParaRPr lang="en-IN" sz="200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3E79CA6-A3AF-41A8-845B-44D34BED700D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457200" y="4611190"/>
            <a:ext cx="361406" cy="4441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/>
              <a:t>c.</a:t>
            </a:r>
          </a:p>
        </p:txBody>
      </p:sp>
      <p:graphicFrame>
        <p:nvGraphicFramePr>
          <p:cNvPr id="18" name="Object 17">
            <a:extLst>
              <a:ext uri="{FF2B5EF4-FFF2-40B4-BE49-F238E27FC236}">
                <a16:creationId xmlns:a16="http://schemas.microsoft.com/office/drawing/2014/main" id="{B45FABB8-139F-4898-8255-E0A57357878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1981201"/>
              </p:ext>
            </p:extLst>
          </p:nvPr>
        </p:nvGraphicFramePr>
        <p:xfrm>
          <a:off x="877888" y="4583113"/>
          <a:ext cx="7061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19" name="Equation" r:id="rId9" imgW="7061040" imgH="457200" progId="Equation.DSMT4">
                  <p:embed/>
                </p:oleObj>
              </mc:Choice>
              <mc:Fallback>
                <p:oleObj name="Equation" r:id="rId9" imgW="706104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77888" y="4583113"/>
                        <a:ext cx="70612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>
            <a:extLst>
              <a:ext uri="{FF2B5EF4-FFF2-40B4-BE49-F238E27FC236}">
                <a16:creationId xmlns:a16="http://schemas.microsoft.com/office/drawing/2014/main" id="{9721835B-8E94-4EA2-8B2A-519C9AF4549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7968218"/>
              </p:ext>
            </p:extLst>
          </p:nvPr>
        </p:nvGraphicFramePr>
        <p:xfrm>
          <a:off x="873125" y="5118100"/>
          <a:ext cx="26289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20" name="Equation" r:id="rId11" imgW="2628720" imgH="380880" progId="Equation.DSMT4">
                  <p:embed/>
                </p:oleObj>
              </mc:Choice>
              <mc:Fallback>
                <p:oleObj name="Equation" r:id="rId11" imgW="2628720" imgH="380880" progId="Equation.DSMT4">
                  <p:embed/>
                  <p:pic>
                    <p:nvPicPr>
                      <p:cNvPr id="18" name="Object 17">
                        <a:extLst>
                          <a:ext uri="{FF2B5EF4-FFF2-40B4-BE49-F238E27FC236}">
                            <a16:creationId xmlns:a16="http://schemas.microsoft.com/office/drawing/2014/main" id="{B45FABB8-139F-4898-8255-E0A57357878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873125" y="5118100"/>
                        <a:ext cx="26289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AF55838-AE07-4B70-9D24-BD3CD3E7DBA7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3531327" y="5046445"/>
            <a:ext cx="3707673" cy="5161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the standard deviation is 7.74%.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5153073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30623-3DB9-4694-8E60-D1285C401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5.4 The Binomial Distribution </a:t>
            </a:r>
            <a:r>
              <a:rPr lang="en-US" sz="1000" dirty="0"/>
              <a:t>1</a:t>
            </a:r>
            <a:endParaRPr lang="en-IN" sz="1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0FFFB-E8F1-4CB3-8538-5536CB8C9B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3"/>
            <a:ext cx="8266922" cy="1517466"/>
          </a:xfrm>
        </p:spPr>
        <p:txBody>
          <a:bodyPr>
            <a:normAutofit/>
          </a:bodyPr>
          <a:lstStyle/>
          <a:p>
            <a:pPr marL="0" indent="0">
              <a:spcBef>
                <a:spcPts val="500"/>
              </a:spcBef>
              <a:buNone/>
            </a:pPr>
            <a:r>
              <a:rPr lang="en-US" sz="2000" dirty="0"/>
              <a:t>Different types of experiments generate different probability distributions.</a:t>
            </a:r>
          </a:p>
          <a:p>
            <a:pPr marL="292608" indent="-292608">
              <a:spcBef>
                <a:spcPts val="500"/>
              </a:spcBef>
            </a:pPr>
            <a:r>
              <a:rPr lang="en-US" sz="2000" dirty="0"/>
              <a:t>Binomial.</a:t>
            </a:r>
          </a:p>
          <a:p>
            <a:pPr marL="292608" indent="-292608">
              <a:spcBef>
                <a:spcPts val="500"/>
              </a:spcBef>
            </a:pPr>
            <a:r>
              <a:rPr lang="en-US" sz="2000" dirty="0"/>
              <a:t>Poisson.</a:t>
            </a:r>
          </a:p>
          <a:p>
            <a:pPr marL="292608" indent="-292608">
              <a:spcBef>
                <a:spcPts val="500"/>
              </a:spcBef>
            </a:pPr>
            <a:r>
              <a:rPr lang="en-US" sz="2000" dirty="0"/>
              <a:t>Hypergeometric.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F594D4-7F67-4DA3-B3D0-BFE4DAC6AE8E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57200" y="3159036"/>
            <a:ext cx="8229600" cy="1559768"/>
          </a:xfrm>
        </p:spPr>
        <p:txBody>
          <a:bodyPr>
            <a:normAutofit/>
          </a:bodyPr>
          <a:lstStyle/>
          <a:p>
            <a:pPr marL="0" indent="0">
              <a:spcBef>
                <a:spcPts val="500"/>
              </a:spcBef>
              <a:buNone/>
            </a:pPr>
            <a:r>
              <a:rPr lang="en-US" sz="2000" dirty="0"/>
              <a:t>A Bernoulli process consists of a series of </a:t>
            </a:r>
            <a:r>
              <a:rPr lang="en-US" sz="2000" i="1" dirty="0"/>
              <a:t>n</a:t>
            </a:r>
            <a:r>
              <a:rPr lang="en-US" sz="2000" dirty="0"/>
              <a:t> independent and identical trials of an experiment such that on each trial:</a:t>
            </a:r>
          </a:p>
          <a:p>
            <a:pPr marL="292608" indent="-292608">
              <a:spcBef>
                <a:spcPts val="500"/>
              </a:spcBef>
            </a:pPr>
            <a:r>
              <a:rPr lang="en-US" sz="2000" dirty="0"/>
              <a:t>There are only two possible outcomes: success and failure.</a:t>
            </a:r>
          </a:p>
          <a:p>
            <a:pPr marL="292608" indent="-292608">
              <a:spcBef>
                <a:spcPts val="500"/>
              </a:spcBef>
            </a:pPr>
            <a:r>
              <a:rPr lang="en-US" sz="2000" dirty="0"/>
              <a:t>The probabilities of success and failure remain the same from trial to trial.</a:t>
            </a:r>
            <a:endParaRPr lang="en-IN" sz="20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48BFF96-430B-4B17-8066-9FCB82A113DE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57200" y="4760171"/>
            <a:ext cx="8229600" cy="11072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Use </a:t>
            </a:r>
            <a:r>
              <a:rPr lang="en-US" sz="2000" i="1" dirty="0"/>
              <a:t>p</a:t>
            </a:r>
            <a:r>
              <a:rPr lang="en-US" sz="2000" dirty="0"/>
              <a:t> to denote the probability of success, and 1 − </a:t>
            </a:r>
            <a:r>
              <a:rPr lang="en-US" sz="2000" i="1" dirty="0"/>
              <a:t>p</a:t>
            </a:r>
            <a:r>
              <a:rPr lang="en-US" sz="2000" dirty="0"/>
              <a:t> is the probability of failure.</a:t>
            </a:r>
          </a:p>
        </p:txBody>
      </p:sp>
    </p:spTree>
    <p:extLst>
      <p:ext uri="{BB962C8B-B14F-4D97-AF65-F5344CB8AC3E}">
        <p14:creationId xmlns:p14="http://schemas.microsoft.com/office/powerpoint/2010/main" val="15304479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F83C2-1FC2-48CB-BE30-50973EDF4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5.4 The Binomial Distribution </a:t>
            </a:r>
            <a:r>
              <a:rPr lang="en-US" sz="1000" dirty="0"/>
              <a:t>2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DF50AA-B2E9-48F9-B2B8-0290B3C0AC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2"/>
            <a:ext cx="8534400" cy="7598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 binomial random variable </a:t>
            </a:r>
            <a:r>
              <a:rPr lang="en-US" sz="2000" i="1" dirty="0"/>
              <a:t>X</a:t>
            </a:r>
            <a:r>
              <a:rPr lang="en-US" sz="2000" dirty="0"/>
              <a:t> is defined as the number of successes achieved in the </a:t>
            </a:r>
            <a:r>
              <a:rPr lang="en-US" sz="2000" i="1" dirty="0"/>
              <a:t>n</a:t>
            </a:r>
            <a:r>
              <a:rPr lang="en-US" sz="2000" dirty="0"/>
              <a:t> trials of a Bernoulli process.</a:t>
            </a:r>
            <a:endParaRPr lang="en-IN" sz="2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DC3E81-83BB-4631-8BAC-2CDE4C9C7E27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57200" y="2388327"/>
            <a:ext cx="2904309" cy="424542"/>
          </a:xfrm>
        </p:spPr>
        <p:txBody>
          <a:bodyPr>
            <a:normAutofit/>
          </a:bodyPr>
          <a:lstStyle/>
          <a:p>
            <a:pPr marL="292608" indent="-292608"/>
            <a:r>
              <a:rPr lang="en-IN" sz="2000" dirty="0"/>
              <a:t>The possible values are</a:t>
            </a:r>
          </a:p>
        </p:txBody>
      </p:sp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F521BE42-E52B-4CE6-8942-07196992C41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8682745"/>
              </p:ext>
            </p:extLst>
          </p:nvPr>
        </p:nvGraphicFramePr>
        <p:xfrm>
          <a:off x="3355975" y="2481263"/>
          <a:ext cx="10160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0" name="Equation" r:id="rId3" imgW="1015920" imgH="291960" progId="Equation.DSMT4">
                  <p:embed/>
                </p:oleObj>
              </mc:Choice>
              <mc:Fallback>
                <p:oleObj name="Equation" r:id="rId3" imgW="101592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55975" y="2481263"/>
                        <a:ext cx="1016000" cy="29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D6DDAD4-14FB-4656-AC8B-575511A1726A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57200" y="2852057"/>
            <a:ext cx="8305800" cy="744584"/>
          </a:xfrm>
        </p:spPr>
        <p:txBody>
          <a:bodyPr>
            <a:normAutofit/>
          </a:bodyPr>
          <a:lstStyle/>
          <a:p>
            <a:pPr marL="292608" indent="-292608"/>
            <a:r>
              <a:rPr lang="en-US" sz="2000" dirty="0"/>
              <a:t>The binomial distribution or binomial probability distribution shows the probabilities associated with the possible values.</a:t>
            </a:r>
            <a:endParaRPr lang="en-IN" sz="20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E905C9-87EE-4DE5-8488-5E3A9BE4460A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57200" y="3657600"/>
            <a:ext cx="8534400" cy="152399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Examples:</a:t>
            </a:r>
          </a:p>
          <a:p>
            <a:pPr marL="292608" indent="-292608"/>
            <a:r>
              <a:rPr lang="en-US" sz="2000" dirty="0"/>
              <a:t>A customer defaults or does not default on a loan.</a:t>
            </a:r>
          </a:p>
          <a:p>
            <a:pPr marL="292608" indent="-292608"/>
            <a:r>
              <a:rPr lang="en-US" sz="2000" dirty="0"/>
              <a:t>A consumer reacts positively or negatively to a social media campaign.</a:t>
            </a:r>
          </a:p>
          <a:p>
            <a:pPr marL="292608" indent="-292608"/>
            <a:r>
              <a:rPr lang="en-US" sz="2000" dirty="0"/>
              <a:t>A drug is either effective or ineffective.</a:t>
            </a:r>
            <a:endParaRPr lang="en-IN" sz="20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56C22B2-3EF4-4F2A-9833-EB5C9D4CE3A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57200" y="5214025"/>
            <a:ext cx="8181703" cy="7557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Before arriving at a general formula for the distribution, we construct a probability tree to illustrate the outcomes and probabilities.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4869572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3D162-F499-4A10-9415-63792DCEC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5.4 The Binomial Distribution </a:t>
            </a:r>
            <a:r>
              <a:rPr lang="en-US" sz="1000" dirty="0"/>
              <a:t>3</a:t>
            </a:r>
            <a:endParaRPr lang="en-IN" sz="1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6C8E8-BA05-4322-8F68-2937FC6B5A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3"/>
            <a:ext cx="8229600" cy="455020"/>
          </a:xfrm>
        </p:spPr>
        <p:txBody>
          <a:bodyPr>
            <a:normAutofit/>
          </a:bodyPr>
          <a:lstStyle/>
          <a:p>
            <a:pPr marL="292608" indent="-292608"/>
            <a:r>
              <a:rPr lang="en-US" sz="2200" dirty="0"/>
              <a:t>Example: 85% of customers will use a credit card.</a:t>
            </a:r>
            <a:endParaRPr lang="en-IN" sz="2200" dirty="0"/>
          </a:p>
        </p:txBody>
      </p:sp>
      <p:pic>
        <p:nvPicPr>
          <p:cNvPr id="19" name="Picture 18" descr="A tree diagram illustrates the percentage of customers using a credit card.">
            <a:extLst>
              <a:ext uri="{FF2B5EF4-FFF2-40B4-BE49-F238E27FC236}">
                <a16:creationId xmlns:a16="http://schemas.microsoft.com/office/drawing/2014/main" id="{BBDAE1A6-70DA-4939-9E7A-33877C9249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125" y="2209800"/>
            <a:ext cx="3723875" cy="3256674"/>
          </a:xfrm>
          <a:prstGeom prst="rect">
            <a:avLst/>
          </a:prstGeom>
        </p:spPr>
      </p:pic>
      <p:graphicFrame>
        <p:nvGraphicFramePr>
          <p:cNvPr id="20" name="Table 8">
            <a:extLst>
              <a:ext uri="{FF2B5EF4-FFF2-40B4-BE49-F238E27FC236}">
                <a16:creationId xmlns:a16="http://schemas.microsoft.com/office/drawing/2014/main" id="{1BDDEC19-5E4B-4D60-BFBE-98815FC949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3882845"/>
              </p:ext>
            </p:extLst>
          </p:nvPr>
        </p:nvGraphicFramePr>
        <p:xfrm>
          <a:off x="5130264" y="2590800"/>
          <a:ext cx="378513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2568">
                  <a:extLst>
                    <a:ext uri="{9D8B030D-6E8A-4147-A177-3AD203B41FA5}">
                      <a16:colId xmlns:a16="http://schemas.microsoft.com/office/drawing/2014/main" val="4103402203"/>
                    </a:ext>
                  </a:extLst>
                </a:gridCol>
                <a:gridCol w="1892568">
                  <a:extLst>
                    <a:ext uri="{9D8B030D-6E8A-4147-A177-3AD203B41FA5}">
                      <a16:colId xmlns:a16="http://schemas.microsoft.com/office/drawing/2014/main" val="11056895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600" i="1" baseline="0" dirty="0"/>
                        <a:t>x</a:t>
                      </a:r>
                    </a:p>
                  </a:txBody>
                  <a:tcPr marL="56777" marR="5677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i="1" baseline="0" dirty="0"/>
                        <a:t>P</a:t>
                      </a:r>
                      <a:r>
                        <a:rPr lang="en-IN" sz="1600" baseline="0" dirty="0"/>
                        <a:t>(</a:t>
                      </a:r>
                      <a:r>
                        <a:rPr lang="en-IN" sz="1600" i="1" baseline="0" dirty="0"/>
                        <a:t>X</a:t>
                      </a:r>
                      <a:r>
                        <a:rPr lang="en-IN" sz="1600" baseline="0" dirty="0"/>
                        <a:t> = </a:t>
                      </a:r>
                      <a:r>
                        <a:rPr lang="en-IN" sz="1600" i="1" baseline="0" dirty="0"/>
                        <a:t>x</a:t>
                      </a:r>
                      <a:r>
                        <a:rPr lang="en-IN" sz="1600" baseline="0" dirty="0"/>
                        <a:t>)</a:t>
                      </a:r>
                    </a:p>
                  </a:txBody>
                  <a:tcPr marL="56777" marR="56777"/>
                </a:tc>
                <a:extLst>
                  <a:ext uri="{0D108BD9-81ED-4DB2-BD59-A6C34878D82A}">
                    <a16:rowId xmlns:a16="http://schemas.microsoft.com/office/drawing/2014/main" val="1806300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600" baseline="0" dirty="0"/>
                        <a:t>0</a:t>
                      </a:r>
                    </a:p>
                  </a:txBody>
                  <a:tcPr marL="56777" marR="5677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aseline="0" dirty="0"/>
                        <a:t>0.0034</a:t>
                      </a:r>
                    </a:p>
                  </a:txBody>
                  <a:tcPr marL="56777" marR="56777"/>
                </a:tc>
                <a:extLst>
                  <a:ext uri="{0D108BD9-81ED-4DB2-BD59-A6C34878D82A}">
                    <a16:rowId xmlns:a16="http://schemas.microsoft.com/office/drawing/2014/main" val="8824318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600" baseline="0" dirty="0"/>
                        <a:t>1</a:t>
                      </a:r>
                    </a:p>
                  </a:txBody>
                  <a:tcPr marL="56777" marR="5677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aseline="0" dirty="0"/>
                        <a:t>0.0573</a:t>
                      </a:r>
                    </a:p>
                  </a:txBody>
                  <a:tcPr marL="56777" marR="56777"/>
                </a:tc>
                <a:extLst>
                  <a:ext uri="{0D108BD9-81ED-4DB2-BD59-A6C34878D82A}">
                    <a16:rowId xmlns:a16="http://schemas.microsoft.com/office/drawing/2014/main" val="898607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600" baseline="0" dirty="0"/>
                        <a:t>2</a:t>
                      </a:r>
                    </a:p>
                  </a:txBody>
                  <a:tcPr marL="56777" marR="5677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aseline="0" dirty="0"/>
                        <a:t>0.3252</a:t>
                      </a:r>
                    </a:p>
                  </a:txBody>
                  <a:tcPr marL="56777" marR="56777"/>
                </a:tc>
                <a:extLst>
                  <a:ext uri="{0D108BD9-81ED-4DB2-BD59-A6C34878D82A}">
                    <a16:rowId xmlns:a16="http://schemas.microsoft.com/office/drawing/2014/main" val="1965093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600" baseline="0" dirty="0"/>
                        <a:t>3</a:t>
                      </a:r>
                    </a:p>
                  </a:txBody>
                  <a:tcPr marL="56777" marR="5677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aseline="0" dirty="0"/>
                        <a:t>0.6141</a:t>
                      </a:r>
                    </a:p>
                  </a:txBody>
                  <a:tcPr marL="56777" marR="56777"/>
                </a:tc>
                <a:extLst>
                  <a:ext uri="{0D108BD9-81ED-4DB2-BD59-A6C34878D82A}">
                    <a16:rowId xmlns:a16="http://schemas.microsoft.com/office/drawing/2014/main" val="3235443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sz="1600" baseline="0" dirty="0"/>
                    </a:p>
                  </a:txBody>
                  <a:tcPr marL="56777" marR="5677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aseline="0" dirty="0"/>
                        <a:t>Total = 1</a:t>
                      </a:r>
                    </a:p>
                  </a:txBody>
                  <a:tcPr marL="56777" marR="56777"/>
                </a:tc>
                <a:extLst>
                  <a:ext uri="{0D108BD9-81ED-4DB2-BD59-A6C34878D82A}">
                    <a16:rowId xmlns:a16="http://schemas.microsoft.com/office/drawing/2014/main" val="1207607759"/>
                  </a:ext>
                </a:extLst>
              </a:tr>
            </a:tbl>
          </a:graphicData>
        </a:graphic>
      </p:graphicFrame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5FD523A-855A-492B-B197-FFA5BCCF0FF1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2791407" y="5715000"/>
            <a:ext cx="3581400" cy="32049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200" dirty="0">
                <a:hlinkClick r:id="rId3" action="ppaction://hlinksldjump"/>
              </a:rPr>
              <a:t>Access the text alternative for slide images.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8694010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415CF-B223-4EB9-B116-772F4AAB5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5.4 The Binomial Distribution </a:t>
            </a:r>
            <a:r>
              <a:rPr lang="en-US" sz="1000" dirty="0"/>
              <a:t>4</a:t>
            </a:r>
            <a:endParaRPr lang="en-IN" sz="1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1DCA90-D1ED-468F-BDCC-21F459D432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3940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For a binomial random variable X, the probability of </a:t>
            </a:r>
            <a:r>
              <a:rPr lang="en-US" sz="1800" i="1" dirty="0"/>
              <a:t>x</a:t>
            </a:r>
            <a:r>
              <a:rPr lang="en-US" sz="1800" dirty="0"/>
              <a:t> successes in </a:t>
            </a:r>
            <a:r>
              <a:rPr lang="en-US" sz="1800" i="1" dirty="0"/>
              <a:t>n</a:t>
            </a:r>
            <a:r>
              <a:rPr lang="en-US" sz="1800" dirty="0"/>
              <a:t> Bernoulli trials is</a:t>
            </a:r>
            <a:endParaRPr lang="en-IN" sz="1800" dirty="0"/>
          </a:p>
        </p:txBody>
      </p:sp>
      <p:graphicFrame>
        <p:nvGraphicFramePr>
          <p:cNvPr id="15" name="Object 14">
            <a:extLst>
              <a:ext uri="{FF2B5EF4-FFF2-40B4-BE49-F238E27FC236}">
                <a16:creationId xmlns:a16="http://schemas.microsoft.com/office/drawing/2014/main" id="{1C19A19E-75BE-4715-9C91-8AC3E409E9E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1131975"/>
              </p:ext>
            </p:extLst>
          </p:nvPr>
        </p:nvGraphicFramePr>
        <p:xfrm>
          <a:off x="2239963" y="2032000"/>
          <a:ext cx="4081462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98" name="Equation" r:id="rId3" imgW="5537160" imgH="749160" progId="Equation.DSMT4">
                  <p:embed/>
                </p:oleObj>
              </mc:Choice>
              <mc:Fallback>
                <p:oleObj name="Equation" r:id="rId3" imgW="5537160" imgH="749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39963" y="2032000"/>
                        <a:ext cx="4081462" cy="5508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B478C5-04EC-45E1-AC4B-57494B4FFA8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57200" y="2801982"/>
            <a:ext cx="1362891" cy="372292"/>
          </a:xfrm>
        </p:spPr>
        <p:txBody>
          <a:bodyPr>
            <a:normAutofit/>
          </a:bodyPr>
          <a:lstStyle/>
          <a:p>
            <a:pPr marL="292608" indent="-292608"/>
            <a:r>
              <a:rPr lang="en-IN" sz="1800" dirty="0"/>
              <a:t>This is for</a:t>
            </a:r>
          </a:p>
        </p:txBody>
      </p:sp>
      <p:graphicFrame>
        <p:nvGraphicFramePr>
          <p:cNvPr id="16" name="Object 15">
            <a:extLst>
              <a:ext uri="{FF2B5EF4-FFF2-40B4-BE49-F238E27FC236}">
                <a16:creationId xmlns:a16="http://schemas.microsoft.com/office/drawing/2014/main" id="{8C5A5BE9-52AE-4E00-9AE7-06AE2DB1313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8894736"/>
              </p:ext>
            </p:extLst>
          </p:nvPr>
        </p:nvGraphicFramePr>
        <p:xfrm>
          <a:off x="1828800" y="2895600"/>
          <a:ext cx="1420812" cy="255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99" name="Equation" r:id="rId5" imgW="1625400" imgH="291960" progId="Equation.DSMT4">
                  <p:embed/>
                </p:oleObj>
              </mc:Choice>
              <mc:Fallback>
                <p:oleObj name="Equation" r:id="rId5" imgW="162540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828800" y="2895600"/>
                        <a:ext cx="1420812" cy="255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C28F50F-0758-405F-98B9-5D8016F4F820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57200" y="3215637"/>
            <a:ext cx="1719943" cy="367936"/>
          </a:xfrm>
        </p:spPr>
        <p:txBody>
          <a:bodyPr>
            <a:normAutofit/>
          </a:bodyPr>
          <a:lstStyle/>
          <a:p>
            <a:pPr marL="292608" indent="-292608"/>
            <a:r>
              <a:rPr lang="en-IN" sz="1800" dirty="0"/>
              <a:t>By definition,</a:t>
            </a:r>
          </a:p>
        </p:txBody>
      </p:sp>
      <p:graphicFrame>
        <p:nvGraphicFramePr>
          <p:cNvPr id="19" name="Object 18">
            <a:extLst>
              <a:ext uri="{FF2B5EF4-FFF2-40B4-BE49-F238E27FC236}">
                <a16:creationId xmlns:a16="http://schemas.microsoft.com/office/drawing/2014/main" id="{C9DF929F-3386-4BD7-B331-10C6DFD5A1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779074"/>
              </p:ext>
            </p:extLst>
          </p:nvPr>
        </p:nvGraphicFramePr>
        <p:xfrm>
          <a:off x="2227263" y="3308350"/>
          <a:ext cx="577850" cy="21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00" name="Equation" r:id="rId7" imgW="634680" imgH="241200" progId="Equation.DSMT4">
                  <p:embed/>
                </p:oleObj>
              </mc:Choice>
              <mc:Fallback>
                <p:oleObj name="Equation" r:id="rId7" imgW="63468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227263" y="3308350"/>
                        <a:ext cx="577850" cy="219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D56C7D-1E69-47E6-9CBD-E37A1B6E9710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57200" y="3666307"/>
            <a:ext cx="6934200" cy="3722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There are two parts of the formula.</a:t>
            </a:r>
            <a:endParaRPr lang="en-IN" sz="18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65B8BE7-EA45-4F49-8855-465BA3920A5F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57200" y="4172330"/>
            <a:ext cx="1841863" cy="387795"/>
          </a:xfrm>
        </p:spPr>
        <p:txBody>
          <a:bodyPr>
            <a:normAutofit/>
          </a:bodyPr>
          <a:lstStyle/>
          <a:p>
            <a:pPr marL="292608" indent="-292608"/>
            <a:r>
              <a:rPr lang="en-IN" sz="1800" dirty="0"/>
              <a:t>The first term,</a:t>
            </a:r>
          </a:p>
        </p:txBody>
      </p:sp>
      <p:graphicFrame>
        <p:nvGraphicFramePr>
          <p:cNvPr id="22" name="Object 21">
            <a:extLst>
              <a:ext uri="{FF2B5EF4-FFF2-40B4-BE49-F238E27FC236}">
                <a16:creationId xmlns:a16="http://schemas.microsoft.com/office/drawing/2014/main" id="{1A743AAC-85B9-4791-BB64-5F38268FBB8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8695144"/>
              </p:ext>
            </p:extLst>
          </p:nvPr>
        </p:nvGraphicFramePr>
        <p:xfrm>
          <a:off x="2432050" y="4125913"/>
          <a:ext cx="1169988" cy="49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01" name="Equation" r:id="rId9" imgW="1765080" imgH="749160" progId="Equation.DSMT4">
                  <p:embed/>
                </p:oleObj>
              </mc:Choice>
              <mc:Fallback>
                <p:oleObj name="Equation" r:id="rId9" imgW="1765080" imgH="749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432050" y="4125913"/>
                        <a:ext cx="1169988" cy="4968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A571C17-2FFE-4A86-8048-197C8795FF1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3730856" y="4168584"/>
            <a:ext cx="5260743" cy="4310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tells us how many sequences with </a:t>
            </a:r>
            <a:r>
              <a:rPr lang="en-US" sz="1800" i="1" dirty="0"/>
              <a:t>x</a:t>
            </a:r>
            <a:r>
              <a:rPr lang="en-US" sz="1800" dirty="0"/>
              <a:t> successes</a:t>
            </a:r>
            <a:endParaRPr lang="en-IN" sz="180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1668620-6539-491D-A044-D4CA13CA15FE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457200" y="4656902"/>
            <a:ext cx="5407533" cy="409303"/>
          </a:xfrm>
        </p:spPr>
        <p:txBody>
          <a:bodyPr>
            <a:normAutofit/>
          </a:bodyPr>
          <a:lstStyle/>
          <a:p>
            <a:pPr marL="292608" indent="0">
              <a:buNone/>
            </a:pPr>
            <a:r>
              <a:rPr lang="en-US" sz="1800" dirty="0"/>
              <a:t>and </a:t>
            </a:r>
            <a:r>
              <a:rPr lang="en-US" sz="1800" i="1" dirty="0"/>
              <a:t>n </a:t>
            </a:r>
            <a:r>
              <a:rPr lang="en-US" sz="1800" dirty="0"/>
              <a:t>− </a:t>
            </a:r>
            <a:r>
              <a:rPr lang="en-US" sz="1800" i="1" dirty="0"/>
              <a:t>x</a:t>
            </a:r>
            <a:r>
              <a:rPr lang="en-US" sz="1800" dirty="0"/>
              <a:t> failures are possible in </a:t>
            </a:r>
            <a:r>
              <a:rPr lang="en-US" sz="1800" i="1" dirty="0"/>
              <a:t>n</a:t>
            </a:r>
            <a:r>
              <a:rPr lang="en-US" sz="1800" dirty="0"/>
              <a:t> trials.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DF0D609-5872-4BDC-88C3-35E8A14B5876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457200" y="5109754"/>
            <a:ext cx="3548743" cy="376646"/>
          </a:xfrm>
        </p:spPr>
        <p:txBody>
          <a:bodyPr>
            <a:normAutofit/>
          </a:bodyPr>
          <a:lstStyle/>
          <a:p>
            <a:pPr marL="292608" indent="-292608"/>
            <a:r>
              <a:rPr lang="en-US" sz="1800" dirty="0"/>
              <a:t>The second part of the equation,</a:t>
            </a:r>
            <a:endParaRPr lang="en-IN" sz="1800" dirty="0"/>
          </a:p>
        </p:txBody>
      </p:sp>
      <p:graphicFrame>
        <p:nvGraphicFramePr>
          <p:cNvPr id="25" name="Object 24">
            <a:extLst>
              <a:ext uri="{FF2B5EF4-FFF2-40B4-BE49-F238E27FC236}">
                <a16:creationId xmlns:a16="http://schemas.microsoft.com/office/drawing/2014/main" id="{26ABB82F-8728-4A7D-8589-A27939E5F47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0303321"/>
              </p:ext>
            </p:extLst>
          </p:nvPr>
        </p:nvGraphicFramePr>
        <p:xfrm>
          <a:off x="4011613" y="5145088"/>
          <a:ext cx="12446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02" name="Equation" r:id="rId11" imgW="1244520" imgH="380880" progId="Equation.DSMT4">
                  <p:embed/>
                </p:oleObj>
              </mc:Choice>
              <mc:Fallback>
                <p:oleObj name="Equation" r:id="rId11" imgW="124452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011613" y="5145088"/>
                        <a:ext cx="12446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FA911BCE-4248-4EC1-AAA5-C52CFEE4A305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334000" y="5107574"/>
            <a:ext cx="3352800" cy="3701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represents the probability of any</a:t>
            </a:r>
            <a:endParaRPr lang="en-IN" sz="1800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FF499AE5-3083-4466-8636-7295D26105FA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7200" y="5580017"/>
            <a:ext cx="8229600" cy="363583"/>
          </a:xfrm>
        </p:spPr>
        <p:txBody>
          <a:bodyPr>
            <a:normAutofit lnSpcReduction="10000"/>
          </a:bodyPr>
          <a:lstStyle/>
          <a:p>
            <a:pPr marL="292608" indent="0">
              <a:buNone/>
            </a:pPr>
            <a:r>
              <a:rPr lang="en-US" sz="1800" dirty="0"/>
              <a:t>particular sequence with x successes and </a:t>
            </a:r>
            <a:r>
              <a:rPr lang="en-US" sz="1800" i="1" dirty="0"/>
              <a:t>n</a:t>
            </a:r>
            <a:r>
              <a:rPr lang="en-US" sz="1800" dirty="0"/>
              <a:t> − </a:t>
            </a:r>
            <a:r>
              <a:rPr lang="en-US" sz="1800" i="1" dirty="0"/>
              <a:t>x</a:t>
            </a:r>
            <a:r>
              <a:rPr lang="en-US" sz="1800" dirty="0"/>
              <a:t> failures.</a:t>
            </a:r>
          </a:p>
        </p:txBody>
      </p:sp>
    </p:spTree>
    <p:extLst>
      <p:ext uri="{BB962C8B-B14F-4D97-AF65-F5344CB8AC3E}">
        <p14:creationId xmlns:p14="http://schemas.microsoft.com/office/powerpoint/2010/main" val="24487178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415CF-B223-4EB9-B116-772F4AAB5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5.4 The Binomial Distribution </a:t>
            </a:r>
            <a:r>
              <a:rPr lang="en-US" sz="1000" dirty="0"/>
              <a:t>5</a:t>
            </a:r>
            <a:endParaRPr lang="en-IN" sz="1000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A6DEAF0D-F44A-4BEF-A8B7-BE0106C6E4E7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457200" y="1600200"/>
            <a:ext cx="1362891" cy="3744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dirty="0"/>
              <a:t>The mean is</a:t>
            </a:r>
          </a:p>
        </p:txBody>
      </p:sp>
      <p:graphicFrame>
        <p:nvGraphicFramePr>
          <p:cNvPr id="26" name="Object 25">
            <a:extLst>
              <a:ext uri="{FF2B5EF4-FFF2-40B4-BE49-F238E27FC236}">
                <a16:creationId xmlns:a16="http://schemas.microsoft.com/office/drawing/2014/main" id="{C55D3D51-A14B-4662-93C8-ADCC973115A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9588095"/>
              </p:ext>
            </p:extLst>
          </p:nvPr>
        </p:nvGraphicFramePr>
        <p:xfrm>
          <a:off x="1820863" y="1641475"/>
          <a:ext cx="14732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4" name="Equation" r:id="rId3" imgW="1473120" imgH="342720" progId="Equation.DSMT4">
                  <p:embed/>
                </p:oleObj>
              </mc:Choice>
              <mc:Fallback>
                <p:oleObj name="Equation" r:id="rId3" imgW="1473120" imgH="342720" progId="Equation.DSMT4">
                  <p:embed/>
                  <p:pic>
                    <p:nvPicPr>
                      <p:cNvPr id="26" name="Object 25">
                        <a:extLst>
                          <a:ext uri="{FF2B5EF4-FFF2-40B4-BE49-F238E27FC236}">
                            <a16:creationId xmlns:a16="http://schemas.microsoft.com/office/drawing/2014/main" id="{C55D3D51-A14B-4662-93C8-ADCC973115A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20863" y="1641475"/>
                        <a:ext cx="147320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1774F17B-2787-4CEE-9849-5D48A09A6134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457200" y="2157232"/>
            <a:ext cx="1658983" cy="4553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dirty="0"/>
              <a:t>The variance is</a:t>
            </a:r>
          </a:p>
        </p:txBody>
      </p:sp>
      <p:graphicFrame>
        <p:nvGraphicFramePr>
          <p:cNvPr id="41" name="Object 40">
            <a:extLst>
              <a:ext uri="{FF2B5EF4-FFF2-40B4-BE49-F238E27FC236}">
                <a16:creationId xmlns:a16="http://schemas.microsoft.com/office/drawing/2014/main" id="{F248D75F-611E-44BA-9153-C7078FAEFB2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4837130"/>
              </p:ext>
            </p:extLst>
          </p:nvPr>
        </p:nvGraphicFramePr>
        <p:xfrm>
          <a:off x="2103438" y="2206625"/>
          <a:ext cx="23495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5" name="Equation" r:id="rId5" imgW="2349360" imgH="355320" progId="Equation.DSMT4">
                  <p:embed/>
                </p:oleObj>
              </mc:Choice>
              <mc:Fallback>
                <p:oleObj name="Equation" r:id="rId5" imgW="2349360" imgH="355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03438" y="2206625"/>
                        <a:ext cx="2349500" cy="355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387107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F83C2-1FC2-48CB-BE30-50973EDF4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5.4 The Binomial Distribution </a:t>
            </a:r>
            <a:r>
              <a:rPr lang="en-US" sz="1000" dirty="0"/>
              <a:t>6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DF50AA-B2E9-48F9-B2B8-0290B3C0AC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2"/>
            <a:ext cx="8534400" cy="759822"/>
          </a:xfrm>
        </p:spPr>
        <p:txBody>
          <a:bodyPr>
            <a:normAutofit/>
          </a:bodyPr>
          <a:lstStyle/>
          <a:p>
            <a:pPr marL="292608" indent="-292608"/>
            <a:r>
              <a:rPr lang="en-US" sz="2000" dirty="0"/>
              <a:t>Example: in the United States, about 30% of adults have four-year college degrees. Suppose five adults are randomly selected.</a:t>
            </a:r>
            <a:endParaRPr lang="en-IN" sz="2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DC3E81-83BB-4631-8BAC-2CDE4C9C7E27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57200" y="2438400"/>
            <a:ext cx="8229600" cy="3276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a. What is the probability that none of the adults have a college degree?</a:t>
            </a:r>
          </a:p>
          <a:p>
            <a:pPr marL="263525" indent="-263525">
              <a:buNone/>
            </a:pPr>
            <a:r>
              <a:rPr lang="en-US" sz="2000" dirty="0"/>
              <a:t>b. What is the probability that no more than two of the adults have a college degree?</a:t>
            </a:r>
          </a:p>
          <a:p>
            <a:pPr marL="263525" indent="-263525">
              <a:buNone/>
            </a:pPr>
            <a:r>
              <a:rPr lang="en-US" sz="2000" dirty="0"/>
              <a:t>c. What is the probability that at least two of the adults have a college degree?</a:t>
            </a:r>
          </a:p>
          <a:p>
            <a:pPr marL="263525" indent="-263525">
              <a:buNone/>
            </a:pPr>
            <a:r>
              <a:rPr lang="en-US" sz="2000" dirty="0"/>
              <a:t>d. Calculate the expected value, variance and the standard deviation of the distribution.</a:t>
            </a:r>
          </a:p>
          <a:p>
            <a:pPr marL="0" indent="0">
              <a:buNone/>
            </a:pPr>
            <a:r>
              <a:rPr lang="en-US" sz="2000" dirty="0"/>
              <a:t>e. Graphically depict the distribution.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6443596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1455D-ACEC-4DF4-BD25-B1FED677F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5.4 The Binomial Distribution </a:t>
            </a:r>
            <a:r>
              <a:rPr lang="en-US" sz="1000" dirty="0"/>
              <a:t>7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6C14B-093A-49ED-8365-17635DAEA0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5435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Example continued,</a:t>
            </a:r>
          </a:p>
          <a:p>
            <a:pPr marL="0" indent="0">
              <a:buNone/>
            </a:pPr>
            <a:r>
              <a:rPr lang="en-US" sz="2000" dirty="0"/>
              <a:t>This problem is a Bernoulli process with </a:t>
            </a:r>
            <a:r>
              <a:rPr lang="en-US" sz="2000" i="1" dirty="0"/>
              <a:t>n</a:t>
            </a:r>
            <a:r>
              <a:rPr lang="en-US" sz="2000" dirty="0"/>
              <a:t> = 5 adults.</a:t>
            </a:r>
          </a:p>
          <a:p>
            <a:pPr marL="292608" indent="-292608"/>
            <a:r>
              <a:rPr lang="en-US" sz="2000" dirty="0"/>
              <a:t>Either an adult has a college degree, or they do not.</a:t>
            </a:r>
          </a:p>
          <a:p>
            <a:pPr marL="292608" indent="-292608"/>
            <a:r>
              <a:rPr lang="en-US" sz="2000" dirty="0"/>
              <a:t>Probability </a:t>
            </a:r>
            <a:r>
              <a:rPr lang="en-US" sz="2000" i="1" dirty="0"/>
              <a:t>p</a:t>
            </a:r>
            <a:r>
              <a:rPr lang="en-US" sz="2000" dirty="0"/>
              <a:t> = 0.30.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258428-B032-4C3C-86C5-19F1E6A6E97A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57200" y="3308350"/>
            <a:ext cx="457200" cy="4692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/>
              <a:t>a.</a:t>
            </a:r>
          </a:p>
        </p:txBody>
      </p:sp>
      <p:graphicFrame>
        <p:nvGraphicFramePr>
          <p:cNvPr id="15" name="Object 14">
            <a:extLst>
              <a:ext uri="{FF2B5EF4-FFF2-40B4-BE49-F238E27FC236}">
                <a16:creationId xmlns:a16="http://schemas.microsoft.com/office/drawing/2014/main" id="{44F9019F-7B01-4C77-8E89-3D78DD8E535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9648616"/>
              </p:ext>
            </p:extLst>
          </p:nvPr>
        </p:nvGraphicFramePr>
        <p:xfrm>
          <a:off x="914400" y="3232150"/>
          <a:ext cx="4978400" cy="677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92" name="Equation" r:id="rId3" imgW="5130720" imgH="698400" progId="Equation.DSMT4">
                  <p:embed/>
                </p:oleObj>
              </mc:Choice>
              <mc:Fallback>
                <p:oleObj name="Equation" r:id="rId3" imgW="5130720" imgH="698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3232150"/>
                        <a:ext cx="4978400" cy="6778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7F8FAB1-0575-40AC-A527-1DE995EDC857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57200" y="4014651"/>
            <a:ext cx="422366" cy="4963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/>
              <a:t>b.</a:t>
            </a:r>
          </a:p>
        </p:txBody>
      </p:sp>
      <p:graphicFrame>
        <p:nvGraphicFramePr>
          <p:cNvPr id="16" name="Object 15">
            <a:extLst>
              <a:ext uri="{FF2B5EF4-FFF2-40B4-BE49-F238E27FC236}">
                <a16:creationId xmlns:a16="http://schemas.microsoft.com/office/drawing/2014/main" id="{47ABEF2A-427F-47CD-90DD-ED455FC4731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6083070"/>
              </p:ext>
            </p:extLst>
          </p:nvPr>
        </p:nvGraphicFramePr>
        <p:xfrm>
          <a:off x="901700" y="4062413"/>
          <a:ext cx="46609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93" name="Equation" r:id="rId5" imgW="4660560" imgH="380880" progId="Equation.DSMT4">
                  <p:embed/>
                </p:oleObj>
              </mc:Choice>
              <mc:Fallback>
                <p:oleObj name="Equation" r:id="rId5" imgW="466056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01700" y="4062413"/>
                        <a:ext cx="46609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>
            <a:extLst>
              <a:ext uri="{FF2B5EF4-FFF2-40B4-BE49-F238E27FC236}">
                <a16:creationId xmlns:a16="http://schemas.microsoft.com/office/drawing/2014/main" id="{03A94847-904F-47C7-ADF2-8FCA0B586C0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7528726"/>
              </p:ext>
            </p:extLst>
          </p:nvPr>
        </p:nvGraphicFramePr>
        <p:xfrm>
          <a:off x="1917700" y="4525963"/>
          <a:ext cx="37719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94" name="Equation" r:id="rId7" imgW="3771720" imgH="241200" progId="Equation.DSMT4">
                  <p:embed/>
                </p:oleObj>
              </mc:Choice>
              <mc:Fallback>
                <p:oleObj name="Equation" r:id="rId7" imgW="377172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917700" y="4525963"/>
                        <a:ext cx="37719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BCF20D-3A58-4096-A98D-D288A92D4DDD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57200" y="4876800"/>
            <a:ext cx="422366" cy="4354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/>
              <a:t>c.</a:t>
            </a:r>
          </a:p>
        </p:txBody>
      </p:sp>
      <p:graphicFrame>
        <p:nvGraphicFramePr>
          <p:cNvPr id="18" name="Object 17">
            <a:extLst>
              <a:ext uri="{FF2B5EF4-FFF2-40B4-BE49-F238E27FC236}">
                <a16:creationId xmlns:a16="http://schemas.microsoft.com/office/drawing/2014/main" id="{C532D7F1-6154-4FAB-9BE1-F4F5D4A1BBF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1216392"/>
              </p:ext>
            </p:extLst>
          </p:nvPr>
        </p:nvGraphicFramePr>
        <p:xfrm>
          <a:off x="885825" y="4903788"/>
          <a:ext cx="49276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95" name="Equation" r:id="rId9" imgW="4927320" imgH="380880" progId="Equation.DSMT4">
                  <p:embed/>
                </p:oleObj>
              </mc:Choice>
              <mc:Fallback>
                <p:oleObj name="Equation" r:id="rId9" imgW="492732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85825" y="4903788"/>
                        <a:ext cx="49276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>
            <a:extLst>
              <a:ext uri="{FF2B5EF4-FFF2-40B4-BE49-F238E27FC236}">
                <a16:creationId xmlns:a16="http://schemas.microsoft.com/office/drawing/2014/main" id="{987C86A5-B067-4320-AD78-BB3EF43AD2F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6177716"/>
              </p:ext>
            </p:extLst>
          </p:nvPr>
        </p:nvGraphicFramePr>
        <p:xfrm>
          <a:off x="1879600" y="5324475"/>
          <a:ext cx="42164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96" name="Equation" r:id="rId11" imgW="4216320" imgH="241200" progId="Equation.DSMT4">
                  <p:embed/>
                </p:oleObj>
              </mc:Choice>
              <mc:Fallback>
                <p:oleObj name="Equation" r:id="rId11" imgW="421632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879600" y="5324475"/>
                        <a:ext cx="42164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>
            <a:extLst>
              <a:ext uri="{FF2B5EF4-FFF2-40B4-BE49-F238E27FC236}">
                <a16:creationId xmlns:a16="http://schemas.microsoft.com/office/drawing/2014/main" id="{ABD745C7-1401-4CE3-B7E1-DFAE75E9F96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3368063"/>
              </p:ext>
            </p:extLst>
          </p:nvPr>
        </p:nvGraphicFramePr>
        <p:xfrm>
          <a:off x="884238" y="5618163"/>
          <a:ext cx="3959225" cy="369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97" name="Equation" r:id="rId13" imgW="4356000" imgH="406080" progId="Equation.DSMT4">
                  <p:embed/>
                </p:oleObj>
              </mc:Choice>
              <mc:Fallback>
                <p:oleObj name="Equation" r:id="rId13" imgW="435600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884238" y="5618163"/>
                        <a:ext cx="3959225" cy="3698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818054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FA68C-8A0C-4A73-814A-A24C558B0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5.4 The Binomial Distribution </a:t>
            </a:r>
            <a:r>
              <a:rPr lang="en-US" sz="1000" dirty="0"/>
              <a:t>8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53C6D-9D77-4F1C-9225-463DEF1328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2"/>
            <a:ext cx="5410200" cy="402769"/>
          </a:xfrm>
        </p:spPr>
        <p:txBody>
          <a:bodyPr>
            <a:normAutofit/>
          </a:bodyPr>
          <a:lstStyle/>
          <a:p>
            <a:pPr marL="292608" indent="-292608"/>
            <a:r>
              <a:rPr lang="en-IN" sz="2000" dirty="0"/>
              <a:t>Example continued,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F08117-851E-42A0-88DD-1179167A6CDA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57200" y="1994261"/>
            <a:ext cx="1162594" cy="4180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/>
              <a:t>d. Mean:</a:t>
            </a:r>
          </a:p>
        </p:txBody>
      </p:sp>
      <p:graphicFrame>
        <p:nvGraphicFramePr>
          <p:cNvPr id="15" name="Object 14">
            <a:extLst>
              <a:ext uri="{FF2B5EF4-FFF2-40B4-BE49-F238E27FC236}">
                <a16:creationId xmlns:a16="http://schemas.microsoft.com/office/drawing/2014/main" id="{E5CAAC7A-CC7E-4895-9345-6A6F9B37BBC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5076116"/>
              </p:ext>
            </p:extLst>
          </p:nvPr>
        </p:nvGraphicFramePr>
        <p:xfrm>
          <a:off x="1746250" y="2057400"/>
          <a:ext cx="2743200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00" name="Equation" r:id="rId3" imgW="2882880" imgH="380880" progId="Equation.DSMT4">
                  <p:embed/>
                </p:oleObj>
              </mc:Choice>
              <mc:Fallback>
                <p:oleObj name="Equation" r:id="rId3" imgW="288288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46250" y="2057400"/>
                        <a:ext cx="2743200" cy="361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E70BA9D-FAAC-469E-ACFE-EE62187C4B63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716280" y="2457991"/>
            <a:ext cx="1371600" cy="4506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/>
              <a:t>Variance is</a:t>
            </a:r>
          </a:p>
        </p:txBody>
      </p:sp>
      <p:graphicFrame>
        <p:nvGraphicFramePr>
          <p:cNvPr id="16" name="Object 15">
            <a:extLst>
              <a:ext uri="{FF2B5EF4-FFF2-40B4-BE49-F238E27FC236}">
                <a16:creationId xmlns:a16="http://schemas.microsoft.com/office/drawing/2014/main" id="{2F3D2D1C-B1A1-41AF-B0AC-331A538D1FB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0650037"/>
              </p:ext>
            </p:extLst>
          </p:nvPr>
        </p:nvGraphicFramePr>
        <p:xfrm>
          <a:off x="2174875" y="2487613"/>
          <a:ext cx="4344988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01" name="Equation" r:id="rId5" imgW="4431960" imgH="380880" progId="Equation.DSMT4">
                  <p:embed/>
                </p:oleObj>
              </mc:Choice>
              <mc:Fallback>
                <p:oleObj name="Equation" r:id="rId5" imgW="443196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74875" y="2487613"/>
                        <a:ext cx="4344988" cy="374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286DCE-C343-4A08-BD49-6C20304553B8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716280" y="2902130"/>
            <a:ext cx="2164080" cy="398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/>
              <a:t>Standard deviation</a:t>
            </a:r>
          </a:p>
        </p:txBody>
      </p:sp>
      <p:graphicFrame>
        <p:nvGraphicFramePr>
          <p:cNvPr id="17" name="Object 16">
            <a:extLst>
              <a:ext uri="{FF2B5EF4-FFF2-40B4-BE49-F238E27FC236}">
                <a16:creationId xmlns:a16="http://schemas.microsoft.com/office/drawing/2014/main" id="{2F11ECCD-F20D-4A59-A8F7-C19D0A923FD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6052197"/>
              </p:ext>
            </p:extLst>
          </p:nvPr>
        </p:nvGraphicFramePr>
        <p:xfrm>
          <a:off x="2894013" y="2936875"/>
          <a:ext cx="21971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02" name="Equation" r:id="rId7" imgW="2197080" imgH="380880" progId="Equation.DSMT4">
                  <p:embed/>
                </p:oleObj>
              </mc:Choice>
              <mc:Fallback>
                <p:oleObj name="Equation" r:id="rId7" imgW="219708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894013" y="2936875"/>
                        <a:ext cx="21971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D087D17-BE93-41B9-A21D-99202EB0189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57200" y="3352800"/>
            <a:ext cx="387531" cy="4615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e.</a:t>
            </a:r>
            <a:endParaRPr lang="en-IN" sz="2000" dirty="0"/>
          </a:p>
        </p:txBody>
      </p:sp>
      <p:graphicFrame>
        <p:nvGraphicFramePr>
          <p:cNvPr id="18" name="Table 8">
            <a:extLst>
              <a:ext uri="{FF2B5EF4-FFF2-40B4-BE49-F238E27FC236}">
                <a16:creationId xmlns:a16="http://schemas.microsoft.com/office/drawing/2014/main" id="{B0405B10-3610-4B96-981D-F15FF4E654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9175200"/>
              </p:ext>
            </p:extLst>
          </p:nvPr>
        </p:nvGraphicFramePr>
        <p:xfrm>
          <a:off x="914400" y="3429000"/>
          <a:ext cx="3785136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2568">
                  <a:extLst>
                    <a:ext uri="{9D8B030D-6E8A-4147-A177-3AD203B41FA5}">
                      <a16:colId xmlns:a16="http://schemas.microsoft.com/office/drawing/2014/main" val="4103402203"/>
                    </a:ext>
                  </a:extLst>
                </a:gridCol>
                <a:gridCol w="1892568">
                  <a:extLst>
                    <a:ext uri="{9D8B030D-6E8A-4147-A177-3AD203B41FA5}">
                      <a16:colId xmlns:a16="http://schemas.microsoft.com/office/drawing/2014/main" val="110568952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sz="1400" i="1" baseline="0" dirty="0"/>
                        <a:t>x</a:t>
                      </a:r>
                    </a:p>
                  </a:txBody>
                  <a:tcPr marL="56777" marR="5677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i="1" baseline="0" dirty="0"/>
                        <a:t>P</a:t>
                      </a:r>
                      <a:r>
                        <a:rPr lang="en-IN" sz="1400" baseline="0" dirty="0"/>
                        <a:t>(</a:t>
                      </a:r>
                      <a:r>
                        <a:rPr lang="en-IN" sz="1400" i="1" baseline="0" dirty="0"/>
                        <a:t>X</a:t>
                      </a:r>
                      <a:r>
                        <a:rPr lang="en-IN" sz="1400" baseline="0" dirty="0"/>
                        <a:t> = </a:t>
                      </a:r>
                      <a:r>
                        <a:rPr lang="en-IN" sz="1400" i="1" baseline="0" dirty="0"/>
                        <a:t>x</a:t>
                      </a:r>
                      <a:r>
                        <a:rPr lang="en-IN" sz="1400" baseline="0" dirty="0"/>
                        <a:t>)</a:t>
                      </a:r>
                    </a:p>
                  </a:txBody>
                  <a:tcPr marL="56777" marR="56777"/>
                </a:tc>
                <a:extLst>
                  <a:ext uri="{0D108BD9-81ED-4DB2-BD59-A6C34878D82A}">
                    <a16:rowId xmlns:a16="http://schemas.microsoft.com/office/drawing/2014/main" val="18063009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sz="1400" baseline="0" dirty="0"/>
                        <a:t>0</a:t>
                      </a:r>
                    </a:p>
                  </a:txBody>
                  <a:tcPr marL="56777" marR="5677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0.1681</a:t>
                      </a:r>
                      <a:endParaRPr lang="en-IN" sz="1400" baseline="0" dirty="0"/>
                    </a:p>
                  </a:txBody>
                  <a:tcPr marL="56777" marR="56777"/>
                </a:tc>
                <a:extLst>
                  <a:ext uri="{0D108BD9-81ED-4DB2-BD59-A6C34878D82A}">
                    <a16:rowId xmlns:a16="http://schemas.microsoft.com/office/drawing/2014/main" val="8824318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sz="1400" baseline="0" dirty="0"/>
                        <a:t>1</a:t>
                      </a:r>
                    </a:p>
                  </a:txBody>
                  <a:tcPr marL="56777" marR="5677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0.3602</a:t>
                      </a:r>
                      <a:endParaRPr lang="en-IN" sz="1400" baseline="0" dirty="0"/>
                    </a:p>
                  </a:txBody>
                  <a:tcPr marL="56777" marR="56777"/>
                </a:tc>
                <a:extLst>
                  <a:ext uri="{0D108BD9-81ED-4DB2-BD59-A6C34878D82A}">
                    <a16:rowId xmlns:a16="http://schemas.microsoft.com/office/drawing/2014/main" val="8986073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sz="1400" baseline="0" dirty="0"/>
                        <a:t>2</a:t>
                      </a:r>
                    </a:p>
                  </a:txBody>
                  <a:tcPr marL="56777" marR="5677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0.3087</a:t>
                      </a:r>
                      <a:endParaRPr lang="en-IN" sz="1400" baseline="0" dirty="0"/>
                    </a:p>
                  </a:txBody>
                  <a:tcPr marL="56777" marR="56777"/>
                </a:tc>
                <a:extLst>
                  <a:ext uri="{0D108BD9-81ED-4DB2-BD59-A6C34878D82A}">
                    <a16:rowId xmlns:a16="http://schemas.microsoft.com/office/drawing/2014/main" val="19650935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sz="1400" baseline="0" dirty="0"/>
                        <a:t>3</a:t>
                      </a:r>
                    </a:p>
                  </a:txBody>
                  <a:tcPr marL="56777" marR="5677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0.1323</a:t>
                      </a:r>
                      <a:endParaRPr lang="en-IN" sz="1400" baseline="0" dirty="0"/>
                    </a:p>
                  </a:txBody>
                  <a:tcPr marL="56777" marR="56777"/>
                </a:tc>
                <a:extLst>
                  <a:ext uri="{0D108BD9-81ED-4DB2-BD59-A6C34878D82A}">
                    <a16:rowId xmlns:a16="http://schemas.microsoft.com/office/drawing/2014/main" val="32354436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4</a:t>
                      </a:r>
                      <a:endParaRPr lang="en-IN" sz="1400" baseline="0" dirty="0"/>
                    </a:p>
                  </a:txBody>
                  <a:tcPr marL="56777" marR="5677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0.0284</a:t>
                      </a:r>
                      <a:endParaRPr lang="en-IN" sz="1400" baseline="0" dirty="0"/>
                    </a:p>
                  </a:txBody>
                  <a:tcPr marL="56777" marR="56777"/>
                </a:tc>
                <a:extLst>
                  <a:ext uri="{0D108BD9-81ED-4DB2-BD59-A6C34878D82A}">
                    <a16:rowId xmlns:a16="http://schemas.microsoft.com/office/drawing/2014/main" val="12076077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5</a:t>
                      </a:r>
                      <a:endParaRPr lang="en-IN" sz="1400" baseline="0" dirty="0"/>
                    </a:p>
                  </a:txBody>
                  <a:tcPr marL="56777" marR="5677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0.0024</a:t>
                      </a:r>
                      <a:endParaRPr lang="en-IN" sz="1400" baseline="0" dirty="0"/>
                    </a:p>
                  </a:txBody>
                  <a:tcPr marL="56777" marR="56777"/>
                </a:tc>
                <a:extLst>
                  <a:ext uri="{0D108BD9-81ED-4DB2-BD59-A6C34878D82A}">
                    <a16:rowId xmlns:a16="http://schemas.microsoft.com/office/drawing/2014/main" val="751916193"/>
                  </a:ext>
                </a:extLst>
              </a:tr>
            </a:tbl>
          </a:graphicData>
        </a:graphic>
      </p:graphicFrame>
      <p:pic>
        <p:nvPicPr>
          <p:cNvPr id="20" name="Picture 19" descr="Binomial probability distribution with n = 5 and p = 0.30.">
            <a:extLst>
              <a:ext uri="{FF2B5EF4-FFF2-40B4-BE49-F238E27FC236}">
                <a16:creationId xmlns:a16="http://schemas.microsoft.com/office/drawing/2014/main" id="{A3C8D15E-63C1-4799-8F12-7C5359E4E85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85459" y="3607200"/>
            <a:ext cx="3664330" cy="1777200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A640D51-3FF6-468E-B8DA-24528A38AEEB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2553484" y="5639506"/>
            <a:ext cx="4049789" cy="29135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200" dirty="0">
                <a:hlinkClick r:id="rId10" action="ppaction://hlinksldjump"/>
              </a:rPr>
              <a:t>Access the text alternative for slide images.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681715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FA68C-8A0C-4A73-814A-A24C558B0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16762"/>
            <a:ext cx="8229600" cy="858753"/>
          </a:xfrm>
        </p:spPr>
        <p:txBody>
          <a:bodyPr/>
          <a:lstStyle/>
          <a:p>
            <a:r>
              <a:rPr lang="en-US" dirty="0"/>
              <a:t>5.4 The Binomial Distribution </a:t>
            </a:r>
            <a:r>
              <a:rPr lang="en-US" sz="1000" dirty="0"/>
              <a:t>9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53C6D-9D77-4F1C-9225-463DEF1328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24000"/>
            <a:ext cx="5410200" cy="402769"/>
          </a:xfrm>
        </p:spPr>
        <p:txBody>
          <a:bodyPr>
            <a:normAutofit/>
          </a:bodyPr>
          <a:lstStyle/>
          <a:p>
            <a:pPr marL="292608" indent="-292608"/>
            <a:r>
              <a:rPr lang="en-IN" sz="2000" dirty="0"/>
              <a:t>Excel and R functionality.</a:t>
            </a:r>
          </a:p>
        </p:txBody>
      </p: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3B182D4D-BA3E-43BF-A71F-BB0D8B4736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2882675"/>
              </p:ext>
            </p:extLst>
          </p:nvPr>
        </p:nvGraphicFramePr>
        <p:xfrm>
          <a:off x="883920" y="2159000"/>
          <a:ext cx="780288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5480">
                  <a:extLst>
                    <a:ext uri="{9D8B030D-6E8A-4147-A177-3AD203B41FA5}">
                      <a16:colId xmlns:a16="http://schemas.microsoft.com/office/drawing/2014/main" val="1292804448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572777576"/>
                    </a:ext>
                  </a:extLst>
                </a:gridCol>
                <a:gridCol w="2362200">
                  <a:extLst>
                    <a:ext uri="{9D8B030D-6E8A-4147-A177-3AD203B41FA5}">
                      <a16:colId xmlns:a16="http://schemas.microsoft.com/office/drawing/2014/main" val="12509125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Distribution</a:t>
                      </a:r>
                    </a:p>
                  </a:txBody>
                  <a:tcPr marL="110642" marR="11064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Excel</a:t>
                      </a:r>
                    </a:p>
                  </a:txBody>
                  <a:tcPr marL="110642" marR="11064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R</a:t>
                      </a:r>
                    </a:p>
                  </a:txBody>
                  <a:tcPr marL="110642" marR="110642"/>
                </a:tc>
                <a:extLst>
                  <a:ext uri="{0D108BD9-81ED-4DB2-BD59-A6C34878D82A}">
                    <a16:rowId xmlns:a16="http://schemas.microsoft.com/office/drawing/2014/main" val="2476185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1" dirty="0"/>
                        <a:t>Binomial</a:t>
                      </a:r>
                    </a:p>
                  </a:txBody>
                  <a:tcPr marL="110642" marR="110642"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marL="110642" marR="110642"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marL="110642" marR="110642"/>
                </a:tc>
                <a:extLst>
                  <a:ext uri="{0D108BD9-81ED-4DB2-BD59-A6C34878D82A}">
                    <a16:rowId xmlns:a16="http://schemas.microsoft.com/office/drawing/2014/main" val="3439099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68288" indent="0"/>
                      <a:r>
                        <a:rPr lang="en-IN" i="1" dirty="0"/>
                        <a:t>P</a:t>
                      </a:r>
                      <a:r>
                        <a:rPr lang="en-IN" dirty="0"/>
                        <a:t>(</a:t>
                      </a:r>
                      <a:r>
                        <a:rPr lang="en-IN" i="1" dirty="0"/>
                        <a:t>X</a:t>
                      </a:r>
                      <a:r>
                        <a:rPr lang="en-IN" dirty="0"/>
                        <a:t> = </a:t>
                      </a:r>
                      <a:r>
                        <a:rPr lang="en-IN" i="1" dirty="0"/>
                        <a:t>x</a:t>
                      </a:r>
                      <a:r>
                        <a:rPr lang="en-IN" dirty="0"/>
                        <a:t>):</a:t>
                      </a:r>
                    </a:p>
                  </a:txBody>
                  <a:tcPr marL="110642" marR="110642"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=BINOM.DIST (</a:t>
                      </a:r>
                      <a:r>
                        <a:rPr lang="sv-SE" i="1" dirty="0"/>
                        <a:t>x</a:t>
                      </a:r>
                      <a:r>
                        <a:rPr lang="sv-SE" dirty="0"/>
                        <a:t>, </a:t>
                      </a:r>
                      <a:r>
                        <a:rPr lang="sv-SE" i="1" dirty="0"/>
                        <a:t>n</a:t>
                      </a:r>
                      <a:r>
                        <a:rPr lang="sv-SE" dirty="0"/>
                        <a:t>, </a:t>
                      </a:r>
                      <a:r>
                        <a:rPr lang="sv-SE" i="1" dirty="0"/>
                        <a:t>p</a:t>
                      </a:r>
                      <a:r>
                        <a:rPr lang="sv-SE" dirty="0"/>
                        <a:t>, 0)</a:t>
                      </a:r>
                      <a:endParaRPr lang="en-IN" dirty="0"/>
                    </a:p>
                  </a:txBody>
                  <a:tcPr marL="110642" marR="110642"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dbinom</a:t>
                      </a:r>
                      <a:r>
                        <a:rPr lang="en-IN" dirty="0"/>
                        <a:t>(</a:t>
                      </a:r>
                      <a:r>
                        <a:rPr lang="en-IN" i="1" dirty="0"/>
                        <a:t>x</a:t>
                      </a:r>
                      <a:r>
                        <a:rPr lang="en-IN" dirty="0"/>
                        <a:t>, </a:t>
                      </a:r>
                      <a:r>
                        <a:rPr lang="en-IN" i="1" dirty="0"/>
                        <a:t>n</a:t>
                      </a:r>
                      <a:r>
                        <a:rPr lang="en-IN" dirty="0"/>
                        <a:t>, </a:t>
                      </a:r>
                      <a:r>
                        <a:rPr lang="en-IN" i="1" dirty="0"/>
                        <a:t>p</a:t>
                      </a:r>
                      <a:r>
                        <a:rPr lang="en-IN" dirty="0"/>
                        <a:t>)</a:t>
                      </a:r>
                    </a:p>
                  </a:txBody>
                  <a:tcPr marL="110642" marR="110642"/>
                </a:tc>
                <a:extLst>
                  <a:ext uri="{0D108BD9-81ED-4DB2-BD59-A6C34878D82A}">
                    <a16:rowId xmlns:a16="http://schemas.microsoft.com/office/drawing/2014/main" val="3876296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68288" indent="0"/>
                      <a:r>
                        <a:rPr lang="en-IN" i="1" dirty="0"/>
                        <a:t>P</a:t>
                      </a:r>
                      <a:r>
                        <a:rPr lang="en-IN" dirty="0"/>
                        <a:t>(</a:t>
                      </a:r>
                      <a:r>
                        <a:rPr lang="en-IN" i="1" dirty="0"/>
                        <a:t>X</a:t>
                      </a:r>
                      <a:r>
                        <a:rPr lang="en-IN" dirty="0"/>
                        <a:t> ≤ </a:t>
                      </a:r>
                      <a:r>
                        <a:rPr lang="en-IN" i="1" dirty="0"/>
                        <a:t>x</a:t>
                      </a:r>
                      <a:r>
                        <a:rPr lang="en-IN" dirty="0"/>
                        <a:t>):</a:t>
                      </a:r>
                    </a:p>
                  </a:txBody>
                  <a:tcPr marL="110642" marR="110642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=BINOM.DIST(</a:t>
                      </a:r>
                      <a:r>
                        <a:rPr lang="en-IN" i="1" dirty="0"/>
                        <a:t>x</a:t>
                      </a:r>
                      <a:r>
                        <a:rPr lang="en-IN" dirty="0"/>
                        <a:t>, </a:t>
                      </a:r>
                      <a:r>
                        <a:rPr lang="en-IN" i="1" dirty="0"/>
                        <a:t>n</a:t>
                      </a:r>
                      <a:r>
                        <a:rPr lang="en-IN" dirty="0"/>
                        <a:t>, </a:t>
                      </a:r>
                      <a:r>
                        <a:rPr lang="en-IN" i="1" dirty="0"/>
                        <a:t>p</a:t>
                      </a:r>
                      <a:r>
                        <a:rPr lang="en-IN" dirty="0"/>
                        <a:t>, 1)</a:t>
                      </a:r>
                    </a:p>
                  </a:txBody>
                  <a:tcPr marL="110642" marR="110642"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pbinom</a:t>
                      </a:r>
                      <a:r>
                        <a:rPr lang="en-IN" dirty="0"/>
                        <a:t>(</a:t>
                      </a:r>
                      <a:r>
                        <a:rPr lang="en-IN" i="1" dirty="0"/>
                        <a:t>x</a:t>
                      </a:r>
                      <a:r>
                        <a:rPr lang="en-IN" dirty="0"/>
                        <a:t>, </a:t>
                      </a:r>
                      <a:r>
                        <a:rPr lang="en-IN" i="1" dirty="0"/>
                        <a:t>n</a:t>
                      </a:r>
                      <a:r>
                        <a:rPr lang="en-IN" dirty="0"/>
                        <a:t>, </a:t>
                      </a:r>
                      <a:r>
                        <a:rPr lang="en-IN" i="1" dirty="0"/>
                        <a:t>p</a:t>
                      </a:r>
                      <a:r>
                        <a:rPr lang="en-IN" dirty="0"/>
                        <a:t>)</a:t>
                      </a:r>
                    </a:p>
                  </a:txBody>
                  <a:tcPr marL="110642" marR="110642"/>
                </a:tc>
                <a:extLst>
                  <a:ext uri="{0D108BD9-81ED-4DB2-BD59-A6C34878D82A}">
                    <a16:rowId xmlns:a16="http://schemas.microsoft.com/office/drawing/2014/main" val="3001962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1" dirty="0"/>
                        <a:t>Poisson</a:t>
                      </a:r>
                    </a:p>
                  </a:txBody>
                  <a:tcPr marL="110642" marR="110642"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marL="110642" marR="110642"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marL="110642" marR="110642"/>
                </a:tc>
                <a:extLst>
                  <a:ext uri="{0D108BD9-81ED-4DB2-BD59-A6C34878D82A}">
                    <a16:rowId xmlns:a16="http://schemas.microsoft.com/office/drawing/2014/main" val="6722336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68288" indent="0"/>
                      <a:r>
                        <a:rPr lang="en-IN" i="1" dirty="0"/>
                        <a:t>P</a:t>
                      </a:r>
                      <a:r>
                        <a:rPr lang="en-IN" dirty="0"/>
                        <a:t>(</a:t>
                      </a:r>
                      <a:r>
                        <a:rPr lang="en-IN" i="1" dirty="0"/>
                        <a:t>X</a:t>
                      </a:r>
                      <a:r>
                        <a:rPr lang="en-IN" dirty="0"/>
                        <a:t> = </a:t>
                      </a:r>
                      <a:r>
                        <a:rPr lang="en-IN" i="1" dirty="0"/>
                        <a:t>x</a:t>
                      </a:r>
                      <a:r>
                        <a:rPr lang="en-IN" dirty="0"/>
                        <a:t>):</a:t>
                      </a:r>
                    </a:p>
                  </a:txBody>
                  <a:tcPr marL="110642" marR="110642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=POISSON.DIST (</a:t>
                      </a:r>
                      <a:r>
                        <a:rPr lang="en-IN" i="1" dirty="0"/>
                        <a:t>x</a:t>
                      </a:r>
                      <a:r>
                        <a:rPr lang="en-IN" dirty="0"/>
                        <a:t>, </a:t>
                      </a:r>
                      <a:r>
                        <a:rPr lang="el-GR" i="1" dirty="0"/>
                        <a:t>μ</a:t>
                      </a:r>
                      <a:r>
                        <a:rPr lang="en-US" dirty="0"/>
                        <a:t>, 0)</a:t>
                      </a:r>
                      <a:endParaRPr lang="en-IN" dirty="0"/>
                    </a:p>
                  </a:txBody>
                  <a:tcPr marL="110642" marR="110642"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dpois</a:t>
                      </a:r>
                      <a:r>
                        <a:rPr lang="en-IN" dirty="0"/>
                        <a:t> (</a:t>
                      </a:r>
                      <a:r>
                        <a:rPr lang="en-IN" i="1" dirty="0"/>
                        <a:t>x</a:t>
                      </a:r>
                      <a:r>
                        <a:rPr lang="en-IN" dirty="0"/>
                        <a:t>, </a:t>
                      </a:r>
                      <a:r>
                        <a:rPr lang="el-GR" i="1" dirty="0"/>
                        <a:t>μ</a:t>
                      </a:r>
                      <a:r>
                        <a:rPr lang="en-US" i="0" dirty="0"/>
                        <a:t>)</a:t>
                      </a:r>
                      <a:endParaRPr lang="en-IN" i="0" dirty="0"/>
                    </a:p>
                  </a:txBody>
                  <a:tcPr marL="110642" marR="110642"/>
                </a:tc>
                <a:extLst>
                  <a:ext uri="{0D108BD9-81ED-4DB2-BD59-A6C34878D82A}">
                    <a16:rowId xmlns:a16="http://schemas.microsoft.com/office/drawing/2014/main" val="1026757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68288" indent="0"/>
                      <a:r>
                        <a:rPr lang="en-IN" i="1" dirty="0"/>
                        <a:t>P</a:t>
                      </a:r>
                      <a:r>
                        <a:rPr lang="en-IN" dirty="0"/>
                        <a:t>(</a:t>
                      </a:r>
                      <a:r>
                        <a:rPr lang="en-IN" i="1" dirty="0"/>
                        <a:t>X</a:t>
                      </a:r>
                      <a:r>
                        <a:rPr lang="en-IN" dirty="0"/>
                        <a:t> ≤ </a:t>
                      </a:r>
                      <a:r>
                        <a:rPr lang="en-IN" i="1" dirty="0"/>
                        <a:t>x</a:t>
                      </a:r>
                      <a:r>
                        <a:rPr lang="en-IN" dirty="0"/>
                        <a:t>):</a:t>
                      </a:r>
                    </a:p>
                  </a:txBody>
                  <a:tcPr marL="110642" marR="11064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=POISSON.DIST (</a:t>
                      </a:r>
                      <a:r>
                        <a:rPr lang="en-IN" i="1" dirty="0"/>
                        <a:t>x</a:t>
                      </a:r>
                      <a:r>
                        <a:rPr lang="en-IN" dirty="0"/>
                        <a:t>, </a:t>
                      </a:r>
                      <a:r>
                        <a:rPr lang="el-GR" i="1" dirty="0"/>
                        <a:t>μ</a:t>
                      </a:r>
                      <a:r>
                        <a:rPr lang="en-US" dirty="0"/>
                        <a:t>, 1)</a:t>
                      </a:r>
                      <a:endParaRPr lang="en-IN" dirty="0"/>
                    </a:p>
                  </a:txBody>
                  <a:tcPr marL="110642" marR="11064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err="1"/>
                        <a:t>ppois</a:t>
                      </a:r>
                      <a:r>
                        <a:rPr lang="en-IN" dirty="0"/>
                        <a:t> (</a:t>
                      </a:r>
                      <a:r>
                        <a:rPr lang="en-IN" i="1" dirty="0"/>
                        <a:t>x</a:t>
                      </a:r>
                      <a:r>
                        <a:rPr lang="en-IN" dirty="0"/>
                        <a:t>, </a:t>
                      </a:r>
                      <a:r>
                        <a:rPr lang="el-GR" i="1" dirty="0"/>
                        <a:t>μ</a:t>
                      </a:r>
                      <a:r>
                        <a:rPr lang="en-US" i="0" dirty="0"/>
                        <a:t>)</a:t>
                      </a:r>
                      <a:endParaRPr lang="en-IN" i="0" dirty="0"/>
                    </a:p>
                  </a:txBody>
                  <a:tcPr marL="110642" marR="110642"/>
                </a:tc>
                <a:extLst>
                  <a:ext uri="{0D108BD9-81ED-4DB2-BD59-A6C34878D82A}">
                    <a16:rowId xmlns:a16="http://schemas.microsoft.com/office/drawing/2014/main" val="1442267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1" dirty="0"/>
                        <a:t>Hypergeometric</a:t>
                      </a:r>
                    </a:p>
                  </a:txBody>
                  <a:tcPr marL="110642" marR="110642"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marL="110642" marR="110642"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marL="110642" marR="110642"/>
                </a:tc>
                <a:extLst>
                  <a:ext uri="{0D108BD9-81ED-4DB2-BD59-A6C34878D82A}">
                    <a16:rowId xmlns:a16="http://schemas.microsoft.com/office/drawing/2014/main" val="4129831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68288" indent="0"/>
                      <a:r>
                        <a:rPr lang="en-IN" i="1" dirty="0"/>
                        <a:t>P</a:t>
                      </a:r>
                      <a:r>
                        <a:rPr lang="en-IN" dirty="0"/>
                        <a:t>(</a:t>
                      </a:r>
                      <a:r>
                        <a:rPr lang="en-IN" i="1" dirty="0"/>
                        <a:t>X</a:t>
                      </a:r>
                      <a:r>
                        <a:rPr lang="en-IN" dirty="0"/>
                        <a:t> = </a:t>
                      </a:r>
                      <a:r>
                        <a:rPr lang="en-IN" i="1" dirty="0"/>
                        <a:t>x</a:t>
                      </a:r>
                      <a:r>
                        <a:rPr lang="en-IN" dirty="0"/>
                        <a:t>):</a:t>
                      </a:r>
                    </a:p>
                  </a:txBody>
                  <a:tcPr marL="110642" marR="110642"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=HYPGEOM.DIST(</a:t>
                      </a:r>
                      <a:r>
                        <a:rPr lang="pt-BR" i="1" dirty="0"/>
                        <a:t>x</a:t>
                      </a:r>
                      <a:r>
                        <a:rPr lang="pt-BR" dirty="0"/>
                        <a:t>, </a:t>
                      </a:r>
                      <a:r>
                        <a:rPr lang="pt-BR" i="1" dirty="0"/>
                        <a:t>n</a:t>
                      </a:r>
                      <a:r>
                        <a:rPr lang="pt-BR" dirty="0"/>
                        <a:t>, </a:t>
                      </a:r>
                      <a:r>
                        <a:rPr lang="pt-BR" i="1" dirty="0"/>
                        <a:t>S</a:t>
                      </a:r>
                      <a:r>
                        <a:rPr lang="pt-BR" dirty="0"/>
                        <a:t>, </a:t>
                      </a:r>
                      <a:r>
                        <a:rPr lang="pt-BR" i="1" dirty="0"/>
                        <a:t>N</a:t>
                      </a:r>
                      <a:r>
                        <a:rPr lang="pt-BR" dirty="0"/>
                        <a:t>, 0)</a:t>
                      </a:r>
                      <a:endParaRPr lang="en-IN" dirty="0"/>
                    </a:p>
                  </a:txBody>
                  <a:tcPr marL="110642" marR="110642"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dhyper(</a:t>
                      </a:r>
                      <a:r>
                        <a:rPr lang="pt-BR" i="1" dirty="0"/>
                        <a:t>x</a:t>
                      </a:r>
                      <a:r>
                        <a:rPr lang="pt-BR" dirty="0"/>
                        <a:t>, </a:t>
                      </a:r>
                      <a:r>
                        <a:rPr lang="pt-BR" i="1" dirty="0"/>
                        <a:t>S</a:t>
                      </a:r>
                      <a:r>
                        <a:rPr lang="pt-BR" dirty="0"/>
                        <a:t>, </a:t>
                      </a:r>
                      <a:r>
                        <a:rPr lang="pt-BR" i="1" dirty="0"/>
                        <a:t>N</a:t>
                      </a:r>
                      <a:r>
                        <a:rPr lang="pt-BR" dirty="0"/>
                        <a:t> − </a:t>
                      </a:r>
                      <a:r>
                        <a:rPr lang="pt-BR" i="1" dirty="0"/>
                        <a:t>S</a:t>
                      </a:r>
                      <a:r>
                        <a:rPr lang="pt-BR" dirty="0"/>
                        <a:t>, </a:t>
                      </a:r>
                      <a:r>
                        <a:rPr lang="pt-BR" i="1" dirty="0"/>
                        <a:t>n</a:t>
                      </a:r>
                      <a:r>
                        <a:rPr lang="pt-BR" dirty="0"/>
                        <a:t>)</a:t>
                      </a:r>
                      <a:endParaRPr lang="en-IN" dirty="0"/>
                    </a:p>
                  </a:txBody>
                  <a:tcPr marL="110642" marR="110642"/>
                </a:tc>
                <a:extLst>
                  <a:ext uri="{0D108BD9-81ED-4DB2-BD59-A6C34878D82A}">
                    <a16:rowId xmlns:a16="http://schemas.microsoft.com/office/drawing/2014/main" val="2852470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68288" indent="0"/>
                      <a:r>
                        <a:rPr lang="en-IN" i="1" dirty="0"/>
                        <a:t>P</a:t>
                      </a:r>
                      <a:r>
                        <a:rPr lang="en-IN" dirty="0"/>
                        <a:t>(</a:t>
                      </a:r>
                      <a:r>
                        <a:rPr lang="en-IN" i="1" dirty="0"/>
                        <a:t>X</a:t>
                      </a:r>
                      <a:r>
                        <a:rPr lang="en-IN" dirty="0"/>
                        <a:t> ≤ </a:t>
                      </a:r>
                      <a:r>
                        <a:rPr lang="en-IN" i="1" dirty="0"/>
                        <a:t>x</a:t>
                      </a:r>
                      <a:r>
                        <a:rPr lang="en-IN" dirty="0"/>
                        <a:t>):</a:t>
                      </a:r>
                    </a:p>
                  </a:txBody>
                  <a:tcPr marL="110642" marR="11064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=HYPGEOM.DIST(</a:t>
                      </a:r>
                      <a:r>
                        <a:rPr lang="pt-BR" i="1" dirty="0"/>
                        <a:t>x</a:t>
                      </a:r>
                      <a:r>
                        <a:rPr lang="pt-BR" dirty="0"/>
                        <a:t>, </a:t>
                      </a:r>
                      <a:r>
                        <a:rPr lang="pt-BR" i="1" dirty="0"/>
                        <a:t>n</a:t>
                      </a:r>
                      <a:r>
                        <a:rPr lang="pt-BR" dirty="0"/>
                        <a:t>, </a:t>
                      </a:r>
                      <a:r>
                        <a:rPr lang="pt-BR" i="1" dirty="0"/>
                        <a:t>S</a:t>
                      </a:r>
                      <a:r>
                        <a:rPr lang="pt-BR" dirty="0"/>
                        <a:t>, </a:t>
                      </a:r>
                      <a:r>
                        <a:rPr lang="pt-BR" i="1" dirty="0"/>
                        <a:t>N</a:t>
                      </a:r>
                      <a:r>
                        <a:rPr lang="pt-BR" dirty="0"/>
                        <a:t>, 1)</a:t>
                      </a:r>
                      <a:endParaRPr lang="en-IN" dirty="0"/>
                    </a:p>
                  </a:txBody>
                  <a:tcPr marL="110642" marR="110642"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phyper(</a:t>
                      </a:r>
                      <a:r>
                        <a:rPr lang="pt-BR" i="1" dirty="0"/>
                        <a:t>x</a:t>
                      </a:r>
                      <a:r>
                        <a:rPr lang="pt-BR" dirty="0"/>
                        <a:t>, </a:t>
                      </a:r>
                      <a:r>
                        <a:rPr lang="pt-BR" i="1" dirty="0"/>
                        <a:t>S</a:t>
                      </a:r>
                      <a:r>
                        <a:rPr lang="pt-BR" dirty="0"/>
                        <a:t>, </a:t>
                      </a:r>
                      <a:r>
                        <a:rPr lang="pt-BR" i="1" dirty="0"/>
                        <a:t>N</a:t>
                      </a:r>
                      <a:r>
                        <a:rPr lang="pt-BR" dirty="0"/>
                        <a:t> − </a:t>
                      </a:r>
                      <a:r>
                        <a:rPr lang="pt-BR" i="1" dirty="0"/>
                        <a:t>S</a:t>
                      </a:r>
                      <a:r>
                        <a:rPr lang="pt-BR" dirty="0"/>
                        <a:t>, </a:t>
                      </a:r>
                      <a:r>
                        <a:rPr lang="pt-BR" i="1" dirty="0"/>
                        <a:t>n</a:t>
                      </a:r>
                      <a:r>
                        <a:rPr lang="pt-BR" dirty="0"/>
                        <a:t>)</a:t>
                      </a:r>
                      <a:endParaRPr lang="en-IN" dirty="0"/>
                    </a:p>
                  </a:txBody>
                  <a:tcPr marL="110642" marR="110642"/>
                </a:tc>
                <a:extLst>
                  <a:ext uri="{0D108BD9-81ED-4DB2-BD59-A6C34878D82A}">
                    <a16:rowId xmlns:a16="http://schemas.microsoft.com/office/drawing/2014/main" val="4584091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5587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30623-3DB9-4694-8E60-D1285C401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/>
              <a:t>Introductory Case: Available Staff for Probable Customers</a:t>
            </a:r>
            <a:endParaRPr lang="en-IN" sz="1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0FFFB-E8F1-4CB3-8538-5536CB8C9B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2"/>
            <a:ext cx="8266922" cy="2374639"/>
          </a:xfrm>
        </p:spPr>
        <p:txBody>
          <a:bodyPr>
            <a:normAutofit/>
          </a:bodyPr>
          <a:lstStyle/>
          <a:p>
            <a:pPr marL="292608" indent="-292608"/>
            <a:r>
              <a:rPr lang="en-US" sz="1800" dirty="0"/>
              <a:t>Anne Jones is a manager of a local Starbucks.</a:t>
            </a:r>
          </a:p>
          <a:p>
            <a:pPr marL="621792" indent="-320040">
              <a:spcBef>
                <a:spcPts val="500"/>
              </a:spcBef>
            </a:pPr>
            <a:r>
              <a:rPr lang="en-US" sz="1800" dirty="0"/>
              <a:t>Starbucks announced plans in 2008 to close 500 U.S. locations.</a:t>
            </a:r>
          </a:p>
          <a:p>
            <a:pPr marL="621792" indent="-320040">
              <a:spcBef>
                <a:spcPts val="500"/>
              </a:spcBef>
            </a:pPr>
            <a:r>
              <a:rPr lang="en-US" sz="1800" dirty="0"/>
              <a:t>While Anne’s store will remain open, she is concerned that nearby closings might affect her business.</a:t>
            </a:r>
          </a:p>
          <a:p>
            <a:pPr marL="621792" indent="-320040">
              <a:spcBef>
                <a:spcPts val="500"/>
              </a:spcBef>
            </a:pPr>
            <a:r>
              <a:rPr lang="en-US" sz="1800" dirty="0"/>
              <a:t>Anne needs to decide staffing needs.</a:t>
            </a:r>
          </a:p>
          <a:p>
            <a:pPr marL="621792" indent="-320040">
              <a:spcBef>
                <a:spcPts val="500"/>
              </a:spcBef>
            </a:pPr>
            <a:r>
              <a:rPr lang="en-US" sz="1800" dirty="0"/>
              <a:t>Too many employees would be costly to the store.</a:t>
            </a:r>
          </a:p>
          <a:p>
            <a:pPr marL="621792" indent="-320040">
              <a:spcBef>
                <a:spcPts val="500"/>
              </a:spcBef>
            </a:pPr>
            <a:r>
              <a:rPr lang="en-US" sz="1800" dirty="0"/>
              <a:t>Not enough employees could result in losing customers who choose not to wait.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F594D4-7F67-4DA3-B3D0-BFE4DAC6AE8E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57200" y="4037047"/>
            <a:ext cx="8229600" cy="1925214"/>
          </a:xfrm>
        </p:spPr>
        <p:txBody>
          <a:bodyPr>
            <a:normAutofit/>
          </a:bodyPr>
          <a:lstStyle/>
          <a:p>
            <a:pPr marL="292608" indent="-292608">
              <a:spcBef>
                <a:spcPts val="500"/>
              </a:spcBef>
            </a:pPr>
            <a:r>
              <a:rPr lang="en-US" sz="1800" dirty="0"/>
              <a:t>With an understanding of the probability distribution of customer arrivals, Anne will be able to:</a:t>
            </a:r>
          </a:p>
          <a:p>
            <a:pPr marL="804672" indent="-411480">
              <a:spcBef>
                <a:spcPts val="500"/>
              </a:spcBef>
              <a:buFont typeface="+mj-lt"/>
              <a:buAutoNum type="arabicPeriod"/>
            </a:pPr>
            <a:r>
              <a:rPr lang="en-US" sz="1800" dirty="0"/>
              <a:t>Calculate the expected number of visits from a typical Starbucks customer in a given time period.</a:t>
            </a:r>
          </a:p>
          <a:p>
            <a:pPr marL="804672" indent="-411480">
              <a:spcBef>
                <a:spcPts val="500"/>
              </a:spcBef>
              <a:buFont typeface="+mj-lt"/>
              <a:buAutoNum type="arabicPeriod"/>
            </a:pPr>
            <a:r>
              <a:rPr lang="en-US" sz="1800" dirty="0"/>
              <a:t>Calculate the probability that a typical customer visits the store a specific number of times in a given time period.</a:t>
            </a:r>
          </a:p>
        </p:txBody>
      </p:sp>
    </p:spTree>
    <p:extLst>
      <p:ext uri="{BB962C8B-B14F-4D97-AF65-F5344CB8AC3E}">
        <p14:creationId xmlns:p14="http://schemas.microsoft.com/office/powerpoint/2010/main" val="38176504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30623-3DB9-4694-8E60-D1285C401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5.5 The Poisson Distribution </a:t>
            </a:r>
            <a:r>
              <a:rPr lang="en-US" sz="1000" dirty="0"/>
              <a:t>1</a:t>
            </a:r>
            <a:endParaRPr lang="en-IN" sz="1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0FFFB-E8F1-4CB3-8538-5536CB8C9B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2"/>
            <a:ext cx="8266922" cy="1987729"/>
          </a:xfrm>
        </p:spPr>
        <p:txBody>
          <a:bodyPr>
            <a:normAutofit/>
          </a:bodyPr>
          <a:lstStyle/>
          <a:p>
            <a:pPr marL="0" indent="0">
              <a:spcBef>
                <a:spcPts val="500"/>
              </a:spcBef>
              <a:buNone/>
            </a:pPr>
            <a:r>
              <a:rPr lang="en-US" sz="1800" dirty="0"/>
              <a:t>An experiment satisfies a Poisson process if:</a:t>
            </a:r>
          </a:p>
          <a:p>
            <a:pPr marL="292608" indent="-292608">
              <a:spcBef>
                <a:spcPts val="500"/>
              </a:spcBef>
            </a:pPr>
            <a:r>
              <a:rPr lang="en-US" sz="1800" dirty="0"/>
              <a:t>The number of successes with a specified time or space interval equals any integer between zero and infinity.</a:t>
            </a:r>
          </a:p>
          <a:p>
            <a:pPr marL="292608" indent="-292608">
              <a:spcBef>
                <a:spcPts val="500"/>
              </a:spcBef>
            </a:pPr>
            <a:r>
              <a:rPr lang="en-US" sz="1800" dirty="0"/>
              <a:t>The number of successes counted in nonoverlapping intervals are independent.</a:t>
            </a:r>
          </a:p>
          <a:p>
            <a:pPr marL="292608" indent="-292608">
              <a:spcBef>
                <a:spcPts val="500"/>
              </a:spcBef>
            </a:pPr>
            <a:r>
              <a:rPr lang="en-US" sz="1800" dirty="0"/>
              <a:t>The probability of success in any interval is the same for all intervals of equal size and is proportional to the size of the interval.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F594D4-7F67-4DA3-B3D0-BFE4DAC6AE8E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57200" y="3657604"/>
            <a:ext cx="8229600" cy="1428206"/>
          </a:xfrm>
        </p:spPr>
        <p:txBody>
          <a:bodyPr>
            <a:normAutofit/>
          </a:bodyPr>
          <a:lstStyle/>
          <a:p>
            <a:pPr marL="0" indent="0">
              <a:spcBef>
                <a:spcPts val="500"/>
              </a:spcBef>
              <a:buNone/>
            </a:pPr>
            <a:r>
              <a:rPr lang="en-US" sz="1800" dirty="0"/>
              <a:t>Examples:</a:t>
            </a:r>
          </a:p>
          <a:p>
            <a:pPr marL="292608" indent="-292608">
              <a:spcBef>
                <a:spcPts val="500"/>
              </a:spcBef>
            </a:pPr>
            <a:r>
              <a:rPr lang="en-US" sz="1800" dirty="0"/>
              <a:t>The number of customers who use a new banking app in a day.</a:t>
            </a:r>
          </a:p>
          <a:p>
            <a:pPr marL="292608" indent="-292608">
              <a:spcBef>
                <a:spcPts val="500"/>
              </a:spcBef>
            </a:pPr>
            <a:r>
              <a:rPr lang="en-US" sz="1800" dirty="0"/>
              <a:t>The number of spam emails received in a month.</a:t>
            </a:r>
          </a:p>
          <a:p>
            <a:pPr marL="292608" indent="-292608">
              <a:spcBef>
                <a:spcPts val="500"/>
              </a:spcBef>
            </a:pPr>
            <a:r>
              <a:rPr lang="en-US" sz="1800" dirty="0"/>
              <a:t>The number of defects in a 50-yard roll of fabric.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48BFF96-430B-4B17-8066-9FCB82A113DE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57200" y="5133392"/>
            <a:ext cx="8229600" cy="7340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A Poisson random variable is the number of successes achieved in a specified time or space interval.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6262056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63218-A62D-4F6F-9613-76572CB53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5.5 The Poisson Distribution </a:t>
            </a:r>
            <a:r>
              <a:rPr lang="en-US" sz="1000" dirty="0"/>
              <a:t>2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423E1C-73D0-4A91-A71F-1493B9EFF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288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For a Poisson random variable </a:t>
            </a:r>
            <a:r>
              <a:rPr lang="en-US" sz="2000" i="1" dirty="0"/>
              <a:t>X</a:t>
            </a:r>
            <a:r>
              <a:rPr lang="en-US" sz="2000" dirty="0"/>
              <a:t>, the probability of x successes over a given</a:t>
            </a:r>
            <a:endParaRPr lang="en-IN" sz="2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26CE6A-4CF5-435D-9BB2-51879A53A4F8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57200" y="2207625"/>
            <a:ext cx="2947851" cy="459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interval of time or space is</a:t>
            </a:r>
          </a:p>
        </p:txBody>
      </p:sp>
      <p:graphicFrame>
        <p:nvGraphicFramePr>
          <p:cNvPr id="15" name="Object 14">
            <a:extLst>
              <a:ext uri="{FF2B5EF4-FFF2-40B4-BE49-F238E27FC236}">
                <a16:creationId xmlns:a16="http://schemas.microsoft.com/office/drawing/2014/main" id="{2AE58075-9AF5-4D79-BB3C-A683498ACF3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4780437"/>
              </p:ext>
            </p:extLst>
          </p:nvPr>
        </p:nvGraphicFramePr>
        <p:xfrm>
          <a:off x="3409950" y="2082800"/>
          <a:ext cx="19939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40" name="Equation" r:id="rId3" imgW="1993680" imgH="647640" progId="Equation.DSMT4">
                  <p:embed/>
                </p:oleObj>
              </mc:Choice>
              <mc:Fallback>
                <p:oleObj name="Equation" r:id="rId3" imgW="1993680" imgH="647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09950" y="2082800"/>
                        <a:ext cx="1993900" cy="647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0817878-A2BC-4B74-8090-0B98E9C8D4C8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57200" y="2819400"/>
            <a:ext cx="1554480" cy="402771"/>
          </a:xfrm>
        </p:spPr>
        <p:txBody>
          <a:bodyPr>
            <a:normAutofit/>
          </a:bodyPr>
          <a:lstStyle/>
          <a:p>
            <a:pPr marL="292608" indent="-292608"/>
            <a:r>
              <a:rPr lang="en-IN" sz="2000" dirty="0"/>
              <a:t>This is for</a:t>
            </a:r>
          </a:p>
        </p:txBody>
      </p:sp>
      <p:graphicFrame>
        <p:nvGraphicFramePr>
          <p:cNvPr id="16" name="Object 15">
            <a:extLst>
              <a:ext uri="{FF2B5EF4-FFF2-40B4-BE49-F238E27FC236}">
                <a16:creationId xmlns:a16="http://schemas.microsoft.com/office/drawing/2014/main" id="{4C8BAA22-D5BD-48F8-9676-F3FBB99074E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6052106"/>
              </p:ext>
            </p:extLst>
          </p:nvPr>
        </p:nvGraphicFramePr>
        <p:xfrm>
          <a:off x="2051050" y="2882900"/>
          <a:ext cx="12827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41" name="Equation" r:id="rId5" imgW="1282680" imgH="291960" progId="Equation.DSMT4">
                  <p:embed/>
                </p:oleObj>
              </mc:Choice>
              <mc:Fallback>
                <p:oleObj name="Equation" r:id="rId5" imgW="128268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51050" y="2882900"/>
                        <a:ext cx="1282700" cy="29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1F9C56-FB26-45A0-A6E3-1F8562819F16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57201" y="3429001"/>
            <a:ext cx="300446" cy="437606"/>
          </a:xfrm>
        </p:spPr>
        <p:txBody>
          <a:bodyPr>
            <a:normAutofit/>
          </a:bodyPr>
          <a:lstStyle/>
          <a:p>
            <a:r>
              <a:rPr lang="en-US" sz="2000" dirty="0"/>
              <a:t> </a:t>
            </a:r>
            <a:endParaRPr lang="en-IN" sz="2000" dirty="0"/>
          </a:p>
        </p:txBody>
      </p:sp>
      <p:graphicFrame>
        <p:nvGraphicFramePr>
          <p:cNvPr id="17" name="Object 16">
            <a:extLst>
              <a:ext uri="{FF2B5EF4-FFF2-40B4-BE49-F238E27FC236}">
                <a16:creationId xmlns:a16="http://schemas.microsoft.com/office/drawing/2014/main" id="{6DBF7D78-E7EA-4CFB-B9B8-80F134E24EB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5278765"/>
              </p:ext>
            </p:extLst>
          </p:nvPr>
        </p:nvGraphicFramePr>
        <p:xfrm>
          <a:off x="831850" y="3497263"/>
          <a:ext cx="2159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42" name="Equation" r:id="rId7" imgW="215640" imgH="241200" progId="Equation.DSMT4">
                  <p:embed/>
                </p:oleObj>
              </mc:Choice>
              <mc:Fallback>
                <p:oleObj name="Equation" r:id="rId7" imgW="21564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31850" y="3497263"/>
                        <a:ext cx="2159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E433D88-4384-4ADF-AC8B-DA75597ECE0B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1119053" y="3429002"/>
            <a:ext cx="7467600" cy="4288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is the mean number of successes.</a:t>
            </a:r>
            <a:endParaRPr lang="en-IN" sz="200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A52E082-56BD-4439-9980-D2EA889FDBD6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57200" y="3962400"/>
            <a:ext cx="387529" cy="394062"/>
          </a:xfrm>
        </p:spPr>
        <p:txBody>
          <a:bodyPr>
            <a:normAutofit lnSpcReduction="10000"/>
          </a:bodyPr>
          <a:lstStyle/>
          <a:p>
            <a:pPr marL="292608" indent="-292608"/>
            <a:r>
              <a:rPr lang="en-US" sz="2000" dirty="0"/>
              <a:t> </a:t>
            </a:r>
            <a:endParaRPr lang="en-IN" sz="2000" dirty="0"/>
          </a:p>
        </p:txBody>
      </p:sp>
      <p:graphicFrame>
        <p:nvGraphicFramePr>
          <p:cNvPr id="18" name="Object 17">
            <a:extLst>
              <a:ext uri="{FF2B5EF4-FFF2-40B4-BE49-F238E27FC236}">
                <a16:creationId xmlns:a16="http://schemas.microsoft.com/office/drawing/2014/main" id="{99C0CC53-9CD9-4A80-AFD6-52F04ECA2E1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0868278"/>
              </p:ext>
            </p:extLst>
          </p:nvPr>
        </p:nvGraphicFramePr>
        <p:xfrm>
          <a:off x="862013" y="3973513"/>
          <a:ext cx="9779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43" name="Equation" r:id="rId9" imgW="977760" imgH="241200" progId="Equation.DSMT4">
                  <p:embed/>
                </p:oleObj>
              </mc:Choice>
              <mc:Fallback>
                <p:oleObj name="Equation" r:id="rId9" imgW="97776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62013" y="3973513"/>
                        <a:ext cx="9779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1985686-8BF9-40EE-934A-CBF09FB87400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1858552" y="3918856"/>
            <a:ext cx="4847048" cy="4267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is the base of the natural logarithm.</a:t>
            </a:r>
            <a:endParaRPr lang="en-IN" sz="2000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6838B1A-CC5F-41E2-8CBF-3CE2BE2AA317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457200" y="4495800"/>
            <a:ext cx="1493520" cy="4332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/>
              <a:t>The mean is</a:t>
            </a:r>
          </a:p>
        </p:txBody>
      </p:sp>
      <p:graphicFrame>
        <p:nvGraphicFramePr>
          <p:cNvPr id="21" name="Object 20">
            <a:extLst>
              <a:ext uri="{FF2B5EF4-FFF2-40B4-BE49-F238E27FC236}">
                <a16:creationId xmlns:a16="http://schemas.microsoft.com/office/drawing/2014/main" id="{F00FC136-E17A-4E06-AC91-119A954E8D4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272977"/>
              </p:ext>
            </p:extLst>
          </p:nvPr>
        </p:nvGraphicFramePr>
        <p:xfrm>
          <a:off x="1955800" y="4560888"/>
          <a:ext cx="11176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44" name="Equation" r:id="rId11" imgW="1117440" imgH="380880" progId="Equation.DSMT4">
                  <p:embed/>
                </p:oleObj>
              </mc:Choice>
              <mc:Fallback>
                <p:oleObj name="Equation" r:id="rId11" imgW="111744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955800" y="4560888"/>
                        <a:ext cx="11176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E4BBCB4-20E8-46CA-9ACF-A1A551E8DF1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57200" y="5114608"/>
            <a:ext cx="1850571" cy="4501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/>
              <a:t>The variance is</a:t>
            </a:r>
          </a:p>
        </p:txBody>
      </p:sp>
      <p:graphicFrame>
        <p:nvGraphicFramePr>
          <p:cNvPr id="22" name="Object 21">
            <a:extLst>
              <a:ext uri="{FF2B5EF4-FFF2-40B4-BE49-F238E27FC236}">
                <a16:creationId xmlns:a16="http://schemas.microsoft.com/office/drawing/2014/main" id="{24E4175D-B85E-41AB-B229-055CDBBCCB5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5944098"/>
              </p:ext>
            </p:extLst>
          </p:nvPr>
        </p:nvGraphicFramePr>
        <p:xfrm>
          <a:off x="2224790" y="5166610"/>
          <a:ext cx="27305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45" name="Equation" r:id="rId13" imgW="2730240" imgH="380880" progId="Equation.DSMT4">
                  <p:embed/>
                </p:oleObj>
              </mc:Choice>
              <mc:Fallback>
                <p:oleObj name="Equation" r:id="rId13" imgW="273024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224790" y="5166610"/>
                        <a:ext cx="27305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883656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F83C2-1FC2-48CB-BE30-50973EDF4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5.5 The Poisson Distribution </a:t>
            </a:r>
            <a:r>
              <a:rPr lang="en-US" sz="1000" dirty="0"/>
              <a:t>3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DF50AA-B2E9-48F9-B2B8-0290B3C0AC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2"/>
            <a:ext cx="8534400" cy="1064621"/>
          </a:xfrm>
        </p:spPr>
        <p:txBody>
          <a:bodyPr>
            <a:normAutofit/>
          </a:bodyPr>
          <a:lstStyle/>
          <a:p>
            <a:pPr marL="292608" indent="-292608"/>
            <a:r>
              <a:rPr lang="en-US" sz="2000" dirty="0"/>
              <a:t>Example: Anne is concerned about staffing needs at the Starbucks that she manages. She believes that the typical Starbucks customer averages 18 visits to the store over a 30-day month.</a:t>
            </a:r>
            <a:endParaRPr lang="en-IN" sz="2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DC3E81-83BB-4631-8BAC-2CDE4C9C7E27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57200" y="2743200"/>
            <a:ext cx="8229600" cy="2987040"/>
          </a:xfrm>
        </p:spPr>
        <p:txBody>
          <a:bodyPr>
            <a:normAutofit/>
          </a:bodyPr>
          <a:lstStyle/>
          <a:p>
            <a:pPr marL="263525" indent="-263525">
              <a:buNone/>
            </a:pPr>
            <a:r>
              <a:rPr lang="en-US" sz="2000" dirty="0"/>
              <a:t>a. How many visits should Anne expect in a 5-day period from a typical Starbucks customer?</a:t>
            </a:r>
          </a:p>
          <a:p>
            <a:pPr marL="263525" indent="-263525">
              <a:buNone/>
            </a:pPr>
            <a:r>
              <a:rPr lang="en-US" sz="2000" dirty="0"/>
              <a:t>b. What is the probability that a customer visits the chain five times in a 5-day period?</a:t>
            </a:r>
          </a:p>
          <a:p>
            <a:pPr marL="263525" indent="-263525">
              <a:buNone/>
            </a:pPr>
            <a:r>
              <a:rPr lang="en-US" sz="2000" dirty="0"/>
              <a:t>c. What is the probability that a customer visits the chain no more than two times in a 5-day period?</a:t>
            </a:r>
          </a:p>
          <a:p>
            <a:pPr marL="263525" indent="-263525">
              <a:buNone/>
            </a:pPr>
            <a:r>
              <a:rPr lang="en-US" sz="2000" dirty="0"/>
              <a:t>d. What is the probability that a customer visits the at least three times in a 5-day period?</a:t>
            </a:r>
          </a:p>
        </p:txBody>
      </p:sp>
    </p:spTree>
    <p:extLst>
      <p:ext uri="{BB962C8B-B14F-4D97-AF65-F5344CB8AC3E}">
        <p14:creationId xmlns:p14="http://schemas.microsoft.com/office/powerpoint/2010/main" val="35550291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4D586-F240-42BE-91F8-2F9B2FB9A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5.5 The Poisson Distribution </a:t>
            </a:r>
            <a:r>
              <a:rPr lang="en-US" sz="1000" dirty="0"/>
              <a:t>4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97C082-869B-4668-8F3D-ABD9505E81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2"/>
            <a:ext cx="7696200" cy="428896"/>
          </a:xfrm>
        </p:spPr>
        <p:txBody>
          <a:bodyPr>
            <a:normAutofit/>
          </a:bodyPr>
          <a:lstStyle/>
          <a:p>
            <a:pPr marL="292608" indent="-292608"/>
            <a:r>
              <a:rPr lang="en-IN" sz="2000" dirty="0"/>
              <a:t>Example continued,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9CF0E3-E9D9-4B3A-91EE-639065B943E2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57200" y="2057400"/>
            <a:ext cx="8033657" cy="4332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a. Given the rate of 18 visits over a 30-day month, the mean for the 30-day period as</a:t>
            </a:r>
            <a:endParaRPr lang="en-IN" sz="1800" dirty="0"/>
          </a:p>
        </p:txBody>
      </p:sp>
      <p:graphicFrame>
        <p:nvGraphicFramePr>
          <p:cNvPr id="15" name="Object 14">
            <a:extLst>
              <a:ext uri="{FF2B5EF4-FFF2-40B4-BE49-F238E27FC236}">
                <a16:creationId xmlns:a16="http://schemas.microsoft.com/office/drawing/2014/main" id="{036F12B6-E8D7-40D4-AD01-F935A6EF4B2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8550308"/>
              </p:ext>
            </p:extLst>
          </p:nvPr>
        </p:nvGraphicFramePr>
        <p:xfrm>
          <a:off x="774700" y="2586038"/>
          <a:ext cx="8128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66" name="Equation" r:id="rId3" imgW="812520" imgH="291960" progId="Equation.DSMT4">
                  <p:embed/>
                </p:oleObj>
              </mc:Choice>
              <mc:Fallback>
                <p:oleObj name="Equation" r:id="rId3" imgW="81252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74700" y="2586038"/>
                        <a:ext cx="812800" cy="29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9B43BFB-1F47-4956-9C7F-1EF74F47B765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676400" y="2533932"/>
            <a:ext cx="3513909" cy="3877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So the mean for the 5-day period is</a:t>
            </a:r>
            <a:endParaRPr lang="en-IN" sz="1800" dirty="0"/>
          </a:p>
        </p:txBody>
      </p:sp>
      <p:graphicFrame>
        <p:nvGraphicFramePr>
          <p:cNvPr id="16" name="Object 15">
            <a:extLst>
              <a:ext uri="{FF2B5EF4-FFF2-40B4-BE49-F238E27FC236}">
                <a16:creationId xmlns:a16="http://schemas.microsoft.com/office/drawing/2014/main" id="{C09172B4-9905-4393-90DA-60BAAA6BAD1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458758"/>
              </p:ext>
            </p:extLst>
          </p:nvPr>
        </p:nvGraphicFramePr>
        <p:xfrm>
          <a:off x="5245100" y="2581275"/>
          <a:ext cx="6477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67" name="Equation" r:id="rId5" imgW="647640" imgH="291960" progId="Equation.DSMT4">
                  <p:embed/>
                </p:oleObj>
              </mc:Choice>
              <mc:Fallback>
                <p:oleObj name="Equation" r:id="rId5" imgW="64764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245100" y="2581275"/>
                        <a:ext cx="647700" cy="29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0016B0-05A3-48AA-8C29-E346D63A321F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57200" y="3124201"/>
            <a:ext cx="381000" cy="4376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b.</a:t>
            </a:r>
            <a:endParaRPr lang="en-IN" sz="1800" dirty="0"/>
          </a:p>
        </p:txBody>
      </p:sp>
      <p:graphicFrame>
        <p:nvGraphicFramePr>
          <p:cNvPr id="17" name="Object 16">
            <a:extLst>
              <a:ext uri="{FF2B5EF4-FFF2-40B4-BE49-F238E27FC236}">
                <a16:creationId xmlns:a16="http://schemas.microsoft.com/office/drawing/2014/main" id="{2F2EC794-3468-4BDF-9B0F-73393C6EE6B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9996191"/>
              </p:ext>
            </p:extLst>
          </p:nvPr>
        </p:nvGraphicFramePr>
        <p:xfrm>
          <a:off x="923925" y="3019425"/>
          <a:ext cx="2501900" cy="592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68" name="Equation" r:id="rId7" imgW="2527200" imgH="596880" progId="Equation.DSMT4">
                  <p:embed/>
                </p:oleObj>
              </mc:Choice>
              <mc:Fallback>
                <p:oleObj name="Equation" r:id="rId7" imgW="2527200" imgH="596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23925" y="3019425"/>
                        <a:ext cx="2501900" cy="5921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157FAB3-79A4-4156-A09B-2A7520689035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57200" y="3622764"/>
            <a:ext cx="435190" cy="4615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c.</a:t>
            </a:r>
            <a:endParaRPr lang="en-IN" sz="2000" dirty="0"/>
          </a:p>
        </p:txBody>
      </p:sp>
      <p:graphicFrame>
        <p:nvGraphicFramePr>
          <p:cNvPr id="18" name="Object 17">
            <a:extLst>
              <a:ext uri="{FF2B5EF4-FFF2-40B4-BE49-F238E27FC236}">
                <a16:creationId xmlns:a16="http://schemas.microsoft.com/office/drawing/2014/main" id="{7C247A13-CB60-44B9-870A-3543D7BCE2E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5802223"/>
              </p:ext>
            </p:extLst>
          </p:nvPr>
        </p:nvGraphicFramePr>
        <p:xfrm>
          <a:off x="914400" y="3681413"/>
          <a:ext cx="41783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69" name="Equation" r:id="rId9" imgW="4178160" imgH="342720" progId="Equation.DSMT4">
                  <p:embed/>
                </p:oleObj>
              </mc:Choice>
              <mc:Fallback>
                <p:oleObj name="Equation" r:id="rId9" imgW="4178160" imgH="342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14400" y="3681413"/>
                        <a:ext cx="417830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>
            <a:extLst>
              <a:ext uri="{FF2B5EF4-FFF2-40B4-BE49-F238E27FC236}">
                <a16:creationId xmlns:a16="http://schemas.microsoft.com/office/drawing/2014/main" id="{521E3341-B150-420A-A1F2-D753B9EEE35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4740929"/>
              </p:ext>
            </p:extLst>
          </p:nvPr>
        </p:nvGraphicFramePr>
        <p:xfrm>
          <a:off x="1866900" y="4125913"/>
          <a:ext cx="33909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70" name="Equation" r:id="rId11" imgW="3390840" imgH="228600" progId="Equation.DSMT4">
                  <p:embed/>
                </p:oleObj>
              </mc:Choice>
              <mc:Fallback>
                <p:oleObj name="Equation" r:id="rId11" imgW="33908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866900" y="4125913"/>
                        <a:ext cx="33909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7E433E5-2BB1-49A9-9F57-F7F748DA41A9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57200" y="4426130"/>
            <a:ext cx="381000" cy="4469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d.</a:t>
            </a:r>
            <a:endParaRPr lang="en-IN" sz="2000" dirty="0"/>
          </a:p>
        </p:txBody>
      </p:sp>
      <p:graphicFrame>
        <p:nvGraphicFramePr>
          <p:cNvPr id="20" name="Object 19">
            <a:extLst>
              <a:ext uri="{FF2B5EF4-FFF2-40B4-BE49-F238E27FC236}">
                <a16:creationId xmlns:a16="http://schemas.microsoft.com/office/drawing/2014/main" id="{7B13A4E8-2595-405E-8CA5-5861C42FC2A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837593"/>
              </p:ext>
            </p:extLst>
          </p:nvPr>
        </p:nvGraphicFramePr>
        <p:xfrm>
          <a:off x="914400" y="4486275"/>
          <a:ext cx="35052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71" name="Equation" r:id="rId13" imgW="3504960" imgH="342720" progId="Equation.DSMT4">
                  <p:embed/>
                </p:oleObj>
              </mc:Choice>
              <mc:Fallback>
                <p:oleObj name="Equation" r:id="rId13" imgW="3504960" imgH="342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914400" y="4486275"/>
                        <a:ext cx="350520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9C9F747-5FC7-45C3-8A73-AB4FFBF7302A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457200" y="4822443"/>
            <a:ext cx="8001000" cy="385283"/>
          </a:xfrm>
        </p:spPr>
        <p:txBody>
          <a:bodyPr>
            <a:normAutofit/>
          </a:bodyPr>
          <a:lstStyle/>
          <a:p>
            <a:pPr marL="621792" indent="-320040"/>
            <a:r>
              <a:rPr lang="en-US" sz="1800" dirty="0"/>
              <a:t>Cannot be found since there is an infinite number of possibilities.</a:t>
            </a:r>
            <a:endParaRPr lang="en-IN" sz="1800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3595852-D397-4F8E-95AD-6529C8B61BB3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457201" y="5266059"/>
            <a:ext cx="622662" cy="411356"/>
          </a:xfrm>
        </p:spPr>
        <p:txBody>
          <a:bodyPr>
            <a:normAutofit/>
          </a:bodyPr>
          <a:lstStyle/>
          <a:p>
            <a:pPr marL="621792" indent="-320040"/>
            <a:r>
              <a:rPr lang="en-US" sz="1800" dirty="0"/>
              <a:t> </a:t>
            </a:r>
            <a:endParaRPr lang="en-IN" sz="1800" dirty="0"/>
          </a:p>
        </p:txBody>
      </p:sp>
      <p:graphicFrame>
        <p:nvGraphicFramePr>
          <p:cNvPr id="21" name="Object 20">
            <a:extLst>
              <a:ext uri="{FF2B5EF4-FFF2-40B4-BE49-F238E27FC236}">
                <a16:creationId xmlns:a16="http://schemas.microsoft.com/office/drawing/2014/main" id="{4F45A869-8CE4-4EDF-A4F6-6A8BEAE69E7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7928115"/>
              </p:ext>
            </p:extLst>
          </p:nvPr>
        </p:nvGraphicFramePr>
        <p:xfrm>
          <a:off x="1219200" y="5264150"/>
          <a:ext cx="4648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72" name="Equation" r:id="rId15" imgW="4647960" imgH="368280" progId="Equation.DSMT4">
                  <p:embed/>
                </p:oleObj>
              </mc:Choice>
              <mc:Fallback>
                <p:oleObj name="Equation" r:id="rId15" imgW="4647960" imgH="368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219200" y="5264150"/>
                        <a:ext cx="4648200" cy="368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1">
            <a:extLst>
              <a:ext uri="{FF2B5EF4-FFF2-40B4-BE49-F238E27FC236}">
                <a16:creationId xmlns:a16="http://schemas.microsoft.com/office/drawing/2014/main" id="{648F66D9-6FDE-4488-8A36-9F89843D274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6280575"/>
              </p:ext>
            </p:extLst>
          </p:nvPr>
        </p:nvGraphicFramePr>
        <p:xfrm>
          <a:off x="2108200" y="5689600"/>
          <a:ext cx="20066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73" name="Equation" r:id="rId17" imgW="2006280" imgH="228600" progId="Equation.DSMT4">
                  <p:embed/>
                </p:oleObj>
              </mc:Choice>
              <mc:Fallback>
                <p:oleObj name="Equation" r:id="rId17" imgW="20062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108200" y="5689600"/>
                        <a:ext cx="20066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494605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FA68C-8A0C-4A73-814A-A24C558B0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5.5 The Poisson Distribution </a:t>
            </a:r>
            <a:r>
              <a:rPr lang="en-US" sz="1000" dirty="0"/>
              <a:t>5</a:t>
            </a:r>
            <a:endParaRPr lang="en-IN" sz="1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53C6D-9D77-4F1C-9225-463DEF1328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2"/>
            <a:ext cx="5410200" cy="402769"/>
          </a:xfrm>
        </p:spPr>
        <p:txBody>
          <a:bodyPr>
            <a:normAutofit/>
          </a:bodyPr>
          <a:lstStyle/>
          <a:p>
            <a:pPr marL="292608" indent="-292608"/>
            <a:r>
              <a:rPr lang="en-IN" sz="2000" dirty="0"/>
              <a:t>Excel and R functionality.</a:t>
            </a:r>
          </a:p>
        </p:txBody>
      </p:sp>
      <p:graphicFrame>
        <p:nvGraphicFramePr>
          <p:cNvPr id="12" name="Table 4">
            <a:extLst>
              <a:ext uri="{FF2B5EF4-FFF2-40B4-BE49-F238E27FC236}">
                <a16:creationId xmlns:a16="http://schemas.microsoft.com/office/drawing/2014/main" id="{3656DE47-3A51-4F8E-8148-8AB6802849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6656385"/>
              </p:ext>
            </p:extLst>
          </p:nvPr>
        </p:nvGraphicFramePr>
        <p:xfrm>
          <a:off x="883920" y="2159000"/>
          <a:ext cx="780288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5480">
                  <a:extLst>
                    <a:ext uri="{9D8B030D-6E8A-4147-A177-3AD203B41FA5}">
                      <a16:colId xmlns:a16="http://schemas.microsoft.com/office/drawing/2014/main" val="1292804448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572777576"/>
                    </a:ext>
                  </a:extLst>
                </a:gridCol>
                <a:gridCol w="2362200">
                  <a:extLst>
                    <a:ext uri="{9D8B030D-6E8A-4147-A177-3AD203B41FA5}">
                      <a16:colId xmlns:a16="http://schemas.microsoft.com/office/drawing/2014/main" val="12509125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Distribution</a:t>
                      </a:r>
                    </a:p>
                  </a:txBody>
                  <a:tcPr marL="110642" marR="11064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Excel</a:t>
                      </a:r>
                    </a:p>
                  </a:txBody>
                  <a:tcPr marL="110642" marR="11064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R</a:t>
                      </a:r>
                    </a:p>
                  </a:txBody>
                  <a:tcPr marL="110642" marR="110642"/>
                </a:tc>
                <a:extLst>
                  <a:ext uri="{0D108BD9-81ED-4DB2-BD59-A6C34878D82A}">
                    <a16:rowId xmlns:a16="http://schemas.microsoft.com/office/drawing/2014/main" val="2476185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1" dirty="0"/>
                        <a:t>Binomial</a:t>
                      </a:r>
                    </a:p>
                  </a:txBody>
                  <a:tcPr marL="110642" marR="110642"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marL="110642" marR="110642"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marL="110642" marR="110642"/>
                </a:tc>
                <a:extLst>
                  <a:ext uri="{0D108BD9-81ED-4DB2-BD59-A6C34878D82A}">
                    <a16:rowId xmlns:a16="http://schemas.microsoft.com/office/drawing/2014/main" val="3439099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68288" indent="0"/>
                      <a:r>
                        <a:rPr lang="en-IN" i="1" dirty="0"/>
                        <a:t>P</a:t>
                      </a:r>
                      <a:r>
                        <a:rPr lang="en-IN" dirty="0"/>
                        <a:t>(</a:t>
                      </a:r>
                      <a:r>
                        <a:rPr lang="en-IN" i="1" dirty="0"/>
                        <a:t>X</a:t>
                      </a:r>
                      <a:r>
                        <a:rPr lang="en-IN" dirty="0"/>
                        <a:t> = </a:t>
                      </a:r>
                      <a:r>
                        <a:rPr lang="en-IN" i="1" dirty="0"/>
                        <a:t>x</a:t>
                      </a:r>
                      <a:r>
                        <a:rPr lang="en-IN" dirty="0"/>
                        <a:t>):</a:t>
                      </a:r>
                    </a:p>
                  </a:txBody>
                  <a:tcPr marL="110642" marR="110642"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=BINOM.DIST (</a:t>
                      </a:r>
                      <a:r>
                        <a:rPr lang="sv-SE" i="1" dirty="0"/>
                        <a:t>x</a:t>
                      </a:r>
                      <a:r>
                        <a:rPr lang="sv-SE" dirty="0"/>
                        <a:t>, </a:t>
                      </a:r>
                      <a:r>
                        <a:rPr lang="sv-SE" i="1" dirty="0"/>
                        <a:t>n</a:t>
                      </a:r>
                      <a:r>
                        <a:rPr lang="sv-SE" dirty="0"/>
                        <a:t>, </a:t>
                      </a:r>
                      <a:r>
                        <a:rPr lang="sv-SE" i="1" dirty="0"/>
                        <a:t>p</a:t>
                      </a:r>
                      <a:r>
                        <a:rPr lang="sv-SE" dirty="0"/>
                        <a:t>, 0)</a:t>
                      </a:r>
                      <a:endParaRPr lang="en-IN" dirty="0"/>
                    </a:p>
                  </a:txBody>
                  <a:tcPr marL="110642" marR="110642"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dbinom</a:t>
                      </a:r>
                      <a:r>
                        <a:rPr lang="en-IN" dirty="0"/>
                        <a:t>(</a:t>
                      </a:r>
                      <a:r>
                        <a:rPr lang="en-IN" i="1" dirty="0"/>
                        <a:t>x</a:t>
                      </a:r>
                      <a:r>
                        <a:rPr lang="en-IN" dirty="0"/>
                        <a:t>, </a:t>
                      </a:r>
                      <a:r>
                        <a:rPr lang="en-IN" i="1" dirty="0"/>
                        <a:t>n</a:t>
                      </a:r>
                      <a:r>
                        <a:rPr lang="en-IN" dirty="0"/>
                        <a:t>, </a:t>
                      </a:r>
                      <a:r>
                        <a:rPr lang="en-IN" i="1" dirty="0"/>
                        <a:t>p</a:t>
                      </a:r>
                      <a:r>
                        <a:rPr lang="en-IN" dirty="0"/>
                        <a:t>)</a:t>
                      </a:r>
                    </a:p>
                  </a:txBody>
                  <a:tcPr marL="110642" marR="110642"/>
                </a:tc>
                <a:extLst>
                  <a:ext uri="{0D108BD9-81ED-4DB2-BD59-A6C34878D82A}">
                    <a16:rowId xmlns:a16="http://schemas.microsoft.com/office/drawing/2014/main" val="3876296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68288" indent="0"/>
                      <a:r>
                        <a:rPr lang="en-IN" i="1" dirty="0"/>
                        <a:t>P</a:t>
                      </a:r>
                      <a:r>
                        <a:rPr lang="en-IN" dirty="0"/>
                        <a:t>(</a:t>
                      </a:r>
                      <a:r>
                        <a:rPr lang="en-IN" i="1" dirty="0"/>
                        <a:t>X</a:t>
                      </a:r>
                      <a:r>
                        <a:rPr lang="en-IN" dirty="0"/>
                        <a:t> ≤ </a:t>
                      </a:r>
                      <a:r>
                        <a:rPr lang="en-IN" i="1" dirty="0"/>
                        <a:t>x</a:t>
                      </a:r>
                      <a:r>
                        <a:rPr lang="en-IN" dirty="0"/>
                        <a:t>):</a:t>
                      </a:r>
                    </a:p>
                  </a:txBody>
                  <a:tcPr marL="110642" marR="110642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=BINOM.DIST(</a:t>
                      </a:r>
                      <a:r>
                        <a:rPr lang="en-IN" i="1" dirty="0"/>
                        <a:t>x</a:t>
                      </a:r>
                      <a:r>
                        <a:rPr lang="en-IN" dirty="0"/>
                        <a:t>, </a:t>
                      </a:r>
                      <a:r>
                        <a:rPr lang="en-IN" i="1" dirty="0"/>
                        <a:t>n</a:t>
                      </a:r>
                      <a:r>
                        <a:rPr lang="en-IN" dirty="0"/>
                        <a:t>, </a:t>
                      </a:r>
                      <a:r>
                        <a:rPr lang="en-IN" i="1" dirty="0"/>
                        <a:t>p</a:t>
                      </a:r>
                      <a:r>
                        <a:rPr lang="en-IN" dirty="0"/>
                        <a:t>, 1)</a:t>
                      </a:r>
                    </a:p>
                  </a:txBody>
                  <a:tcPr marL="110642" marR="110642"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pbinom</a:t>
                      </a:r>
                      <a:r>
                        <a:rPr lang="en-IN" dirty="0"/>
                        <a:t>(</a:t>
                      </a:r>
                      <a:r>
                        <a:rPr lang="en-IN" i="1" dirty="0"/>
                        <a:t>x</a:t>
                      </a:r>
                      <a:r>
                        <a:rPr lang="en-IN" dirty="0"/>
                        <a:t>, </a:t>
                      </a:r>
                      <a:r>
                        <a:rPr lang="en-IN" i="1" dirty="0"/>
                        <a:t>n</a:t>
                      </a:r>
                      <a:r>
                        <a:rPr lang="en-IN" dirty="0"/>
                        <a:t>, </a:t>
                      </a:r>
                      <a:r>
                        <a:rPr lang="en-IN" i="1" dirty="0"/>
                        <a:t>p</a:t>
                      </a:r>
                      <a:r>
                        <a:rPr lang="en-IN" dirty="0"/>
                        <a:t>)</a:t>
                      </a:r>
                    </a:p>
                  </a:txBody>
                  <a:tcPr marL="110642" marR="110642"/>
                </a:tc>
                <a:extLst>
                  <a:ext uri="{0D108BD9-81ED-4DB2-BD59-A6C34878D82A}">
                    <a16:rowId xmlns:a16="http://schemas.microsoft.com/office/drawing/2014/main" val="3001962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1" dirty="0"/>
                        <a:t>Poisson</a:t>
                      </a:r>
                    </a:p>
                  </a:txBody>
                  <a:tcPr marL="110642" marR="110642"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marL="110642" marR="110642"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marL="110642" marR="110642"/>
                </a:tc>
                <a:extLst>
                  <a:ext uri="{0D108BD9-81ED-4DB2-BD59-A6C34878D82A}">
                    <a16:rowId xmlns:a16="http://schemas.microsoft.com/office/drawing/2014/main" val="6722336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68288" indent="0"/>
                      <a:r>
                        <a:rPr lang="en-IN" i="1" dirty="0"/>
                        <a:t>P</a:t>
                      </a:r>
                      <a:r>
                        <a:rPr lang="en-IN" dirty="0"/>
                        <a:t>(</a:t>
                      </a:r>
                      <a:r>
                        <a:rPr lang="en-IN" i="1" dirty="0"/>
                        <a:t>X</a:t>
                      </a:r>
                      <a:r>
                        <a:rPr lang="en-IN" dirty="0"/>
                        <a:t> = </a:t>
                      </a:r>
                      <a:r>
                        <a:rPr lang="en-IN" i="1" dirty="0"/>
                        <a:t>x</a:t>
                      </a:r>
                      <a:r>
                        <a:rPr lang="en-IN" dirty="0"/>
                        <a:t>):</a:t>
                      </a:r>
                    </a:p>
                  </a:txBody>
                  <a:tcPr marL="110642" marR="110642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=POISSON.DIST (</a:t>
                      </a:r>
                      <a:r>
                        <a:rPr lang="en-IN" i="1" dirty="0"/>
                        <a:t>x</a:t>
                      </a:r>
                      <a:r>
                        <a:rPr lang="en-IN" dirty="0"/>
                        <a:t>, </a:t>
                      </a:r>
                      <a:r>
                        <a:rPr lang="el-GR" i="1" dirty="0"/>
                        <a:t>μ</a:t>
                      </a:r>
                      <a:r>
                        <a:rPr lang="en-US" dirty="0"/>
                        <a:t>, 0)</a:t>
                      </a:r>
                      <a:endParaRPr lang="en-IN" dirty="0"/>
                    </a:p>
                  </a:txBody>
                  <a:tcPr marL="110642" marR="110642"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dpois</a:t>
                      </a:r>
                      <a:r>
                        <a:rPr lang="en-IN" dirty="0"/>
                        <a:t> (</a:t>
                      </a:r>
                      <a:r>
                        <a:rPr lang="en-IN" i="1" dirty="0"/>
                        <a:t>x</a:t>
                      </a:r>
                      <a:r>
                        <a:rPr lang="en-IN" dirty="0"/>
                        <a:t>, </a:t>
                      </a:r>
                      <a:r>
                        <a:rPr lang="el-GR" i="1" dirty="0"/>
                        <a:t>μ</a:t>
                      </a:r>
                      <a:r>
                        <a:rPr lang="en-US" i="0" dirty="0"/>
                        <a:t>)</a:t>
                      </a:r>
                      <a:endParaRPr lang="en-IN" i="0" dirty="0"/>
                    </a:p>
                  </a:txBody>
                  <a:tcPr marL="110642" marR="110642"/>
                </a:tc>
                <a:extLst>
                  <a:ext uri="{0D108BD9-81ED-4DB2-BD59-A6C34878D82A}">
                    <a16:rowId xmlns:a16="http://schemas.microsoft.com/office/drawing/2014/main" val="1026757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68288" indent="0"/>
                      <a:r>
                        <a:rPr lang="en-IN" i="1" dirty="0"/>
                        <a:t>P</a:t>
                      </a:r>
                      <a:r>
                        <a:rPr lang="en-IN" dirty="0"/>
                        <a:t>(</a:t>
                      </a:r>
                      <a:r>
                        <a:rPr lang="en-IN" i="1" dirty="0"/>
                        <a:t>X</a:t>
                      </a:r>
                      <a:r>
                        <a:rPr lang="en-IN" dirty="0"/>
                        <a:t> ≤ </a:t>
                      </a:r>
                      <a:r>
                        <a:rPr lang="en-IN" i="1" dirty="0"/>
                        <a:t>x</a:t>
                      </a:r>
                      <a:r>
                        <a:rPr lang="en-IN" dirty="0"/>
                        <a:t>):</a:t>
                      </a:r>
                    </a:p>
                  </a:txBody>
                  <a:tcPr marL="110642" marR="11064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=POISSON.DIST (</a:t>
                      </a:r>
                      <a:r>
                        <a:rPr lang="en-IN" i="1" dirty="0"/>
                        <a:t>x</a:t>
                      </a:r>
                      <a:r>
                        <a:rPr lang="en-IN" dirty="0"/>
                        <a:t>, </a:t>
                      </a:r>
                      <a:r>
                        <a:rPr lang="el-GR" i="1" dirty="0"/>
                        <a:t>μ</a:t>
                      </a:r>
                      <a:r>
                        <a:rPr lang="en-US" dirty="0"/>
                        <a:t>, 1)</a:t>
                      </a:r>
                      <a:endParaRPr lang="en-IN" dirty="0"/>
                    </a:p>
                  </a:txBody>
                  <a:tcPr marL="110642" marR="11064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err="1"/>
                        <a:t>ppois</a:t>
                      </a:r>
                      <a:r>
                        <a:rPr lang="en-IN" dirty="0"/>
                        <a:t> (</a:t>
                      </a:r>
                      <a:r>
                        <a:rPr lang="en-IN" i="1" dirty="0"/>
                        <a:t>x</a:t>
                      </a:r>
                      <a:r>
                        <a:rPr lang="en-IN" dirty="0"/>
                        <a:t>, </a:t>
                      </a:r>
                      <a:r>
                        <a:rPr lang="el-GR" i="1" dirty="0"/>
                        <a:t>μ</a:t>
                      </a:r>
                      <a:r>
                        <a:rPr lang="en-US" i="0" dirty="0"/>
                        <a:t>)</a:t>
                      </a:r>
                      <a:endParaRPr lang="en-IN" i="0" dirty="0"/>
                    </a:p>
                  </a:txBody>
                  <a:tcPr marL="110642" marR="110642"/>
                </a:tc>
                <a:extLst>
                  <a:ext uri="{0D108BD9-81ED-4DB2-BD59-A6C34878D82A}">
                    <a16:rowId xmlns:a16="http://schemas.microsoft.com/office/drawing/2014/main" val="1442267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1" dirty="0"/>
                        <a:t>Hypergeometric</a:t>
                      </a:r>
                    </a:p>
                  </a:txBody>
                  <a:tcPr marL="110642" marR="110642"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marL="110642" marR="110642"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marL="110642" marR="110642"/>
                </a:tc>
                <a:extLst>
                  <a:ext uri="{0D108BD9-81ED-4DB2-BD59-A6C34878D82A}">
                    <a16:rowId xmlns:a16="http://schemas.microsoft.com/office/drawing/2014/main" val="4129831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68288" indent="0"/>
                      <a:r>
                        <a:rPr lang="en-IN" i="1" dirty="0"/>
                        <a:t>P</a:t>
                      </a:r>
                      <a:r>
                        <a:rPr lang="en-IN" dirty="0"/>
                        <a:t>(</a:t>
                      </a:r>
                      <a:r>
                        <a:rPr lang="en-IN" i="1" dirty="0"/>
                        <a:t>X</a:t>
                      </a:r>
                      <a:r>
                        <a:rPr lang="en-IN" dirty="0"/>
                        <a:t> = </a:t>
                      </a:r>
                      <a:r>
                        <a:rPr lang="en-IN" i="1" dirty="0"/>
                        <a:t>x</a:t>
                      </a:r>
                      <a:r>
                        <a:rPr lang="en-IN" dirty="0"/>
                        <a:t>):</a:t>
                      </a:r>
                    </a:p>
                  </a:txBody>
                  <a:tcPr marL="110642" marR="110642"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=HYPGEOM.DIST(</a:t>
                      </a:r>
                      <a:r>
                        <a:rPr lang="pt-BR" i="1" dirty="0"/>
                        <a:t>x</a:t>
                      </a:r>
                      <a:r>
                        <a:rPr lang="pt-BR" dirty="0"/>
                        <a:t>, </a:t>
                      </a:r>
                      <a:r>
                        <a:rPr lang="pt-BR" i="1" dirty="0"/>
                        <a:t>n</a:t>
                      </a:r>
                      <a:r>
                        <a:rPr lang="pt-BR" dirty="0"/>
                        <a:t>, </a:t>
                      </a:r>
                      <a:r>
                        <a:rPr lang="pt-BR" i="1" dirty="0"/>
                        <a:t>S</a:t>
                      </a:r>
                      <a:r>
                        <a:rPr lang="pt-BR" dirty="0"/>
                        <a:t>, </a:t>
                      </a:r>
                      <a:r>
                        <a:rPr lang="pt-BR" i="1" dirty="0"/>
                        <a:t>N</a:t>
                      </a:r>
                      <a:r>
                        <a:rPr lang="pt-BR" dirty="0"/>
                        <a:t>, 0)</a:t>
                      </a:r>
                      <a:endParaRPr lang="en-IN" dirty="0"/>
                    </a:p>
                  </a:txBody>
                  <a:tcPr marL="110642" marR="110642"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dhyper(</a:t>
                      </a:r>
                      <a:r>
                        <a:rPr lang="pt-BR" i="1" dirty="0"/>
                        <a:t>x</a:t>
                      </a:r>
                      <a:r>
                        <a:rPr lang="pt-BR" dirty="0"/>
                        <a:t>, </a:t>
                      </a:r>
                      <a:r>
                        <a:rPr lang="pt-BR" i="1" dirty="0"/>
                        <a:t>S</a:t>
                      </a:r>
                      <a:r>
                        <a:rPr lang="pt-BR" dirty="0"/>
                        <a:t>, </a:t>
                      </a:r>
                      <a:r>
                        <a:rPr lang="pt-BR" i="1" dirty="0"/>
                        <a:t>N</a:t>
                      </a:r>
                      <a:r>
                        <a:rPr lang="pt-BR" dirty="0"/>
                        <a:t> − </a:t>
                      </a:r>
                      <a:r>
                        <a:rPr lang="pt-BR" i="1" dirty="0"/>
                        <a:t>S</a:t>
                      </a:r>
                      <a:r>
                        <a:rPr lang="pt-BR" dirty="0"/>
                        <a:t>, </a:t>
                      </a:r>
                      <a:r>
                        <a:rPr lang="pt-BR" i="1" dirty="0"/>
                        <a:t>n</a:t>
                      </a:r>
                      <a:r>
                        <a:rPr lang="pt-BR" dirty="0"/>
                        <a:t>)</a:t>
                      </a:r>
                      <a:endParaRPr lang="en-IN" dirty="0"/>
                    </a:p>
                  </a:txBody>
                  <a:tcPr marL="110642" marR="110642"/>
                </a:tc>
                <a:extLst>
                  <a:ext uri="{0D108BD9-81ED-4DB2-BD59-A6C34878D82A}">
                    <a16:rowId xmlns:a16="http://schemas.microsoft.com/office/drawing/2014/main" val="2852470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68288" indent="0"/>
                      <a:r>
                        <a:rPr lang="en-IN" i="1" dirty="0"/>
                        <a:t>P</a:t>
                      </a:r>
                      <a:r>
                        <a:rPr lang="en-IN" dirty="0"/>
                        <a:t>(</a:t>
                      </a:r>
                      <a:r>
                        <a:rPr lang="en-IN" i="1" dirty="0"/>
                        <a:t>X</a:t>
                      </a:r>
                      <a:r>
                        <a:rPr lang="en-IN" dirty="0"/>
                        <a:t> ≤ </a:t>
                      </a:r>
                      <a:r>
                        <a:rPr lang="en-IN" i="1" dirty="0"/>
                        <a:t>x</a:t>
                      </a:r>
                      <a:r>
                        <a:rPr lang="en-IN" dirty="0"/>
                        <a:t>):</a:t>
                      </a:r>
                    </a:p>
                  </a:txBody>
                  <a:tcPr marL="110642" marR="11064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=HYPGEOM.DIST(</a:t>
                      </a:r>
                      <a:r>
                        <a:rPr lang="pt-BR" i="1" dirty="0"/>
                        <a:t>x</a:t>
                      </a:r>
                      <a:r>
                        <a:rPr lang="pt-BR" dirty="0"/>
                        <a:t>, </a:t>
                      </a:r>
                      <a:r>
                        <a:rPr lang="pt-BR" i="1" dirty="0"/>
                        <a:t>n</a:t>
                      </a:r>
                      <a:r>
                        <a:rPr lang="pt-BR" dirty="0"/>
                        <a:t>, </a:t>
                      </a:r>
                      <a:r>
                        <a:rPr lang="pt-BR" i="1" dirty="0"/>
                        <a:t>S</a:t>
                      </a:r>
                      <a:r>
                        <a:rPr lang="pt-BR" dirty="0"/>
                        <a:t>, </a:t>
                      </a:r>
                      <a:r>
                        <a:rPr lang="pt-BR" i="1" dirty="0"/>
                        <a:t>N</a:t>
                      </a:r>
                      <a:r>
                        <a:rPr lang="pt-BR" dirty="0"/>
                        <a:t>, 1)</a:t>
                      </a:r>
                      <a:endParaRPr lang="en-IN" dirty="0"/>
                    </a:p>
                  </a:txBody>
                  <a:tcPr marL="110642" marR="110642"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phyper(</a:t>
                      </a:r>
                      <a:r>
                        <a:rPr lang="pt-BR" i="1" dirty="0"/>
                        <a:t>x</a:t>
                      </a:r>
                      <a:r>
                        <a:rPr lang="pt-BR" dirty="0"/>
                        <a:t>, </a:t>
                      </a:r>
                      <a:r>
                        <a:rPr lang="pt-BR" i="1" dirty="0"/>
                        <a:t>S</a:t>
                      </a:r>
                      <a:r>
                        <a:rPr lang="pt-BR" dirty="0"/>
                        <a:t>, </a:t>
                      </a:r>
                      <a:r>
                        <a:rPr lang="pt-BR" i="1" dirty="0"/>
                        <a:t>N</a:t>
                      </a:r>
                      <a:r>
                        <a:rPr lang="pt-BR" dirty="0"/>
                        <a:t> − </a:t>
                      </a:r>
                      <a:r>
                        <a:rPr lang="pt-BR" i="1" dirty="0"/>
                        <a:t>S</a:t>
                      </a:r>
                      <a:r>
                        <a:rPr lang="pt-BR" dirty="0"/>
                        <a:t>, </a:t>
                      </a:r>
                      <a:r>
                        <a:rPr lang="pt-BR" i="1" dirty="0"/>
                        <a:t>n</a:t>
                      </a:r>
                      <a:r>
                        <a:rPr lang="pt-BR" dirty="0"/>
                        <a:t>)</a:t>
                      </a:r>
                      <a:endParaRPr lang="en-IN" dirty="0"/>
                    </a:p>
                  </a:txBody>
                  <a:tcPr marL="110642" marR="110642"/>
                </a:tc>
                <a:extLst>
                  <a:ext uri="{0D108BD9-81ED-4DB2-BD59-A6C34878D82A}">
                    <a16:rowId xmlns:a16="http://schemas.microsoft.com/office/drawing/2014/main" val="4584091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73341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30623-3DB9-4694-8E60-D1285C401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5.6 The Hypergeometric Distribution </a:t>
            </a:r>
            <a:r>
              <a:rPr lang="en-US" sz="1000" dirty="0"/>
              <a:t>1</a:t>
            </a:r>
            <a:endParaRPr lang="en-IN" sz="1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0FFFB-E8F1-4CB3-8538-5536CB8C9B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2"/>
            <a:ext cx="8266922" cy="1212667"/>
          </a:xfrm>
        </p:spPr>
        <p:txBody>
          <a:bodyPr>
            <a:normAutofit/>
          </a:bodyPr>
          <a:lstStyle/>
          <a:p>
            <a:pPr marL="0" indent="0">
              <a:spcBef>
                <a:spcPts val="500"/>
              </a:spcBef>
              <a:buNone/>
            </a:pPr>
            <a:r>
              <a:rPr lang="en-US" sz="2000" dirty="0"/>
              <a:t>The binomial distribution is appropriate when you sample with replacement.</a:t>
            </a:r>
          </a:p>
          <a:p>
            <a:pPr marL="292608" indent="-292608">
              <a:spcBef>
                <a:spcPts val="500"/>
              </a:spcBef>
            </a:pPr>
            <a:r>
              <a:rPr lang="en-US" sz="2000" dirty="0"/>
              <a:t>The probability of success does not change from trial to trial.</a:t>
            </a:r>
          </a:p>
          <a:p>
            <a:pPr marL="292608" indent="-292608">
              <a:spcBef>
                <a:spcPts val="500"/>
              </a:spcBef>
            </a:pPr>
            <a:r>
              <a:rPr lang="en-US" sz="2000" dirty="0"/>
              <a:t>The trials are independent.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F594D4-7F67-4DA3-B3D0-BFE4DAC6AE8E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57200" y="2812869"/>
            <a:ext cx="8229600" cy="1489165"/>
          </a:xfrm>
        </p:spPr>
        <p:txBody>
          <a:bodyPr>
            <a:normAutofit/>
          </a:bodyPr>
          <a:lstStyle/>
          <a:p>
            <a:pPr marL="0" indent="0">
              <a:spcBef>
                <a:spcPts val="500"/>
              </a:spcBef>
              <a:buNone/>
            </a:pPr>
            <a:r>
              <a:rPr lang="en-US" sz="2000" dirty="0"/>
              <a:t>Sampling without replacement: after an item is drawn, it is not put back for subsequent draws.</a:t>
            </a:r>
          </a:p>
          <a:p>
            <a:pPr marL="292608" indent="-292608">
              <a:spcBef>
                <a:spcPts val="500"/>
              </a:spcBef>
            </a:pPr>
            <a:r>
              <a:rPr lang="en-US" sz="2000" dirty="0"/>
              <a:t>Trials not independent.</a:t>
            </a:r>
          </a:p>
          <a:p>
            <a:pPr marL="292608" indent="-292608">
              <a:spcBef>
                <a:spcPts val="500"/>
              </a:spcBef>
            </a:pPr>
            <a:r>
              <a:rPr lang="en-US" sz="2000" dirty="0"/>
              <a:t>The probability of success changes from trial to trial.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48BFF96-430B-4B17-8066-9FCB82A113DE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57200" y="4302034"/>
            <a:ext cx="8229600" cy="15653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Use the hypergeometric distribution in place of the binomial distribution when sampling without replacement.</a:t>
            </a:r>
          </a:p>
          <a:p>
            <a:pPr marL="292608" indent="-292608"/>
            <a:r>
              <a:rPr lang="en-US" sz="2000" dirty="0"/>
              <a:t>The number of successes in a two outcome experiment.</a:t>
            </a:r>
          </a:p>
          <a:p>
            <a:pPr marL="292608" indent="-292608"/>
            <a:r>
              <a:rPr lang="en-US" sz="2000" dirty="0"/>
              <a:t>Trials are not independent of one another.</a:t>
            </a:r>
          </a:p>
        </p:txBody>
      </p:sp>
    </p:spTree>
    <p:extLst>
      <p:ext uri="{BB962C8B-B14F-4D97-AF65-F5344CB8AC3E}">
        <p14:creationId xmlns:p14="http://schemas.microsoft.com/office/powerpoint/2010/main" val="3472846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CD8EF-5BC9-4387-A64E-A2A60F5D8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1F4984"/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+mj-cs"/>
              </a:rPr>
              <a:t>5.6 The Hypergeometric Distribution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1F4984"/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+mj-cs"/>
              </a:rPr>
              <a:t>2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E043D-81FD-42E7-8275-AA1084E74F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201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The probability of </a:t>
            </a:r>
            <a:r>
              <a:rPr lang="en-US" sz="2000" i="1" dirty="0"/>
              <a:t>x</a:t>
            </a:r>
            <a:r>
              <a:rPr lang="en-US" sz="2000" dirty="0"/>
              <a:t> successes in a random selection of </a:t>
            </a:r>
            <a:r>
              <a:rPr lang="en-US" sz="2000" i="1" dirty="0"/>
              <a:t>n</a:t>
            </a:r>
            <a:r>
              <a:rPr lang="en-US" sz="2000" dirty="0"/>
              <a:t> items is,</a:t>
            </a:r>
            <a:endParaRPr lang="en-IN" sz="2000" dirty="0"/>
          </a:p>
        </p:txBody>
      </p:sp>
      <p:graphicFrame>
        <p:nvGraphicFramePr>
          <p:cNvPr id="15" name="Object 14">
            <a:extLst>
              <a:ext uri="{FF2B5EF4-FFF2-40B4-BE49-F238E27FC236}">
                <a16:creationId xmlns:a16="http://schemas.microsoft.com/office/drawing/2014/main" id="{025E4F77-87A4-4C0F-92C4-F6BE6F5D5AF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4102299"/>
              </p:ext>
            </p:extLst>
          </p:nvPr>
        </p:nvGraphicFramePr>
        <p:xfrm>
          <a:off x="2719388" y="2122488"/>
          <a:ext cx="2425700" cy="1339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4" name="Equation" r:id="rId3" imgW="2666880" imgH="1473120" progId="Equation.DSMT4">
                  <p:embed/>
                </p:oleObj>
              </mc:Choice>
              <mc:Fallback>
                <p:oleObj name="Equation" r:id="rId3" imgW="2666880" imgH="1473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19388" y="2122488"/>
                        <a:ext cx="2425700" cy="1339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FBEC03-7CC9-4CA8-9C50-1129A8627D73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57200" y="3581401"/>
            <a:ext cx="8077200" cy="781594"/>
          </a:xfrm>
        </p:spPr>
        <p:txBody>
          <a:bodyPr>
            <a:normAutofit/>
          </a:bodyPr>
          <a:lstStyle/>
          <a:p>
            <a:pPr marL="292608" indent="-292608"/>
            <a:r>
              <a:rPr lang="en-US" sz="2000" i="1" dirty="0"/>
              <a:t>N</a:t>
            </a:r>
            <a:r>
              <a:rPr lang="en-US" sz="2000" dirty="0"/>
              <a:t> is the population size, </a:t>
            </a:r>
            <a:r>
              <a:rPr lang="en-US" sz="2000" i="1" dirty="0"/>
              <a:t>S</a:t>
            </a:r>
            <a:r>
              <a:rPr lang="en-US" sz="2000" dirty="0"/>
              <a:t> is the number of population successes, </a:t>
            </a:r>
            <a:r>
              <a:rPr lang="en-US" sz="2000" i="1" dirty="0"/>
              <a:t>n</a:t>
            </a:r>
            <a:r>
              <a:rPr lang="en-US" sz="2000" dirty="0"/>
              <a:t> is the sample size.</a:t>
            </a:r>
            <a:endParaRPr lang="en-IN" sz="20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1EB28F1-ED79-4C6C-9139-AD9C98DB45DA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57200" y="4419602"/>
            <a:ext cx="838200" cy="413656"/>
          </a:xfrm>
        </p:spPr>
        <p:txBody>
          <a:bodyPr>
            <a:normAutofit/>
          </a:bodyPr>
          <a:lstStyle/>
          <a:p>
            <a:pPr marL="292608" indent="-292608"/>
            <a:r>
              <a:rPr lang="en-IN" sz="2000" dirty="0"/>
              <a:t>For</a:t>
            </a:r>
          </a:p>
        </p:txBody>
      </p:sp>
      <p:graphicFrame>
        <p:nvGraphicFramePr>
          <p:cNvPr id="17" name="Object 16">
            <a:extLst>
              <a:ext uri="{FF2B5EF4-FFF2-40B4-BE49-F238E27FC236}">
                <a16:creationId xmlns:a16="http://schemas.microsoft.com/office/drawing/2014/main" id="{D04BF95D-4366-4BD7-8AD7-61FA96FB9E3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6274973"/>
              </p:ext>
            </p:extLst>
          </p:nvPr>
        </p:nvGraphicFramePr>
        <p:xfrm>
          <a:off x="1295400" y="4495800"/>
          <a:ext cx="5130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5" name="Equation" r:id="rId5" imgW="5130720" imgH="304560" progId="Equation.DSMT4">
                  <p:embed/>
                </p:oleObj>
              </mc:Choice>
              <mc:Fallback>
                <p:oleObj name="Equation" r:id="rId5" imgW="513072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95400" y="4495800"/>
                        <a:ext cx="51308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344186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4CC8D-4008-4D6A-B73F-A4B6DAB76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1F4984"/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+mj-cs"/>
              </a:rPr>
              <a:t>5.6 The Hypergeometric Distribution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1F4984"/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+mj-cs"/>
              </a:rPr>
              <a:t>3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A5C63A-43DE-4C97-8267-32AA400262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2"/>
            <a:ext cx="7315200" cy="4288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The formula consists of three parts,</a:t>
            </a:r>
            <a:endParaRPr lang="en-IN" sz="2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3C7CA7-4D83-4AC5-9AAA-7E705354C84F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57200" y="2161904"/>
            <a:ext cx="387531" cy="409302"/>
          </a:xfrm>
        </p:spPr>
        <p:txBody>
          <a:bodyPr>
            <a:normAutofit/>
          </a:bodyPr>
          <a:lstStyle/>
          <a:p>
            <a:pPr marL="292608" indent="-292608"/>
            <a:r>
              <a:rPr lang="en-IN" sz="2000" dirty="0"/>
              <a:t> </a:t>
            </a:r>
          </a:p>
        </p:txBody>
      </p:sp>
      <p:graphicFrame>
        <p:nvGraphicFramePr>
          <p:cNvPr id="15" name="Object 14">
            <a:extLst>
              <a:ext uri="{FF2B5EF4-FFF2-40B4-BE49-F238E27FC236}">
                <a16:creationId xmlns:a16="http://schemas.microsoft.com/office/drawing/2014/main" id="{95C4B6DA-22E2-42AF-AB50-ACF5602247D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882766"/>
              </p:ext>
            </p:extLst>
          </p:nvPr>
        </p:nvGraphicFramePr>
        <p:xfrm>
          <a:off x="815975" y="2057400"/>
          <a:ext cx="4826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61" name="Equation" r:id="rId3" imgW="482400" imgH="609480" progId="Equation.DSMT4">
                  <p:embed/>
                </p:oleObj>
              </mc:Choice>
              <mc:Fallback>
                <p:oleObj name="Equation" r:id="rId3" imgW="482400" imgH="609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15975" y="2057400"/>
                        <a:ext cx="4826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F9A247C-6AAC-41A6-AC67-5DD25813B8E7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297576" y="2148838"/>
            <a:ext cx="7541623" cy="402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the number of ways to select </a:t>
            </a:r>
            <a:r>
              <a:rPr lang="en-US" sz="2000" i="1" dirty="0"/>
              <a:t>x</a:t>
            </a:r>
            <a:r>
              <a:rPr lang="en-US" sz="2000" dirty="0"/>
              <a:t> success from </a:t>
            </a:r>
            <a:r>
              <a:rPr lang="en-US" sz="2000" i="1" dirty="0"/>
              <a:t>S</a:t>
            </a:r>
            <a:r>
              <a:rPr lang="en-US" sz="2000" dirty="0"/>
              <a:t> population successes.</a:t>
            </a:r>
            <a:endParaRPr lang="en-IN" sz="20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2B92AF-A976-464D-BAFA-F09F06AB47E2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57200" y="2894012"/>
            <a:ext cx="387531" cy="457200"/>
          </a:xfrm>
        </p:spPr>
        <p:txBody>
          <a:bodyPr>
            <a:normAutofit/>
          </a:bodyPr>
          <a:lstStyle/>
          <a:p>
            <a:pPr marL="292608" indent="-292608"/>
            <a:r>
              <a:rPr lang="en-IN" sz="2000" dirty="0"/>
              <a:t> </a:t>
            </a:r>
          </a:p>
        </p:txBody>
      </p:sp>
      <p:graphicFrame>
        <p:nvGraphicFramePr>
          <p:cNvPr id="16" name="Object 15">
            <a:extLst>
              <a:ext uri="{FF2B5EF4-FFF2-40B4-BE49-F238E27FC236}">
                <a16:creationId xmlns:a16="http://schemas.microsoft.com/office/drawing/2014/main" id="{74CECA19-BC35-4662-90AC-5702A2534D5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4671228"/>
              </p:ext>
            </p:extLst>
          </p:nvPr>
        </p:nvGraphicFramePr>
        <p:xfrm>
          <a:off x="822962" y="2769327"/>
          <a:ext cx="9144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62" name="Equation" r:id="rId5" imgW="914400" imgH="609480" progId="Equation.DSMT4">
                  <p:embed/>
                </p:oleObj>
              </mc:Choice>
              <mc:Fallback>
                <p:oleObj name="Equation" r:id="rId5" imgW="914400" imgH="609480" progId="Equation.DSMT4">
                  <p:embed/>
                  <p:pic>
                    <p:nvPicPr>
                      <p:cNvPr id="15" name="Object 14">
                        <a:extLst>
                          <a:ext uri="{FF2B5EF4-FFF2-40B4-BE49-F238E27FC236}">
                            <a16:creationId xmlns:a16="http://schemas.microsoft.com/office/drawing/2014/main" id="{95C4B6DA-22E2-42AF-AB50-ACF5602247D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22962" y="2769327"/>
                        <a:ext cx="9144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44B116C-77C7-454D-B518-17E892AF5FE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1834667" y="2888805"/>
            <a:ext cx="3225013" cy="38779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/>
              <a:t>the number of ways to select</a:t>
            </a:r>
            <a:endParaRPr lang="en-IN" sz="2000" dirty="0"/>
          </a:p>
        </p:txBody>
      </p:sp>
      <p:graphicFrame>
        <p:nvGraphicFramePr>
          <p:cNvPr id="17" name="Object 16">
            <a:extLst>
              <a:ext uri="{FF2B5EF4-FFF2-40B4-BE49-F238E27FC236}">
                <a16:creationId xmlns:a16="http://schemas.microsoft.com/office/drawing/2014/main" id="{A1B9CF27-27A6-495E-B5FF-F5AA030DE29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9042662"/>
              </p:ext>
            </p:extLst>
          </p:nvPr>
        </p:nvGraphicFramePr>
        <p:xfrm>
          <a:off x="5106988" y="2900363"/>
          <a:ext cx="2735262" cy="347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63" name="Equation" r:id="rId7" imgW="3009600" imgH="380880" progId="Equation.DSMT4">
                  <p:embed/>
                </p:oleObj>
              </mc:Choice>
              <mc:Fallback>
                <p:oleObj name="Equation" r:id="rId7" imgW="300960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106988" y="2900363"/>
                        <a:ext cx="2735262" cy="3476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1FB687D-7ACC-4B2B-A74C-07A08B359E2E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57200" y="3429000"/>
            <a:ext cx="4572000" cy="428897"/>
          </a:xfrm>
        </p:spPr>
        <p:txBody>
          <a:bodyPr>
            <a:normAutofit/>
          </a:bodyPr>
          <a:lstStyle/>
          <a:p>
            <a:pPr marL="292608" indent="0">
              <a:buNone/>
            </a:pPr>
            <a:r>
              <a:rPr lang="en-IN" sz="2000" dirty="0"/>
              <a:t>population failures.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1FD55BD-C683-4E00-A4D1-CADAB4EFBACE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457200" y="3973285"/>
            <a:ext cx="387531" cy="446315"/>
          </a:xfrm>
        </p:spPr>
        <p:txBody>
          <a:bodyPr>
            <a:normAutofit/>
          </a:bodyPr>
          <a:lstStyle/>
          <a:p>
            <a:pPr marL="292608" indent="-292608"/>
            <a:r>
              <a:rPr lang="en-IN" sz="2000" dirty="0"/>
              <a:t> </a:t>
            </a:r>
          </a:p>
        </p:txBody>
      </p:sp>
      <p:graphicFrame>
        <p:nvGraphicFramePr>
          <p:cNvPr id="18" name="Object 17">
            <a:extLst>
              <a:ext uri="{FF2B5EF4-FFF2-40B4-BE49-F238E27FC236}">
                <a16:creationId xmlns:a16="http://schemas.microsoft.com/office/drawing/2014/main" id="{8CBF16CA-1D42-4249-AA28-5845E7001B7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8437867"/>
              </p:ext>
            </p:extLst>
          </p:nvPr>
        </p:nvGraphicFramePr>
        <p:xfrm>
          <a:off x="825500" y="3908425"/>
          <a:ext cx="5334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64" name="Equation" r:id="rId9" imgW="533160" imgH="609480" progId="Equation.DSMT4">
                  <p:embed/>
                </p:oleObj>
              </mc:Choice>
              <mc:Fallback>
                <p:oleObj name="Equation" r:id="rId9" imgW="533160" imgH="609480" progId="Equation.DSMT4">
                  <p:embed/>
                  <p:pic>
                    <p:nvPicPr>
                      <p:cNvPr id="16" name="Object 15">
                        <a:extLst>
                          <a:ext uri="{FF2B5EF4-FFF2-40B4-BE49-F238E27FC236}">
                            <a16:creationId xmlns:a16="http://schemas.microsoft.com/office/drawing/2014/main" id="{74CECA19-BC35-4662-90AC-5702A2534D5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25500" y="3908425"/>
                        <a:ext cx="5334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C088772-CAB2-4909-AC91-4EA32FDAB1EB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1346200" y="3997236"/>
            <a:ext cx="7645400" cy="39188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/>
              <a:t>the number of ways a sample of size </a:t>
            </a:r>
            <a:r>
              <a:rPr lang="en-US" sz="2000" i="1" dirty="0"/>
              <a:t>n</a:t>
            </a:r>
            <a:r>
              <a:rPr lang="en-US" sz="2000" dirty="0"/>
              <a:t> can be selected from a</a:t>
            </a:r>
            <a:endParaRPr lang="en-IN" sz="2000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D10EA2A-0522-4678-B853-B612F7FDAE9C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57200" y="4572000"/>
            <a:ext cx="8229600" cy="409303"/>
          </a:xfrm>
        </p:spPr>
        <p:txBody>
          <a:bodyPr>
            <a:normAutofit/>
          </a:bodyPr>
          <a:lstStyle/>
          <a:p>
            <a:pPr marL="292608" indent="0">
              <a:buNone/>
            </a:pPr>
            <a:r>
              <a:rPr lang="en-US" sz="2000" dirty="0"/>
              <a:t>population of size </a:t>
            </a:r>
            <a:r>
              <a:rPr lang="en-US" sz="2000" i="1" dirty="0"/>
              <a:t>N</a:t>
            </a:r>
            <a:r>
              <a:rPr lang="en-IN" sz="2000" i="1" dirty="0"/>
              <a:t>.</a:t>
            </a:r>
            <a:endParaRPr lang="en-IN" sz="2000" dirty="0"/>
          </a:p>
        </p:txBody>
      </p:sp>
      <p:graphicFrame>
        <p:nvGraphicFramePr>
          <p:cNvPr id="19" name="Object 18">
            <a:extLst>
              <a:ext uri="{FF2B5EF4-FFF2-40B4-BE49-F238E27FC236}">
                <a16:creationId xmlns:a16="http://schemas.microsoft.com/office/drawing/2014/main" id="{B6E00EDB-9051-4D9B-BB7C-754759CDE50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567389"/>
              </p:ext>
            </p:extLst>
          </p:nvPr>
        </p:nvGraphicFramePr>
        <p:xfrm>
          <a:off x="774700" y="5029200"/>
          <a:ext cx="57023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65" name="Equation" r:id="rId11" imgW="5702040" imgH="609480" progId="Equation.DSMT4">
                  <p:embed/>
                </p:oleObj>
              </mc:Choice>
              <mc:Fallback>
                <p:oleObj name="Equation" r:id="rId11" imgW="5702040" imgH="609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74700" y="5029200"/>
                        <a:ext cx="57023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8265294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20DDF-C332-41DC-A0AA-79DCD8A7C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1F4984"/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+mj-cs"/>
              </a:rPr>
              <a:t>5.6 The Hypergeometric Distribution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1F4984"/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+mj-cs"/>
              </a:rPr>
              <a:t>4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A69B7-F7F2-457A-90C4-C75E98B786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382000" cy="107333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Example: inspect five mangoes from a box containing 20 mangos with exactly two damaged mangos.</a:t>
            </a:r>
          </a:p>
          <a:p>
            <a:pPr marL="0" indent="0">
              <a:buNone/>
            </a:pPr>
            <a:r>
              <a:rPr lang="en-US" sz="2000" dirty="0"/>
              <a:t>What is the probability that one out of the five mangoes is damaged?</a:t>
            </a:r>
            <a:endParaRPr lang="en-IN" sz="2000" dirty="0"/>
          </a:p>
        </p:txBody>
      </p:sp>
      <p:graphicFrame>
        <p:nvGraphicFramePr>
          <p:cNvPr id="15" name="Object 14">
            <a:extLst>
              <a:ext uri="{FF2B5EF4-FFF2-40B4-BE49-F238E27FC236}">
                <a16:creationId xmlns:a16="http://schemas.microsoft.com/office/drawing/2014/main" id="{F1E0837C-38F9-430E-8327-5F722171C37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6064479"/>
              </p:ext>
            </p:extLst>
          </p:nvPr>
        </p:nvGraphicFramePr>
        <p:xfrm>
          <a:off x="3081338" y="2727325"/>
          <a:ext cx="2979737" cy="1052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80" name="Equation" r:id="rId3" imgW="3377880" imgH="1193760" progId="Equation.DSMT4">
                  <p:embed/>
                </p:oleObj>
              </mc:Choice>
              <mc:Fallback>
                <p:oleObj name="Equation" r:id="rId3" imgW="3377880" imgH="11937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81338" y="2727325"/>
                        <a:ext cx="2979737" cy="10525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4480B7-AF70-452F-A348-E3FC6AD3755E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57200" y="3810000"/>
            <a:ext cx="8382000" cy="72716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If the manager decides to reject the shipment if one or more of the mangoes are damaged, what is the probability that the shipment will be rejected?</a:t>
            </a:r>
            <a:endParaRPr lang="en-IN" sz="20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E2AFAA5-76B0-4CED-B759-1CE008FBAA5F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57200" y="4839788"/>
            <a:ext cx="352697" cy="418012"/>
          </a:xfrm>
        </p:spPr>
        <p:txBody>
          <a:bodyPr>
            <a:normAutofit/>
          </a:bodyPr>
          <a:lstStyle/>
          <a:p>
            <a:pPr marL="292608" indent="-292608"/>
            <a:r>
              <a:rPr lang="en-IN" sz="2000" dirty="0"/>
              <a:t> </a:t>
            </a:r>
          </a:p>
        </p:txBody>
      </p:sp>
      <p:graphicFrame>
        <p:nvGraphicFramePr>
          <p:cNvPr id="16" name="Object 15">
            <a:extLst>
              <a:ext uri="{FF2B5EF4-FFF2-40B4-BE49-F238E27FC236}">
                <a16:creationId xmlns:a16="http://schemas.microsoft.com/office/drawing/2014/main" id="{44131779-38DC-4F53-811C-653AF48C2F5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8086577"/>
              </p:ext>
            </p:extLst>
          </p:nvPr>
        </p:nvGraphicFramePr>
        <p:xfrm>
          <a:off x="869950" y="4579938"/>
          <a:ext cx="2605088" cy="896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81" name="Equation" r:id="rId5" imgW="3466800" imgH="1193760" progId="Equation.DSMT4">
                  <p:embed/>
                </p:oleObj>
              </mc:Choice>
              <mc:Fallback>
                <p:oleObj name="Equation" r:id="rId5" imgW="3466800" imgH="11937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69950" y="4579938"/>
                        <a:ext cx="2605088" cy="8969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CE01ED-EF26-40AB-8B6F-7BB87131C716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57200" y="5556069"/>
            <a:ext cx="370114" cy="387531"/>
          </a:xfrm>
        </p:spPr>
        <p:txBody>
          <a:bodyPr>
            <a:normAutofit lnSpcReduction="10000"/>
          </a:bodyPr>
          <a:lstStyle/>
          <a:p>
            <a:pPr marL="292608" indent="-292608"/>
            <a:r>
              <a:rPr lang="en-IN" sz="2000" dirty="0"/>
              <a:t> </a:t>
            </a:r>
          </a:p>
        </p:txBody>
      </p:sp>
      <p:graphicFrame>
        <p:nvGraphicFramePr>
          <p:cNvPr id="17" name="Object 16">
            <a:extLst>
              <a:ext uri="{FF2B5EF4-FFF2-40B4-BE49-F238E27FC236}">
                <a16:creationId xmlns:a16="http://schemas.microsoft.com/office/drawing/2014/main" id="{4408F79E-E6D0-49CB-A4A5-D420911C978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3083160"/>
              </p:ext>
            </p:extLst>
          </p:nvPr>
        </p:nvGraphicFramePr>
        <p:xfrm>
          <a:off x="838200" y="5551488"/>
          <a:ext cx="4341813" cy="347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82" name="Equation" r:id="rId7" imgW="4775040" imgH="380880" progId="Equation.DSMT4">
                  <p:embed/>
                </p:oleObj>
              </mc:Choice>
              <mc:Fallback>
                <p:oleObj name="Equation" r:id="rId7" imgW="477504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38200" y="5551488"/>
                        <a:ext cx="4341813" cy="3476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0489708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20DDF-C332-41DC-A0AA-79DCD8A7C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1F4984"/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+mj-cs"/>
              </a:rPr>
              <a:t>5.6 The Hypergeometric Distribution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1F4984"/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+mj-cs"/>
              </a:rPr>
              <a:t>5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A69B7-F7F2-457A-90C4-C75E98B786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382000" cy="44631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Calculate the expected value, the variance, and the standard deviation.</a:t>
            </a:r>
            <a:endParaRPr lang="en-IN" sz="20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E2AFAA5-76B0-4CED-B759-1CE008FBAA5F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57200" y="2402991"/>
            <a:ext cx="352697" cy="418012"/>
          </a:xfrm>
        </p:spPr>
        <p:txBody>
          <a:bodyPr>
            <a:normAutofit/>
          </a:bodyPr>
          <a:lstStyle/>
          <a:p>
            <a:pPr marL="292608" indent="-292608"/>
            <a:r>
              <a:rPr lang="en-IN" sz="2000" dirty="0"/>
              <a:t> </a:t>
            </a:r>
          </a:p>
        </p:txBody>
      </p:sp>
      <p:graphicFrame>
        <p:nvGraphicFramePr>
          <p:cNvPr id="16" name="Object 15">
            <a:extLst>
              <a:ext uri="{FF2B5EF4-FFF2-40B4-BE49-F238E27FC236}">
                <a16:creationId xmlns:a16="http://schemas.microsoft.com/office/drawing/2014/main" id="{44131779-38DC-4F53-811C-653AF48C2F5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1217381"/>
              </p:ext>
            </p:extLst>
          </p:nvPr>
        </p:nvGraphicFramePr>
        <p:xfrm>
          <a:off x="865188" y="2362200"/>
          <a:ext cx="685482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03" name="Equation" r:id="rId3" imgW="8292960" imgH="609480" progId="Equation.DSMT4">
                  <p:embed/>
                </p:oleObj>
              </mc:Choice>
              <mc:Fallback>
                <p:oleObj name="Equation" r:id="rId3" imgW="8292960" imgH="609480" progId="Equation.DSMT4">
                  <p:embed/>
                  <p:pic>
                    <p:nvPicPr>
                      <p:cNvPr id="16" name="Object 15">
                        <a:extLst>
                          <a:ext uri="{FF2B5EF4-FFF2-40B4-BE49-F238E27FC236}">
                            <a16:creationId xmlns:a16="http://schemas.microsoft.com/office/drawing/2014/main" id="{44131779-38DC-4F53-811C-653AF48C2F5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65188" y="2362200"/>
                        <a:ext cx="6854825" cy="504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19056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C2EF2-5CE5-4307-9488-31CD5A415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5.1 Random Variables and Discrete Probability Distributions </a:t>
            </a:r>
            <a:r>
              <a:rPr lang="en-US" sz="1100" dirty="0"/>
              <a:t>1</a:t>
            </a:r>
            <a:endParaRPr lang="en-IN" sz="11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72726-8803-4B21-A171-0CEEB12F4D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13296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A random variable is a function that assigns numerical values to the outcomes of an experiment.</a:t>
            </a:r>
          </a:p>
          <a:p>
            <a:pPr marL="292608" indent="-292608"/>
            <a:r>
              <a:rPr lang="en-US" sz="1800" dirty="0"/>
              <a:t>Captures uncertainty.</a:t>
            </a:r>
          </a:p>
          <a:p>
            <a:pPr marL="292608" indent="-292608"/>
            <a:r>
              <a:rPr lang="en-US" sz="1800" dirty="0"/>
              <a:t>Summarizes outcomes of an experiment with numerical values.</a:t>
            </a:r>
            <a:endParaRPr lang="en-IN" sz="18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D6493C-7085-4F4B-9FD8-FEA981C8A376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57200" y="2971800"/>
            <a:ext cx="8229600" cy="7044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A discrete random variable assumes a countable number of distinct values.</a:t>
            </a:r>
          </a:p>
          <a:p>
            <a:pPr marL="292608" indent="-292608"/>
            <a:r>
              <a:rPr lang="en-US" sz="1800" dirty="0"/>
              <a:t>Use the letter </a:t>
            </a:r>
            <a:r>
              <a:rPr lang="en-US" sz="1800" i="1" dirty="0"/>
              <a:t>X</a:t>
            </a:r>
            <a:r>
              <a:rPr lang="en-US" sz="1800" dirty="0"/>
              <a:t> to denote a random variable.</a:t>
            </a:r>
            <a:endParaRPr lang="en-IN" sz="18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E624767-1AA9-46D7-B8C1-C6576996C29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57200" y="3713585"/>
            <a:ext cx="3685592" cy="401216"/>
          </a:xfrm>
        </p:spPr>
        <p:txBody>
          <a:bodyPr>
            <a:normAutofit/>
          </a:bodyPr>
          <a:lstStyle/>
          <a:p>
            <a:pPr marL="292608" indent="-292608"/>
            <a:r>
              <a:rPr lang="en-US" sz="1800" dirty="0"/>
              <a:t>Distinct values are represented by</a:t>
            </a:r>
            <a:endParaRPr lang="en-IN" sz="1800" dirty="0"/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7D16D410-9814-4CFC-823E-DABBCC6E570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0727680"/>
              </p:ext>
            </p:extLst>
          </p:nvPr>
        </p:nvGraphicFramePr>
        <p:xfrm>
          <a:off x="4097338" y="3763963"/>
          <a:ext cx="1189037" cy="300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" name="Equation" r:id="rId3" imgW="1307880" imgH="330120" progId="Equation.DSMT4">
                  <p:embed/>
                </p:oleObj>
              </mc:Choice>
              <mc:Fallback>
                <p:oleObj name="Equation" r:id="rId3" imgW="130788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097338" y="3763963"/>
                        <a:ext cx="1189037" cy="3000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4BB60C-76C9-4F65-BDF7-2565CB032353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57200" y="4163008"/>
            <a:ext cx="8229600" cy="407435"/>
          </a:xfrm>
        </p:spPr>
        <p:txBody>
          <a:bodyPr>
            <a:normAutofit/>
          </a:bodyPr>
          <a:lstStyle/>
          <a:p>
            <a:pPr marL="292608" indent="-292608"/>
            <a:r>
              <a:rPr lang="en-IN" sz="1800" dirty="0"/>
              <a:t>Example: number of employees.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26FD43E-2324-4571-8D9B-ABD539AB2CCF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57200" y="4615545"/>
            <a:ext cx="8305800" cy="12238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A continuous random variable is characterized by an uncountable values in an interval.</a:t>
            </a:r>
          </a:p>
          <a:p>
            <a:pPr marL="292608" indent="-292608"/>
            <a:r>
              <a:rPr lang="en-US" sz="1800" dirty="0"/>
              <a:t>Cannot summarize with a list.</a:t>
            </a:r>
          </a:p>
          <a:p>
            <a:pPr marL="292608" indent="-292608"/>
            <a:r>
              <a:rPr lang="en-US" sz="1800" dirty="0"/>
              <a:t>Example: return on a mutual fund.</a:t>
            </a:r>
          </a:p>
        </p:txBody>
      </p:sp>
    </p:spTree>
    <p:extLst>
      <p:ext uri="{BB962C8B-B14F-4D97-AF65-F5344CB8AC3E}">
        <p14:creationId xmlns:p14="http://schemas.microsoft.com/office/powerpoint/2010/main" val="263843948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FA68C-8A0C-4A73-814A-A24C558B0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1F4984"/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+mj-cs"/>
              </a:rPr>
              <a:t>5.6 The Hypergeometric Distribution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1F4984"/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+mj-cs"/>
              </a:rPr>
              <a:t>6</a:t>
            </a:r>
            <a:endParaRPr lang="en-IN" sz="1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53C6D-9D77-4F1C-9225-463DEF1328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2"/>
            <a:ext cx="5410200" cy="402769"/>
          </a:xfrm>
        </p:spPr>
        <p:txBody>
          <a:bodyPr>
            <a:normAutofit/>
          </a:bodyPr>
          <a:lstStyle/>
          <a:p>
            <a:pPr marL="292608" indent="-292608"/>
            <a:r>
              <a:rPr lang="en-IN" sz="2000" dirty="0"/>
              <a:t>Excel and R functionality.</a:t>
            </a:r>
          </a:p>
        </p:txBody>
      </p:sp>
      <p:graphicFrame>
        <p:nvGraphicFramePr>
          <p:cNvPr id="12" name="Table 4">
            <a:extLst>
              <a:ext uri="{FF2B5EF4-FFF2-40B4-BE49-F238E27FC236}">
                <a16:creationId xmlns:a16="http://schemas.microsoft.com/office/drawing/2014/main" id="{483F6828-7842-4F44-BE65-75B77736A8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6656385"/>
              </p:ext>
            </p:extLst>
          </p:nvPr>
        </p:nvGraphicFramePr>
        <p:xfrm>
          <a:off x="883920" y="2159000"/>
          <a:ext cx="780288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5480">
                  <a:extLst>
                    <a:ext uri="{9D8B030D-6E8A-4147-A177-3AD203B41FA5}">
                      <a16:colId xmlns:a16="http://schemas.microsoft.com/office/drawing/2014/main" val="1292804448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572777576"/>
                    </a:ext>
                  </a:extLst>
                </a:gridCol>
                <a:gridCol w="2362200">
                  <a:extLst>
                    <a:ext uri="{9D8B030D-6E8A-4147-A177-3AD203B41FA5}">
                      <a16:colId xmlns:a16="http://schemas.microsoft.com/office/drawing/2014/main" val="12509125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Distribution</a:t>
                      </a:r>
                    </a:p>
                  </a:txBody>
                  <a:tcPr marL="110642" marR="11064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Excel</a:t>
                      </a:r>
                    </a:p>
                  </a:txBody>
                  <a:tcPr marL="110642" marR="11064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R</a:t>
                      </a:r>
                    </a:p>
                  </a:txBody>
                  <a:tcPr marL="110642" marR="110642"/>
                </a:tc>
                <a:extLst>
                  <a:ext uri="{0D108BD9-81ED-4DB2-BD59-A6C34878D82A}">
                    <a16:rowId xmlns:a16="http://schemas.microsoft.com/office/drawing/2014/main" val="2476185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1" dirty="0"/>
                        <a:t>Binomial</a:t>
                      </a:r>
                    </a:p>
                  </a:txBody>
                  <a:tcPr marL="110642" marR="110642"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marL="110642" marR="110642"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marL="110642" marR="110642"/>
                </a:tc>
                <a:extLst>
                  <a:ext uri="{0D108BD9-81ED-4DB2-BD59-A6C34878D82A}">
                    <a16:rowId xmlns:a16="http://schemas.microsoft.com/office/drawing/2014/main" val="3439099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68288" indent="0"/>
                      <a:r>
                        <a:rPr lang="en-IN" i="1" dirty="0"/>
                        <a:t>P</a:t>
                      </a:r>
                      <a:r>
                        <a:rPr lang="en-IN" dirty="0"/>
                        <a:t>(</a:t>
                      </a:r>
                      <a:r>
                        <a:rPr lang="en-IN" i="1" dirty="0"/>
                        <a:t>X</a:t>
                      </a:r>
                      <a:r>
                        <a:rPr lang="en-IN" dirty="0"/>
                        <a:t> = </a:t>
                      </a:r>
                      <a:r>
                        <a:rPr lang="en-IN" i="1" dirty="0"/>
                        <a:t>x</a:t>
                      </a:r>
                      <a:r>
                        <a:rPr lang="en-IN" dirty="0"/>
                        <a:t>):</a:t>
                      </a:r>
                    </a:p>
                  </a:txBody>
                  <a:tcPr marL="110642" marR="110642"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=BINOM.DIST (</a:t>
                      </a:r>
                      <a:r>
                        <a:rPr lang="sv-SE" i="1" dirty="0"/>
                        <a:t>x</a:t>
                      </a:r>
                      <a:r>
                        <a:rPr lang="sv-SE" dirty="0"/>
                        <a:t>, </a:t>
                      </a:r>
                      <a:r>
                        <a:rPr lang="sv-SE" i="1" dirty="0"/>
                        <a:t>n</a:t>
                      </a:r>
                      <a:r>
                        <a:rPr lang="sv-SE" dirty="0"/>
                        <a:t>, </a:t>
                      </a:r>
                      <a:r>
                        <a:rPr lang="sv-SE" i="1" dirty="0"/>
                        <a:t>p</a:t>
                      </a:r>
                      <a:r>
                        <a:rPr lang="sv-SE" dirty="0"/>
                        <a:t>, 0)</a:t>
                      </a:r>
                      <a:endParaRPr lang="en-IN" dirty="0"/>
                    </a:p>
                  </a:txBody>
                  <a:tcPr marL="110642" marR="110642"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dbinom</a:t>
                      </a:r>
                      <a:r>
                        <a:rPr lang="en-IN" dirty="0"/>
                        <a:t>(</a:t>
                      </a:r>
                      <a:r>
                        <a:rPr lang="en-IN" i="1" dirty="0"/>
                        <a:t>x</a:t>
                      </a:r>
                      <a:r>
                        <a:rPr lang="en-IN" dirty="0"/>
                        <a:t>, </a:t>
                      </a:r>
                      <a:r>
                        <a:rPr lang="en-IN" i="1" dirty="0"/>
                        <a:t>n</a:t>
                      </a:r>
                      <a:r>
                        <a:rPr lang="en-IN" dirty="0"/>
                        <a:t>, </a:t>
                      </a:r>
                      <a:r>
                        <a:rPr lang="en-IN" i="1" dirty="0"/>
                        <a:t>p</a:t>
                      </a:r>
                      <a:r>
                        <a:rPr lang="en-IN" dirty="0"/>
                        <a:t>)</a:t>
                      </a:r>
                    </a:p>
                  </a:txBody>
                  <a:tcPr marL="110642" marR="110642"/>
                </a:tc>
                <a:extLst>
                  <a:ext uri="{0D108BD9-81ED-4DB2-BD59-A6C34878D82A}">
                    <a16:rowId xmlns:a16="http://schemas.microsoft.com/office/drawing/2014/main" val="3876296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68288" indent="0"/>
                      <a:r>
                        <a:rPr lang="en-IN" i="1" dirty="0"/>
                        <a:t>P</a:t>
                      </a:r>
                      <a:r>
                        <a:rPr lang="en-IN" dirty="0"/>
                        <a:t>(</a:t>
                      </a:r>
                      <a:r>
                        <a:rPr lang="en-IN" i="1" dirty="0"/>
                        <a:t>X</a:t>
                      </a:r>
                      <a:r>
                        <a:rPr lang="en-IN" dirty="0"/>
                        <a:t> ≤ </a:t>
                      </a:r>
                      <a:r>
                        <a:rPr lang="en-IN" i="1" dirty="0"/>
                        <a:t>x</a:t>
                      </a:r>
                      <a:r>
                        <a:rPr lang="en-IN" dirty="0"/>
                        <a:t>):</a:t>
                      </a:r>
                    </a:p>
                  </a:txBody>
                  <a:tcPr marL="110642" marR="110642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=BINOM.DIST(</a:t>
                      </a:r>
                      <a:r>
                        <a:rPr lang="en-IN" i="1" dirty="0"/>
                        <a:t>x</a:t>
                      </a:r>
                      <a:r>
                        <a:rPr lang="en-IN" dirty="0"/>
                        <a:t>, </a:t>
                      </a:r>
                      <a:r>
                        <a:rPr lang="en-IN" i="1" dirty="0"/>
                        <a:t>n</a:t>
                      </a:r>
                      <a:r>
                        <a:rPr lang="en-IN" dirty="0"/>
                        <a:t>, </a:t>
                      </a:r>
                      <a:r>
                        <a:rPr lang="en-IN" i="1" dirty="0"/>
                        <a:t>p</a:t>
                      </a:r>
                      <a:r>
                        <a:rPr lang="en-IN" dirty="0"/>
                        <a:t>, 1)</a:t>
                      </a:r>
                    </a:p>
                  </a:txBody>
                  <a:tcPr marL="110642" marR="110642"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pbinom</a:t>
                      </a:r>
                      <a:r>
                        <a:rPr lang="en-IN" dirty="0"/>
                        <a:t>(</a:t>
                      </a:r>
                      <a:r>
                        <a:rPr lang="en-IN" i="1" dirty="0"/>
                        <a:t>x</a:t>
                      </a:r>
                      <a:r>
                        <a:rPr lang="en-IN" dirty="0"/>
                        <a:t>, </a:t>
                      </a:r>
                      <a:r>
                        <a:rPr lang="en-IN" i="1" dirty="0"/>
                        <a:t>n</a:t>
                      </a:r>
                      <a:r>
                        <a:rPr lang="en-IN" dirty="0"/>
                        <a:t>, </a:t>
                      </a:r>
                      <a:r>
                        <a:rPr lang="en-IN" i="1" dirty="0"/>
                        <a:t>p</a:t>
                      </a:r>
                      <a:r>
                        <a:rPr lang="en-IN" dirty="0"/>
                        <a:t>)</a:t>
                      </a:r>
                    </a:p>
                  </a:txBody>
                  <a:tcPr marL="110642" marR="110642"/>
                </a:tc>
                <a:extLst>
                  <a:ext uri="{0D108BD9-81ED-4DB2-BD59-A6C34878D82A}">
                    <a16:rowId xmlns:a16="http://schemas.microsoft.com/office/drawing/2014/main" val="3001962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1" dirty="0"/>
                        <a:t>Poisson</a:t>
                      </a:r>
                    </a:p>
                  </a:txBody>
                  <a:tcPr marL="110642" marR="110642"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marL="110642" marR="110642"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marL="110642" marR="110642"/>
                </a:tc>
                <a:extLst>
                  <a:ext uri="{0D108BD9-81ED-4DB2-BD59-A6C34878D82A}">
                    <a16:rowId xmlns:a16="http://schemas.microsoft.com/office/drawing/2014/main" val="6722336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68288" indent="0"/>
                      <a:r>
                        <a:rPr lang="en-IN" i="1" dirty="0"/>
                        <a:t>P</a:t>
                      </a:r>
                      <a:r>
                        <a:rPr lang="en-IN" dirty="0"/>
                        <a:t>(</a:t>
                      </a:r>
                      <a:r>
                        <a:rPr lang="en-IN" i="1" dirty="0"/>
                        <a:t>X</a:t>
                      </a:r>
                      <a:r>
                        <a:rPr lang="en-IN" dirty="0"/>
                        <a:t> = </a:t>
                      </a:r>
                      <a:r>
                        <a:rPr lang="en-IN" i="1" dirty="0"/>
                        <a:t>x</a:t>
                      </a:r>
                      <a:r>
                        <a:rPr lang="en-IN" dirty="0"/>
                        <a:t>):</a:t>
                      </a:r>
                    </a:p>
                  </a:txBody>
                  <a:tcPr marL="110642" marR="110642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=POISSON.DIST (</a:t>
                      </a:r>
                      <a:r>
                        <a:rPr lang="en-IN" i="1" dirty="0"/>
                        <a:t>x</a:t>
                      </a:r>
                      <a:r>
                        <a:rPr lang="en-IN" dirty="0"/>
                        <a:t>, </a:t>
                      </a:r>
                      <a:r>
                        <a:rPr lang="el-GR" i="1" dirty="0"/>
                        <a:t>μ</a:t>
                      </a:r>
                      <a:r>
                        <a:rPr lang="en-US" dirty="0"/>
                        <a:t>, 0)</a:t>
                      </a:r>
                      <a:endParaRPr lang="en-IN" dirty="0"/>
                    </a:p>
                  </a:txBody>
                  <a:tcPr marL="110642" marR="110642"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dpois</a:t>
                      </a:r>
                      <a:r>
                        <a:rPr lang="en-IN" dirty="0"/>
                        <a:t> (</a:t>
                      </a:r>
                      <a:r>
                        <a:rPr lang="en-IN" i="1" dirty="0"/>
                        <a:t>x</a:t>
                      </a:r>
                      <a:r>
                        <a:rPr lang="en-IN" dirty="0"/>
                        <a:t>, </a:t>
                      </a:r>
                      <a:r>
                        <a:rPr lang="el-GR" i="1" dirty="0"/>
                        <a:t>μ</a:t>
                      </a:r>
                      <a:r>
                        <a:rPr lang="en-US" i="0" dirty="0"/>
                        <a:t>)</a:t>
                      </a:r>
                      <a:endParaRPr lang="en-IN" i="0" dirty="0"/>
                    </a:p>
                  </a:txBody>
                  <a:tcPr marL="110642" marR="110642"/>
                </a:tc>
                <a:extLst>
                  <a:ext uri="{0D108BD9-81ED-4DB2-BD59-A6C34878D82A}">
                    <a16:rowId xmlns:a16="http://schemas.microsoft.com/office/drawing/2014/main" val="1026757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68288" indent="0"/>
                      <a:r>
                        <a:rPr lang="en-IN" i="1" dirty="0"/>
                        <a:t>P</a:t>
                      </a:r>
                      <a:r>
                        <a:rPr lang="en-IN" dirty="0"/>
                        <a:t>(</a:t>
                      </a:r>
                      <a:r>
                        <a:rPr lang="en-IN" i="1" dirty="0"/>
                        <a:t>X</a:t>
                      </a:r>
                      <a:r>
                        <a:rPr lang="en-IN" dirty="0"/>
                        <a:t> ≤ </a:t>
                      </a:r>
                      <a:r>
                        <a:rPr lang="en-IN" i="1" dirty="0"/>
                        <a:t>x</a:t>
                      </a:r>
                      <a:r>
                        <a:rPr lang="en-IN" dirty="0"/>
                        <a:t>):</a:t>
                      </a:r>
                    </a:p>
                  </a:txBody>
                  <a:tcPr marL="110642" marR="11064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=POISSON.DIST (</a:t>
                      </a:r>
                      <a:r>
                        <a:rPr lang="en-IN" i="1" dirty="0"/>
                        <a:t>x</a:t>
                      </a:r>
                      <a:r>
                        <a:rPr lang="en-IN" dirty="0"/>
                        <a:t>, </a:t>
                      </a:r>
                      <a:r>
                        <a:rPr lang="el-GR" i="1" dirty="0"/>
                        <a:t>μ</a:t>
                      </a:r>
                      <a:r>
                        <a:rPr lang="en-US" dirty="0"/>
                        <a:t>, 1)</a:t>
                      </a:r>
                      <a:endParaRPr lang="en-IN" dirty="0"/>
                    </a:p>
                  </a:txBody>
                  <a:tcPr marL="110642" marR="11064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err="1"/>
                        <a:t>ppois</a:t>
                      </a:r>
                      <a:r>
                        <a:rPr lang="en-IN" dirty="0"/>
                        <a:t> (</a:t>
                      </a:r>
                      <a:r>
                        <a:rPr lang="en-IN" i="1" dirty="0"/>
                        <a:t>x</a:t>
                      </a:r>
                      <a:r>
                        <a:rPr lang="en-IN" dirty="0"/>
                        <a:t>, </a:t>
                      </a:r>
                      <a:r>
                        <a:rPr lang="el-GR" i="1" dirty="0"/>
                        <a:t>μ</a:t>
                      </a:r>
                      <a:r>
                        <a:rPr lang="en-US" i="0" dirty="0"/>
                        <a:t>)</a:t>
                      </a:r>
                      <a:endParaRPr lang="en-IN" i="0" dirty="0"/>
                    </a:p>
                  </a:txBody>
                  <a:tcPr marL="110642" marR="110642"/>
                </a:tc>
                <a:extLst>
                  <a:ext uri="{0D108BD9-81ED-4DB2-BD59-A6C34878D82A}">
                    <a16:rowId xmlns:a16="http://schemas.microsoft.com/office/drawing/2014/main" val="1442267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1" dirty="0"/>
                        <a:t>Hypergeometric</a:t>
                      </a:r>
                    </a:p>
                  </a:txBody>
                  <a:tcPr marL="110642" marR="110642"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marL="110642" marR="110642"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marL="110642" marR="110642"/>
                </a:tc>
                <a:extLst>
                  <a:ext uri="{0D108BD9-81ED-4DB2-BD59-A6C34878D82A}">
                    <a16:rowId xmlns:a16="http://schemas.microsoft.com/office/drawing/2014/main" val="4129831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68288" indent="0"/>
                      <a:r>
                        <a:rPr lang="en-IN" i="1" dirty="0"/>
                        <a:t>P</a:t>
                      </a:r>
                      <a:r>
                        <a:rPr lang="en-IN" dirty="0"/>
                        <a:t>(</a:t>
                      </a:r>
                      <a:r>
                        <a:rPr lang="en-IN" i="1" dirty="0"/>
                        <a:t>X</a:t>
                      </a:r>
                      <a:r>
                        <a:rPr lang="en-IN" dirty="0"/>
                        <a:t> = </a:t>
                      </a:r>
                      <a:r>
                        <a:rPr lang="en-IN" i="1" dirty="0"/>
                        <a:t>x</a:t>
                      </a:r>
                      <a:r>
                        <a:rPr lang="en-IN" dirty="0"/>
                        <a:t>):</a:t>
                      </a:r>
                    </a:p>
                  </a:txBody>
                  <a:tcPr marL="110642" marR="110642"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=HYPGEOM.DIST(</a:t>
                      </a:r>
                      <a:r>
                        <a:rPr lang="pt-BR" i="1" dirty="0"/>
                        <a:t>x</a:t>
                      </a:r>
                      <a:r>
                        <a:rPr lang="pt-BR" dirty="0"/>
                        <a:t>, </a:t>
                      </a:r>
                      <a:r>
                        <a:rPr lang="pt-BR" i="1" dirty="0"/>
                        <a:t>n</a:t>
                      </a:r>
                      <a:r>
                        <a:rPr lang="pt-BR" dirty="0"/>
                        <a:t>, </a:t>
                      </a:r>
                      <a:r>
                        <a:rPr lang="pt-BR" i="1" dirty="0"/>
                        <a:t>S</a:t>
                      </a:r>
                      <a:r>
                        <a:rPr lang="pt-BR" dirty="0"/>
                        <a:t>, </a:t>
                      </a:r>
                      <a:r>
                        <a:rPr lang="pt-BR" i="1" dirty="0"/>
                        <a:t>N</a:t>
                      </a:r>
                      <a:r>
                        <a:rPr lang="pt-BR" dirty="0"/>
                        <a:t>, 0)</a:t>
                      </a:r>
                      <a:endParaRPr lang="en-IN" dirty="0"/>
                    </a:p>
                  </a:txBody>
                  <a:tcPr marL="110642" marR="110642"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dhyper(</a:t>
                      </a:r>
                      <a:r>
                        <a:rPr lang="pt-BR" i="1" dirty="0"/>
                        <a:t>x</a:t>
                      </a:r>
                      <a:r>
                        <a:rPr lang="pt-BR" dirty="0"/>
                        <a:t>, </a:t>
                      </a:r>
                      <a:r>
                        <a:rPr lang="pt-BR" i="1" dirty="0"/>
                        <a:t>S</a:t>
                      </a:r>
                      <a:r>
                        <a:rPr lang="pt-BR" dirty="0"/>
                        <a:t>, </a:t>
                      </a:r>
                      <a:r>
                        <a:rPr lang="pt-BR" i="1" dirty="0"/>
                        <a:t>N</a:t>
                      </a:r>
                      <a:r>
                        <a:rPr lang="pt-BR" dirty="0"/>
                        <a:t> − </a:t>
                      </a:r>
                      <a:r>
                        <a:rPr lang="pt-BR" i="1" dirty="0"/>
                        <a:t>S</a:t>
                      </a:r>
                      <a:r>
                        <a:rPr lang="pt-BR" dirty="0"/>
                        <a:t>, </a:t>
                      </a:r>
                      <a:r>
                        <a:rPr lang="pt-BR" i="1" dirty="0"/>
                        <a:t>n</a:t>
                      </a:r>
                      <a:r>
                        <a:rPr lang="pt-BR" dirty="0"/>
                        <a:t>)</a:t>
                      </a:r>
                      <a:endParaRPr lang="en-IN" dirty="0"/>
                    </a:p>
                  </a:txBody>
                  <a:tcPr marL="110642" marR="110642"/>
                </a:tc>
                <a:extLst>
                  <a:ext uri="{0D108BD9-81ED-4DB2-BD59-A6C34878D82A}">
                    <a16:rowId xmlns:a16="http://schemas.microsoft.com/office/drawing/2014/main" val="2852470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68288" indent="0"/>
                      <a:r>
                        <a:rPr lang="en-IN" i="1" dirty="0"/>
                        <a:t>P</a:t>
                      </a:r>
                      <a:r>
                        <a:rPr lang="en-IN" dirty="0"/>
                        <a:t>(</a:t>
                      </a:r>
                      <a:r>
                        <a:rPr lang="en-IN" i="1" dirty="0"/>
                        <a:t>X</a:t>
                      </a:r>
                      <a:r>
                        <a:rPr lang="en-IN" dirty="0"/>
                        <a:t> ≤ </a:t>
                      </a:r>
                      <a:r>
                        <a:rPr lang="en-IN" i="1" dirty="0"/>
                        <a:t>x</a:t>
                      </a:r>
                      <a:r>
                        <a:rPr lang="en-IN" dirty="0"/>
                        <a:t>):</a:t>
                      </a:r>
                    </a:p>
                  </a:txBody>
                  <a:tcPr marL="110642" marR="11064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=HYPGEOM.DIST(</a:t>
                      </a:r>
                      <a:r>
                        <a:rPr lang="pt-BR" i="1" dirty="0"/>
                        <a:t>x</a:t>
                      </a:r>
                      <a:r>
                        <a:rPr lang="pt-BR" dirty="0"/>
                        <a:t>, </a:t>
                      </a:r>
                      <a:r>
                        <a:rPr lang="pt-BR" i="1" dirty="0"/>
                        <a:t>n</a:t>
                      </a:r>
                      <a:r>
                        <a:rPr lang="pt-BR" dirty="0"/>
                        <a:t>, </a:t>
                      </a:r>
                      <a:r>
                        <a:rPr lang="pt-BR" i="1" dirty="0"/>
                        <a:t>S</a:t>
                      </a:r>
                      <a:r>
                        <a:rPr lang="pt-BR" dirty="0"/>
                        <a:t>, </a:t>
                      </a:r>
                      <a:r>
                        <a:rPr lang="pt-BR" i="1" dirty="0"/>
                        <a:t>N</a:t>
                      </a:r>
                      <a:r>
                        <a:rPr lang="pt-BR" dirty="0"/>
                        <a:t>, 1)</a:t>
                      </a:r>
                      <a:endParaRPr lang="en-IN" dirty="0"/>
                    </a:p>
                  </a:txBody>
                  <a:tcPr marL="110642" marR="110642"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phyper(</a:t>
                      </a:r>
                      <a:r>
                        <a:rPr lang="pt-BR" i="1" dirty="0"/>
                        <a:t>x</a:t>
                      </a:r>
                      <a:r>
                        <a:rPr lang="pt-BR" dirty="0"/>
                        <a:t>, </a:t>
                      </a:r>
                      <a:r>
                        <a:rPr lang="pt-BR" i="1" dirty="0"/>
                        <a:t>S</a:t>
                      </a:r>
                      <a:r>
                        <a:rPr lang="pt-BR" dirty="0"/>
                        <a:t>, </a:t>
                      </a:r>
                      <a:r>
                        <a:rPr lang="pt-BR" i="1" dirty="0"/>
                        <a:t>N</a:t>
                      </a:r>
                      <a:r>
                        <a:rPr lang="pt-BR" dirty="0"/>
                        <a:t> − </a:t>
                      </a:r>
                      <a:r>
                        <a:rPr lang="pt-BR" i="1" dirty="0"/>
                        <a:t>S</a:t>
                      </a:r>
                      <a:r>
                        <a:rPr lang="pt-BR" dirty="0"/>
                        <a:t>, </a:t>
                      </a:r>
                      <a:r>
                        <a:rPr lang="pt-BR" i="1" dirty="0"/>
                        <a:t>n</a:t>
                      </a:r>
                      <a:r>
                        <a:rPr lang="pt-BR" dirty="0"/>
                        <a:t>)</a:t>
                      </a:r>
                      <a:endParaRPr lang="en-IN" dirty="0"/>
                    </a:p>
                  </a:txBody>
                  <a:tcPr marL="110642" marR="110642"/>
                </a:tc>
                <a:extLst>
                  <a:ext uri="{0D108BD9-81ED-4DB2-BD59-A6C34878D82A}">
                    <a16:rowId xmlns:a16="http://schemas.microsoft.com/office/drawing/2014/main" val="4584091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593280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EB5B9-B8DE-4878-8595-6CACE75D70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noProof="0" dirty="0">
                <a:latin typeface="+mn-lt"/>
              </a:rPr>
              <a:t>End of Main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48E35C-E51F-42B1-8E56-9AA70D14541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62000" y="6172200"/>
            <a:ext cx="7623175" cy="5334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200" dirty="0">
                <a:latin typeface="+mn-lt"/>
              </a:rPr>
              <a:t>Copyright 2022 © McGraw Hill LLC. All rights reserved. No reproduction or distribution without the prior written consent of McGraw Hill LLC.</a:t>
            </a:r>
            <a:endParaRPr lang="en-US" sz="1200" noProof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8013959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2895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Accessibility Content: Text Alternatives for Images</a:t>
            </a:r>
            <a:endParaRPr lang="en-US" sz="11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815144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5.1 Random Variables and Discrete Probability Distributions </a:t>
            </a:r>
            <a:r>
              <a:rPr lang="en-US" sz="1100" dirty="0"/>
              <a:t>7</a:t>
            </a:r>
            <a:r>
              <a:rPr lang="en-US" noProof="0" dirty="0"/>
              <a:t> – Text Alternative</a:t>
            </a:r>
            <a:endParaRPr lang="en-US" sz="1100" noProof="0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451022" y="1367589"/>
            <a:ext cx="8229600" cy="304801"/>
          </a:xfrm>
        </p:spPr>
        <p:txBody>
          <a:bodyPr/>
          <a:lstStyle/>
          <a:p>
            <a:r>
              <a:rPr lang="en-US" noProof="0" dirty="0">
                <a:hlinkClick r:id="rId2" action="ppaction://hlinksldjump"/>
              </a:rPr>
              <a:t>Return to parent-slide containing images.</a:t>
            </a:r>
            <a:endParaRPr lang="en-US" noProof="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1022" y="1791188"/>
            <a:ext cx="8007178" cy="387969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0 homes has a probability of 0.3. 1 home has a probability of 0.5. 2 homes has a probability of 0.15. 3 homes has a probability of 0.05.</a:t>
            </a:r>
            <a:endParaRPr lang="en-US" sz="2400" noProof="0" dirty="0">
              <a:latin typeface="+mn-lt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1"/>
          </p:nvPr>
        </p:nvSpPr>
        <p:spPr>
          <a:xfrm>
            <a:off x="451022" y="5719010"/>
            <a:ext cx="8229600" cy="228600"/>
          </a:xfrm>
        </p:spPr>
        <p:txBody>
          <a:bodyPr/>
          <a:lstStyle/>
          <a:p>
            <a:r>
              <a:rPr lang="en-US" noProof="0" dirty="0">
                <a:hlinkClick r:id="rId2" action="ppaction://hlinksldjump"/>
              </a:rPr>
              <a:t>Return to parent-slide containing images.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7107006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5.4 The Binomial Distribution </a:t>
            </a:r>
            <a:r>
              <a:rPr lang="en-US" sz="1100" dirty="0"/>
              <a:t>3</a:t>
            </a:r>
            <a:r>
              <a:rPr lang="en-US" noProof="0" dirty="0"/>
              <a:t> – Text Alternative</a:t>
            </a:r>
            <a:endParaRPr lang="en-US" sz="1100" noProof="0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451022" y="1367589"/>
            <a:ext cx="8229600" cy="304801"/>
          </a:xfrm>
        </p:spPr>
        <p:txBody>
          <a:bodyPr/>
          <a:lstStyle/>
          <a:p>
            <a:r>
              <a:rPr lang="en-US" noProof="0" dirty="0">
                <a:hlinkClick r:id="rId2" action="ppaction://hlinksldjump"/>
              </a:rPr>
              <a:t>Return to parent-slide containing images.</a:t>
            </a:r>
            <a:endParaRPr lang="en-US" noProof="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1022" y="1791188"/>
            <a:ext cx="8229600" cy="387969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Node 1 is under customer 1. Nodes 2 and 3 are under customer 2. Nodes 4, 5, 6, and 7 are under customer 3. The branch labeled S is between node 1 and node 2. The branch labeled F is between node 1 and node 3. Another branch labeled S is between node 2 and 4. Another branch labeled F is between node 2 and 5. Another branch labeled S is between node 3 and node 6. Another branch labeled F is between node 3 and node 7. Node 4 under customer 3 splits into two branches labeled S and F. Node 5 splits into two branches labeled S and F. Node 6 splits into two branches labeled S and F. Node 7 splits into two branches labeled S and F. The events are S </a:t>
            </a:r>
            <a:r>
              <a:rPr lang="en-US" sz="1600" dirty="0" err="1"/>
              <a:t>S</a:t>
            </a:r>
            <a:r>
              <a:rPr lang="en-US" sz="1600" dirty="0"/>
              <a:t> </a:t>
            </a:r>
            <a:r>
              <a:rPr lang="en-US" sz="1600" dirty="0" err="1"/>
              <a:t>S</a:t>
            </a:r>
            <a:r>
              <a:rPr lang="en-US" sz="1600" dirty="0"/>
              <a:t>, S </a:t>
            </a:r>
            <a:r>
              <a:rPr lang="en-US" sz="1600" dirty="0" err="1"/>
              <a:t>S</a:t>
            </a:r>
            <a:r>
              <a:rPr lang="en-US" sz="1600" dirty="0"/>
              <a:t> F, S F S, S F </a:t>
            </a:r>
            <a:r>
              <a:rPr lang="en-US" sz="1600" dirty="0" err="1"/>
              <a:t>F</a:t>
            </a:r>
            <a:r>
              <a:rPr lang="en-US" sz="1600" dirty="0"/>
              <a:t>, F S </a:t>
            </a:r>
            <a:r>
              <a:rPr lang="en-US" sz="1600" dirty="0" err="1"/>
              <a:t>S</a:t>
            </a:r>
            <a:r>
              <a:rPr lang="en-US" sz="1600" dirty="0"/>
              <a:t>, F S F, F </a:t>
            </a:r>
            <a:r>
              <a:rPr lang="en-US" sz="1600" dirty="0" err="1"/>
              <a:t>F</a:t>
            </a:r>
            <a:r>
              <a:rPr lang="en-US" sz="1600" dirty="0"/>
              <a:t> S, and F </a:t>
            </a:r>
            <a:r>
              <a:rPr lang="en-US" sz="1600" dirty="0" err="1"/>
              <a:t>F</a:t>
            </a:r>
            <a:r>
              <a:rPr lang="en-US" sz="1600" dirty="0"/>
              <a:t> </a:t>
            </a:r>
            <a:r>
              <a:rPr lang="en-US" sz="1600" dirty="0" err="1"/>
              <a:t>F</a:t>
            </a:r>
            <a:r>
              <a:rPr lang="en-US" sz="1600" dirty="0"/>
              <a:t>. The customers using credit card, x are 3, 2, 2, 1, 2, 1, 1, and 0. The probabilities of 3 customers using credit card are (0.85) (0.85) (0.85) = 0.6141. The probabilities of 2 customers using credit card are (0.85) (0.85) (0.15) = 0.1084. The probabilities of 2 customers using credit card are (0.85) (0.15) (0.85) = 0.1084. The probability of a customer using credit card is (0.85) (0.15) (0.15) = 0.0191. The probabilities of 2 customers using credit card are (0.15) (0.85) (0.85) = 0.1084. The probability of a customer using credit card is (0.15) (0.85) (0.15) = 0.0191. The probability of a customer using credit card is (0.15) (0.15) (0.85) = 0.0191. The probability of 0 customer using credit card is (0.15) (0.15) (0.15) = 0.0034.</a:t>
            </a:r>
            <a:endParaRPr lang="en-US" sz="1600" noProof="0" dirty="0">
              <a:latin typeface="+mn-lt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1"/>
          </p:nvPr>
        </p:nvSpPr>
        <p:spPr>
          <a:xfrm>
            <a:off x="451022" y="5719010"/>
            <a:ext cx="8229600" cy="228600"/>
          </a:xfrm>
        </p:spPr>
        <p:txBody>
          <a:bodyPr/>
          <a:lstStyle/>
          <a:p>
            <a:r>
              <a:rPr lang="en-US" noProof="0" dirty="0">
                <a:hlinkClick r:id="rId2" action="ppaction://hlinksldjump"/>
              </a:rPr>
              <a:t>Return to parent-slide containing images.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8030646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5.4 The Binomial Distribution </a:t>
            </a:r>
            <a:r>
              <a:rPr lang="en-US" sz="1100" dirty="0"/>
              <a:t>8</a:t>
            </a:r>
            <a:r>
              <a:rPr lang="en-US" noProof="0" dirty="0"/>
              <a:t> – Text Alternative</a:t>
            </a:r>
            <a:endParaRPr lang="en-US" sz="1100" noProof="0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451022" y="1367589"/>
            <a:ext cx="8229600" cy="304801"/>
          </a:xfrm>
        </p:spPr>
        <p:txBody>
          <a:bodyPr/>
          <a:lstStyle/>
          <a:p>
            <a:r>
              <a:rPr lang="en-US" noProof="0" dirty="0">
                <a:hlinkClick r:id="rId2" action="ppaction://hlinksldjump"/>
              </a:rPr>
              <a:t>Return to parent-slide containing images.</a:t>
            </a:r>
            <a:endParaRPr lang="en-US" noProof="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1022" y="1791188"/>
            <a:ext cx="8083378" cy="387969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The probability that x = 0 is 0.1681. The probability that x = 1 is 0.3602. The probability that x = 2 is 0.3087. The probability that x = 3 is 0.1323. The probability that x = 4 is 0.0284. The probability that x = 5 is 0.0024.</a:t>
            </a:r>
            <a:endParaRPr lang="en-US" sz="2400" noProof="0" dirty="0">
              <a:latin typeface="+mn-lt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1"/>
          </p:nvPr>
        </p:nvSpPr>
        <p:spPr>
          <a:xfrm>
            <a:off x="451022" y="5719010"/>
            <a:ext cx="8229600" cy="228600"/>
          </a:xfrm>
        </p:spPr>
        <p:txBody>
          <a:bodyPr/>
          <a:lstStyle/>
          <a:p>
            <a:r>
              <a:rPr lang="en-US" noProof="0" dirty="0">
                <a:hlinkClick r:id="rId2" action="ppaction://hlinksldjump"/>
              </a:rPr>
              <a:t>Return to parent-slide containing images.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22135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034A9-D85E-4823-B004-D364AE5FF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0" lang="en-US" b="0" i="0" u="none" strike="noStrike" kern="1200" cap="none" spc="0" normalizeH="0" noProof="0" dirty="0">
                <a:ln>
                  <a:noFill/>
                </a:ln>
                <a:solidFill>
                  <a:srgbClr val="1F4984"/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+mj-cs"/>
              </a:rPr>
              <a:t>5.1 Random Variables and Discrete Probability Distributions </a:t>
            </a:r>
            <a:r>
              <a:rPr kumimoji="0" lang="en-US" sz="1100" b="0" i="0" u="none" strike="noStrike" kern="1200" cap="none" spc="0" normalizeH="0" noProof="0" dirty="0">
                <a:ln>
                  <a:noFill/>
                </a:ln>
                <a:solidFill>
                  <a:srgbClr val="1F4984"/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+mj-cs"/>
              </a:rPr>
              <a:t>2</a:t>
            </a:r>
            <a:endParaRPr lang="en-IN" sz="11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71582-7109-4482-A76D-329FBD2079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305800" cy="11429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Every discrete random variable is associated with a probability distribution.</a:t>
            </a:r>
          </a:p>
          <a:p>
            <a:pPr marL="292608" indent="-292608"/>
            <a:r>
              <a:rPr lang="en-US" sz="2000" dirty="0"/>
              <a:t>Called a probability mass function.</a:t>
            </a:r>
          </a:p>
          <a:p>
            <a:pPr marL="292608" indent="-292608"/>
            <a:r>
              <a:rPr lang="en-US" sz="2000" dirty="0"/>
              <a:t>Provides the probability that a random variable assumes a particular value,</a:t>
            </a:r>
            <a:endParaRPr lang="en-IN" sz="2000" dirty="0"/>
          </a:p>
        </p:txBody>
      </p:sp>
      <p:graphicFrame>
        <p:nvGraphicFramePr>
          <p:cNvPr id="15" name="Object 14">
            <a:extLst>
              <a:ext uri="{FF2B5EF4-FFF2-40B4-BE49-F238E27FC236}">
                <a16:creationId xmlns:a16="http://schemas.microsoft.com/office/drawing/2014/main" id="{AF9C41CD-26A4-4C5A-AD0F-FE517A2CAB4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1609567"/>
              </p:ext>
            </p:extLst>
          </p:nvPr>
        </p:nvGraphicFramePr>
        <p:xfrm>
          <a:off x="819150" y="2744788"/>
          <a:ext cx="10922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6" name="Equation" r:id="rId3" imgW="1091880" imgH="380880" progId="Equation.DSMT4">
                  <p:embed/>
                </p:oleObj>
              </mc:Choice>
              <mc:Fallback>
                <p:oleObj name="Equation" r:id="rId3" imgW="109188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19150" y="2744788"/>
                        <a:ext cx="10922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562E8D-7241-49B4-89AD-5F46DAE36424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57200" y="3124202"/>
            <a:ext cx="6783355" cy="7853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Two key properties,</a:t>
            </a:r>
          </a:p>
          <a:p>
            <a:pPr marL="292608" indent="-292608"/>
            <a:r>
              <a:rPr lang="en-US" sz="2000" dirty="0"/>
              <a:t>The probability of each value of x is a value between 0 and 1,</a:t>
            </a:r>
            <a:endParaRPr lang="en-IN" sz="2000" dirty="0"/>
          </a:p>
        </p:txBody>
      </p:sp>
      <p:graphicFrame>
        <p:nvGraphicFramePr>
          <p:cNvPr id="16" name="Object 15">
            <a:extLst>
              <a:ext uri="{FF2B5EF4-FFF2-40B4-BE49-F238E27FC236}">
                <a16:creationId xmlns:a16="http://schemas.microsoft.com/office/drawing/2014/main" id="{CFF1F387-8157-4F2C-BA8D-5573571A870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3945271"/>
              </p:ext>
            </p:extLst>
          </p:nvPr>
        </p:nvGraphicFramePr>
        <p:xfrm>
          <a:off x="3580130" y="3914775"/>
          <a:ext cx="198374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7" name="Equation" r:id="rId5" imgW="1803240" imgH="380880" progId="Equation.DSMT4">
                  <p:embed/>
                </p:oleObj>
              </mc:Choice>
              <mc:Fallback>
                <p:oleObj name="Equation" r:id="rId5" imgW="180324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580130" y="3914775"/>
                        <a:ext cx="1983740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090B80A-53F7-49ED-B835-ACD628661A2C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57200" y="4343401"/>
            <a:ext cx="4702629" cy="405882"/>
          </a:xfrm>
        </p:spPr>
        <p:txBody>
          <a:bodyPr>
            <a:normAutofit/>
          </a:bodyPr>
          <a:lstStyle/>
          <a:p>
            <a:pPr marL="292608" indent="-292608"/>
            <a:r>
              <a:rPr lang="en-US" sz="2000" dirty="0"/>
              <a:t>The sum of the probabilities equals 1, or</a:t>
            </a:r>
            <a:endParaRPr lang="en-IN" sz="2000" dirty="0"/>
          </a:p>
        </p:txBody>
      </p:sp>
      <p:graphicFrame>
        <p:nvGraphicFramePr>
          <p:cNvPr id="17" name="Object 16">
            <a:extLst>
              <a:ext uri="{FF2B5EF4-FFF2-40B4-BE49-F238E27FC236}">
                <a16:creationId xmlns:a16="http://schemas.microsoft.com/office/drawing/2014/main" id="{568AB118-2D10-41C8-8831-65C3BB54E38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6058566"/>
              </p:ext>
            </p:extLst>
          </p:nvPr>
        </p:nvGraphicFramePr>
        <p:xfrm>
          <a:off x="5105400" y="4356100"/>
          <a:ext cx="17018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8" name="Equation" r:id="rId7" imgW="1701720" imgH="380880" progId="Equation.DSMT4">
                  <p:embed/>
                </p:oleObj>
              </mc:Choice>
              <mc:Fallback>
                <p:oleObj name="Equation" r:id="rId7" imgW="170172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105400" y="4356100"/>
                        <a:ext cx="17018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A652FA-A19C-4992-B21B-6CF07F1B390B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57200" y="4800601"/>
            <a:ext cx="8458200" cy="415212"/>
          </a:xfrm>
        </p:spPr>
        <p:txBody>
          <a:bodyPr>
            <a:normAutofit/>
          </a:bodyPr>
          <a:lstStyle/>
          <a:p>
            <a:pPr marL="292608" indent="-292608"/>
            <a:r>
              <a:rPr lang="en-US" sz="2000" dirty="0"/>
              <a:t>A discrete random variable can also be defined in terms of the cumulative</a:t>
            </a:r>
            <a:endParaRPr lang="en-IN" sz="20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29ECF6-2995-4D5E-9869-53B5AB59098C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57200" y="5275045"/>
            <a:ext cx="2687216" cy="516155"/>
          </a:xfrm>
        </p:spPr>
        <p:txBody>
          <a:bodyPr>
            <a:normAutofit/>
          </a:bodyPr>
          <a:lstStyle/>
          <a:p>
            <a:pPr marL="292608" indent="0">
              <a:buNone/>
            </a:pPr>
            <a:r>
              <a:rPr lang="en-IN" sz="2000" dirty="0"/>
              <a:t>distribution function,</a:t>
            </a:r>
          </a:p>
        </p:txBody>
      </p:sp>
      <p:graphicFrame>
        <p:nvGraphicFramePr>
          <p:cNvPr id="18" name="Object 17">
            <a:extLst>
              <a:ext uri="{FF2B5EF4-FFF2-40B4-BE49-F238E27FC236}">
                <a16:creationId xmlns:a16="http://schemas.microsoft.com/office/drawing/2014/main" id="{AEA5FB49-7D0B-4E42-8818-AE76ECAA855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893888"/>
              </p:ext>
            </p:extLst>
          </p:nvPr>
        </p:nvGraphicFramePr>
        <p:xfrm>
          <a:off x="3206750" y="5286375"/>
          <a:ext cx="10922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9" name="Equation" r:id="rId9" imgW="1091880" imgH="380880" progId="Equation.DSMT4">
                  <p:embed/>
                </p:oleObj>
              </mc:Choice>
              <mc:Fallback>
                <p:oleObj name="Equation" r:id="rId9" imgW="109188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206750" y="5286375"/>
                        <a:ext cx="10922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31822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F9CA7-39EE-464F-BC25-AAD40E4DA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0" lang="en-US" b="0" i="0" u="none" strike="noStrike" kern="1200" cap="none" spc="0" normalizeH="0" noProof="0" dirty="0">
                <a:ln>
                  <a:noFill/>
                </a:ln>
                <a:solidFill>
                  <a:srgbClr val="1F4984"/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+mj-cs"/>
              </a:rPr>
              <a:t>5.1 Random Variables and Discrete Probability Distributions </a:t>
            </a:r>
            <a:r>
              <a:rPr kumimoji="0" lang="en-US" sz="1100" b="0" i="0" u="none" strike="noStrike" kern="1200" cap="none" spc="0" normalizeH="0" noProof="0" dirty="0">
                <a:ln>
                  <a:noFill/>
                </a:ln>
                <a:solidFill>
                  <a:srgbClr val="1F4984"/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+mj-cs"/>
              </a:rPr>
              <a:t>3</a:t>
            </a:r>
            <a:endParaRPr lang="en-IN" sz="11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16786D-A104-48C6-8232-E06D5506AA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8894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View the probability distribution in several ways.</a:t>
            </a:r>
          </a:p>
          <a:p>
            <a:pPr marL="0" indent="0">
              <a:buNone/>
            </a:pPr>
            <a:r>
              <a:rPr lang="en-US" sz="2000" dirty="0"/>
              <a:t>Example: number rolled on a die, a discrete uniform.</a:t>
            </a:r>
          </a:p>
          <a:p>
            <a:r>
              <a:rPr lang="en-US" sz="2000" dirty="0"/>
              <a:t>Finite number of values.</a:t>
            </a:r>
          </a:p>
          <a:p>
            <a:r>
              <a:rPr lang="en-US" sz="2000" dirty="0"/>
              <a:t>Each value is equally likely.</a:t>
            </a:r>
          </a:p>
          <a:p>
            <a:r>
              <a:rPr lang="en-US" sz="2000" dirty="0"/>
              <a:t>Symmetric.</a:t>
            </a:r>
          </a:p>
        </p:txBody>
      </p:sp>
      <p:graphicFrame>
        <p:nvGraphicFramePr>
          <p:cNvPr id="5" name="(Decorative)Table 5">
            <a:extLst>
              <a:ext uri="{FF2B5EF4-FFF2-40B4-BE49-F238E27FC236}">
                <a16:creationId xmlns:a16="http://schemas.microsoft.com/office/drawing/2014/main" id="{C23A3EF1-8040-4862-B40C-9E8A9859F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2948400"/>
              </p:ext>
            </p:extLst>
          </p:nvPr>
        </p:nvGraphicFramePr>
        <p:xfrm>
          <a:off x="883920" y="3601720"/>
          <a:ext cx="7376159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53737">
                  <a:extLst>
                    <a:ext uri="{9D8B030D-6E8A-4147-A177-3AD203B41FA5}">
                      <a16:colId xmlns:a16="http://schemas.microsoft.com/office/drawing/2014/main" val="610213529"/>
                    </a:ext>
                  </a:extLst>
                </a:gridCol>
                <a:gridCol w="1053737">
                  <a:extLst>
                    <a:ext uri="{9D8B030D-6E8A-4147-A177-3AD203B41FA5}">
                      <a16:colId xmlns:a16="http://schemas.microsoft.com/office/drawing/2014/main" val="3720022086"/>
                    </a:ext>
                  </a:extLst>
                </a:gridCol>
                <a:gridCol w="1053737">
                  <a:extLst>
                    <a:ext uri="{9D8B030D-6E8A-4147-A177-3AD203B41FA5}">
                      <a16:colId xmlns:a16="http://schemas.microsoft.com/office/drawing/2014/main" val="1846233739"/>
                    </a:ext>
                  </a:extLst>
                </a:gridCol>
                <a:gridCol w="1053737">
                  <a:extLst>
                    <a:ext uri="{9D8B030D-6E8A-4147-A177-3AD203B41FA5}">
                      <a16:colId xmlns:a16="http://schemas.microsoft.com/office/drawing/2014/main" val="3319100577"/>
                    </a:ext>
                  </a:extLst>
                </a:gridCol>
                <a:gridCol w="1053737">
                  <a:extLst>
                    <a:ext uri="{9D8B030D-6E8A-4147-A177-3AD203B41FA5}">
                      <a16:colId xmlns:a16="http://schemas.microsoft.com/office/drawing/2014/main" val="1097321677"/>
                    </a:ext>
                  </a:extLst>
                </a:gridCol>
                <a:gridCol w="1053737">
                  <a:extLst>
                    <a:ext uri="{9D8B030D-6E8A-4147-A177-3AD203B41FA5}">
                      <a16:colId xmlns:a16="http://schemas.microsoft.com/office/drawing/2014/main" val="752775792"/>
                    </a:ext>
                  </a:extLst>
                </a:gridCol>
                <a:gridCol w="1053737">
                  <a:extLst>
                    <a:ext uri="{9D8B030D-6E8A-4147-A177-3AD203B41FA5}">
                      <a16:colId xmlns:a16="http://schemas.microsoft.com/office/drawing/2014/main" val="11059301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marL="110642" marR="1106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marL="110642" marR="1106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marL="110642" marR="1106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marL="110642" marR="1106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marL="110642" marR="1106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marL="110642" marR="1106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marL="110642" marR="1106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3386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marL="110642" marR="1106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marL="110642" marR="1106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marL="110642" marR="1106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marL="110642" marR="1106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marL="110642" marR="1106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marL="110642" marR="1106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marL="110642" marR="1106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9876594"/>
                  </a:ext>
                </a:extLst>
              </a:tr>
            </a:tbl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D77680E3-1D70-4B09-A6A4-7A0034D8331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7706040"/>
              </p:ext>
            </p:extLst>
          </p:nvPr>
        </p:nvGraphicFramePr>
        <p:xfrm>
          <a:off x="1287463" y="3705225"/>
          <a:ext cx="180975" cy="180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54" name="Equation" r:id="rId3" imgW="164880" imgH="164880" progId="Equation.DSMT4">
                  <p:embed/>
                </p:oleObj>
              </mc:Choice>
              <mc:Fallback>
                <p:oleObj name="Equation" r:id="rId3" imgW="164880" imgH="164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87463" y="3705225"/>
                        <a:ext cx="180975" cy="180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E1254C4C-D1A0-4FE8-8654-7BB9A1408AA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0094774"/>
              </p:ext>
            </p:extLst>
          </p:nvPr>
        </p:nvGraphicFramePr>
        <p:xfrm>
          <a:off x="2438400" y="3695700"/>
          <a:ext cx="1016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55" name="Equation" r:id="rId5" imgW="101520" imgH="190440" progId="Equation.DSMT4">
                  <p:embed/>
                </p:oleObj>
              </mc:Choice>
              <mc:Fallback>
                <p:oleObj name="Equation" r:id="rId5" imgW="10152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438400" y="3695700"/>
                        <a:ext cx="101600" cy="190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BBD5F638-A62F-4489-A937-0919EB6D335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1321392"/>
              </p:ext>
            </p:extLst>
          </p:nvPr>
        </p:nvGraphicFramePr>
        <p:xfrm>
          <a:off x="3460750" y="3695700"/>
          <a:ext cx="1397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56" name="Equation" r:id="rId7" imgW="139680" imgH="190440" progId="Equation.DSMT4">
                  <p:embed/>
                </p:oleObj>
              </mc:Choice>
              <mc:Fallback>
                <p:oleObj name="Equation" r:id="rId7" imgW="139680" imgH="190440" progId="Equation.DSMT4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E1254C4C-D1A0-4FE8-8654-7BB9A1408AA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460750" y="3695700"/>
                        <a:ext cx="139700" cy="190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8EBBCC42-4678-447A-9D78-DD521CE719A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4130739"/>
              </p:ext>
            </p:extLst>
          </p:nvPr>
        </p:nvGraphicFramePr>
        <p:xfrm>
          <a:off x="4438650" y="3689350"/>
          <a:ext cx="1270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57" name="Equation" r:id="rId9" imgW="126720" imgH="203040" progId="Equation.DSMT4">
                  <p:embed/>
                </p:oleObj>
              </mc:Choice>
              <mc:Fallback>
                <p:oleObj name="Equation" r:id="rId9" imgW="126720" imgH="203040" progId="Equation.DSMT4">
                  <p:embed/>
                  <p:pic>
                    <p:nvPicPr>
                      <p:cNvPr id="10" name="Object 9">
                        <a:extLst>
                          <a:ext uri="{FF2B5EF4-FFF2-40B4-BE49-F238E27FC236}">
                            <a16:creationId xmlns:a16="http://schemas.microsoft.com/office/drawing/2014/main" id="{BBD5F638-A62F-4489-A937-0919EB6D335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438650" y="3689350"/>
                        <a:ext cx="1270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0C80D12E-3FD6-4124-AF7E-9CDACA01488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6565767"/>
              </p:ext>
            </p:extLst>
          </p:nvPr>
        </p:nvGraphicFramePr>
        <p:xfrm>
          <a:off x="5581650" y="3683000"/>
          <a:ext cx="1397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58" name="Equation" r:id="rId11" imgW="139680" imgH="190440" progId="Equation.DSMT4">
                  <p:embed/>
                </p:oleObj>
              </mc:Choice>
              <mc:Fallback>
                <p:oleObj name="Equation" r:id="rId11" imgW="139680" imgH="190440" progId="Equation.DSMT4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:a16="http://schemas.microsoft.com/office/drawing/2014/main" id="{8EBBCC42-4678-447A-9D78-DD521CE719A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581650" y="3683000"/>
                        <a:ext cx="139700" cy="190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0C0A86F1-687A-4888-88F1-C094042BA34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2398035"/>
              </p:ext>
            </p:extLst>
          </p:nvPr>
        </p:nvGraphicFramePr>
        <p:xfrm>
          <a:off x="6565900" y="3689350"/>
          <a:ext cx="1397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59" name="Equation" r:id="rId13" imgW="139680" imgH="203040" progId="Equation.DSMT4">
                  <p:embed/>
                </p:oleObj>
              </mc:Choice>
              <mc:Fallback>
                <p:oleObj name="Equation" r:id="rId13" imgW="139680" imgH="203040" progId="Equation.DSMT4">
                  <p:embed/>
                  <p:pic>
                    <p:nvPicPr>
                      <p:cNvPr id="12" name="Object 11">
                        <a:extLst>
                          <a:ext uri="{FF2B5EF4-FFF2-40B4-BE49-F238E27FC236}">
                            <a16:creationId xmlns:a16="http://schemas.microsoft.com/office/drawing/2014/main" id="{0C80D12E-3FD6-4124-AF7E-9CDACA01488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565900" y="3689350"/>
                        <a:ext cx="1397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68116B6C-B62E-4AC4-8719-9E280312CED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1379537"/>
              </p:ext>
            </p:extLst>
          </p:nvPr>
        </p:nvGraphicFramePr>
        <p:xfrm>
          <a:off x="7696200" y="3685593"/>
          <a:ext cx="1397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60" name="Equation" r:id="rId15" imgW="139680" imgH="203040" progId="Equation.DSMT4">
                  <p:embed/>
                </p:oleObj>
              </mc:Choice>
              <mc:Fallback>
                <p:oleObj name="Equation" r:id="rId15" imgW="139680" imgH="203040" progId="Equation.DSMT4">
                  <p:embed/>
                  <p:pic>
                    <p:nvPicPr>
                      <p:cNvPr id="13" name="Object 12">
                        <a:extLst>
                          <a:ext uri="{FF2B5EF4-FFF2-40B4-BE49-F238E27FC236}">
                            <a16:creationId xmlns:a16="http://schemas.microsoft.com/office/drawing/2014/main" id="{0C0A86F1-687A-4888-88F1-C094042BA34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7696200" y="3685593"/>
                        <a:ext cx="1397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239A1FFA-579C-4BA7-BAD3-AF217960885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8476338"/>
              </p:ext>
            </p:extLst>
          </p:nvPr>
        </p:nvGraphicFramePr>
        <p:xfrm>
          <a:off x="896938" y="3987800"/>
          <a:ext cx="962025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61" name="Equation" r:id="rId17" imgW="876240" imgH="304560" progId="Equation.DSMT4">
                  <p:embed/>
                </p:oleObj>
              </mc:Choice>
              <mc:Fallback>
                <p:oleObj name="Equation" r:id="rId17" imgW="876240" imgH="304560" progId="Equation.DSMT4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D77680E3-1D70-4B09-A6A4-7A0034D8331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896938" y="3987800"/>
                        <a:ext cx="962025" cy="336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>
            <a:extLst>
              <a:ext uri="{FF2B5EF4-FFF2-40B4-BE49-F238E27FC236}">
                <a16:creationId xmlns:a16="http://schemas.microsoft.com/office/drawing/2014/main" id="{D76292F4-E80E-4ADD-936A-500CD23EF05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2813374"/>
              </p:ext>
            </p:extLst>
          </p:nvPr>
        </p:nvGraphicFramePr>
        <p:xfrm>
          <a:off x="2317750" y="4047931"/>
          <a:ext cx="3429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62" name="Equation" r:id="rId19" imgW="342720" imgH="215640" progId="Equation.DSMT4">
                  <p:embed/>
                </p:oleObj>
              </mc:Choice>
              <mc:Fallback>
                <p:oleObj name="Equation" r:id="rId19" imgW="34272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2317750" y="4047931"/>
                        <a:ext cx="3429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>
            <a:extLst>
              <a:ext uri="{FF2B5EF4-FFF2-40B4-BE49-F238E27FC236}">
                <a16:creationId xmlns:a16="http://schemas.microsoft.com/office/drawing/2014/main" id="{E3B405BC-D9D0-4C96-A572-B22A85ADB5D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0262775"/>
              </p:ext>
            </p:extLst>
          </p:nvPr>
        </p:nvGraphicFramePr>
        <p:xfrm>
          <a:off x="3359150" y="4047931"/>
          <a:ext cx="3429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63" name="Equation" r:id="rId21" imgW="342720" imgH="215640" progId="Equation.DSMT4">
                  <p:embed/>
                </p:oleObj>
              </mc:Choice>
              <mc:Fallback>
                <p:oleObj name="Equation" r:id="rId21" imgW="342720" imgH="215640" progId="Equation.DSMT4">
                  <p:embed/>
                  <p:pic>
                    <p:nvPicPr>
                      <p:cNvPr id="15" name="Object 14">
                        <a:extLst>
                          <a:ext uri="{FF2B5EF4-FFF2-40B4-BE49-F238E27FC236}">
                            <a16:creationId xmlns:a16="http://schemas.microsoft.com/office/drawing/2014/main" id="{D76292F4-E80E-4ADD-936A-500CD23EF05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3359150" y="4047931"/>
                        <a:ext cx="3429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>
            <a:extLst>
              <a:ext uri="{FF2B5EF4-FFF2-40B4-BE49-F238E27FC236}">
                <a16:creationId xmlns:a16="http://schemas.microsoft.com/office/drawing/2014/main" id="{0041CA4C-0F9F-4594-9DFE-C393EABEF9F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5622314"/>
              </p:ext>
            </p:extLst>
          </p:nvPr>
        </p:nvGraphicFramePr>
        <p:xfrm>
          <a:off x="4330700" y="4047931"/>
          <a:ext cx="3429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64" name="Equation" r:id="rId23" imgW="342720" imgH="215640" progId="Equation.DSMT4">
                  <p:embed/>
                </p:oleObj>
              </mc:Choice>
              <mc:Fallback>
                <p:oleObj name="Equation" r:id="rId23" imgW="342720" imgH="215640" progId="Equation.DSMT4">
                  <p:embed/>
                  <p:pic>
                    <p:nvPicPr>
                      <p:cNvPr id="16" name="Object 15">
                        <a:extLst>
                          <a:ext uri="{FF2B5EF4-FFF2-40B4-BE49-F238E27FC236}">
                            <a16:creationId xmlns:a16="http://schemas.microsoft.com/office/drawing/2014/main" id="{E3B405BC-D9D0-4C96-A572-B22A85ADB5D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4330700" y="4047931"/>
                        <a:ext cx="3429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>
            <a:extLst>
              <a:ext uri="{FF2B5EF4-FFF2-40B4-BE49-F238E27FC236}">
                <a16:creationId xmlns:a16="http://schemas.microsoft.com/office/drawing/2014/main" id="{ABE9845A-A143-4378-9962-888AD389C73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1454667"/>
              </p:ext>
            </p:extLst>
          </p:nvPr>
        </p:nvGraphicFramePr>
        <p:xfrm>
          <a:off x="5480050" y="4047931"/>
          <a:ext cx="3429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65" name="Equation" r:id="rId25" imgW="342720" imgH="215640" progId="Equation.DSMT4">
                  <p:embed/>
                </p:oleObj>
              </mc:Choice>
              <mc:Fallback>
                <p:oleObj name="Equation" r:id="rId25" imgW="342720" imgH="215640" progId="Equation.DSMT4">
                  <p:embed/>
                  <p:pic>
                    <p:nvPicPr>
                      <p:cNvPr id="17" name="Object 16">
                        <a:extLst>
                          <a:ext uri="{FF2B5EF4-FFF2-40B4-BE49-F238E27FC236}">
                            <a16:creationId xmlns:a16="http://schemas.microsoft.com/office/drawing/2014/main" id="{0041CA4C-0F9F-4594-9DFE-C393EABEF9F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5480050" y="4047931"/>
                        <a:ext cx="3429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>
            <a:extLst>
              <a:ext uri="{FF2B5EF4-FFF2-40B4-BE49-F238E27FC236}">
                <a16:creationId xmlns:a16="http://schemas.microsoft.com/office/drawing/2014/main" id="{B94B83CB-35FE-45A2-B77B-FE00EB3B1EF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4031861"/>
              </p:ext>
            </p:extLst>
          </p:nvPr>
        </p:nvGraphicFramePr>
        <p:xfrm>
          <a:off x="6464300" y="4047931"/>
          <a:ext cx="3429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66" name="Equation" r:id="rId27" imgW="342720" imgH="215640" progId="Equation.DSMT4">
                  <p:embed/>
                </p:oleObj>
              </mc:Choice>
              <mc:Fallback>
                <p:oleObj name="Equation" r:id="rId27" imgW="342720" imgH="215640" progId="Equation.DSMT4">
                  <p:embed/>
                  <p:pic>
                    <p:nvPicPr>
                      <p:cNvPr id="18" name="Object 17">
                        <a:extLst>
                          <a:ext uri="{FF2B5EF4-FFF2-40B4-BE49-F238E27FC236}">
                            <a16:creationId xmlns:a16="http://schemas.microsoft.com/office/drawing/2014/main" id="{ABE9845A-A143-4378-9962-888AD389C73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6464300" y="4047931"/>
                        <a:ext cx="3429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>
            <a:extLst>
              <a:ext uri="{FF2B5EF4-FFF2-40B4-BE49-F238E27FC236}">
                <a16:creationId xmlns:a16="http://schemas.microsoft.com/office/drawing/2014/main" id="{A12457E5-EED5-46DD-BD6A-DE9FB5D4F6C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267913"/>
              </p:ext>
            </p:extLst>
          </p:nvPr>
        </p:nvGraphicFramePr>
        <p:xfrm>
          <a:off x="7664450" y="4047931"/>
          <a:ext cx="3429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67" name="Equation" r:id="rId29" imgW="342720" imgH="215640" progId="Equation.DSMT4">
                  <p:embed/>
                </p:oleObj>
              </mc:Choice>
              <mc:Fallback>
                <p:oleObj name="Equation" r:id="rId29" imgW="342720" imgH="215640" progId="Equation.DSMT4">
                  <p:embed/>
                  <p:pic>
                    <p:nvPicPr>
                      <p:cNvPr id="19" name="Object 18">
                        <a:extLst>
                          <a:ext uri="{FF2B5EF4-FFF2-40B4-BE49-F238E27FC236}">
                            <a16:creationId xmlns:a16="http://schemas.microsoft.com/office/drawing/2014/main" id="{B94B83CB-35FE-45A2-B77B-FE00EB3B1EF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7664450" y="4047931"/>
                        <a:ext cx="3429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(Decorative)Table 5">
            <a:extLst>
              <a:ext uri="{FF2B5EF4-FFF2-40B4-BE49-F238E27FC236}">
                <a16:creationId xmlns:a16="http://schemas.microsoft.com/office/drawing/2014/main" id="{5CC4AF37-2C30-4077-8F7D-46CA23ABF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394605"/>
              </p:ext>
            </p:extLst>
          </p:nvPr>
        </p:nvGraphicFramePr>
        <p:xfrm>
          <a:off x="884855" y="4673600"/>
          <a:ext cx="7446348" cy="736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63764">
                  <a:extLst>
                    <a:ext uri="{9D8B030D-6E8A-4147-A177-3AD203B41FA5}">
                      <a16:colId xmlns:a16="http://schemas.microsoft.com/office/drawing/2014/main" val="610213529"/>
                    </a:ext>
                  </a:extLst>
                </a:gridCol>
                <a:gridCol w="1063764">
                  <a:extLst>
                    <a:ext uri="{9D8B030D-6E8A-4147-A177-3AD203B41FA5}">
                      <a16:colId xmlns:a16="http://schemas.microsoft.com/office/drawing/2014/main" val="3720022086"/>
                    </a:ext>
                  </a:extLst>
                </a:gridCol>
                <a:gridCol w="1063764">
                  <a:extLst>
                    <a:ext uri="{9D8B030D-6E8A-4147-A177-3AD203B41FA5}">
                      <a16:colId xmlns:a16="http://schemas.microsoft.com/office/drawing/2014/main" val="1846233739"/>
                    </a:ext>
                  </a:extLst>
                </a:gridCol>
                <a:gridCol w="1063764">
                  <a:extLst>
                    <a:ext uri="{9D8B030D-6E8A-4147-A177-3AD203B41FA5}">
                      <a16:colId xmlns:a16="http://schemas.microsoft.com/office/drawing/2014/main" val="3319100577"/>
                    </a:ext>
                  </a:extLst>
                </a:gridCol>
                <a:gridCol w="1063764">
                  <a:extLst>
                    <a:ext uri="{9D8B030D-6E8A-4147-A177-3AD203B41FA5}">
                      <a16:colId xmlns:a16="http://schemas.microsoft.com/office/drawing/2014/main" val="1097321677"/>
                    </a:ext>
                  </a:extLst>
                </a:gridCol>
                <a:gridCol w="1063764">
                  <a:extLst>
                    <a:ext uri="{9D8B030D-6E8A-4147-A177-3AD203B41FA5}">
                      <a16:colId xmlns:a16="http://schemas.microsoft.com/office/drawing/2014/main" val="752775792"/>
                    </a:ext>
                  </a:extLst>
                </a:gridCol>
                <a:gridCol w="1063764">
                  <a:extLst>
                    <a:ext uri="{9D8B030D-6E8A-4147-A177-3AD203B41FA5}">
                      <a16:colId xmlns:a16="http://schemas.microsoft.com/office/drawing/2014/main" val="1105930132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marL="110642" marR="1106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marL="110642" marR="1106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marL="110642" marR="1106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marL="110642" marR="1106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marL="110642" marR="1106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marL="110642" marR="1106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marL="110642" marR="1106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3386038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marL="110642" marR="1106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marL="110642" marR="1106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marL="110642" marR="1106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marL="110642" marR="1106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marL="110642" marR="1106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marL="110642" marR="1106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marL="110642" marR="1106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9876594"/>
                  </a:ext>
                </a:extLst>
              </a:tr>
            </a:tbl>
          </a:graphicData>
        </a:graphic>
      </p:graphicFrame>
      <p:graphicFrame>
        <p:nvGraphicFramePr>
          <p:cNvPr id="23" name="Object 22">
            <a:extLst>
              <a:ext uri="{FF2B5EF4-FFF2-40B4-BE49-F238E27FC236}">
                <a16:creationId xmlns:a16="http://schemas.microsoft.com/office/drawing/2014/main" id="{650EA4A0-1610-4E33-9579-E77AF72CC11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3241583"/>
              </p:ext>
            </p:extLst>
          </p:nvPr>
        </p:nvGraphicFramePr>
        <p:xfrm>
          <a:off x="1287463" y="4772025"/>
          <a:ext cx="182562" cy="180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68" name="Equation" r:id="rId31" imgW="164880" imgH="164880" progId="Equation.DSMT4">
                  <p:embed/>
                </p:oleObj>
              </mc:Choice>
              <mc:Fallback>
                <p:oleObj name="Equation" r:id="rId31" imgW="164880" imgH="164880" progId="Equation.DSMT4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D77680E3-1D70-4B09-A6A4-7A0034D8331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1287463" y="4772025"/>
                        <a:ext cx="182562" cy="180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3">
            <a:extLst>
              <a:ext uri="{FF2B5EF4-FFF2-40B4-BE49-F238E27FC236}">
                <a16:creationId xmlns:a16="http://schemas.microsoft.com/office/drawing/2014/main" id="{174A70AF-4386-4A77-AC9A-9C7C7D46C07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4978199"/>
              </p:ext>
            </p:extLst>
          </p:nvPr>
        </p:nvGraphicFramePr>
        <p:xfrm>
          <a:off x="2439335" y="4762500"/>
          <a:ext cx="1016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69" name="Equation" r:id="rId33" imgW="101520" imgH="190440" progId="Equation.DSMT4">
                  <p:embed/>
                </p:oleObj>
              </mc:Choice>
              <mc:Fallback>
                <p:oleObj name="Equation" r:id="rId33" imgW="101520" imgH="190440" progId="Equation.DSMT4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E1254C4C-D1A0-4FE8-8654-7BB9A1408AA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2439335" y="4762500"/>
                        <a:ext cx="101600" cy="190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4">
            <a:extLst>
              <a:ext uri="{FF2B5EF4-FFF2-40B4-BE49-F238E27FC236}">
                <a16:creationId xmlns:a16="http://schemas.microsoft.com/office/drawing/2014/main" id="{C6C29021-E33E-4BAF-ADFF-84F324A7279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2095227"/>
              </p:ext>
            </p:extLst>
          </p:nvPr>
        </p:nvGraphicFramePr>
        <p:xfrm>
          <a:off x="3461685" y="4762500"/>
          <a:ext cx="1397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70" name="Equation" r:id="rId35" imgW="139680" imgH="190440" progId="Equation.DSMT4">
                  <p:embed/>
                </p:oleObj>
              </mc:Choice>
              <mc:Fallback>
                <p:oleObj name="Equation" r:id="rId35" imgW="139680" imgH="190440" progId="Equation.DSMT4">
                  <p:embed/>
                  <p:pic>
                    <p:nvPicPr>
                      <p:cNvPr id="10" name="Object 9">
                        <a:extLst>
                          <a:ext uri="{FF2B5EF4-FFF2-40B4-BE49-F238E27FC236}">
                            <a16:creationId xmlns:a16="http://schemas.microsoft.com/office/drawing/2014/main" id="{BBD5F638-A62F-4489-A937-0919EB6D335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3461685" y="4762500"/>
                        <a:ext cx="139700" cy="190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5">
            <a:extLst>
              <a:ext uri="{FF2B5EF4-FFF2-40B4-BE49-F238E27FC236}">
                <a16:creationId xmlns:a16="http://schemas.microsoft.com/office/drawing/2014/main" id="{B457C24A-04A1-4DBF-BB09-F4B50924F98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0583253"/>
              </p:ext>
            </p:extLst>
          </p:nvPr>
        </p:nvGraphicFramePr>
        <p:xfrm>
          <a:off x="4439585" y="4756150"/>
          <a:ext cx="1270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71" name="Equation" r:id="rId37" imgW="126720" imgH="203040" progId="Equation.DSMT4">
                  <p:embed/>
                </p:oleObj>
              </mc:Choice>
              <mc:Fallback>
                <p:oleObj name="Equation" r:id="rId37" imgW="126720" imgH="203040" progId="Equation.DSMT4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:a16="http://schemas.microsoft.com/office/drawing/2014/main" id="{8EBBCC42-4678-447A-9D78-DD521CE719A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8"/>
                      <a:stretch>
                        <a:fillRect/>
                      </a:stretch>
                    </p:blipFill>
                    <p:spPr>
                      <a:xfrm>
                        <a:off x="4439585" y="4756150"/>
                        <a:ext cx="1270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6">
            <a:extLst>
              <a:ext uri="{FF2B5EF4-FFF2-40B4-BE49-F238E27FC236}">
                <a16:creationId xmlns:a16="http://schemas.microsoft.com/office/drawing/2014/main" id="{54AE812D-C887-4A52-96E4-E96C4290533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223907"/>
              </p:ext>
            </p:extLst>
          </p:nvPr>
        </p:nvGraphicFramePr>
        <p:xfrm>
          <a:off x="5582585" y="4749800"/>
          <a:ext cx="1397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72" name="Equation" r:id="rId39" imgW="139680" imgH="190440" progId="Equation.DSMT4">
                  <p:embed/>
                </p:oleObj>
              </mc:Choice>
              <mc:Fallback>
                <p:oleObj name="Equation" r:id="rId39" imgW="139680" imgH="190440" progId="Equation.DSMT4">
                  <p:embed/>
                  <p:pic>
                    <p:nvPicPr>
                      <p:cNvPr id="12" name="Object 11">
                        <a:extLst>
                          <a:ext uri="{FF2B5EF4-FFF2-40B4-BE49-F238E27FC236}">
                            <a16:creationId xmlns:a16="http://schemas.microsoft.com/office/drawing/2014/main" id="{0C80D12E-3FD6-4124-AF7E-9CDACA01488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0"/>
                      <a:stretch>
                        <a:fillRect/>
                      </a:stretch>
                    </p:blipFill>
                    <p:spPr>
                      <a:xfrm>
                        <a:off x="5582585" y="4749800"/>
                        <a:ext cx="139700" cy="190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27">
            <a:extLst>
              <a:ext uri="{FF2B5EF4-FFF2-40B4-BE49-F238E27FC236}">
                <a16:creationId xmlns:a16="http://schemas.microsoft.com/office/drawing/2014/main" id="{7EAB567E-A7BA-45A6-91C0-BE24C7400BF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5822499"/>
              </p:ext>
            </p:extLst>
          </p:nvPr>
        </p:nvGraphicFramePr>
        <p:xfrm>
          <a:off x="6566835" y="4756150"/>
          <a:ext cx="1397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73" name="Equation" r:id="rId41" imgW="139680" imgH="203040" progId="Equation.DSMT4">
                  <p:embed/>
                </p:oleObj>
              </mc:Choice>
              <mc:Fallback>
                <p:oleObj name="Equation" r:id="rId41" imgW="139680" imgH="203040" progId="Equation.DSMT4">
                  <p:embed/>
                  <p:pic>
                    <p:nvPicPr>
                      <p:cNvPr id="13" name="Object 12">
                        <a:extLst>
                          <a:ext uri="{FF2B5EF4-FFF2-40B4-BE49-F238E27FC236}">
                            <a16:creationId xmlns:a16="http://schemas.microsoft.com/office/drawing/2014/main" id="{0C0A86F1-687A-4888-88F1-C094042BA34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2"/>
                      <a:stretch>
                        <a:fillRect/>
                      </a:stretch>
                    </p:blipFill>
                    <p:spPr>
                      <a:xfrm>
                        <a:off x="6566835" y="4756150"/>
                        <a:ext cx="1397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28">
            <a:extLst>
              <a:ext uri="{FF2B5EF4-FFF2-40B4-BE49-F238E27FC236}">
                <a16:creationId xmlns:a16="http://schemas.microsoft.com/office/drawing/2014/main" id="{C95EDC0D-196E-46AD-B41F-D0DE3844D21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6894268"/>
              </p:ext>
            </p:extLst>
          </p:nvPr>
        </p:nvGraphicFramePr>
        <p:xfrm>
          <a:off x="7697135" y="4752393"/>
          <a:ext cx="1397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74" name="Equation" r:id="rId43" imgW="139680" imgH="203040" progId="Equation.DSMT4">
                  <p:embed/>
                </p:oleObj>
              </mc:Choice>
              <mc:Fallback>
                <p:oleObj name="Equation" r:id="rId43" imgW="139680" imgH="203040" progId="Equation.DSMT4">
                  <p:embed/>
                  <p:pic>
                    <p:nvPicPr>
                      <p:cNvPr id="14" name="Object 13">
                        <a:extLst>
                          <a:ext uri="{FF2B5EF4-FFF2-40B4-BE49-F238E27FC236}">
                            <a16:creationId xmlns:a16="http://schemas.microsoft.com/office/drawing/2014/main" id="{68116B6C-B62E-4AC4-8719-9E280312CED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4"/>
                      <a:stretch>
                        <a:fillRect/>
                      </a:stretch>
                    </p:blipFill>
                    <p:spPr>
                      <a:xfrm>
                        <a:off x="7697135" y="4752393"/>
                        <a:ext cx="1397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29">
            <a:extLst>
              <a:ext uri="{FF2B5EF4-FFF2-40B4-BE49-F238E27FC236}">
                <a16:creationId xmlns:a16="http://schemas.microsoft.com/office/drawing/2014/main" id="{BFF93107-9D92-47FF-9DCC-7225769AFB1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2442979"/>
              </p:ext>
            </p:extLst>
          </p:nvPr>
        </p:nvGraphicFramePr>
        <p:xfrm>
          <a:off x="917575" y="5054600"/>
          <a:ext cx="962025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75" name="Equation" r:id="rId45" imgW="876240" imgH="304560" progId="Equation.DSMT4">
                  <p:embed/>
                </p:oleObj>
              </mc:Choice>
              <mc:Fallback>
                <p:oleObj name="Equation" r:id="rId45" imgW="876240" imgH="304560" progId="Equation.DSMT4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239A1FFA-579C-4BA7-BAD3-AF217960885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6"/>
                      <a:stretch>
                        <a:fillRect/>
                      </a:stretch>
                    </p:blipFill>
                    <p:spPr>
                      <a:xfrm>
                        <a:off x="917575" y="5054600"/>
                        <a:ext cx="962025" cy="336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30">
            <a:extLst>
              <a:ext uri="{FF2B5EF4-FFF2-40B4-BE49-F238E27FC236}">
                <a16:creationId xmlns:a16="http://schemas.microsoft.com/office/drawing/2014/main" id="{2D2541C4-772F-4BBB-944A-8A76271ABC4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3685317"/>
              </p:ext>
            </p:extLst>
          </p:nvPr>
        </p:nvGraphicFramePr>
        <p:xfrm>
          <a:off x="2318685" y="5114731"/>
          <a:ext cx="3429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76" name="Equation" r:id="rId47" imgW="342720" imgH="215640" progId="Equation.DSMT4">
                  <p:embed/>
                </p:oleObj>
              </mc:Choice>
              <mc:Fallback>
                <p:oleObj name="Equation" r:id="rId47" imgW="342720" imgH="215640" progId="Equation.DSMT4">
                  <p:embed/>
                  <p:pic>
                    <p:nvPicPr>
                      <p:cNvPr id="15" name="Object 14">
                        <a:extLst>
                          <a:ext uri="{FF2B5EF4-FFF2-40B4-BE49-F238E27FC236}">
                            <a16:creationId xmlns:a16="http://schemas.microsoft.com/office/drawing/2014/main" id="{D76292F4-E80E-4ADD-936A-500CD23EF05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8"/>
                      <a:stretch>
                        <a:fillRect/>
                      </a:stretch>
                    </p:blipFill>
                    <p:spPr>
                      <a:xfrm>
                        <a:off x="2318685" y="5114731"/>
                        <a:ext cx="3429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31">
            <a:extLst>
              <a:ext uri="{FF2B5EF4-FFF2-40B4-BE49-F238E27FC236}">
                <a16:creationId xmlns:a16="http://schemas.microsoft.com/office/drawing/2014/main" id="{049627F9-A742-437A-8F22-CB5B0C1138D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468049"/>
              </p:ext>
            </p:extLst>
          </p:nvPr>
        </p:nvGraphicFramePr>
        <p:xfrm>
          <a:off x="3341688" y="5114925"/>
          <a:ext cx="3810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77" name="Equation" r:id="rId49" imgW="380880" imgH="215640" progId="Equation.DSMT4">
                  <p:embed/>
                </p:oleObj>
              </mc:Choice>
              <mc:Fallback>
                <p:oleObj name="Equation" r:id="rId49" imgW="380880" imgH="215640" progId="Equation.DSMT4">
                  <p:embed/>
                  <p:pic>
                    <p:nvPicPr>
                      <p:cNvPr id="16" name="Object 15">
                        <a:extLst>
                          <a:ext uri="{FF2B5EF4-FFF2-40B4-BE49-F238E27FC236}">
                            <a16:creationId xmlns:a16="http://schemas.microsoft.com/office/drawing/2014/main" id="{E3B405BC-D9D0-4C96-A572-B22A85ADB5D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0"/>
                      <a:stretch>
                        <a:fillRect/>
                      </a:stretch>
                    </p:blipFill>
                    <p:spPr>
                      <a:xfrm>
                        <a:off x="3341688" y="5114925"/>
                        <a:ext cx="3810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32">
            <a:extLst>
              <a:ext uri="{FF2B5EF4-FFF2-40B4-BE49-F238E27FC236}">
                <a16:creationId xmlns:a16="http://schemas.microsoft.com/office/drawing/2014/main" id="{2E1DADBA-8022-4087-8D64-567E384FB14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0935860"/>
              </p:ext>
            </p:extLst>
          </p:nvPr>
        </p:nvGraphicFramePr>
        <p:xfrm>
          <a:off x="4319588" y="5114925"/>
          <a:ext cx="368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78" name="Equation" r:id="rId51" imgW="368280" imgH="215640" progId="Equation.DSMT4">
                  <p:embed/>
                </p:oleObj>
              </mc:Choice>
              <mc:Fallback>
                <p:oleObj name="Equation" r:id="rId51" imgW="368280" imgH="215640" progId="Equation.DSMT4">
                  <p:embed/>
                  <p:pic>
                    <p:nvPicPr>
                      <p:cNvPr id="17" name="Object 16">
                        <a:extLst>
                          <a:ext uri="{FF2B5EF4-FFF2-40B4-BE49-F238E27FC236}">
                            <a16:creationId xmlns:a16="http://schemas.microsoft.com/office/drawing/2014/main" id="{0041CA4C-0F9F-4594-9DFE-C393EABEF9F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2"/>
                      <a:stretch>
                        <a:fillRect/>
                      </a:stretch>
                    </p:blipFill>
                    <p:spPr>
                      <a:xfrm>
                        <a:off x="4319588" y="5114925"/>
                        <a:ext cx="3683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33">
            <a:extLst>
              <a:ext uri="{FF2B5EF4-FFF2-40B4-BE49-F238E27FC236}">
                <a16:creationId xmlns:a16="http://schemas.microsoft.com/office/drawing/2014/main" id="{A936AB87-7F41-4512-AFD8-3C4FA58B0CA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1098989"/>
              </p:ext>
            </p:extLst>
          </p:nvPr>
        </p:nvGraphicFramePr>
        <p:xfrm>
          <a:off x="5462588" y="5114925"/>
          <a:ext cx="3810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79" name="Equation" r:id="rId53" imgW="380880" imgH="215640" progId="Equation.DSMT4">
                  <p:embed/>
                </p:oleObj>
              </mc:Choice>
              <mc:Fallback>
                <p:oleObj name="Equation" r:id="rId53" imgW="380880" imgH="215640" progId="Equation.DSMT4">
                  <p:embed/>
                  <p:pic>
                    <p:nvPicPr>
                      <p:cNvPr id="18" name="Object 17">
                        <a:extLst>
                          <a:ext uri="{FF2B5EF4-FFF2-40B4-BE49-F238E27FC236}">
                            <a16:creationId xmlns:a16="http://schemas.microsoft.com/office/drawing/2014/main" id="{ABE9845A-A143-4378-9962-888AD389C73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4"/>
                      <a:stretch>
                        <a:fillRect/>
                      </a:stretch>
                    </p:blipFill>
                    <p:spPr>
                      <a:xfrm>
                        <a:off x="5462588" y="5114925"/>
                        <a:ext cx="3810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34">
            <a:extLst>
              <a:ext uri="{FF2B5EF4-FFF2-40B4-BE49-F238E27FC236}">
                <a16:creationId xmlns:a16="http://schemas.microsoft.com/office/drawing/2014/main" id="{63E49D5B-DBF6-4823-9D73-A4773C0A5B3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7438845"/>
              </p:ext>
            </p:extLst>
          </p:nvPr>
        </p:nvGraphicFramePr>
        <p:xfrm>
          <a:off x="6453188" y="5114925"/>
          <a:ext cx="368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80" name="Equation" r:id="rId55" imgW="368280" imgH="215640" progId="Equation.DSMT4">
                  <p:embed/>
                </p:oleObj>
              </mc:Choice>
              <mc:Fallback>
                <p:oleObj name="Equation" r:id="rId55" imgW="368280" imgH="215640" progId="Equation.DSMT4">
                  <p:embed/>
                  <p:pic>
                    <p:nvPicPr>
                      <p:cNvPr id="19" name="Object 18">
                        <a:extLst>
                          <a:ext uri="{FF2B5EF4-FFF2-40B4-BE49-F238E27FC236}">
                            <a16:creationId xmlns:a16="http://schemas.microsoft.com/office/drawing/2014/main" id="{B94B83CB-35FE-45A2-B77B-FE00EB3B1EF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6"/>
                      <a:stretch>
                        <a:fillRect/>
                      </a:stretch>
                    </p:blipFill>
                    <p:spPr>
                      <a:xfrm>
                        <a:off x="6453188" y="5114925"/>
                        <a:ext cx="3683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35">
            <a:extLst>
              <a:ext uri="{FF2B5EF4-FFF2-40B4-BE49-F238E27FC236}">
                <a16:creationId xmlns:a16="http://schemas.microsoft.com/office/drawing/2014/main" id="{2531F619-FC02-49E4-9AA7-DFC049914D2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6621697"/>
              </p:ext>
            </p:extLst>
          </p:nvPr>
        </p:nvGraphicFramePr>
        <p:xfrm>
          <a:off x="7646988" y="5114925"/>
          <a:ext cx="3810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81" name="Equation" r:id="rId57" imgW="380880" imgH="215640" progId="Equation.DSMT4">
                  <p:embed/>
                </p:oleObj>
              </mc:Choice>
              <mc:Fallback>
                <p:oleObj name="Equation" r:id="rId57" imgW="380880" imgH="215640" progId="Equation.DSMT4">
                  <p:embed/>
                  <p:pic>
                    <p:nvPicPr>
                      <p:cNvPr id="20" name="Object 19">
                        <a:extLst>
                          <a:ext uri="{FF2B5EF4-FFF2-40B4-BE49-F238E27FC236}">
                            <a16:creationId xmlns:a16="http://schemas.microsoft.com/office/drawing/2014/main" id="{A12457E5-EED5-46DD-BD6A-DE9FB5D4F6C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8"/>
                      <a:stretch>
                        <a:fillRect/>
                      </a:stretch>
                    </p:blipFill>
                    <p:spPr>
                      <a:xfrm>
                        <a:off x="7646988" y="5114925"/>
                        <a:ext cx="3810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02997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3D162-F499-4A10-9415-63792DCEC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0" lang="en-US" b="0" i="0" u="none" strike="noStrike" kern="1200" cap="none" spc="0" normalizeH="0" noProof="0" dirty="0">
                <a:ln>
                  <a:noFill/>
                </a:ln>
                <a:solidFill>
                  <a:srgbClr val="1F4984"/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+mj-cs"/>
              </a:rPr>
              <a:t>5.1 Random Variables and Discrete Probability Distributions </a:t>
            </a:r>
            <a:r>
              <a:rPr kumimoji="0" lang="en-US" sz="1100" b="0" i="0" u="none" strike="noStrike" kern="1200" cap="none" spc="0" normalizeH="0" noProof="0" dirty="0">
                <a:ln>
                  <a:noFill/>
                </a:ln>
                <a:solidFill>
                  <a:srgbClr val="1F4984"/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+mj-cs"/>
              </a:rPr>
              <a:t>4</a:t>
            </a:r>
            <a:endParaRPr lang="en-IN" sz="11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6C8E8-BA05-4322-8F68-2937FC6B5A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3"/>
            <a:ext cx="8229600" cy="457198"/>
          </a:xfrm>
        </p:spPr>
        <p:txBody>
          <a:bodyPr>
            <a:normAutofit/>
          </a:bodyPr>
          <a:lstStyle/>
          <a:p>
            <a:pPr marL="292608" indent="-292608"/>
            <a:r>
              <a:rPr lang="en-US" sz="2200" dirty="0"/>
              <a:t>Example continued,</a:t>
            </a:r>
            <a:endParaRPr lang="en-IN" sz="2200" dirty="0"/>
          </a:p>
        </p:txBody>
      </p:sp>
      <p:pic>
        <p:nvPicPr>
          <p:cNvPr id="19" name="Picture 18" descr="Probability distribution when rolling a six-sided die showing the outcomes 1 through 6 all have probability 1/6.">
            <a:extLst>
              <a:ext uri="{FF2B5EF4-FFF2-40B4-BE49-F238E27FC236}">
                <a16:creationId xmlns:a16="http://schemas.microsoft.com/office/drawing/2014/main" id="{A05B759F-E6B5-48EF-8092-21AF972B34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2945" y="2136558"/>
            <a:ext cx="4338108" cy="2206842"/>
          </a:xfrm>
          <a:prstGeom prst="rect">
            <a:avLst/>
          </a:prstGeom>
        </p:spPr>
      </p:pic>
      <p:graphicFrame>
        <p:nvGraphicFramePr>
          <p:cNvPr id="20" name="Object 19">
            <a:extLst>
              <a:ext uri="{FF2B5EF4-FFF2-40B4-BE49-F238E27FC236}">
                <a16:creationId xmlns:a16="http://schemas.microsoft.com/office/drawing/2014/main" id="{EB7F9D94-CE82-4566-BCFB-687BB23938F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6598676"/>
              </p:ext>
            </p:extLst>
          </p:nvPr>
        </p:nvGraphicFramePr>
        <p:xfrm>
          <a:off x="2647950" y="4584700"/>
          <a:ext cx="35814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8" name="Equation" r:id="rId4" imgW="3581280" imgH="888840" progId="Equation.DSMT4">
                  <p:embed/>
                </p:oleObj>
              </mc:Choice>
              <mc:Fallback>
                <p:oleObj name="Equation" r:id="rId4" imgW="3581280" imgH="8888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647950" y="4584700"/>
                        <a:ext cx="3581400" cy="88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25574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5A4EA-0CD6-489A-98C4-E8630172C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0" lang="en-US" b="0" i="0" u="none" strike="noStrike" kern="1200" cap="none" spc="0" normalizeH="0" noProof="0" dirty="0">
                <a:ln>
                  <a:noFill/>
                </a:ln>
                <a:solidFill>
                  <a:srgbClr val="1F4984"/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+mj-cs"/>
              </a:rPr>
              <a:t>5.1 Random Variables and Discrete Probability Distributions </a:t>
            </a:r>
            <a:r>
              <a:rPr kumimoji="0" lang="en-US" sz="1100" b="0" i="0" u="none" strike="noStrike" kern="1200" cap="none" spc="0" normalizeH="0" noProof="0" dirty="0">
                <a:ln>
                  <a:noFill/>
                </a:ln>
                <a:solidFill>
                  <a:srgbClr val="1F4984"/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+mj-cs"/>
              </a:rPr>
              <a:t>5</a:t>
            </a:r>
            <a:endParaRPr lang="en-IN" sz="11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A3D88-B200-4A0A-A633-50B2630F6C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80526"/>
          </a:xfrm>
        </p:spPr>
        <p:txBody>
          <a:bodyPr>
            <a:normAutofit/>
          </a:bodyPr>
          <a:lstStyle/>
          <a:p>
            <a:pPr marL="292608" indent="-292608"/>
            <a:r>
              <a:rPr lang="en-US" sz="2000" dirty="0"/>
              <a:t>Example: the number of houses a realtor sells in a month.</a:t>
            </a:r>
            <a:endParaRPr lang="en-IN" sz="2000" dirty="0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B5BA1D13-3B38-4DB0-95A7-16987071D7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7399663"/>
              </p:ext>
            </p:extLst>
          </p:nvPr>
        </p:nvGraphicFramePr>
        <p:xfrm>
          <a:off x="1801091" y="2136193"/>
          <a:ext cx="554181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99509">
                  <a:extLst>
                    <a:ext uri="{9D8B030D-6E8A-4147-A177-3AD203B41FA5}">
                      <a16:colId xmlns:a16="http://schemas.microsoft.com/office/drawing/2014/main" val="1590807491"/>
                    </a:ext>
                  </a:extLst>
                </a:gridCol>
                <a:gridCol w="2542309">
                  <a:extLst>
                    <a:ext uri="{9D8B030D-6E8A-4147-A177-3AD203B41FA5}">
                      <a16:colId xmlns:a16="http://schemas.microsoft.com/office/drawing/2014/main" val="34076485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Number of Houses Sold</a:t>
                      </a:r>
                    </a:p>
                  </a:txBody>
                  <a:tcPr marL="83127" marR="831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Probability</a:t>
                      </a:r>
                    </a:p>
                  </a:txBody>
                  <a:tcPr marL="83127" marR="83127"/>
                </a:tc>
                <a:extLst>
                  <a:ext uri="{0D108BD9-81ED-4DB2-BD59-A6C34878D82A}">
                    <a16:rowId xmlns:a16="http://schemas.microsoft.com/office/drawing/2014/main" val="415264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 marL="83127" marR="831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0.30</a:t>
                      </a:r>
                    </a:p>
                  </a:txBody>
                  <a:tcPr marL="83127" marR="83127"/>
                </a:tc>
                <a:extLst>
                  <a:ext uri="{0D108BD9-81ED-4DB2-BD59-A6C34878D82A}">
                    <a16:rowId xmlns:a16="http://schemas.microsoft.com/office/drawing/2014/main" val="941063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 marL="83127" marR="831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0.50</a:t>
                      </a:r>
                    </a:p>
                  </a:txBody>
                  <a:tcPr marL="83127" marR="83127"/>
                </a:tc>
                <a:extLst>
                  <a:ext uri="{0D108BD9-81ED-4DB2-BD59-A6C34878D82A}">
                    <a16:rowId xmlns:a16="http://schemas.microsoft.com/office/drawing/2014/main" val="2849416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</a:t>
                      </a:r>
                    </a:p>
                  </a:txBody>
                  <a:tcPr marL="83127" marR="831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0.15</a:t>
                      </a:r>
                    </a:p>
                  </a:txBody>
                  <a:tcPr marL="83127" marR="83127"/>
                </a:tc>
                <a:extLst>
                  <a:ext uri="{0D108BD9-81ED-4DB2-BD59-A6C34878D82A}">
                    <a16:rowId xmlns:a16="http://schemas.microsoft.com/office/drawing/2014/main" val="4246110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</a:t>
                      </a:r>
                    </a:p>
                  </a:txBody>
                  <a:tcPr marL="83127" marR="831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0.05</a:t>
                      </a:r>
                    </a:p>
                  </a:txBody>
                  <a:tcPr marL="83127" marR="83127"/>
                </a:tc>
                <a:extLst>
                  <a:ext uri="{0D108BD9-81ED-4DB2-BD59-A6C34878D82A}">
                    <a16:rowId xmlns:a16="http://schemas.microsoft.com/office/drawing/2014/main" val="615532185"/>
                  </a:ext>
                </a:extLst>
              </a:tr>
            </a:tbl>
          </a:graphicData>
        </a:graphic>
      </p:graphicFrame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8ED876-E26B-4582-BBC9-D52ABD6479A9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57200" y="4076620"/>
            <a:ext cx="8229600" cy="18747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a. Is this a valid probability distribution?</a:t>
            </a:r>
          </a:p>
          <a:p>
            <a:pPr marL="0" indent="0">
              <a:buNone/>
            </a:pPr>
            <a:r>
              <a:rPr lang="en-US" sz="2000" dirty="0"/>
              <a:t>b. What is the probability that the realtor does not sell any houses?</a:t>
            </a:r>
          </a:p>
          <a:p>
            <a:pPr marL="0" indent="0">
              <a:buNone/>
            </a:pPr>
            <a:r>
              <a:rPr lang="en-US" sz="2000" dirty="0"/>
              <a:t>c. What is the probability that the realtor sells at most one house?</a:t>
            </a:r>
          </a:p>
          <a:p>
            <a:pPr marL="0" indent="0">
              <a:buNone/>
            </a:pPr>
            <a:r>
              <a:rPr lang="en-US" sz="2000" dirty="0"/>
              <a:t>d. What is the probability that the realtor sells at least two houses?</a:t>
            </a:r>
          </a:p>
          <a:p>
            <a:pPr marL="0" indent="0">
              <a:buNone/>
            </a:pPr>
            <a:r>
              <a:rPr lang="en-US" sz="2000" dirty="0"/>
              <a:t>e. Graphically depict the probability distribution.</a:t>
            </a:r>
          </a:p>
        </p:txBody>
      </p:sp>
    </p:spTree>
    <p:extLst>
      <p:ext uri="{BB962C8B-B14F-4D97-AF65-F5344CB8AC3E}">
        <p14:creationId xmlns:p14="http://schemas.microsoft.com/office/powerpoint/2010/main" val="14570601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6E97C-2C37-4ED9-9664-9D3E3AF63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0" lang="en-US" b="0" i="0" u="none" strike="noStrike" kern="1200" cap="none" spc="0" normalizeH="0" noProof="0" dirty="0">
                <a:ln>
                  <a:noFill/>
                </a:ln>
                <a:solidFill>
                  <a:srgbClr val="1F4984"/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+mj-cs"/>
              </a:rPr>
              <a:t>5.1 Random Variables and Discrete Probability Distributions </a:t>
            </a:r>
            <a:r>
              <a:rPr kumimoji="0" lang="en-US" sz="1100" b="0" i="0" u="none" strike="noStrike" kern="1200" cap="none" spc="0" normalizeH="0" noProof="0" dirty="0">
                <a:ln>
                  <a:noFill/>
                </a:ln>
                <a:solidFill>
                  <a:srgbClr val="1F4984"/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+mj-cs"/>
              </a:rPr>
              <a:t>6</a:t>
            </a:r>
            <a:endParaRPr lang="en-IN" sz="11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BD2D30-AA26-419C-9AD4-E5B7DF01B5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2"/>
            <a:ext cx="4114800" cy="461864"/>
          </a:xfrm>
        </p:spPr>
        <p:txBody>
          <a:bodyPr>
            <a:normAutofit/>
          </a:bodyPr>
          <a:lstStyle/>
          <a:p>
            <a:pPr marL="292608" indent="-292608"/>
            <a:r>
              <a:rPr lang="en-IN" sz="2000" dirty="0"/>
              <a:t>Example continued,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182107-F597-4330-A8C9-9F4B5E07F76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57200" y="2133600"/>
            <a:ext cx="1791478" cy="4789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/>
              <a:t>a. Yes, because</a:t>
            </a:r>
          </a:p>
        </p:txBody>
      </p:sp>
      <p:graphicFrame>
        <p:nvGraphicFramePr>
          <p:cNvPr id="15" name="Object 14">
            <a:extLst>
              <a:ext uri="{FF2B5EF4-FFF2-40B4-BE49-F238E27FC236}">
                <a16:creationId xmlns:a16="http://schemas.microsoft.com/office/drawing/2014/main" id="{256CC983-885A-4733-BD6E-9C8C860875A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8019151"/>
              </p:ext>
            </p:extLst>
          </p:nvPr>
        </p:nvGraphicFramePr>
        <p:xfrm>
          <a:off x="2209800" y="2194810"/>
          <a:ext cx="39243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22" name="Equation" r:id="rId3" imgW="3924000" imgH="380880" progId="Equation.DSMT4">
                  <p:embed/>
                </p:oleObj>
              </mc:Choice>
              <mc:Fallback>
                <p:oleObj name="Equation" r:id="rId3" imgW="392400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09800" y="2194810"/>
                        <a:ext cx="39243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6F959D4-F29E-4E7E-9397-E86E01FE0867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57200" y="2685663"/>
            <a:ext cx="485192" cy="4774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/>
              <a:t>b.</a:t>
            </a:r>
          </a:p>
        </p:txBody>
      </p:sp>
      <p:graphicFrame>
        <p:nvGraphicFramePr>
          <p:cNvPr id="16" name="Object 15">
            <a:extLst>
              <a:ext uri="{FF2B5EF4-FFF2-40B4-BE49-F238E27FC236}">
                <a16:creationId xmlns:a16="http://schemas.microsoft.com/office/drawing/2014/main" id="{07C6800C-A6B0-4745-914E-C3A1F6A4548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2184544"/>
              </p:ext>
            </p:extLst>
          </p:nvPr>
        </p:nvGraphicFramePr>
        <p:xfrm>
          <a:off x="928688" y="2717800"/>
          <a:ext cx="1778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23" name="Equation" r:id="rId5" imgW="1777680" imgH="380880" progId="Equation.DSMT4">
                  <p:embed/>
                </p:oleObj>
              </mc:Choice>
              <mc:Fallback>
                <p:oleObj name="Equation" r:id="rId5" imgW="177768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28688" y="2717800"/>
                        <a:ext cx="17780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ED06FB-579B-48B8-9677-17FE7D9DD51B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57200" y="3200400"/>
            <a:ext cx="485192" cy="4649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/>
              <a:t>c.</a:t>
            </a:r>
          </a:p>
        </p:txBody>
      </p:sp>
      <p:graphicFrame>
        <p:nvGraphicFramePr>
          <p:cNvPr id="17" name="Object 16">
            <a:extLst>
              <a:ext uri="{FF2B5EF4-FFF2-40B4-BE49-F238E27FC236}">
                <a16:creationId xmlns:a16="http://schemas.microsoft.com/office/drawing/2014/main" id="{7C7DD855-2F9A-4A09-8686-A62C9F40F8A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8856396"/>
              </p:ext>
            </p:extLst>
          </p:nvPr>
        </p:nvGraphicFramePr>
        <p:xfrm>
          <a:off x="931863" y="3232150"/>
          <a:ext cx="33909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24" name="Equation" r:id="rId7" imgW="3390840" imgH="380880" progId="Equation.DSMT4">
                  <p:embed/>
                </p:oleObj>
              </mc:Choice>
              <mc:Fallback>
                <p:oleObj name="Equation" r:id="rId7" imgW="339084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31863" y="3232150"/>
                        <a:ext cx="33909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>
            <a:extLst>
              <a:ext uri="{FF2B5EF4-FFF2-40B4-BE49-F238E27FC236}">
                <a16:creationId xmlns:a16="http://schemas.microsoft.com/office/drawing/2014/main" id="{C03F269E-54E2-433C-95C1-80DEC3A13BA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4119091"/>
              </p:ext>
            </p:extLst>
          </p:nvPr>
        </p:nvGraphicFramePr>
        <p:xfrm>
          <a:off x="1876425" y="3687763"/>
          <a:ext cx="20955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25" name="Equation" r:id="rId9" imgW="2095200" imgH="241200" progId="Equation.DSMT4">
                  <p:embed/>
                </p:oleObj>
              </mc:Choice>
              <mc:Fallback>
                <p:oleObj name="Equation" r:id="rId9" imgW="20952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876425" y="3687763"/>
                        <a:ext cx="20955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1F820E2-BC5D-4800-A3D3-A6D3848CEDE6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57200" y="4096140"/>
            <a:ext cx="410547" cy="4665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/>
              <a:t>d.</a:t>
            </a:r>
          </a:p>
        </p:txBody>
      </p:sp>
      <p:graphicFrame>
        <p:nvGraphicFramePr>
          <p:cNvPr id="19" name="Object 18">
            <a:extLst>
              <a:ext uri="{FF2B5EF4-FFF2-40B4-BE49-F238E27FC236}">
                <a16:creationId xmlns:a16="http://schemas.microsoft.com/office/drawing/2014/main" id="{35A77B34-05E2-42E9-A792-F3564E21853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4527829"/>
              </p:ext>
            </p:extLst>
          </p:nvPr>
        </p:nvGraphicFramePr>
        <p:xfrm>
          <a:off x="939800" y="4138613"/>
          <a:ext cx="34798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26" name="Equation" r:id="rId11" imgW="3479760" imgH="380880" progId="Equation.DSMT4">
                  <p:embed/>
                </p:oleObj>
              </mc:Choice>
              <mc:Fallback>
                <p:oleObj name="Equation" r:id="rId11" imgW="347976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939800" y="4138613"/>
                        <a:ext cx="34798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>
            <a:extLst>
              <a:ext uri="{FF2B5EF4-FFF2-40B4-BE49-F238E27FC236}">
                <a16:creationId xmlns:a16="http://schemas.microsoft.com/office/drawing/2014/main" id="{8B04937A-DAD5-4F79-B0E3-906254A370A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7013062"/>
              </p:ext>
            </p:extLst>
          </p:nvPr>
        </p:nvGraphicFramePr>
        <p:xfrm>
          <a:off x="1958975" y="4602163"/>
          <a:ext cx="20828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27" name="Equation" r:id="rId13" imgW="2082600" imgH="241200" progId="Equation.DSMT4">
                  <p:embed/>
                </p:oleObj>
              </mc:Choice>
              <mc:Fallback>
                <p:oleObj name="Equation" r:id="rId13" imgW="2082600" imgH="241200" progId="Equation.DSMT4">
                  <p:embed/>
                  <p:pic>
                    <p:nvPicPr>
                      <p:cNvPr id="18" name="Object 17">
                        <a:extLst>
                          <a:ext uri="{FF2B5EF4-FFF2-40B4-BE49-F238E27FC236}">
                            <a16:creationId xmlns:a16="http://schemas.microsoft.com/office/drawing/2014/main" id="{C03F269E-54E2-433C-95C1-80DEC3A13BA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958975" y="4602163"/>
                        <a:ext cx="20828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E4937D2-D6F4-47BA-8429-F7756F9F2351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1143000" y="5029200"/>
            <a:ext cx="1618861" cy="4265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/>
              <a:t>Alternatively,</a:t>
            </a:r>
          </a:p>
        </p:txBody>
      </p:sp>
      <p:graphicFrame>
        <p:nvGraphicFramePr>
          <p:cNvPr id="21" name="Object 20">
            <a:extLst>
              <a:ext uri="{FF2B5EF4-FFF2-40B4-BE49-F238E27FC236}">
                <a16:creationId xmlns:a16="http://schemas.microsoft.com/office/drawing/2014/main" id="{B07F48A9-EA1D-4115-A312-E54AAF08AC8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5376922"/>
              </p:ext>
            </p:extLst>
          </p:nvPr>
        </p:nvGraphicFramePr>
        <p:xfrm>
          <a:off x="2838450" y="5065713"/>
          <a:ext cx="25273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28" name="Equation" r:id="rId15" imgW="2527200" imgH="380880" progId="Equation.DSMT4">
                  <p:embed/>
                </p:oleObj>
              </mc:Choice>
              <mc:Fallback>
                <p:oleObj name="Equation" r:id="rId15" imgW="252720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838450" y="5065713"/>
                        <a:ext cx="25273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1">
            <a:extLst>
              <a:ext uri="{FF2B5EF4-FFF2-40B4-BE49-F238E27FC236}">
                <a16:creationId xmlns:a16="http://schemas.microsoft.com/office/drawing/2014/main" id="{912FCE6D-0C33-4510-96F2-A831C7F3606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8494110"/>
              </p:ext>
            </p:extLst>
          </p:nvPr>
        </p:nvGraphicFramePr>
        <p:xfrm>
          <a:off x="3867150" y="5519738"/>
          <a:ext cx="17272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29" name="Equation" r:id="rId17" imgW="1726920" imgH="241200" progId="Equation.DSMT4">
                  <p:embed/>
                </p:oleObj>
              </mc:Choice>
              <mc:Fallback>
                <p:oleObj name="Equation" r:id="rId17" imgW="172692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867150" y="5519738"/>
                        <a:ext cx="17272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41833970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Master Design">
  <a:themeElements>
    <a:clrScheme name="Custom 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noFill/>
        <a:ln>
          <a:noFill/>
        </a:ln>
        <a:effectLst/>
      </a:spPr>
      <a:bodyPr/>
      <a:lstStyle>
        <a:defPPr>
          <a:buClrTx/>
          <a:buSzPct val="100000"/>
          <a:buFont typeface="Arial" panose="020B0604020202020204" pitchFamily="34" charset="0"/>
          <a:buChar char="•"/>
          <a:defRPr dirty="0">
            <a:latin typeface="Helvetica" panose="020B0604020202020204" pitchFamily="34" charset="0"/>
            <a:cs typeface="Helvetica" panose="020B0604020202020204" pitchFamily="34" charset="0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Master Design</Template>
  <TotalTime>22782</TotalTime>
  <Words>3697</Words>
  <Application>Microsoft Office PowerPoint</Application>
  <PresentationFormat>On-screen Show (4:3)</PresentationFormat>
  <Paragraphs>424</Paragraphs>
  <Slides>45</Slides>
  <Notes>2</Notes>
  <HiddenSlides>4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45</vt:i4>
      </vt:variant>
    </vt:vector>
  </HeadingPairs>
  <TitlesOfParts>
    <vt:vector size="55" baseType="lpstr">
      <vt:lpstr>Arial</vt:lpstr>
      <vt:lpstr>Book Antiqua</vt:lpstr>
      <vt:lpstr>Calibri</vt:lpstr>
      <vt:lpstr>Helvetica</vt:lpstr>
      <vt:lpstr>Times New Roman</vt:lpstr>
      <vt:lpstr>Wingdings</vt:lpstr>
      <vt:lpstr>Master Design</vt:lpstr>
      <vt:lpstr>1_Master Design</vt:lpstr>
      <vt:lpstr>Equation</vt:lpstr>
      <vt:lpstr>MathType 7.0 Equation</vt:lpstr>
      <vt:lpstr>5 Discrete Probability Distributions</vt:lpstr>
      <vt:lpstr>Chapter 5 Learning Objectives (L Os)</vt:lpstr>
      <vt:lpstr>Introductory Case: Available Staff for Probable Customers</vt:lpstr>
      <vt:lpstr>5.1 Random Variables and Discrete Probability Distributions 1</vt:lpstr>
      <vt:lpstr>5.1 Random Variables and Discrete Probability Distributions 2</vt:lpstr>
      <vt:lpstr>5.1 Random Variables and Discrete Probability Distributions 3</vt:lpstr>
      <vt:lpstr>5.1 Random Variables and Discrete Probability Distributions 4</vt:lpstr>
      <vt:lpstr>5.1 Random Variables and Discrete Probability Distributions 5</vt:lpstr>
      <vt:lpstr>5.1 Random Variables and Discrete Probability Distributions 6</vt:lpstr>
      <vt:lpstr>5.1 Random Variables and Discrete Probability Distributions 7</vt:lpstr>
      <vt:lpstr>5.2 Expected Value, Variance, and Standard Deviation 1</vt:lpstr>
      <vt:lpstr>5.2 Expected Value, Variance, and Standard Deviation 2</vt:lpstr>
      <vt:lpstr>5.2 Expected Value, Variance, and Standard Deviation 3</vt:lpstr>
      <vt:lpstr>5.2 Expected Value, Variance, and Standard Deviation 4</vt:lpstr>
      <vt:lpstr>5.2 Expected Value, Variance, and Standard Deviation 5</vt:lpstr>
      <vt:lpstr>5.3 Portfolio Returns 1</vt:lpstr>
      <vt:lpstr>5.3 Portfolio Returns 2</vt:lpstr>
      <vt:lpstr>5.3 Portfolio Returns 3</vt:lpstr>
      <vt:lpstr>5.3 Portfolio Returns 4</vt:lpstr>
      <vt:lpstr>5.3 Portfolio Returns 5</vt:lpstr>
      <vt:lpstr>5.4 The Binomial Distribution 1</vt:lpstr>
      <vt:lpstr>5.4 The Binomial Distribution 2</vt:lpstr>
      <vt:lpstr>5.4 The Binomial Distribution 3</vt:lpstr>
      <vt:lpstr>5.4 The Binomial Distribution 4</vt:lpstr>
      <vt:lpstr>5.4 The Binomial Distribution 5</vt:lpstr>
      <vt:lpstr>5.4 The Binomial Distribution 6</vt:lpstr>
      <vt:lpstr>5.4 The Binomial Distribution 7</vt:lpstr>
      <vt:lpstr>5.4 The Binomial Distribution 8</vt:lpstr>
      <vt:lpstr>5.4 The Binomial Distribution 9</vt:lpstr>
      <vt:lpstr>5.5 The Poisson Distribution 1</vt:lpstr>
      <vt:lpstr>5.5 The Poisson Distribution 2</vt:lpstr>
      <vt:lpstr>5.5 The Poisson Distribution 3</vt:lpstr>
      <vt:lpstr>5.5 The Poisson Distribution 4</vt:lpstr>
      <vt:lpstr>5.5 The Poisson Distribution 5</vt:lpstr>
      <vt:lpstr>5.6 The Hypergeometric Distribution 1</vt:lpstr>
      <vt:lpstr>5.6 The Hypergeometric Distribution 2</vt:lpstr>
      <vt:lpstr>5.6 The Hypergeometric Distribution 3</vt:lpstr>
      <vt:lpstr>5.6 The Hypergeometric Distribution 4</vt:lpstr>
      <vt:lpstr>5.6 The Hypergeometric Distribution 5</vt:lpstr>
      <vt:lpstr>5.6 The Hypergeometric Distribution 6</vt:lpstr>
      <vt:lpstr>End of Main Content</vt:lpstr>
      <vt:lpstr>Accessibility Content: Text Alternatives for Images</vt:lpstr>
      <vt:lpstr>5.1 Random Variables and Discrete Probability Distributions 7 – Text Alternative</vt:lpstr>
      <vt:lpstr>5.4 The Binomial Distribution 3 – Text Alternative</vt:lpstr>
      <vt:lpstr>5.4 The Binomial Distribution 8 – Text Alternative</vt:lpstr>
    </vt:vector>
  </TitlesOfParts>
  <Company>McGraw Hill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 Numerical Descriptive Measures</dc:title>
  <dc:creator/>
  <cp:lastModifiedBy>Nithiyanadhan Rajagopal</cp:lastModifiedBy>
  <cp:revision>1038</cp:revision>
  <dcterms:created xsi:type="dcterms:W3CDTF">2011-08-11T13:30:00Z</dcterms:created>
  <dcterms:modified xsi:type="dcterms:W3CDTF">2021-07-13T05:08:23Z</dcterms:modified>
</cp:coreProperties>
</file>