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 id="2147483764" r:id="rId2"/>
  </p:sldMasterIdLst>
  <p:notesMasterIdLst>
    <p:notesMasterId r:id="rId44"/>
  </p:notesMasterIdLst>
  <p:sldIdLst>
    <p:sldId id="401" r:id="rId3"/>
    <p:sldId id="257" r:id="rId4"/>
    <p:sldId id="640" r:id="rId5"/>
    <p:sldId id="642" r:id="rId6"/>
    <p:sldId id="644" r:id="rId7"/>
    <p:sldId id="645" r:id="rId8"/>
    <p:sldId id="646" r:id="rId9"/>
    <p:sldId id="647" r:id="rId10"/>
    <p:sldId id="648" r:id="rId11"/>
    <p:sldId id="649" r:id="rId12"/>
    <p:sldId id="650" r:id="rId13"/>
    <p:sldId id="651" r:id="rId14"/>
    <p:sldId id="652" r:id="rId15"/>
    <p:sldId id="653" r:id="rId16"/>
    <p:sldId id="654" r:id="rId17"/>
    <p:sldId id="655" r:id="rId18"/>
    <p:sldId id="656" r:id="rId19"/>
    <p:sldId id="658" r:id="rId20"/>
    <p:sldId id="659" r:id="rId21"/>
    <p:sldId id="660" r:id="rId22"/>
    <p:sldId id="661" r:id="rId23"/>
    <p:sldId id="662" r:id="rId24"/>
    <p:sldId id="663" r:id="rId25"/>
    <p:sldId id="664" r:id="rId26"/>
    <p:sldId id="665" r:id="rId27"/>
    <p:sldId id="666" r:id="rId28"/>
    <p:sldId id="667" r:id="rId29"/>
    <p:sldId id="677" r:id="rId30"/>
    <p:sldId id="669" r:id="rId31"/>
    <p:sldId id="670" r:id="rId32"/>
    <p:sldId id="671" r:id="rId33"/>
    <p:sldId id="672" r:id="rId34"/>
    <p:sldId id="673" r:id="rId35"/>
    <p:sldId id="674" r:id="rId36"/>
    <p:sldId id="675" r:id="rId37"/>
    <p:sldId id="676" r:id="rId38"/>
    <p:sldId id="402" r:id="rId39"/>
    <p:sldId id="513" r:id="rId40"/>
    <p:sldId id="404" r:id="rId41"/>
    <p:sldId id="678" r:id="rId42"/>
    <p:sldId id="679"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D3F44C91-3BA7-4281-8574-3F307E499921}">
          <p14:sldIdLst>
            <p14:sldId id="401"/>
            <p14:sldId id="257"/>
            <p14:sldId id="640"/>
            <p14:sldId id="642"/>
            <p14:sldId id="644"/>
            <p14:sldId id="645"/>
            <p14:sldId id="646"/>
            <p14:sldId id="647"/>
            <p14:sldId id="648"/>
            <p14:sldId id="649"/>
            <p14:sldId id="650"/>
            <p14:sldId id="651"/>
            <p14:sldId id="652"/>
            <p14:sldId id="653"/>
            <p14:sldId id="654"/>
            <p14:sldId id="655"/>
            <p14:sldId id="656"/>
            <p14:sldId id="658"/>
            <p14:sldId id="659"/>
            <p14:sldId id="660"/>
            <p14:sldId id="661"/>
            <p14:sldId id="662"/>
            <p14:sldId id="663"/>
            <p14:sldId id="664"/>
            <p14:sldId id="665"/>
            <p14:sldId id="666"/>
            <p14:sldId id="667"/>
            <p14:sldId id="677"/>
            <p14:sldId id="669"/>
            <p14:sldId id="670"/>
            <p14:sldId id="671"/>
            <p14:sldId id="672"/>
            <p14:sldId id="673"/>
            <p14:sldId id="674"/>
            <p14:sldId id="675"/>
            <p14:sldId id="676"/>
            <p14:sldId id="402"/>
          </p14:sldIdLst>
        </p14:section>
        <p14:section name="Appendix: Image Descriptions for Unsighted Students" id="{18C3DBE0-DF1C-434E-AFD7-31C5F583D067}">
          <p14:sldIdLst>
            <p14:sldId id="513"/>
            <p14:sldId id="404"/>
            <p14:sldId id="678"/>
            <p14:sldId id="6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z Moliski" initials="" lastIdx="25" clrIdx="0"/>
  <p:cmAuthor id="1" name="Samuel Joseph Frame" initials="SJF" lastIdx="11" clrIdx="1"/>
  <p:cmAuthor id="2" name="Microsoft Office User" initials="MOU" lastIdx="3" clrIdx="2"/>
  <p:cmAuthor id="3" name="Agate Development" initials="AD"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84"/>
    <a:srgbClr val="002495"/>
    <a:srgbClr val="009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90" autoAdjust="0"/>
    <p:restoredTop sz="96357" autoAdjust="0"/>
  </p:normalViewPr>
  <p:slideViewPr>
    <p:cSldViewPr>
      <p:cViewPr varScale="1">
        <p:scale>
          <a:sx n="64" d="100"/>
          <a:sy n="64" d="100"/>
        </p:scale>
        <p:origin x="1086" y="72"/>
      </p:cViewPr>
      <p:guideLst>
        <p:guide orient="horz" pos="2160"/>
        <p:guide pos="2880"/>
      </p:guideLst>
    </p:cSldViewPr>
  </p:slideViewPr>
  <p:outlineViewPr>
    <p:cViewPr>
      <p:scale>
        <a:sx n="33" d="100"/>
        <a:sy n="33" d="100"/>
      </p:scale>
      <p:origin x="0" y="-12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Lst>
  </p:outlineViewPr>
  <p:notesTextViewPr>
    <p:cViewPr>
      <p:scale>
        <a:sx n="125" d="100"/>
        <a:sy n="125" d="100"/>
      </p:scale>
      <p:origin x="0" y="0"/>
    </p:cViewPr>
  </p:notesTextViewPr>
  <p:sorterViewPr>
    <p:cViewPr>
      <p:scale>
        <a:sx n="100" d="100"/>
        <a:sy n="100" d="100"/>
      </p:scale>
      <p:origin x="0" y="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5" Type="http://schemas.openxmlformats.org/officeDocument/2006/relationships/image" Target="../media/image55.wmf"/><Relationship Id="rId4"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5" Type="http://schemas.openxmlformats.org/officeDocument/2006/relationships/image" Target="../media/image60.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4"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C75103D-9994-411B-83F1-CA97D5FFCEE2}" type="datetimeFigureOut">
              <a:rPr lang="en-US"/>
              <a:pPr>
                <a:defRPr/>
              </a:pPr>
              <a:t>7/12/2021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7CE43C7-7701-4DA9-9326-FB9088196BE4}" type="slidenum">
              <a:rPr lang="en-US"/>
              <a:pPr>
                <a:defRPr/>
              </a:pPr>
              <a:t>‹#›</a:t>
            </a:fld>
            <a:endParaRPr lang="en-US" dirty="0"/>
          </a:p>
        </p:txBody>
      </p:sp>
    </p:spTree>
    <p:extLst>
      <p:ext uri="{BB962C8B-B14F-4D97-AF65-F5344CB8AC3E}">
        <p14:creationId xmlns:p14="http://schemas.microsoft.com/office/powerpoint/2010/main" val="1543430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72AECE-B744-40D0-91C9-443F42ED171A}" type="slidenum">
              <a:rPr lang="en-US" smtClean="0"/>
              <a:pPr/>
              <a:t>2</a:t>
            </a:fld>
            <a:endParaRPr lang="en-US" dirty="0"/>
          </a:p>
        </p:txBody>
      </p:sp>
    </p:spTree>
    <p:extLst>
      <p:ext uri="{BB962C8B-B14F-4D97-AF65-F5344CB8AC3E}">
        <p14:creationId xmlns:p14="http://schemas.microsoft.com/office/powerpoint/2010/main" val="2192893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76200" y="6594475"/>
            <a:ext cx="1752600" cy="244475"/>
          </a:xfrm>
          <a:prstGeom prst="rect">
            <a:avLst/>
          </a:prstGeom>
          <a:noFill/>
          <a:ln w="9525">
            <a:noFill/>
            <a:miter lim="800000"/>
            <a:headEnd/>
            <a:tailEnd/>
          </a:ln>
        </p:spPr>
        <p:txBody>
          <a:bodyPr>
            <a:spAutoFit/>
          </a:bodyPr>
          <a:lstStyle/>
          <a:p>
            <a:r>
              <a:rPr lang="en-US" sz="1000" b="1" i="1" dirty="0">
                <a:latin typeface="Book Antiqua" panose="02040602050305030304" pitchFamily="18" charset="0"/>
                <a:ea typeface="ＭＳ Ｐゴシック"/>
                <a:cs typeface="ＭＳ Ｐゴシック"/>
              </a:rPr>
              <a:t>McGraw-Hill/Irwin</a:t>
            </a:r>
          </a:p>
        </p:txBody>
      </p:sp>
    </p:spTree>
    <p:extLst>
      <p:ext uri="{BB962C8B-B14F-4D97-AF65-F5344CB8AC3E}">
        <p14:creationId xmlns:p14="http://schemas.microsoft.com/office/powerpoint/2010/main" val="401570290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029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685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314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076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7657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6326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9994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5892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1143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9-</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501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3886200"/>
          </a:xfrm>
        </p:spPr>
        <p:txBody>
          <a:bodyPr/>
          <a:lstStyle>
            <a:lvl1pPr marL="292608" indent="-292608">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5652247"/>
            <a:ext cx="8229600" cy="304800"/>
          </a:xfrm>
        </p:spPr>
        <p:txBody>
          <a:bodyPr>
            <a:norm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2657915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9-</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857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740841"/>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Jaggia,</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3845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7200" y="5638800"/>
            <a:ext cx="3352800" cy="228600"/>
          </a:xfrm>
        </p:spPr>
        <p:txBody>
          <a:bodyPr>
            <a:noAutofit/>
          </a:bodyPr>
          <a:lstStyle>
            <a:lvl1pPr marL="0" indent="0" algn="ctr">
              <a:buNone/>
              <a:defRPr sz="1200"/>
            </a:lvl1pPr>
          </a:lstStyle>
          <a:p>
            <a:pPr lvl="0"/>
            <a:r>
              <a:rPr lang="en-US" dirty="0"/>
              <a:t>Access the text alternative for slide images.</a:t>
            </a:r>
          </a:p>
        </p:txBody>
      </p:sp>
      <p:sp>
        <p:nvSpPr>
          <p:cNvPr id="9" name="Content Placeholder 2"/>
          <p:cNvSpPr>
            <a:spLocks noGrp="1"/>
          </p:cNvSpPr>
          <p:nvPr>
            <p:ph sz="quarter" idx="11" hasCustomPrompt="1"/>
          </p:nvPr>
        </p:nvSpPr>
        <p:spPr>
          <a:xfrm>
            <a:off x="4648200" y="5638800"/>
            <a:ext cx="3352800" cy="228600"/>
          </a:xfrm>
        </p:spPr>
        <p:txBody>
          <a:bodyPr>
            <a:no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363178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9F7FE"/>
                </a:solidFill>
                <a:effectLst/>
                <a:uLnTx/>
                <a:uFillTx/>
                <a:latin typeface="Helvetica" pitchFamily="34" charset="0"/>
                <a:ea typeface="+mn-ea"/>
                <a:cs typeface="+mn-cs"/>
              </a:rPr>
              <a:t>	</a:t>
            </a:r>
            <a:r>
              <a:rPr kumimoji="0" lang="en-US" sz="1200" b="0" i="0" u="none" strike="noStrike" kern="1200" cap="none" spc="0" normalizeH="0" baseline="0" noProof="0" dirty="0">
                <a:ln>
                  <a:noFill/>
                </a:ln>
                <a:solidFill>
                  <a:prstClr val="white"/>
                </a:solidFill>
                <a:effectLst/>
                <a:uLnTx/>
                <a:uFillTx/>
                <a:latin typeface="+mn-lt"/>
                <a:ea typeface="+mn-ea"/>
                <a:cs typeface="+mn-cs"/>
              </a:rPr>
              <a:t> BUSINESS STATISTICS: COMMUNICATING WITH NUMBERS, 4e | </a:t>
            </a:r>
            <a:r>
              <a:rPr kumimoji="0" lang="en-US" sz="1200" b="0" i="0" u="none" strike="noStrike" kern="1200" cap="none" spc="0" normalizeH="0" baseline="0" noProof="0" dirty="0" err="1">
                <a:ln>
                  <a:noFill/>
                </a:ln>
                <a:solidFill>
                  <a:prstClr val="white"/>
                </a:solidFill>
                <a:effectLst/>
                <a:uLnTx/>
                <a:uFillTx/>
                <a:latin typeface="+mn-lt"/>
                <a:ea typeface="+mn-ea"/>
                <a:cs typeface="+mn-cs"/>
              </a:rPr>
              <a:t>Jaggia</a:t>
            </a:r>
            <a:r>
              <a:rPr kumimoji="0" lang="en-US" sz="1200" b="0" i="0" u="none" strike="noStrike" kern="1200" cap="none" spc="0" normalizeH="0" baseline="0" noProof="0" dirty="0">
                <a:ln>
                  <a:noFill/>
                </a:ln>
                <a:solidFill>
                  <a:prstClr val="white"/>
                </a:solidFill>
                <a:effectLst/>
                <a:uLnTx/>
                <a:uFillTx/>
                <a:latin typeface="+mn-lt"/>
                <a:ea typeface="+mn-ea"/>
                <a:cs typeface="+mn-cs"/>
              </a:rPr>
              <a:t>, Kelly</a:t>
            </a:r>
            <a:endParaRPr kumimoji="0" lang="en-US" sz="1200" b="1" i="0" u="none" strike="noStrike" kern="1200" cap="none" spc="0" normalizeH="0" baseline="0" noProof="0" dirty="0">
              <a:ln>
                <a:noFill/>
              </a:ln>
              <a:solidFill>
                <a:prstClr val="white"/>
              </a:solidFill>
              <a:effectLst/>
              <a:uLnTx/>
              <a:uFillTx/>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mn-lt"/>
                <a:ea typeface="+mn-ea"/>
                <a:cs typeface="+mn-cs"/>
              </a:rPr>
              <a:t>© McGraw Hill</a:t>
            </a:r>
            <a:r>
              <a:rPr kumimoji="0" lang="en-US" sz="1200" b="0" i="0" u="none" strike="noStrike" kern="1200" cap="none" spc="0" normalizeH="0" baseline="0" noProof="0" dirty="0">
                <a:ln>
                  <a:noFill/>
                </a:ln>
                <a:solidFill>
                  <a:prstClr val="white"/>
                </a:solidFill>
                <a:effectLst/>
                <a:uLnTx/>
                <a:uFillTx/>
                <a:latin typeface="+mn-lt"/>
                <a:ea typeface="ＭＳ Ｐゴシック"/>
                <a:cs typeface="Helvetica"/>
              </a:rPr>
              <a:t>.</a:t>
            </a:r>
            <a:endParaRPr kumimoji="0" lang="en-US" sz="1000" b="0" i="0" u="none" strike="noStrike" kern="1200" cap="none" spc="0" normalizeH="0" baseline="0" noProof="0" dirty="0">
              <a:ln>
                <a:noFill/>
              </a:ln>
              <a:solidFill>
                <a:prstClr val="white"/>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981200"/>
            <a:ext cx="8229600" cy="3352800"/>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mj-lt"/>
                <a:cs typeface="Helvetica" panose="020B0604020202020204"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1022" y="1447799"/>
            <a:ext cx="8229600" cy="438665"/>
          </a:xfrm>
        </p:spPr>
        <p:txBody>
          <a:bodyPr>
            <a:noAutofit/>
          </a:bodyPr>
          <a:lstStyle>
            <a:lvl1pPr marL="0" indent="0" algn="ctr">
              <a:buNone/>
              <a:defRPr sz="1200"/>
            </a:lvl1pPr>
          </a:lstStyle>
          <a:p>
            <a:pPr lvl="0"/>
            <a:r>
              <a:rPr lang="en-US" dirty="0"/>
              <a:t>Return to parent-slide containing images.</a:t>
            </a:r>
          </a:p>
        </p:txBody>
      </p:sp>
      <p:sp>
        <p:nvSpPr>
          <p:cNvPr id="9" name="Content Placeholder 2"/>
          <p:cNvSpPr>
            <a:spLocks noGrp="1"/>
          </p:cNvSpPr>
          <p:nvPr>
            <p:ph sz="quarter" idx="11" hasCustomPrompt="1"/>
          </p:nvPr>
        </p:nvSpPr>
        <p:spPr>
          <a:xfrm>
            <a:off x="451022" y="5428736"/>
            <a:ext cx="8229600" cy="438664"/>
          </a:xfrm>
        </p:spPr>
        <p:txBody>
          <a:bodyPr>
            <a:noAutofit/>
          </a:bodyPr>
          <a:lstStyle>
            <a:lvl1pPr marL="0" indent="0" algn="ctr">
              <a:buNone/>
              <a:defRPr sz="1200"/>
            </a:lvl1pPr>
          </a:lstStyle>
          <a:p>
            <a:pPr lvl="0"/>
            <a:r>
              <a:rPr lang="en-US" dirty="0"/>
              <a:t>Return to parent-slide containing images.</a:t>
            </a:r>
          </a:p>
        </p:txBody>
      </p:sp>
    </p:spTree>
    <p:extLst>
      <p:ext uri="{BB962C8B-B14F-4D97-AF65-F5344CB8AC3E}">
        <p14:creationId xmlns:p14="http://schemas.microsoft.com/office/powerpoint/2010/main" val="10009226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1559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B16294FC-65FE-4591-B195-575551966361}"/>
              </a:ext>
            </a:extLst>
          </p:cNvPr>
          <p:cNvSpPr>
            <a:spLocks noGrp="1"/>
          </p:cNvSpPr>
          <p:nvPr>
            <p:ph idx="10"/>
          </p:nvPr>
        </p:nvSpPr>
        <p:spPr>
          <a:xfrm>
            <a:off x="457200" y="3124200"/>
            <a:ext cx="8229600" cy="1447800"/>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a:t>
            </a:r>
          </a:p>
        </p:txBody>
      </p:sp>
      <p:sp>
        <p:nvSpPr>
          <p:cNvPr id="3" name="Content Placeholder 2"/>
          <p:cNvSpPr>
            <a:spLocks noGrp="1"/>
          </p:cNvSpPr>
          <p:nvPr>
            <p:ph sz="quarter" idx="11" hasCustomPrompt="1"/>
          </p:nvPr>
        </p:nvSpPr>
        <p:spPr>
          <a:xfrm>
            <a:off x="450850" y="5715000"/>
            <a:ext cx="8229600" cy="228600"/>
          </a:xfrm>
        </p:spPr>
        <p:txBody>
          <a:bodyPr>
            <a:norm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39347289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6760265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960430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3922832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6" name="Rectangle 5"/>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8154883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91890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905001"/>
            <a:ext cx="8229600" cy="35814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1493838"/>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
        <p:nvSpPr>
          <p:cNvPr id="8" name="Content Placeholder 6"/>
          <p:cNvSpPr>
            <a:spLocks noGrp="1"/>
          </p:cNvSpPr>
          <p:nvPr>
            <p:ph sz="quarter" idx="11" hasCustomPrompt="1"/>
          </p:nvPr>
        </p:nvSpPr>
        <p:spPr>
          <a:xfrm>
            <a:off x="457200" y="5581744"/>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Tree>
    <p:extLst>
      <p:ext uri="{BB962C8B-B14F-4D97-AF65-F5344CB8AC3E}">
        <p14:creationId xmlns:p14="http://schemas.microsoft.com/office/powerpoint/2010/main" val="59961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929536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604016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4107263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5144352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77809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6" name="Rectangle 4"/>
          <p:cNvSpPr>
            <a:spLocks noGrp="1" noChangeArrowheads="1"/>
          </p:cNvSpPr>
          <p:nvPr>
            <p:ph type="dt" sz="half" idx="10"/>
          </p:nvPr>
        </p:nvSpPr>
        <p:spPr/>
        <p:txBody>
          <a:bodyPr/>
          <a:lstStyle>
            <a:lvl1pPr>
              <a:defRPr dirty="0"/>
            </a:lvl1pPr>
          </a:lstStyle>
          <a:p>
            <a:pPr>
              <a:defRPr/>
            </a:pPr>
            <a:endParaRPr lang="en-US" alt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0" name="TextBox 9"/>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37770992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014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1" hasCustomPrompt="1"/>
          </p:nvPr>
        </p:nvSpPr>
        <p:spPr>
          <a:xfrm>
            <a:off x="457200" y="5562600"/>
            <a:ext cx="8229600" cy="381000"/>
          </a:xfrm>
        </p:spPr>
        <p:txBody>
          <a:bodyPr>
            <a:noAutofit/>
          </a:bodyPr>
          <a:lstStyle>
            <a:lvl1pPr marL="0" indent="0" algn="ctr">
              <a:buNone/>
              <a:defRPr sz="1200">
                <a:latin typeface="+mn-lt"/>
              </a:defRPr>
            </a:lvl1pPr>
            <a:lvl2pPr marL="457200" indent="0" algn="ctr">
              <a:buNone/>
              <a:defRPr sz="1200">
                <a:latin typeface="+mn-lt"/>
              </a:defRPr>
            </a:lvl2pPr>
            <a:lvl3pPr marL="914400" indent="0" algn="ctr">
              <a:buNone/>
              <a:defRPr sz="1200">
                <a:latin typeface="+mn-lt"/>
              </a:defRPr>
            </a:lvl3pPr>
            <a:lvl4pPr marL="1371600" indent="0" algn="ctr">
              <a:buNone/>
              <a:defRPr sz="1200">
                <a:latin typeface="+mn-lt"/>
              </a:defRPr>
            </a:lvl4pPr>
            <a:lvl5pPr marL="1828800" indent="0" algn="ctr">
              <a:buNone/>
              <a:defRPr sz="1200">
                <a:latin typeface="+mn-lt"/>
              </a:defRPr>
            </a:lvl5pPr>
          </a:lstStyle>
          <a:p>
            <a:pPr lvl="0"/>
            <a:r>
              <a:rPr lang="en-US" dirty="0"/>
              <a:t>Access the text alternative for slide images.</a:t>
            </a:r>
          </a:p>
        </p:txBody>
      </p:sp>
    </p:spTree>
    <p:extLst>
      <p:ext uri="{BB962C8B-B14F-4D97-AF65-F5344CB8AC3E}">
        <p14:creationId xmlns:p14="http://schemas.microsoft.com/office/powerpoint/2010/main" val="173751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667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810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953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8365A0FC-EDD0-434F-82F0-0716102C0086}"/>
              </a:ext>
            </a:extLst>
          </p:cNvPr>
          <p:cNvSpPr>
            <a:spLocks noGrp="1"/>
          </p:cNvSpPr>
          <p:nvPr>
            <p:ph idx="13"/>
          </p:nvPr>
        </p:nvSpPr>
        <p:spPr>
          <a:xfrm>
            <a:off x="4419600" y="1600202"/>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2D9512C8-11E1-4B0A-8824-E51BEF3ED145}"/>
              </a:ext>
            </a:extLst>
          </p:cNvPr>
          <p:cNvSpPr>
            <a:spLocks noGrp="1"/>
          </p:cNvSpPr>
          <p:nvPr>
            <p:ph idx="14"/>
          </p:nvPr>
        </p:nvSpPr>
        <p:spPr>
          <a:xfrm>
            <a:off x="4419600" y="2667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B109D53-56B6-4ECE-94F2-E769A4750732}"/>
              </a:ext>
            </a:extLst>
          </p:cNvPr>
          <p:cNvSpPr>
            <a:spLocks noGrp="1"/>
          </p:cNvSpPr>
          <p:nvPr>
            <p:ph idx="15"/>
          </p:nvPr>
        </p:nvSpPr>
        <p:spPr>
          <a:xfrm>
            <a:off x="4419600" y="3810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E09844D-2969-4B83-8FF9-2306DED29120}"/>
              </a:ext>
            </a:extLst>
          </p:cNvPr>
          <p:cNvSpPr>
            <a:spLocks noGrp="1"/>
          </p:cNvSpPr>
          <p:nvPr>
            <p:ph idx="16"/>
          </p:nvPr>
        </p:nvSpPr>
        <p:spPr>
          <a:xfrm>
            <a:off x="4419600" y="4953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907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667000"/>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810000"/>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953000"/>
            <a:ext cx="2514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8365A0FC-EDD0-434F-82F0-0716102C0086}"/>
              </a:ext>
            </a:extLst>
          </p:cNvPr>
          <p:cNvSpPr>
            <a:spLocks noGrp="1"/>
          </p:cNvSpPr>
          <p:nvPr>
            <p:ph idx="13"/>
          </p:nvPr>
        </p:nvSpPr>
        <p:spPr>
          <a:xfrm>
            <a:off x="3200400" y="1600202"/>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2D9512C8-11E1-4B0A-8824-E51BEF3ED145}"/>
              </a:ext>
            </a:extLst>
          </p:cNvPr>
          <p:cNvSpPr>
            <a:spLocks noGrp="1"/>
          </p:cNvSpPr>
          <p:nvPr>
            <p:ph idx="14"/>
          </p:nvPr>
        </p:nvSpPr>
        <p:spPr>
          <a:xfrm>
            <a:off x="3200400" y="2667001"/>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B109D53-56B6-4ECE-94F2-E769A4750732}"/>
              </a:ext>
            </a:extLst>
          </p:cNvPr>
          <p:cNvSpPr>
            <a:spLocks noGrp="1"/>
          </p:cNvSpPr>
          <p:nvPr>
            <p:ph idx="15"/>
          </p:nvPr>
        </p:nvSpPr>
        <p:spPr>
          <a:xfrm>
            <a:off x="3200400" y="3810001"/>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E09844D-2969-4B83-8FF9-2306DED29120}"/>
              </a:ext>
            </a:extLst>
          </p:cNvPr>
          <p:cNvSpPr>
            <a:spLocks noGrp="1"/>
          </p:cNvSpPr>
          <p:nvPr>
            <p:ph idx="16"/>
          </p:nvPr>
        </p:nvSpPr>
        <p:spPr>
          <a:xfrm>
            <a:off x="3200400" y="4953001"/>
            <a:ext cx="22860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2741F353-5BB6-4B9A-8E47-80E3B4C98F17}"/>
              </a:ext>
            </a:extLst>
          </p:cNvPr>
          <p:cNvSpPr>
            <a:spLocks noGrp="1"/>
          </p:cNvSpPr>
          <p:nvPr>
            <p:ph sz="quarter" idx="17"/>
          </p:nvPr>
        </p:nvSpPr>
        <p:spPr>
          <a:xfrm>
            <a:off x="5638800" y="1600200"/>
            <a:ext cx="3048000" cy="9906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15">
            <a:extLst>
              <a:ext uri="{FF2B5EF4-FFF2-40B4-BE49-F238E27FC236}">
                <a16:creationId xmlns:a16="http://schemas.microsoft.com/office/drawing/2014/main" id="{B268C9C9-81B6-49EE-A332-BC0EF9C8B125}"/>
              </a:ext>
            </a:extLst>
          </p:cNvPr>
          <p:cNvSpPr>
            <a:spLocks noGrp="1"/>
          </p:cNvSpPr>
          <p:nvPr>
            <p:ph sz="quarter" idx="18"/>
          </p:nvPr>
        </p:nvSpPr>
        <p:spPr>
          <a:xfrm>
            <a:off x="5638800" y="2667000"/>
            <a:ext cx="3048000" cy="9144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Content Placeholder 17">
            <a:extLst>
              <a:ext uri="{FF2B5EF4-FFF2-40B4-BE49-F238E27FC236}">
                <a16:creationId xmlns:a16="http://schemas.microsoft.com/office/drawing/2014/main" id="{10E411D3-8E54-45C4-AB56-948CD7ABF366}"/>
              </a:ext>
            </a:extLst>
          </p:cNvPr>
          <p:cNvSpPr>
            <a:spLocks noGrp="1"/>
          </p:cNvSpPr>
          <p:nvPr>
            <p:ph sz="quarter" idx="19"/>
          </p:nvPr>
        </p:nvSpPr>
        <p:spPr>
          <a:xfrm>
            <a:off x="5638800" y="3779838"/>
            <a:ext cx="3048000" cy="9144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19">
            <a:extLst>
              <a:ext uri="{FF2B5EF4-FFF2-40B4-BE49-F238E27FC236}">
                <a16:creationId xmlns:a16="http://schemas.microsoft.com/office/drawing/2014/main" id="{0FA6DFB4-6128-4A80-B47E-0AE7BCCE9456}"/>
              </a:ext>
            </a:extLst>
          </p:cNvPr>
          <p:cNvSpPr>
            <a:spLocks noGrp="1"/>
          </p:cNvSpPr>
          <p:nvPr>
            <p:ph sz="quarter" idx="20"/>
          </p:nvPr>
        </p:nvSpPr>
        <p:spPr>
          <a:xfrm>
            <a:off x="5638800" y="4876800"/>
            <a:ext cx="3048000" cy="990600"/>
          </a:xfrm>
        </p:spPr>
        <p:txBody>
          <a:bodyPr/>
          <a:lstStyle>
            <a:lvl1pPr>
              <a:spcBef>
                <a:spcPts val="500"/>
              </a:spcBef>
              <a:defRPr>
                <a:latin typeface="+mj-lt"/>
              </a:defRPr>
            </a:lvl1pPr>
            <a:lvl2pPr>
              <a:spcBef>
                <a:spcPts val="500"/>
              </a:spcBef>
              <a:defRPr>
                <a:latin typeface="+mj-lt"/>
              </a:defRPr>
            </a:lvl2pPr>
            <a:lvl3pPr>
              <a:spcBef>
                <a:spcPts val="500"/>
              </a:spcBef>
              <a:defRPr>
                <a:latin typeface="+mj-lt"/>
              </a:defRPr>
            </a:lvl3pPr>
            <a:lvl4pPr>
              <a:spcBef>
                <a:spcPts val="500"/>
              </a:spcBef>
              <a:defRPr>
                <a:latin typeface="+mj-lt"/>
              </a:defRPr>
            </a:lvl4pPr>
            <a:lvl5pPr>
              <a:spcBef>
                <a:spcPts val="500"/>
              </a:spcBef>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95049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2"/>
            <a:ext cx="8229600" cy="761998"/>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4384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200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343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587EDC90-0FC9-477E-9C64-5ABD7ACDA17F}"/>
              </a:ext>
            </a:extLst>
          </p:cNvPr>
          <p:cNvSpPr>
            <a:spLocks noGrp="1"/>
          </p:cNvSpPr>
          <p:nvPr>
            <p:ph idx="13"/>
          </p:nvPr>
        </p:nvSpPr>
        <p:spPr>
          <a:xfrm>
            <a:off x="457200" y="53340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500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9-</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4800600"/>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2" hasCustomPrompt="1"/>
          </p:nvPr>
        </p:nvSpPr>
        <p:spPr>
          <a:xfrm>
            <a:off x="1524000" y="5791200"/>
            <a:ext cx="5638800" cy="228600"/>
          </a:xfrm>
        </p:spPr>
        <p:txBody>
          <a:bodyPr>
            <a:no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3779026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F4984"/>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rot="5400000">
            <a:off x="4229100" y="18669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rgbClr val="FFFFFF"/>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Times New Roman" pitchFamily="18" charset="0"/>
              </a:rPr>
              <a:t>9-</a:t>
            </a:r>
            <a:fld id="{3B23F10E-B9DB-4030-83AA-1C45FF54A19F}" type="slidenum">
              <a:rPr lang="en-US" sz="1000">
                <a:solidFill>
                  <a:srgbClr val="FFFFFF"/>
                </a:solidFill>
                <a:latin typeface="Times New Roman" pitchFamily="18" charset="0"/>
              </a:rPr>
              <a:pPr algn="r">
                <a:defRPr/>
              </a:pPr>
              <a:t>‹#›</a:t>
            </a:fld>
            <a:endParaRPr lang="en-US" sz="1000" dirty="0">
              <a:solidFill>
                <a:srgbClr val="FFFFFF"/>
              </a:solidFill>
              <a:latin typeface="Times New Roman" pitchFamily="18" charset="0"/>
            </a:endParaRPr>
          </a:p>
        </p:txBody>
      </p:sp>
    </p:spTree>
    <p:extLst>
      <p:ext uri="{BB962C8B-B14F-4D97-AF65-F5344CB8AC3E}">
        <p14:creationId xmlns:p14="http://schemas.microsoft.com/office/powerpoint/2010/main" val="387120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E25B61-33BC-4BBC-A97B-742A6A1FBF12}"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9-</a:t>
            </a:r>
            <a:fld id="{6C8002A7-30CA-4089-9E17-8C4E1B81BF6C}" type="slidenum">
              <a:rPr lang="en-US" sz="1000">
                <a:latin typeface="Helvetica"/>
                <a:cs typeface="Helvetica"/>
              </a:rPr>
              <a:pPr algn="r">
                <a:defRPr/>
              </a:pP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2872670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62" r:id="rId3"/>
    <p:sldLayoutId id="2147483758" r:id="rId4"/>
    <p:sldLayoutId id="2147483759" r:id="rId5"/>
    <p:sldLayoutId id="2147483763" r:id="rId6"/>
    <p:sldLayoutId id="2147483761" r:id="rId7"/>
    <p:sldLayoutId id="2147483760" r:id="rId8"/>
    <p:sldLayoutId id="2147483755" r:id="rId9"/>
    <p:sldLayoutId id="2147483745" r:id="rId10"/>
    <p:sldLayoutId id="2147483746" r:id="rId11"/>
    <p:sldLayoutId id="2147483747" r:id="rId12"/>
    <p:sldLayoutId id="2147483749" r:id="rId13"/>
    <p:sldLayoutId id="2147483748" r:id="rId14"/>
    <p:sldLayoutId id="2147483750" r:id="rId15"/>
    <p:sldLayoutId id="2147483751" r:id="rId16"/>
    <p:sldLayoutId id="2147483752" r:id="rId17"/>
    <p:sldLayoutId id="2147483753" r:id="rId18"/>
    <p:sldLayoutId id="2147483756" r:id="rId19"/>
    <p:sldLayoutId id="2147483757" r:id="rId20"/>
  </p:sldLayoutIdLst>
  <p:hf hdr="0" dt="0"/>
  <p:txStyles>
    <p:titleStyle>
      <a:lvl1pPr algn="ctr" defTabSz="914400" rtl="0" eaLnBrk="1" latinLnBrk="0" hangingPunct="1">
        <a:spcBef>
          <a:spcPct val="0"/>
        </a:spcBef>
        <a:buNone/>
        <a:defRPr sz="4000" kern="1200">
          <a:solidFill>
            <a:srgbClr val="1F4984"/>
          </a:solidFill>
          <a:latin typeface="Helvetica" pitchFamily="34" charset="0"/>
          <a:ea typeface="+mj-ea"/>
          <a:cs typeface="+mj-cs"/>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3200" kern="1200">
          <a:solidFill>
            <a:schemeClr val="tx1"/>
          </a:solidFill>
          <a:latin typeface="Helvetica" pitchFamily="34" charset="0"/>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800" kern="1200">
          <a:solidFill>
            <a:schemeClr val="tx1"/>
          </a:solidFill>
          <a:latin typeface="Helvetica" pitchFamily="34" charset="0"/>
          <a:ea typeface="+mn-ea"/>
          <a:cs typeface="+mn-cs"/>
        </a:defRPr>
      </a:lvl2pPr>
      <a:lvl3pPr marL="11430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400" kern="1200">
          <a:solidFill>
            <a:schemeClr val="tx1"/>
          </a:solidFill>
          <a:latin typeface="Helvetica" pitchFamily="34" charset="0"/>
          <a:ea typeface="+mn-ea"/>
          <a:cs typeface="+mn-cs"/>
        </a:defRPr>
      </a:lvl3pPr>
      <a:lvl4pPr marL="16002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4pPr>
      <a:lvl5pPr marL="20574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55177" y="644928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0691DE-486E-4A32-88AD-38CD65707634}"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r>
              <a:rPr lang="en-US" sz="1000" dirty="0">
                <a:latin typeface="Helvetica"/>
                <a:cs typeface="Helvetica"/>
              </a:rPr>
              <a:t>2-</a:t>
            </a:r>
            <a:fld id="{66E91E4A-1E28-44FA-BCE4-676641C8B2B1}" type="slidenum">
              <a:rPr lang="en-US" sz="1000">
                <a:latin typeface="Helvetica"/>
                <a:cs typeface="Helvetica"/>
              </a:rPr>
              <a:pPr algn="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8314902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0.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9.bin"/><Relationship Id="rId1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5.bin"/><Relationship Id="rId18" Type="http://schemas.openxmlformats.org/officeDocument/2006/relationships/image" Target="../media/image40.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37.wmf"/><Relationship Id="rId17" Type="http://schemas.openxmlformats.org/officeDocument/2006/relationships/oleObject" Target="../embeddings/oleObject37.bin"/><Relationship Id="rId2" Type="http://schemas.openxmlformats.org/officeDocument/2006/relationships/slideLayout" Target="../slideLayouts/slideLayout6.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10.vml"/><Relationship Id="rId6" Type="http://schemas.openxmlformats.org/officeDocument/2006/relationships/image" Target="../media/image34.wmf"/><Relationship Id="rId11" Type="http://schemas.openxmlformats.org/officeDocument/2006/relationships/oleObject" Target="../embeddings/oleObject34.bin"/><Relationship Id="rId24" Type="http://schemas.openxmlformats.org/officeDocument/2006/relationships/image" Target="../media/image43.wmf"/><Relationship Id="rId5" Type="http://schemas.openxmlformats.org/officeDocument/2006/relationships/oleObject" Target="../embeddings/oleObject31.bin"/><Relationship Id="rId15" Type="http://schemas.openxmlformats.org/officeDocument/2006/relationships/oleObject" Target="../embeddings/oleObject36.bin"/><Relationship Id="rId23" Type="http://schemas.openxmlformats.org/officeDocument/2006/relationships/oleObject" Target="../embeddings/oleObject40.bin"/><Relationship Id="rId10" Type="http://schemas.openxmlformats.org/officeDocument/2006/relationships/image" Target="../media/image36.wmf"/><Relationship Id="rId19" Type="http://schemas.openxmlformats.org/officeDocument/2006/relationships/oleObject" Target="../embeddings/oleObject38.bin"/><Relationship Id="rId4" Type="http://schemas.openxmlformats.org/officeDocument/2006/relationships/image" Target="../media/image33.wmf"/><Relationship Id="rId9" Type="http://schemas.openxmlformats.org/officeDocument/2006/relationships/oleObject" Target="../embeddings/oleObject33.bin"/><Relationship Id="rId14" Type="http://schemas.openxmlformats.org/officeDocument/2006/relationships/image" Target="../media/image38.wmf"/><Relationship Id="rId22" Type="http://schemas.openxmlformats.org/officeDocument/2006/relationships/image" Target="../media/image42.wmf"/></Relationships>
</file>

<file path=ppt/slides/_rels/slide21.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46.wmf"/><Relationship Id="rId5" Type="http://schemas.openxmlformats.org/officeDocument/2006/relationships/oleObject" Target="../embeddings/oleObject42.bin"/><Relationship Id="rId4" Type="http://schemas.openxmlformats.org/officeDocument/2006/relationships/image" Target="../media/image45.wmf"/></Relationships>
</file>

<file path=ppt/slides/_rels/slide2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49.wmf"/><Relationship Id="rId5" Type="http://schemas.openxmlformats.org/officeDocument/2006/relationships/oleObject" Target="../embeddings/oleObject45.bin"/><Relationship Id="rId4" Type="http://schemas.openxmlformats.org/officeDocument/2006/relationships/image" Target="../media/image48.wmf"/></Relationships>
</file>

<file path=ppt/slides/_rels/slide25.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55.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52.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0.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0.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57.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3" Type="http://schemas.openxmlformats.org/officeDocument/2006/relationships/image" Target="../media/image62.tiff"/><Relationship Id="rId2" Type="http://schemas.openxmlformats.org/officeDocument/2006/relationships/image" Target="../media/image61.tiff"/><Relationship Id="rId1" Type="http://schemas.openxmlformats.org/officeDocument/2006/relationships/slideLayout" Target="../slideLayouts/slideLayout8.xml"/><Relationship Id="rId4" Type="http://schemas.openxmlformats.org/officeDocument/2006/relationships/slide" Target="slide40.xml"/></Relationships>
</file>

<file path=ppt/slides/_rels/slide29.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2.bin"/><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67.wmf"/><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64.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0.bin"/><Relationship Id="rId14" Type="http://schemas.openxmlformats.org/officeDocument/2006/relationships/image" Target="../media/image6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3.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70.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66.bin"/></Relationships>
</file>

<file path=ppt/slides/_rels/slide3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6.xml"/><Relationship Id="rId4" Type="http://schemas.openxmlformats.org/officeDocument/2006/relationships/slide" Target="slide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77.wmf"/><Relationship Id="rId5" Type="http://schemas.openxmlformats.org/officeDocument/2006/relationships/oleObject" Target="../embeddings/oleObject69.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71.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image" Target="../media/image81.wmf"/><Relationship Id="rId5" Type="http://schemas.openxmlformats.org/officeDocument/2006/relationships/oleObject" Target="../embeddings/oleObject73.bin"/><Relationship Id="rId10" Type="http://schemas.openxmlformats.org/officeDocument/2006/relationships/image" Target="../media/image83.wmf"/><Relationship Id="rId4" Type="http://schemas.openxmlformats.org/officeDocument/2006/relationships/image" Target="../media/image80.wmf"/><Relationship Id="rId9" Type="http://schemas.openxmlformats.org/officeDocument/2006/relationships/oleObject" Target="../embeddings/oleObject7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50D9-9633-4CF2-B896-57023971E624}"/>
              </a:ext>
            </a:extLst>
          </p:cNvPr>
          <p:cNvSpPr>
            <a:spLocks noGrp="1"/>
          </p:cNvSpPr>
          <p:nvPr>
            <p:ph type="ctrTitle"/>
          </p:nvPr>
        </p:nvSpPr>
        <p:spPr>
          <a:xfrm>
            <a:off x="3276600" y="762000"/>
            <a:ext cx="5260975" cy="2312988"/>
          </a:xfrm>
        </p:spPr>
        <p:txBody>
          <a:bodyPr>
            <a:normAutofit/>
          </a:bodyPr>
          <a:lstStyle/>
          <a:p>
            <a:r>
              <a:rPr lang="en-US" sz="9600" noProof="0" dirty="0">
                <a:solidFill>
                  <a:schemeClr val="accent5">
                    <a:lumMod val="50000"/>
                  </a:schemeClr>
                </a:solidFill>
                <a:latin typeface="+mn-lt"/>
              </a:rPr>
              <a:t>9</a:t>
            </a:r>
            <a:br>
              <a:rPr lang="en-US" sz="9600" noProof="0" dirty="0">
                <a:solidFill>
                  <a:srgbClr val="009C9E"/>
                </a:solidFill>
                <a:latin typeface="+mn-lt"/>
              </a:rPr>
            </a:br>
            <a:r>
              <a:rPr lang="en-US" noProof="0" dirty="0">
                <a:latin typeface="+mn-lt"/>
              </a:rPr>
              <a:t>Hypothesis Testing</a:t>
            </a:r>
          </a:p>
        </p:txBody>
      </p:sp>
      <p:sp>
        <p:nvSpPr>
          <p:cNvPr id="3" name="Subtitle 2">
            <a:extLst>
              <a:ext uri="{FF2B5EF4-FFF2-40B4-BE49-F238E27FC236}">
                <a16:creationId xmlns:a16="http://schemas.microsoft.com/office/drawing/2014/main" id="{D358D616-0E7C-4917-A258-F706FE6A0513}"/>
              </a:ext>
            </a:extLst>
          </p:cNvPr>
          <p:cNvSpPr>
            <a:spLocks noGrp="1"/>
          </p:cNvSpPr>
          <p:nvPr>
            <p:ph type="subTitle" idx="1"/>
          </p:nvPr>
        </p:nvSpPr>
        <p:spPr>
          <a:xfrm>
            <a:off x="3273424" y="3657600"/>
            <a:ext cx="5260976" cy="990600"/>
          </a:xfrm>
        </p:spPr>
        <p:txBody>
          <a:bodyPr>
            <a:normAutofit/>
          </a:bodyPr>
          <a:lstStyle/>
          <a:p>
            <a:pPr algn="ctr">
              <a:spcBef>
                <a:spcPts val="0"/>
              </a:spcBef>
            </a:pPr>
            <a:r>
              <a:rPr lang="en-US" noProof="0" dirty="0">
                <a:solidFill>
                  <a:srgbClr val="1F4984"/>
                </a:solidFill>
                <a:latin typeface="+mn-lt"/>
              </a:rPr>
              <a:t>Business Statistics: </a:t>
            </a:r>
          </a:p>
          <a:p>
            <a:pPr algn="ctr">
              <a:spcBef>
                <a:spcPts val="0"/>
              </a:spcBef>
            </a:pPr>
            <a:r>
              <a:rPr lang="en-US" noProof="0" dirty="0">
                <a:solidFill>
                  <a:srgbClr val="1F4984"/>
                </a:solidFill>
                <a:latin typeface="+mn-lt"/>
              </a:rPr>
              <a:t>Communicating with Numbers, 4e</a:t>
            </a:r>
          </a:p>
        </p:txBody>
      </p:sp>
      <p:sp>
        <p:nvSpPr>
          <p:cNvPr id="6" name="Content Placeholder 5">
            <a:extLst>
              <a:ext uri="{FF2B5EF4-FFF2-40B4-BE49-F238E27FC236}">
                <a16:creationId xmlns:a16="http://schemas.microsoft.com/office/drawing/2014/main" id="{0C3B385C-6C0A-4A31-9C9E-378A8E1C86F9}"/>
              </a:ext>
            </a:extLst>
          </p:cNvPr>
          <p:cNvSpPr>
            <a:spLocks noGrp="1"/>
          </p:cNvSpPr>
          <p:nvPr>
            <p:ph sz="quarter" idx="13"/>
          </p:nvPr>
        </p:nvSpPr>
        <p:spPr>
          <a:xfrm>
            <a:off x="2971800" y="4876800"/>
            <a:ext cx="5715000" cy="457200"/>
          </a:xfrm>
        </p:spPr>
        <p:txBody>
          <a:bodyPr>
            <a:normAutofit/>
          </a:bodyPr>
          <a:lstStyle/>
          <a:p>
            <a:pPr marL="0" indent="0" algn="ctr">
              <a:buNone/>
            </a:pPr>
            <a:r>
              <a:rPr lang="en-US" sz="2200" noProof="0" dirty="0">
                <a:latin typeface="+mn-lt"/>
              </a:rPr>
              <a:t>By Sanjiv </a:t>
            </a:r>
            <a:r>
              <a:rPr lang="en-US" sz="2200" noProof="0" dirty="0" err="1">
                <a:latin typeface="+mn-lt"/>
              </a:rPr>
              <a:t>Jaggia</a:t>
            </a:r>
            <a:r>
              <a:rPr lang="en-US" sz="2200" noProof="0" dirty="0">
                <a:latin typeface="+mn-lt"/>
              </a:rPr>
              <a:t> and Alison Kelly</a:t>
            </a:r>
          </a:p>
        </p:txBody>
      </p:sp>
      <p:sp>
        <p:nvSpPr>
          <p:cNvPr id="7" name="Content Placeholder 6">
            <a:extLst>
              <a:ext uri="{FF2B5EF4-FFF2-40B4-BE49-F238E27FC236}">
                <a16:creationId xmlns:a16="http://schemas.microsoft.com/office/drawing/2014/main" id="{7A6F3DEC-092C-4F42-81C7-9D767079F7F0}"/>
              </a:ext>
            </a:extLst>
          </p:cNvPr>
          <p:cNvSpPr>
            <a:spLocks noGrp="1"/>
          </p:cNvSpPr>
          <p:nvPr>
            <p:ph sz="quarter" idx="14"/>
          </p:nvPr>
        </p:nvSpPr>
        <p:spPr/>
        <p:txBody>
          <a:bodyPr>
            <a:normAutofit fontScale="25000" lnSpcReduction="20000"/>
          </a:bodyPr>
          <a:lstStyle/>
          <a:p>
            <a:pPr marL="0" indent="0" algn="ctr">
              <a:lnSpc>
                <a:spcPct val="120000"/>
              </a:lnSpc>
              <a:buNone/>
            </a:pPr>
            <a:r>
              <a:rPr lang="en-US" dirty="0">
                <a:latin typeface="+mn-lt"/>
              </a:rPr>
              <a:t>Copyright 2022 © McGraw Hill LLC. All rights reserved. No reproduction or distribution without the prior written consent of McGraw Hill LLC.</a:t>
            </a:r>
            <a:endParaRPr lang="en-US" noProof="0" dirty="0">
              <a:latin typeface="+mn-lt"/>
            </a:endParaRPr>
          </a:p>
        </p:txBody>
      </p:sp>
    </p:spTree>
    <p:extLst>
      <p:ext uri="{BB962C8B-B14F-4D97-AF65-F5344CB8AC3E}">
        <p14:creationId xmlns:p14="http://schemas.microsoft.com/office/powerpoint/2010/main" val="69578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1010-8CC7-4F91-9ED9-523529C2CEC2}"/>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6</a:t>
            </a:r>
            <a:endParaRPr lang="en-IN" dirty="0"/>
          </a:p>
        </p:txBody>
      </p:sp>
      <p:sp>
        <p:nvSpPr>
          <p:cNvPr id="3" name="Content Placeholder 2">
            <a:extLst>
              <a:ext uri="{FF2B5EF4-FFF2-40B4-BE49-F238E27FC236}">
                <a16:creationId xmlns:a16="http://schemas.microsoft.com/office/drawing/2014/main" id="{498C5D11-D197-414E-8315-54CB1D0FF876}"/>
              </a:ext>
            </a:extLst>
          </p:cNvPr>
          <p:cNvSpPr>
            <a:spLocks noGrp="1"/>
          </p:cNvSpPr>
          <p:nvPr>
            <p:ph idx="1"/>
          </p:nvPr>
        </p:nvSpPr>
        <p:spPr>
          <a:xfrm>
            <a:off x="457200" y="1600201"/>
            <a:ext cx="8534400" cy="1025304"/>
          </a:xfrm>
        </p:spPr>
        <p:txBody>
          <a:bodyPr>
            <a:noAutofit/>
          </a:bodyPr>
          <a:lstStyle/>
          <a:p>
            <a:pPr marL="292608" indent="-292608"/>
            <a:r>
              <a:rPr lang="en-US" sz="2000" dirty="0"/>
              <a:t>Example: A trade group predicts that back-to-school spending will average $606.40 per family this year. A different economic model is needed if the prediction is wrong.</a:t>
            </a:r>
            <a:endParaRPr lang="en-IN" sz="2000" dirty="0"/>
          </a:p>
        </p:txBody>
      </p:sp>
      <p:sp>
        <p:nvSpPr>
          <p:cNvPr id="4" name="Content Placeholder 3">
            <a:extLst>
              <a:ext uri="{FF2B5EF4-FFF2-40B4-BE49-F238E27FC236}">
                <a16:creationId xmlns:a16="http://schemas.microsoft.com/office/drawing/2014/main" id="{171F8811-21B1-46A1-83AB-30CF645C0BC5}"/>
              </a:ext>
            </a:extLst>
          </p:cNvPr>
          <p:cNvSpPr>
            <a:spLocks noGrp="1"/>
          </p:cNvSpPr>
          <p:nvPr>
            <p:ph idx="10"/>
          </p:nvPr>
        </p:nvSpPr>
        <p:spPr>
          <a:xfrm>
            <a:off x="457201" y="2661722"/>
            <a:ext cx="3048000" cy="434564"/>
          </a:xfrm>
        </p:spPr>
        <p:txBody>
          <a:bodyPr>
            <a:normAutofit/>
          </a:bodyPr>
          <a:lstStyle/>
          <a:p>
            <a:pPr marL="403200" indent="-403200">
              <a:buFont typeface="+mj-lt"/>
              <a:buAutoNum type="arabicPeriod"/>
            </a:pPr>
            <a:r>
              <a:rPr lang="en-IN" sz="2000" dirty="0"/>
              <a:t>Parameter of interest is</a:t>
            </a:r>
          </a:p>
        </p:txBody>
      </p:sp>
      <p:graphicFrame>
        <p:nvGraphicFramePr>
          <p:cNvPr id="15" name="Object 14">
            <a:extLst>
              <a:ext uri="{FF2B5EF4-FFF2-40B4-BE49-F238E27FC236}">
                <a16:creationId xmlns:a16="http://schemas.microsoft.com/office/drawing/2014/main" id="{8E84F292-748C-47AB-BE09-5A0ED3BC1165}"/>
              </a:ext>
            </a:extLst>
          </p:cNvPr>
          <p:cNvGraphicFramePr>
            <a:graphicFrameLocks noChangeAspect="1"/>
          </p:cNvGraphicFramePr>
          <p:nvPr>
            <p:extLst>
              <p:ext uri="{D42A27DB-BD31-4B8C-83A1-F6EECF244321}">
                <p14:modId xmlns:p14="http://schemas.microsoft.com/office/powerpoint/2010/main" val="1927627974"/>
              </p:ext>
            </p:extLst>
          </p:nvPr>
        </p:nvGraphicFramePr>
        <p:xfrm>
          <a:off x="3432175" y="2792413"/>
          <a:ext cx="238125" cy="265112"/>
        </p:xfrm>
        <a:graphic>
          <a:graphicData uri="http://schemas.openxmlformats.org/presentationml/2006/ole">
            <mc:AlternateContent xmlns:mc="http://schemas.openxmlformats.org/markup-compatibility/2006">
              <mc:Choice xmlns:v="urn:schemas-microsoft-com:vml" Requires="v">
                <p:oleObj spid="_x0000_s1080" name="Equation" r:id="rId3" imgW="215640" imgH="241200" progId="Equation.DSMT4">
                  <p:embed/>
                </p:oleObj>
              </mc:Choice>
              <mc:Fallback>
                <p:oleObj name="Equation" r:id="rId3" imgW="215640" imgH="241200" progId="Equation.DSMT4">
                  <p:embed/>
                  <p:pic>
                    <p:nvPicPr>
                      <p:cNvPr id="0" name=""/>
                      <p:cNvPicPr/>
                      <p:nvPr/>
                    </p:nvPicPr>
                    <p:blipFill>
                      <a:blip r:embed="rId4"/>
                      <a:stretch>
                        <a:fillRect/>
                      </a:stretch>
                    </p:blipFill>
                    <p:spPr>
                      <a:xfrm>
                        <a:off x="3432175" y="2792413"/>
                        <a:ext cx="238125" cy="26511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DA947BD-BC29-428E-A2CE-204F3C89700A}"/>
              </a:ext>
            </a:extLst>
          </p:cNvPr>
          <p:cNvSpPr>
            <a:spLocks noGrp="1"/>
          </p:cNvSpPr>
          <p:nvPr>
            <p:ph idx="11"/>
          </p:nvPr>
        </p:nvSpPr>
        <p:spPr>
          <a:xfrm>
            <a:off x="3666979" y="2667001"/>
            <a:ext cx="4678755" cy="420232"/>
          </a:xfrm>
        </p:spPr>
        <p:txBody>
          <a:bodyPr>
            <a:normAutofit/>
          </a:bodyPr>
          <a:lstStyle/>
          <a:p>
            <a:pPr marL="0" indent="0">
              <a:buNone/>
            </a:pPr>
            <a:r>
              <a:rPr lang="en-US" sz="2000" dirty="0"/>
              <a:t>since we are interested in the average</a:t>
            </a:r>
            <a:endParaRPr lang="en-IN" sz="2000" dirty="0"/>
          </a:p>
        </p:txBody>
      </p:sp>
      <p:sp>
        <p:nvSpPr>
          <p:cNvPr id="6" name="Content Placeholder 5">
            <a:extLst>
              <a:ext uri="{FF2B5EF4-FFF2-40B4-BE49-F238E27FC236}">
                <a16:creationId xmlns:a16="http://schemas.microsoft.com/office/drawing/2014/main" id="{375881B3-4AB3-4E3D-B7C6-B1CFE0C01D02}"/>
              </a:ext>
            </a:extLst>
          </p:cNvPr>
          <p:cNvSpPr>
            <a:spLocks noGrp="1"/>
          </p:cNvSpPr>
          <p:nvPr>
            <p:ph idx="12"/>
          </p:nvPr>
        </p:nvSpPr>
        <p:spPr>
          <a:xfrm>
            <a:off x="457200" y="3124200"/>
            <a:ext cx="5867400" cy="457200"/>
          </a:xfrm>
        </p:spPr>
        <p:txBody>
          <a:bodyPr>
            <a:normAutofit/>
          </a:bodyPr>
          <a:lstStyle/>
          <a:p>
            <a:pPr marL="446088" indent="0">
              <a:buNone/>
            </a:pPr>
            <a:r>
              <a:rPr lang="en-IN" sz="2000" dirty="0"/>
              <a:t>back-to-school spending.</a:t>
            </a:r>
          </a:p>
        </p:txBody>
      </p:sp>
      <p:sp>
        <p:nvSpPr>
          <p:cNvPr id="7" name="Content Placeholder 6">
            <a:extLst>
              <a:ext uri="{FF2B5EF4-FFF2-40B4-BE49-F238E27FC236}">
                <a16:creationId xmlns:a16="http://schemas.microsoft.com/office/drawing/2014/main" id="{16188366-84AB-4C91-82D8-C2990808758E}"/>
              </a:ext>
            </a:extLst>
          </p:cNvPr>
          <p:cNvSpPr>
            <a:spLocks noGrp="1"/>
          </p:cNvSpPr>
          <p:nvPr>
            <p:ph idx="13"/>
          </p:nvPr>
        </p:nvSpPr>
        <p:spPr>
          <a:xfrm>
            <a:off x="457200" y="3607897"/>
            <a:ext cx="8229600" cy="773980"/>
          </a:xfrm>
        </p:spPr>
        <p:txBody>
          <a:bodyPr>
            <a:normAutofit/>
          </a:bodyPr>
          <a:lstStyle/>
          <a:p>
            <a:pPr marL="403200" indent="-403200">
              <a:buFont typeface="+mj-lt"/>
              <a:buAutoNum type="arabicPeriod" startAt="2"/>
            </a:pPr>
            <a:r>
              <a:rPr lang="en-US" sz="2000" dirty="0"/>
              <a:t>Since we want to determine if the population mean differs from $606.40 (that is, ≠), it is a two-tail test.</a:t>
            </a:r>
            <a:endParaRPr lang="en-IN" sz="2000" dirty="0"/>
          </a:p>
        </p:txBody>
      </p:sp>
      <p:sp>
        <p:nvSpPr>
          <p:cNvPr id="8" name="Content Placeholder 7">
            <a:extLst>
              <a:ext uri="{FF2B5EF4-FFF2-40B4-BE49-F238E27FC236}">
                <a16:creationId xmlns:a16="http://schemas.microsoft.com/office/drawing/2014/main" id="{6596D4A9-FCA9-4B30-A4E2-061B3A1FD5F7}"/>
              </a:ext>
            </a:extLst>
          </p:cNvPr>
          <p:cNvSpPr>
            <a:spLocks noGrp="1"/>
          </p:cNvSpPr>
          <p:nvPr>
            <p:ph idx="14"/>
          </p:nvPr>
        </p:nvSpPr>
        <p:spPr>
          <a:xfrm>
            <a:off x="457200" y="4495800"/>
            <a:ext cx="381000" cy="426575"/>
          </a:xfrm>
        </p:spPr>
        <p:txBody>
          <a:bodyPr>
            <a:normAutofit/>
          </a:bodyPr>
          <a:lstStyle/>
          <a:p>
            <a:pPr marL="403200" indent="-403200">
              <a:buFont typeface="+mj-lt"/>
              <a:buAutoNum type="arabicPeriod" startAt="3"/>
            </a:pPr>
            <a:r>
              <a:rPr lang="en-IN" sz="2000" dirty="0"/>
              <a:t> </a:t>
            </a:r>
          </a:p>
        </p:txBody>
      </p:sp>
      <p:graphicFrame>
        <p:nvGraphicFramePr>
          <p:cNvPr id="16" name="Object 15">
            <a:extLst>
              <a:ext uri="{FF2B5EF4-FFF2-40B4-BE49-F238E27FC236}">
                <a16:creationId xmlns:a16="http://schemas.microsoft.com/office/drawing/2014/main" id="{87BA6818-30F1-49EA-9B25-EC4C26BED6F0}"/>
              </a:ext>
            </a:extLst>
          </p:cNvPr>
          <p:cNvGraphicFramePr>
            <a:graphicFrameLocks noChangeAspect="1"/>
          </p:cNvGraphicFramePr>
          <p:nvPr>
            <p:extLst>
              <p:ext uri="{D42A27DB-BD31-4B8C-83A1-F6EECF244321}">
                <p14:modId xmlns:p14="http://schemas.microsoft.com/office/powerpoint/2010/main" val="2840590941"/>
              </p:ext>
            </p:extLst>
          </p:nvPr>
        </p:nvGraphicFramePr>
        <p:xfrm>
          <a:off x="1028700" y="4552950"/>
          <a:ext cx="1612900" cy="330200"/>
        </p:xfrm>
        <a:graphic>
          <a:graphicData uri="http://schemas.openxmlformats.org/presentationml/2006/ole">
            <mc:AlternateContent xmlns:mc="http://schemas.openxmlformats.org/markup-compatibility/2006">
              <mc:Choice xmlns:v="urn:schemas-microsoft-com:vml" Requires="v">
                <p:oleObj spid="_x0000_s1081" name="Equation" r:id="rId5" imgW="1612800" imgH="330120" progId="Equation.DSMT4">
                  <p:embed/>
                </p:oleObj>
              </mc:Choice>
              <mc:Fallback>
                <p:oleObj name="Equation" r:id="rId5" imgW="1612800" imgH="330120" progId="Equation.DSMT4">
                  <p:embed/>
                  <p:pic>
                    <p:nvPicPr>
                      <p:cNvPr id="0" name=""/>
                      <p:cNvPicPr/>
                      <p:nvPr/>
                    </p:nvPicPr>
                    <p:blipFill>
                      <a:blip r:embed="rId6"/>
                      <a:stretch>
                        <a:fillRect/>
                      </a:stretch>
                    </p:blipFill>
                    <p:spPr>
                      <a:xfrm>
                        <a:off x="1028700" y="4552950"/>
                        <a:ext cx="1612900" cy="3302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D6754DA3-1F80-45B7-ADC5-5C61E607C080}"/>
              </a:ext>
            </a:extLst>
          </p:cNvPr>
          <p:cNvGraphicFramePr>
            <a:graphicFrameLocks noChangeAspect="1"/>
          </p:cNvGraphicFramePr>
          <p:nvPr>
            <p:extLst>
              <p:ext uri="{D42A27DB-BD31-4B8C-83A1-F6EECF244321}">
                <p14:modId xmlns:p14="http://schemas.microsoft.com/office/powerpoint/2010/main" val="333913342"/>
              </p:ext>
            </p:extLst>
          </p:nvPr>
        </p:nvGraphicFramePr>
        <p:xfrm>
          <a:off x="984250" y="4983163"/>
          <a:ext cx="1701800" cy="330200"/>
        </p:xfrm>
        <a:graphic>
          <a:graphicData uri="http://schemas.openxmlformats.org/presentationml/2006/ole">
            <mc:AlternateContent xmlns:mc="http://schemas.openxmlformats.org/markup-compatibility/2006">
              <mc:Choice xmlns:v="urn:schemas-microsoft-com:vml" Requires="v">
                <p:oleObj spid="_x0000_s1082" name="Equation" r:id="rId7" imgW="1701720" imgH="330120" progId="Equation.DSMT4">
                  <p:embed/>
                </p:oleObj>
              </mc:Choice>
              <mc:Fallback>
                <p:oleObj name="Equation" r:id="rId7" imgW="1701720" imgH="330120" progId="Equation.DSMT4">
                  <p:embed/>
                  <p:pic>
                    <p:nvPicPr>
                      <p:cNvPr id="16" name="Object 15">
                        <a:extLst>
                          <a:ext uri="{FF2B5EF4-FFF2-40B4-BE49-F238E27FC236}">
                            <a16:creationId xmlns:a16="http://schemas.microsoft.com/office/drawing/2014/main" id="{87BA6818-30F1-49EA-9B25-EC4C26BED6F0}"/>
                          </a:ext>
                        </a:extLst>
                      </p:cNvPr>
                      <p:cNvPicPr/>
                      <p:nvPr/>
                    </p:nvPicPr>
                    <p:blipFill>
                      <a:blip r:embed="rId8"/>
                      <a:stretch>
                        <a:fillRect/>
                      </a:stretch>
                    </p:blipFill>
                    <p:spPr>
                      <a:xfrm>
                        <a:off x="984250" y="4983163"/>
                        <a:ext cx="1701800" cy="330200"/>
                      </a:xfrm>
                      <a:prstGeom prst="rect">
                        <a:avLst/>
                      </a:prstGeom>
                    </p:spPr>
                  </p:pic>
                </p:oleObj>
              </mc:Fallback>
            </mc:AlternateContent>
          </a:graphicData>
        </a:graphic>
      </p:graphicFrame>
    </p:spTree>
    <p:extLst>
      <p:ext uri="{BB962C8B-B14F-4D97-AF65-F5344CB8AC3E}">
        <p14:creationId xmlns:p14="http://schemas.microsoft.com/office/powerpoint/2010/main" val="151226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1010-8CC7-4F91-9ED9-523529C2CEC2}"/>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7</a:t>
            </a:r>
            <a:endParaRPr lang="en-IN" dirty="0"/>
          </a:p>
        </p:txBody>
      </p:sp>
      <p:sp>
        <p:nvSpPr>
          <p:cNvPr id="3" name="Content Placeholder 2">
            <a:extLst>
              <a:ext uri="{FF2B5EF4-FFF2-40B4-BE49-F238E27FC236}">
                <a16:creationId xmlns:a16="http://schemas.microsoft.com/office/drawing/2014/main" id="{498C5D11-D197-414E-8315-54CB1D0FF876}"/>
              </a:ext>
            </a:extLst>
          </p:cNvPr>
          <p:cNvSpPr>
            <a:spLocks noGrp="1"/>
          </p:cNvSpPr>
          <p:nvPr>
            <p:ph idx="1"/>
          </p:nvPr>
        </p:nvSpPr>
        <p:spPr>
          <a:xfrm>
            <a:off x="457200" y="1600201"/>
            <a:ext cx="8534400" cy="1025304"/>
          </a:xfrm>
        </p:spPr>
        <p:txBody>
          <a:bodyPr>
            <a:noAutofit/>
          </a:bodyPr>
          <a:lstStyle/>
          <a:p>
            <a:pPr marL="292608" indent="-292608"/>
            <a:r>
              <a:rPr lang="en-US" sz="2000" dirty="0"/>
              <a:t>Example: A television research analyst wishes to test a claim that more than 50% of the households will tune in for a TV episode. Specify the null and the alternative hypotheses to test the claim.</a:t>
            </a:r>
            <a:endParaRPr lang="en-IN" sz="2000" dirty="0"/>
          </a:p>
        </p:txBody>
      </p:sp>
      <p:sp>
        <p:nvSpPr>
          <p:cNvPr id="4" name="Content Placeholder 3">
            <a:extLst>
              <a:ext uri="{FF2B5EF4-FFF2-40B4-BE49-F238E27FC236}">
                <a16:creationId xmlns:a16="http://schemas.microsoft.com/office/drawing/2014/main" id="{171F8811-21B1-46A1-83AB-30CF645C0BC5}"/>
              </a:ext>
            </a:extLst>
          </p:cNvPr>
          <p:cNvSpPr>
            <a:spLocks noGrp="1"/>
          </p:cNvSpPr>
          <p:nvPr>
            <p:ph idx="10"/>
          </p:nvPr>
        </p:nvSpPr>
        <p:spPr>
          <a:xfrm>
            <a:off x="457200" y="2661722"/>
            <a:ext cx="8229600" cy="1403284"/>
          </a:xfrm>
        </p:spPr>
        <p:txBody>
          <a:bodyPr>
            <a:normAutofit/>
          </a:bodyPr>
          <a:lstStyle/>
          <a:p>
            <a:pPr marL="804672" indent="-411480">
              <a:buFont typeface="+mj-lt"/>
              <a:buAutoNum type="arabicPeriod"/>
            </a:pPr>
            <a:r>
              <a:rPr lang="en-US" sz="2000" dirty="0"/>
              <a:t>Parameter of interest is </a:t>
            </a:r>
            <a:r>
              <a:rPr lang="en-US" sz="2000" i="1" dirty="0"/>
              <a:t>p</a:t>
            </a:r>
            <a:r>
              <a:rPr lang="en-US" sz="2000" dirty="0"/>
              <a:t> since we are interested in the proportion of households.</a:t>
            </a:r>
          </a:p>
          <a:p>
            <a:pPr marL="804672" indent="-411480">
              <a:buFont typeface="+mj-lt"/>
              <a:buAutoNum type="arabicPeriod"/>
            </a:pPr>
            <a:r>
              <a:rPr lang="en-US" sz="2000" dirty="0"/>
              <a:t>Since the analyst wants to determine whether </a:t>
            </a:r>
            <a:r>
              <a:rPr lang="en-US" sz="2000" i="1" dirty="0"/>
              <a:t>p</a:t>
            </a:r>
            <a:r>
              <a:rPr lang="en-US" sz="2000" dirty="0"/>
              <a:t> &gt; 0.50, it is a one-tail test.</a:t>
            </a:r>
            <a:endParaRPr lang="en-IN" sz="2000" dirty="0"/>
          </a:p>
        </p:txBody>
      </p:sp>
      <p:sp>
        <p:nvSpPr>
          <p:cNvPr id="8" name="Content Placeholder 7">
            <a:extLst>
              <a:ext uri="{FF2B5EF4-FFF2-40B4-BE49-F238E27FC236}">
                <a16:creationId xmlns:a16="http://schemas.microsoft.com/office/drawing/2014/main" id="{6596D4A9-FCA9-4B30-A4E2-061B3A1FD5F7}"/>
              </a:ext>
            </a:extLst>
          </p:cNvPr>
          <p:cNvSpPr>
            <a:spLocks noGrp="1"/>
          </p:cNvSpPr>
          <p:nvPr>
            <p:ph idx="14"/>
          </p:nvPr>
        </p:nvSpPr>
        <p:spPr>
          <a:xfrm>
            <a:off x="457200" y="4191000"/>
            <a:ext cx="838200" cy="426575"/>
          </a:xfrm>
        </p:spPr>
        <p:txBody>
          <a:bodyPr>
            <a:normAutofit/>
          </a:bodyPr>
          <a:lstStyle/>
          <a:p>
            <a:pPr marL="804672" indent="-411480">
              <a:buFont typeface="+mj-lt"/>
              <a:buAutoNum type="arabicPeriod" startAt="3"/>
            </a:pPr>
            <a:r>
              <a:rPr lang="en-IN" sz="2000" dirty="0"/>
              <a:t> </a:t>
            </a:r>
          </a:p>
        </p:txBody>
      </p:sp>
      <p:graphicFrame>
        <p:nvGraphicFramePr>
          <p:cNvPr id="16" name="Object 15">
            <a:extLst>
              <a:ext uri="{FF2B5EF4-FFF2-40B4-BE49-F238E27FC236}">
                <a16:creationId xmlns:a16="http://schemas.microsoft.com/office/drawing/2014/main" id="{87BA6818-30F1-49EA-9B25-EC4C26BED6F0}"/>
              </a:ext>
            </a:extLst>
          </p:cNvPr>
          <p:cNvGraphicFramePr>
            <a:graphicFrameLocks noChangeAspect="1"/>
          </p:cNvGraphicFramePr>
          <p:nvPr>
            <p:extLst>
              <p:ext uri="{D42A27DB-BD31-4B8C-83A1-F6EECF244321}">
                <p14:modId xmlns:p14="http://schemas.microsoft.com/office/powerpoint/2010/main" val="3209930751"/>
              </p:ext>
            </p:extLst>
          </p:nvPr>
        </p:nvGraphicFramePr>
        <p:xfrm>
          <a:off x="1393825" y="4248150"/>
          <a:ext cx="1358900" cy="330200"/>
        </p:xfrm>
        <a:graphic>
          <a:graphicData uri="http://schemas.openxmlformats.org/presentationml/2006/ole">
            <mc:AlternateContent xmlns:mc="http://schemas.openxmlformats.org/markup-compatibility/2006">
              <mc:Choice xmlns:v="urn:schemas-microsoft-com:vml" Requires="v">
                <p:oleObj spid="_x0000_s2086" name="Equation" r:id="rId3" imgW="1358640" imgH="330120" progId="Equation.DSMT4">
                  <p:embed/>
                </p:oleObj>
              </mc:Choice>
              <mc:Fallback>
                <p:oleObj name="Equation" r:id="rId3" imgW="1358640" imgH="330120" progId="Equation.DSMT4">
                  <p:embed/>
                  <p:pic>
                    <p:nvPicPr>
                      <p:cNvPr id="16" name="Object 15">
                        <a:extLst>
                          <a:ext uri="{FF2B5EF4-FFF2-40B4-BE49-F238E27FC236}">
                            <a16:creationId xmlns:a16="http://schemas.microsoft.com/office/drawing/2014/main" id="{87BA6818-30F1-49EA-9B25-EC4C26BED6F0}"/>
                          </a:ext>
                        </a:extLst>
                      </p:cNvPr>
                      <p:cNvPicPr/>
                      <p:nvPr/>
                    </p:nvPicPr>
                    <p:blipFill>
                      <a:blip r:embed="rId4"/>
                      <a:stretch>
                        <a:fillRect/>
                      </a:stretch>
                    </p:blipFill>
                    <p:spPr>
                      <a:xfrm>
                        <a:off x="1393825" y="4248150"/>
                        <a:ext cx="1358900" cy="3302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D6754DA3-1F80-45B7-ADC5-5C61E607C080}"/>
              </a:ext>
            </a:extLst>
          </p:cNvPr>
          <p:cNvGraphicFramePr>
            <a:graphicFrameLocks noChangeAspect="1"/>
          </p:cNvGraphicFramePr>
          <p:nvPr>
            <p:extLst>
              <p:ext uri="{D42A27DB-BD31-4B8C-83A1-F6EECF244321}">
                <p14:modId xmlns:p14="http://schemas.microsoft.com/office/powerpoint/2010/main" val="4185567139"/>
              </p:ext>
            </p:extLst>
          </p:nvPr>
        </p:nvGraphicFramePr>
        <p:xfrm>
          <a:off x="1358900" y="4678363"/>
          <a:ext cx="1435100" cy="330200"/>
        </p:xfrm>
        <a:graphic>
          <a:graphicData uri="http://schemas.openxmlformats.org/presentationml/2006/ole">
            <mc:AlternateContent xmlns:mc="http://schemas.openxmlformats.org/markup-compatibility/2006">
              <mc:Choice xmlns:v="urn:schemas-microsoft-com:vml" Requires="v">
                <p:oleObj spid="_x0000_s2087" name="Equation" r:id="rId5" imgW="1434960" imgH="330120" progId="Equation.DSMT4">
                  <p:embed/>
                </p:oleObj>
              </mc:Choice>
              <mc:Fallback>
                <p:oleObj name="Equation" r:id="rId5" imgW="1434960" imgH="330120" progId="Equation.DSMT4">
                  <p:embed/>
                  <p:pic>
                    <p:nvPicPr>
                      <p:cNvPr id="17" name="Object 16">
                        <a:extLst>
                          <a:ext uri="{FF2B5EF4-FFF2-40B4-BE49-F238E27FC236}">
                            <a16:creationId xmlns:a16="http://schemas.microsoft.com/office/drawing/2014/main" id="{D6754DA3-1F80-45B7-ADC5-5C61E607C080}"/>
                          </a:ext>
                        </a:extLst>
                      </p:cNvPr>
                      <p:cNvPicPr/>
                      <p:nvPr/>
                    </p:nvPicPr>
                    <p:blipFill>
                      <a:blip r:embed="rId6"/>
                      <a:stretch>
                        <a:fillRect/>
                      </a:stretch>
                    </p:blipFill>
                    <p:spPr>
                      <a:xfrm>
                        <a:off x="1358900" y="4678363"/>
                        <a:ext cx="1435100" cy="330200"/>
                      </a:xfrm>
                      <a:prstGeom prst="rect">
                        <a:avLst/>
                      </a:prstGeom>
                    </p:spPr>
                  </p:pic>
                </p:oleObj>
              </mc:Fallback>
            </mc:AlternateContent>
          </a:graphicData>
        </a:graphic>
      </p:graphicFrame>
    </p:spTree>
    <p:extLst>
      <p:ext uri="{BB962C8B-B14F-4D97-AF65-F5344CB8AC3E}">
        <p14:creationId xmlns:p14="http://schemas.microsoft.com/office/powerpoint/2010/main" val="39991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6FDF-FCE6-46F8-BC3D-9DAD83E69EC8}"/>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8</a:t>
            </a:r>
            <a:endParaRPr lang="en-IN" dirty="0"/>
          </a:p>
        </p:txBody>
      </p:sp>
      <p:sp>
        <p:nvSpPr>
          <p:cNvPr id="3" name="Content Placeholder 2">
            <a:extLst>
              <a:ext uri="{FF2B5EF4-FFF2-40B4-BE49-F238E27FC236}">
                <a16:creationId xmlns:a16="http://schemas.microsoft.com/office/drawing/2014/main" id="{99971F55-2D5D-4B09-99A6-3CEE966E6EC2}"/>
              </a:ext>
            </a:extLst>
          </p:cNvPr>
          <p:cNvSpPr>
            <a:spLocks noGrp="1"/>
          </p:cNvSpPr>
          <p:nvPr>
            <p:ph idx="1"/>
          </p:nvPr>
        </p:nvSpPr>
        <p:spPr>
          <a:xfrm>
            <a:off x="457200" y="1600202"/>
            <a:ext cx="8229600" cy="1840115"/>
          </a:xfrm>
        </p:spPr>
        <p:txBody>
          <a:bodyPr>
            <a:normAutofit/>
          </a:bodyPr>
          <a:lstStyle/>
          <a:p>
            <a:pPr marL="0" indent="0">
              <a:spcBef>
                <a:spcPts val="500"/>
              </a:spcBef>
              <a:buNone/>
            </a:pPr>
            <a:r>
              <a:rPr lang="en-US" sz="2000" dirty="0"/>
              <a:t>The decision of a hypothesis test is based on limited sample information, we are bound to make errors.</a:t>
            </a:r>
          </a:p>
          <a:p>
            <a:pPr marL="0" indent="0">
              <a:spcBef>
                <a:spcPts val="500"/>
              </a:spcBef>
              <a:buNone/>
            </a:pPr>
            <a:r>
              <a:rPr lang="en-US" sz="2000" dirty="0"/>
              <a:t>Correct decisions:</a:t>
            </a:r>
          </a:p>
          <a:p>
            <a:pPr marL="292608" indent="-292608">
              <a:spcBef>
                <a:spcPts val="500"/>
              </a:spcBef>
            </a:pPr>
            <a:r>
              <a:rPr lang="en-US" sz="2000" dirty="0"/>
              <a:t>Reject the null hypothesis when the null hypothesis is false.</a:t>
            </a:r>
          </a:p>
          <a:p>
            <a:pPr marL="292608" indent="-292608">
              <a:spcBef>
                <a:spcPts val="500"/>
              </a:spcBef>
            </a:pPr>
            <a:r>
              <a:rPr lang="en-US" sz="2000" dirty="0"/>
              <a:t>Not reject the null hypothesis when the null hypothesis is true.</a:t>
            </a:r>
            <a:endParaRPr lang="en-IN" sz="2000" dirty="0"/>
          </a:p>
        </p:txBody>
      </p:sp>
      <p:sp>
        <p:nvSpPr>
          <p:cNvPr id="4" name="Content Placeholder 3">
            <a:extLst>
              <a:ext uri="{FF2B5EF4-FFF2-40B4-BE49-F238E27FC236}">
                <a16:creationId xmlns:a16="http://schemas.microsoft.com/office/drawing/2014/main" id="{6B9134C3-A28C-4B9B-BA1B-DB8FEB0B7CA7}"/>
              </a:ext>
            </a:extLst>
          </p:cNvPr>
          <p:cNvSpPr>
            <a:spLocks noGrp="1"/>
          </p:cNvSpPr>
          <p:nvPr>
            <p:ph idx="10"/>
          </p:nvPr>
        </p:nvSpPr>
        <p:spPr>
          <a:xfrm>
            <a:off x="457200" y="3478041"/>
            <a:ext cx="8229600" cy="1213163"/>
          </a:xfrm>
        </p:spPr>
        <p:txBody>
          <a:bodyPr>
            <a:normAutofit/>
          </a:bodyPr>
          <a:lstStyle/>
          <a:p>
            <a:pPr marL="0" indent="0">
              <a:spcBef>
                <a:spcPts val="500"/>
              </a:spcBef>
              <a:buNone/>
            </a:pPr>
            <a:r>
              <a:rPr lang="en-US" sz="2000" dirty="0"/>
              <a:t>There are two types of errors:</a:t>
            </a:r>
          </a:p>
          <a:p>
            <a:pPr marL="292608" indent="-292608">
              <a:spcBef>
                <a:spcPts val="500"/>
              </a:spcBef>
            </a:pPr>
            <a:r>
              <a:rPr lang="en-US" sz="2000" dirty="0"/>
              <a:t>Type I Error: reject the null hypothesis when it is true.</a:t>
            </a:r>
          </a:p>
          <a:p>
            <a:pPr marL="292608" indent="-292608">
              <a:spcBef>
                <a:spcPts val="500"/>
              </a:spcBef>
            </a:pPr>
            <a:r>
              <a:rPr lang="en-US" sz="2000" dirty="0"/>
              <a:t>Type II Error: do not reject the null hypothesis when it is false.</a:t>
            </a:r>
            <a:endParaRPr lang="en-IN" sz="2000" dirty="0"/>
          </a:p>
        </p:txBody>
      </p:sp>
      <p:graphicFrame>
        <p:nvGraphicFramePr>
          <p:cNvPr id="7" name="Table 7">
            <a:extLst>
              <a:ext uri="{FF2B5EF4-FFF2-40B4-BE49-F238E27FC236}">
                <a16:creationId xmlns:a16="http://schemas.microsoft.com/office/drawing/2014/main" id="{E765885E-29E9-489D-ABF1-2FB1DD722C0D}"/>
              </a:ext>
            </a:extLst>
          </p:cNvPr>
          <p:cNvGraphicFramePr>
            <a:graphicFrameLocks noGrp="1"/>
          </p:cNvGraphicFramePr>
          <p:nvPr>
            <p:extLst>
              <p:ext uri="{D42A27DB-BD31-4B8C-83A1-F6EECF244321}">
                <p14:modId xmlns:p14="http://schemas.microsoft.com/office/powerpoint/2010/main" val="1595290821"/>
              </p:ext>
            </p:extLst>
          </p:nvPr>
        </p:nvGraphicFramePr>
        <p:xfrm>
          <a:off x="685800" y="4754880"/>
          <a:ext cx="7574280" cy="10058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1748802705"/>
                    </a:ext>
                  </a:extLst>
                </a:gridCol>
                <a:gridCol w="2209800">
                  <a:extLst>
                    <a:ext uri="{9D8B030D-6E8A-4147-A177-3AD203B41FA5}">
                      <a16:colId xmlns:a16="http://schemas.microsoft.com/office/drawing/2014/main" val="850644561"/>
                    </a:ext>
                  </a:extLst>
                </a:gridCol>
                <a:gridCol w="2392680">
                  <a:extLst>
                    <a:ext uri="{9D8B030D-6E8A-4147-A177-3AD203B41FA5}">
                      <a16:colId xmlns:a16="http://schemas.microsoft.com/office/drawing/2014/main" val="1797856359"/>
                    </a:ext>
                  </a:extLst>
                </a:gridCol>
              </a:tblGrid>
              <a:tr h="167639">
                <a:tc>
                  <a:txBody>
                    <a:bodyPr/>
                    <a:lstStyle/>
                    <a:p>
                      <a:r>
                        <a:rPr lang="en-IN" sz="1600" baseline="0" dirty="0"/>
                        <a:t>Decision</a:t>
                      </a:r>
                    </a:p>
                  </a:txBody>
                  <a:tcPr marL="110642" marR="110642"/>
                </a:tc>
                <a:tc>
                  <a:txBody>
                    <a:bodyPr/>
                    <a:lstStyle/>
                    <a:p>
                      <a:r>
                        <a:rPr lang="en-IN" sz="1600" baseline="0" dirty="0"/>
                        <a:t>Null hypothesis is true</a:t>
                      </a:r>
                    </a:p>
                  </a:txBody>
                  <a:tcPr marL="110642" marR="110642"/>
                </a:tc>
                <a:tc>
                  <a:txBody>
                    <a:bodyPr/>
                    <a:lstStyle/>
                    <a:p>
                      <a:r>
                        <a:rPr lang="en-IN" sz="1600" baseline="0" dirty="0"/>
                        <a:t>Null hypothesis is false</a:t>
                      </a:r>
                    </a:p>
                  </a:txBody>
                  <a:tcPr marL="110642" marR="110642"/>
                </a:tc>
                <a:extLst>
                  <a:ext uri="{0D108BD9-81ED-4DB2-BD59-A6C34878D82A}">
                    <a16:rowId xmlns:a16="http://schemas.microsoft.com/office/drawing/2014/main" val="1883576940"/>
                  </a:ext>
                </a:extLst>
              </a:tr>
              <a:tr h="167639">
                <a:tc>
                  <a:txBody>
                    <a:bodyPr/>
                    <a:lstStyle/>
                    <a:p>
                      <a:r>
                        <a:rPr lang="en-IN" sz="1600" baseline="0" dirty="0"/>
                        <a:t>Reject the null hypothesis</a:t>
                      </a:r>
                    </a:p>
                  </a:txBody>
                  <a:tcPr marL="110642" marR="110642"/>
                </a:tc>
                <a:tc>
                  <a:txBody>
                    <a:bodyPr/>
                    <a:lstStyle/>
                    <a:p>
                      <a:r>
                        <a:rPr lang="en-IN" sz="1600" baseline="0" dirty="0"/>
                        <a:t>Type I error</a:t>
                      </a:r>
                    </a:p>
                  </a:txBody>
                  <a:tcPr marL="110642" marR="110642"/>
                </a:tc>
                <a:tc>
                  <a:txBody>
                    <a:bodyPr/>
                    <a:lstStyle/>
                    <a:p>
                      <a:r>
                        <a:rPr lang="en-IN" sz="1600" baseline="0" dirty="0"/>
                        <a:t>Correct decision</a:t>
                      </a:r>
                    </a:p>
                  </a:txBody>
                  <a:tcPr marL="110642" marR="110642"/>
                </a:tc>
                <a:extLst>
                  <a:ext uri="{0D108BD9-81ED-4DB2-BD59-A6C34878D82A}">
                    <a16:rowId xmlns:a16="http://schemas.microsoft.com/office/drawing/2014/main" val="313802247"/>
                  </a:ext>
                </a:extLst>
              </a:tr>
              <a:tr h="167639">
                <a:tc>
                  <a:txBody>
                    <a:bodyPr/>
                    <a:lstStyle/>
                    <a:p>
                      <a:r>
                        <a:rPr lang="en-US" sz="1600" baseline="0" dirty="0"/>
                        <a:t>Do not reject the null hypothesis</a:t>
                      </a:r>
                      <a:endParaRPr lang="en-IN" sz="1600" baseline="0" dirty="0"/>
                    </a:p>
                  </a:txBody>
                  <a:tcPr marL="110642" marR="110642"/>
                </a:tc>
                <a:tc>
                  <a:txBody>
                    <a:bodyPr/>
                    <a:lstStyle/>
                    <a:p>
                      <a:r>
                        <a:rPr lang="en-IN" sz="1600" baseline="0" dirty="0"/>
                        <a:t>Correct decision</a:t>
                      </a:r>
                    </a:p>
                  </a:txBody>
                  <a:tcPr marL="110642" marR="110642"/>
                </a:tc>
                <a:tc>
                  <a:txBody>
                    <a:bodyPr/>
                    <a:lstStyle/>
                    <a:p>
                      <a:r>
                        <a:rPr lang="en-IN" sz="1600" baseline="0" dirty="0"/>
                        <a:t>Type II error</a:t>
                      </a:r>
                    </a:p>
                  </a:txBody>
                  <a:tcPr marL="110642" marR="110642"/>
                </a:tc>
                <a:extLst>
                  <a:ext uri="{0D108BD9-81ED-4DB2-BD59-A6C34878D82A}">
                    <a16:rowId xmlns:a16="http://schemas.microsoft.com/office/drawing/2014/main" val="3245261602"/>
                  </a:ext>
                </a:extLst>
              </a:tr>
            </a:tbl>
          </a:graphicData>
        </a:graphic>
      </p:graphicFrame>
    </p:spTree>
    <p:extLst>
      <p:ext uri="{BB962C8B-B14F-4D97-AF65-F5344CB8AC3E}">
        <p14:creationId xmlns:p14="http://schemas.microsoft.com/office/powerpoint/2010/main" val="10921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AC435-B205-4AA6-B938-2DE0ADB43BFF}"/>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a:t>
            </a:r>
            <a:endParaRPr lang="en-IN" dirty="0"/>
          </a:p>
        </p:txBody>
      </p:sp>
      <p:sp>
        <p:nvSpPr>
          <p:cNvPr id="3" name="Content Placeholder 2">
            <a:extLst>
              <a:ext uri="{FF2B5EF4-FFF2-40B4-BE49-F238E27FC236}">
                <a16:creationId xmlns:a16="http://schemas.microsoft.com/office/drawing/2014/main" id="{430D5C97-2959-48B0-BA1A-B87B6BF05DC9}"/>
              </a:ext>
            </a:extLst>
          </p:cNvPr>
          <p:cNvSpPr>
            <a:spLocks noGrp="1"/>
          </p:cNvSpPr>
          <p:nvPr>
            <p:ph idx="1"/>
          </p:nvPr>
        </p:nvSpPr>
        <p:spPr>
          <a:xfrm>
            <a:off x="457200" y="1600201"/>
            <a:ext cx="8229600" cy="2636821"/>
          </a:xfrm>
        </p:spPr>
        <p:txBody>
          <a:bodyPr>
            <a:normAutofit/>
          </a:bodyPr>
          <a:lstStyle/>
          <a:p>
            <a:pPr marL="292608" indent="-292608">
              <a:spcBef>
                <a:spcPts val="500"/>
              </a:spcBef>
            </a:pPr>
            <a:r>
              <a:rPr lang="en-US" sz="2200" dirty="0"/>
              <a:t>Not always easy to determine which of the two errors has more serious consequences.</a:t>
            </a:r>
          </a:p>
          <a:p>
            <a:pPr marL="292608" indent="-292608">
              <a:spcBef>
                <a:spcPts val="500"/>
              </a:spcBef>
            </a:pPr>
            <a:r>
              <a:rPr lang="en-US" sz="2200" dirty="0"/>
              <a:t>For given evidence, there is a trade-off between these errors.</a:t>
            </a:r>
          </a:p>
          <a:p>
            <a:pPr marL="292608" indent="-292608">
              <a:spcBef>
                <a:spcPts val="500"/>
              </a:spcBef>
            </a:pPr>
            <a:r>
              <a:rPr lang="en-US" sz="2200" dirty="0"/>
              <a:t>By reducing the likelihood of a Type I error, we implicitly increase the likelihood of a Type II error, and vice versa.</a:t>
            </a:r>
          </a:p>
          <a:p>
            <a:pPr marL="292608" indent="-292608">
              <a:spcBef>
                <a:spcPts val="500"/>
              </a:spcBef>
            </a:pPr>
            <a:r>
              <a:rPr lang="en-US" sz="2200" dirty="0"/>
              <a:t>The only way we can reduce both errors is by collecting more evidence.</a:t>
            </a:r>
            <a:endParaRPr lang="en-IN" sz="2200" dirty="0"/>
          </a:p>
        </p:txBody>
      </p:sp>
      <p:sp>
        <p:nvSpPr>
          <p:cNvPr id="4" name="Content Placeholder 3">
            <a:extLst>
              <a:ext uri="{FF2B5EF4-FFF2-40B4-BE49-F238E27FC236}">
                <a16:creationId xmlns:a16="http://schemas.microsoft.com/office/drawing/2014/main" id="{276CAE51-BF29-40C1-9ADA-9599E1A0EFEA}"/>
              </a:ext>
            </a:extLst>
          </p:cNvPr>
          <p:cNvSpPr>
            <a:spLocks noGrp="1"/>
          </p:cNvSpPr>
          <p:nvPr>
            <p:ph idx="10"/>
          </p:nvPr>
        </p:nvSpPr>
        <p:spPr>
          <a:xfrm>
            <a:off x="457200" y="4315503"/>
            <a:ext cx="3553485" cy="469232"/>
          </a:xfrm>
        </p:spPr>
        <p:txBody>
          <a:bodyPr>
            <a:normAutofit/>
          </a:bodyPr>
          <a:lstStyle/>
          <a:p>
            <a:pPr marL="292608" indent="-292608">
              <a:spcBef>
                <a:spcPts val="500"/>
              </a:spcBef>
            </a:pPr>
            <a:r>
              <a:rPr lang="en-US" sz="2200" dirty="0"/>
              <a:t>Denote a Type I error with</a:t>
            </a:r>
            <a:endParaRPr lang="en-IN" sz="2200" dirty="0"/>
          </a:p>
        </p:txBody>
      </p:sp>
      <p:graphicFrame>
        <p:nvGraphicFramePr>
          <p:cNvPr id="7" name="Object 6">
            <a:extLst>
              <a:ext uri="{FF2B5EF4-FFF2-40B4-BE49-F238E27FC236}">
                <a16:creationId xmlns:a16="http://schemas.microsoft.com/office/drawing/2014/main" id="{DA6543FF-E77D-43D6-B2C0-5060749258F4}"/>
              </a:ext>
            </a:extLst>
          </p:cNvPr>
          <p:cNvGraphicFramePr>
            <a:graphicFrameLocks noChangeAspect="1"/>
          </p:cNvGraphicFramePr>
          <p:nvPr>
            <p:extLst>
              <p:ext uri="{D42A27DB-BD31-4B8C-83A1-F6EECF244321}">
                <p14:modId xmlns:p14="http://schemas.microsoft.com/office/powerpoint/2010/main" val="3263709571"/>
              </p:ext>
            </p:extLst>
          </p:nvPr>
        </p:nvGraphicFramePr>
        <p:xfrm>
          <a:off x="4021257" y="4469584"/>
          <a:ext cx="265430" cy="209550"/>
        </p:xfrm>
        <a:graphic>
          <a:graphicData uri="http://schemas.openxmlformats.org/presentationml/2006/ole">
            <mc:AlternateContent xmlns:mc="http://schemas.openxmlformats.org/markup-compatibility/2006">
              <mc:Choice xmlns:v="urn:schemas-microsoft-com:vml" Requires="v">
                <p:oleObj spid="_x0000_s3110" name="Equation" r:id="rId3" imgW="241200" imgH="190440" progId="Equation.DSMT4">
                  <p:embed/>
                </p:oleObj>
              </mc:Choice>
              <mc:Fallback>
                <p:oleObj name="Equation" r:id="rId3" imgW="241200" imgH="190440" progId="Equation.DSMT4">
                  <p:embed/>
                  <p:pic>
                    <p:nvPicPr>
                      <p:cNvPr id="0" name=""/>
                      <p:cNvPicPr/>
                      <p:nvPr/>
                    </p:nvPicPr>
                    <p:blipFill>
                      <a:blip r:embed="rId4"/>
                      <a:stretch>
                        <a:fillRect/>
                      </a:stretch>
                    </p:blipFill>
                    <p:spPr>
                      <a:xfrm>
                        <a:off x="4021257" y="4469584"/>
                        <a:ext cx="265430" cy="2095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A832B1B-E4BF-491B-BE4A-37A0988C86F8}"/>
              </a:ext>
            </a:extLst>
          </p:cNvPr>
          <p:cNvSpPr>
            <a:spLocks noGrp="1"/>
          </p:cNvSpPr>
          <p:nvPr>
            <p:ph idx="11"/>
          </p:nvPr>
        </p:nvSpPr>
        <p:spPr>
          <a:xfrm>
            <a:off x="457200" y="4874537"/>
            <a:ext cx="3598752" cy="459463"/>
          </a:xfrm>
        </p:spPr>
        <p:txBody>
          <a:bodyPr>
            <a:normAutofit/>
          </a:bodyPr>
          <a:lstStyle/>
          <a:p>
            <a:pPr marL="292608" indent="-292608">
              <a:spcBef>
                <a:spcPts val="500"/>
              </a:spcBef>
            </a:pPr>
            <a:r>
              <a:rPr lang="en-US" sz="2200" dirty="0"/>
              <a:t>Denote a Type II error with</a:t>
            </a:r>
            <a:endParaRPr lang="en-IN" sz="2200" dirty="0"/>
          </a:p>
        </p:txBody>
      </p:sp>
      <p:graphicFrame>
        <p:nvGraphicFramePr>
          <p:cNvPr id="8" name="Object 7">
            <a:extLst>
              <a:ext uri="{FF2B5EF4-FFF2-40B4-BE49-F238E27FC236}">
                <a16:creationId xmlns:a16="http://schemas.microsoft.com/office/drawing/2014/main" id="{41D790CC-8D41-40BC-B973-3035B5979BC2}"/>
              </a:ext>
            </a:extLst>
          </p:cNvPr>
          <p:cNvGraphicFramePr>
            <a:graphicFrameLocks noChangeAspect="1"/>
          </p:cNvGraphicFramePr>
          <p:nvPr>
            <p:extLst>
              <p:ext uri="{D42A27DB-BD31-4B8C-83A1-F6EECF244321}">
                <p14:modId xmlns:p14="http://schemas.microsoft.com/office/powerpoint/2010/main" val="3134808898"/>
              </p:ext>
            </p:extLst>
          </p:nvPr>
        </p:nvGraphicFramePr>
        <p:xfrm>
          <a:off x="4062757" y="4948206"/>
          <a:ext cx="292100" cy="349250"/>
        </p:xfrm>
        <a:graphic>
          <a:graphicData uri="http://schemas.openxmlformats.org/presentationml/2006/ole">
            <mc:AlternateContent xmlns:mc="http://schemas.openxmlformats.org/markup-compatibility/2006">
              <mc:Choice xmlns:v="urn:schemas-microsoft-com:vml" Requires="v">
                <p:oleObj spid="_x0000_s3111" name="Equation" r:id="rId5" imgW="266400" imgH="317160" progId="Equation.DSMT4">
                  <p:embed/>
                </p:oleObj>
              </mc:Choice>
              <mc:Fallback>
                <p:oleObj name="Equation" r:id="rId5" imgW="266400" imgH="317160" progId="Equation.DSMT4">
                  <p:embed/>
                  <p:pic>
                    <p:nvPicPr>
                      <p:cNvPr id="7" name="Object 6">
                        <a:extLst>
                          <a:ext uri="{FF2B5EF4-FFF2-40B4-BE49-F238E27FC236}">
                            <a16:creationId xmlns:a16="http://schemas.microsoft.com/office/drawing/2014/main" id="{DA6543FF-E77D-43D6-B2C0-5060749258F4}"/>
                          </a:ext>
                        </a:extLst>
                      </p:cNvPr>
                      <p:cNvPicPr/>
                      <p:nvPr/>
                    </p:nvPicPr>
                    <p:blipFill>
                      <a:blip r:embed="rId6"/>
                      <a:stretch>
                        <a:fillRect/>
                      </a:stretch>
                    </p:blipFill>
                    <p:spPr>
                      <a:xfrm>
                        <a:off x="4062757" y="4948206"/>
                        <a:ext cx="292100" cy="349250"/>
                      </a:xfrm>
                      <a:prstGeom prst="rect">
                        <a:avLst/>
                      </a:prstGeom>
                    </p:spPr>
                  </p:pic>
                </p:oleObj>
              </mc:Fallback>
            </mc:AlternateContent>
          </a:graphicData>
        </a:graphic>
      </p:graphicFrame>
    </p:spTree>
    <p:extLst>
      <p:ext uri="{BB962C8B-B14F-4D97-AF65-F5344CB8AC3E}">
        <p14:creationId xmlns:p14="http://schemas.microsoft.com/office/powerpoint/2010/main" val="52096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08BA-4506-4D82-B3EE-8BA655C14DB7}"/>
              </a:ext>
            </a:extLst>
          </p:cNvPr>
          <p:cNvSpPr>
            <a:spLocks noGrp="1"/>
          </p:cNvSpPr>
          <p:nvPr>
            <p:ph type="title"/>
          </p:nvPr>
        </p:nvSpPr>
        <p:spPr>
          <a:xfrm>
            <a:off x="457200" y="274638"/>
            <a:ext cx="8534400" cy="1143000"/>
          </a:xfrm>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10</a:t>
            </a:r>
            <a:endParaRPr lang="en-IN" dirty="0"/>
          </a:p>
        </p:txBody>
      </p:sp>
      <p:sp>
        <p:nvSpPr>
          <p:cNvPr id="3" name="Content Placeholder 2">
            <a:extLst>
              <a:ext uri="{FF2B5EF4-FFF2-40B4-BE49-F238E27FC236}">
                <a16:creationId xmlns:a16="http://schemas.microsoft.com/office/drawing/2014/main" id="{D41384E2-C476-473A-9CDA-AD365EB87F0D}"/>
              </a:ext>
            </a:extLst>
          </p:cNvPr>
          <p:cNvSpPr>
            <a:spLocks noGrp="1"/>
          </p:cNvSpPr>
          <p:nvPr>
            <p:ph idx="1"/>
          </p:nvPr>
        </p:nvSpPr>
        <p:spPr>
          <a:xfrm>
            <a:off x="457200" y="1600201"/>
            <a:ext cx="3589699" cy="400615"/>
          </a:xfrm>
        </p:spPr>
        <p:txBody>
          <a:bodyPr>
            <a:normAutofit/>
          </a:bodyPr>
          <a:lstStyle/>
          <a:p>
            <a:pPr marL="0" indent="0">
              <a:buNone/>
            </a:pPr>
            <a:r>
              <a:rPr lang="en-US" sz="2000" dirty="0"/>
              <a:t>The only way we can lower both</a:t>
            </a:r>
            <a:endParaRPr lang="en-IN" sz="2000" dirty="0"/>
          </a:p>
        </p:txBody>
      </p:sp>
      <p:graphicFrame>
        <p:nvGraphicFramePr>
          <p:cNvPr id="15" name="Object 14">
            <a:extLst>
              <a:ext uri="{FF2B5EF4-FFF2-40B4-BE49-F238E27FC236}">
                <a16:creationId xmlns:a16="http://schemas.microsoft.com/office/drawing/2014/main" id="{D1914037-C886-4B22-B829-B03F6618DE52}"/>
              </a:ext>
            </a:extLst>
          </p:cNvPr>
          <p:cNvGraphicFramePr>
            <a:graphicFrameLocks noChangeAspect="1"/>
          </p:cNvGraphicFramePr>
          <p:nvPr>
            <p:extLst>
              <p:ext uri="{D42A27DB-BD31-4B8C-83A1-F6EECF244321}">
                <p14:modId xmlns:p14="http://schemas.microsoft.com/office/powerpoint/2010/main" val="690965791"/>
              </p:ext>
            </p:extLst>
          </p:nvPr>
        </p:nvGraphicFramePr>
        <p:xfrm>
          <a:off x="4139247" y="1653617"/>
          <a:ext cx="859019" cy="317175"/>
        </p:xfrm>
        <a:graphic>
          <a:graphicData uri="http://schemas.openxmlformats.org/presentationml/2006/ole">
            <mc:AlternateContent xmlns:mc="http://schemas.openxmlformats.org/markup-compatibility/2006">
              <mc:Choice xmlns:v="urn:schemas-microsoft-com:vml" Requires="v">
                <p:oleObj spid="_x0000_s4188" name="Equation" r:id="rId3" imgW="825480" imgH="304560" progId="Equation.DSMT4">
                  <p:embed/>
                </p:oleObj>
              </mc:Choice>
              <mc:Fallback>
                <p:oleObj name="Equation" r:id="rId3" imgW="825480" imgH="304560" progId="Equation.DSMT4">
                  <p:embed/>
                  <p:pic>
                    <p:nvPicPr>
                      <p:cNvPr id="0" name=""/>
                      <p:cNvPicPr/>
                      <p:nvPr/>
                    </p:nvPicPr>
                    <p:blipFill>
                      <a:blip r:embed="rId4"/>
                      <a:stretch>
                        <a:fillRect/>
                      </a:stretch>
                    </p:blipFill>
                    <p:spPr>
                      <a:xfrm>
                        <a:off x="4139247" y="1653617"/>
                        <a:ext cx="859019" cy="317175"/>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F86A8136-E5A8-4AA0-B381-1E1DE17AFA7F}"/>
              </a:ext>
            </a:extLst>
          </p:cNvPr>
          <p:cNvSpPr>
            <a:spLocks noGrp="1"/>
          </p:cNvSpPr>
          <p:nvPr>
            <p:ph idx="10"/>
          </p:nvPr>
        </p:nvSpPr>
        <p:spPr>
          <a:xfrm>
            <a:off x="5087294" y="1600201"/>
            <a:ext cx="3657600" cy="418722"/>
          </a:xfrm>
        </p:spPr>
        <p:txBody>
          <a:bodyPr>
            <a:normAutofit/>
          </a:bodyPr>
          <a:lstStyle/>
          <a:p>
            <a:pPr marL="0" indent="0">
              <a:buNone/>
            </a:pPr>
            <a:r>
              <a:rPr lang="en-IN" sz="2000" dirty="0"/>
              <a:t>is by increasing </a:t>
            </a:r>
            <a:r>
              <a:rPr lang="en-IN" sz="2000" i="1" dirty="0"/>
              <a:t>n</a:t>
            </a:r>
            <a:r>
              <a:rPr lang="en-IN" sz="2000" dirty="0"/>
              <a:t>.</a:t>
            </a:r>
          </a:p>
        </p:txBody>
      </p:sp>
      <p:sp>
        <p:nvSpPr>
          <p:cNvPr id="5" name="Content Placeholder 4">
            <a:extLst>
              <a:ext uri="{FF2B5EF4-FFF2-40B4-BE49-F238E27FC236}">
                <a16:creationId xmlns:a16="http://schemas.microsoft.com/office/drawing/2014/main" id="{B0E1FAEE-4BFC-4EB0-AB9B-803C853B35D8}"/>
              </a:ext>
            </a:extLst>
          </p:cNvPr>
          <p:cNvSpPr>
            <a:spLocks noGrp="1"/>
          </p:cNvSpPr>
          <p:nvPr>
            <p:ph idx="11"/>
          </p:nvPr>
        </p:nvSpPr>
        <p:spPr>
          <a:xfrm>
            <a:off x="457200" y="2053624"/>
            <a:ext cx="1752600" cy="426575"/>
          </a:xfrm>
        </p:spPr>
        <p:txBody>
          <a:bodyPr>
            <a:normAutofit/>
          </a:bodyPr>
          <a:lstStyle/>
          <a:p>
            <a:pPr marL="0" indent="0">
              <a:buNone/>
            </a:pPr>
            <a:r>
              <a:rPr lang="en-IN" sz="2000" dirty="0"/>
              <a:t>For a given </a:t>
            </a:r>
            <a:r>
              <a:rPr lang="en-IN" sz="2000" i="1" dirty="0"/>
              <a:t>n</a:t>
            </a:r>
            <a:r>
              <a:rPr lang="en-IN" sz="2000" dirty="0"/>
              <a:t>:</a:t>
            </a:r>
          </a:p>
        </p:txBody>
      </p:sp>
      <p:sp>
        <p:nvSpPr>
          <p:cNvPr id="6" name="Content Placeholder 5">
            <a:extLst>
              <a:ext uri="{FF2B5EF4-FFF2-40B4-BE49-F238E27FC236}">
                <a16:creationId xmlns:a16="http://schemas.microsoft.com/office/drawing/2014/main" id="{5A2B4E96-9C38-47BA-8BE0-09A794B1D60E}"/>
              </a:ext>
            </a:extLst>
          </p:cNvPr>
          <p:cNvSpPr>
            <a:spLocks noGrp="1"/>
          </p:cNvSpPr>
          <p:nvPr>
            <p:ph idx="12"/>
          </p:nvPr>
        </p:nvSpPr>
        <p:spPr>
          <a:xfrm>
            <a:off x="457200" y="2469112"/>
            <a:ext cx="2113984" cy="410419"/>
          </a:xfrm>
        </p:spPr>
        <p:txBody>
          <a:bodyPr>
            <a:normAutofit/>
          </a:bodyPr>
          <a:lstStyle/>
          <a:p>
            <a:pPr marL="292608" indent="-292608"/>
            <a:r>
              <a:rPr lang="en-IN" sz="2000" dirty="0"/>
              <a:t>We can reduce</a:t>
            </a:r>
          </a:p>
        </p:txBody>
      </p:sp>
      <p:graphicFrame>
        <p:nvGraphicFramePr>
          <p:cNvPr id="16" name="Object 15">
            <a:extLst>
              <a:ext uri="{FF2B5EF4-FFF2-40B4-BE49-F238E27FC236}">
                <a16:creationId xmlns:a16="http://schemas.microsoft.com/office/drawing/2014/main" id="{3054A28C-037C-4904-B132-4A389018E5F8}"/>
              </a:ext>
            </a:extLst>
          </p:cNvPr>
          <p:cNvGraphicFramePr>
            <a:graphicFrameLocks noChangeAspect="1"/>
          </p:cNvGraphicFramePr>
          <p:nvPr>
            <p:extLst>
              <p:ext uri="{D42A27DB-BD31-4B8C-83A1-F6EECF244321}">
                <p14:modId xmlns:p14="http://schemas.microsoft.com/office/powerpoint/2010/main" val="1363278665"/>
              </p:ext>
            </p:extLst>
          </p:nvPr>
        </p:nvGraphicFramePr>
        <p:xfrm>
          <a:off x="2628900" y="2513013"/>
          <a:ext cx="3556000" cy="304800"/>
        </p:xfrm>
        <a:graphic>
          <a:graphicData uri="http://schemas.openxmlformats.org/presentationml/2006/ole">
            <mc:AlternateContent xmlns:mc="http://schemas.openxmlformats.org/markup-compatibility/2006">
              <mc:Choice xmlns:v="urn:schemas-microsoft-com:vml" Requires="v">
                <p:oleObj spid="_x0000_s4189" name="Equation" r:id="rId5" imgW="3555720" imgH="304560" progId="Equation.DSMT4">
                  <p:embed/>
                </p:oleObj>
              </mc:Choice>
              <mc:Fallback>
                <p:oleObj name="Equation" r:id="rId5" imgW="3555720" imgH="304560" progId="Equation.DSMT4">
                  <p:embed/>
                  <p:pic>
                    <p:nvPicPr>
                      <p:cNvPr id="0" name=""/>
                      <p:cNvPicPr/>
                      <p:nvPr/>
                    </p:nvPicPr>
                    <p:blipFill>
                      <a:blip r:embed="rId6"/>
                      <a:stretch>
                        <a:fillRect/>
                      </a:stretch>
                    </p:blipFill>
                    <p:spPr>
                      <a:xfrm>
                        <a:off x="2628900" y="2513013"/>
                        <a:ext cx="3556000" cy="3048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F78FD9A6-9404-42ED-8219-4CC1EF8C076A}"/>
              </a:ext>
            </a:extLst>
          </p:cNvPr>
          <p:cNvSpPr>
            <a:spLocks noGrp="1"/>
          </p:cNvSpPr>
          <p:nvPr>
            <p:ph idx="13"/>
          </p:nvPr>
        </p:nvSpPr>
        <p:spPr>
          <a:xfrm>
            <a:off x="457200" y="2927061"/>
            <a:ext cx="1308226" cy="414197"/>
          </a:xfrm>
        </p:spPr>
        <p:txBody>
          <a:bodyPr>
            <a:normAutofit/>
          </a:bodyPr>
          <a:lstStyle/>
          <a:p>
            <a:pPr marL="292608" indent="-292608"/>
            <a:r>
              <a:rPr lang="en-IN" sz="2000" dirty="0"/>
              <a:t>Reduce</a:t>
            </a:r>
          </a:p>
        </p:txBody>
      </p:sp>
      <p:graphicFrame>
        <p:nvGraphicFramePr>
          <p:cNvPr id="17" name="Object 16">
            <a:extLst>
              <a:ext uri="{FF2B5EF4-FFF2-40B4-BE49-F238E27FC236}">
                <a16:creationId xmlns:a16="http://schemas.microsoft.com/office/drawing/2014/main" id="{7C15557D-4C8D-47F8-ACD5-07602F4A9A01}"/>
              </a:ext>
            </a:extLst>
          </p:cNvPr>
          <p:cNvGraphicFramePr>
            <a:graphicFrameLocks noChangeAspect="1"/>
          </p:cNvGraphicFramePr>
          <p:nvPr>
            <p:extLst>
              <p:ext uri="{D42A27DB-BD31-4B8C-83A1-F6EECF244321}">
                <p14:modId xmlns:p14="http://schemas.microsoft.com/office/powerpoint/2010/main" val="1256261804"/>
              </p:ext>
            </p:extLst>
          </p:nvPr>
        </p:nvGraphicFramePr>
        <p:xfrm>
          <a:off x="1800225" y="2981325"/>
          <a:ext cx="3619500" cy="304800"/>
        </p:xfrm>
        <a:graphic>
          <a:graphicData uri="http://schemas.openxmlformats.org/presentationml/2006/ole">
            <mc:AlternateContent xmlns:mc="http://schemas.openxmlformats.org/markup-compatibility/2006">
              <mc:Choice xmlns:v="urn:schemas-microsoft-com:vml" Requires="v">
                <p:oleObj spid="_x0000_s4190" name="Equation" r:id="rId7" imgW="3619440" imgH="304560" progId="Equation.DSMT4">
                  <p:embed/>
                </p:oleObj>
              </mc:Choice>
              <mc:Fallback>
                <p:oleObj name="Equation" r:id="rId7" imgW="3619440" imgH="304560" progId="Equation.DSMT4">
                  <p:embed/>
                  <p:pic>
                    <p:nvPicPr>
                      <p:cNvPr id="0" name=""/>
                      <p:cNvPicPr/>
                      <p:nvPr/>
                    </p:nvPicPr>
                    <p:blipFill>
                      <a:blip r:embed="rId8"/>
                      <a:stretch>
                        <a:fillRect/>
                      </a:stretch>
                    </p:blipFill>
                    <p:spPr>
                      <a:xfrm>
                        <a:off x="1800225" y="2981325"/>
                        <a:ext cx="3619500" cy="3048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3165C7E-A03A-4AFC-9CA3-AF9F57AD9CAC}"/>
              </a:ext>
            </a:extLst>
          </p:cNvPr>
          <p:cNvSpPr>
            <a:spLocks noGrp="1"/>
          </p:cNvSpPr>
          <p:nvPr>
            <p:ph idx="14"/>
          </p:nvPr>
        </p:nvSpPr>
        <p:spPr>
          <a:xfrm>
            <a:off x="457200" y="3402368"/>
            <a:ext cx="2458016" cy="418722"/>
          </a:xfrm>
        </p:spPr>
        <p:txBody>
          <a:bodyPr>
            <a:normAutofit/>
          </a:bodyPr>
          <a:lstStyle/>
          <a:p>
            <a:pPr marL="0" indent="0">
              <a:buNone/>
            </a:pPr>
            <a:r>
              <a:rPr lang="en-IN" sz="2000" dirty="0"/>
              <a:t>The optimal choice of</a:t>
            </a:r>
          </a:p>
        </p:txBody>
      </p:sp>
      <p:graphicFrame>
        <p:nvGraphicFramePr>
          <p:cNvPr id="18" name="Object 17">
            <a:extLst>
              <a:ext uri="{FF2B5EF4-FFF2-40B4-BE49-F238E27FC236}">
                <a16:creationId xmlns:a16="http://schemas.microsoft.com/office/drawing/2014/main" id="{06652A81-407F-4143-A414-44CBDF7A6C63}"/>
              </a:ext>
            </a:extLst>
          </p:cNvPr>
          <p:cNvGraphicFramePr>
            <a:graphicFrameLocks noChangeAspect="1"/>
          </p:cNvGraphicFramePr>
          <p:nvPr>
            <p:extLst>
              <p:ext uri="{D42A27DB-BD31-4B8C-83A1-F6EECF244321}">
                <p14:modId xmlns:p14="http://schemas.microsoft.com/office/powerpoint/2010/main" val="2246931058"/>
              </p:ext>
            </p:extLst>
          </p:nvPr>
        </p:nvGraphicFramePr>
        <p:xfrm>
          <a:off x="2971800" y="3458193"/>
          <a:ext cx="859019" cy="317175"/>
        </p:xfrm>
        <a:graphic>
          <a:graphicData uri="http://schemas.openxmlformats.org/presentationml/2006/ole">
            <mc:AlternateContent xmlns:mc="http://schemas.openxmlformats.org/markup-compatibility/2006">
              <mc:Choice xmlns:v="urn:schemas-microsoft-com:vml" Requires="v">
                <p:oleObj spid="_x0000_s4191" name="Equation" r:id="rId9" imgW="825480" imgH="304560" progId="Equation.DSMT4">
                  <p:embed/>
                </p:oleObj>
              </mc:Choice>
              <mc:Fallback>
                <p:oleObj name="Equation" r:id="rId9" imgW="825480" imgH="304560" progId="Equation.DSMT4">
                  <p:embed/>
                  <p:pic>
                    <p:nvPicPr>
                      <p:cNvPr id="15" name="Object 14">
                        <a:extLst>
                          <a:ext uri="{FF2B5EF4-FFF2-40B4-BE49-F238E27FC236}">
                            <a16:creationId xmlns:a16="http://schemas.microsoft.com/office/drawing/2014/main" id="{D1914037-C886-4B22-B829-B03F6618DE52}"/>
                          </a:ext>
                        </a:extLst>
                      </p:cNvPr>
                      <p:cNvPicPr/>
                      <p:nvPr/>
                    </p:nvPicPr>
                    <p:blipFill>
                      <a:blip r:embed="rId10"/>
                      <a:stretch>
                        <a:fillRect/>
                      </a:stretch>
                    </p:blipFill>
                    <p:spPr>
                      <a:xfrm>
                        <a:off x="2971800" y="3458193"/>
                        <a:ext cx="859019" cy="31717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6668488F-2690-41FF-9DC6-5BF02488DB3D}"/>
              </a:ext>
            </a:extLst>
          </p:cNvPr>
          <p:cNvSpPr>
            <a:spLocks noGrp="1"/>
          </p:cNvSpPr>
          <p:nvPr>
            <p:ph idx="15"/>
          </p:nvPr>
        </p:nvSpPr>
        <p:spPr>
          <a:xfrm>
            <a:off x="3918782" y="3404628"/>
            <a:ext cx="5143737" cy="398353"/>
          </a:xfrm>
        </p:spPr>
        <p:txBody>
          <a:bodyPr>
            <a:normAutofit/>
          </a:bodyPr>
          <a:lstStyle/>
          <a:p>
            <a:pPr marL="0" indent="0">
              <a:buNone/>
            </a:pPr>
            <a:r>
              <a:rPr lang="en-US" sz="2000" dirty="0"/>
              <a:t>depends on the relative cost of these two types</a:t>
            </a:r>
            <a:endParaRPr lang="en-IN" sz="2000" dirty="0"/>
          </a:p>
        </p:txBody>
      </p:sp>
      <p:sp>
        <p:nvSpPr>
          <p:cNvPr id="10" name="Content Placeholder 9">
            <a:extLst>
              <a:ext uri="{FF2B5EF4-FFF2-40B4-BE49-F238E27FC236}">
                <a16:creationId xmlns:a16="http://schemas.microsoft.com/office/drawing/2014/main" id="{8D1D1958-4AD9-4057-997D-C7B7A4AA80C6}"/>
              </a:ext>
            </a:extLst>
          </p:cNvPr>
          <p:cNvSpPr>
            <a:spLocks noGrp="1"/>
          </p:cNvSpPr>
          <p:nvPr>
            <p:ph idx="16"/>
          </p:nvPr>
        </p:nvSpPr>
        <p:spPr>
          <a:xfrm>
            <a:off x="457200" y="3873526"/>
            <a:ext cx="8305800" cy="1839208"/>
          </a:xfrm>
        </p:spPr>
        <p:txBody>
          <a:bodyPr>
            <a:normAutofit/>
          </a:bodyPr>
          <a:lstStyle/>
          <a:p>
            <a:pPr marL="0" indent="0">
              <a:buNone/>
            </a:pPr>
            <a:r>
              <a:rPr lang="en-US" sz="2000" dirty="0"/>
              <a:t>of errors.</a:t>
            </a:r>
          </a:p>
          <a:p>
            <a:pPr marL="0" indent="0">
              <a:buNone/>
            </a:pPr>
            <a:r>
              <a:rPr lang="en-US" sz="2000" dirty="0"/>
              <a:t>Determining these costs is not always easy.</a:t>
            </a:r>
          </a:p>
          <a:p>
            <a:pPr marL="0" indent="0">
              <a:buNone/>
            </a:pPr>
            <a:r>
              <a:rPr lang="en-US" sz="2000" dirty="0"/>
              <a:t>Typically, the decision regarding the optimal level of Type I and Type II errors is made by the management of a firm.</a:t>
            </a:r>
          </a:p>
          <a:p>
            <a:pPr marL="0" indent="0">
              <a:buNone/>
            </a:pPr>
            <a:r>
              <a:rPr lang="en-US" sz="2000" dirty="0"/>
              <a:t>The job of a statistician is to conduct the hypothesis test for a chosen value of</a:t>
            </a:r>
          </a:p>
        </p:txBody>
      </p:sp>
      <p:graphicFrame>
        <p:nvGraphicFramePr>
          <p:cNvPr id="19" name="Object 18">
            <a:extLst>
              <a:ext uri="{FF2B5EF4-FFF2-40B4-BE49-F238E27FC236}">
                <a16:creationId xmlns:a16="http://schemas.microsoft.com/office/drawing/2014/main" id="{461C409E-4905-433B-AFDD-1793C1BD5B29}"/>
              </a:ext>
            </a:extLst>
          </p:cNvPr>
          <p:cNvGraphicFramePr>
            <a:graphicFrameLocks noChangeAspect="1"/>
          </p:cNvGraphicFramePr>
          <p:nvPr>
            <p:extLst>
              <p:ext uri="{D42A27DB-BD31-4B8C-83A1-F6EECF244321}">
                <p14:modId xmlns:p14="http://schemas.microsoft.com/office/powerpoint/2010/main" val="4156129157"/>
              </p:ext>
            </p:extLst>
          </p:nvPr>
        </p:nvGraphicFramePr>
        <p:xfrm>
          <a:off x="571684" y="5765711"/>
          <a:ext cx="261239" cy="230505"/>
        </p:xfrm>
        <a:graphic>
          <a:graphicData uri="http://schemas.openxmlformats.org/presentationml/2006/ole">
            <mc:AlternateContent xmlns:mc="http://schemas.openxmlformats.org/markup-compatibility/2006">
              <mc:Choice xmlns:v="urn:schemas-microsoft-com:vml" Requires="v">
                <p:oleObj spid="_x0000_s4192" name="Equation" r:id="rId11" imgW="215640" imgH="190440" progId="Equation.DSMT4">
                  <p:embed/>
                </p:oleObj>
              </mc:Choice>
              <mc:Fallback>
                <p:oleObj name="Equation" r:id="rId11" imgW="215640" imgH="190440" progId="Equation.DSMT4">
                  <p:embed/>
                  <p:pic>
                    <p:nvPicPr>
                      <p:cNvPr id="0" name=""/>
                      <p:cNvPicPr/>
                      <p:nvPr/>
                    </p:nvPicPr>
                    <p:blipFill>
                      <a:blip r:embed="rId12"/>
                      <a:stretch>
                        <a:fillRect/>
                      </a:stretch>
                    </p:blipFill>
                    <p:spPr>
                      <a:xfrm>
                        <a:off x="571684" y="5765711"/>
                        <a:ext cx="261239" cy="230505"/>
                      </a:xfrm>
                      <a:prstGeom prst="rect">
                        <a:avLst/>
                      </a:prstGeom>
                    </p:spPr>
                  </p:pic>
                </p:oleObj>
              </mc:Fallback>
            </mc:AlternateContent>
          </a:graphicData>
        </a:graphic>
      </p:graphicFrame>
    </p:spTree>
    <p:extLst>
      <p:ext uri="{BB962C8B-B14F-4D97-AF65-F5344CB8AC3E}">
        <p14:creationId xmlns:p14="http://schemas.microsoft.com/office/powerpoint/2010/main" val="3105093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CAA2-A058-434E-8717-EAF7577EDF75}"/>
              </a:ext>
            </a:extLst>
          </p:cNvPr>
          <p:cNvSpPr>
            <a:spLocks noGrp="1"/>
          </p:cNvSpPr>
          <p:nvPr>
            <p:ph type="title"/>
          </p:nvPr>
        </p:nvSpPr>
        <p:spPr/>
        <p:txBody>
          <a:bodyPr>
            <a:normAutofit fontScale="90000"/>
          </a:bodyPr>
          <a:lstStyle/>
          <a:p>
            <a:r>
              <a:rPr lang="en-US" dirty="0"/>
              <a:t>9.2 Hypothesis Test for the Population Mean when Sigma is Known </a:t>
            </a:r>
            <a:r>
              <a:rPr lang="en-US" sz="1100" dirty="0"/>
              <a:t>1</a:t>
            </a:r>
            <a:endParaRPr lang="en-IN" sz="1100" dirty="0"/>
          </a:p>
        </p:txBody>
      </p:sp>
      <p:sp>
        <p:nvSpPr>
          <p:cNvPr id="3" name="Content Placeholder 2">
            <a:extLst>
              <a:ext uri="{FF2B5EF4-FFF2-40B4-BE49-F238E27FC236}">
                <a16:creationId xmlns:a16="http://schemas.microsoft.com/office/drawing/2014/main" id="{B6A07DB0-4BAE-4CFD-9884-5D226A81C4F2}"/>
              </a:ext>
            </a:extLst>
          </p:cNvPr>
          <p:cNvSpPr>
            <a:spLocks noGrp="1"/>
          </p:cNvSpPr>
          <p:nvPr>
            <p:ph idx="1"/>
          </p:nvPr>
        </p:nvSpPr>
        <p:spPr>
          <a:xfrm>
            <a:off x="457200" y="1600202"/>
            <a:ext cx="8382000" cy="418721"/>
          </a:xfrm>
        </p:spPr>
        <p:txBody>
          <a:bodyPr>
            <a:normAutofit/>
          </a:bodyPr>
          <a:lstStyle/>
          <a:p>
            <a:pPr marL="0" indent="0">
              <a:buNone/>
            </a:pPr>
            <a:r>
              <a:rPr lang="en-US" sz="2000" dirty="0"/>
              <a:t>We introduce the basic methodology for hypothesis testing in this context.</a:t>
            </a:r>
          </a:p>
        </p:txBody>
      </p:sp>
      <p:sp>
        <p:nvSpPr>
          <p:cNvPr id="4" name="Content Placeholder 3">
            <a:extLst>
              <a:ext uri="{FF2B5EF4-FFF2-40B4-BE49-F238E27FC236}">
                <a16:creationId xmlns:a16="http://schemas.microsoft.com/office/drawing/2014/main" id="{BEE3724D-0240-4FDA-B163-F7933D7D4BAD}"/>
              </a:ext>
            </a:extLst>
          </p:cNvPr>
          <p:cNvSpPr>
            <a:spLocks noGrp="1"/>
          </p:cNvSpPr>
          <p:nvPr>
            <p:ph idx="10"/>
          </p:nvPr>
        </p:nvSpPr>
        <p:spPr>
          <a:xfrm>
            <a:off x="457200" y="2048347"/>
            <a:ext cx="1597937" cy="405143"/>
          </a:xfrm>
        </p:spPr>
        <p:txBody>
          <a:bodyPr>
            <a:normAutofit/>
          </a:bodyPr>
          <a:lstStyle/>
          <a:p>
            <a:pPr marL="0" indent="0">
              <a:buNone/>
            </a:pPr>
            <a:r>
              <a:rPr lang="en-IN" sz="2000" dirty="0"/>
              <a:t>It is true that</a:t>
            </a:r>
          </a:p>
        </p:txBody>
      </p:sp>
      <p:graphicFrame>
        <p:nvGraphicFramePr>
          <p:cNvPr id="15" name="Object 14">
            <a:extLst>
              <a:ext uri="{FF2B5EF4-FFF2-40B4-BE49-F238E27FC236}">
                <a16:creationId xmlns:a16="http://schemas.microsoft.com/office/drawing/2014/main" id="{E4464220-6633-4709-89C7-F11728762770}"/>
              </a:ext>
            </a:extLst>
          </p:cNvPr>
          <p:cNvGraphicFramePr>
            <a:graphicFrameLocks noChangeAspect="1"/>
          </p:cNvGraphicFramePr>
          <p:nvPr>
            <p:extLst>
              <p:ext uri="{D42A27DB-BD31-4B8C-83A1-F6EECF244321}">
                <p14:modId xmlns:p14="http://schemas.microsoft.com/office/powerpoint/2010/main" val="446707738"/>
              </p:ext>
            </p:extLst>
          </p:nvPr>
        </p:nvGraphicFramePr>
        <p:xfrm>
          <a:off x="2055599" y="2174035"/>
          <a:ext cx="199511" cy="199511"/>
        </p:xfrm>
        <a:graphic>
          <a:graphicData uri="http://schemas.openxmlformats.org/presentationml/2006/ole">
            <mc:AlternateContent xmlns:mc="http://schemas.openxmlformats.org/markup-compatibility/2006">
              <mc:Choice xmlns:v="urn:schemas-microsoft-com:vml" Requires="v">
                <p:oleObj spid="_x0000_s5176" name="Equation" r:id="rId3" imgW="177480" imgH="177480" progId="Equation.DSMT4">
                  <p:embed/>
                </p:oleObj>
              </mc:Choice>
              <mc:Fallback>
                <p:oleObj name="Equation" r:id="rId3" imgW="177480" imgH="177480" progId="Equation.DSMT4">
                  <p:embed/>
                  <p:pic>
                    <p:nvPicPr>
                      <p:cNvPr id="0" name=""/>
                      <p:cNvPicPr/>
                      <p:nvPr/>
                    </p:nvPicPr>
                    <p:blipFill>
                      <a:blip r:embed="rId4"/>
                      <a:stretch>
                        <a:fillRect/>
                      </a:stretch>
                    </p:blipFill>
                    <p:spPr>
                      <a:xfrm>
                        <a:off x="2055599" y="2174035"/>
                        <a:ext cx="199511" cy="19951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30B2D76-1D31-4200-8A9B-B80507FE0207}"/>
              </a:ext>
            </a:extLst>
          </p:cNvPr>
          <p:cNvSpPr>
            <a:spLocks noGrp="1"/>
          </p:cNvSpPr>
          <p:nvPr>
            <p:ph idx="11"/>
          </p:nvPr>
        </p:nvSpPr>
        <p:spPr>
          <a:xfrm>
            <a:off x="2362200" y="2048348"/>
            <a:ext cx="2667000" cy="405143"/>
          </a:xfrm>
        </p:spPr>
        <p:txBody>
          <a:bodyPr>
            <a:normAutofit/>
          </a:bodyPr>
          <a:lstStyle/>
          <a:p>
            <a:pPr marL="0" indent="0">
              <a:buNone/>
            </a:pPr>
            <a:r>
              <a:rPr lang="en-IN" sz="2000" dirty="0"/>
              <a:t>is rarely known.</a:t>
            </a:r>
          </a:p>
        </p:txBody>
      </p:sp>
      <p:sp>
        <p:nvSpPr>
          <p:cNvPr id="6" name="Content Placeholder 5">
            <a:extLst>
              <a:ext uri="{FF2B5EF4-FFF2-40B4-BE49-F238E27FC236}">
                <a16:creationId xmlns:a16="http://schemas.microsoft.com/office/drawing/2014/main" id="{22A87226-E75E-49A4-90EE-0CE7F856E1DE}"/>
              </a:ext>
            </a:extLst>
          </p:cNvPr>
          <p:cNvSpPr>
            <a:spLocks noGrp="1"/>
          </p:cNvSpPr>
          <p:nvPr>
            <p:ph idx="12"/>
          </p:nvPr>
        </p:nvSpPr>
        <p:spPr>
          <a:xfrm>
            <a:off x="457200" y="2478388"/>
            <a:ext cx="2222626" cy="415257"/>
          </a:xfrm>
        </p:spPr>
        <p:txBody>
          <a:bodyPr>
            <a:normAutofit/>
          </a:bodyPr>
          <a:lstStyle/>
          <a:p>
            <a:pPr marL="292608" indent="-292608"/>
            <a:r>
              <a:rPr lang="en-IN" sz="2000" dirty="0"/>
              <a:t>Instances where</a:t>
            </a:r>
          </a:p>
        </p:txBody>
      </p:sp>
      <p:graphicFrame>
        <p:nvGraphicFramePr>
          <p:cNvPr id="16" name="Object 15">
            <a:extLst>
              <a:ext uri="{FF2B5EF4-FFF2-40B4-BE49-F238E27FC236}">
                <a16:creationId xmlns:a16="http://schemas.microsoft.com/office/drawing/2014/main" id="{9377AFFF-780A-4A71-AFD9-6D6BDAD5AD3B}"/>
              </a:ext>
            </a:extLst>
          </p:cNvPr>
          <p:cNvGraphicFramePr>
            <a:graphicFrameLocks noChangeAspect="1"/>
          </p:cNvGraphicFramePr>
          <p:nvPr>
            <p:extLst>
              <p:ext uri="{D42A27DB-BD31-4B8C-83A1-F6EECF244321}">
                <p14:modId xmlns:p14="http://schemas.microsoft.com/office/powerpoint/2010/main" val="3264534380"/>
              </p:ext>
            </p:extLst>
          </p:nvPr>
        </p:nvGraphicFramePr>
        <p:xfrm>
          <a:off x="2697934" y="2599854"/>
          <a:ext cx="199511" cy="199511"/>
        </p:xfrm>
        <a:graphic>
          <a:graphicData uri="http://schemas.openxmlformats.org/presentationml/2006/ole">
            <mc:AlternateContent xmlns:mc="http://schemas.openxmlformats.org/markup-compatibility/2006">
              <mc:Choice xmlns:v="urn:schemas-microsoft-com:vml" Requires="v">
                <p:oleObj spid="_x0000_s5177" name="Equation" r:id="rId5" imgW="177480" imgH="177480" progId="Equation.DSMT4">
                  <p:embed/>
                </p:oleObj>
              </mc:Choice>
              <mc:Fallback>
                <p:oleObj name="Equation" r:id="rId5" imgW="177480" imgH="177480" progId="Equation.DSMT4">
                  <p:embed/>
                  <p:pic>
                    <p:nvPicPr>
                      <p:cNvPr id="15" name="Object 14">
                        <a:extLst>
                          <a:ext uri="{FF2B5EF4-FFF2-40B4-BE49-F238E27FC236}">
                            <a16:creationId xmlns:a16="http://schemas.microsoft.com/office/drawing/2014/main" id="{E4464220-6633-4709-89C7-F11728762770}"/>
                          </a:ext>
                        </a:extLst>
                      </p:cNvPr>
                      <p:cNvPicPr/>
                      <p:nvPr/>
                    </p:nvPicPr>
                    <p:blipFill>
                      <a:blip r:embed="rId6"/>
                      <a:stretch>
                        <a:fillRect/>
                      </a:stretch>
                    </p:blipFill>
                    <p:spPr>
                      <a:xfrm>
                        <a:off x="2697934" y="2599854"/>
                        <a:ext cx="199511" cy="199511"/>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E5F962D-B0AD-4C39-8109-19B610C17EFD}"/>
              </a:ext>
            </a:extLst>
          </p:cNvPr>
          <p:cNvSpPr>
            <a:spLocks noGrp="1"/>
          </p:cNvSpPr>
          <p:nvPr>
            <p:ph idx="13"/>
          </p:nvPr>
        </p:nvSpPr>
        <p:spPr>
          <a:xfrm>
            <a:off x="2915553" y="2478388"/>
            <a:ext cx="5956844" cy="427777"/>
          </a:xfrm>
        </p:spPr>
        <p:txBody>
          <a:bodyPr>
            <a:normAutofit/>
          </a:bodyPr>
          <a:lstStyle/>
          <a:p>
            <a:pPr marL="0" indent="0">
              <a:buNone/>
            </a:pPr>
            <a:r>
              <a:rPr lang="en-US" sz="2000" dirty="0"/>
              <a:t>is stable and can be determined from prior experience.</a:t>
            </a:r>
            <a:endParaRPr lang="en-IN" sz="2000" dirty="0"/>
          </a:p>
        </p:txBody>
      </p:sp>
      <p:sp>
        <p:nvSpPr>
          <p:cNvPr id="8" name="Content Placeholder 7">
            <a:extLst>
              <a:ext uri="{FF2B5EF4-FFF2-40B4-BE49-F238E27FC236}">
                <a16:creationId xmlns:a16="http://schemas.microsoft.com/office/drawing/2014/main" id="{28D219AB-A7F1-4853-9C1F-AA2665079B80}"/>
              </a:ext>
            </a:extLst>
          </p:cNvPr>
          <p:cNvSpPr>
            <a:spLocks noGrp="1"/>
          </p:cNvSpPr>
          <p:nvPr>
            <p:ph idx="14"/>
          </p:nvPr>
        </p:nvSpPr>
        <p:spPr>
          <a:xfrm>
            <a:off x="457200" y="2948417"/>
            <a:ext cx="2620978" cy="419476"/>
          </a:xfrm>
        </p:spPr>
        <p:txBody>
          <a:bodyPr>
            <a:normAutofit/>
          </a:bodyPr>
          <a:lstStyle/>
          <a:p>
            <a:pPr marL="292608" indent="-292608"/>
            <a:r>
              <a:rPr lang="en-IN" sz="2000" dirty="0"/>
              <a:t>In these cases, treat</a:t>
            </a:r>
          </a:p>
        </p:txBody>
      </p:sp>
      <p:graphicFrame>
        <p:nvGraphicFramePr>
          <p:cNvPr id="17" name="Object 16">
            <a:extLst>
              <a:ext uri="{FF2B5EF4-FFF2-40B4-BE49-F238E27FC236}">
                <a16:creationId xmlns:a16="http://schemas.microsoft.com/office/drawing/2014/main" id="{5D4CE225-BAB7-4EA6-8BF9-5B892C83B4A3}"/>
              </a:ext>
            </a:extLst>
          </p:cNvPr>
          <p:cNvGraphicFramePr>
            <a:graphicFrameLocks noChangeAspect="1"/>
          </p:cNvGraphicFramePr>
          <p:nvPr>
            <p:extLst>
              <p:ext uri="{D42A27DB-BD31-4B8C-83A1-F6EECF244321}">
                <p14:modId xmlns:p14="http://schemas.microsoft.com/office/powerpoint/2010/main" val="1794352515"/>
              </p:ext>
            </p:extLst>
          </p:nvPr>
        </p:nvGraphicFramePr>
        <p:xfrm>
          <a:off x="3095195" y="3067452"/>
          <a:ext cx="199511" cy="155433"/>
        </p:xfrm>
        <a:graphic>
          <a:graphicData uri="http://schemas.openxmlformats.org/presentationml/2006/ole">
            <mc:AlternateContent xmlns:mc="http://schemas.openxmlformats.org/markup-compatibility/2006">
              <mc:Choice xmlns:v="urn:schemas-microsoft-com:vml" Requires="v">
                <p:oleObj spid="_x0000_s5178" name="Equation" r:id="rId7" imgW="177480" imgH="177480" progId="Equation.DSMT4">
                  <p:embed/>
                </p:oleObj>
              </mc:Choice>
              <mc:Fallback>
                <p:oleObj name="Equation" r:id="rId7" imgW="177480" imgH="177480" progId="Equation.DSMT4">
                  <p:embed/>
                  <p:pic>
                    <p:nvPicPr>
                      <p:cNvPr id="16" name="Object 15">
                        <a:extLst>
                          <a:ext uri="{FF2B5EF4-FFF2-40B4-BE49-F238E27FC236}">
                            <a16:creationId xmlns:a16="http://schemas.microsoft.com/office/drawing/2014/main" id="{9377AFFF-780A-4A71-AFD9-6D6BDAD5AD3B}"/>
                          </a:ext>
                        </a:extLst>
                      </p:cNvPr>
                      <p:cNvPicPr/>
                      <p:nvPr/>
                    </p:nvPicPr>
                    <p:blipFill>
                      <a:blip r:embed="rId8"/>
                      <a:stretch>
                        <a:fillRect/>
                      </a:stretch>
                    </p:blipFill>
                    <p:spPr>
                      <a:xfrm>
                        <a:off x="3095195" y="3067452"/>
                        <a:ext cx="199511" cy="155433"/>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72580454-0506-4BEE-9A00-8DE835FB976D}"/>
              </a:ext>
            </a:extLst>
          </p:cNvPr>
          <p:cNvSpPr>
            <a:spLocks noGrp="1"/>
          </p:cNvSpPr>
          <p:nvPr>
            <p:ph idx="15"/>
          </p:nvPr>
        </p:nvSpPr>
        <p:spPr>
          <a:xfrm>
            <a:off x="3352800" y="2948415"/>
            <a:ext cx="2286000" cy="419477"/>
          </a:xfrm>
        </p:spPr>
        <p:txBody>
          <a:bodyPr>
            <a:normAutofit/>
          </a:bodyPr>
          <a:lstStyle/>
          <a:p>
            <a:pPr marL="0" indent="0">
              <a:buNone/>
            </a:pPr>
            <a:r>
              <a:rPr lang="en-IN" sz="2000" dirty="0"/>
              <a:t>as known.</a:t>
            </a:r>
          </a:p>
        </p:txBody>
      </p:sp>
      <p:sp>
        <p:nvSpPr>
          <p:cNvPr id="10" name="Content Placeholder 9">
            <a:extLst>
              <a:ext uri="{FF2B5EF4-FFF2-40B4-BE49-F238E27FC236}">
                <a16:creationId xmlns:a16="http://schemas.microsoft.com/office/drawing/2014/main" id="{A9783D7D-4586-456D-8608-DBB7A85C7EAE}"/>
              </a:ext>
            </a:extLst>
          </p:cNvPr>
          <p:cNvSpPr>
            <a:spLocks noGrp="1"/>
          </p:cNvSpPr>
          <p:nvPr>
            <p:ph idx="16"/>
          </p:nvPr>
        </p:nvSpPr>
        <p:spPr>
          <a:xfrm>
            <a:off x="457200" y="3374681"/>
            <a:ext cx="8153400" cy="420231"/>
          </a:xfrm>
        </p:spPr>
        <p:txBody>
          <a:bodyPr>
            <a:normAutofit/>
          </a:bodyPr>
          <a:lstStyle/>
          <a:p>
            <a:pPr marL="292608" indent="-292608">
              <a:lnSpc>
                <a:spcPct val="90000"/>
              </a:lnSpc>
            </a:pPr>
            <a:r>
              <a:rPr lang="en-US" sz="2000" dirty="0"/>
              <a:t>This does not change the general procedure or principles.</a:t>
            </a:r>
            <a:endParaRPr lang="en-IN" sz="2000" dirty="0"/>
          </a:p>
        </p:txBody>
      </p:sp>
      <p:sp>
        <p:nvSpPr>
          <p:cNvPr id="11" name="Content Placeholder 10">
            <a:extLst>
              <a:ext uri="{FF2B5EF4-FFF2-40B4-BE49-F238E27FC236}">
                <a16:creationId xmlns:a16="http://schemas.microsoft.com/office/drawing/2014/main" id="{27DF938A-4949-40B1-8E7E-02EDEA6555DA}"/>
              </a:ext>
            </a:extLst>
          </p:cNvPr>
          <p:cNvSpPr>
            <a:spLocks noGrp="1"/>
          </p:cNvSpPr>
          <p:nvPr>
            <p:ph sz="quarter" idx="17"/>
          </p:nvPr>
        </p:nvSpPr>
        <p:spPr>
          <a:xfrm>
            <a:off x="457200" y="3819052"/>
            <a:ext cx="8229600" cy="1078873"/>
          </a:xfrm>
        </p:spPr>
        <p:txBody>
          <a:bodyPr>
            <a:normAutofit/>
          </a:bodyPr>
          <a:lstStyle/>
          <a:p>
            <a:pPr marL="0" indent="0">
              <a:lnSpc>
                <a:spcPct val="90000"/>
              </a:lnSpc>
              <a:buNone/>
            </a:pPr>
            <a:r>
              <a:rPr lang="en-US" sz="2000" dirty="0">
                <a:latin typeface="+mn-lt"/>
              </a:rPr>
              <a:t>Assume the null hypothesis is true.</a:t>
            </a:r>
          </a:p>
          <a:p>
            <a:pPr marL="292608" indent="-292608">
              <a:lnSpc>
                <a:spcPct val="90000"/>
              </a:lnSpc>
            </a:pPr>
            <a:r>
              <a:rPr lang="en-US" sz="2000" dirty="0">
                <a:latin typeface="+mn-lt"/>
              </a:rPr>
              <a:t>Then determine if the sample evidence contradicts this assumption.</a:t>
            </a:r>
          </a:p>
          <a:p>
            <a:pPr marL="292608" indent="-292608">
              <a:lnSpc>
                <a:spcPct val="90000"/>
              </a:lnSpc>
            </a:pPr>
            <a:r>
              <a:rPr lang="en-US" sz="2000" dirty="0">
                <a:latin typeface="+mn-lt"/>
              </a:rPr>
              <a:t>Criminal court: the individual is innocent until proven guilty.</a:t>
            </a:r>
            <a:endParaRPr lang="en-IN" sz="2000" dirty="0">
              <a:latin typeface="+mn-lt"/>
            </a:endParaRPr>
          </a:p>
        </p:txBody>
      </p:sp>
      <p:sp>
        <p:nvSpPr>
          <p:cNvPr id="12" name="Content Placeholder 11">
            <a:extLst>
              <a:ext uri="{FF2B5EF4-FFF2-40B4-BE49-F238E27FC236}">
                <a16:creationId xmlns:a16="http://schemas.microsoft.com/office/drawing/2014/main" id="{C1250110-F68C-48EC-9A4D-55F45FDE78E7}"/>
              </a:ext>
            </a:extLst>
          </p:cNvPr>
          <p:cNvSpPr>
            <a:spLocks noGrp="1"/>
          </p:cNvSpPr>
          <p:nvPr>
            <p:ph sz="quarter" idx="18"/>
          </p:nvPr>
        </p:nvSpPr>
        <p:spPr>
          <a:xfrm>
            <a:off x="457200" y="4914019"/>
            <a:ext cx="8229600" cy="1046681"/>
          </a:xfrm>
        </p:spPr>
        <p:txBody>
          <a:bodyPr>
            <a:noAutofit/>
          </a:bodyPr>
          <a:lstStyle/>
          <a:p>
            <a:pPr marL="0" indent="0">
              <a:lnSpc>
                <a:spcPct val="90000"/>
              </a:lnSpc>
              <a:buNone/>
            </a:pPr>
            <a:r>
              <a:rPr lang="en-US" sz="2000" dirty="0">
                <a:latin typeface="+mn-lt"/>
              </a:rPr>
              <a:t>Two Approaches.</a:t>
            </a:r>
          </a:p>
          <a:p>
            <a:pPr marL="292608" indent="-292608">
              <a:lnSpc>
                <a:spcPct val="90000"/>
              </a:lnSpc>
            </a:pPr>
            <a:r>
              <a:rPr lang="en-US" sz="2000" dirty="0">
                <a:latin typeface="+mn-lt"/>
              </a:rPr>
              <a:t>P-value: reported by statistical software, used by researchers.</a:t>
            </a:r>
          </a:p>
          <a:p>
            <a:pPr marL="292608" indent="-292608">
              <a:lnSpc>
                <a:spcPct val="90000"/>
              </a:lnSpc>
            </a:pPr>
            <a:r>
              <a:rPr lang="en-US" sz="2000" dirty="0">
                <a:latin typeface="+mn-lt"/>
              </a:rPr>
              <a:t>Critical value: computer is not available, overview in appendix.</a:t>
            </a:r>
            <a:endParaRPr lang="en-IN" sz="2000" dirty="0">
              <a:latin typeface="+mn-lt"/>
            </a:endParaRPr>
          </a:p>
        </p:txBody>
      </p:sp>
    </p:spTree>
    <p:extLst>
      <p:ext uri="{BB962C8B-B14F-4D97-AF65-F5344CB8AC3E}">
        <p14:creationId xmlns:p14="http://schemas.microsoft.com/office/powerpoint/2010/main" val="379868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83B7-1897-44CB-A4D3-9A9D7E37CDD6}"/>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2</a:t>
            </a:r>
            <a:endParaRPr lang="en-IN" sz="1100" dirty="0"/>
          </a:p>
        </p:txBody>
      </p:sp>
      <p:sp>
        <p:nvSpPr>
          <p:cNvPr id="3" name="Content Placeholder 2">
            <a:extLst>
              <a:ext uri="{FF2B5EF4-FFF2-40B4-BE49-F238E27FC236}">
                <a16:creationId xmlns:a16="http://schemas.microsoft.com/office/drawing/2014/main" id="{26C9AE3A-C838-4D77-868F-3E8AE6A6B207}"/>
              </a:ext>
            </a:extLst>
          </p:cNvPr>
          <p:cNvSpPr>
            <a:spLocks noGrp="1"/>
          </p:cNvSpPr>
          <p:nvPr>
            <p:ph idx="1"/>
          </p:nvPr>
        </p:nvSpPr>
        <p:spPr>
          <a:xfrm>
            <a:off x="457200" y="1600202"/>
            <a:ext cx="1498349" cy="418722"/>
          </a:xfrm>
        </p:spPr>
        <p:txBody>
          <a:bodyPr>
            <a:normAutofit/>
          </a:bodyPr>
          <a:lstStyle/>
          <a:p>
            <a:pPr marL="0" indent="0">
              <a:buNone/>
            </a:pPr>
            <a:r>
              <a:rPr lang="en-IN" sz="2000" dirty="0"/>
              <a:t>A test about</a:t>
            </a:r>
          </a:p>
        </p:txBody>
      </p:sp>
      <p:graphicFrame>
        <p:nvGraphicFramePr>
          <p:cNvPr id="15" name="Object 14">
            <a:extLst>
              <a:ext uri="{FF2B5EF4-FFF2-40B4-BE49-F238E27FC236}">
                <a16:creationId xmlns:a16="http://schemas.microsoft.com/office/drawing/2014/main" id="{8E7DA711-F195-4667-9057-EC06973CD091}"/>
              </a:ext>
            </a:extLst>
          </p:cNvPr>
          <p:cNvGraphicFramePr>
            <a:graphicFrameLocks noChangeAspect="1"/>
          </p:cNvGraphicFramePr>
          <p:nvPr>
            <p:extLst>
              <p:ext uri="{D42A27DB-BD31-4B8C-83A1-F6EECF244321}">
                <p14:modId xmlns:p14="http://schemas.microsoft.com/office/powerpoint/2010/main" val="2308597730"/>
              </p:ext>
            </p:extLst>
          </p:nvPr>
        </p:nvGraphicFramePr>
        <p:xfrm>
          <a:off x="1949450" y="1638300"/>
          <a:ext cx="1714500" cy="342900"/>
        </p:xfrm>
        <a:graphic>
          <a:graphicData uri="http://schemas.openxmlformats.org/presentationml/2006/ole">
            <mc:AlternateContent xmlns:mc="http://schemas.openxmlformats.org/markup-compatibility/2006">
              <mc:Choice xmlns:v="urn:schemas-microsoft-com:vml" Requires="v">
                <p:oleObj spid="_x0000_s6260" name="Equation" r:id="rId3" imgW="1714320" imgH="342720" progId="Equation.DSMT4">
                  <p:embed/>
                </p:oleObj>
              </mc:Choice>
              <mc:Fallback>
                <p:oleObj name="Equation" r:id="rId3" imgW="1714320" imgH="342720" progId="Equation.DSMT4">
                  <p:embed/>
                  <p:pic>
                    <p:nvPicPr>
                      <p:cNvPr id="0" name=""/>
                      <p:cNvPicPr/>
                      <p:nvPr/>
                    </p:nvPicPr>
                    <p:blipFill>
                      <a:blip r:embed="rId4"/>
                      <a:stretch>
                        <a:fillRect/>
                      </a:stretch>
                    </p:blipFill>
                    <p:spPr>
                      <a:xfrm>
                        <a:off x="1949450" y="1638300"/>
                        <a:ext cx="1714500" cy="3429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F8A1AF33-C0B9-4089-B5FD-A0840128664F}"/>
              </a:ext>
            </a:extLst>
          </p:cNvPr>
          <p:cNvSpPr>
            <a:spLocks noGrp="1"/>
          </p:cNvSpPr>
          <p:nvPr>
            <p:ph idx="10"/>
          </p:nvPr>
        </p:nvSpPr>
        <p:spPr>
          <a:xfrm>
            <a:off x="457200" y="2057400"/>
            <a:ext cx="384772" cy="401370"/>
          </a:xfrm>
        </p:spPr>
        <p:txBody>
          <a:bodyPr>
            <a:normAutofit/>
          </a:bodyPr>
          <a:lstStyle/>
          <a:p>
            <a:pPr marL="292608" indent="-292608"/>
            <a:r>
              <a:rPr lang="en-IN" sz="2000" dirty="0"/>
              <a:t> </a:t>
            </a:r>
          </a:p>
        </p:txBody>
      </p:sp>
      <p:graphicFrame>
        <p:nvGraphicFramePr>
          <p:cNvPr id="16" name="Object 15">
            <a:extLst>
              <a:ext uri="{FF2B5EF4-FFF2-40B4-BE49-F238E27FC236}">
                <a16:creationId xmlns:a16="http://schemas.microsoft.com/office/drawing/2014/main" id="{C5E31B2B-87BB-4AAB-925C-E840F62DEF49}"/>
              </a:ext>
            </a:extLst>
          </p:cNvPr>
          <p:cNvGraphicFramePr>
            <a:graphicFrameLocks noChangeAspect="1"/>
          </p:cNvGraphicFramePr>
          <p:nvPr>
            <p:extLst>
              <p:ext uri="{D42A27DB-BD31-4B8C-83A1-F6EECF244321}">
                <p14:modId xmlns:p14="http://schemas.microsoft.com/office/powerpoint/2010/main" val="2957686955"/>
              </p:ext>
            </p:extLst>
          </p:nvPr>
        </p:nvGraphicFramePr>
        <p:xfrm>
          <a:off x="822325" y="2108200"/>
          <a:ext cx="1117600" cy="406400"/>
        </p:xfrm>
        <a:graphic>
          <a:graphicData uri="http://schemas.openxmlformats.org/presentationml/2006/ole">
            <mc:AlternateContent xmlns:mc="http://schemas.openxmlformats.org/markup-compatibility/2006">
              <mc:Choice xmlns:v="urn:schemas-microsoft-com:vml" Requires="v">
                <p:oleObj spid="_x0000_s6261" name="Equation" r:id="rId5" imgW="1117440" imgH="406080" progId="Equation.DSMT4">
                  <p:embed/>
                </p:oleObj>
              </mc:Choice>
              <mc:Fallback>
                <p:oleObj name="Equation" r:id="rId5" imgW="1117440" imgH="406080" progId="Equation.DSMT4">
                  <p:embed/>
                  <p:pic>
                    <p:nvPicPr>
                      <p:cNvPr id="0" name=""/>
                      <p:cNvPicPr/>
                      <p:nvPr/>
                    </p:nvPicPr>
                    <p:blipFill>
                      <a:blip r:embed="rId6"/>
                      <a:stretch>
                        <a:fillRect/>
                      </a:stretch>
                    </p:blipFill>
                    <p:spPr>
                      <a:xfrm>
                        <a:off x="822325" y="2108200"/>
                        <a:ext cx="1117600" cy="406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A5E8EDE-F5F5-4035-B677-E1D14834F9BA}"/>
              </a:ext>
            </a:extLst>
          </p:cNvPr>
          <p:cNvSpPr>
            <a:spLocks noGrp="1"/>
          </p:cNvSpPr>
          <p:nvPr>
            <p:ph idx="11"/>
          </p:nvPr>
        </p:nvSpPr>
        <p:spPr>
          <a:xfrm>
            <a:off x="457200" y="2534970"/>
            <a:ext cx="384772" cy="490396"/>
          </a:xfrm>
        </p:spPr>
        <p:txBody>
          <a:bodyPr>
            <a:normAutofit/>
          </a:bodyPr>
          <a:lstStyle/>
          <a:p>
            <a:pPr marL="292608" indent="-292608"/>
            <a:r>
              <a:rPr lang="en-IN" sz="2000" dirty="0"/>
              <a:t> </a:t>
            </a:r>
          </a:p>
        </p:txBody>
      </p:sp>
      <p:graphicFrame>
        <p:nvGraphicFramePr>
          <p:cNvPr id="17" name="Object 16">
            <a:extLst>
              <a:ext uri="{FF2B5EF4-FFF2-40B4-BE49-F238E27FC236}">
                <a16:creationId xmlns:a16="http://schemas.microsoft.com/office/drawing/2014/main" id="{19936690-6F94-4BB1-A50E-E70781842B5E}"/>
              </a:ext>
            </a:extLst>
          </p:cNvPr>
          <p:cNvGraphicFramePr>
            <a:graphicFrameLocks noChangeAspect="1"/>
          </p:cNvGraphicFramePr>
          <p:nvPr>
            <p:extLst>
              <p:ext uri="{D42A27DB-BD31-4B8C-83A1-F6EECF244321}">
                <p14:modId xmlns:p14="http://schemas.microsoft.com/office/powerpoint/2010/main" val="701437883"/>
              </p:ext>
            </p:extLst>
          </p:nvPr>
        </p:nvGraphicFramePr>
        <p:xfrm>
          <a:off x="827088" y="2628900"/>
          <a:ext cx="1651000" cy="419100"/>
        </p:xfrm>
        <a:graphic>
          <a:graphicData uri="http://schemas.openxmlformats.org/presentationml/2006/ole">
            <mc:AlternateContent xmlns:mc="http://schemas.openxmlformats.org/markup-compatibility/2006">
              <mc:Choice xmlns:v="urn:schemas-microsoft-com:vml" Requires="v">
                <p:oleObj spid="_x0000_s6262" name="Equation" r:id="rId7" imgW="1650960" imgH="419040" progId="Equation.DSMT4">
                  <p:embed/>
                </p:oleObj>
              </mc:Choice>
              <mc:Fallback>
                <p:oleObj name="Equation" r:id="rId7" imgW="1650960" imgH="419040" progId="Equation.DSMT4">
                  <p:embed/>
                  <p:pic>
                    <p:nvPicPr>
                      <p:cNvPr id="0" name=""/>
                      <p:cNvPicPr/>
                      <p:nvPr/>
                    </p:nvPicPr>
                    <p:blipFill>
                      <a:blip r:embed="rId8"/>
                      <a:stretch>
                        <a:fillRect/>
                      </a:stretch>
                    </p:blipFill>
                    <p:spPr>
                      <a:xfrm>
                        <a:off x="827088" y="2628900"/>
                        <a:ext cx="1651000" cy="4191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21D9CEC7-32AF-4D06-A866-9D0989C8596D}"/>
              </a:ext>
            </a:extLst>
          </p:cNvPr>
          <p:cNvSpPr>
            <a:spLocks noGrp="1"/>
          </p:cNvSpPr>
          <p:nvPr>
            <p:ph idx="12"/>
          </p:nvPr>
        </p:nvSpPr>
        <p:spPr>
          <a:xfrm>
            <a:off x="457200" y="3232840"/>
            <a:ext cx="4531259" cy="419101"/>
          </a:xfrm>
        </p:spPr>
        <p:txBody>
          <a:bodyPr>
            <a:normAutofit/>
          </a:bodyPr>
          <a:lstStyle/>
          <a:p>
            <a:pPr marL="0" indent="0">
              <a:buNone/>
            </a:pPr>
            <a:r>
              <a:rPr lang="en-US" sz="2000" dirty="0"/>
              <a:t>Essential that the sampling distribution of</a:t>
            </a:r>
            <a:endParaRPr lang="en-IN" sz="2000" dirty="0"/>
          </a:p>
        </p:txBody>
      </p:sp>
      <p:graphicFrame>
        <p:nvGraphicFramePr>
          <p:cNvPr id="18" name="Object 17">
            <a:extLst>
              <a:ext uri="{FF2B5EF4-FFF2-40B4-BE49-F238E27FC236}">
                <a16:creationId xmlns:a16="http://schemas.microsoft.com/office/drawing/2014/main" id="{68CFE591-8CF4-4FA2-B399-C6DA44D94CDC}"/>
              </a:ext>
            </a:extLst>
          </p:cNvPr>
          <p:cNvGraphicFramePr>
            <a:graphicFrameLocks noChangeAspect="1"/>
          </p:cNvGraphicFramePr>
          <p:nvPr>
            <p:extLst>
              <p:ext uri="{D42A27DB-BD31-4B8C-83A1-F6EECF244321}">
                <p14:modId xmlns:p14="http://schemas.microsoft.com/office/powerpoint/2010/main" val="890532304"/>
              </p:ext>
            </p:extLst>
          </p:nvPr>
        </p:nvGraphicFramePr>
        <p:xfrm>
          <a:off x="5029200" y="3343493"/>
          <a:ext cx="254000" cy="279400"/>
        </p:xfrm>
        <a:graphic>
          <a:graphicData uri="http://schemas.openxmlformats.org/presentationml/2006/ole">
            <mc:AlternateContent xmlns:mc="http://schemas.openxmlformats.org/markup-compatibility/2006">
              <mc:Choice xmlns:v="urn:schemas-microsoft-com:vml" Requires="v">
                <p:oleObj spid="_x0000_s6263" name="Equation" r:id="rId9" imgW="253800" imgH="279360" progId="Equation.DSMT4">
                  <p:embed/>
                </p:oleObj>
              </mc:Choice>
              <mc:Fallback>
                <p:oleObj name="Equation" r:id="rId9" imgW="253800" imgH="279360" progId="Equation.DSMT4">
                  <p:embed/>
                  <p:pic>
                    <p:nvPicPr>
                      <p:cNvPr id="0" name=""/>
                      <p:cNvPicPr/>
                      <p:nvPr/>
                    </p:nvPicPr>
                    <p:blipFill>
                      <a:blip r:embed="rId10"/>
                      <a:stretch>
                        <a:fillRect/>
                      </a:stretch>
                    </p:blipFill>
                    <p:spPr>
                      <a:xfrm>
                        <a:off x="5029200" y="3343493"/>
                        <a:ext cx="254000" cy="2794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77DEAF3-332E-4A94-9953-FA6353F819A3}"/>
              </a:ext>
            </a:extLst>
          </p:cNvPr>
          <p:cNvSpPr>
            <a:spLocks noGrp="1"/>
          </p:cNvSpPr>
          <p:nvPr>
            <p:ph idx="13"/>
          </p:nvPr>
        </p:nvSpPr>
        <p:spPr>
          <a:xfrm>
            <a:off x="5334000" y="3232841"/>
            <a:ext cx="3429000" cy="447391"/>
          </a:xfrm>
        </p:spPr>
        <p:txBody>
          <a:bodyPr>
            <a:normAutofit/>
          </a:bodyPr>
          <a:lstStyle/>
          <a:p>
            <a:pPr marL="0" indent="0">
              <a:buNone/>
            </a:pPr>
            <a:r>
              <a:rPr lang="en-IN" sz="2000" dirty="0"/>
              <a:t>is (approximately) normal</a:t>
            </a:r>
          </a:p>
        </p:txBody>
      </p:sp>
      <p:sp>
        <p:nvSpPr>
          <p:cNvPr id="8" name="Content Placeholder 7">
            <a:extLst>
              <a:ext uri="{FF2B5EF4-FFF2-40B4-BE49-F238E27FC236}">
                <a16:creationId xmlns:a16="http://schemas.microsoft.com/office/drawing/2014/main" id="{A661C70F-8AE7-484B-9263-85A411B90E65}"/>
              </a:ext>
            </a:extLst>
          </p:cNvPr>
          <p:cNvSpPr>
            <a:spLocks noGrp="1"/>
          </p:cNvSpPr>
          <p:nvPr>
            <p:ph idx="14"/>
          </p:nvPr>
        </p:nvSpPr>
        <p:spPr>
          <a:xfrm>
            <a:off x="457200" y="3645528"/>
            <a:ext cx="8305800" cy="469272"/>
          </a:xfrm>
        </p:spPr>
        <p:txBody>
          <a:bodyPr>
            <a:normAutofit/>
          </a:bodyPr>
          <a:lstStyle/>
          <a:p>
            <a:pPr marL="0" indent="0">
              <a:buNone/>
            </a:pPr>
            <a:r>
              <a:rPr lang="en-US" sz="2000" dirty="0"/>
              <a:t>(underlying population is normal or </a:t>
            </a:r>
            <a:r>
              <a:rPr lang="en-US" sz="2000" i="1" dirty="0"/>
              <a:t>n</a:t>
            </a:r>
            <a:r>
              <a:rPr lang="en-US" sz="2000" dirty="0"/>
              <a:t> ≥ 30).</a:t>
            </a:r>
            <a:endParaRPr lang="en-IN" sz="2000" dirty="0"/>
          </a:p>
        </p:txBody>
      </p:sp>
      <p:sp>
        <p:nvSpPr>
          <p:cNvPr id="9" name="Content Placeholder 8">
            <a:extLst>
              <a:ext uri="{FF2B5EF4-FFF2-40B4-BE49-F238E27FC236}">
                <a16:creationId xmlns:a16="http://schemas.microsoft.com/office/drawing/2014/main" id="{9387C3E3-C948-4F92-81B1-F646C22C9FD8}"/>
              </a:ext>
            </a:extLst>
          </p:cNvPr>
          <p:cNvSpPr>
            <a:spLocks noGrp="1"/>
          </p:cNvSpPr>
          <p:nvPr>
            <p:ph idx="15"/>
          </p:nvPr>
        </p:nvSpPr>
        <p:spPr>
          <a:xfrm>
            <a:off x="457200" y="4125363"/>
            <a:ext cx="547735" cy="446637"/>
          </a:xfrm>
        </p:spPr>
        <p:txBody>
          <a:bodyPr>
            <a:normAutofit/>
          </a:bodyPr>
          <a:lstStyle/>
          <a:p>
            <a:pPr marL="0" indent="0">
              <a:buNone/>
            </a:pPr>
            <a:r>
              <a:rPr lang="en-IN" sz="2000" dirty="0"/>
              <a:t>Let</a:t>
            </a:r>
          </a:p>
        </p:txBody>
      </p:sp>
      <p:graphicFrame>
        <p:nvGraphicFramePr>
          <p:cNvPr id="19" name="Object 18">
            <a:extLst>
              <a:ext uri="{FF2B5EF4-FFF2-40B4-BE49-F238E27FC236}">
                <a16:creationId xmlns:a16="http://schemas.microsoft.com/office/drawing/2014/main" id="{FA83E204-ECDC-4BA3-A84B-AEE30A2B6159}"/>
              </a:ext>
            </a:extLst>
          </p:cNvPr>
          <p:cNvGraphicFramePr>
            <a:graphicFrameLocks noChangeAspect="1"/>
          </p:cNvGraphicFramePr>
          <p:nvPr>
            <p:extLst>
              <p:ext uri="{D42A27DB-BD31-4B8C-83A1-F6EECF244321}">
                <p14:modId xmlns:p14="http://schemas.microsoft.com/office/powerpoint/2010/main" val="3101083819"/>
              </p:ext>
            </p:extLst>
          </p:nvPr>
        </p:nvGraphicFramePr>
        <p:xfrm>
          <a:off x="1009650" y="4162425"/>
          <a:ext cx="279400" cy="330200"/>
        </p:xfrm>
        <a:graphic>
          <a:graphicData uri="http://schemas.openxmlformats.org/presentationml/2006/ole">
            <mc:AlternateContent xmlns:mc="http://schemas.openxmlformats.org/markup-compatibility/2006">
              <mc:Choice xmlns:v="urn:schemas-microsoft-com:vml" Requires="v">
                <p:oleObj spid="_x0000_s6264" name="Equation" r:id="rId11" imgW="279360" imgH="330120" progId="Equation.DSMT4">
                  <p:embed/>
                </p:oleObj>
              </mc:Choice>
              <mc:Fallback>
                <p:oleObj name="Equation" r:id="rId11" imgW="279360" imgH="330120" progId="Equation.DSMT4">
                  <p:embed/>
                  <p:pic>
                    <p:nvPicPr>
                      <p:cNvPr id="0" name=""/>
                      <p:cNvPicPr/>
                      <p:nvPr/>
                    </p:nvPicPr>
                    <p:blipFill>
                      <a:blip r:embed="rId12"/>
                      <a:stretch>
                        <a:fillRect/>
                      </a:stretch>
                    </p:blipFill>
                    <p:spPr>
                      <a:xfrm>
                        <a:off x="1009650" y="4162425"/>
                        <a:ext cx="279400" cy="3302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89FA5F93-3BDF-4B0A-9CF9-EE41BFBDC674}"/>
              </a:ext>
            </a:extLst>
          </p:cNvPr>
          <p:cNvSpPr>
            <a:spLocks noGrp="1"/>
          </p:cNvSpPr>
          <p:nvPr>
            <p:ph idx="16"/>
          </p:nvPr>
        </p:nvSpPr>
        <p:spPr>
          <a:xfrm>
            <a:off x="1371600" y="4125362"/>
            <a:ext cx="7297094" cy="428531"/>
          </a:xfrm>
        </p:spPr>
        <p:txBody>
          <a:bodyPr>
            <a:normAutofit/>
          </a:bodyPr>
          <a:lstStyle/>
          <a:p>
            <a:pPr marL="0" indent="0">
              <a:buNone/>
            </a:pPr>
            <a:r>
              <a:rPr lang="en-US" sz="2000" dirty="0"/>
              <a:t>be the hypothesized value of the population mean.</a:t>
            </a:r>
            <a:endParaRPr lang="en-IN" sz="2000" dirty="0"/>
          </a:p>
        </p:txBody>
      </p:sp>
      <p:sp>
        <p:nvSpPr>
          <p:cNvPr id="11" name="Content Placeholder 10">
            <a:extLst>
              <a:ext uri="{FF2B5EF4-FFF2-40B4-BE49-F238E27FC236}">
                <a16:creationId xmlns:a16="http://schemas.microsoft.com/office/drawing/2014/main" id="{68ACFA79-27AE-4589-8668-CACE71F7BBF1}"/>
              </a:ext>
            </a:extLst>
          </p:cNvPr>
          <p:cNvSpPr>
            <a:spLocks noGrp="1"/>
          </p:cNvSpPr>
          <p:nvPr>
            <p:ph sz="quarter" idx="17"/>
          </p:nvPr>
        </p:nvSpPr>
        <p:spPr>
          <a:xfrm>
            <a:off x="457200" y="4618022"/>
            <a:ext cx="3064598" cy="402125"/>
          </a:xfrm>
        </p:spPr>
        <p:txBody>
          <a:bodyPr>
            <a:normAutofit/>
          </a:bodyPr>
          <a:lstStyle/>
          <a:p>
            <a:pPr marL="0" indent="0">
              <a:buNone/>
            </a:pPr>
            <a:r>
              <a:rPr lang="en-IN" sz="2000" dirty="0"/>
              <a:t>A large difference between</a:t>
            </a:r>
          </a:p>
        </p:txBody>
      </p:sp>
      <p:graphicFrame>
        <p:nvGraphicFramePr>
          <p:cNvPr id="20" name="Object 19">
            <a:extLst>
              <a:ext uri="{FF2B5EF4-FFF2-40B4-BE49-F238E27FC236}">
                <a16:creationId xmlns:a16="http://schemas.microsoft.com/office/drawing/2014/main" id="{1D89C4C7-D82D-4DC6-AFF7-24876119F09D}"/>
              </a:ext>
            </a:extLst>
          </p:cNvPr>
          <p:cNvGraphicFramePr>
            <a:graphicFrameLocks noChangeAspect="1"/>
          </p:cNvGraphicFramePr>
          <p:nvPr>
            <p:extLst>
              <p:ext uri="{D42A27DB-BD31-4B8C-83A1-F6EECF244321}">
                <p14:modId xmlns:p14="http://schemas.microsoft.com/office/powerpoint/2010/main" val="2277117242"/>
              </p:ext>
            </p:extLst>
          </p:nvPr>
        </p:nvGraphicFramePr>
        <p:xfrm>
          <a:off x="3459163" y="4678363"/>
          <a:ext cx="927100" cy="330200"/>
        </p:xfrm>
        <a:graphic>
          <a:graphicData uri="http://schemas.openxmlformats.org/presentationml/2006/ole">
            <mc:AlternateContent xmlns:mc="http://schemas.openxmlformats.org/markup-compatibility/2006">
              <mc:Choice xmlns:v="urn:schemas-microsoft-com:vml" Requires="v">
                <p:oleObj spid="_x0000_s6265" name="Equation" r:id="rId13" imgW="927000" imgH="330120" progId="Equation.DSMT4">
                  <p:embed/>
                </p:oleObj>
              </mc:Choice>
              <mc:Fallback>
                <p:oleObj name="Equation" r:id="rId13" imgW="927000" imgH="330120" progId="Equation.DSMT4">
                  <p:embed/>
                  <p:pic>
                    <p:nvPicPr>
                      <p:cNvPr id="0" name=""/>
                      <p:cNvPicPr/>
                      <p:nvPr/>
                    </p:nvPicPr>
                    <p:blipFill>
                      <a:blip r:embed="rId14"/>
                      <a:stretch>
                        <a:fillRect/>
                      </a:stretch>
                    </p:blipFill>
                    <p:spPr>
                      <a:xfrm>
                        <a:off x="3459163" y="4678363"/>
                        <a:ext cx="927100" cy="3302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C4981814-4D41-4106-A0CD-EDCF767EE9EA}"/>
              </a:ext>
            </a:extLst>
          </p:cNvPr>
          <p:cNvSpPr>
            <a:spLocks noGrp="1"/>
          </p:cNvSpPr>
          <p:nvPr>
            <p:ph sz="quarter" idx="18"/>
          </p:nvPr>
        </p:nvSpPr>
        <p:spPr>
          <a:xfrm>
            <a:off x="4446759" y="4618022"/>
            <a:ext cx="4267200" cy="411178"/>
          </a:xfrm>
        </p:spPr>
        <p:txBody>
          <a:bodyPr>
            <a:normAutofit/>
          </a:bodyPr>
          <a:lstStyle/>
          <a:p>
            <a:pPr marL="0" indent="0">
              <a:buNone/>
            </a:pPr>
            <a:r>
              <a:rPr lang="en-US" sz="2000" dirty="0"/>
              <a:t>does not mean the null hypothesis is</a:t>
            </a:r>
            <a:endParaRPr lang="en-IN" sz="2000" dirty="0"/>
          </a:p>
        </p:txBody>
      </p:sp>
      <p:sp>
        <p:nvSpPr>
          <p:cNvPr id="13" name="Content Placeholder 12">
            <a:extLst>
              <a:ext uri="{FF2B5EF4-FFF2-40B4-BE49-F238E27FC236}">
                <a16:creationId xmlns:a16="http://schemas.microsoft.com/office/drawing/2014/main" id="{CD41EAEE-CD4A-432C-89C7-6161857A1D6C}"/>
              </a:ext>
            </a:extLst>
          </p:cNvPr>
          <p:cNvSpPr>
            <a:spLocks noGrp="1"/>
          </p:cNvSpPr>
          <p:nvPr>
            <p:ph sz="quarter" idx="19"/>
          </p:nvPr>
        </p:nvSpPr>
        <p:spPr>
          <a:xfrm>
            <a:off x="457200" y="5071029"/>
            <a:ext cx="8229600" cy="567771"/>
          </a:xfrm>
        </p:spPr>
        <p:txBody>
          <a:bodyPr>
            <a:normAutofit/>
          </a:bodyPr>
          <a:lstStyle/>
          <a:p>
            <a:pPr marL="0" indent="0">
              <a:buNone/>
            </a:pPr>
            <a:r>
              <a:rPr lang="en-US" sz="2000" dirty="0"/>
              <a:t>false, it could be explained by chance.</a:t>
            </a:r>
          </a:p>
        </p:txBody>
      </p:sp>
    </p:spTree>
    <p:extLst>
      <p:ext uri="{BB962C8B-B14F-4D97-AF65-F5344CB8AC3E}">
        <p14:creationId xmlns:p14="http://schemas.microsoft.com/office/powerpoint/2010/main" val="283803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63F9-87DD-462A-ACE9-7DB234958B01}"/>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3</a:t>
            </a:r>
            <a:endParaRPr lang="en-IN" sz="1100" dirty="0"/>
          </a:p>
        </p:txBody>
      </p:sp>
      <p:sp>
        <p:nvSpPr>
          <p:cNvPr id="3" name="Content Placeholder 2">
            <a:extLst>
              <a:ext uri="{FF2B5EF4-FFF2-40B4-BE49-F238E27FC236}">
                <a16:creationId xmlns:a16="http://schemas.microsoft.com/office/drawing/2014/main" id="{F6C52B37-555E-4A25-905A-BCE4C020CB40}"/>
              </a:ext>
            </a:extLst>
          </p:cNvPr>
          <p:cNvSpPr>
            <a:spLocks noGrp="1"/>
          </p:cNvSpPr>
          <p:nvPr>
            <p:ph idx="1"/>
          </p:nvPr>
        </p:nvSpPr>
        <p:spPr>
          <a:xfrm>
            <a:off x="457200" y="1600201"/>
            <a:ext cx="8229600" cy="427775"/>
          </a:xfrm>
        </p:spPr>
        <p:txBody>
          <a:bodyPr>
            <a:normAutofit/>
          </a:bodyPr>
          <a:lstStyle/>
          <a:p>
            <a:pPr marL="0" indent="0">
              <a:buNone/>
            </a:pPr>
            <a:r>
              <a:rPr lang="en-US" sz="2000" dirty="0"/>
              <a:t>The test statistic accounts for the variability and is evaluated at</a:t>
            </a:r>
            <a:endParaRPr lang="en-IN" sz="2000" dirty="0"/>
          </a:p>
        </p:txBody>
      </p:sp>
      <p:graphicFrame>
        <p:nvGraphicFramePr>
          <p:cNvPr id="6" name="Object 5">
            <a:extLst>
              <a:ext uri="{FF2B5EF4-FFF2-40B4-BE49-F238E27FC236}">
                <a16:creationId xmlns:a16="http://schemas.microsoft.com/office/drawing/2014/main" id="{AFEA5858-04B6-425E-993F-82DACA577543}"/>
              </a:ext>
            </a:extLst>
          </p:cNvPr>
          <p:cNvGraphicFramePr>
            <a:graphicFrameLocks noChangeAspect="1"/>
          </p:cNvGraphicFramePr>
          <p:nvPr>
            <p:extLst>
              <p:ext uri="{D42A27DB-BD31-4B8C-83A1-F6EECF244321}">
                <p14:modId xmlns:p14="http://schemas.microsoft.com/office/powerpoint/2010/main" val="4198505656"/>
              </p:ext>
            </p:extLst>
          </p:nvPr>
        </p:nvGraphicFramePr>
        <p:xfrm>
          <a:off x="514350" y="2060575"/>
          <a:ext cx="2074863" cy="700088"/>
        </p:xfrm>
        <a:graphic>
          <a:graphicData uri="http://schemas.openxmlformats.org/presentationml/2006/ole">
            <mc:AlternateContent xmlns:mc="http://schemas.openxmlformats.org/markup-compatibility/2006">
              <mc:Choice xmlns:v="urn:schemas-microsoft-com:vml" Requires="v">
                <p:oleObj spid="_x0000_s7189" name="Equation" r:id="rId3" imgW="1993680" imgH="672840" progId="Equation.DSMT4">
                  <p:embed/>
                </p:oleObj>
              </mc:Choice>
              <mc:Fallback>
                <p:oleObj name="Equation" r:id="rId3" imgW="1993680" imgH="672840" progId="Equation.DSMT4">
                  <p:embed/>
                  <p:pic>
                    <p:nvPicPr>
                      <p:cNvPr id="0" name=""/>
                      <p:cNvPicPr/>
                      <p:nvPr/>
                    </p:nvPicPr>
                    <p:blipFill>
                      <a:blip r:embed="rId4"/>
                      <a:stretch>
                        <a:fillRect/>
                      </a:stretch>
                    </p:blipFill>
                    <p:spPr>
                      <a:xfrm>
                        <a:off x="514350" y="2060575"/>
                        <a:ext cx="2074863" cy="700088"/>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59272297-3CDB-4464-BC30-FE1C2015572F}"/>
              </a:ext>
            </a:extLst>
          </p:cNvPr>
          <p:cNvSpPr>
            <a:spLocks noGrp="1"/>
          </p:cNvSpPr>
          <p:nvPr>
            <p:ph idx="10"/>
          </p:nvPr>
        </p:nvSpPr>
        <p:spPr>
          <a:xfrm>
            <a:off x="457200" y="2819400"/>
            <a:ext cx="8229600" cy="914399"/>
          </a:xfrm>
        </p:spPr>
        <p:txBody>
          <a:bodyPr>
            <a:normAutofit/>
          </a:bodyPr>
          <a:lstStyle/>
          <a:p>
            <a:pPr marL="0" indent="0">
              <a:buNone/>
            </a:pPr>
            <a:r>
              <a:rPr lang="en-US" sz="2000" dirty="0"/>
              <a:t>Use the test statistic to find the p-value.</a:t>
            </a:r>
            <a:endParaRPr lang="en-IN" sz="2000" dirty="0"/>
          </a:p>
        </p:txBody>
      </p:sp>
    </p:spTree>
    <p:extLst>
      <p:ext uri="{BB962C8B-B14F-4D97-AF65-F5344CB8AC3E}">
        <p14:creationId xmlns:p14="http://schemas.microsoft.com/office/powerpoint/2010/main" val="2640648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73E6-E270-4C94-9D00-B11CF147AD68}"/>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4</a:t>
            </a:r>
            <a:endParaRPr lang="en-IN" sz="1100" dirty="0"/>
          </a:p>
        </p:txBody>
      </p:sp>
      <p:sp>
        <p:nvSpPr>
          <p:cNvPr id="3" name="Content Placeholder 2">
            <a:extLst>
              <a:ext uri="{FF2B5EF4-FFF2-40B4-BE49-F238E27FC236}">
                <a16:creationId xmlns:a16="http://schemas.microsoft.com/office/drawing/2014/main" id="{1BBC1D2F-6DE2-42B3-B6E0-8349BFF88E5A}"/>
              </a:ext>
            </a:extLst>
          </p:cNvPr>
          <p:cNvSpPr>
            <a:spLocks noGrp="1"/>
          </p:cNvSpPr>
          <p:nvPr>
            <p:ph idx="1"/>
          </p:nvPr>
        </p:nvSpPr>
        <p:spPr>
          <a:xfrm>
            <a:off x="457200" y="1600201"/>
            <a:ext cx="8610600" cy="708433"/>
          </a:xfrm>
        </p:spPr>
        <p:txBody>
          <a:bodyPr>
            <a:noAutofit/>
          </a:bodyPr>
          <a:lstStyle/>
          <a:p>
            <a:pPr marL="0" indent="0">
              <a:buNone/>
            </a:pPr>
            <a:r>
              <a:rPr lang="en-US" sz="2000" dirty="0"/>
              <a:t>The </a:t>
            </a:r>
            <a:r>
              <a:rPr lang="en-US" sz="2000" i="1" dirty="0"/>
              <a:t>p</a:t>
            </a:r>
            <a:r>
              <a:rPr lang="en-US" sz="2000" dirty="0"/>
              <a:t>-value is the likelihood of obtaining a sample mean that is at least as extreme as the one derived from the sample, assuming the null hypothesis is true</a:t>
            </a:r>
            <a:endParaRPr lang="en-IN" sz="2000" dirty="0"/>
          </a:p>
        </p:txBody>
      </p:sp>
      <p:graphicFrame>
        <p:nvGraphicFramePr>
          <p:cNvPr id="15" name="Object 14">
            <a:extLst>
              <a:ext uri="{FF2B5EF4-FFF2-40B4-BE49-F238E27FC236}">
                <a16:creationId xmlns:a16="http://schemas.microsoft.com/office/drawing/2014/main" id="{D83F90D3-35DE-4B5D-9CEF-3EA889F12DFC}"/>
              </a:ext>
            </a:extLst>
          </p:cNvPr>
          <p:cNvGraphicFramePr>
            <a:graphicFrameLocks noChangeAspect="1"/>
          </p:cNvGraphicFramePr>
          <p:nvPr>
            <p:extLst>
              <p:ext uri="{D42A27DB-BD31-4B8C-83A1-F6EECF244321}">
                <p14:modId xmlns:p14="http://schemas.microsoft.com/office/powerpoint/2010/main" val="787189486"/>
              </p:ext>
            </p:extLst>
          </p:nvPr>
        </p:nvGraphicFramePr>
        <p:xfrm>
          <a:off x="527050" y="2332038"/>
          <a:ext cx="977900" cy="381000"/>
        </p:xfrm>
        <a:graphic>
          <a:graphicData uri="http://schemas.openxmlformats.org/presentationml/2006/ole">
            <mc:AlternateContent xmlns:mc="http://schemas.openxmlformats.org/markup-compatibility/2006">
              <mc:Choice xmlns:v="urn:schemas-microsoft-com:vml" Requires="v">
                <p:oleObj spid="_x0000_s8289" name="Equation" r:id="rId3" imgW="977760" imgH="380880" progId="Equation.DSMT4">
                  <p:embed/>
                </p:oleObj>
              </mc:Choice>
              <mc:Fallback>
                <p:oleObj name="Equation" r:id="rId3" imgW="977760" imgH="380880" progId="Equation.DSMT4">
                  <p:embed/>
                  <p:pic>
                    <p:nvPicPr>
                      <p:cNvPr id="0" name=""/>
                      <p:cNvPicPr/>
                      <p:nvPr/>
                    </p:nvPicPr>
                    <p:blipFill>
                      <a:blip r:embed="rId4"/>
                      <a:stretch>
                        <a:fillRect/>
                      </a:stretch>
                    </p:blipFill>
                    <p:spPr>
                      <a:xfrm>
                        <a:off x="527050" y="2332038"/>
                        <a:ext cx="977900" cy="3810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6C55320-8DFA-44DB-9E96-B675D516FBCF}"/>
              </a:ext>
            </a:extLst>
          </p:cNvPr>
          <p:cNvSpPr>
            <a:spLocks noGrp="1"/>
          </p:cNvSpPr>
          <p:nvPr>
            <p:ph idx="10"/>
          </p:nvPr>
        </p:nvSpPr>
        <p:spPr>
          <a:xfrm>
            <a:off x="457200" y="2779413"/>
            <a:ext cx="6133723" cy="407407"/>
          </a:xfrm>
        </p:spPr>
        <p:txBody>
          <a:bodyPr>
            <a:normAutofit/>
          </a:bodyPr>
          <a:lstStyle/>
          <a:p>
            <a:pPr marL="0" indent="0">
              <a:buNone/>
            </a:pPr>
            <a:r>
              <a:rPr lang="en-US" sz="2000" dirty="0"/>
              <a:t>Define the allowed probability of making a Type I error as</a:t>
            </a:r>
            <a:endParaRPr lang="en-IN" sz="2000" dirty="0"/>
          </a:p>
        </p:txBody>
      </p:sp>
      <p:graphicFrame>
        <p:nvGraphicFramePr>
          <p:cNvPr id="16" name="Object 15">
            <a:extLst>
              <a:ext uri="{FF2B5EF4-FFF2-40B4-BE49-F238E27FC236}">
                <a16:creationId xmlns:a16="http://schemas.microsoft.com/office/drawing/2014/main" id="{E7CF5445-321E-42DA-9CB5-5D3570B474A8}"/>
              </a:ext>
            </a:extLst>
          </p:cNvPr>
          <p:cNvGraphicFramePr>
            <a:graphicFrameLocks noChangeAspect="1"/>
          </p:cNvGraphicFramePr>
          <p:nvPr>
            <p:extLst>
              <p:ext uri="{D42A27DB-BD31-4B8C-83A1-F6EECF244321}">
                <p14:modId xmlns:p14="http://schemas.microsoft.com/office/powerpoint/2010/main" val="308691442"/>
              </p:ext>
            </p:extLst>
          </p:nvPr>
        </p:nvGraphicFramePr>
        <p:xfrm>
          <a:off x="6589182" y="2887394"/>
          <a:ext cx="237490" cy="209550"/>
        </p:xfrm>
        <a:graphic>
          <a:graphicData uri="http://schemas.openxmlformats.org/presentationml/2006/ole">
            <mc:AlternateContent xmlns:mc="http://schemas.openxmlformats.org/markup-compatibility/2006">
              <mc:Choice xmlns:v="urn:schemas-microsoft-com:vml" Requires="v">
                <p:oleObj spid="_x0000_s8290" name="Equation" r:id="rId5" imgW="215640" imgH="190440" progId="Equation.DSMT4">
                  <p:embed/>
                </p:oleObj>
              </mc:Choice>
              <mc:Fallback>
                <p:oleObj name="Equation" r:id="rId5" imgW="215640" imgH="190440" progId="Equation.DSMT4">
                  <p:embed/>
                  <p:pic>
                    <p:nvPicPr>
                      <p:cNvPr id="0" name=""/>
                      <p:cNvPicPr/>
                      <p:nvPr/>
                    </p:nvPicPr>
                    <p:blipFill>
                      <a:blip r:embed="rId6"/>
                      <a:stretch>
                        <a:fillRect/>
                      </a:stretch>
                    </p:blipFill>
                    <p:spPr>
                      <a:xfrm>
                        <a:off x="6589182" y="2887394"/>
                        <a:ext cx="237490" cy="2095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536EAC6-265A-491C-9052-F51D203088FE}"/>
              </a:ext>
            </a:extLst>
          </p:cNvPr>
          <p:cNvSpPr>
            <a:spLocks noGrp="1"/>
          </p:cNvSpPr>
          <p:nvPr>
            <p:ph idx="11"/>
          </p:nvPr>
        </p:nvSpPr>
        <p:spPr>
          <a:xfrm>
            <a:off x="457200" y="3276600"/>
            <a:ext cx="457200" cy="471535"/>
          </a:xfrm>
        </p:spPr>
        <p:txBody>
          <a:bodyPr>
            <a:normAutofit/>
          </a:bodyPr>
          <a:lstStyle/>
          <a:p>
            <a:pPr marL="292608" indent="-292608"/>
            <a:r>
              <a:rPr lang="en-IN" sz="2000" dirty="0"/>
              <a:t> </a:t>
            </a:r>
          </a:p>
        </p:txBody>
      </p:sp>
      <p:graphicFrame>
        <p:nvGraphicFramePr>
          <p:cNvPr id="17" name="Object 16">
            <a:extLst>
              <a:ext uri="{FF2B5EF4-FFF2-40B4-BE49-F238E27FC236}">
                <a16:creationId xmlns:a16="http://schemas.microsoft.com/office/drawing/2014/main" id="{CED91E84-5F91-413E-BD3D-A7A2BA044C2F}"/>
              </a:ext>
            </a:extLst>
          </p:cNvPr>
          <p:cNvGraphicFramePr>
            <a:graphicFrameLocks noChangeAspect="1"/>
          </p:cNvGraphicFramePr>
          <p:nvPr>
            <p:extLst>
              <p:ext uri="{D42A27DB-BD31-4B8C-83A1-F6EECF244321}">
                <p14:modId xmlns:p14="http://schemas.microsoft.com/office/powerpoint/2010/main" val="421005597"/>
              </p:ext>
            </p:extLst>
          </p:nvPr>
        </p:nvGraphicFramePr>
        <p:xfrm>
          <a:off x="878059" y="3331047"/>
          <a:ext cx="749300" cy="241300"/>
        </p:xfrm>
        <a:graphic>
          <a:graphicData uri="http://schemas.openxmlformats.org/presentationml/2006/ole">
            <mc:AlternateContent xmlns:mc="http://schemas.openxmlformats.org/markup-compatibility/2006">
              <mc:Choice xmlns:v="urn:schemas-microsoft-com:vml" Requires="v">
                <p:oleObj spid="_x0000_s8291" name="Equation" r:id="rId7" imgW="749160" imgH="241200" progId="Equation.DSMT4">
                  <p:embed/>
                </p:oleObj>
              </mc:Choice>
              <mc:Fallback>
                <p:oleObj name="Equation" r:id="rId7" imgW="749160" imgH="241200" progId="Equation.DSMT4">
                  <p:embed/>
                  <p:pic>
                    <p:nvPicPr>
                      <p:cNvPr id="0" name=""/>
                      <p:cNvPicPr/>
                      <p:nvPr/>
                    </p:nvPicPr>
                    <p:blipFill>
                      <a:blip r:embed="rId8"/>
                      <a:stretch>
                        <a:fillRect/>
                      </a:stretch>
                    </p:blipFill>
                    <p:spPr>
                      <a:xfrm>
                        <a:off x="878059" y="3331047"/>
                        <a:ext cx="749300" cy="241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ED2B68C8-2AA6-4953-ACE9-FF526D2182C0}"/>
              </a:ext>
            </a:extLst>
          </p:cNvPr>
          <p:cNvSpPr>
            <a:spLocks noGrp="1"/>
          </p:cNvSpPr>
          <p:nvPr>
            <p:ph idx="12"/>
          </p:nvPr>
        </p:nvSpPr>
        <p:spPr>
          <a:xfrm>
            <a:off x="1729740" y="3258494"/>
            <a:ext cx="2766060" cy="426575"/>
          </a:xfrm>
        </p:spPr>
        <p:txBody>
          <a:bodyPr>
            <a:normAutofit/>
          </a:bodyPr>
          <a:lstStyle/>
          <a:p>
            <a:pPr marL="0" indent="0">
              <a:buNone/>
            </a:pPr>
            <a:r>
              <a:rPr lang="en-IN" sz="2000" dirty="0"/>
              <a:t>is the significance level.</a:t>
            </a:r>
          </a:p>
        </p:txBody>
      </p:sp>
      <p:sp>
        <p:nvSpPr>
          <p:cNvPr id="7" name="Content Placeholder 6">
            <a:extLst>
              <a:ext uri="{FF2B5EF4-FFF2-40B4-BE49-F238E27FC236}">
                <a16:creationId xmlns:a16="http://schemas.microsoft.com/office/drawing/2014/main" id="{2117ECC6-00C9-4F9A-AA4C-911D474125B1}"/>
              </a:ext>
            </a:extLst>
          </p:cNvPr>
          <p:cNvSpPr>
            <a:spLocks noGrp="1"/>
          </p:cNvSpPr>
          <p:nvPr>
            <p:ph idx="13"/>
          </p:nvPr>
        </p:nvSpPr>
        <p:spPr>
          <a:xfrm>
            <a:off x="457200" y="3733801"/>
            <a:ext cx="1281065" cy="403633"/>
          </a:xfrm>
        </p:spPr>
        <p:txBody>
          <a:bodyPr>
            <a:normAutofit/>
          </a:bodyPr>
          <a:lstStyle/>
          <a:p>
            <a:pPr marL="292608" indent="-292608"/>
            <a:r>
              <a:rPr lang="en-IN" sz="2000" dirty="0"/>
              <a:t>Choose</a:t>
            </a:r>
          </a:p>
        </p:txBody>
      </p:sp>
      <p:graphicFrame>
        <p:nvGraphicFramePr>
          <p:cNvPr id="18" name="Object 17">
            <a:extLst>
              <a:ext uri="{FF2B5EF4-FFF2-40B4-BE49-F238E27FC236}">
                <a16:creationId xmlns:a16="http://schemas.microsoft.com/office/drawing/2014/main" id="{E7CC2D58-D0CC-447B-BD77-4682AFFF917C}"/>
              </a:ext>
            </a:extLst>
          </p:cNvPr>
          <p:cNvGraphicFramePr>
            <a:graphicFrameLocks noChangeAspect="1"/>
          </p:cNvGraphicFramePr>
          <p:nvPr>
            <p:extLst>
              <p:ext uri="{D42A27DB-BD31-4B8C-83A1-F6EECF244321}">
                <p14:modId xmlns:p14="http://schemas.microsoft.com/office/powerpoint/2010/main" val="3886480183"/>
              </p:ext>
            </p:extLst>
          </p:nvPr>
        </p:nvGraphicFramePr>
        <p:xfrm>
          <a:off x="1756371" y="3849420"/>
          <a:ext cx="177800" cy="190500"/>
        </p:xfrm>
        <a:graphic>
          <a:graphicData uri="http://schemas.openxmlformats.org/presentationml/2006/ole">
            <mc:AlternateContent xmlns:mc="http://schemas.openxmlformats.org/markup-compatibility/2006">
              <mc:Choice xmlns:v="urn:schemas-microsoft-com:vml" Requires="v">
                <p:oleObj spid="_x0000_s8292" name="Equation" r:id="rId9" imgW="177480" imgH="190440" progId="Equation.DSMT4">
                  <p:embed/>
                </p:oleObj>
              </mc:Choice>
              <mc:Fallback>
                <p:oleObj name="Equation" r:id="rId9" imgW="177480" imgH="190440" progId="Equation.DSMT4">
                  <p:embed/>
                  <p:pic>
                    <p:nvPicPr>
                      <p:cNvPr id="0" name=""/>
                      <p:cNvPicPr/>
                      <p:nvPr/>
                    </p:nvPicPr>
                    <p:blipFill>
                      <a:blip r:embed="rId10"/>
                      <a:stretch>
                        <a:fillRect/>
                      </a:stretch>
                    </p:blipFill>
                    <p:spPr>
                      <a:xfrm>
                        <a:off x="1756371" y="3849420"/>
                        <a:ext cx="177800" cy="1905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E39C9EEF-29CF-4261-82E9-AD8E6B883358}"/>
              </a:ext>
            </a:extLst>
          </p:cNvPr>
          <p:cNvSpPr>
            <a:spLocks noGrp="1"/>
          </p:cNvSpPr>
          <p:nvPr>
            <p:ph idx="14"/>
          </p:nvPr>
        </p:nvSpPr>
        <p:spPr>
          <a:xfrm>
            <a:off x="2057400" y="3733801"/>
            <a:ext cx="4191000" cy="403633"/>
          </a:xfrm>
        </p:spPr>
        <p:txBody>
          <a:bodyPr>
            <a:normAutofit/>
          </a:bodyPr>
          <a:lstStyle/>
          <a:p>
            <a:pPr marL="0" indent="0">
              <a:buNone/>
            </a:pPr>
            <a:r>
              <a:rPr lang="en-IN" sz="2000" dirty="0"/>
              <a:t>before implementing a test.</a:t>
            </a:r>
          </a:p>
        </p:txBody>
      </p:sp>
      <p:sp>
        <p:nvSpPr>
          <p:cNvPr id="9" name="Content Placeholder 8">
            <a:extLst>
              <a:ext uri="{FF2B5EF4-FFF2-40B4-BE49-F238E27FC236}">
                <a16:creationId xmlns:a16="http://schemas.microsoft.com/office/drawing/2014/main" id="{0A7A2051-2306-4745-91CD-092959A23D9F}"/>
              </a:ext>
            </a:extLst>
          </p:cNvPr>
          <p:cNvSpPr>
            <a:spLocks noGrp="1"/>
          </p:cNvSpPr>
          <p:nvPr>
            <p:ph idx="15"/>
          </p:nvPr>
        </p:nvSpPr>
        <p:spPr>
          <a:xfrm>
            <a:off x="457200" y="4182927"/>
            <a:ext cx="1444028" cy="426575"/>
          </a:xfrm>
        </p:spPr>
        <p:txBody>
          <a:bodyPr>
            <a:normAutofit/>
          </a:bodyPr>
          <a:lstStyle/>
          <a:p>
            <a:pPr marL="292608" indent="-292608"/>
            <a:r>
              <a:rPr lang="en-IN" sz="2000" dirty="0"/>
              <a:t>Typically</a:t>
            </a:r>
          </a:p>
        </p:txBody>
      </p:sp>
      <p:graphicFrame>
        <p:nvGraphicFramePr>
          <p:cNvPr id="19" name="Object 18">
            <a:extLst>
              <a:ext uri="{FF2B5EF4-FFF2-40B4-BE49-F238E27FC236}">
                <a16:creationId xmlns:a16="http://schemas.microsoft.com/office/drawing/2014/main" id="{E96C1F7A-C53D-4E54-9B61-5E2E206AA348}"/>
              </a:ext>
            </a:extLst>
          </p:cNvPr>
          <p:cNvGraphicFramePr>
            <a:graphicFrameLocks noChangeAspect="1"/>
          </p:cNvGraphicFramePr>
          <p:nvPr>
            <p:extLst>
              <p:ext uri="{D42A27DB-BD31-4B8C-83A1-F6EECF244321}">
                <p14:modId xmlns:p14="http://schemas.microsoft.com/office/powerpoint/2010/main" val="22424537"/>
              </p:ext>
            </p:extLst>
          </p:nvPr>
        </p:nvGraphicFramePr>
        <p:xfrm>
          <a:off x="1898650" y="4260850"/>
          <a:ext cx="2298700" cy="292100"/>
        </p:xfrm>
        <a:graphic>
          <a:graphicData uri="http://schemas.openxmlformats.org/presentationml/2006/ole">
            <mc:AlternateContent xmlns:mc="http://schemas.openxmlformats.org/markup-compatibility/2006">
              <mc:Choice xmlns:v="urn:schemas-microsoft-com:vml" Requires="v">
                <p:oleObj spid="_x0000_s8293" name="Equation" r:id="rId11" imgW="2298600" imgH="291960" progId="Equation.DSMT4">
                  <p:embed/>
                </p:oleObj>
              </mc:Choice>
              <mc:Fallback>
                <p:oleObj name="Equation" r:id="rId11" imgW="2298600" imgH="291960" progId="Equation.DSMT4">
                  <p:embed/>
                  <p:pic>
                    <p:nvPicPr>
                      <p:cNvPr id="18" name="Object 17">
                        <a:extLst>
                          <a:ext uri="{FF2B5EF4-FFF2-40B4-BE49-F238E27FC236}">
                            <a16:creationId xmlns:a16="http://schemas.microsoft.com/office/drawing/2014/main" id="{E7CC2D58-D0CC-447B-BD77-4682AFFF917C}"/>
                          </a:ext>
                        </a:extLst>
                      </p:cNvPr>
                      <p:cNvPicPr/>
                      <p:nvPr/>
                    </p:nvPicPr>
                    <p:blipFill>
                      <a:blip r:embed="rId12"/>
                      <a:stretch>
                        <a:fillRect/>
                      </a:stretch>
                    </p:blipFill>
                    <p:spPr>
                      <a:xfrm>
                        <a:off x="1898650" y="4260850"/>
                        <a:ext cx="2298700" cy="292100"/>
                      </a:xfrm>
                      <a:prstGeom prst="rect">
                        <a:avLst/>
                      </a:prstGeom>
                    </p:spPr>
                  </p:pic>
                </p:oleObj>
              </mc:Fallback>
            </mc:AlternateContent>
          </a:graphicData>
        </a:graphic>
      </p:graphicFrame>
    </p:spTree>
    <p:extLst>
      <p:ext uri="{BB962C8B-B14F-4D97-AF65-F5344CB8AC3E}">
        <p14:creationId xmlns:p14="http://schemas.microsoft.com/office/powerpoint/2010/main" val="3954560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3F37-AC94-40C6-9832-9D17C7EFB411}"/>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5</a:t>
            </a:r>
            <a:endParaRPr lang="en-IN" sz="1100" dirty="0"/>
          </a:p>
        </p:txBody>
      </p:sp>
      <p:sp>
        <p:nvSpPr>
          <p:cNvPr id="3" name="Content Placeholder 2">
            <a:extLst>
              <a:ext uri="{FF2B5EF4-FFF2-40B4-BE49-F238E27FC236}">
                <a16:creationId xmlns:a16="http://schemas.microsoft.com/office/drawing/2014/main" id="{910A0BFE-FABD-43D5-880D-E543C6F405E4}"/>
              </a:ext>
            </a:extLst>
          </p:cNvPr>
          <p:cNvSpPr>
            <a:spLocks noGrp="1"/>
          </p:cNvSpPr>
          <p:nvPr>
            <p:ph idx="1"/>
          </p:nvPr>
        </p:nvSpPr>
        <p:spPr>
          <a:xfrm>
            <a:off x="457200" y="1600201"/>
            <a:ext cx="8534400" cy="844235"/>
          </a:xfrm>
        </p:spPr>
        <p:txBody>
          <a:bodyPr>
            <a:normAutofit/>
          </a:bodyPr>
          <a:lstStyle/>
          <a:p>
            <a:pPr marL="0" indent="0">
              <a:buNone/>
            </a:pPr>
            <a:r>
              <a:rPr lang="en-US" sz="2000" dirty="0"/>
              <a:t>The </a:t>
            </a:r>
            <a:r>
              <a:rPr lang="en-US" sz="2000" i="1" dirty="0"/>
              <a:t>p</a:t>
            </a:r>
            <a:r>
              <a:rPr lang="en-US" sz="2000" dirty="0"/>
              <a:t>-value is the observed probability of making a Type I error.</a:t>
            </a:r>
          </a:p>
          <a:p>
            <a:pPr marL="0" indent="0">
              <a:buNone/>
            </a:pPr>
            <a:r>
              <a:rPr lang="en-US" sz="2000" dirty="0"/>
              <a:t>Use the p-value to make the decision.</a:t>
            </a:r>
            <a:endParaRPr lang="en-IN" sz="2000" dirty="0"/>
          </a:p>
        </p:txBody>
      </p:sp>
      <p:sp>
        <p:nvSpPr>
          <p:cNvPr id="4" name="Content Placeholder 3">
            <a:extLst>
              <a:ext uri="{FF2B5EF4-FFF2-40B4-BE49-F238E27FC236}">
                <a16:creationId xmlns:a16="http://schemas.microsoft.com/office/drawing/2014/main" id="{35ECD654-85E3-4450-B492-2BC73F998399}"/>
              </a:ext>
            </a:extLst>
          </p:cNvPr>
          <p:cNvSpPr>
            <a:spLocks noGrp="1"/>
          </p:cNvSpPr>
          <p:nvPr>
            <p:ph idx="10"/>
          </p:nvPr>
        </p:nvSpPr>
        <p:spPr>
          <a:xfrm>
            <a:off x="457200" y="2514600"/>
            <a:ext cx="3810000" cy="418723"/>
          </a:xfrm>
        </p:spPr>
        <p:txBody>
          <a:bodyPr>
            <a:normAutofit/>
          </a:bodyPr>
          <a:lstStyle/>
          <a:p>
            <a:pPr marL="292608" indent="-292608"/>
            <a:r>
              <a:rPr lang="en-US" sz="2000" dirty="0"/>
              <a:t>Reject the null hypothesis if the</a:t>
            </a:r>
            <a:endParaRPr lang="en-IN" sz="2000" dirty="0"/>
          </a:p>
        </p:txBody>
      </p:sp>
      <p:graphicFrame>
        <p:nvGraphicFramePr>
          <p:cNvPr id="15" name="Object 14">
            <a:extLst>
              <a:ext uri="{FF2B5EF4-FFF2-40B4-BE49-F238E27FC236}">
                <a16:creationId xmlns:a16="http://schemas.microsoft.com/office/drawing/2014/main" id="{CF8BCE25-7DA6-4C0E-8165-E090642B8C8D}"/>
              </a:ext>
            </a:extLst>
          </p:cNvPr>
          <p:cNvGraphicFramePr>
            <a:graphicFrameLocks noChangeAspect="1"/>
          </p:cNvGraphicFramePr>
          <p:nvPr>
            <p:extLst>
              <p:ext uri="{D42A27DB-BD31-4B8C-83A1-F6EECF244321}">
                <p14:modId xmlns:p14="http://schemas.microsoft.com/office/powerpoint/2010/main" val="3877298005"/>
              </p:ext>
            </p:extLst>
          </p:nvPr>
        </p:nvGraphicFramePr>
        <p:xfrm>
          <a:off x="4240213" y="2574925"/>
          <a:ext cx="1257300" cy="304800"/>
        </p:xfrm>
        <a:graphic>
          <a:graphicData uri="http://schemas.openxmlformats.org/presentationml/2006/ole">
            <mc:AlternateContent xmlns:mc="http://schemas.openxmlformats.org/markup-compatibility/2006">
              <mc:Choice xmlns:v="urn:schemas-microsoft-com:vml" Requires="v">
                <p:oleObj spid="_x0000_s9256" name="Equation" r:id="rId3" imgW="1257120" imgH="304560" progId="Equation.DSMT4">
                  <p:embed/>
                </p:oleObj>
              </mc:Choice>
              <mc:Fallback>
                <p:oleObj name="Equation" r:id="rId3" imgW="1257120" imgH="304560" progId="Equation.DSMT4">
                  <p:embed/>
                  <p:pic>
                    <p:nvPicPr>
                      <p:cNvPr id="0" name=""/>
                      <p:cNvPicPr/>
                      <p:nvPr/>
                    </p:nvPicPr>
                    <p:blipFill>
                      <a:blip r:embed="rId4"/>
                      <a:stretch>
                        <a:fillRect/>
                      </a:stretch>
                    </p:blipFill>
                    <p:spPr>
                      <a:xfrm>
                        <a:off x="4240213" y="2574925"/>
                        <a:ext cx="1257300" cy="3048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E9E355E-756E-427B-90EC-8414D0B7B3DD}"/>
              </a:ext>
            </a:extLst>
          </p:cNvPr>
          <p:cNvSpPr>
            <a:spLocks noGrp="1"/>
          </p:cNvSpPr>
          <p:nvPr>
            <p:ph idx="11"/>
          </p:nvPr>
        </p:nvSpPr>
        <p:spPr>
          <a:xfrm>
            <a:off x="457200" y="3063089"/>
            <a:ext cx="4558420" cy="458710"/>
          </a:xfrm>
        </p:spPr>
        <p:txBody>
          <a:bodyPr>
            <a:normAutofit/>
          </a:bodyPr>
          <a:lstStyle/>
          <a:p>
            <a:pPr marL="292608" indent="-292608"/>
            <a:r>
              <a:rPr lang="en-US" sz="2000" dirty="0"/>
              <a:t>Do not reject the null hypothesis if the</a:t>
            </a:r>
            <a:endParaRPr lang="en-IN" sz="2000" dirty="0"/>
          </a:p>
        </p:txBody>
      </p:sp>
      <p:graphicFrame>
        <p:nvGraphicFramePr>
          <p:cNvPr id="16" name="Object 15">
            <a:extLst>
              <a:ext uri="{FF2B5EF4-FFF2-40B4-BE49-F238E27FC236}">
                <a16:creationId xmlns:a16="http://schemas.microsoft.com/office/drawing/2014/main" id="{A0DE0271-D175-4B30-816D-FC3D57C6F218}"/>
              </a:ext>
            </a:extLst>
          </p:cNvPr>
          <p:cNvGraphicFramePr>
            <a:graphicFrameLocks noChangeAspect="1"/>
          </p:cNvGraphicFramePr>
          <p:nvPr>
            <p:extLst>
              <p:ext uri="{D42A27DB-BD31-4B8C-83A1-F6EECF244321}">
                <p14:modId xmlns:p14="http://schemas.microsoft.com/office/powerpoint/2010/main" val="1860884594"/>
              </p:ext>
            </p:extLst>
          </p:nvPr>
        </p:nvGraphicFramePr>
        <p:xfrm>
          <a:off x="4953000" y="3124200"/>
          <a:ext cx="1257300" cy="304800"/>
        </p:xfrm>
        <a:graphic>
          <a:graphicData uri="http://schemas.openxmlformats.org/presentationml/2006/ole">
            <mc:AlternateContent xmlns:mc="http://schemas.openxmlformats.org/markup-compatibility/2006">
              <mc:Choice xmlns:v="urn:schemas-microsoft-com:vml" Requires="v">
                <p:oleObj spid="_x0000_s9257" name="Equation" r:id="rId5" imgW="1257120" imgH="304560" progId="Equation.DSMT4">
                  <p:embed/>
                </p:oleObj>
              </mc:Choice>
              <mc:Fallback>
                <p:oleObj name="Equation" r:id="rId5" imgW="1257120" imgH="304560" progId="Equation.DSMT4">
                  <p:embed/>
                  <p:pic>
                    <p:nvPicPr>
                      <p:cNvPr id="15" name="Object 14">
                        <a:extLst>
                          <a:ext uri="{FF2B5EF4-FFF2-40B4-BE49-F238E27FC236}">
                            <a16:creationId xmlns:a16="http://schemas.microsoft.com/office/drawing/2014/main" id="{CF8BCE25-7DA6-4C0E-8165-E090642B8C8D}"/>
                          </a:ext>
                        </a:extLst>
                      </p:cNvPr>
                      <p:cNvPicPr/>
                      <p:nvPr/>
                    </p:nvPicPr>
                    <p:blipFill>
                      <a:blip r:embed="rId6"/>
                      <a:stretch>
                        <a:fillRect/>
                      </a:stretch>
                    </p:blipFill>
                    <p:spPr>
                      <a:xfrm>
                        <a:off x="4953000" y="3124200"/>
                        <a:ext cx="1257300" cy="304800"/>
                      </a:xfrm>
                      <a:prstGeom prst="rect">
                        <a:avLst/>
                      </a:prstGeom>
                    </p:spPr>
                  </p:pic>
                </p:oleObj>
              </mc:Fallback>
            </mc:AlternateContent>
          </a:graphicData>
        </a:graphic>
      </p:graphicFrame>
    </p:spTree>
    <p:extLst>
      <p:ext uri="{BB962C8B-B14F-4D97-AF65-F5344CB8AC3E}">
        <p14:creationId xmlns:p14="http://schemas.microsoft.com/office/powerpoint/2010/main" val="420287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320040" y="79773"/>
            <a:ext cx="8503920" cy="934138"/>
          </a:xfrm>
        </p:spPr>
        <p:txBody>
          <a:bodyPr>
            <a:noAutofit/>
          </a:bodyPr>
          <a:lstStyle/>
          <a:p>
            <a:pPr eaLnBrk="1" hangingPunct="1"/>
            <a:r>
              <a:rPr lang="en-US" sz="3600" noProof="0" dirty="0">
                <a:latin typeface="+mn-lt"/>
              </a:rPr>
              <a:t>Chapter 9 Learning Objectives (L</a:t>
            </a:r>
            <a:r>
              <a:rPr lang="en-US" sz="100" noProof="0" dirty="0">
                <a:latin typeface="+mn-lt"/>
              </a:rPr>
              <a:t> </a:t>
            </a:r>
            <a:r>
              <a:rPr lang="en-US" sz="3600" noProof="0" dirty="0" err="1">
                <a:latin typeface="+mn-lt"/>
              </a:rPr>
              <a:t>Os</a:t>
            </a:r>
            <a:r>
              <a:rPr lang="en-US" sz="3600" noProof="0" dirty="0">
                <a:latin typeface="+mn-lt"/>
              </a:rPr>
              <a:t>)</a:t>
            </a:r>
          </a:p>
        </p:txBody>
      </p:sp>
      <p:sp>
        <p:nvSpPr>
          <p:cNvPr id="12" name="Content Placeholder 2"/>
          <p:cNvSpPr>
            <a:spLocks noGrp="1"/>
          </p:cNvSpPr>
          <p:nvPr>
            <p:ph idx="1"/>
          </p:nvPr>
        </p:nvSpPr>
        <p:spPr>
          <a:xfrm>
            <a:off x="228601" y="1219200"/>
            <a:ext cx="8595360" cy="4572000"/>
          </a:xfrm>
        </p:spPr>
        <p:txBody>
          <a:bodyPr>
            <a:normAutofit/>
          </a:bodyPr>
          <a:lstStyle/>
          <a:p>
            <a:pPr marL="1031875" indent="-1031875"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9.1</a:t>
            </a:r>
            <a:r>
              <a:rPr lang="en-US" sz="2400" b="1" noProof="0" dirty="0">
                <a:solidFill>
                  <a:srgbClr val="009C9E"/>
                </a:solidFill>
                <a:latin typeface="+mn-lt"/>
              </a:rPr>
              <a:t>   </a:t>
            </a:r>
            <a:r>
              <a:rPr lang="en-US" sz="2400" noProof="0" dirty="0">
                <a:latin typeface="+mn-lt"/>
              </a:rPr>
              <a:t>Define the null hypothesis and the alternative hypothesis.</a:t>
            </a:r>
          </a:p>
          <a:p>
            <a:pPr marL="1031875" indent="-1031875"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9.2</a:t>
            </a:r>
            <a:r>
              <a:rPr lang="en-US" sz="2400" b="1" noProof="0" dirty="0">
                <a:solidFill>
                  <a:srgbClr val="009C9E"/>
                </a:solidFill>
                <a:latin typeface="+mn-lt"/>
              </a:rPr>
              <a:t>   </a:t>
            </a:r>
            <a:r>
              <a:rPr lang="en-US" sz="2400" noProof="0" dirty="0">
                <a:latin typeface="+mn-lt"/>
              </a:rPr>
              <a:t>Distinguish between Type I and Type II errors.</a:t>
            </a:r>
          </a:p>
          <a:p>
            <a:pPr marL="1031875" indent="-1031875"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9.3   </a:t>
            </a:r>
            <a:r>
              <a:rPr lang="en-US" sz="2400" noProof="0" dirty="0">
                <a:latin typeface="+mn-lt"/>
              </a:rPr>
              <a:t>Conduct a hypothesis test for the population mean when σ is known.</a:t>
            </a:r>
          </a:p>
          <a:p>
            <a:pPr marL="1031875" indent="-1031875" eaLnBrk="1" hangingPunct="1">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9.4   </a:t>
            </a:r>
            <a:r>
              <a:rPr lang="en-US" sz="2400" noProof="0" dirty="0">
                <a:latin typeface="+mn-lt"/>
              </a:rPr>
              <a:t>Conduct a hypothesis test for the population mean when σ is unknown.</a:t>
            </a:r>
          </a:p>
          <a:p>
            <a:pPr marL="1031875" indent="-1031875" eaLnBrk="1" hangingPunct="1">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9.5   </a:t>
            </a:r>
            <a:r>
              <a:rPr lang="en-US" sz="2400" noProof="0" dirty="0">
                <a:latin typeface="+mn-lt"/>
              </a:rPr>
              <a:t>Conduct a hypothesis test for the population proportion.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7406-59FF-4E7B-B4B3-3A0593F0F47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6</a:t>
            </a:r>
            <a:endParaRPr lang="en-IN" sz="1100" dirty="0"/>
          </a:p>
        </p:txBody>
      </p:sp>
      <p:sp>
        <p:nvSpPr>
          <p:cNvPr id="3" name="Content Placeholder 2">
            <a:extLst>
              <a:ext uri="{FF2B5EF4-FFF2-40B4-BE49-F238E27FC236}">
                <a16:creationId xmlns:a16="http://schemas.microsoft.com/office/drawing/2014/main" id="{4BBDC8A2-8EEC-4284-8FE1-2C4A2F994D78}"/>
              </a:ext>
            </a:extLst>
          </p:cNvPr>
          <p:cNvSpPr>
            <a:spLocks noGrp="1"/>
          </p:cNvSpPr>
          <p:nvPr>
            <p:ph idx="1"/>
          </p:nvPr>
        </p:nvSpPr>
        <p:spPr>
          <a:xfrm>
            <a:off x="457200" y="1600201"/>
            <a:ext cx="8229600" cy="436829"/>
          </a:xfrm>
        </p:spPr>
        <p:txBody>
          <a:bodyPr>
            <a:normAutofit/>
          </a:bodyPr>
          <a:lstStyle/>
          <a:p>
            <a:pPr marL="0" indent="0">
              <a:buNone/>
            </a:pPr>
            <a:r>
              <a:rPr lang="en-US" sz="2000" dirty="0"/>
              <a:t>The p-value depends on the specification of the alternative hypothesis.</a:t>
            </a:r>
            <a:endParaRPr lang="en-IN" sz="2000" dirty="0"/>
          </a:p>
        </p:txBody>
      </p:sp>
      <p:sp>
        <p:nvSpPr>
          <p:cNvPr id="4" name="Content Placeholder 3">
            <a:extLst>
              <a:ext uri="{FF2B5EF4-FFF2-40B4-BE49-F238E27FC236}">
                <a16:creationId xmlns:a16="http://schemas.microsoft.com/office/drawing/2014/main" id="{AF785145-1B22-48D5-B83D-87775D7EB700}"/>
              </a:ext>
            </a:extLst>
          </p:cNvPr>
          <p:cNvSpPr>
            <a:spLocks noGrp="1"/>
          </p:cNvSpPr>
          <p:nvPr>
            <p:ph idx="10"/>
          </p:nvPr>
        </p:nvSpPr>
        <p:spPr>
          <a:xfrm>
            <a:off x="457200" y="2133600"/>
            <a:ext cx="411933" cy="464745"/>
          </a:xfrm>
        </p:spPr>
        <p:txBody>
          <a:bodyPr>
            <a:normAutofit/>
          </a:bodyPr>
          <a:lstStyle/>
          <a:p>
            <a:pPr marL="292608" indent="-292608"/>
            <a:r>
              <a:rPr lang="en-IN" sz="2000" dirty="0"/>
              <a:t> </a:t>
            </a:r>
          </a:p>
        </p:txBody>
      </p:sp>
      <p:graphicFrame>
        <p:nvGraphicFramePr>
          <p:cNvPr id="15" name="Object 14">
            <a:extLst>
              <a:ext uri="{FF2B5EF4-FFF2-40B4-BE49-F238E27FC236}">
                <a16:creationId xmlns:a16="http://schemas.microsoft.com/office/drawing/2014/main" id="{9E2B5D81-0BDE-44DE-A09C-5FF3CA01DDA9}"/>
              </a:ext>
            </a:extLst>
          </p:cNvPr>
          <p:cNvGraphicFramePr>
            <a:graphicFrameLocks noChangeAspect="1"/>
          </p:cNvGraphicFramePr>
          <p:nvPr>
            <p:extLst>
              <p:ext uri="{D42A27DB-BD31-4B8C-83A1-F6EECF244321}">
                <p14:modId xmlns:p14="http://schemas.microsoft.com/office/powerpoint/2010/main" val="689312667"/>
              </p:ext>
            </p:extLst>
          </p:nvPr>
        </p:nvGraphicFramePr>
        <p:xfrm>
          <a:off x="862013" y="2144713"/>
          <a:ext cx="279400" cy="330200"/>
        </p:xfrm>
        <a:graphic>
          <a:graphicData uri="http://schemas.openxmlformats.org/presentationml/2006/ole">
            <mc:AlternateContent xmlns:mc="http://schemas.openxmlformats.org/markup-compatibility/2006">
              <mc:Choice xmlns:v="urn:schemas-microsoft-com:vml" Requires="v">
                <p:oleObj spid="_x0000_s10462" name="Equation" r:id="rId3" imgW="279360" imgH="330120" progId="Equation.DSMT4">
                  <p:embed/>
                </p:oleObj>
              </mc:Choice>
              <mc:Fallback>
                <p:oleObj name="Equation" r:id="rId3" imgW="279360" imgH="330120" progId="Equation.DSMT4">
                  <p:embed/>
                  <p:pic>
                    <p:nvPicPr>
                      <p:cNvPr id="0" name=""/>
                      <p:cNvPicPr/>
                      <p:nvPr/>
                    </p:nvPicPr>
                    <p:blipFill>
                      <a:blip r:embed="rId4"/>
                      <a:stretch>
                        <a:fillRect/>
                      </a:stretch>
                    </p:blipFill>
                    <p:spPr>
                      <a:xfrm>
                        <a:off x="862013" y="2144713"/>
                        <a:ext cx="2794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BC767DF-EDBD-4F0F-A924-B361CEC28677}"/>
              </a:ext>
            </a:extLst>
          </p:cNvPr>
          <p:cNvSpPr>
            <a:spLocks noGrp="1"/>
          </p:cNvSpPr>
          <p:nvPr>
            <p:ph idx="11"/>
          </p:nvPr>
        </p:nvSpPr>
        <p:spPr>
          <a:xfrm>
            <a:off x="1219200" y="2115495"/>
            <a:ext cx="7620000" cy="464744"/>
          </a:xfrm>
        </p:spPr>
        <p:txBody>
          <a:bodyPr>
            <a:normAutofit/>
          </a:bodyPr>
          <a:lstStyle/>
          <a:p>
            <a:pPr marL="0" indent="0">
              <a:buNone/>
            </a:pPr>
            <a:r>
              <a:rPr lang="en-US" sz="2000" dirty="0"/>
              <a:t>is the hypothesized value of the population mean.</a:t>
            </a:r>
            <a:endParaRPr lang="en-IN" sz="2000" dirty="0"/>
          </a:p>
        </p:txBody>
      </p:sp>
      <p:sp>
        <p:nvSpPr>
          <p:cNvPr id="6" name="Content Placeholder 5">
            <a:extLst>
              <a:ext uri="{FF2B5EF4-FFF2-40B4-BE49-F238E27FC236}">
                <a16:creationId xmlns:a16="http://schemas.microsoft.com/office/drawing/2014/main" id="{AD804744-A617-4F5E-9BE3-6AFD6576F551}"/>
              </a:ext>
            </a:extLst>
          </p:cNvPr>
          <p:cNvSpPr>
            <a:spLocks noGrp="1"/>
          </p:cNvSpPr>
          <p:nvPr>
            <p:ph idx="12"/>
          </p:nvPr>
        </p:nvSpPr>
        <p:spPr>
          <a:xfrm>
            <a:off x="457200" y="2814874"/>
            <a:ext cx="420986" cy="461726"/>
          </a:xfrm>
        </p:spPr>
        <p:txBody>
          <a:bodyPr>
            <a:normAutofit/>
          </a:bodyPr>
          <a:lstStyle/>
          <a:p>
            <a:pPr marL="292608" indent="-292608"/>
            <a:r>
              <a:rPr lang="en-IN" sz="2000" dirty="0"/>
              <a:t> </a:t>
            </a:r>
          </a:p>
        </p:txBody>
      </p:sp>
      <p:graphicFrame>
        <p:nvGraphicFramePr>
          <p:cNvPr id="16" name="Object 15">
            <a:extLst>
              <a:ext uri="{FF2B5EF4-FFF2-40B4-BE49-F238E27FC236}">
                <a16:creationId xmlns:a16="http://schemas.microsoft.com/office/drawing/2014/main" id="{0FB5FEB0-AA34-41AF-BEA5-2F8FE5BDAFDA}"/>
              </a:ext>
            </a:extLst>
          </p:cNvPr>
          <p:cNvGraphicFramePr>
            <a:graphicFrameLocks noChangeAspect="1"/>
          </p:cNvGraphicFramePr>
          <p:nvPr>
            <p:extLst>
              <p:ext uri="{D42A27DB-BD31-4B8C-83A1-F6EECF244321}">
                <p14:modId xmlns:p14="http://schemas.microsoft.com/office/powerpoint/2010/main" val="1177618350"/>
              </p:ext>
            </p:extLst>
          </p:nvPr>
        </p:nvGraphicFramePr>
        <p:xfrm>
          <a:off x="917575" y="2701925"/>
          <a:ext cx="1130300" cy="673100"/>
        </p:xfrm>
        <a:graphic>
          <a:graphicData uri="http://schemas.openxmlformats.org/presentationml/2006/ole">
            <mc:AlternateContent xmlns:mc="http://schemas.openxmlformats.org/markup-compatibility/2006">
              <mc:Choice xmlns:v="urn:schemas-microsoft-com:vml" Requires="v">
                <p:oleObj spid="_x0000_s10463" name="Equation" r:id="rId5" imgW="1130040" imgH="672840" progId="Equation.DSMT4">
                  <p:embed/>
                </p:oleObj>
              </mc:Choice>
              <mc:Fallback>
                <p:oleObj name="Equation" r:id="rId5" imgW="1130040" imgH="672840" progId="Equation.DSMT4">
                  <p:embed/>
                  <p:pic>
                    <p:nvPicPr>
                      <p:cNvPr id="0" name=""/>
                      <p:cNvPicPr/>
                      <p:nvPr/>
                    </p:nvPicPr>
                    <p:blipFill>
                      <a:blip r:embed="rId6"/>
                      <a:stretch>
                        <a:fillRect/>
                      </a:stretch>
                    </p:blipFill>
                    <p:spPr>
                      <a:xfrm>
                        <a:off x="917575" y="2701925"/>
                        <a:ext cx="1130300" cy="6731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B8A1C713-E2B7-472D-B299-6C1C890832B6}"/>
              </a:ext>
            </a:extLst>
          </p:cNvPr>
          <p:cNvSpPr>
            <a:spLocks noGrp="1"/>
          </p:cNvSpPr>
          <p:nvPr>
            <p:ph idx="13"/>
          </p:nvPr>
        </p:nvSpPr>
        <p:spPr>
          <a:xfrm>
            <a:off x="2133600" y="2819402"/>
            <a:ext cx="2193956" cy="426254"/>
          </a:xfrm>
        </p:spPr>
        <p:txBody>
          <a:bodyPr>
            <a:normAutofit/>
          </a:bodyPr>
          <a:lstStyle/>
          <a:p>
            <a:pPr marL="0" indent="0">
              <a:buNone/>
            </a:pPr>
            <a:r>
              <a:rPr lang="en-IN" sz="2000" dirty="0"/>
              <a:t>is the test statistic.</a:t>
            </a:r>
          </a:p>
        </p:txBody>
      </p:sp>
      <p:graphicFrame>
        <p:nvGraphicFramePr>
          <p:cNvPr id="17" name="(Decorative)Table 17">
            <a:extLst>
              <a:ext uri="{FF2B5EF4-FFF2-40B4-BE49-F238E27FC236}">
                <a16:creationId xmlns:a16="http://schemas.microsoft.com/office/drawing/2014/main" id="{F58ACAAE-E257-4445-9950-52736D6FEE8F}"/>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489258726"/>
              </p:ext>
            </p:extLst>
          </p:nvPr>
        </p:nvGraphicFramePr>
        <p:xfrm>
          <a:off x="1524000" y="3632200"/>
          <a:ext cx="6096000" cy="17018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958593344"/>
                    </a:ext>
                  </a:extLst>
                </a:gridCol>
                <a:gridCol w="3886200">
                  <a:extLst>
                    <a:ext uri="{9D8B030D-6E8A-4147-A177-3AD203B41FA5}">
                      <a16:colId xmlns:a16="http://schemas.microsoft.com/office/drawing/2014/main" val="2520747053"/>
                    </a:ext>
                  </a:extLst>
                </a:gridCol>
              </a:tblGrid>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3250021633"/>
                  </a:ext>
                </a:extLst>
              </a:tr>
              <a:tr h="370840">
                <a:tc>
                  <a:txBody>
                    <a:bodyPr/>
                    <a:lstStyle/>
                    <a:p>
                      <a:endParaRPr lang="en-IN"/>
                    </a:p>
                  </a:txBody>
                  <a:tcPr/>
                </a:tc>
                <a:tc>
                  <a:txBody>
                    <a:bodyPr/>
                    <a:lstStyle/>
                    <a:p>
                      <a:endParaRPr lang="en-IN"/>
                    </a:p>
                  </a:txBody>
                  <a:tcPr/>
                </a:tc>
                <a:extLst>
                  <a:ext uri="{0D108BD9-81ED-4DB2-BD59-A6C34878D82A}">
                    <a16:rowId xmlns:a16="http://schemas.microsoft.com/office/drawing/2014/main" val="81855213"/>
                  </a:ext>
                </a:extLst>
              </a:tr>
              <a:tr h="370840">
                <a:tc>
                  <a:txBody>
                    <a:bodyPr/>
                    <a:lstStyle/>
                    <a:p>
                      <a:endParaRPr lang="en-IN" dirty="0"/>
                    </a:p>
                  </a:txBody>
                  <a:tcPr/>
                </a:tc>
                <a:tc>
                  <a:txBody>
                    <a:bodyPr/>
                    <a:lstStyle/>
                    <a:p>
                      <a:endParaRPr lang="en-IN"/>
                    </a:p>
                  </a:txBody>
                  <a:tcPr/>
                </a:tc>
                <a:extLst>
                  <a:ext uri="{0D108BD9-81ED-4DB2-BD59-A6C34878D82A}">
                    <a16:rowId xmlns:a16="http://schemas.microsoft.com/office/drawing/2014/main" val="2647188241"/>
                  </a:ext>
                </a:extLst>
              </a:tr>
              <a:tr h="589280">
                <a:tc>
                  <a:txBody>
                    <a:bodyPr/>
                    <a:lstStyle/>
                    <a:p>
                      <a:endParaRPr lang="en-IN"/>
                    </a:p>
                  </a:txBody>
                  <a:tcPr/>
                </a:tc>
                <a:tc>
                  <a:txBody>
                    <a:bodyPr/>
                    <a:lstStyle/>
                    <a:p>
                      <a:endParaRPr lang="en-IN" dirty="0"/>
                    </a:p>
                  </a:txBody>
                  <a:tcPr/>
                </a:tc>
                <a:extLst>
                  <a:ext uri="{0D108BD9-81ED-4DB2-BD59-A6C34878D82A}">
                    <a16:rowId xmlns:a16="http://schemas.microsoft.com/office/drawing/2014/main" val="3808726007"/>
                  </a:ext>
                </a:extLst>
              </a:tr>
            </a:tbl>
          </a:graphicData>
        </a:graphic>
      </p:graphicFrame>
      <p:graphicFrame>
        <p:nvGraphicFramePr>
          <p:cNvPr id="18" name="Object 17">
            <a:extLst>
              <a:ext uri="{FF2B5EF4-FFF2-40B4-BE49-F238E27FC236}">
                <a16:creationId xmlns:a16="http://schemas.microsoft.com/office/drawing/2014/main" id="{03C6BB6E-1076-486D-9B87-720B70D46AE3}"/>
              </a:ext>
            </a:extLst>
          </p:cNvPr>
          <p:cNvGraphicFramePr>
            <a:graphicFrameLocks noChangeAspect="1"/>
          </p:cNvGraphicFramePr>
          <p:nvPr>
            <p:extLst>
              <p:ext uri="{D42A27DB-BD31-4B8C-83A1-F6EECF244321}">
                <p14:modId xmlns:p14="http://schemas.microsoft.com/office/powerpoint/2010/main" val="798891214"/>
              </p:ext>
            </p:extLst>
          </p:nvPr>
        </p:nvGraphicFramePr>
        <p:xfrm>
          <a:off x="1609253" y="3707771"/>
          <a:ext cx="1790700" cy="228600"/>
        </p:xfrm>
        <a:graphic>
          <a:graphicData uri="http://schemas.openxmlformats.org/presentationml/2006/ole">
            <mc:AlternateContent xmlns:mc="http://schemas.openxmlformats.org/markup-compatibility/2006">
              <mc:Choice xmlns:v="urn:schemas-microsoft-com:vml" Requires="v">
                <p:oleObj spid="_x0000_s10464" name="Equation" r:id="rId7" imgW="1790640" imgH="228600" progId="Equation.DSMT4">
                  <p:embed/>
                </p:oleObj>
              </mc:Choice>
              <mc:Fallback>
                <p:oleObj name="Equation" r:id="rId7" imgW="1790640" imgH="228600" progId="Equation.DSMT4">
                  <p:embed/>
                  <p:pic>
                    <p:nvPicPr>
                      <p:cNvPr id="0" name=""/>
                      <p:cNvPicPr/>
                      <p:nvPr/>
                    </p:nvPicPr>
                    <p:blipFill>
                      <a:blip r:embed="rId8"/>
                      <a:stretch>
                        <a:fillRect/>
                      </a:stretch>
                    </p:blipFill>
                    <p:spPr>
                      <a:xfrm>
                        <a:off x="1609253" y="3707771"/>
                        <a:ext cx="1790700" cy="2286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12AA7986-D56F-44FE-800A-903E61153E74}"/>
              </a:ext>
            </a:extLst>
          </p:cNvPr>
          <p:cNvGraphicFramePr>
            <a:graphicFrameLocks noChangeAspect="1"/>
          </p:cNvGraphicFramePr>
          <p:nvPr>
            <p:extLst>
              <p:ext uri="{D42A27DB-BD31-4B8C-83A1-F6EECF244321}">
                <p14:modId xmlns:p14="http://schemas.microsoft.com/office/powerpoint/2010/main" val="476987515"/>
              </p:ext>
            </p:extLst>
          </p:nvPr>
        </p:nvGraphicFramePr>
        <p:xfrm>
          <a:off x="5160963" y="3708400"/>
          <a:ext cx="698500" cy="228600"/>
        </p:xfrm>
        <a:graphic>
          <a:graphicData uri="http://schemas.openxmlformats.org/presentationml/2006/ole">
            <mc:AlternateContent xmlns:mc="http://schemas.openxmlformats.org/markup-compatibility/2006">
              <mc:Choice xmlns:v="urn:schemas-microsoft-com:vml" Requires="v">
                <p:oleObj spid="_x0000_s10465" name="Equation" r:id="rId9" imgW="698400" imgH="228600" progId="Equation.DSMT4">
                  <p:embed/>
                </p:oleObj>
              </mc:Choice>
              <mc:Fallback>
                <p:oleObj name="Equation" r:id="rId9" imgW="698400" imgH="228600" progId="Equation.DSMT4">
                  <p:embed/>
                  <p:pic>
                    <p:nvPicPr>
                      <p:cNvPr id="18" name="Object 17">
                        <a:extLst>
                          <a:ext uri="{FF2B5EF4-FFF2-40B4-BE49-F238E27FC236}">
                            <a16:creationId xmlns:a16="http://schemas.microsoft.com/office/drawing/2014/main" id="{03C6BB6E-1076-486D-9B87-720B70D46AE3}"/>
                          </a:ext>
                        </a:extLst>
                      </p:cNvPr>
                      <p:cNvPicPr/>
                      <p:nvPr/>
                    </p:nvPicPr>
                    <p:blipFill>
                      <a:blip r:embed="rId10"/>
                      <a:stretch>
                        <a:fillRect/>
                      </a:stretch>
                    </p:blipFill>
                    <p:spPr>
                      <a:xfrm>
                        <a:off x="5160963" y="3708400"/>
                        <a:ext cx="698500" cy="2286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51D39F83-3FD4-49F2-9980-B2AEAA0654AE}"/>
              </a:ext>
            </a:extLst>
          </p:cNvPr>
          <p:cNvGraphicFramePr>
            <a:graphicFrameLocks noChangeAspect="1"/>
          </p:cNvGraphicFramePr>
          <p:nvPr>
            <p:extLst>
              <p:ext uri="{D42A27DB-BD31-4B8C-83A1-F6EECF244321}">
                <p14:modId xmlns:p14="http://schemas.microsoft.com/office/powerpoint/2010/main" val="2662164171"/>
              </p:ext>
            </p:extLst>
          </p:nvPr>
        </p:nvGraphicFramePr>
        <p:xfrm>
          <a:off x="1603375" y="4081463"/>
          <a:ext cx="838200" cy="241300"/>
        </p:xfrm>
        <a:graphic>
          <a:graphicData uri="http://schemas.openxmlformats.org/presentationml/2006/ole">
            <mc:AlternateContent xmlns:mc="http://schemas.openxmlformats.org/markup-compatibility/2006">
              <mc:Choice xmlns:v="urn:schemas-microsoft-com:vml" Requires="v">
                <p:oleObj spid="_x0000_s10466" name="Equation" r:id="rId11" imgW="838080" imgH="241200" progId="Equation.DSMT4">
                  <p:embed/>
                </p:oleObj>
              </mc:Choice>
              <mc:Fallback>
                <p:oleObj name="Equation" r:id="rId11" imgW="838080" imgH="241200" progId="Equation.DSMT4">
                  <p:embed/>
                  <p:pic>
                    <p:nvPicPr>
                      <p:cNvPr id="0" name=""/>
                      <p:cNvPicPr/>
                      <p:nvPr/>
                    </p:nvPicPr>
                    <p:blipFill>
                      <a:blip r:embed="rId12"/>
                      <a:stretch>
                        <a:fillRect/>
                      </a:stretch>
                    </p:blipFill>
                    <p:spPr>
                      <a:xfrm>
                        <a:off x="1603375" y="4081463"/>
                        <a:ext cx="838200" cy="2413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6E2B3608-9442-4A6B-9CA9-B4AE04EE9504}"/>
              </a:ext>
            </a:extLst>
          </p:cNvPr>
          <p:cNvGraphicFramePr>
            <a:graphicFrameLocks noChangeAspect="1"/>
          </p:cNvGraphicFramePr>
          <p:nvPr>
            <p:extLst>
              <p:ext uri="{D42A27DB-BD31-4B8C-83A1-F6EECF244321}">
                <p14:modId xmlns:p14="http://schemas.microsoft.com/office/powerpoint/2010/main" val="3221709866"/>
              </p:ext>
            </p:extLst>
          </p:nvPr>
        </p:nvGraphicFramePr>
        <p:xfrm>
          <a:off x="3816350" y="4068763"/>
          <a:ext cx="2273300" cy="266700"/>
        </p:xfrm>
        <a:graphic>
          <a:graphicData uri="http://schemas.openxmlformats.org/presentationml/2006/ole">
            <mc:AlternateContent xmlns:mc="http://schemas.openxmlformats.org/markup-compatibility/2006">
              <mc:Choice xmlns:v="urn:schemas-microsoft-com:vml" Requires="v">
                <p:oleObj spid="_x0000_s10467" name="Equation" r:id="rId13" imgW="2273040" imgH="266400" progId="Equation.DSMT4">
                  <p:embed/>
                </p:oleObj>
              </mc:Choice>
              <mc:Fallback>
                <p:oleObj name="Equation" r:id="rId13" imgW="2273040" imgH="266400" progId="Equation.DSMT4">
                  <p:embed/>
                  <p:pic>
                    <p:nvPicPr>
                      <p:cNvPr id="20" name="Object 19">
                        <a:extLst>
                          <a:ext uri="{FF2B5EF4-FFF2-40B4-BE49-F238E27FC236}">
                            <a16:creationId xmlns:a16="http://schemas.microsoft.com/office/drawing/2014/main" id="{51D39F83-3FD4-49F2-9980-B2AEAA0654AE}"/>
                          </a:ext>
                        </a:extLst>
                      </p:cNvPr>
                      <p:cNvPicPr/>
                      <p:nvPr/>
                    </p:nvPicPr>
                    <p:blipFill>
                      <a:blip r:embed="rId14"/>
                      <a:stretch>
                        <a:fillRect/>
                      </a:stretch>
                    </p:blipFill>
                    <p:spPr>
                      <a:xfrm>
                        <a:off x="3816350" y="4068763"/>
                        <a:ext cx="2273300" cy="2667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935D7633-91EE-4EE0-A530-C7AC501C751B}"/>
              </a:ext>
            </a:extLst>
          </p:cNvPr>
          <p:cNvGraphicFramePr>
            <a:graphicFrameLocks noChangeAspect="1"/>
          </p:cNvGraphicFramePr>
          <p:nvPr>
            <p:extLst>
              <p:ext uri="{D42A27DB-BD31-4B8C-83A1-F6EECF244321}">
                <p14:modId xmlns:p14="http://schemas.microsoft.com/office/powerpoint/2010/main" val="3335505362"/>
              </p:ext>
            </p:extLst>
          </p:nvPr>
        </p:nvGraphicFramePr>
        <p:xfrm>
          <a:off x="1603375" y="4438650"/>
          <a:ext cx="838200" cy="241300"/>
        </p:xfrm>
        <a:graphic>
          <a:graphicData uri="http://schemas.openxmlformats.org/presentationml/2006/ole">
            <mc:AlternateContent xmlns:mc="http://schemas.openxmlformats.org/markup-compatibility/2006">
              <mc:Choice xmlns:v="urn:schemas-microsoft-com:vml" Requires="v">
                <p:oleObj spid="_x0000_s10468" name="Equation" r:id="rId15" imgW="838080" imgH="241200" progId="Equation.DSMT4">
                  <p:embed/>
                </p:oleObj>
              </mc:Choice>
              <mc:Fallback>
                <p:oleObj name="Equation" r:id="rId15" imgW="838080" imgH="241200" progId="Equation.DSMT4">
                  <p:embed/>
                  <p:pic>
                    <p:nvPicPr>
                      <p:cNvPr id="20" name="Object 19">
                        <a:extLst>
                          <a:ext uri="{FF2B5EF4-FFF2-40B4-BE49-F238E27FC236}">
                            <a16:creationId xmlns:a16="http://schemas.microsoft.com/office/drawing/2014/main" id="{51D39F83-3FD4-49F2-9980-B2AEAA0654AE}"/>
                          </a:ext>
                        </a:extLst>
                      </p:cNvPr>
                      <p:cNvPicPr/>
                      <p:nvPr/>
                    </p:nvPicPr>
                    <p:blipFill>
                      <a:blip r:embed="rId16"/>
                      <a:stretch>
                        <a:fillRect/>
                      </a:stretch>
                    </p:blipFill>
                    <p:spPr>
                      <a:xfrm>
                        <a:off x="1603375" y="4438650"/>
                        <a:ext cx="838200" cy="2413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78A96B1A-156B-466E-8BD9-DECA39A948AA}"/>
              </a:ext>
            </a:extLst>
          </p:cNvPr>
          <p:cNvGraphicFramePr>
            <a:graphicFrameLocks noChangeAspect="1"/>
          </p:cNvGraphicFramePr>
          <p:nvPr>
            <p:extLst>
              <p:ext uri="{D42A27DB-BD31-4B8C-83A1-F6EECF244321}">
                <p14:modId xmlns:p14="http://schemas.microsoft.com/office/powerpoint/2010/main" val="3357581573"/>
              </p:ext>
            </p:extLst>
          </p:nvPr>
        </p:nvGraphicFramePr>
        <p:xfrm>
          <a:off x="3848100" y="4425950"/>
          <a:ext cx="2171700" cy="266700"/>
        </p:xfrm>
        <a:graphic>
          <a:graphicData uri="http://schemas.openxmlformats.org/presentationml/2006/ole">
            <mc:AlternateContent xmlns:mc="http://schemas.openxmlformats.org/markup-compatibility/2006">
              <mc:Choice xmlns:v="urn:schemas-microsoft-com:vml" Requires="v">
                <p:oleObj spid="_x0000_s10469" name="Equation" r:id="rId17" imgW="2171520" imgH="266400" progId="Equation.DSMT4">
                  <p:embed/>
                </p:oleObj>
              </mc:Choice>
              <mc:Fallback>
                <p:oleObj name="Equation" r:id="rId17" imgW="2171520" imgH="266400" progId="Equation.DSMT4">
                  <p:embed/>
                  <p:pic>
                    <p:nvPicPr>
                      <p:cNvPr id="22" name="Object 21">
                        <a:extLst>
                          <a:ext uri="{FF2B5EF4-FFF2-40B4-BE49-F238E27FC236}">
                            <a16:creationId xmlns:a16="http://schemas.microsoft.com/office/drawing/2014/main" id="{935D7633-91EE-4EE0-A530-C7AC501C751B}"/>
                          </a:ext>
                        </a:extLst>
                      </p:cNvPr>
                      <p:cNvPicPr/>
                      <p:nvPr/>
                    </p:nvPicPr>
                    <p:blipFill>
                      <a:blip r:embed="rId18"/>
                      <a:stretch>
                        <a:fillRect/>
                      </a:stretch>
                    </p:blipFill>
                    <p:spPr>
                      <a:xfrm>
                        <a:off x="3848100" y="4425950"/>
                        <a:ext cx="2171700" cy="2667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D06F3B80-B4BD-4FB1-BC91-13F0ABF31D12}"/>
              </a:ext>
            </a:extLst>
          </p:cNvPr>
          <p:cNvGraphicFramePr>
            <a:graphicFrameLocks noChangeAspect="1"/>
          </p:cNvGraphicFramePr>
          <p:nvPr>
            <p:extLst>
              <p:ext uri="{D42A27DB-BD31-4B8C-83A1-F6EECF244321}">
                <p14:modId xmlns:p14="http://schemas.microsoft.com/office/powerpoint/2010/main" val="2977176970"/>
              </p:ext>
            </p:extLst>
          </p:nvPr>
        </p:nvGraphicFramePr>
        <p:xfrm>
          <a:off x="1603375" y="4794250"/>
          <a:ext cx="838200" cy="241300"/>
        </p:xfrm>
        <a:graphic>
          <a:graphicData uri="http://schemas.openxmlformats.org/presentationml/2006/ole">
            <mc:AlternateContent xmlns:mc="http://schemas.openxmlformats.org/markup-compatibility/2006">
              <mc:Choice xmlns:v="urn:schemas-microsoft-com:vml" Requires="v">
                <p:oleObj spid="_x0000_s10470" name="Equation" r:id="rId19" imgW="838080" imgH="241200" progId="Equation.DSMT4">
                  <p:embed/>
                </p:oleObj>
              </mc:Choice>
              <mc:Fallback>
                <p:oleObj name="Equation" r:id="rId19" imgW="838080" imgH="241200" progId="Equation.DSMT4">
                  <p:embed/>
                  <p:pic>
                    <p:nvPicPr>
                      <p:cNvPr id="22" name="Object 21">
                        <a:extLst>
                          <a:ext uri="{FF2B5EF4-FFF2-40B4-BE49-F238E27FC236}">
                            <a16:creationId xmlns:a16="http://schemas.microsoft.com/office/drawing/2014/main" id="{935D7633-91EE-4EE0-A530-C7AC501C751B}"/>
                          </a:ext>
                        </a:extLst>
                      </p:cNvPr>
                      <p:cNvPicPr/>
                      <p:nvPr/>
                    </p:nvPicPr>
                    <p:blipFill>
                      <a:blip r:embed="rId20"/>
                      <a:stretch>
                        <a:fillRect/>
                      </a:stretch>
                    </p:blipFill>
                    <p:spPr>
                      <a:xfrm>
                        <a:off x="1603375" y="4794250"/>
                        <a:ext cx="838200" cy="2413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84F2649C-6289-4E0E-8C0A-C698C187D47D}"/>
              </a:ext>
            </a:extLst>
          </p:cNvPr>
          <p:cNvGraphicFramePr>
            <a:graphicFrameLocks noChangeAspect="1"/>
          </p:cNvGraphicFramePr>
          <p:nvPr>
            <p:extLst>
              <p:ext uri="{D42A27DB-BD31-4B8C-83A1-F6EECF244321}">
                <p14:modId xmlns:p14="http://schemas.microsoft.com/office/powerpoint/2010/main" val="1446429053"/>
              </p:ext>
            </p:extLst>
          </p:nvPr>
        </p:nvGraphicFramePr>
        <p:xfrm>
          <a:off x="3822700" y="4789488"/>
          <a:ext cx="3073400" cy="266700"/>
        </p:xfrm>
        <a:graphic>
          <a:graphicData uri="http://schemas.openxmlformats.org/presentationml/2006/ole">
            <mc:AlternateContent xmlns:mc="http://schemas.openxmlformats.org/markup-compatibility/2006">
              <mc:Choice xmlns:v="urn:schemas-microsoft-com:vml" Requires="v">
                <p:oleObj spid="_x0000_s10471" name="Equation" r:id="rId21" imgW="3073320" imgH="266400" progId="Equation.DSMT4">
                  <p:embed/>
                </p:oleObj>
              </mc:Choice>
              <mc:Fallback>
                <p:oleObj name="Equation" r:id="rId21" imgW="3073320" imgH="266400" progId="Equation.DSMT4">
                  <p:embed/>
                  <p:pic>
                    <p:nvPicPr>
                      <p:cNvPr id="24" name="Object 23">
                        <a:extLst>
                          <a:ext uri="{FF2B5EF4-FFF2-40B4-BE49-F238E27FC236}">
                            <a16:creationId xmlns:a16="http://schemas.microsoft.com/office/drawing/2014/main" id="{D06F3B80-B4BD-4FB1-BC91-13F0ABF31D12}"/>
                          </a:ext>
                        </a:extLst>
                      </p:cNvPr>
                      <p:cNvPicPr/>
                      <p:nvPr/>
                    </p:nvPicPr>
                    <p:blipFill>
                      <a:blip r:embed="rId22"/>
                      <a:stretch>
                        <a:fillRect/>
                      </a:stretch>
                    </p:blipFill>
                    <p:spPr>
                      <a:xfrm>
                        <a:off x="3822700" y="4789488"/>
                        <a:ext cx="3073400" cy="2667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E82EB33E-FF88-4BA7-8D86-585A73662A63}"/>
              </a:ext>
            </a:extLst>
          </p:cNvPr>
          <p:cNvGraphicFramePr>
            <a:graphicFrameLocks noChangeAspect="1"/>
          </p:cNvGraphicFramePr>
          <p:nvPr>
            <p:extLst>
              <p:ext uri="{D42A27DB-BD31-4B8C-83A1-F6EECF244321}">
                <p14:modId xmlns:p14="http://schemas.microsoft.com/office/powerpoint/2010/main" val="2742869347"/>
              </p:ext>
            </p:extLst>
          </p:nvPr>
        </p:nvGraphicFramePr>
        <p:xfrm>
          <a:off x="5341938" y="5067300"/>
          <a:ext cx="1346200" cy="266700"/>
        </p:xfrm>
        <a:graphic>
          <a:graphicData uri="http://schemas.openxmlformats.org/presentationml/2006/ole">
            <mc:AlternateContent xmlns:mc="http://schemas.openxmlformats.org/markup-compatibility/2006">
              <mc:Choice xmlns:v="urn:schemas-microsoft-com:vml" Requires="v">
                <p:oleObj spid="_x0000_s10472" name="Equation" r:id="rId23" imgW="1346040" imgH="266400" progId="Equation.DSMT4">
                  <p:embed/>
                </p:oleObj>
              </mc:Choice>
              <mc:Fallback>
                <p:oleObj name="Equation" r:id="rId23" imgW="1346040" imgH="266400" progId="Equation.DSMT4">
                  <p:embed/>
                  <p:pic>
                    <p:nvPicPr>
                      <p:cNvPr id="0" name=""/>
                      <p:cNvPicPr/>
                      <p:nvPr/>
                    </p:nvPicPr>
                    <p:blipFill>
                      <a:blip r:embed="rId24"/>
                      <a:stretch>
                        <a:fillRect/>
                      </a:stretch>
                    </p:blipFill>
                    <p:spPr>
                      <a:xfrm>
                        <a:off x="5341938" y="5067300"/>
                        <a:ext cx="1346200" cy="266700"/>
                      </a:xfrm>
                      <a:prstGeom prst="rect">
                        <a:avLst/>
                      </a:prstGeom>
                    </p:spPr>
                  </p:pic>
                </p:oleObj>
              </mc:Fallback>
            </mc:AlternateContent>
          </a:graphicData>
        </a:graphic>
      </p:graphicFrame>
    </p:spTree>
    <p:extLst>
      <p:ext uri="{BB962C8B-B14F-4D97-AF65-F5344CB8AC3E}">
        <p14:creationId xmlns:p14="http://schemas.microsoft.com/office/powerpoint/2010/main" val="369188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EEF5-1829-4919-9BD5-0310BC93C10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7</a:t>
            </a:r>
            <a:endParaRPr lang="en-IN" sz="1100" dirty="0"/>
          </a:p>
        </p:txBody>
      </p:sp>
      <p:pic>
        <p:nvPicPr>
          <p:cNvPr id="5" name="Picture 4" descr="Three normal curves: left-tailed, right-tailed, and two-tailed.">
            <a:extLst>
              <a:ext uri="{FF2B5EF4-FFF2-40B4-BE49-F238E27FC236}">
                <a16:creationId xmlns:a16="http://schemas.microsoft.com/office/drawing/2014/main" id="{2A21D3EB-DE2B-4355-8E49-262A811013CF}"/>
              </a:ext>
            </a:extLst>
          </p:cNvPr>
          <p:cNvPicPr>
            <a:picLocks noChangeAspect="1"/>
          </p:cNvPicPr>
          <p:nvPr/>
        </p:nvPicPr>
        <p:blipFill>
          <a:blip r:embed="rId2"/>
          <a:stretch>
            <a:fillRect/>
          </a:stretch>
        </p:blipFill>
        <p:spPr>
          <a:xfrm>
            <a:off x="1928806" y="1506921"/>
            <a:ext cx="5286386" cy="3970902"/>
          </a:xfrm>
          <a:prstGeom prst="rect">
            <a:avLst/>
          </a:prstGeom>
        </p:spPr>
      </p:pic>
      <p:sp>
        <p:nvSpPr>
          <p:cNvPr id="4" name="Content Placeholder 3">
            <a:extLst>
              <a:ext uri="{FF2B5EF4-FFF2-40B4-BE49-F238E27FC236}">
                <a16:creationId xmlns:a16="http://schemas.microsoft.com/office/drawing/2014/main" id="{98FBE083-10CF-47B8-A685-D86FFED6D036}"/>
              </a:ext>
            </a:extLst>
          </p:cNvPr>
          <p:cNvSpPr>
            <a:spLocks noGrp="1"/>
          </p:cNvSpPr>
          <p:nvPr>
            <p:ph sz="quarter" idx="10"/>
          </p:nvPr>
        </p:nvSpPr>
        <p:spPr/>
        <p:txBody>
          <a:bodyPr/>
          <a:lstStyle/>
          <a:p>
            <a:r>
              <a:rPr lang="en-US" sz="1200" dirty="0">
                <a:hlinkClick r:id="rId3" action="ppaction://hlinksldjump"/>
              </a:rPr>
              <a:t>Access the text alternative for slide images.</a:t>
            </a:r>
            <a:endParaRPr lang="en-US" sz="1200" dirty="0"/>
          </a:p>
        </p:txBody>
      </p:sp>
    </p:spTree>
    <p:extLst>
      <p:ext uri="{BB962C8B-B14F-4D97-AF65-F5344CB8AC3E}">
        <p14:creationId xmlns:p14="http://schemas.microsoft.com/office/powerpoint/2010/main" val="2020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3C4F-B608-4080-91DB-77A9A59E7F9C}"/>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8</a:t>
            </a:r>
            <a:endParaRPr lang="en-IN" sz="1100" dirty="0"/>
          </a:p>
        </p:txBody>
      </p:sp>
      <p:sp>
        <p:nvSpPr>
          <p:cNvPr id="3" name="Content Placeholder 2">
            <a:extLst>
              <a:ext uri="{FF2B5EF4-FFF2-40B4-BE49-F238E27FC236}">
                <a16:creationId xmlns:a16="http://schemas.microsoft.com/office/drawing/2014/main" id="{7955A089-EF3F-4DA7-9874-44D6EA1A8AB2}"/>
              </a:ext>
            </a:extLst>
          </p:cNvPr>
          <p:cNvSpPr>
            <a:spLocks noGrp="1"/>
          </p:cNvSpPr>
          <p:nvPr>
            <p:ph idx="1"/>
          </p:nvPr>
        </p:nvSpPr>
        <p:spPr>
          <a:xfrm>
            <a:off x="457200" y="1600202"/>
            <a:ext cx="7010400" cy="482096"/>
          </a:xfrm>
        </p:spPr>
        <p:txBody>
          <a:bodyPr>
            <a:normAutofit/>
          </a:bodyPr>
          <a:lstStyle/>
          <a:p>
            <a:pPr marL="0" indent="0">
              <a:buNone/>
            </a:pPr>
            <a:r>
              <a:rPr lang="en-IN" sz="2000" dirty="0"/>
              <a:t>Four-step procedure approach:</a:t>
            </a:r>
          </a:p>
        </p:txBody>
      </p:sp>
      <p:sp>
        <p:nvSpPr>
          <p:cNvPr id="4" name="Content Placeholder 3">
            <a:extLst>
              <a:ext uri="{FF2B5EF4-FFF2-40B4-BE49-F238E27FC236}">
                <a16:creationId xmlns:a16="http://schemas.microsoft.com/office/drawing/2014/main" id="{33F28573-71A7-401D-A1C7-BB9B963B008F}"/>
              </a:ext>
            </a:extLst>
          </p:cNvPr>
          <p:cNvSpPr>
            <a:spLocks noGrp="1"/>
          </p:cNvSpPr>
          <p:nvPr>
            <p:ph idx="10"/>
          </p:nvPr>
        </p:nvSpPr>
        <p:spPr>
          <a:xfrm>
            <a:off x="457200" y="2061174"/>
            <a:ext cx="8458200" cy="1493067"/>
          </a:xfrm>
        </p:spPr>
        <p:txBody>
          <a:bodyPr>
            <a:noAutofit/>
          </a:bodyPr>
          <a:lstStyle/>
          <a:p>
            <a:pPr marL="402336" indent="-402336">
              <a:buFont typeface="+mj-lt"/>
              <a:buAutoNum type="arabicPeriod"/>
            </a:pPr>
            <a:r>
              <a:rPr lang="en-US" sz="2000" dirty="0"/>
              <a:t>Specify the null and the alternative hypotheses.</a:t>
            </a:r>
          </a:p>
          <a:p>
            <a:pPr marL="402336" indent="-402336">
              <a:buFont typeface="+mj-lt"/>
              <a:buAutoNum type="arabicPeriod"/>
            </a:pPr>
            <a:r>
              <a:rPr lang="en-US" sz="2000" dirty="0"/>
              <a:t>Specify the significance level.</a:t>
            </a:r>
          </a:p>
          <a:p>
            <a:pPr marL="402336" indent="-402336">
              <a:buFont typeface="+mj-lt"/>
              <a:buAutoNum type="arabicPeriod"/>
            </a:pPr>
            <a:r>
              <a:rPr lang="en-US" sz="2000" dirty="0"/>
              <a:t>Calculate the test statistic and the </a:t>
            </a:r>
            <a:r>
              <a:rPr lang="en-US" sz="2000" i="1" dirty="0"/>
              <a:t>p</a:t>
            </a:r>
            <a:r>
              <a:rPr lang="en-US" sz="2000" dirty="0"/>
              <a:t>-value.</a:t>
            </a:r>
          </a:p>
          <a:p>
            <a:pPr marL="402336" indent="-402336">
              <a:buFont typeface="+mj-lt"/>
              <a:buAutoNum type="arabicPeriod"/>
            </a:pPr>
            <a:r>
              <a:rPr lang="en-US" sz="2000" dirty="0"/>
              <a:t>State the conclusion and interpret the results.</a:t>
            </a:r>
            <a:endParaRPr lang="en-IN" sz="2000" dirty="0"/>
          </a:p>
        </p:txBody>
      </p:sp>
      <p:sp>
        <p:nvSpPr>
          <p:cNvPr id="5" name="Content Placeholder 4">
            <a:extLst>
              <a:ext uri="{FF2B5EF4-FFF2-40B4-BE49-F238E27FC236}">
                <a16:creationId xmlns:a16="http://schemas.microsoft.com/office/drawing/2014/main" id="{288AD6F7-0356-48AC-B602-5DE838E57351}"/>
              </a:ext>
            </a:extLst>
          </p:cNvPr>
          <p:cNvSpPr>
            <a:spLocks noGrp="1"/>
          </p:cNvSpPr>
          <p:nvPr>
            <p:ph idx="11"/>
          </p:nvPr>
        </p:nvSpPr>
        <p:spPr>
          <a:xfrm>
            <a:off x="457200" y="3657600"/>
            <a:ext cx="8458200" cy="1267485"/>
          </a:xfrm>
        </p:spPr>
        <p:txBody>
          <a:bodyPr>
            <a:normAutofit/>
          </a:bodyPr>
          <a:lstStyle/>
          <a:p>
            <a:pPr marL="0" indent="0">
              <a:buNone/>
            </a:pPr>
            <a:r>
              <a:rPr lang="en-US" sz="2000" dirty="0"/>
              <a:t>It is important to clearly communicate the results.</a:t>
            </a:r>
          </a:p>
          <a:p>
            <a:pPr marL="403200" indent="-403200"/>
            <a:r>
              <a:rPr lang="en-US" sz="2000" dirty="0"/>
              <a:t>Not sufficient to end the analysis with the conclusion of reject or not.</a:t>
            </a:r>
          </a:p>
          <a:p>
            <a:pPr marL="403200" indent="-403200"/>
            <a:r>
              <a:rPr lang="en-US" sz="2000" dirty="0"/>
              <a:t>Interpret the results for the claim regarding the population parameter.</a:t>
            </a:r>
            <a:endParaRPr lang="en-IN" sz="2000" dirty="0"/>
          </a:p>
        </p:txBody>
      </p:sp>
    </p:spTree>
    <p:extLst>
      <p:ext uri="{BB962C8B-B14F-4D97-AF65-F5344CB8AC3E}">
        <p14:creationId xmlns:p14="http://schemas.microsoft.com/office/powerpoint/2010/main" val="419431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BBCF-6D66-484C-B29A-F43D320F3691}"/>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9</a:t>
            </a:r>
            <a:endParaRPr lang="en-IN" sz="1100" dirty="0"/>
          </a:p>
        </p:txBody>
      </p:sp>
      <p:sp>
        <p:nvSpPr>
          <p:cNvPr id="3" name="Content Placeholder 2">
            <a:extLst>
              <a:ext uri="{FF2B5EF4-FFF2-40B4-BE49-F238E27FC236}">
                <a16:creationId xmlns:a16="http://schemas.microsoft.com/office/drawing/2014/main" id="{6B755CB1-AB2C-4EB4-B05E-257CC9F1799B}"/>
              </a:ext>
            </a:extLst>
          </p:cNvPr>
          <p:cNvSpPr>
            <a:spLocks noGrp="1"/>
          </p:cNvSpPr>
          <p:nvPr>
            <p:ph idx="1"/>
          </p:nvPr>
        </p:nvSpPr>
        <p:spPr>
          <a:xfrm>
            <a:off x="457200" y="1600202"/>
            <a:ext cx="8382000" cy="2066452"/>
          </a:xfrm>
        </p:spPr>
        <p:txBody>
          <a:bodyPr>
            <a:normAutofit/>
          </a:bodyPr>
          <a:lstStyle/>
          <a:p>
            <a:pPr marL="0" indent="0">
              <a:buNone/>
            </a:pPr>
            <a:r>
              <a:rPr lang="en-US" sz="2000" dirty="0"/>
              <a:t>Example: A sample of 30 households showed that the sample mean of back-to-school spending is $622.85.</a:t>
            </a:r>
          </a:p>
          <a:p>
            <a:pPr marL="292608" indent="-292608"/>
            <a:r>
              <a:rPr lang="en-US" sz="2000" dirty="0"/>
              <a:t>It is believed that back-to-school spending is normally distributed with a population standard deviation of $65.</a:t>
            </a:r>
          </a:p>
          <a:p>
            <a:pPr marL="292608" indent="-292608"/>
            <a:r>
              <a:rPr lang="en-US" sz="2000" dirty="0"/>
              <a:t>An analyst wishes to test if the average back-to-school spending differ from $606.40 per family predicted by the trade group at the 5% significance level.</a:t>
            </a:r>
            <a:endParaRPr lang="en-IN" sz="2000" dirty="0"/>
          </a:p>
        </p:txBody>
      </p:sp>
      <p:sp>
        <p:nvSpPr>
          <p:cNvPr id="4" name="Content Placeholder 3">
            <a:extLst>
              <a:ext uri="{FF2B5EF4-FFF2-40B4-BE49-F238E27FC236}">
                <a16:creationId xmlns:a16="http://schemas.microsoft.com/office/drawing/2014/main" id="{A7DC8B54-044F-4B8F-A4AB-C892051D8617}"/>
              </a:ext>
            </a:extLst>
          </p:cNvPr>
          <p:cNvSpPr>
            <a:spLocks noGrp="1"/>
          </p:cNvSpPr>
          <p:nvPr>
            <p:ph idx="10"/>
          </p:nvPr>
        </p:nvSpPr>
        <p:spPr>
          <a:xfrm>
            <a:off x="457200" y="3733801"/>
            <a:ext cx="8382000" cy="403633"/>
          </a:xfrm>
        </p:spPr>
        <p:txBody>
          <a:bodyPr>
            <a:normAutofit/>
          </a:bodyPr>
          <a:lstStyle/>
          <a:p>
            <a:pPr marL="0" indent="0">
              <a:buNone/>
            </a:pPr>
            <a:r>
              <a:rPr lang="en-US" sz="2000" dirty="0"/>
              <a:t>Step 1: Specify the null and alternative hypotheses.</a:t>
            </a:r>
            <a:endParaRPr lang="en-IN" sz="2000" dirty="0"/>
          </a:p>
        </p:txBody>
      </p:sp>
      <p:sp>
        <p:nvSpPr>
          <p:cNvPr id="5" name="Content Placeholder 4">
            <a:extLst>
              <a:ext uri="{FF2B5EF4-FFF2-40B4-BE49-F238E27FC236}">
                <a16:creationId xmlns:a16="http://schemas.microsoft.com/office/drawing/2014/main" id="{AD4271FD-E5E6-440C-AA88-7D7D07435430}"/>
              </a:ext>
            </a:extLst>
          </p:cNvPr>
          <p:cNvSpPr>
            <a:spLocks noGrp="1"/>
          </p:cNvSpPr>
          <p:nvPr>
            <p:ph idx="11"/>
          </p:nvPr>
        </p:nvSpPr>
        <p:spPr>
          <a:xfrm>
            <a:off x="457200" y="4212880"/>
            <a:ext cx="381000" cy="435320"/>
          </a:xfrm>
        </p:spPr>
        <p:txBody>
          <a:bodyPr>
            <a:normAutofit/>
          </a:bodyPr>
          <a:lstStyle/>
          <a:p>
            <a:pPr marL="292608" indent="-292608"/>
            <a:r>
              <a:rPr lang="en-IN" sz="2000" dirty="0"/>
              <a:t> </a:t>
            </a:r>
          </a:p>
        </p:txBody>
      </p:sp>
      <p:graphicFrame>
        <p:nvGraphicFramePr>
          <p:cNvPr id="15" name="Object 14">
            <a:extLst>
              <a:ext uri="{FF2B5EF4-FFF2-40B4-BE49-F238E27FC236}">
                <a16:creationId xmlns:a16="http://schemas.microsoft.com/office/drawing/2014/main" id="{960FC141-60C5-4BE9-BED6-1F43F61B48B4}"/>
              </a:ext>
            </a:extLst>
          </p:cNvPr>
          <p:cNvGraphicFramePr>
            <a:graphicFrameLocks noChangeAspect="1"/>
          </p:cNvGraphicFramePr>
          <p:nvPr>
            <p:extLst>
              <p:ext uri="{D42A27DB-BD31-4B8C-83A1-F6EECF244321}">
                <p14:modId xmlns:p14="http://schemas.microsoft.com/office/powerpoint/2010/main" val="2150469815"/>
              </p:ext>
            </p:extLst>
          </p:nvPr>
        </p:nvGraphicFramePr>
        <p:xfrm>
          <a:off x="825500" y="4241800"/>
          <a:ext cx="1663700" cy="330200"/>
        </p:xfrm>
        <a:graphic>
          <a:graphicData uri="http://schemas.openxmlformats.org/presentationml/2006/ole">
            <mc:AlternateContent xmlns:mc="http://schemas.openxmlformats.org/markup-compatibility/2006">
              <mc:Choice xmlns:v="urn:schemas-microsoft-com:vml" Requires="v">
                <p:oleObj spid="_x0000_s11323" name="Equation" r:id="rId3" imgW="1663560" imgH="330120" progId="Equation.DSMT4">
                  <p:embed/>
                </p:oleObj>
              </mc:Choice>
              <mc:Fallback>
                <p:oleObj name="Equation" r:id="rId3" imgW="1663560" imgH="330120" progId="Equation.DSMT4">
                  <p:embed/>
                  <p:pic>
                    <p:nvPicPr>
                      <p:cNvPr id="0" name=""/>
                      <p:cNvPicPr/>
                      <p:nvPr/>
                    </p:nvPicPr>
                    <p:blipFill>
                      <a:blip r:embed="rId4"/>
                      <a:stretch>
                        <a:fillRect/>
                      </a:stretch>
                    </p:blipFill>
                    <p:spPr>
                      <a:xfrm>
                        <a:off x="825500" y="4241800"/>
                        <a:ext cx="16637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8626EB7-FCEE-4440-8692-1FF82638C8C0}"/>
              </a:ext>
            </a:extLst>
          </p:cNvPr>
          <p:cNvSpPr>
            <a:spLocks noGrp="1"/>
          </p:cNvSpPr>
          <p:nvPr>
            <p:ph idx="12"/>
          </p:nvPr>
        </p:nvSpPr>
        <p:spPr>
          <a:xfrm>
            <a:off x="457200" y="4724400"/>
            <a:ext cx="381000" cy="435320"/>
          </a:xfrm>
        </p:spPr>
        <p:txBody>
          <a:bodyPr>
            <a:normAutofit/>
          </a:bodyPr>
          <a:lstStyle/>
          <a:p>
            <a:pPr marL="292608" indent="-292608"/>
            <a:r>
              <a:rPr lang="en-IN" sz="2000" dirty="0"/>
              <a:t> </a:t>
            </a:r>
          </a:p>
        </p:txBody>
      </p:sp>
      <p:graphicFrame>
        <p:nvGraphicFramePr>
          <p:cNvPr id="16" name="Object 15">
            <a:extLst>
              <a:ext uri="{FF2B5EF4-FFF2-40B4-BE49-F238E27FC236}">
                <a16:creationId xmlns:a16="http://schemas.microsoft.com/office/drawing/2014/main" id="{4A731185-9781-43F3-880C-B168C9CB2736}"/>
              </a:ext>
            </a:extLst>
          </p:cNvPr>
          <p:cNvGraphicFramePr>
            <a:graphicFrameLocks noChangeAspect="1"/>
          </p:cNvGraphicFramePr>
          <p:nvPr>
            <p:extLst>
              <p:ext uri="{D42A27DB-BD31-4B8C-83A1-F6EECF244321}">
                <p14:modId xmlns:p14="http://schemas.microsoft.com/office/powerpoint/2010/main" val="390281277"/>
              </p:ext>
            </p:extLst>
          </p:nvPr>
        </p:nvGraphicFramePr>
        <p:xfrm>
          <a:off x="806450" y="4776788"/>
          <a:ext cx="1701800" cy="330200"/>
        </p:xfrm>
        <a:graphic>
          <a:graphicData uri="http://schemas.openxmlformats.org/presentationml/2006/ole">
            <mc:AlternateContent xmlns:mc="http://schemas.openxmlformats.org/markup-compatibility/2006">
              <mc:Choice xmlns:v="urn:schemas-microsoft-com:vml" Requires="v">
                <p:oleObj spid="_x0000_s11324" name="Equation" r:id="rId5" imgW="1701720" imgH="330120" progId="Equation.DSMT4">
                  <p:embed/>
                </p:oleObj>
              </mc:Choice>
              <mc:Fallback>
                <p:oleObj name="Equation" r:id="rId5" imgW="1701720" imgH="330120" progId="Equation.DSMT4">
                  <p:embed/>
                  <p:pic>
                    <p:nvPicPr>
                      <p:cNvPr id="15" name="Object 14">
                        <a:extLst>
                          <a:ext uri="{FF2B5EF4-FFF2-40B4-BE49-F238E27FC236}">
                            <a16:creationId xmlns:a16="http://schemas.microsoft.com/office/drawing/2014/main" id="{960FC141-60C5-4BE9-BED6-1F43F61B48B4}"/>
                          </a:ext>
                        </a:extLst>
                      </p:cNvPr>
                      <p:cNvPicPr/>
                      <p:nvPr/>
                    </p:nvPicPr>
                    <p:blipFill>
                      <a:blip r:embed="rId6"/>
                      <a:stretch>
                        <a:fillRect/>
                      </a:stretch>
                    </p:blipFill>
                    <p:spPr>
                      <a:xfrm>
                        <a:off x="806450" y="4776788"/>
                        <a:ext cx="17018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D60986A9-C1F0-4D6A-B184-190315EDD153}"/>
              </a:ext>
            </a:extLst>
          </p:cNvPr>
          <p:cNvSpPr>
            <a:spLocks noGrp="1"/>
          </p:cNvSpPr>
          <p:nvPr>
            <p:ph idx="13"/>
          </p:nvPr>
        </p:nvSpPr>
        <p:spPr>
          <a:xfrm>
            <a:off x="457201" y="5245768"/>
            <a:ext cx="4006158" cy="469232"/>
          </a:xfrm>
        </p:spPr>
        <p:txBody>
          <a:bodyPr>
            <a:normAutofit/>
          </a:bodyPr>
          <a:lstStyle/>
          <a:p>
            <a:pPr marL="0" indent="0">
              <a:buNone/>
            </a:pPr>
            <a:r>
              <a:rPr lang="en-US" sz="2000" dirty="0"/>
              <a:t>Step 2: Specify the significance level;</a:t>
            </a:r>
            <a:endParaRPr lang="en-IN" sz="2000" dirty="0"/>
          </a:p>
        </p:txBody>
      </p:sp>
      <p:graphicFrame>
        <p:nvGraphicFramePr>
          <p:cNvPr id="17" name="Object 16">
            <a:extLst>
              <a:ext uri="{FF2B5EF4-FFF2-40B4-BE49-F238E27FC236}">
                <a16:creationId xmlns:a16="http://schemas.microsoft.com/office/drawing/2014/main" id="{7991AA3C-D1E5-4D26-9BA9-A2244835A34F}"/>
              </a:ext>
            </a:extLst>
          </p:cNvPr>
          <p:cNvGraphicFramePr>
            <a:graphicFrameLocks noChangeAspect="1"/>
          </p:cNvGraphicFramePr>
          <p:nvPr>
            <p:extLst>
              <p:ext uri="{D42A27DB-BD31-4B8C-83A1-F6EECF244321}">
                <p14:modId xmlns:p14="http://schemas.microsoft.com/office/powerpoint/2010/main" val="2696396673"/>
              </p:ext>
            </p:extLst>
          </p:nvPr>
        </p:nvGraphicFramePr>
        <p:xfrm>
          <a:off x="4508500" y="5314950"/>
          <a:ext cx="927100" cy="241300"/>
        </p:xfrm>
        <a:graphic>
          <a:graphicData uri="http://schemas.openxmlformats.org/presentationml/2006/ole">
            <mc:AlternateContent xmlns:mc="http://schemas.openxmlformats.org/markup-compatibility/2006">
              <mc:Choice xmlns:v="urn:schemas-microsoft-com:vml" Requires="v">
                <p:oleObj spid="_x0000_s11325" name="Equation" r:id="rId7" imgW="927000" imgH="241200" progId="Equation.DSMT4">
                  <p:embed/>
                </p:oleObj>
              </mc:Choice>
              <mc:Fallback>
                <p:oleObj name="Equation" r:id="rId7" imgW="927000" imgH="241200" progId="Equation.DSMT4">
                  <p:embed/>
                  <p:pic>
                    <p:nvPicPr>
                      <p:cNvPr id="0" name=""/>
                      <p:cNvPicPr/>
                      <p:nvPr/>
                    </p:nvPicPr>
                    <p:blipFill>
                      <a:blip r:embed="rId8"/>
                      <a:stretch>
                        <a:fillRect/>
                      </a:stretch>
                    </p:blipFill>
                    <p:spPr>
                      <a:xfrm>
                        <a:off x="4508500" y="5314950"/>
                        <a:ext cx="927100" cy="241300"/>
                      </a:xfrm>
                      <a:prstGeom prst="rect">
                        <a:avLst/>
                      </a:prstGeom>
                    </p:spPr>
                  </p:pic>
                </p:oleObj>
              </mc:Fallback>
            </mc:AlternateContent>
          </a:graphicData>
        </a:graphic>
      </p:graphicFrame>
    </p:spTree>
    <p:extLst>
      <p:ext uri="{BB962C8B-B14F-4D97-AF65-F5344CB8AC3E}">
        <p14:creationId xmlns:p14="http://schemas.microsoft.com/office/powerpoint/2010/main" val="418403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9D76-DCFD-440A-A73A-491280CC2B46}"/>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10</a:t>
            </a:r>
            <a:endParaRPr lang="en-IN" sz="1100" dirty="0"/>
          </a:p>
        </p:txBody>
      </p:sp>
      <p:sp>
        <p:nvSpPr>
          <p:cNvPr id="3" name="Content Placeholder 2">
            <a:extLst>
              <a:ext uri="{FF2B5EF4-FFF2-40B4-BE49-F238E27FC236}">
                <a16:creationId xmlns:a16="http://schemas.microsoft.com/office/drawing/2014/main" id="{3649CC6B-E819-4EBA-AEE6-C70F574E4103}"/>
              </a:ext>
            </a:extLst>
          </p:cNvPr>
          <p:cNvSpPr>
            <a:spLocks noGrp="1"/>
          </p:cNvSpPr>
          <p:nvPr>
            <p:ph idx="1"/>
          </p:nvPr>
        </p:nvSpPr>
        <p:spPr>
          <a:xfrm>
            <a:off x="457200" y="1600201"/>
            <a:ext cx="8382000" cy="457199"/>
          </a:xfrm>
        </p:spPr>
        <p:txBody>
          <a:bodyPr>
            <a:normAutofit/>
          </a:bodyPr>
          <a:lstStyle/>
          <a:p>
            <a:pPr marL="0" indent="0">
              <a:buNone/>
            </a:pPr>
            <a:r>
              <a:rPr lang="en-US" sz="2000" dirty="0"/>
              <a:t>Step 3: Calculate the test statistic and the </a:t>
            </a:r>
            <a:r>
              <a:rPr lang="en-US" sz="2000" i="1" dirty="0"/>
              <a:t>p</a:t>
            </a:r>
            <a:r>
              <a:rPr lang="en-US" sz="2000" dirty="0"/>
              <a:t>-value.</a:t>
            </a:r>
            <a:endParaRPr lang="en-IN" sz="2000" dirty="0"/>
          </a:p>
        </p:txBody>
      </p:sp>
      <p:sp>
        <p:nvSpPr>
          <p:cNvPr id="4" name="Content Placeholder 3">
            <a:extLst>
              <a:ext uri="{FF2B5EF4-FFF2-40B4-BE49-F238E27FC236}">
                <a16:creationId xmlns:a16="http://schemas.microsoft.com/office/drawing/2014/main" id="{9E149AE3-4367-4392-8532-4CB73591EA21}"/>
              </a:ext>
            </a:extLst>
          </p:cNvPr>
          <p:cNvSpPr>
            <a:spLocks noGrp="1"/>
          </p:cNvSpPr>
          <p:nvPr>
            <p:ph idx="10"/>
          </p:nvPr>
        </p:nvSpPr>
        <p:spPr>
          <a:xfrm>
            <a:off x="457200" y="2159000"/>
            <a:ext cx="420986" cy="464745"/>
          </a:xfrm>
        </p:spPr>
        <p:txBody>
          <a:bodyPr>
            <a:normAutofit/>
          </a:bodyPr>
          <a:lstStyle/>
          <a:p>
            <a:pPr marL="292608" indent="-292608"/>
            <a:r>
              <a:rPr lang="en-IN" sz="2000" dirty="0"/>
              <a:t> </a:t>
            </a:r>
          </a:p>
        </p:txBody>
      </p:sp>
      <p:graphicFrame>
        <p:nvGraphicFramePr>
          <p:cNvPr id="15" name="Object 14">
            <a:extLst>
              <a:ext uri="{FF2B5EF4-FFF2-40B4-BE49-F238E27FC236}">
                <a16:creationId xmlns:a16="http://schemas.microsoft.com/office/drawing/2014/main" id="{E092C21C-D8C1-4CE1-945E-0D9E8F5875EC}"/>
              </a:ext>
            </a:extLst>
          </p:cNvPr>
          <p:cNvGraphicFramePr>
            <a:graphicFrameLocks noChangeAspect="1"/>
          </p:cNvGraphicFramePr>
          <p:nvPr>
            <p:extLst>
              <p:ext uri="{D42A27DB-BD31-4B8C-83A1-F6EECF244321}">
                <p14:modId xmlns:p14="http://schemas.microsoft.com/office/powerpoint/2010/main" val="3224896530"/>
              </p:ext>
            </p:extLst>
          </p:nvPr>
        </p:nvGraphicFramePr>
        <p:xfrm>
          <a:off x="863600" y="2076450"/>
          <a:ext cx="2540000" cy="600075"/>
        </p:xfrm>
        <a:graphic>
          <a:graphicData uri="http://schemas.openxmlformats.org/presentationml/2006/ole">
            <mc:AlternateContent xmlns:mc="http://schemas.openxmlformats.org/markup-compatibility/2006">
              <mc:Choice xmlns:v="urn:schemas-microsoft-com:vml" Requires="v">
                <p:oleObj spid="_x0000_s12347" name="Equation" r:id="rId3" imgW="2793960" imgH="660240" progId="Equation.DSMT4">
                  <p:embed/>
                </p:oleObj>
              </mc:Choice>
              <mc:Fallback>
                <p:oleObj name="Equation" r:id="rId3" imgW="2793960" imgH="660240" progId="Equation.DSMT4">
                  <p:embed/>
                  <p:pic>
                    <p:nvPicPr>
                      <p:cNvPr id="0" name=""/>
                      <p:cNvPicPr/>
                      <p:nvPr/>
                    </p:nvPicPr>
                    <p:blipFill>
                      <a:blip r:embed="rId4"/>
                      <a:stretch>
                        <a:fillRect/>
                      </a:stretch>
                    </p:blipFill>
                    <p:spPr>
                      <a:xfrm>
                        <a:off x="863600" y="2076450"/>
                        <a:ext cx="2540000" cy="6000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C05F00B-5453-4C46-BD9E-23FE14FE2B3E}"/>
              </a:ext>
            </a:extLst>
          </p:cNvPr>
          <p:cNvSpPr>
            <a:spLocks noGrp="1"/>
          </p:cNvSpPr>
          <p:nvPr>
            <p:ph idx="11"/>
          </p:nvPr>
        </p:nvSpPr>
        <p:spPr>
          <a:xfrm>
            <a:off x="457200" y="2667000"/>
            <a:ext cx="4114800" cy="417968"/>
          </a:xfrm>
        </p:spPr>
        <p:txBody>
          <a:bodyPr>
            <a:normAutofit/>
          </a:bodyPr>
          <a:lstStyle/>
          <a:p>
            <a:pPr marL="292608" indent="-292608"/>
            <a:r>
              <a:rPr lang="en-US" sz="2000" dirty="0"/>
              <a:t>For a two-tailed test, the p-value is</a:t>
            </a:r>
            <a:endParaRPr lang="en-IN" sz="2000" dirty="0"/>
          </a:p>
        </p:txBody>
      </p:sp>
      <p:graphicFrame>
        <p:nvGraphicFramePr>
          <p:cNvPr id="16" name="Object 15">
            <a:extLst>
              <a:ext uri="{FF2B5EF4-FFF2-40B4-BE49-F238E27FC236}">
                <a16:creationId xmlns:a16="http://schemas.microsoft.com/office/drawing/2014/main" id="{1CB02298-AE2D-4272-BE7B-939D5A293F02}"/>
              </a:ext>
            </a:extLst>
          </p:cNvPr>
          <p:cNvGraphicFramePr>
            <a:graphicFrameLocks noChangeAspect="1"/>
          </p:cNvGraphicFramePr>
          <p:nvPr>
            <p:extLst>
              <p:ext uri="{D42A27DB-BD31-4B8C-83A1-F6EECF244321}">
                <p14:modId xmlns:p14="http://schemas.microsoft.com/office/powerpoint/2010/main" val="2754541773"/>
              </p:ext>
            </p:extLst>
          </p:nvPr>
        </p:nvGraphicFramePr>
        <p:xfrm>
          <a:off x="4540250" y="2720975"/>
          <a:ext cx="1473200" cy="381000"/>
        </p:xfrm>
        <a:graphic>
          <a:graphicData uri="http://schemas.openxmlformats.org/presentationml/2006/ole">
            <mc:AlternateContent xmlns:mc="http://schemas.openxmlformats.org/markup-compatibility/2006">
              <mc:Choice xmlns:v="urn:schemas-microsoft-com:vml" Requires="v">
                <p:oleObj spid="_x0000_s12348" name="Equation" r:id="rId5" imgW="1473120" imgH="380880" progId="Equation.DSMT4">
                  <p:embed/>
                </p:oleObj>
              </mc:Choice>
              <mc:Fallback>
                <p:oleObj name="Equation" r:id="rId5" imgW="1473120" imgH="380880" progId="Equation.DSMT4">
                  <p:embed/>
                  <p:pic>
                    <p:nvPicPr>
                      <p:cNvPr id="0" name=""/>
                      <p:cNvPicPr/>
                      <p:nvPr/>
                    </p:nvPicPr>
                    <p:blipFill>
                      <a:blip r:embed="rId6"/>
                      <a:stretch>
                        <a:fillRect/>
                      </a:stretch>
                    </p:blipFill>
                    <p:spPr>
                      <a:xfrm>
                        <a:off x="4540250" y="2720975"/>
                        <a:ext cx="14732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9500E617-72EF-4457-A411-F1C521BCC00E}"/>
              </a:ext>
            </a:extLst>
          </p:cNvPr>
          <p:cNvSpPr>
            <a:spLocks noGrp="1"/>
          </p:cNvSpPr>
          <p:nvPr>
            <p:ph idx="12"/>
          </p:nvPr>
        </p:nvSpPr>
        <p:spPr>
          <a:xfrm>
            <a:off x="457200" y="3124200"/>
            <a:ext cx="737857" cy="449655"/>
          </a:xfrm>
        </p:spPr>
        <p:txBody>
          <a:bodyPr>
            <a:normAutofit/>
          </a:bodyPr>
          <a:lstStyle/>
          <a:p>
            <a:pPr marL="621792" lvl="1" indent="-320040">
              <a:buFont typeface="Arial" panose="020B0604020202020204" pitchFamily="34" charset="0"/>
              <a:buChar char="•"/>
            </a:pPr>
            <a:r>
              <a:rPr lang="en-IN" sz="2000" dirty="0"/>
              <a:t> </a:t>
            </a:r>
          </a:p>
        </p:txBody>
      </p:sp>
      <p:graphicFrame>
        <p:nvGraphicFramePr>
          <p:cNvPr id="17" name="Object 16">
            <a:extLst>
              <a:ext uri="{FF2B5EF4-FFF2-40B4-BE49-F238E27FC236}">
                <a16:creationId xmlns:a16="http://schemas.microsoft.com/office/drawing/2014/main" id="{FD878F38-0551-4F33-8E31-F39B0D129B97}"/>
              </a:ext>
            </a:extLst>
          </p:cNvPr>
          <p:cNvGraphicFramePr>
            <a:graphicFrameLocks noChangeAspect="1"/>
          </p:cNvGraphicFramePr>
          <p:nvPr>
            <p:extLst>
              <p:ext uri="{D42A27DB-BD31-4B8C-83A1-F6EECF244321}">
                <p14:modId xmlns:p14="http://schemas.microsoft.com/office/powerpoint/2010/main" val="3188086821"/>
              </p:ext>
            </p:extLst>
          </p:nvPr>
        </p:nvGraphicFramePr>
        <p:xfrm>
          <a:off x="1274763" y="3157538"/>
          <a:ext cx="3646487" cy="374650"/>
        </p:xfrm>
        <a:graphic>
          <a:graphicData uri="http://schemas.openxmlformats.org/presentationml/2006/ole">
            <mc:AlternateContent xmlns:mc="http://schemas.openxmlformats.org/markup-compatibility/2006">
              <mc:Choice xmlns:v="urn:schemas-microsoft-com:vml" Requires="v">
                <p:oleObj spid="_x0000_s12349" name="Equation" r:id="rId7" imgW="3682800" imgH="380880" progId="Equation.DSMT4">
                  <p:embed/>
                </p:oleObj>
              </mc:Choice>
              <mc:Fallback>
                <p:oleObj name="Equation" r:id="rId7" imgW="3682800" imgH="380880" progId="Equation.DSMT4">
                  <p:embed/>
                  <p:pic>
                    <p:nvPicPr>
                      <p:cNvPr id="0" name=""/>
                      <p:cNvPicPr/>
                      <p:nvPr/>
                    </p:nvPicPr>
                    <p:blipFill>
                      <a:blip r:embed="rId8"/>
                      <a:stretch>
                        <a:fillRect/>
                      </a:stretch>
                    </p:blipFill>
                    <p:spPr>
                      <a:xfrm>
                        <a:off x="1274763" y="3157538"/>
                        <a:ext cx="3646487" cy="37465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47168348-A684-4C47-92C4-F410612A57DE}"/>
              </a:ext>
            </a:extLst>
          </p:cNvPr>
          <p:cNvSpPr>
            <a:spLocks noGrp="1"/>
          </p:cNvSpPr>
          <p:nvPr>
            <p:ph idx="13"/>
          </p:nvPr>
        </p:nvSpPr>
        <p:spPr>
          <a:xfrm>
            <a:off x="457200" y="3563294"/>
            <a:ext cx="5524500" cy="415706"/>
          </a:xfrm>
        </p:spPr>
        <p:txBody>
          <a:bodyPr>
            <a:normAutofit/>
          </a:bodyPr>
          <a:lstStyle/>
          <a:p>
            <a:pPr marL="621792" indent="-320040"/>
            <a:r>
              <a:rPr lang="en-IN" sz="2000" dirty="0"/>
              <a:t>The </a:t>
            </a:r>
            <a:r>
              <a:rPr lang="en-IN" sz="2000" i="1" dirty="0"/>
              <a:t>p</a:t>
            </a:r>
            <a:r>
              <a:rPr lang="en-IN" sz="2000" dirty="0"/>
              <a:t>-value is 2 × 0.0823 = 0.1646.</a:t>
            </a:r>
          </a:p>
        </p:txBody>
      </p:sp>
      <p:sp>
        <p:nvSpPr>
          <p:cNvPr id="8" name="Content Placeholder 7">
            <a:extLst>
              <a:ext uri="{FF2B5EF4-FFF2-40B4-BE49-F238E27FC236}">
                <a16:creationId xmlns:a16="http://schemas.microsoft.com/office/drawing/2014/main" id="{9E8E56A9-7878-4EF6-B2DE-E2DEFA3D1AFC}"/>
              </a:ext>
            </a:extLst>
          </p:cNvPr>
          <p:cNvSpPr>
            <a:spLocks noGrp="1"/>
          </p:cNvSpPr>
          <p:nvPr>
            <p:ph idx="14"/>
          </p:nvPr>
        </p:nvSpPr>
        <p:spPr>
          <a:xfrm>
            <a:off x="457200" y="4047153"/>
            <a:ext cx="8382000" cy="1928134"/>
          </a:xfrm>
        </p:spPr>
        <p:txBody>
          <a:bodyPr>
            <a:noAutofit/>
          </a:bodyPr>
          <a:lstStyle/>
          <a:p>
            <a:pPr marL="0" indent="0">
              <a:buNone/>
            </a:pPr>
            <a:r>
              <a:rPr lang="en-US" sz="2000" dirty="0"/>
              <a:t>Step 4: State the conclusion and interpret the results.</a:t>
            </a:r>
          </a:p>
          <a:p>
            <a:pPr marL="292608" indent="-292608"/>
            <a:r>
              <a:rPr lang="en-US" sz="2000" dirty="0"/>
              <a:t>Since 0.1646 &gt; 0.05, do not reject the null hypothesis.</a:t>
            </a:r>
          </a:p>
          <a:p>
            <a:pPr marL="292608" indent="-292608"/>
            <a:r>
              <a:rPr lang="en-US" sz="2000" dirty="0"/>
              <a:t>At the 5% significance level, we cannot conclude that average back-to-school pending differs from $606.40 per family this year.</a:t>
            </a:r>
          </a:p>
          <a:p>
            <a:pPr marL="292608" indent="-292608"/>
            <a:r>
              <a:rPr lang="en-US" sz="2000" dirty="0"/>
              <a:t>The sample data do not support the research analysts claims.</a:t>
            </a:r>
            <a:endParaRPr lang="en-IN" sz="2000" dirty="0"/>
          </a:p>
        </p:txBody>
      </p:sp>
    </p:spTree>
    <p:extLst>
      <p:ext uri="{BB962C8B-B14F-4D97-AF65-F5344CB8AC3E}">
        <p14:creationId xmlns:p14="http://schemas.microsoft.com/office/powerpoint/2010/main" val="283898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2E4E-4B32-4BFF-9716-C2BA2542A96A}"/>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11</a:t>
            </a:r>
            <a:endParaRPr lang="en-IN" sz="1100" dirty="0"/>
          </a:p>
        </p:txBody>
      </p:sp>
      <p:sp>
        <p:nvSpPr>
          <p:cNvPr id="3" name="Content Placeholder 2">
            <a:extLst>
              <a:ext uri="{FF2B5EF4-FFF2-40B4-BE49-F238E27FC236}">
                <a16:creationId xmlns:a16="http://schemas.microsoft.com/office/drawing/2014/main" id="{C80E068B-E9C6-48A9-9DE4-57043F441C29}"/>
              </a:ext>
            </a:extLst>
          </p:cNvPr>
          <p:cNvSpPr>
            <a:spLocks noGrp="1"/>
          </p:cNvSpPr>
          <p:nvPr>
            <p:ph idx="1"/>
          </p:nvPr>
        </p:nvSpPr>
        <p:spPr>
          <a:xfrm>
            <a:off x="457200" y="1600202"/>
            <a:ext cx="3581400" cy="418722"/>
          </a:xfrm>
        </p:spPr>
        <p:txBody>
          <a:bodyPr>
            <a:normAutofit/>
          </a:bodyPr>
          <a:lstStyle/>
          <a:p>
            <a:pPr marL="0" indent="0">
              <a:buNone/>
            </a:pPr>
            <a:r>
              <a:rPr lang="en-US" sz="2000" dirty="0"/>
              <a:t>Recall the confidence interval for</a:t>
            </a:r>
            <a:endParaRPr lang="en-IN" sz="2000" dirty="0"/>
          </a:p>
        </p:txBody>
      </p:sp>
      <p:graphicFrame>
        <p:nvGraphicFramePr>
          <p:cNvPr id="15" name="Object 14">
            <a:extLst>
              <a:ext uri="{FF2B5EF4-FFF2-40B4-BE49-F238E27FC236}">
                <a16:creationId xmlns:a16="http://schemas.microsoft.com/office/drawing/2014/main" id="{8F5B705A-1488-4173-9190-3108470F3E8C}"/>
              </a:ext>
            </a:extLst>
          </p:cNvPr>
          <p:cNvGraphicFramePr>
            <a:graphicFrameLocks noChangeAspect="1"/>
          </p:cNvGraphicFramePr>
          <p:nvPr>
            <p:extLst>
              <p:ext uri="{D42A27DB-BD31-4B8C-83A1-F6EECF244321}">
                <p14:modId xmlns:p14="http://schemas.microsoft.com/office/powerpoint/2010/main" val="3406733226"/>
              </p:ext>
            </p:extLst>
          </p:nvPr>
        </p:nvGraphicFramePr>
        <p:xfrm>
          <a:off x="4108450" y="1689100"/>
          <a:ext cx="304800" cy="241300"/>
        </p:xfrm>
        <a:graphic>
          <a:graphicData uri="http://schemas.openxmlformats.org/presentationml/2006/ole">
            <mc:AlternateContent xmlns:mc="http://schemas.openxmlformats.org/markup-compatibility/2006">
              <mc:Choice xmlns:v="urn:schemas-microsoft-com:vml" Requires="v">
                <p:oleObj spid="_x0000_s13409" name="Equation" r:id="rId3" imgW="304560" imgH="241200" progId="Equation.DSMT4">
                  <p:embed/>
                </p:oleObj>
              </mc:Choice>
              <mc:Fallback>
                <p:oleObj name="Equation" r:id="rId3" imgW="304560" imgH="241200" progId="Equation.DSMT4">
                  <p:embed/>
                  <p:pic>
                    <p:nvPicPr>
                      <p:cNvPr id="0" name=""/>
                      <p:cNvPicPr/>
                      <p:nvPr/>
                    </p:nvPicPr>
                    <p:blipFill>
                      <a:blip r:embed="rId4"/>
                      <a:stretch>
                        <a:fillRect/>
                      </a:stretch>
                    </p:blipFill>
                    <p:spPr>
                      <a:xfrm>
                        <a:off x="4108450" y="1689100"/>
                        <a:ext cx="304800" cy="2413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C090F508-0281-4F9B-8DEB-0515F827ADB7}"/>
              </a:ext>
            </a:extLst>
          </p:cNvPr>
          <p:cNvGraphicFramePr>
            <a:graphicFrameLocks noChangeAspect="1"/>
          </p:cNvGraphicFramePr>
          <p:nvPr>
            <p:extLst>
              <p:ext uri="{D42A27DB-BD31-4B8C-83A1-F6EECF244321}">
                <p14:modId xmlns:p14="http://schemas.microsoft.com/office/powerpoint/2010/main" val="1343249283"/>
              </p:ext>
            </p:extLst>
          </p:nvPr>
        </p:nvGraphicFramePr>
        <p:xfrm>
          <a:off x="2613025" y="2176463"/>
          <a:ext cx="4694238" cy="781050"/>
        </p:xfrm>
        <a:graphic>
          <a:graphicData uri="http://schemas.openxmlformats.org/presentationml/2006/ole">
            <mc:AlternateContent xmlns:mc="http://schemas.openxmlformats.org/markup-compatibility/2006">
              <mc:Choice xmlns:v="urn:schemas-microsoft-com:vml" Requires="v">
                <p:oleObj spid="_x0000_s13410" name="Equation" r:id="rId5" imgW="4267080" imgH="711000" progId="Equation.DSMT4">
                  <p:embed/>
                </p:oleObj>
              </mc:Choice>
              <mc:Fallback>
                <p:oleObj name="Equation" r:id="rId5" imgW="4267080" imgH="711000" progId="Equation.DSMT4">
                  <p:embed/>
                  <p:pic>
                    <p:nvPicPr>
                      <p:cNvPr id="0" name=""/>
                      <p:cNvPicPr/>
                      <p:nvPr/>
                    </p:nvPicPr>
                    <p:blipFill>
                      <a:blip r:embed="rId6"/>
                      <a:stretch>
                        <a:fillRect/>
                      </a:stretch>
                    </p:blipFill>
                    <p:spPr>
                      <a:xfrm>
                        <a:off x="2613025" y="2176463"/>
                        <a:ext cx="4694238" cy="78105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1EF6963-D0A0-46DE-90A4-A43C05A16237}"/>
              </a:ext>
            </a:extLst>
          </p:cNvPr>
          <p:cNvSpPr>
            <a:spLocks noGrp="1"/>
          </p:cNvSpPr>
          <p:nvPr>
            <p:ph idx="10"/>
          </p:nvPr>
        </p:nvSpPr>
        <p:spPr>
          <a:xfrm>
            <a:off x="457200" y="3048000"/>
            <a:ext cx="8382000" cy="754455"/>
          </a:xfrm>
        </p:spPr>
        <p:txBody>
          <a:bodyPr>
            <a:normAutofit/>
          </a:bodyPr>
          <a:lstStyle/>
          <a:p>
            <a:pPr marL="0" indent="0">
              <a:buNone/>
            </a:pPr>
            <a:r>
              <a:rPr lang="en-US" sz="2000" dirty="0"/>
              <a:t>The confidence interval is sometimes used for conducting a two-tailed hypothesis test.</a:t>
            </a:r>
            <a:endParaRPr lang="en-IN" sz="2000" dirty="0"/>
          </a:p>
        </p:txBody>
      </p:sp>
      <p:sp>
        <p:nvSpPr>
          <p:cNvPr id="5" name="Content Placeholder 4">
            <a:extLst>
              <a:ext uri="{FF2B5EF4-FFF2-40B4-BE49-F238E27FC236}">
                <a16:creationId xmlns:a16="http://schemas.microsoft.com/office/drawing/2014/main" id="{CDCDBB9E-6493-45D3-BF13-FB65AE42BDFD}"/>
              </a:ext>
            </a:extLst>
          </p:cNvPr>
          <p:cNvSpPr>
            <a:spLocks noGrp="1"/>
          </p:cNvSpPr>
          <p:nvPr>
            <p:ph idx="11"/>
          </p:nvPr>
        </p:nvSpPr>
        <p:spPr>
          <a:xfrm>
            <a:off x="457200" y="3810001"/>
            <a:ext cx="602055" cy="427022"/>
          </a:xfrm>
        </p:spPr>
        <p:txBody>
          <a:bodyPr>
            <a:normAutofit/>
          </a:bodyPr>
          <a:lstStyle/>
          <a:p>
            <a:pPr marL="0" indent="0">
              <a:buNone/>
            </a:pPr>
            <a:r>
              <a:rPr lang="en-IN" sz="2000" dirty="0"/>
              <a:t>For</a:t>
            </a:r>
          </a:p>
        </p:txBody>
      </p:sp>
      <p:graphicFrame>
        <p:nvGraphicFramePr>
          <p:cNvPr id="17" name="Object 16">
            <a:extLst>
              <a:ext uri="{FF2B5EF4-FFF2-40B4-BE49-F238E27FC236}">
                <a16:creationId xmlns:a16="http://schemas.microsoft.com/office/drawing/2014/main" id="{9071060E-34FA-4D2B-B9B4-2A25C0CB67CC}"/>
              </a:ext>
            </a:extLst>
          </p:cNvPr>
          <p:cNvGraphicFramePr>
            <a:graphicFrameLocks noChangeAspect="1"/>
          </p:cNvGraphicFramePr>
          <p:nvPr>
            <p:extLst>
              <p:ext uri="{D42A27DB-BD31-4B8C-83A1-F6EECF244321}">
                <p14:modId xmlns:p14="http://schemas.microsoft.com/office/powerpoint/2010/main" val="2566094615"/>
              </p:ext>
            </p:extLst>
          </p:nvPr>
        </p:nvGraphicFramePr>
        <p:xfrm>
          <a:off x="1060450" y="3878263"/>
          <a:ext cx="1231900" cy="330200"/>
        </p:xfrm>
        <a:graphic>
          <a:graphicData uri="http://schemas.openxmlformats.org/presentationml/2006/ole">
            <mc:AlternateContent xmlns:mc="http://schemas.openxmlformats.org/markup-compatibility/2006">
              <mc:Choice xmlns:v="urn:schemas-microsoft-com:vml" Requires="v">
                <p:oleObj spid="_x0000_s13411" name="Equation" r:id="rId7" imgW="1231560" imgH="330120" progId="Equation.DSMT4">
                  <p:embed/>
                </p:oleObj>
              </mc:Choice>
              <mc:Fallback>
                <p:oleObj name="Equation" r:id="rId7" imgW="1231560" imgH="330120" progId="Equation.DSMT4">
                  <p:embed/>
                  <p:pic>
                    <p:nvPicPr>
                      <p:cNvPr id="0" name=""/>
                      <p:cNvPicPr/>
                      <p:nvPr/>
                    </p:nvPicPr>
                    <p:blipFill>
                      <a:blip r:embed="rId8"/>
                      <a:stretch>
                        <a:fillRect/>
                      </a:stretch>
                    </p:blipFill>
                    <p:spPr>
                      <a:xfrm>
                        <a:off x="1060450" y="3878263"/>
                        <a:ext cx="12319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91265ED-D783-4E8A-A1A1-4B185109A144}"/>
              </a:ext>
            </a:extLst>
          </p:cNvPr>
          <p:cNvSpPr>
            <a:spLocks noGrp="1"/>
          </p:cNvSpPr>
          <p:nvPr>
            <p:ph idx="12"/>
          </p:nvPr>
        </p:nvSpPr>
        <p:spPr>
          <a:xfrm>
            <a:off x="457200" y="4343401"/>
            <a:ext cx="1706578" cy="436830"/>
          </a:xfrm>
        </p:spPr>
        <p:txBody>
          <a:bodyPr>
            <a:normAutofit/>
          </a:bodyPr>
          <a:lstStyle/>
          <a:p>
            <a:pPr marL="292608" indent="-292608"/>
            <a:r>
              <a:rPr lang="en-IN" sz="2000" dirty="0"/>
              <a:t>Reject </a:t>
            </a:r>
            <a:r>
              <a:rPr lang="en-IN" sz="2000" i="1" dirty="0"/>
              <a:t>H</a:t>
            </a:r>
            <a:r>
              <a:rPr lang="en-IN" sz="2000" baseline="-25000" dirty="0"/>
              <a:t>0</a:t>
            </a:r>
            <a:r>
              <a:rPr lang="en-IN" sz="2000" dirty="0"/>
              <a:t> if</a:t>
            </a:r>
          </a:p>
        </p:txBody>
      </p:sp>
      <p:graphicFrame>
        <p:nvGraphicFramePr>
          <p:cNvPr id="18" name="Object 17">
            <a:extLst>
              <a:ext uri="{FF2B5EF4-FFF2-40B4-BE49-F238E27FC236}">
                <a16:creationId xmlns:a16="http://schemas.microsoft.com/office/drawing/2014/main" id="{EFE97481-25C0-4ADE-97E7-3EE9329C70BC}"/>
              </a:ext>
            </a:extLst>
          </p:cNvPr>
          <p:cNvGraphicFramePr>
            <a:graphicFrameLocks noChangeAspect="1"/>
          </p:cNvGraphicFramePr>
          <p:nvPr>
            <p:extLst>
              <p:ext uri="{D42A27DB-BD31-4B8C-83A1-F6EECF244321}">
                <p14:modId xmlns:p14="http://schemas.microsoft.com/office/powerpoint/2010/main" val="4173897498"/>
              </p:ext>
            </p:extLst>
          </p:nvPr>
        </p:nvGraphicFramePr>
        <p:xfrm>
          <a:off x="2125663" y="4392613"/>
          <a:ext cx="279400" cy="330200"/>
        </p:xfrm>
        <a:graphic>
          <a:graphicData uri="http://schemas.openxmlformats.org/presentationml/2006/ole">
            <mc:AlternateContent xmlns:mc="http://schemas.openxmlformats.org/markup-compatibility/2006">
              <mc:Choice xmlns:v="urn:schemas-microsoft-com:vml" Requires="v">
                <p:oleObj spid="_x0000_s13412" name="Equation" r:id="rId9" imgW="279360" imgH="330120" progId="Equation.DSMT4">
                  <p:embed/>
                </p:oleObj>
              </mc:Choice>
              <mc:Fallback>
                <p:oleObj name="Equation" r:id="rId9" imgW="279360" imgH="330120" progId="Equation.DSMT4">
                  <p:embed/>
                  <p:pic>
                    <p:nvPicPr>
                      <p:cNvPr id="0" name=""/>
                      <p:cNvPicPr/>
                      <p:nvPr/>
                    </p:nvPicPr>
                    <p:blipFill>
                      <a:blip r:embed="rId10"/>
                      <a:stretch>
                        <a:fillRect/>
                      </a:stretch>
                    </p:blipFill>
                    <p:spPr>
                      <a:xfrm>
                        <a:off x="2125663" y="4392613"/>
                        <a:ext cx="2794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86DC7C18-3217-4A60-AF39-FF3C2DBC689B}"/>
              </a:ext>
            </a:extLst>
          </p:cNvPr>
          <p:cNvSpPr>
            <a:spLocks noGrp="1"/>
          </p:cNvSpPr>
          <p:nvPr>
            <p:ph idx="13"/>
          </p:nvPr>
        </p:nvSpPr>
        <p:spPr>
          <a:xfrm>
            <a:off x="2475556" y="4343402"/>
            <a:ext cx="6287444" cy="409668"/>
          </a:xfrm>
        </p:spPr>
        <p:txBody>
          <a:bodyPr>
            <a:normAutofit/>
          </a:bodyPr>
          <a:lstStyle/>
          <a:p>
            <a:pPr marL="0" indent="0">
              <a:buNone/>
            </a:pPr>
            <a:r>
              <a:rPr lang="en-US" sz="2000" dirty="0"/>
              <a:t>does not fall within the confidence interval.</a:t>
            </a:r>
            <a:endParaRPr lang="en-IN" sz="2000" dirty="0"/>
          </a:p>
        </p:txBody>
      </p:sp>
      <p:sp>
        <p:nvSpPr>
          <p:cNvPr id="8" name="Content Placeholder 7">
            <a:extLst>
              <a:ext uri="{FF2B5EF4-FFF2-40B4-BE49-F238E27FC236}">
                <a16:creationId xmlns:a16="http://schemas.microsoft.com/office/drawing/2014/main" id="{3CF63B0B-48E8-437D-A4A3-F11265BA32E5}"/>
              </a:ext>
            </a:extLst>
          </p:cNvPr>
          <p:cNvSpPr>
            <a:spLocks noGrp="1"/>
          </p:cNvSpPr>
          <p:nvPr>
            <p:ph idx="14"/>
          </p:nvPr>
        </p:nvSpPr>
        <p:spPr>
          <a:xfrm>
            <a:off x="457200" y="4876802"/>
            <a:ext cx="2394642" cy="428530"/>
          </a:xfrm>
        </p:spPr>
        <p:txBody>
          <a:bodyPr>
            <a:normAutofit/>
          </a:bodyPr>
          <a:lstStyle/>
          <a:p>
            <a:pPr marL="292608" indent="-292608"/>
            <a:r>
              <a:rPr lang="en-US" sz="2000" dirty="0"/>
              <a:t>Do not reject </a:t>
            </a:r>
            <a:r>
              <a:rPr lang="en-US" sz="2000" i="1" dirty="0"/>
              <a:t>H</a:t>
            </a:r>
            <a:r>
              <a:rPr lang="en-US" sz="2000" baseline="-25000" dirty="0"/>
              <a:t>0</a:t>
            </a:r>
            <a:r>
              <a:rPr lang="en-US" sz="2000" dirty="0"/>
              <a:t> if</a:t>
            </a:r>
            <a:endParaRPr lang="en-IN" sz="2000" dirty="0"/>
          </a:p>
        </p:txBody>
      </p:sp>
      <p:graphicFrame>
        <p:nvGraphicFramePr>
          <p:cNvPr id="19" name="Object 18">
            <a:extLst>
              <a:ext uri="{FF2B5EF4-FFF2-40B4-BE49-F238E27FC236}">
                <a16:creationId xmlns:a16="http://schemas.microsoft.com/office/drawing/2014/main" id="{C54F18C7-5BFE-4D9C-B2C8-A024A79DBF9E}"/>
              </a:ext>
            </a:extLst>
          </p:cNvPr>
          <p:cNvGraphicFramePr>
            <a:graphicFrameLocks noChangeAspect="1"/>
          </p:cNvGraphicFramePr>
          <p:nvPr>
            <p:extLst>
              <p:ext uri="{D42A27DB-BD31-4B8C-83A1-F6EECF244321}">
                <p14:modId xmlns:p14="http://schemas.microsoft.com/office/powerpoint/2010/main" val="3585848963"/>
              </p:ext>
            </p:extLst>
          </p:nvPr>
        </p:nvGraphicFramePr>
        <p:xfrm>
          <a:off x="2851150" y="4927600"/>
          <a:ext cx="279400" cy="330200"/>
        </p:xfrm>
        <a:graphic>
          <a:graphicData uri="http://schemas.openxmlformats.org/presentationml/2006/ole">
            <mc:AlternateContent xmlns:mc="http://schemas.openxmlformats.org/markup-compatibility/2006">
              <mc:Choice xmlns:v="urn:schemas-microsoft-com:vml" Requires="v">
                <p:oleObj spid="_x0000_s13413" name="Equation" r:id="rId11" imgW="279360" imgH="330120" progId="Equation.DSMT4">
                  <p:embed/>
                </p:oleObj>
              </mc:Choice>
              <mc:Fallback>
                <p:oleObj name="Equation" r:id="rId11" imgW="279360" imgH="330120" progId="Equation.DSMT4">
                  <p:embed/>
                  <p:pic>
                    <p:nvPicPr>
                      <p:cNvPr id="18" name="Object 17">
                        <a:extLst>
                          <a:ext uri="{FF2B5EF4-FFF2-40B4-BE49-F238E27FC236}">
                            <a16:creationId xmlns:a16="http://schemas.microsoft.com/office/drawing/2014/main" id="{EFE97481-25C0-4ADE-97E7-3EE9329C70BC}"/>
                          </a:ext>
                        </a:extLst>
                      </p:cNvPr>
                      <p:cNvPicPr/>
                      <p:nvPr/>
                    </p:nvPicPr>
                    <p:blipFill>
                      <a:blip r:embed="rId12"/>
                      <a:stretch>
                        <a:fillRect/>
                      </a:stretch>
                    </p:blipFill>
                    <p:spPr>
                      <a:xfrm>
                        <a:off x="2851150" y="4927600"/>
                        <a:ext cx="279400" cy="330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528F8D24-F914-40BC-8F41-0ECF849DA3F6}"/>
              </a:ext>
            </a:extLst>
          </p:cNvPr>
          <p:cNvSpPr>
            <a:spLocks noGrp="1"/>
          </p:cNvSpPr>
          <p:nvPr>
            <p:ph idx="15"/>
          </p:nvPr>
        </p:nvSpPr>
        <p:spPr>
          <a:xfrm>
            <a:off x="3200400" y="4876801"/>
            <a:ext cx="4857184" cy="446637"/>
          </a:xfrm>
        </p:spPr>
        <p:txBody>
          <a:bodyPr>
            <a:normAutofit/>
          </a:bodyPr>
          <a:lstStyle/>
          <a:p>
            <a:pPr marL="0" indent="0">
              <a:buNone/>
            </a:pPr>
            <a:r>
              <a:rPr lang="en-US" sz="2000" dirty="0"/>
              <a:t>falls within the confidence interval.</a:t>
            </a:r>
            <a:endParaRPr lang="en-IN" sz="2000" dirty="0"/>
          </a:p>
        </p:txBody>
      </p:sp>
    </p:spTree>
    <p:extLst>
      <p:ext uri="{BB962C8B-B14F-4D97-AF65-F5344CB8AC3E}">
        <p14:creationId xmlns:p14="http://schemas.microsoft.com/office/powerpoint/2010/main" val="3550081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16C1-42A0-41EC-8DA2-234E63C599D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12</a:t>
            </a:r>
            <a:endParaRPr lang="en-IN" sz="1100" dirty="0"/>
          </a:p>
        </p:txBody>
      </p:sp>
      <p:sp>
        <p:nvSpPr>
          <p:cNvPr id="3" name="Content Placeholder 2">
            <a:extLst>
              <a:ext uri="{FF2B5EF4-FFF2-40B4-BE49-F238E27FC236}">
                <a16:creationId xmlns:a16="http://schemas.microsoft.com/office/drawing/2014/main" id="{59B2F9E2-F037-4DC7-93C9-D7D7E5602453}"/>
              </a:ext>
            </a:extLst>
          </p:cNvPr>
          <p:cNvSpPr>
            <a:spLocks noGrp="1"/>
          </p:cNvSpPr>
          <p:nvPr>
            <p:ph idx="1"/>
          </p:nvPr>
        </p:nvSpPr>
        <p:spPr>
          <a:xfrm>
            <a:off x="457200" y="1600202"/>
            <a:ext cx="8229600" cy="1097732"/>
          </a:xfrm>
        </p:spPr>
        <p:txBody>
          <a:bodyPr>
            <a:normAutofit/>
          </a:bodyPr>
          <a:lstStyle/>
          <a:p>
            <a:pPr marL="292608" indent="-292608"/>
            <a:r>
              <a:rPr lang="en-US" sz="2000" dirty="0"/>
              <a:t>Example: A researcher believes the average net work of millennials is less than $8,000.</a:t>
            </a:r>
          </a:p>
          <a:p>
            <a:pPr marL="292608" indent="-292608"/>
            <a:r>
              <a:rPr lang="en-US" sz="2000" dirty="0"/>
              <a:t>She surveys 40 millennials and determines their net worth.</a:t>
            </a:r>
            <a:endParaRPr lang="en-IN" sz="2000" dirty="0"/>
          </a:p>
        </p:txBody>
      </p:sp>
      <p:graphicFrame>
        <p:nvGraphicFramePr>
          <p:cNvPr id="8" name="Table 8">
            <a:extLst>
              <a:ext uri="{FF2B5EF4-FFF2-40B4-BE49-F238E27FC236}">
                <a16:creationId xmlns:a16="http://schemas.microsoft.com/office/drawing/2014/main" id="{8D888D18-E931-43CA-83F4-D3ACDC14D678}"/>
              </a:ext>
            </a:extLst>
          </p:cNvPr>
          <p:cNvGraphicFramePr>
            <a:graphicFrameLocks noGrp="1"/>
          </p:cNvGraphicFramePr>
          <p:nvPr>
            <p:extLst>
              <p:ext uri="{D42A27DB-BD31-4B8C-83A1-F6EECF244321}">
                <p14:modId xmlns:p14="http://schemas.microsoft.com/office/powerpoint/2010/main" val="1539429174"/>
              </p:ext>
            </p:extLst>
          </p:nvPr>
        </p:nvGraphicFramePr>
        <p:xfrm>
          <a:off x="3600816" y="2743200"/>
          <a:ext cx="1942374" cy="1676400"/>
        </p:xfrm>
        <a:graphic>
          <a:graphicData uri="http://schemas.openxmlformats.org/drawingml/2006/table">
            <a:tbl>
              <a:tblPr firstRow="1" bandRow="1">
                <a:tableStyleId>{5C22544A-7EE6-4342-B048-85BDC9FD1C3A}</a:tableStyleId>
              </a:tblPr>
              <a:tblGrid>
                <a:gridCol w="1942374">
                  <a:extLst>
                    <a:ext uri="{9D8B030D-6E8A-4147-A177-3AD203B41FA5}">
                      <a16:colId xmlns:a16="http://schemas.microsoft.com/office/drawing/2014/main" val="1043299767"/>
                    </a:ext>
                  </a:extLst>
                </a:gridCol>
              </a:tblGrid>
              <a:tr h="304800">
                <a:tc>
                  <a:txBody>
                    <a:bodyPr/>
                    <a:lstStyle/>
                    <a:p>
                      <a:pPr algn="ctr"/>
                      <a:r>
                        <a:rPr lang="en-IN" sz="1600" baseline="0" dirty="0"/>
                        <a:t>Net Worth</a:t>
                      </a:r>
                    </a:p>
                  </a:txBody>
                  <a:tcPr marL="29135" marR="29135"/>
                </a:tc>
                <a:extLst>
                  <a:ext uri="{0D108BD9-81ED-4DB2-BD59-A6C34878D82A}">
                    <a16:rowId xmlns:a16="http://schemas.microsoft.com/office/drawing/2014/main" val="1805914339"/>
                  </a:ext>
                </a:extLst>
              </a:tr>
              <a:tr h="304800">
                <a:tc>
                  <a:txBody>
                    <a:bodyPr/>
                    <a:lstStyle/>
                    <a:p>
                      <a:pPr algn="ctr"/>
                      <a:r>
                        <a:rPr lang="en-IN" sz="1600" baseline="0" dirty="0"/>
                        <a:t>7960</a:t>
                      </a:r>
                    </a:p>
                  </a:txBody>
                  <a:tcPr marL="29135" marR="29135"/>
                </a:tc>
                <a:extLst>
                  <a:ext uri="{0D108BD9-81ED-4DB2-BD59-A6C34878D82A}">
                    <a16:rowId xmlns:a16="http://schemas.microsoft.com/office/drawing/2014/main" val="3648985272"/>
                  </a:ext>
                </a:extLst>
              </a:tr>
              <a:tr h="304800">
                <a:tc>
                  <a:txBody>
                    <a:bodyPr/>
                    <a:lstStyle/>
                    <a:p>
                      <a:pPr algn="ctr"/>
                      <a:r>
                        <a:rPr lang="en-IN" sz="1600" baseline="0" dirty="0"/>
                        <a:t>7700</a:t>
                      </a:r>
                    </a:p>
                  </a:txBody>
                  <a:tcPr marL="29135" marR="29135"/>
                </a:tc>
                <a:extLst>
                  <a:ext uri="{0D108BD9-81ED-4DB2-BD59-A6C34878D82A}">
                    <a16:rowId xmlns:a16="http://schemas.microsoft.com/office/drawing/2014/main" val="897784999"/>
                  </a:ext>
                </a:extLst>
              </a:tr>
              <a:tr h="304800">
                <a:tc>
                  <a:txBody>
                    <a:bodyPr/>
                    <a:lstStyle/>
                    <a:p>
                      <a:pPr algn="ctr"/>
                      <a:r>
                        <a:rPr lang="en-IN" sz="1600" baseline="0" dirty="0">
                          <a:latin typeface="Calibri" panose="020F0502020204030204" pitchFamily="34" charset="0"/>
                          <a:cs typeface="Calibri" panose="020F0502020204030204" pitchFamily="34" charset="0"/>
                        </a:rPr>
                        <a:t>…</a:t>
                      </a:r>
                      <a:endParaRPr lang="en-IN" sz="1600" baseline="0" dirty="0"/>
                    </a:p>
                  </a:txBody>
                  <a:tcPr marL="29135" marR="29135"/>
                </a:tc>
                <a:extLst>
                  <a:ext uri="{0D108BD9-81ED-4DB2-BD59-A6C34878D82A}">
                    <a16:rowId xmlns:a16="http://schemas.microsoft.com/office/drawing/2014/main" val="2632636084"/>
                  </a:ext>
                </a:extLst>
              </a:tr>
              <a:tr h="304800">
                <a:tc>
                  <a:txBody>
                    <a:bodyPr/>
                    <a:lstStyle/>
                    <a:p>
                      <a:pPr algn="ctr"/>
                      <a:r>
                        <a:rPr lang="en-IN" sz="1600" baseline="0" dirty="0"/>
                        <a:t>7023</a:t>
                      </a:r>
                    </a:p>
                  </a:txBody>
                  <a:tcPr marL="29135" marR="29135"/>
                </a:tc>
                <a:extLst>
                  <a:ext uri="{0D108BD9-81ED-4DB2-BD59-A6C34878D82A}">
                    <a16:rowId xmlns:a16="http://schemas.microsoft.com/office/drawing/2014/main" val="1539478836"/>
                  </a:ext>
                </a:extLst>
              </a:tr>
            </a:tbl>
          </a:graphicData>
        </a:graphic>
      </p:graphicFrame>
      <p:sp>
        <p:nvSpPr>
          <p:cNvPr id="4" name="Content Placeholder 3">
            <a:extLst>
              <a:ext uri="{FF2B5EF4-FFF2-40B4-BE49-F238E27FC236}">
                <a16:creationId xmlns:a16="http://schemas.microsoft.com/office/drawing/2014/main" id="{E7509EB8-843D-47EC-91B4-4FA1AC6CC33C}"/>
              </a:ext>
            </a:extLst>
          </p:cNvPr>
          <p:cNvSpPr>
            <a:spLocks noGrp="1"/>
          </p:cNvSpPr>
          <p:nvPr>
            <p:ph idx="10"/>
          </p:nvPr>
        </p:nvSpPr>
        <p:spPr>
          <a:xfrm>
            <a:off x="457200" y="4564455"/>
            <a:ext cx="8229600" cy="1226745"/>
          </a:xfrm>
        </p:spPr>
        <p:txBody>
          <a:bodyPr>
            <a:normAutofit/>
          </a:bodyPr>
          <a:lstStyle/>
          <a:p>
            <a:pPr marL="292608" indent="-292608"/>
            <a:r>
              <a:rPr lang="en-US" sz="2000" dirty="0"/>
              <a:t>It is assumed that the population standard deviation is $500 and that net worth is normally distributed.</a:t>
            </a:r>
          </a:p>
          <a:p>
            <a:pPr marL="292608" indent="-292608"/>
            <a:r>
              <a:rPr lang="en-US" sz="2000" dirty="0"/>
              <a:t>Test the claim at the 1% significance level.</a:t>
            </a:r>
            <a:endParaRPr lang="en-IN" sz="2000" dirty="0"/>
          </a:p>
        </p:txBody>
      </p:sp>
    </p:spTree>
    <p:extLst>
      <p:ext uri="{BB962C8B-B14F-4D97-AF65-F5344CB8AC3E}">
        <p14:creationId xmlns:p14="http://schemas.microsoft.com/office/powerpoint/2010/main" val="65883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16CC-1ED7-4C78-B1CB-7D3BC4D8FFA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13</a:t>
            </a:r>
            <a:endParaRPr lang="en-IN" sz="1100" dirty="0"/>
          </a:p>
        </p:txBody>
      </p:sp>
      <p:sp>
        <p:nvSpPr>
          <p:cNvPr id="3" name="Content Placeholder 2">
            <a:extLst>
              <a:ext uri="{FF2B5EF4-FFF2-40B4-BE49-F238E27FC236}">
                <a16:creationId xmlns:a16="http://schemas.microsoft.com/office/drawing/2014/main" id="{9237A99A-1B42-491D-AF68-DA3AF9E4AA91}"/>
              </a:ext>
            </a:extLst>
          </p:cNvPr>
          <p:cNvSpPr>
            <a:spLocks noGrp="1"/>
          </p:cNvSpPr>
          <p:nvPr>
            <p:ph idx="1"/>
          </p:nvPr>
        </p:nvSpPr>
        <p:spPr>
          <a:xfrm>
            <a:off x="457200" y="1600201"/>
            <a:ext cx="8382000" cy="808021"/>
          </a:xfrm>
        </p:spPr>
        <p:txBody>
          <a:bodyPr>
            <a:normAutofit/>
          </a:bodyPr>
          <a:lstStyle/>
          <a:p>
            <a:pPr marL="0" indent="0">
              <a:buNone/>
            </a:pPr>
            <a:r>
              <a:rPr lang="en-US" sz="2000" dirty="0"/>
              <a:t>Example, continued.</a:t>
            </a:r>
          </a:p>
          <a:p>
            <a:pPr marL="0" indent="0">
              <a:buNone/>
            </a:pPr>
            <a:r>
              <a:rPr lang="en-US" sz="2000" dirty="0"/>
              <a:t>Step 1: Specify the null and alternative hypotheses.</a:t>
            </a:r>
            <a:endParaRPr lang="en-IN" sz="2000" dirty="0"/>
          </a:p>
        </p:txBody>
      </p:sp>
      <p:sp>
        <p:nvSpPr>
          <p:cNvPr id="4" name="Content Placeholder 3">
            <a:extLst>
              <a:ext uri="{FF2B5EF4-FFF2-40B4-BE49-F238E27FC236}">
                <a16:creationId xmlns:a16="http://schemas.microsoft.com/office/drawing/2014/main" id="{0D651106-F735-4C03-A1DB-459EE3028744}"/>
              </a:ext>
            </a:extLst>
          </p:cNvPr>
          <p:cNvSpPr>
            <a:spLocks noGrp="1"/>
          </p:cNvSpPr>
          <p:nvPr>
            <p:ph idx="10"/>
          </p:nvPr>
        </p:nvSpPr>
        <p:spPr>
          <a:xfrm>
            <a:off x="457200" y="2438401"/>
            <a:ext cx="430040" cy="413442"/>
          </a:xfrm>
        </p:spPr>
        <p:txBody>
          <a:bodyPr>
            <a:normAutofit/>
          </a:bodyPr>
          <a:lstStyle/>
          <a:p>
            <a:pPr marL="292608" indent="-292608"/>
            <a:r>
              <a:rPr lang="en-IN" sz="2000" dirty="0"/>
              <a:t> </a:t>
            </a:r>
          </a:p>
        </p:txBody>
      </p:sp>
      <p:graphicFrame>
        <p:nvGraphicFramePr>
          <p:cNvPr id="15" name="Object 14">
            <a:extLst>
              <a:ext uri="{FF2B5EF4-FFF2-40B4-BE49-F238E27FC236}">
                <a16:creationId xmlns:a16="http://schemas.microsoft.com/office/drawing/2014/main" id="{135409F5-43AE-4EDB-8E66-72BDF6F2F734}"/>
              </a:ext>
            </a:extLst>
          </p:cNvPr>
          <p:cNvGraphicFramePr>
            <a:graphicFrameLocks noChangeAspect="1"/>
          </p:cNvGraphicFramePr>
          <p:nvPr>
            <p:extLst>
              <p:ext uri="{D42A27DB-BD31-4B8C-83A1-F6EECF244321}">
                <p14:modId xmlns:p14="http://schemas.microsoft.com/office/powerpoint/2010/main" val="1983504834"/>
              </p:ext>
            </p:extLst>
          </p:nvPr>
        </p:nvGraphicFramePr>
        <p:xfrm>
          <a:off x="892175" y="2479675"/>
          <a:ext cx="1524000" cy="330200"/>
        </p:xfrm>
        <a:graphic>
          <a:graphicData uri="http://schemas.openxmlformats.org/presentationml/2006/ole">
            <mc:AlternateContent xmlns:mc="http://schemas.openxmlformats.org/markup-compatibility/2006">
              <mc:Choice xmlns:v="urn:schemas-microsoft-com:vml" Requires="v">
                <p:oleObj spid="_x0000_s14433" name="Equation" r:id="rId3" imgW="1523880" imgH="330120" progId="Equation.DSMT4">
                  <p:embed/>
                </p:oleObj>
              </mc:Choice>
              <mc:Fallback>
                <p:oleObj name="Equation" r:id="rId3" imgW="1523880" imgH="330120" progId="Equation.DSMT4">
                  <p:embed/>
                  <p:pic>
                    <p:nvPicPr>
                      <p:cNvPr id="17" name="Object 16">
                        <a:extLst>
                          <a:ext uri="{FF2B5EF4-FFF2-40B4-BE49-F238E27FC236}">
                            <a16:creationId xmlns:a16="http://schemas.microsoft.com/office/drawing/2014/main" id="{9071060E-34FA-4D2B-B9B4-2A25C0CB67CC}"/>
                          </a:ext>
                        </a:extLst>
                      </p:cNvPr>
                      <p:cNvPicPr/>
                      <p:nvPr/>
                    </p:nvPicPr>
                    <p:blipFill>
                      <a:blip r:embed="rId4"/>
                      <a:stretch>
                        <a:fillRect/>
                      </a:stretch>
                    </p:blipFill>
                    <p:spPr>
                      <a:xfrm>
                        <a:off x="892175" y="2479675"/>
                        <a:ext cx="15240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970038D-067C-4D89-B894-4E672600B106}"/>
              </a:ext>
            </a:extLst>
          </p:cNvPr>
          <p:cNvSpPr>
            <a:spLocks noGrp="1"/>
          </p:cNvSpPr>
          <p:nvPr>
            <p:ph idx="11"/>
          </p:nvPr>
        </p:nvSpPr>
        <p:spPr>
          <a:xfrm>
            <a:off x="457200" y="2971801"/>
            <a:ext cx="430040" cy="414195"/>
          </a:xfrm>
        </p:spPr>
        <p:txBody>
          <a:bodyPr>
            <a:normAutofit/>
          </a:bodyPr>
          <a:lstStyle/>
          <a:p>
            <a:pPr marL="292608" indent="-292608"/>
            <a:r>
              <a:rPr lang="en-IN" sz="2000" dirty="0"/>
              <a:t> </a:t>
            </a:r>
          </a:p>
        </p:txBody>
      </p:sp>
      <p:graphicFrame>
        <p:nvGraphicFramePr>
          <p:cNvPr id="16" name="Object 15">
            <a:extLst>
              <a:ext uri="{FF2B5EF4-FFF2-40B4-BE49-F238E27FC236}">
                <a16:creationId xmlns:a16="http://schemas.microsoft.com/office/drawing/2014/main" id="{FB7FEB34-4CB7-4034-8819-40C93A89E850}"/>
              </a:ext>
            </a:extLst>
          </p:cNvPr>
          <p:cNvGraphicFramePr>
            <a:graphicFrameLocks noChangeAspect="1"/>
          </p:cNvGraphicFramePr>
          <p:nvPr>
            <p:extLst>
              <p:ext uri="{D42A27DB-BD31-4B8C-83A1-F6EECF244321}">
                <p14:modId xmlns:p14="http://schemas.microsoft.com/office/powerpoint/2010/main" val="2625451377"/>
              </p:ext>
            </p:extLst>
          </p:nvPr>
        </p:nvGraphicFramePr>
        <p:xfrm>
          <a:off x="882650" y="3008313"/>
          <a:ext cx="1549400" cy="330200"/>
        </p:xfrm>
        <a:graphic>
          <a:graphicData uri="http://schemas.openxmlformats.org/presentationml/2006/ole">
            <mc:AlternateContent xmlns:mc="http://schemas.openxmlformats.org/markup-compatibility/2006">
              <mc:Choice xmlns:v="urn:schemas-microsoft-com:vml" Requires="v">
                <p:oleObj spid="_x0000_s14434" name="Equation" r:id="rId5" imgW="1549080" imgH="330120" progId="Equation.DSMT4">
                  <p:embed/>
                </p:oleObj>
              </mc:Choice>
              <mc:Fallback>
                <p:oleObj name="Equation" r:id="rId5" imgW="1549080" imgH="330120" progId="Equation.DSMT4">
                  <p:embed/>
                  <p:pic>
                    <p:nvPicPr>
                      <p:cNvPr id="15" name="Object 14">
                        <a:extLst>
                          <a:ext uri="{FF2B5EF4-FFF2-40B4-BE49-F238E27FC236}">
                            <a16:creationId xmlns:a16="http://schemas.microsoft.com/office/drawing/2014/main" id="{135409F5-43AE-4EDB-8E66-72BDF6F2F734}"/>
                          </a:ext>
                        </a:extLst>
                      </p:cNvPr>
                      <p:cNvPicPr/>
                      <p:nvPr/>
                    </p:nvPicPr>
                    <p:blipFill>
                      <a:blip r:embed="rId6"/>
                      <a:stretch>
                        <a:fillRect/>
                      </a:stretch>
                    </p:blipFill>
                    <p:spPr>
                      <a:xfrm>
                        <a:off x="882650" y="3008313"/>
                        <a:ext cx="15494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1CD63323-3471-46D2-8DFC-E8E42C5F938B}"/>
              </a:ext>
            </a:extLst>
          </p:cNvPr>
          <p:cNvSpPr>
            <a:spLocks noGrp="1"/>
          </p:cNvSpPr>
          <p:nvPr>
            <p:ph idx="12"/>
          </p:nvPr>
        </p:nvSpPr>
        <p:spPr>
          <a:xfrm>
            <a:off x="457200" y="3429000"/>
            <a:ext cx="4038600" cy="445883"/>
          </a:xfrm>
        </p:spPr>
        <p:txBody>
          <a:bodyPr>
            <a:normAutofit/>
          </a:bodyPr>
          <a:lstStyle/>
          <a:p>
            <a:pPr marL="0" indent="0">
              <a:buNone/>
            </a:pPr>
            <a:r>
              <a:rPr lang="en-US" sz="2000" dirty="0"/>
              <a:t>Step 2: Specify the significance level;</a:t>
            </a:r>
            <a:endParaRPr lang="en-IN" sz="2000" dirty="0"/>
          </a:p>
        </p:txBody>
      </p:sp>
      <p:graphicFrame>
        <p:nvGraphicFramePr>
          <p:cNvPr id="17" name="Object 16">
            <a:extLst>
              <a:ext uri="{FF2B5EF4-FFF2-40B4-BE49-F238E27FC236}">
                <a16:creationId xmlns:a16="http://schemas.microsoft.com/office/drawing/2014/main" id="{75415180-7AD2-408A-9068-B98FDAA02CA6}"/>
              </a:ext>
            </a:extLst>
          </p:cNvPr>
          <p:cNvGraphicFramePr>
            <a:graphicFrameLocks noChangeAspect="1"/>
          </p:cNvGraphicFramePr>
          <p:nvPr>
            <p:extLst>
              <p:ext uri="{D42A27DB-BD31-4B8C-83A1-F6EECF244321}">
                <p14:modId xmlns:p14="http://schemas.microsoft.com/office/powerpoint/2010/main" val="1884218212"/>
              </p:ext>
            </p:extLst>
          </p:nvPr>
        </p:nvGraphicFramePr>
        <p:xfrm>
          <a:off x="4521200" y="3530600"/>
          <a:ext cx="927100" cy="241300"/>
        </p:xfrm>
        <a:graphic>
          <a:graphicData uri="http://schemas.openxmlformats.org/presentationml/2006/ole">
            <mc:AlternateContent xmlns:mc="http://schemas.openxmlformats.org/markup-compatibility/2006">
              <mc:Choice xmlns:v="urn:schemas-microsoft-com:vml" Requires="v">
                <p:oleObj spid="_x0000_s14435" name="Equation" r:id="rId7" imgW="927000" imgH="241200" progId="Equation.DSMT4">
                  <p:embed/>
                </p:oleObj>
              </mc:Choice>
              <mc:Fallback>
                <p:oleObj name="Equation" r:id="rId7" imgW="927000" imgH="241200" progId="Equation.DSMT4">
                  <p:embed/>
                  <p:pic>
                    <p:nvPicPr>
                      <p:cNvPr id="0" name=""/>
                      <p:cNvPicPr/>
                      <p:nvPr/>
                    </p:nvPicPr>
                    <p:blipFill>
                      <a:blip r:embed="rId8"/>
                      <a:stretch>
                        <a:fillRect/>
                      </a:stretch>
                    </p:blipFill>
                    <p:spPr>
                      <a:xfrm>
                        <a:off x="4521200" y="3530600"/>
                        <a:ext cx="927100" cy="2413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8E4DBB16-C9B1-4EFB-9219-6A4DF84BC4D5}"/>
              </a:ext>
            </a:extLst>
          </p:cNvPr>
          <p:cNvSpPr>
            <a:spLocks noGrp="1"/>
          </p:cNvSpPr>
          <p:nvPr>
            <p:ph idx="13"/>
          </p:nvPr>
        </p:nvSpPr>
        <p:spPr>
          <a:xfrm>
            <a:off x="457200" y="3895255"/>
            <a:ext cx="8229600" cy="776333"/>
          </a:xfrm>
        </p:spPr>
        <p:txBody>
          <a:bodyPr>
            <a:normAutofit/>
          </a:bodyPr>
          <a:lstStyle/>
          <a:p>
            <a:pPr marL="0" indent="0">
              <a:buNone/>
            </a:pPr>
            <a:r>
              <a:rPr lang="en-US" sz="2000" dirty="0"/>
              <a:t>Step 3: Calculate the test statistic and the </a:t>
            </a:r>
            <a:r>
              <a:rPr lang="en-US" sz="2000" i="1" dirty="0"/>
              <a:t>p</a:t>
            </a:r>
            <a:r>
              <a:rPr lang="en-US" sz="2000" dirty="0"/>
              <a:t>-value.</a:t>
            </a:r>
          </a:p>
          <a:p>
            <a:pPr marL="292608" indent="-292608"/>
            <a:r>
              <a:rPr lang="en-US" sz="2000" dirty="0"/>
              <a:t>Excel: use the functions AVERAGE, SQRT, NORM.DIST.</a:t>
            </a:r>
            <a:endParaRPr lang="en-IN" sz="2000" dirty="0"/>
          </a:p>
        </p:txBody>
      </p:sp>
      <p:sp>
        <p:nvSpPr>
          <p:cNvPr id="8" name="Content Placeholder 7">
            <a:extLst>
              <a:ext uri="{FF2B5EF4-FFF2-40B4-BE49-F238E27FC236}">
                <a16:creationId xmlns:a16="http://schemas.microsoft.com/office/drawing/2014/main" id="{D7B295AE-F89C-4D0A-A0AE-FBA06903F71F}"/>
              </a:ext>
            </a:extLst>
          </p:cNvPr>
          <p:cNvSpPr>
            <a:spLocks noGrp="1"/>
          </p:cNvSpPr>
          <p:nvPr>
            <p:ph idx="14"/>
          </p:nvPr>
        </p:nvSpPr>
        <p:spPr>
          <a:xfrm>
            <a:off x="457200" y="4679135"/>
            <a:ext cx="665430" cy="405142"/>
          </a:xfrm>
        </p:spPr>
        <p:txBody>
          <a:bodyPr>
            <a:normAutofit/>
          </a:bodyPr>
          <a:lstStyle/>
          <a:p>
            <a:pPr marL="621792" indent="-320040"/>
            <a:r>
              <a:rPr lang="en-IN" sz="2000" dirty="0"/>
              <a:t> </a:t>
            </a:r>
          </a:p>
        </p:txBody>
      </p:sp>
      <p:graphicFrame>
        <p:nvGraphicFramePr>
          <p:cNvPr id="18" name="Object 17">
            <a:extLst>
              <a:ext uri="{FF2B5EF4-FFF2-40B4-BE49-F238E27FC236}">
                <a16:creationId xmlns:a16="http://schemas.microsoft.com/office/drawing/2014/main" id="{DBC8F069-577B-4B74-9771-121608B996F0}"/>
              </a:ext>
            </a:extLst>
          </p:cNvPr>
          <p:cNvGraphicFramePr>
            <a:graphicFrameLocks noChangeAspect="1"/>
          </p:cNvGraphicFramePr>
          <p:nvPr>
            <p:extLst>
              <p:ext uri="{D42A27DB-BD31-4B8C-83A1-F6EECF244321}">
                <p14:modId xmlns:p14="http://schemas.microsoft.com/office/powerpoint/2010/main" val="1501140731"/>
              </p:ext>
            </p:extLst>
          </p:nvPr>
        </p:nvGraphicFramePr>
        <p:xfrm>
          <a:off x="1190625" y="4718050"/>
          <a:ext cx="4953000" cy="382588"/>
        </p:xfrm>
        <a:graphic>
          <a:graphicData uri="http://schemas.openxmlformats.org/presentationml/2006/ole">
            <mc:AlternateContent xmlns:mc="http://schemas.openxmlformats.org/markup-compatibility/2006">
              <mc:Choice xmlns:v="urn:schemas-microsoft-com:vml" Requires="v">
                <p:oleObj spid="_x0000_s14436" name="Equation" r:id="rId9" imgW="5257800" imgH="406080" progId="Equation.DSMT4">
                  <p:embed/>
                </p:oleObj>
              </mc:Choice>
              <mc:Fallback>
                <p:oleObj name="Equation" r:id="rId9" imgW="5257800" imgH="406080" progId="Equation.DSMT4">
                  <p:embed/>
                  <p:pic>
                    <p:nvPicPr>
                      <p:cNvPr id="0" name=""/>
                      <p:cNvPicPr/>
                      <p:nvPr/>
                    </p:nvPicPr>
                    <p:blipFill>
                      <a:blip r:embed="rId10"/>
                      <a:stretch>
                        <a:fillRect/>
                      </a:stretch>
                    </p:blipFill>
                    <p:spPr>
                      <a:xfrm>
                        <a:off x="1190625" y="4718050"/>
                        <a:ext cx="4953000" cy="38258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007C0DB4-111B-40F8-B640-BC4FE124CA49}"/>
              </a:ext>
            </a:extLst>
          </p:cNvPr>
          <p:cNvSpPr>
            <a:spLocks noGrp="1"/>
          </p:cNvSpPr>
          <p:nvPr>
            <p:ph idx="15"/>
          </p:nvPr>
        </p:nvSpPr>
        <p:spPr>
          <a:xfrm>
            <a:off x="457201" y="5155195"/>
            <a:ext cx="665430" cy="405142"/>
          </a:xfrm>
        </p:spPr>
        <p:txBody>
          <a:bodyPr>
            <a:normAutofit/>
          </a:bodyPr>
          <a:lstStyle/>
          <a:p>
            <a:pPr marL="621792" indent="-320040"/>
            <a:r>
              <a:rPr lang="en-IN" sz="2000" dirty="0"/>
              <a:t> </a:t>
            </a:r>
          </a:p>
        </p:txBody>
      </p:sp>
      <p:graphicFrame>
        <p:nvGraphicFramePr>
          <p:cNvPr id="19" name="Object 18">
            <a:extLst>
              <a:ext uri="{FF2B5EF4-FFF2-40B4-BE49-F238E27FC236}">
                <a16:creationId xmlns:a16="http://schemas.microsoft.com/office/drawing/2014/main" id="{1A3CE2BD-209C-44E1-9697-BE334F67C7A8}"/>
              </a:ext>
            </a:extLst>
          </p:cNvPr>
          <p:cNvGraphicFramePr>
            <a:graphicFrameLocks noChangeAspect="1"/>
          </p:cNvGraphicFramePr>
          <p:nvPr>
            <p:extLst>
              <p:ext uri="{D42A27DB-BD31-4B8C-83A1-F6EECF244321}">
                <p14:modId xmlns:p14="http://schemas.microsoft.com/office/powerpoint/2010/main" val="1388507751"/>
              </p:ext>
            </p:extLst>
          </p:nvPr>
        </p:nvGraphicFramePr>
        <p:xfrm>
          <a:off x="1235075" y="5216525"/>
          <a:ext cx="3001963" cy="358775"/>
        </p:xfrm>
        <a:graphic>
          <a:graphicData uri="http://schemas.openxmlformats.org/presentationml/2006/ole">
            <mc:AlternateContent xmlns:mc="http://schemas.openxmlformats.org/markup-compatibility/2006">
              <mc:Choice xmlns:v="urn:schemas-microsoft-com:vml" Requires="v">
                <p:oleObj spid="_x0000_s14437" name="Equation" r:id="rId11" imgW="3187440" imgH="380880" progId="Equation.DSMT4">
                  <p:embed/>
                </p:oleObj>
              </mc:Choice>
              <mc:Fallback>
                <p:oleObj name="Equation" r:id="rId11" imgW="3187440" imgH="380880" progId="Equation.DSMT4">
                  <p:embed/>
                  <p:pic>
                    <p:nvPicPr>
                      <p:cNvPr id="0" name=""/>
                      <p:cNvPicPr/>
                      <p:nvPr/>
                    </p:nvPicPr>
                    <p:blipFill>
                      <a:blip r:embed="rId12"/>
                      <a:stretch>
                        <a:fillRect/>
                      </a:stretch>
                    </p:blipFill>
                    <p:spPr>
                      <a:xfrm>
                        <a:off x="1235075" y="5216525"/>
                        <a:ext cx="3001963" cy="35877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39F3F896-B8DB-4C21-BEEA-D6BC727FB8DE}"/>
              </a:ext>
            </a:extLst>
          </p:cNvPr>
          <p:cNvSpPr>
            <a:spLocks noGrp="1"/>
          </p:cNvSpPr>
          <p:nvPr>
            <p:ph idx="16"/>
          </p:nvPr>
        </p:nvSpPr>
        <p:spPr>
          <a:xfrm>
            <a:off x="457200" y="5592343"/>
            <a:ext cx="7832148" cy="405778"/>
          </a:xfrm>
        </p:spPr>
        <p:txBody>
          <a:bodyPr>
            <a:normAutofit/>
          </a:bodyPr>
          <a:lstStyle/>
          <a:p>
            <a:pPr marL="292608" indent="-292608"/>
            <a:r>
              <a:rPr lang="en-US" sz="2000" dirty="0"/>
              <a:t>Test statistic is −2.3673, </a:t>
            </a:r>
            <a:r>
              <a:rPr lang="en-US" sz="2000" i="1" dirty="0"/>
              <a:t>p</a:t>
            </a:r>
            <a:r>
              <a:rPr lang="en-US" sz="2000" dirty="0"/>
              <a:t>-value is 0.009.</a:t>
            </a:r>
            <a:endParaRPr lang="en-IN" sz="2000" dirty="0"/>
          </a:p>
        </p:txBody>
      </p:sp>
    </p:spTree>
    <p:extLst>
      <p:ext uri="{BB962C8B-B14F-4D97-AF65-F5344CB8AC3E}">
        <p14:creationId xmlns:p14="http://schemas.microsoft.com/office/powerpoint/2010/main" val="167691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92BC-2EA2-42F0-815F-3CB5D943329A}"/>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9.2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14</a:t>
            </a:r>
            <a:endParaRPr lang="en-IN" sz="1100" dirty="0"/>
          </a:p>
        </p:txBody>
      </p:sp>
      <p:sp>
        <p:nvSpPr>
          <p:cNvPr id="3" name="Content Placeholder 2">
            <a:extLst>
              <a:ext uri="{FF2B5EF4-FFF2-40B4-BE49-F238E27FC236}">
                <a16:creationId xmlns:a16="http://schemas.microsoft.com/office/drawing/2014/main" id="{CA7CEE8A-542E-4D87-B8B3-CF4569FDDB6E}"/>
              </a:ext>
            </a:extLst>
          </p:cNvPr>
          <p:cNvSpPr>
            <a:spLocks noGrp="1"/>
          </p:cNvSpPr>
          <p:nvPr>
            <p:ph idx="1"/>
          </p:nvPr>
        </p:nvSpPr>
        <p:spPr>
          <a:xfrm>
            <a:off x="457200" y="1600201"/>
            <a:ext cx="8229600" cy="756939"/>
          </a:xfrm>
        </p:spPr>
        <p:txBody>
          <a:bodyPr>
            <a:normAutofit lnSpcReduction="10000"/>
          </a:bodyPr>
          <a:lstStyle/>
          <a:p>
            <a:pPr marL="0" indent="0">
              <a:buNone/>
            </a:pPr>
            <a:r>
              <a:rPr lang="en-US" sz="2000" dirty="0"/>
              <a:t>Step 3: Calculate the test statistic and the </a:t>
            </a:r>
            <a:r>
              <a:rPr lang="en-US" sz="2000" i="1" dirty="0"/>
              <a:t>p</a:t>
            </a:r>
            <a:r>
              <a:rPr lang="en-US" sz="2000" dirty="0"/>
              <a:t>-value.</a:t>
            </a:r>
          </a:p>
          <a:p>
            <a:pPr marL="292608" indent="-292608"/>
            <a:r>
              <a:rPr lang="en-US" sz="2000" dirty="0"/>
              <a:t>R: use the functions </a:t>
            </a:r>
            <a:r>
              <a:rPr lang="en-US" sz="2000" i="1" dirty="0"/>
              <a:t>mean, sqrt, </a:t>
            </a:r>
            <a:r>
              <a:rPr lang="en-US" sz="2000" i="1" dirty="0" err="1"/>
              <a:t>pnorm</a:t>
            </a:r>
            <a:r>
              <a:rPr lang="en-US" sz="2000" i="1" dirty="0"/>
              <a:t>.</a:t>
            </a:r>
            <a:endParaRPr lang="en-IN" sz="2000" i="1" dirty="0"/>
          </a:p>
        </p:txBody>
      </p:sp>
      <p:pic>
        <p:nvPicPr>
          <p:cNvPr id="15" name="Picture 14" descr="A 2 line program code.">
            <a:extLst>
              <a:ext uri="{FF2B5EF4-FFF2-40B4-BE49-F238E27FC236}">
                <a16:creationId xmlns:a16="http://schemas.microsoft.com/office/drawing/2014/main" id="{CFF04364-6F46-4BBE-9910-FAEA46DC58F4}"/>
              </a:ext>
            </a:extLst>
          </p:cNvPr>
          <p:cNvPicPr>
            <a:picLocks noChangeAspect="1"/>
          </p:cNvPicPr>
          <p:nvPr/>
        </p:nvPicPr>
        <p:blipFill>
          <a:blip r:embed="rId2"/>
          <a:stretch>
            <a:fillRect/>
          </a:stretch>
        </p:blipFill>
        <p:spPr>
          <a:xfrm>
            <a:off x="922117" y="2429585"/>
            <a:ext cx="6451399" cy="623455"/>
          </a:xfrm>
          <a:prstGeom prst="rect">
            <a:avLst/>
          </a:prstGeom>
        </p:spPr>
      </p:pic>
      <p:pic>
        <p:nvPicPr>
          <p:cNvPr id="16" name="Picture 15" descr="A 1 line program code.">
            <a:extLst>
              <a:ext uri="{FF2B5EF4-FFF2-40B4-BE49-F238E27FC236}">
                <a16:creationId xmlns:a16="http://schemas.microsoft.com/office/drawing/2014/main" id="{6E610468-B5EA-4699-9367-E29277DC5DAE}"/>
              </a:ext>
            </a:extLst>
          </p:cNvPr>
          <p:cNvPicPr>
            <a:picLocks noChangeAspect="1"/>
          </p:cNvPicPr>
          <p:nvPr/>
        </p:nvPicPr>
        <p:blipFill>
          <a:blip r:embed="rId3"/>
          <a:stretch>
            <a:fillRect/>
          </a:stretch>
        </p:blipFill>
        <p:spPr>
          <a:xfrm>
            <a:off x="926642" y="3101323"/>
            <a:ext cx="4641273" cy="432416"/>
          </a:xfrm>
          <a:prstGeom prst="rect">
            <a:avLst/>
          </a:prstGeom>
        </p:spPr>
      </p:pic>
      <p:sp>
        <p:nvSpPr>
          <p:cNvPr id="4" name="Content Placeholder 3">
            <a:extLst>
              <a:ext uri="{FF2B5EF4-FFF2-40B4-BE49-F238E27FC236}">
                <a16:creationId xmlns:a16="http://schemas.microsoft.com/office/drawing/2014/main" id="{12811A7A-231E-4AC5-975C-ECAABB21848C}"/>
              </a:ext>
            </a:extLst>
          </p:cNvPr>
          <p:cNvSpPr>
            <a:spLocks noGrp="1"/>
          </p:cNvSpPr>
          <p:nvPr>
            <p:ph idx="10"/>
          </p:nvPr>
        </p:nvSpPr>
        <p:spPr>
          <a:xfrm>
            <a:off x="457200" y="3606184"/>
            <a:ext cx="8229600" cy="432416"/>
          </a:xfrm>
        </p:spPr>
        <p:txBody>
          <a:bodyPr>
            <a:normAutofit/>
          </a:bodyPr>
          <a:lstStyle/>
          <a:p>
            <a:pPr marL="292608" indent="-292608"/>
            <a:r>
              <a:rPr lang="en-US" sz="2000" dirty="0"/>
              <a:t>Test statistic is −2.367281, </a:t>
            </a:r>
            <a:r>
              <a:rPr lang="en-US" sz="2000" i="1" dirty="0"/>
              <a:t>p</a:t>
            </a:r>
            <a:r>
              <a:rPr lang="en-US" sz="2000" dirty="0"/>
              <a:t>-value is 0.008959659.</a:t>
            </a:r>
            <a:endParaRPr lang="en-IN" sz="2000" dirty="0"/>
          </a:p>
        </p:txBody>
      </p:sp>
      <p:sp>
        <p:nvSpPr>
          <p:cNvPr id="5" name="Content Placeholder 4">
            <a:extLst>
              <a:ext uri="{FF2B5EF4-FFF2-40B4-BE49-F238E27FC236}">
                <a16:creationId xmlns:a16="http://schemas.microsoft.com/office/drawing/2014/main" id="{25BB9C08-6C8D-41CC-8949-DE039B0E7A75}"/>
              </a:ext>
            </a:extLst>
          </p:cNvPr>
          <p:cNvSpPr>
            <a:spLocks noGrp="1"/>
          </p:cNvSpPr>
          <p:nvPr>
            <p:ph idx="11"/>
          </p:nvPr>
        </p:nvSpPr>
        <p:spPr>
          <a:xfrm>
            <a:off x="457200" y="4086884"/>
            <a:ext cx="8229600" cy="1399516"/>
          </a:xfrm>
        </p:spPr>
        <p:txBody>
          <a:bodyPr>
            <a:normAutofit lnSpcReduction="10000"/>
          </a:bodyPr>
          <a:lstStyle/>
          <a:p>
            <a:pPr marL="0" indent="0">
              <a:buNone/>
            </a:pPr>
            <a:r>
              <a:rPr lang="en-US" sz="2000" dirty="0"/>
              <a:t>Step 4: State the conclusion and interpret the results.</a:t>
            </a:r>
          </a:p>
          <a:p>
            <a:pPr marL="292608" indent="-292608"/>
            <a:r>
              <a:rPr lang="en-US" sz="2000" dirty="0"/>
              <a:t>Since 0.009 &lt; 0.01, reject the null hypothesis.</a:t>
            </a:r>
          </a:p>
          <a:p>
            <a:pPr marL="292608" indent="-292608"/>
            <a:r>
              <a:rPr lang="en-US" sz="2000" dirty="0"/>
              <a:t>At the 1% significance level, the researcher can conclude that the average net worth of millennials is less than $8,000.</a:t>
            </a:r>
          </a:p>
        </p:txBody>
      </p:sp>
      <p:sp>
        <p:nvSpPr>
          <p:cNvPr id="17" name="Content Placeholder 16">
            <a:extLst>
              <a:ext uri="{FF2B5EF4-FFF2-40B4-BE49-F238E27FC236}">
                <a16:creationId xmlns:a16="http://schemas.microsoft.com/office/drawing/2014/main" id="{A921EB33-CFEF-4238-BB50-AC86CA3EBFF3}"/>
              </a:ext>
            </a:extLst>
          </p:cNvPr>
          <p:cNvSpPr>
            <a:spLocks noGrp="1"/>
          </p:cNvSpPr>
          <p:nvPr>
            <p:ph sz="quarter" idx="12"/>
          </p:nvPr>
        </p:nvSpPr>
        <p:spPr>
          <a:xfrm>
            <a:off x="2896603" y="5638800"/>
            <a:ext cx="2893595" cy="228600"/>
          </a:xfrm>
        </p:spPr>
        <p:txBody>
          <a:bodyPr/>
          <a:lstStyle/>
          <a:p>
            <a:r>
              <a:rPr lang="en-US" dirty="0">
                <a:hlinkClick r:id="rId4" action="ppaction://hlinksldjump"/>
              </a:rPr>
              <a:t>Access the text alternative for slide images.</a:t>
            </a:r>
            <a:endParaRPr lang="en-US" dirty="0"/>
          </a:p>
        </p:txBody>
      </p:sp>
    </p:spTree>
    <p:extLst>
      <p:ext uri="{BB962C8B-B14F-4D97-AF65-F5344CB8AC3E}">
        <p14:creationId xmlns:p14="http://schemas.microsoft.com/office/powerpoint/2010/main" val="2127959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B703-6664-4BAB-AA49-4506E1D9A5DA}"/>
              </a:ext>
            </a:extLst>
          </p:cNvPr>
          <p:cNvSpPr>
            <a:spLocks noGrp="1"/>
          </p:cNvSpPr>
          <p:nvPr>
            <p:ph type="title"/>
          </p:nvPr>
        </p:nvSpPr>
        <p:spPr/>
        <p:txBody>
          <a:bodyPr>
            <a:normAutofit fontScale="90000"/>
          </a:bodyPr>
          <a:lstStyle/>
          <a:p>
            <a:r>
              <a:rPr lang="en-US" dirty="0"/>
              <a:t>9.3 Hypothesis Test for the Population Mean when Sigma is Unknown </a:t>
            </a:r>
            <a:r>
              <a:rPr lang="en-US" sz="1100" dirty="0"/>
              <a:t>1</a:t>
            </a:r>
            <a:endParaRPr lang="en-IN" sz="1100" dirty="0"/>
          </a:p>
        </p:txBody>
      </p:sp>
      <p:sp>
        <p:nvSpPr>
          <p:cNvPr id="3" name="Content Placeholder 2">
            <a:extLst>
              <a:ext uri="{FF2B5EF4-FFF2-40B4-BE49-F238E27FC236}">
                <a16:creationId xmlns:a16="http://schemas.microsoft.com/office/drawing/2014/main" id="{5F579D4C-9648-4C14-BEA2-0A4030E671C1}"/>
              </a:ext>
            </a:extLst>
          </p:cNvPr>
          <p:cNvSpPr>
            <a:spLocks noGrp="1"/>
          </p:cNvSpPr>
          <p:nvPr>
            <p:ph idx="1"/>
          </p:nvPr>
        </p:nvSpPr>
        <p:spPr>
          <a:xfrm>
            <a:off x="457200" y="1600201"/>
            <a:ext cx="2910689" cy="436829"/>
          </a:xfrm>
        </p:spPr>
        <p:txBody>
          <a:bodyPr>
            <a:normAutofit/>
          </a:bodyPr>
          <a:lstStyle/>
          <a:p>
            <a:pPr marL="292608" indent="-292608"/>
            <a:r>
              <a:rPr lang="en-IN" sz="2000" dirty="0"/>
              <a:t>In most applications, is</a:t>
            </a:r>
          </a:p>
        </p:txBody>
      </p:sp>
      <p:graphicFrame>
        <p:nvGraphicFramePr>
          <p:cNvPr id="15" name="Object 14">
            <a:extLst>
              <a:ext uri="{FF2B5EF4-FFF2-40B4-BE49-F238E27FC236}">
                <a16:creationId xmlns:a16="http://schemas.microsoft.com/office/drawing/2014/main" id="{5A1F0140-EEC8-40F5-831E-011CD4F041F8}"/>
              </a:ext>
            </a:extLst>
          </p:cNvPr>
          <p:cNvGraphicFramePr>
            <a:graphicFrameLocks noChangeAspect="1"/>
          </p:cNvGraphicFramePr>
          <p:nvPr>
            <p:extLst>
              <p:ext uri="{D42A27DB-BD31-4B8C-83A1-F6EECF244321}">
                <p14:modId xmlns:p14="http://schemas.microsoft.com/office/powerpoint/2010/main" val="791241483"/>
              </p:ext>
            </p:extLst>
          </p:nvPr>
        </p:nvGraphicFramePr>
        <p:xfrm>
          <a:off x="3332163" y="1711325"/>
          <a:ext cx="242887" cy="214313"/>
        </p:xfrm>
        <a:graphic>
          <a:graphicData uri="http://schemas.openxmlformats.org/presentationml/2006/ole">
            <mc:AlternateContent xmlns:mc="http://schemas.openxmlformats.org/markup-compatibility/2006">
              <mc:Choice xmlns:v="urn:schemas-microsoft-com:vml" Requires="v">
                <p:oleObj spid="_x0000_s15470" name="Equation" r:id="rId3" imgW="215640" imgH="190440" progId="Equation.DSMT4">
                  <p:embed/>
                </p:oleObj>
              </mc:Choice>
              <mc:Fallback>
                <p:oleObj name="Equation" r:id="rId3" imgW="215640" imgH="190440" progId="Equation.DSMT4">
                  <p:embed/>
                  <p:pic>
                    <p:nvPicPr>
                      <p:cNvPr id="0" name=""/>
                      <p:cNvPicPr/>
                      <p:nvPr/>
                    </p:nvPicPr>
                    <p:blipFill>
                      <a:blip r:embed="rId4"/>
                      <a:stretch>
                        <a:fillRect/>
                      </a:stretch>
                    </p:blipFill>
                    <p:spPr>
                      <a:xfrm>
                        <a:off x="3332163" y="1711325"/>
                        <a:ext cx="242887" cy="214313"/>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4E284E2-D3F3-4685-8AEE-8967F7E08EF2}"/>
              </a:ext>
            </a:extLst>
          </p:cNvPr>
          <p:cNvSpPr>
            <a:spLocks noGrp="1"/>
          </p:cNvSpPr>
          <p:nvPr>
            <p:ph idx="10"/>
          </p:nvPr>
        </p:nvSpPr>
        <p:spPr>
          <a:xfrm>
            <a:off x="3560966" y="1600201"/>
            <a:ext cx="3906633" cy="400615"/>
          </a:xfrm>
        </p:spPr>
        <p:txBody>
          <a:bodyPr>
            <a:normAutofit/>
          </a:bodyPr>
          <a:lstStyle/>
          <a:p>
            <a:pPr marL="0" indent="0">
              <a:buNone/>
            </a:pPr>
            <a:r>
              <a:rPr lang="en-US" sz="2000" dirty="0"/>
              <a:t>not known.</a:t>
            </a:r>
            <a:endParaRPr lang="en-IN" sz="2000" dirty="0"/>
          </a:p>
        </p:txBody>
      </p:sp>
      <p:sp>
        <p:nvSpPr>
          <p:cNvPr id="5" name="Content Placeholder 4">
            <a:extLst>
              <a:ext uri="{FF2B5EF4-FFF2-40B4-BE49-F238E27FC236}">
                <a16:creationId xmlns:a16="http://schemas.microsoft.com/office/drawing/2014/main" id="{74F5A784-7D47-43E6-81DD-350B7114A16E}"/>
              </a:ext>
            </a:extLst>
          </p:cNvPr>
          <p:cNvSpPr>
            <a:spLocks noGrp="1"/>
          </p:cNvSpPr>
          <p:nvPr>
            <p:ph idx="11"/>
          </p:nvPr>
        </p:nvSpPr>
        <p:spPr>
          <a:xfrm>
            <a:off x="457200" y="2120772"/>
            <a:ext cx="1398760" cy="426575"/>
          </a:xfrm>
        </p:spPr>
        <p:txBody>
          <a:bodyPr>
            <a:normAutofit/>
          </a:bodyPr>
          <a:lstStyle/>
          <a:p>
            <a:pPr marL="292608" indent="-292608"/>
            <a:r>
              <a:rPr lang="en-IN" sz="2000" dirty="0"/>
              <a:t>Replace</a:t>
            </a:r>
          </a:p>
        </p:txBody>
      </p:sp>
      <p:graphicFrame>
        <p:nvGraphicFramePr>
          <p:cNvPr id="16" name="Object 15">
            <a:extLst>
              <a:ext uri="{FF2B5EF4-FFF2-40B4-BE49-F238E27FC236}">
                <a16:creationId xmlns:a16="http://schemas.microsoft.com/office/drawing/2014/main" id="{0AF70FAE-4518-49C2-9176-A30C2D026AA1}"/>
              </a:ext>
            </a:extLst>
          </p:cNvPr>
          <p:cNvGraphicFramePr>
            <a:graphicFrameLocks noChangeAspect="1"/>
          </p:cNvGraphicFramePr>
          <p:nvPr>
            <p:extLst>
              <p:ext uri="{D42A27DB-BD31-4B8C-83A1-F6EECF244321}">
                <p14:modId xmlns:p14="http://schemas.microsoft.com/office/powerpoint/2010/main" val="2507085223"/>
              </p:ext>
            </p:extLst>
          </p:nvPr>
        </p:nvGraphicFramePr>
        <p:xfrm>
          <a:off x="1781175" y="2244725"/>
          <a:ext cx="242888" cy="212725"/>
        </p:xfrm>
        <a:graphic>
          <a:graphicData uri="http://schemas.openxmlformats.org/presentationml/2006/ole">
            <mc:AlternateContent xmlns:mc="http://schemas.openxmlformats.org/markup-compatibility/2006">
              <mc:Choice xmlns:v="urn:schemas-microsoft-com:vml" Requires="v">
                <p:oleObj spid="_x0000_s15471" name="Equation" r:id="rId5" imgW="215640" imgH="190440" progId="Equation.DSMT4">
                  <p:embed/>
                </p:oleObj>
              </mc:Choice>
              <mc:Fallback>
                <p:oleObj name="Equation" r:id="rId5" imgW="215640" imgH="190440" progId="Equation.DSMT4">
                  <p:embed/>
                  <p:pic>
                    <p:nvPicPr>
                      <p:cNvPr id="15" name="Object 14">
                        <a:extLst>
                          <a:ext uri="{FF2B5EF4-FFF2-40B4-BE49-F238E27FC236}">
                            <a16:creationId xmlns:a16="http://schemas.microsoft.com/office/drawing/2014/main" id="{5A1F0140-EEC8-40F5-831E-011CD4F041F8}"/>
                          </a:ext>
                        </a:extLst>
                      </p:cNvPr>
                      <p:cNvPicPr/>
                      <p:nvPr/>
                    </p:nvPicPr>
                    <p:blipFill>
                      <a:blip r:embed="rId6"/>
                      <a:stretch>
                        <a:fillRect/>
                      </a:stretch>
                    </p:blipFill>
                    <p:spPr>
                      <a:xfrm>
                        <a:off x="1781175" y="2244725"/>
                        <a:ext cx="242888" cy="21272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319377E7-694E-44BC-B007-E68A17CB599C}"/>
              </a:ext>
            </a:extLst>
          </p:cNvPr>
          <p:cNvSpPr>
            <a:spLocks noGrp="1"/>
          </p:cNvSpPr>
          <p:nvPr>
            <p:ph idx="12"/>
          </p:nvPr>
        </p:nvSpPr>
        <p:spPr>
          <a:xfrm>
            <a:off x="2009300" y="2115494"/>
            <a:ext cx="6372699" cy="410423"/>
          </a:xfrm>
        </p:spPr>
        <p:txBody>
          <a:bodyPr>
            <a:normAutofit/>
          </a:bodyPr>
          <a:lstStyle/>
          <a:p>
            <a:pPr marL="0" indent="0">
              <a:buNone/>
            </a:pPr>
            <a:r>
              <a:rPr lang="en-US" sz="2000" dirty="0"/>
              <a:t>with the sample standard deviation </a:t>
            </a:r>
            <a:r>
              <a:rPr lang="en-US" sz="2000" i="1" dirty="0"/>
              <a:t>s</a:t>
            </a:r>
            <a:r>
              <a:rPr lang="en-US" sz="2000" dirty="0"/>
              <a:t> to estimate the</a:t>
            </a:r>
            <a:endParaRPr lang="en-IN" sz="2000" dirty="0"/>
          </a:p>
        </p:txBody>
      </p:sp>
      <p:sp>
        <p:nvSpPr>
          <p:cNvPr id="7" name="Content Placeholder 6">
            <a:extLst>
              <a:ext uri="{FF2B5EF4-FFF2-40B4-BE49-F238E27FC236}">
                <a16:creationId xmlns:a16="http://schemas.microsoft.com/office/drawing/2014/main" id="{2F306026-2BC4-4992-A6FC-368B128BC3FE}"/>
              </a:ext>
            </a:extLst>
          </p:cNvPr>
          <p:cNvSpPr>
            <a:spLocks noGrp="1"/>
          </p:cNvSpPr>
          <p:nvPr>
            <p:ph idx="13"/>
          </p:nvPr>
        </p:nvSpPr>
        <p:spPr>
          <a:xfrm>
            <a:off x="457199" y="2590800"/>
            <a:ext cx="2286001" cy="426575"/>
          </a:xfrm>
        </p:spPr>
        <p:txBody>
          <a:bodyPr>
            <a:normAutofit/>
          </a:bodyPr>
          <a:lstStyle/>
          <a:p>
            <a:pPr marL="292608" indent="0">
              <a:buNone/>
            </a:pPr>
            <a:r>
              <a:rPr lang="en-US" sz="2000" dirty="0"/>
              <a:t>standard error of</a:t>
            </a:r>
            <a:endParaRPr lang="en-IN" sz="2000" dirty="0"/>
          </a:p>
        </p:txBody>
      </p:sp>
      <p:graphicFrame>
        <p:nvGraphicFramePr>
          <p:cNvPr id="17" name="Object 16">
            <a:extLst>
              <a:ext uri="{FF2B5EF4-FFF2-40B4-BE49-F238E27FC236}">
                <a16:creationId xmlns:a16="http://schemas.microsoft.com/office/drawing/2014/main" id="{AFBEFDE4-A07A-430D-90B7-4DE122987753}"/>
              </a:ext>
            </a:extLst>
          </p:cNvPr>
          <p:cNvGraphicFramePr>
            <a:graphicFrameLocks noChangeAspect="1"/>
          </p:cNvGraphicFramePr>
          <p:nvPr>
            <p:extLst>
              <p:ext uri="{D42A27DB-BD31-4B8C-83A1-F6EECF244321}">
                <p14:modId xmlns:p14="http://schemas.microsoft.com/office/powerpoint/2010/main" val="323834639"/>
              </p:ext>
            </p:extLst>
          </p:nvPr>
        </p:nvGraphicFramePr>
        <p:xfrm>
          <a:off x="2743200" y="2633050"/>
          <a:ext cx="304800" cy="292100"/>
        </p:xfrm>
        <a:graphic>
          <a:graphicData uri="http://schemas.openxmlformats.org/presentationml/2006/ole">
            <mc:AlternateContent xmlns:mc="http://schemas.openxmlformats.org/markup-compatibility/2006">
              <mc:Choice xmlns:v="urn:schemas-microsoft-com:vml" Requires="v">
                <p:oleObj spid="_x0000_s15472" name="Equation" r:id="rId7" imgW="304560" imgH="291960" progId="Equation.DSMT4">
                  <p:embed/>
                </p:oleObj>
              </mc:Choice>
              <mc:Fallback>
                <p:oleObj name="Equation" r:id="rId7" imgW="304560" imgH="291960" progId="Equation.DSMT4">
                  <p:embed/>
                  <p:pic>
                    <p:nvPicPr>
                      <p:cNvPr id="0" name=""/>
                      <p:cNvPicPr/>
                      <p:nvPr/>
                    </p:nvPicPr>
                    <p:blipFill>
                      <a:blip r:embed="rId8"/>
                      <a:stretch>
                        <a:fillRect/>
                      </a:stretch>
                    </p:blipFill>
                    <p:spPr>
                      <a:xfrm>
                        <a:off x="2743200" y="2633050"/>
                        <a:ext cx="304800" cy="2921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6578FDD8-FAC8-416D-8E19-4690DD717BFA}"/>
              </a:ext>
            </a:extLst>
          </p:cNvPr>
          <p:cNvSpPr>
            <a:spLocks noGrp="1"/>
          </p:cNvSpPr>
          <p:nvPr>
            <p:ph idx="14"/>
          </p:nvPr>
        </p:nvSpPr>
        <p:spPr>
          <a:xfrm>
            <a:off x="457200" y="3124201"/>
            <a:ext cx="4395458" cy="397598"/>
          </a:xfrm>
        </p:spPr>
        <p:txBody>
          <a:bodyPr>
            <a:normAutofit/>
          </a:bodyPr>
          <a:lstStyle/>
          <a:p>
            <a:pPr marL="292608" indent="-292608"/>
            <a:r>
              <a:rPr lang="en-US" sz="2000" dirty="0"/>
              <a:t>Essential the sampling distribution of</a:t>
            </a:r>
            <a:endParaRPr lang="en-IN" sz="2000" dirty="0"/>
          </a:p>
        </p:txBody>
      </p:sp>
      <p:graphicFrame>
        <p:nvGraphicFramePr>
          <p:cNvPr id="18" name="Object 17">
            <a:extLst>
              <a:ext uri="{FF2B5EF4-FFF2-40B4-BE49-F238E27FC236}">
                <a16:creationId xmlns:a16="http://schemas.microsoft.com/office/drawing/2014/main" id="{26258873-3CBD-451E-A522-F5D8A580A89A}"/>
              </a:ext>
            </a:extLst>
          </p:cNvPr>
          <p:cNvGraphicFramePr>
            <a:graphicFrameLocks noChangeAspect="1"/>
          </p:cNvGraphicFramePr>
          <p:nvPr>
            <p:extLst>
              <p:ext uri="{D42A27DB-BD31-4B8C-83A1-F6EECF244321}">
                <p14:modId xmlns:p14="http://schemas.microsoft.com/office/powerpoint/2010/main" val="1247689995"/>
              </p:ext>
            </p:extLst>
          </p:nvPr>
        </p:nvGraphicFramePr>
        <p:xfrm>
          <a:off x="4800600" y="3157538"/>
          <a:ext cx="254000" cy="279400"/>
        </p:xfrm>
        <a:graphic>
          <a:graphicData uri="http://schemas.openxmlformats.org/presentationml/2006/ole">
            <mc:AlternateContent xmlns:mc="http://schemas.openxmlformats.org/markup-compatibility/2006">
              <mc:Choice xmlns:v="urn:schemas-microsoft-com:vml" Requires="v">
                <p:oleObj spid="_x0000_s15473" name="Equation" r:id="rId9" imgW="253800" imgH="279360" progId="Equation.DSMT4">
                  <p:embed/>
                </p:oleObj>
              </mc:Choice>
              <mc:Fallback>
                <p:oleObj name="Equation" r:id="rId9" imgW="253800" imgH="279360" progId="Equation.DSMT4">
                  <p:embed/>
                  <p:pic>
                    <p:nvPicPr>
                      <p:cNvPr id="17" name="Object 16">
                        <a:extLst>
                          <a:ext uri="{FF2B5EF4-FFF2-40B4-BE49-F238E27FC236}">
                            <a16:creationId xmlns:a16="http://schemas.microsoft.com/office/drawing/2014/main" id="{AFBEFDE4-A07A-430D-90B7-4DE122987753}"/>
                          </a:ext>
                        </a:extLst>
                      </p:cNvPr>
                      <p:cNvPicPr/>
                      <p:nvPr/>
                    </p:nvPicPr>
                    <p:blipFill>
                      <a:blip r:embed="rId10"/>
                      <a:stretch>
                        <a:fillRect/>
                      </a:stretch>
                    </p:blipFill>
                    <p:spPr>
                      <a:xfrm>
                        <a:off x="4800600" y="3157538"/>
                        <a:ext cx="254000" cy="2794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EB1EEAC2-F558-438F-8196-1A6546315160}"/>
              </a:ext>
            </a:extLst>
          </p:cNvPr>
          <p:cNvSpPr>
            <a:spLocks noGrp="1"/>
          </p:cNvSpPr>
          <p:nvPr>
            <p:ph idx="15"/>
          </p:nvPr>
        </p:nvSpPr>
        <p:spPr>
          <a:xfrm>
            <a:off x="5105399" y="3124200"/>
            <a:ext cx="3514253" cy="415705"/>
          </a:xfrm>
        </p:spPr>
        <p:txBody>
          <a:bodyPr>
            <a:normAutofit/>
          </a:bodyPr>
          <a:lstStyle/>
          <a:p>
            <a:pPr marL="0" indent="0">
              <a:buNone/>
            </a:pPr>
            <a:r>
              <a:rPr lang="en-US" sz="2000" dirty="0"/>
              <a:t>is (approximately) normal</a:t>
            </a:r>
            <a:endParaRPr lang="en-IN" sz="2000" dirty="0"/>
          </a:p>
        </p:txBody>
      </p:sp>
      <p:sp>
        <p:nvSpPr>
          <p:cNvPr id="10" name="Content Placeholder 9">
            <a:extLst>
              <a:ext uri="{FF2B5EF4-FFF2-40B4-BE49-F238E27FC236}">
                <a16:creationId xmlns:a16="http://schemas.microsoft.com/office/drawing/2014/main" id="{6A447D6E-AC71-4117-B02D-147AC79FE62C}"/>
              </a:ext>
            </a:extLst>
          </p:cNvPr>
          <p:cNvSpPr>
            <a:spLocks noGrp="1"/>
          </p:cNvSpPr>
          <p:nvPr>
            <p:ph idx="16"/>
          </p:nvPr>
        </p:nvSpPr>
        <p:spPr>
          <a:xfrm>
            <a:off x="457199" y="3554241"/>
            <a:ext cx="8305801" cy="425062"/>
          </a:xfrm>
        </p:spPr>
        <p:txBody>
          <a:bodyPr>
            <a:normAutofit/>
          </a:bodyPr>
          <a:lstStyle/>
          <a:p>
            <a:pPr marL="292608" indent="0">
              <a:buNone/>
            </a:pPr>
            <a:r>
              <a:rPr lang="en-US" sz="2000" dirty="0"/>
              <a:t>(underlying population is normal or </a:t>
            </a:r>
            <a:r>
              <a:rPr lang="en-US" sz="2000" i="1" dirty="0"/>
              <a:t>n</a:t>
            </a:r>
            <a:r>
              <a:rPr lang="en-US" sz="2000" dirty="0"/>
              <a:t> ≥ 30).</a:t>
            </a:r>
          </a:p>
        </p:txBody>
      </p:sp>
      <p:sp>
        <p:nvSpPr>
          <p:cNvPr id="11" name="Content Placeholder 10">
            <a:extLst>
              <a:ext uri="{FF2B5EF4-FFF2-40B4-BE49-F238E27FC236}">
                <a16:creationId xmlns:a16="http://schemas.microsoft.com/office/drawing/2014/main" id="{8AA2E30C-216B-496A-8E57-99ADB9B5A31C}"/>
              </a:ext>
            </a:extLst>
          </p:cNvPr>
          <p:cNvSpPr>
            <a:spLocks noGrp="1"/>
          </p:cNvSpPr>
          <p:nvPr>
            <p:ph sz="quarter" idx="17"/>
          </p:nvPr>
        </p:nvSpPr>
        <p:spPr>
          <a:xfrm>
            <a:off x="457199" y="4038600"/>
            <a:ext cx="838201" cy="470026"/>
          </a:xfrm>
        </p:spPr>
        <p:txBody>
          <a:bodyPr>
            <a:normAutofit/>
          </a:bodyPr>
          <a:lstStyle/>
          <a:p>
            <a:pPr marL="292608" indent="-292608"/>
            <a:r>
              <a:rPr lang="en-IN" sz="2000" dirty="0"/>
              <a:t>Let</a:t>
            </a:r>
          </a:p>
        </p:txBody>
      </p:sp>
      <p:graphicFrame>
        <p:nvGraphicFramePr>
          <p:cNvPr id="19" name="Object 18">
            <a:extLst>
              <a:ext uri="{FF2B5EF4-FFF2-40B4-BE49-F238E27FC236}">
                <a16:creationId xmlns:a16="http://schemas.microsoft.com/office/drawing/2014/main" id="{DC86DAF7-E3EC-406A-AE01-B323F3799F79}"/>
              </a:ext>
            </a:extLst>
          </p:cNvPr>
          <p:cNvGraphicFramePr>
            <a:graphicFrameLocks noChangeAspect="1"/>
          </p:cNvGraphicFramePr>
          <p:nvPr>
            <p:extLst>
              <p:ext uri="{D42A27DB-BD31-4B8C-83A1-F6EECF244321}">
                <p14:modId xmlns:p14="http://schemas.microsoft.com/office/powerpoint/2010/main" val="635115153"/>
              </p:ext>
            </p:extLst>
          </p:nvPr>
        </p:nvGraphicFramePr>
        <p:xfrm>
          <a:off x="1309688" y="4067175"/>
          <a:ext cx="279400" cy="330200"/>
        </p:xfrm>
        <a:graphic>
          <a:graphicData uri="http://schemas.openxmlformats.org/presentationml/2006/ole">
            <mc:AlternateContent xmlns:mc="http://schemas.openxmlformats.org/markup-compatibility/2006">
              <mc:Choice xmlns:v="urn:schemas-microsoft-com:vml" Requires="v">
                <p:oleObj spid="_x0000_s15474" name="Equation" r:id="rId11" imgW="279360" imgH="330120" progId="Equation.DSMT4">
                  <p:embed/>
                </p:oleObj>
              </mc:Choice>
              <mc:Fallback>
                <p:oleObj name="Equation" r:id="rId11" imgW="279360" imgH="330120" progId="Equation.DSMT4">
                  <p:embed/>
                  <p:pic>
                    <p:nvPicPr>
                      <p:cNvPr id="0" name=""/>
                      <p:cNvPicPr/>
                      <p:nvPr/>
                    </p:nvPicPr>
                    <p:blipFill>
                      <a:blip r:embed="rId12"/>
                      <a:stretch>
                        <a:fillRect/>
                      </a:stretch>
                    </p:blipFill>
                    <p:spPr>
                      <a:xfrm>
                        <a:off x="1309688" y="4067175"/>
                        <a:ext cx="279400" cy="3302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DABE5EDD-C273-40F3-88BE-38E10B41C5CC}"/>
              </a:ext>
            </a:extLst>
          </p:cNvPr>
          <p:cNvSpPr>
            <a:spLocks noGrp="1"/>
          </p:cNvSpPr>
          <p:nvPr>
            <p:ph sz="quarter" idx="18"/>
          </p:nvPr>
        </p:nvSpPr>
        <p:spPr>
          <a:xfrm>
            <a:off x="1602086" y="4038600"/>
            <a:ext cx="7084714" cy="397598"/>
          </a:xfrm>
        </p:spPr>
        <p:txBody>
          <a:bodyPr>
            <a:normAutofit/>
          </a:bodyPr>
          <a:lstStyle/>
          <a:p>
            <a:pPr marL="0" indent="0">
              <a:buNone/>
            </a:pPr>
            <a:r>
              <a:rPr lang="en-IN" sz="2000" dirty="0"/>
              <a:t>be the hypothesized mean.</a:t>
            </a:r>
          </a:p>
        </p:txBody>
      </p:sp>
      <p:sp>
        <p:nvSpPr>
          <p:cNvPr id="13" name="Content Placeholder 12">
            <a:extLst>
              <a:ext uri="{FF2B5EF4-FFF2-40B4-BE49-F238E27FC236}">
                <a16:creationId xmlns:a16="http://schemas.microsoft.com/office/drawing/2014/main" id="{8A020DAD-C38C-446E-80C4-46B1A6673876}"/>
              </a:ext>
            </a:extLst>
          </p:cNvPr>
          <p:cNvSpPr>
            <a:spLocks noGrp="1"/>
          </p:cNvSpPr>
          <p:nvPr>
            <p:ph sz="quarter" idx="19"/>
          </p:nvPr>
        </p:nvSpPr>
        <p:spPr>
          <a:xfrm>
            <a:off x="457199" y="4800600"/>
            <a:ext cx="2438401" cy="477570"/>
          </a:xfrm>
        </p:spPr>
        <p:txBody>
          <a:bodyPr>
            <a:normAutofit/>
          </a:bodyPr>
          <a:lstStyle/>
          <a:p>
            <a:pPr marL="292608" indent="-292608"/>
            <a:r>
              <a:rPr lang="en-IN" sz="2000" dirty="0"/>
              <a:t>The test statistic is</a:t>
            </a:r>
          </a:p>
        </p:txBody>
      </p:sp>
      <p:graphicFrame>
        <p:nvGraphicFramePr>
          <p:cNvPr id="20" name="Object 19">
            <a:extLst>
              <a:ext uri="{FF2B5EF4-FFF2-40B4-BE49-F238E27FC236}">
                <a16:creationId xmlns:a16="http://schemas.microsoft.com/office/drawing/2014/main" id="{BBB5D851-D7C9-41C8-B6BA-E34829644339}"/>
              </a:ext>
            </a:extLst>
          </p:cNvPr>
          <p:cNvGraphicFramePr>
            <a:graphicFrameLocks noChangeAspect="1"/>
          </p:cNvGraphicFramePr>
          <p:nvPr>
            <p:extLst>
              <p:ext uri="{D42A27DB-BD31-4B8C-83A1-F6EECF244321}">
                <p14:modId xmlns:p14="http://schemas.microsoft.com/office/powerpoint/2010/main" val="1046451682"/>
              </p:ext>
            </p:extLst>
          </p:nvPr>
        </p:nvGraphicFramePr>
        <p:xfrm>
          <a:off x="2989263" y="4697413"/>
          <a:ext cx="2692400" cy="673100"/>
        </p:xfrm>
        <a:graphic>
          <a:graphicData uri="http://schemas.openxmlformats.org/presentationml/2006/ole">
            <mc:AlternateContent xmlns:mc="http://schemas.openxmlformats.org/markup-compatibility/2006">
              <mc:Choice xmlns:v="urn:schemas-microsoft-com:vml" Requires="v">
                <p:oleObj spid="_x0000_s15475" name="Equation" r:id="rId13" imgW="2692080" imgH="672840" progId="Equation.DSMT4">
                  <p:embed/>
                </p:oleObj>
              </mc:Choice>
              <mc:Fallback>
                <p:oleObj name="Equation" r:id="rId13" imgW="2692080" imgH="672840" progId="Equation.DSMT4">
                  <p:embed/>
                  <p:pic>
                    <p:nvPicPr>
                      <p:cNvPr id="0" name=""/>
                      <p:cNvPicPr/>
                      <p:nvPr/>
                    </p:nvPicPr>
                    <p:blipFill>
                      <a:blip r:embed="rId14"/>
                      <a:stretch>
                        <a:fillRect/>
                      </a:stretch>
                    </p:blipFill>
                    <p:spPr>
                      <a:xfrm>
                        <a:off x="2989263" y="4697413"/>
                        <a:ext cx="2692400" cy="673100"/>
                      </a:xfrm>
                      <a:prstGeom prst="rect">
                        <a:avLst/>
                      </a:prstGeom>
                    </p:spPr>
                  </p:pic>
                </p:oleObj>
              </mc:Fallback>
            </mc:AlternateContent>
          </a:graphicData>
        </a:graphic>
      </p:graphicFrame>
    </p:spTree>
    <p:extLst>
      <p:ext uri="{BB962C8B-B14F-4D97-AF65-F5344CB8AC3E}">
        <p14:creationId xmlns:p14="http://schemas.microsoft.com/office/powerpoint/2010/main" val="71330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B12F0-C525-467F-A16A-4118B092988F}"/>
              </a:ext>
            </a:extLst>
          </p:cNvPr>
          <p:cNvSpPr>
            <a:spLocks noGrp="1"/>
          </p:cNvSpPr>
          <p:nvPr>
            <p:ph type="title"/>
          </p:nvPr>
        </p:nvSpPr>
        <p:spPr/>
        <p:txBody>
          <a:bodyPr>
            <a:normAutofit fontScale="90000"/>
          </a:bodyPr>
          <a:lstStyle/>
          <a:p>
            <a:r>
              <a:rPr lang="en-US" dirty="0"/>
              <a:t>Introductory Case: Undergraduate Study Habits </a:t>
            </a:r>
            <a:r>
              <a:rPr lang="en-US" sz="1100" dirty="0"/>
              <a:t>1</a:t>
            </a:r>
            <a:endParaRPr lang="en-IN" sz="1100" dirty="0"/>
          </a:p>
        </p:txBody>
      </p:sp>
      <p:sp>
        <p:nvSpPr>
          <p:cNvPr id="3" name="Content Placeholder 2">
            <a:extLst>
              <a:ext uri="{FF2B5EF4-FFF2-40B4-BE49-F238E27FC236}">
                <a16:creationId xmlns:a16="http://schemas.microsoft.com/office/drawing/2014/main" id="{9A286E18-358E-4BCD-B91E-48CAD8277A59}"/>
              </a:ext>
            </a:extLst>
          </p:cNvPr>
          <p:cNvSpPr>
            <a:spLocks noGrp="1"/>
          </p:cNvSpPr>
          <p:nvPr>
            <p:ph idx="1"/>
          </p:nvPr>
        </p:nvSpPr>
        <p:spPr/>
        <p:txBody>
          <a:bodyPr>
            <a:normAutofit/>
          </a:bodyPr>
          <a:lstStyle/>
          <a:p>
            <a:pPr eaLnBrk="1" hangingPunct="1">
              <a:buSzPct val="100000"/>
            </a:pPr>
            <a:r>
              <a:rPr lang="en-US" sz="2400" dirty="0"/>
              <a:t>Are today’s college students studying hard or hardly studying?</a:t>
            </a:r>
          </a:p>
          <a:p>
            <a:pPr eaLnBrk="1" hangingPunct="1">
              <a:buSzPct val="100000"/>
            </a:pPr>
            <a:r>
              <a:rPr lang="en-US" sz="2400" dirty="0"/>
              <a:t>A recent study asserts that, over the past five decades, the number of hours that the average college student studies each week has been steadily dropping (</a:t>
            </a:r>
            <a:r>
              <a:rPr lang="en-US" sz="2400" b="1" dirty="0"/>
              <a:t>The Boston Globe</a:t>
            </a:r>
            <a:r>
              <a:rPr lang="en-US" sz="2400" i="1" dirty="0"/>
              <a:t>, </a:t>
            </a:r>
            <a:r>
              <a:rPr lang="en-US" sz="2400" dirty="0"/>
              <a:t>July 4, 2010).</a:t>
            </a:r>
          </a:p>
          <a:p>
            <a:pPr eaLnBrk="1" hangingPunct="1">
              <a:buSzPct val="100000"/>
            </a:pPr>
            <a:r>
              <a:rPr lang="en-US" sz="2400" dirty="0"/>
              <a:t>In 1961, students invested 24 hours per week in their academic pursuits, whereas today’s students study an average of 14 hours per week.</a:t>
            </a:r>
          </a:p>
        </p:txBody>
      </p:sp>
    </p:spTree>
    <p:extLst>
      <p:ext uri="{BB962C8B-B14F-4D97-AF65-F5344CB8AC3E}">
        <p14:creationId xmlns:p14="http://schemas.microsoft.com/office/powerpoint/2010/main" val="2874208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DD71-ACF0-4FAD-BF06-1E09A7D49A28}"/>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9.3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Unknown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2</a:t>
            </a:r>
            <a:endParaRPr lang="en-IN" sz="1100" dirty="0"/>
          </a:p>
        </p:txBody>
      </p:sp>
      <p:sp>
        <p:nvSpPr>
          <p:cNvPr id="3" name="Content Placeholder 2">
            <a:extLst>
              <a:ext uri="{FF2B5EF4-FFF2-40B4-BE49-F238E27FC236}">
                <a16:creationId xmlns:a16="http://schemas.microsoft.com/office/drawing/2014/main" id="{D0560A26-B413-4C3C-9EA6-BF4012065725}"/>
              </a:ext>
            </a:extLst>
          </p:cNvPr>
          <p:cNvSpPr>
            <a:spLocks noGrp="1"/>
          </p:cNvSpPr>
          <p:nvPr>
            <p:ph idx="1"/>
          </p:nvPr>
        </p:nvSpPr>
        <p:spPr/>
        <p:txBody>
          <a:bodyPr>
            <a:normAutofit/>
          </a:bodyPr>
          <a:lstStyle/>
          <a:p>
            <a:r>
              <a:rPr lang="en-US" sz="2200" dirty="0"/>
              <a:t>Example: Recall the introductory case. The dean randomly selects 35 students and asks their average study time per week (in hours).</a:t>
            </a:r>
          </a:p>
          <a:p>
            <a:r>
              <a:rPr lang="en-US" sz="2200" dirty="0"/>
              <a:t>From their responses, she calculates a sample mean of 16.3714 hours and a sample standard deviation of 7.2155 hours.</a:t>
            </a:r>
          </a:p>
          <a:p>
            <a:r>
              <a:rPr lang="en-US" sz="2200" dirty="0"/>
              <a:t>The dean would also like to test if the mean study time of students at her university differs from today’s national average of 14 hours per week.</a:t>
            </a:r>
          </a:p>
          <a:p>
            <a:r>
              <a:rPr lang="en-US" sz="2200" dirty="0"/>
              <a:t>At the 5% significance level, what is the conclusion to this test?</a:t>
            </a:r>
          </a:p>
        </p:txBody>
      </p:sp>
    </p:spTree>
    <p:extLst>
      <p:ext uri="{BB962C8B-B14F-4D97-AF65-F5344CB8AC3E}">
        <p14:creationId xmlns:p14="http://schemas.microsoft.com/office/powerpoint/2010/main" val="3646561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16CC-1ED7-4C78-B1CB-7D3BC4D8FFA3}"/>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9.3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Unknown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3</a:t>
            </a:r>
            <a:endParaRPr lang="en-IN" sz="1100" dirty="0"/>
          </a:p>
        </p:txBody>
      </p:sp>
      <p:sp>
        <p:nvSpPr>
          <p:cNvPr id="3" name="Content Placeholder 2">
            <a:extLst>
              <a:ext uri="{FF2B5EF4-FFF2-40B4-BE49-F238E27FC236}">
                <a16:creationId xmlns:a16="http://schemas.microsoft.com/office/drawing/2014/main" id="{9237A99A-1B42-491D-AF68-DA3AF9E4AA91}"/>
              </a:ext>
            </a:extLst>
          </p:cNvPr>
          <p:cNvSpPr>
            <a:spLocks noGrp="1"/>
          </p:cNvSpPr>
          <p:nvPr>
            <p:ph idx="1"/>
          </p:nvPr>
        </p:nvSpPr>
        <p:spPr>
          <a:xfrm>
            <a:off x="457200" y="1600201"/>
            <a:ext cx="8382000" cy="808021"/>
          </a:xfrm>
        </p:spPr>
        <p:txBody>
          <a:bodyPr>
            <a:normAutofit/>
          </a:bodyPr>
          <a:lstStyle/>
          <a:p>
            <a:pPr marL="0" indent="0">
              <a:buNone/>
            </a:pPr>
            <a:r>
              <a:rPr lang="en-US" sz="2000" dirty="0"/>
              <a:t>Example, continued.</a:t>
            </a:r>
          </a:p>
          <a:p>
            <a:pPr marL="0" indent="0">
              <a:buNone/>
            </a:pPr>
            <a:r>
              <a:rPr lang="en-US" sz="2000" dirty="0"/>
              <a:t>Step 1: Specify the null and alternative hypotheses.</a:t>
            </a:r>
            <a:endParaRPr lang="en-IN" sz="2000" dirty="0"/>
          </a:p>
        </p:txBody>
      </p:sp>
      <p:sp>
        <p:nvSpPr>
          <p:cNvPr id="4" name="Content Placeholder 3">
            <a:extLst>
              <a:ext uri="{FF2B5EF4-FFF2-40B4-BE49-F238E27FC236}">
                <a16:creationId xmlns:a16="http://schemas.microsoft.com/office/drawing/2014/main" id="{0D651106-F735-4C03-A1DB-459EE3028744}"/>
              </a:ext>
            </a:extLst>
          </p:cNvPr>
          <p:cNvSpPr>
            <a:spLocks noGrp="1"/>
          </p:cNvSpPr>
          <p:nvPr>
            <p:ph idx="10"/>
          </p:nvPr>
        </p:nvSpPr>
        <p:spPr>
          <a:xfrm>
            <a:off x="457200" y="2438401"/>
            <a:ext cx="430040" cy="413442"/>
          </a:xfrm>
        </p:spPr>
        <p:txBody>
          <a:bodyPr>
            <a:normAutofit/>
          </a:bodyPr>
          <a:lstStyle/>
          <a:p>
            <a:pPr marL="292608" indent="-292608"/>
            <a:r>
              <a:rPr lang="en-IN" sz="2000" dirty="0"/>
              <a:t> </a:t>
            </a:r>
          </a:p>
        </p:txBody>
      </p:sp>
      <p:graphicFrame>
        <p:nvGraphicFramePr>
          <p:cNvPr id="15" name="Object 14">
            <a:extLst>
              <a:ext uri="{FF2B5EF4-FFF2-40B4-BE49-F238E27FC236}">
                <a16:creationId xmlns:a16="http://schemas.microsoft.com/office/drawing/2014/main" id="{135409F5-43AE-4EDB-8E66-72BDF6F2F734}"/>
              </a:ext>
            </a:extLst>
          </p:cNvPr>
          <p:cNvGraphicFramePr>
            <a:graphicFrameLocks noChangeAspect="1"/>
          </p:cNvGraphicFramePr>
          <p:nvPr>
            <p:extLst>
              <p:ext uri="{D42A27DB-BD31-4B8C-83A1-F6EECF244321}">
                <p14:modId xmlns:p14="http://schemas.microsoft.com/office/powerpoint/2010/main" val="2457196158"/>
              </p:ext>
            </p:extLst>
          </p:nvPr>
        </p:nvGraphicFramePr>
        <p:xfrm>
          <a:off x="844550" y="2479675"/>
          <a:ext cx="1816100" cy="330200"/>
        </p:xfrm>
        <a:graphic>
          <a:graphicData uri="http://schemas.openxmlformats.org/presentationml/2006/ole">
            <mc:AlternateContent xmlns:mc="http://schemas.openxmlformats.org/markup-compatibility/2006">
              <mc:Choice xmlns:v="urn:schemas-microsoft-com:vml" Requires="v">
                <p:oleObj spid="_x0000_s16476" name="Equation" r:id="rId3" imgW="1815840" imgH="330120" progId="Equation.DSMT4">
                  <p:embed/>
                </p:oleObj>
              </mc:Choice>
              <mc:Fallback>
                <p:oleObj name="Equation" r:id="rId3" imgW="1815840" imgH="330120" progId="Equation.DSMT4">
                  <p:embed/>
                  <p:pic>
                    <p:nvPicPr>
                      <p:cNvPr id="15" name="Object 14">
                        <a:extLst>
                          <a:ext uri="{FF2B5EF4-FFF2-40B4-BE49-F238E27FC236}">
                            <a16:creationId xmlns:a16="http://schemas.microsoft.com/office/drawing/2014/main" id="{135409F5-43AE-4EDB-8E66-72BDF6F2F734}"/>
                          </a:ext>
                        </a:extLst>
                      </p:cNvPr>
                      <p:cNvPicPr/>
                      <p:nvPr/>
                    </p:nvPicPr>
                    <p:blipFill>
                      <a:blip r:embed="rId4"/>
                      <a:stretch>
                        <a:fillRect/>
                      </a:stretch>
                    </p:blipFill>
                    <p:spPr>
                      <a:xfrm>
                        <a:off x="844550" y="2479675"/>
                        <a:ext cx="18161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970038D-067C-4D89-B894-4E672600B106}"/>
              </a:ext>
            </a:extLst>
          </p:cNvPr>
          <p:cNvSpPr>
            <a:spLocks noGrp="1"/>
          </p:cNvSpPr>
          <p:nvPr>
            <p:ph idx="11"/>
          </p:nvPr>
        </p:nvSpPr>
        <p:spPr>
          <a:xfrm>
            <a:off x="457200" y="2971801"/>
            <a:ext cx="430040" cy="457200"/>
          </a:xfrm>
        </p:spPr>
        <p:txBody>
          <a:bodyPr>
            <a:normAutofit/>
          </a:bodyPr>
          <a:lstStyle/>
          <a:p>
            <a:pPr marL="292608" indent="-292608"/>
            <a:r>
              <a:rPr lang="en-IN" sz="2000" dirty="0"/>
              <a:t> </a:t>
            </a:r>
          </a:p>
        </p:txBody>
      </p:sp>
      <p:graphicFrame>
        <p:nvGraphicFramePr>
          <p:cNvPr id="16" name="Object 15">
            <a:extLst>
              <a:ext uri="{FF2B5EF4-FFF2-40B4-BE49-F238E27FC236}">
                <a16:creationId xmlns:a16="http://schemas.microsoft.com/office/drawing/2014/main" id="{FB7FEB34-4CB7-4034-8819-40C93A89E850}"/>
              </a:ext>
            </a:extLst>
          </p:cNvPr>
          <p:cNvGraphicFramePr>
            <a:graphicFrameLocks noChangeAspect="1"/>
          </p:cNvGraphicFramePr>
          <p:nvPr>
            <p:extLst>
              <p:ext uri="{D42A27DB-BD31-4B8C-83A1-F6EECF244321}">
                <p14:modId xmlns:p14="http://schemas.microsoft.com/office/powerpoint/2010/main" val="602485370"/>
              </p:ext>
            </p:extLst>
          </p:nvPr>
        </p:nvGraphicFramePr>
        <p:xfrm>
          <a:off x="869950" y="3022600"/>
          <a:ext cx="1841500" cy="330200"/>
        </p:xfrm>
        <a:graphic>
          <a:graphicData uri="http://schemas.openxmlformats.org/presentationml/2006/ole">
            <mc:AlternateContent xmlns:mc="http://schemas.openxmlformats.org/markup-compatibility/2006">
              <mc:Choice xmlns:v="urn:schemas-microsoft-com:vml" Requires="v">
                <p:oleObj spid="_x0000_s16477" name="Equation" r:id="rId5" imgW="1841400" imgH="330120" progId="Equation.DSMT4">
                  <p:embed/>
                </p:oleObj>
              </mc:Choice>
              <mc:Fallback>
                <p:oleObj name="Equation" r:id="rId5" imgW="1841400" imgH="330120" progId="Equation.DSMT4">
                  <p:embed/>
                  <p:pic>
                    <p:nvPicPr>
                      <p:cNvPr id="16" name="Object 15">
                        <a:extLst>
                          <a:ext uri="{FF2B5EF4-FFF2-40B4-BE49-F238E27FC236}">
                            <a16:creationId xmlns:a16="http://schemas.microsoft.com/office/drawing/2014/main" id="{FB7FEB34-4CB7-4034-8819-40C93A89E850}"/>
                          </a:ext>
                        </a:extLst>
                      </p:cNvPr>
                      <p:cNvPicPr/>
                      <p:nvPr/>
                    </p:nvPicPr>
                    <p:blipFill>
                      <a:blip r:embed="rId6"/>
                      <a:stretch>
                        <a:fillRect/>
                      </a:stretch>
                    </p:blipFill>
                    <p:spPr>
                      <a:xfrm>
                        <a:off x="869950" y="3022600"/>
                        <a:ext cx="18415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1CD63323-3471-46D2-8DFC-E8E42C5F938B}"/>
              </a:ext>
            </a:extLst>
          </p:cNvPr>
          <p:cNvSpPr>
            <a:spLocks noGrp="1"/>
          </p:cNvSpPr>
          <p:nvPr>
            <p:ph idx="12"/>
          </p:nvPr>
        </p:nvSpPr>
        <p:spPr>
          <a:xfrm>
            <a:off x="457200" y="3429000"/>
            <a:ext cx="4038600" cy="445883"/>
          </a:xfrm>
        </p:spPr>
        <p:txBody>
          <a:bodyPr>
            <a:normAutofit/>
          </a:bodyPr>
          <a:lstStyle/>
          <a:p>
            <a:pPr marL="0" indent="0">
              <a:buNone/>
            </a:pPr>
            <a:r>
              <a:rPr lang="en-US" sz="2000" dirty="0"/>
              <a:t>Step 2: Specify the significance level;</a:t>
            </a:r>
            <a:endParaRPr lang="en-IN" sz="2000" dirty="0"/>
          </a:p>
        </p:txBody>
      </p:sp>
      <p:graphicFrame>
        <p:nvGraphicFramePr>
          <p:cNvPr id="17" name="Object 16">
            <a:extLst>
              <a:ext uri="{FF2B5EF4-FFF2-40B4-BE49-F238E27FC236}">
                <a16:creationId xmlns:a16="http://schemas.microsoft.com/office/drawing/2014/main" id="{75415180-7AD2-408A-9068-B98FDAA02CA6}"/>
              </a:ext>
            </a:extLst>
          </p:cNvPr>
          <p:cNvGraphicFramePr>
            <a:graphicFrameLocks noChangeAspect="1"/>
          </p:cNvGraphicFramePr>
          <p:nvPr>
            <p:extLst>
              <p:ext uri="{D42A27DB-BD31-4B8C-83A1-F6EECF244321}">
                <p14:modId xmlns:p14="http://schemas.microsoft.com/office/powerpoint/2010/main" val="3364456402"/>
              </p:ext>
            </p:extLst>
          </p:nvPr>
        </p:nvGraphicFramePr>
        <p:xfrm>
          <a:off x="4521200" y="3530600"/>
          <a:ext cx="927100" cy="241300"/>
        </p:xfrm>
        <a:graphic>
          <a:graphicData uri="http://schemas.openxmlformats.org/presentationml/2006/ole">
            <mc:AlternateContent xmlns:mc="http://schemas.openxmlformats.org/markup-compatibility/2006">
              <mc:Choice xmlns:v="urn:schemas-microsoft-com:vml" Requires="v">
                <p:oleObj spid="_x0000_s16478" name="Equation" r:id="rId7" imgW="927000" imgH="241200" progId="Equation.DSMT4">
                  <p:embed/>
                </p:oleObj>
              </mc:Choice>
              <mc:Fallback>
                <p:oleObj name="Equation" r:id="rId7" imgW="927000" imgH="241200" progId="Equation.DSMT4">
                  <p:embed/>
                  <p:pic>
                    <p:nvPicPr>
                      <p:cNvPr id="17" name="Object 16">
                        <a:extLst>
                          <a:ext uri="{FF2B5EF4-FFF2-40B4-BE49-F238E27FC236}">
                            <a16:creationId xmlns:a16="http://schemas.microsoft.com/office/drawing/2014/main" id="{75415180-7AD2-408A-9068-B98FDAA02CA6}"/>
                          </a:ext>
                        </a:extLst>
                      </p:cNvPr>
                      <p:cNvPicPr/>
                      <p:nvPr/>
                    </p:nvPicPr>
                    <p:blipFill>
                      <a:blip r:embed="rId8"/>
                      <a:stretch>
                        <a:fillRect/>
                      </a:stretch>
                    </p:blipFill>
                    <p:spPr>
                      <a:xfrm>
                        <a:off x="4521200" y="3530600"/>
                        <a:ext cx="927100" cy="2413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8E4DBB16-C9B1-4EFB-9219-6A4DF84BC4D5}"/>
              </a:ext>
            </a:extLst>
          </p:cNvPr>
          <p:cNvSpPr>
            <a:spLocks noGrp="1"/>
          </p:cNvSpPr>
          <p:nvPr>
            <p:ph idx="13"/>
          </p:nvPr>
        </p:nvSpPr>
        <p:spPr>
          <a:xfrm>
            <a:off x="457200" y="3895255"/>
            <a:ext cx="8229600" cy="776333"/>
          </a:xfrm>
        </p:spPr>
        <p:txBody>
          <a:bodyPr>
            <a:normAutofit/>
          </a:bodyPr>
          <a:lstStyle/>
          <a:p>
            <a:pPr marL="0" indent="0">
              <a:buNone/>
            </a:pPr>
            <a:r>
              <a:rPr lang="en-US" sz="2000" dirty="0"/>
              <a:t>Step 3: Calculate the test statistic and the </a:t>
            </a:r>
            <a:r>
              <a:rPr lang="en-US" sz="2000" i="1" dirty="0"/>
              <a:t>p</a:t>
            </a:r>
            <a:r>
              <a:rPr lang="en-US" sz="2000" dirty="0"/>
              <a:t>-value.</a:t>
            </a:r>
          </a:p>
          <a:p>
            <a:pPr marL="292608" indent="-292608"/>
            <a:r>
              <a:rPr lang="en-US" sz="2000" dirty="0"/>
              <a:t>Excel: use the functions AVERAGE, STDEV.S, SQRT, T.DIST.RT.</a:t>
            </a:r>
            <a:endParaRPr lang="en-IN" sz="2000" dirty="0"/>
          </a:p>
        </p:txBody>
      </p:sp>
      <p:sp>
        <p:nvSpPr>
          <p:cNvPr id="8" name="Content Placeholder 7">
            <a:extLst>
              <a:ext uri="{FF2B5EF4-FFF2-40B4-BE49-F238E27FC236}">
                <a16:creationId xmlns:a16="http://schemas.microsoft.com/office/drawing/2014/main" id="{D7B295AE-F89C-4D0A-A0AE-FBA06903F71F}"/>
              </a:ext>
            </a:extLst>
          </p:cNvPr>
          <p:cNvSpPr>
            <a:spLocks noGrp="1"/>
          </p:cNvSpPr>
          <p:nvPr>
            <p:ph idx="14"/>
          </p:nvPr>
        </p:nvSpPr>
        <p:spPr>
          <a:xfrm>
            <a:off x="457200" y="4679135"/>
            <a:ext cx="665430" cy="405142"/>
          </a:xfrm>
        </p:spPr>
        <p:txBody>
          <a:bodyPr>
            <a:normAutofit/>
          </a:bodyPr>
          <a:lstStyle/>
          <a:p>
            <a:pPr marL="621792" indent="-320040"/>
            <a:r>
              <a:rPr lang="en-IN" sz="2000" dirty="0"/>
              <a:t> </a:t>
            </a:r>
          </a:p>
        </p:txBody>
      </p:sp>
      <p:graphicFrame>
        <p:nvGraphicFramePr>
          <p:cNvPr id="18" name="Object 17">
            <a:extLst>
              <a:ext uri="{FF2B5EF4-FFF2-40B4-BE49-F238E27FC236}">
                <a16:creationId xmlns:a16="http://schemas.microsoft.com/office/drawing/2014/main" id="{DBC8F069-577B-4B74-9771-121608B996F0}"/>
              </a:ext>
            </a:extLst>
          </p:cNvPr>
          <p:cNvGraphicFramePr>
            <a:graphicFrameLocks noChangeAspect="1"/>
          </p:cNvGraphicFramePr>
          <p:nvPr>
            <p:extLst>
              <p:ext uri="{D42A27DB-BD31-4B8C-83A1-F6EECF244321}">
                <p14:modId xmlns:p14="http://schemas.microsoft.com/office/powerpoint/2010/main" val="2070093721"/>
              </p:ext>
            </p:extLst>
          </p:nvPr>
        </p:nvGraphicFramePr>
        <p:xfrm>
          <a:off x="1165225" y="4718050"/>
          <a:ext cx="6197600" cy="382588"/>
        </p:xfrm>
        <a:graphic>
          <a:graphicData uri="http://schemas.openxmlformats.org/presentationml/2006/ole">
            <mc:AlternateContent xmlns:mc="http://schemas.openxmlformats.org/markup-compatibility/2006">
              <mc:Choice xmlns:v="urn:schemas-microsoft-com:vml" Requires="v">
                <p:oleObj spid="_x0000_s16479" name="Equation" r:id="rId9" imgW="6578280" imgH="406080" progId="Equation.DSMT4">
                  <p:embed/>
                </p:oleObj>
              </mc:Choice>
              <mc:Fallback>
                <p:oleObj name="Equation" r:id="rId9" imgW="6578280" imgH="406080" progId="Equation.DSMT4">
                  <p:embed/>
                  <p:pic>
                    <p:nvPicPr>
                      <p:cNvPr id="18" name="Object 17">
                        <a:extLst>
                          <a:ext uri="{FF2B5EF4-FFF2-40B4-BE49-F238E27FC236}">
                            <a16:creationId xmlns:a16="http://schemas.microsoft.com/office/drawing/2014/main" id="{DBC8F069-577B-4B74-9771-121608B996F0}"/>
                          </a:ext>
                        </a:extLst>
                      </p:cNvPr>
                      <p:cNvPicPr/>
                      <p:nvPr/>
                    </p:nvPicPr>
                    <p:blipFill>
                      <a:blip r:embed="rId10"/>
                      <a:stretch>
                        <a:fillRect/>
                      </a:stretch>
                    </p:blipFill>
                    <p:spPr>
                      <a:xfrm>
                        <a:off x="1165225" y="4718050"/>
                        <a:ext cx="6197600" cy="38258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007C0DB4-111B-40F8-B640-BC4FE124CA49}"/>
              </a:ext>
            </a:extLst>
          </p:cNvPr>
          <p:cNvSpPr>
            <a:spLocks noGrp="1"/>
          </p:cNvSpPr>
          <p:nvPr>
            <p:ph idx="15"/>
          </p:nvPr>
        </p:nvSpPr>
        <p:spPr>
          <a:xfrm>
            <a:off x="457201" y="5155195"/>
            <a:ext cx="665430" cy="405142"/>
          </a:xfrm>
        </p:spPr>
        <p:txBody>
          <a:bodyPr>
            <a:normAutofit/>
          </a:bodyPr>
          <a:lstStyle/>
          <a:p>
            <a:pPr marL="621792" indent="-320040"/>
            <a:r>
              <a:rPr lang="en-IN" sz="2000" dirty="0"/>
              <a:t> </a:t>
            </a:r>
          </a:p>
        </p:txBody>
      </p:sp>
      <p:graphicFrame>
        <p:nvGraphicFramePr>
          <p:cNvPr id="19" name="Object 18">
            <a:extLst>
              <a:ext uri="{FF2B5EF4-FFF2-40B4-BE49-F238E27FC236}">
                <a16:creationId xmlns:a16="http://schemas.microsoft.com/office/drawing/2014/main" id="{1A3CE2BD-209C-44E1-9697-BE334F67C7A8}"/>
              </a:ext>
            </a:extLst>
          </p:cNvPr>
          <p:cNvGraphicFramePr>
            <a:graphicFrameLocks noChangeAspect="1"/>
          </p:cNvGraphicFramePr>
          <p:nvPr>
            <p:extLst>
              <p:ext uri="{D42A27DB-BD31-4B8C-83A1-F6EECF244321}">
                <p14:modId xmlns:p14="http://schemas.microsoft.com/office/powerpoint/2010/main" val="1931726850"/>
              </p:ext>
            </p:extLst>
          </p:nvPr>
        </p:nvGraphicFramePr>
        <p:xfrm>
          <a:off x="1223963" y="5180013"/>
          <a:ext cx="2405062" cy="358775"/>
        </p:xfrm>
        <a:graphic>
          <a:graphicData uri="http://schemas.openxmlformats.org/presentationml/2006/ole">
            <mc:AlternateContent xmlns:mc="http://schemas.openxmlformats.org/markup-compatibility/2006">
              <mc:Choice xmlns:v="urn:schemas-microsoft-com:vml" Requires="v">
                <p:oleObj spid="_x0000_s16480" name="Equation" r:id="rId11" imgW="2552400" imgH="380880" progId="Equation.DSMT4">
                  <p:embed/>
                </p:oleObj>
              </mc:Choice>
              <mc:Fallback>
                <p:oleObj name="Equation" r:id="rId11" imgW="2552400" imgH="380880" progId="Equation.DSMT4">
                  <p:embed/>
                  <p:pic>
                    <p:nvPicPr>
                      <p:cNvPr id="19" name="Object 18">
                        <a:extLst>
                          <a:ext uri="{FF2B5EF4-FFF2-40B4-BE49-F238E27FC236}">
                            <a16:creationId xmlns:a16="http://schemas.microsoft.com/office/drawing/2014/main" id="{1A3CE2BD-209C-44E1-9697-BE334F67C7A8}"/>
                          </a:ext>
                        </a:extLst>
                      </p:cNvPr>
                      <p:cNvPicPr/>
                      <p:nvPr/>
                    </p:nvPicPr>
                    <p:blipFill>
                      <a:blip r:embed="rId12"/>
                      <a:stretch>
                        <a:fillRect/>
                      </a:stretch>
                    </p:blipFill>
                    <p:spPr>
                      <a:xfrm>
                        <a:off x="1223963" y="5180013"/>
                        <a:ext cx="2405062" cy="35877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39F3F896-B8DB-4C21-BEEA-D6BC727FB8DE}"/>
              </a:ext>
            </a:extLst>
          </p:cNvPr>
          <p:cNvSpPr>
            <a:spLocks noGrp="1"/>
          </p:cNvSpPr>
          <p:nvPr>
            <p:ph idx="16"/>
          </p:nvPr>
        </p:nvSpPr>
        <p:spPr>
          <a:xfrm>
            <a:off x="457200" y="5592343"/>
            <a:ext cx="7832148" cy="405778"/>
          </a:xfrm>
        </p:spPr>
        <p:txBody>
          <a:bodyPr>
            <a:normAutofit/>
          </a:bodyPr>
          <a:lstStyle/>
          <a:p>
            <a:pPr marL="292608" indent="-292608"/>
            <a:r>
              <a:rPr lang="en-US" sz="2000" dirty="0"/>
              <a:t>Test statistic is 1.9444, </a:t>
            </a:r>
            <a:r>
              <a:rPr lang="en-US" sz="2000" i="1" dirty="0"/>
              <a:t>p</a:t>
            </a:r>
            <a:r>
              <a:rPr lang="en-US" sz="2000" dirty="0"/>
              <a:t>-value is 0.0602.</a:t>
            </a:r>
            <a:endParaRPr lang="en-IN" sz="2000" dirty="0"/>
          </a:p>
        </p:txBody>
      </p:sp>
    </p:spTree>
    <p:extLst>
      <p:ext uri="{BB962C8B-B14F-4D97-AF65-F5344CB8AC3E}">
        <p14:creationId xmlns:p14="http://schemas.microsoft.com/office/powerpoint/2010/main" val="774792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92BC-2EA2-42F0-815F-3CB5D943329A}"/>
              </a:ext>
            </a:extLst>
          </p:cNvPr>
          <p:cNvSpPr>
            <a:spLocks noGrp="1"/>
          </p:cNvSpPr>
          <p:nvPr>
            <p:ph type="title"/>
          </p:nvPr>
        </p:nvSpPr>
        <p:spPr/>
        <p:txBody>
          <a:bodyPr>
            <a:normAutofit fontScale="90000"/>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9.3 Hypothesis Test for the Population Mean when </a:t>
            </a:r>
            <a:r>
              <a:rPr lang="en-US" dirty="0"/>
              <a:t>Sigma</a:t>
            </a:r>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 is Unknown </a:t>
            </a:r>
            <a:r>
              <a:rPr kumimoji="0" lang="en-US" sz="11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a:t>
            </a:r>
            <a:endParaRPr lang="en-IN" sz="1100" dirty="0"/>
          </a:p>
        </p:txBody>
      </p:sp>
      <p:sp>
        <p:nvSpPr>
          <p:cNvPr id="3" name="Content Placeholder 2">
            <a:extLst>
              <a:ext uri="{FF2B5EF4-FFF2-40B4-BE49-F238E27FC236}">
                <a16:creationId xmlns:a16="http://schemas.microsoft.com/office/drawing/2014/main" id="{CA7CEE8A-542E-4D87-B8B3-CF4569FDDB6E}"/>
              </a:ext>
            </a:extLst>
          </p:cNvPr>
          <p:cNvSpPr>
            <a:spLocks noGrp="1"/>
          </p:cNvSpPr>
          <p:nvPr>
            <p:ph idx="1"/>
          </p:nvPr>
        </p:nvSpPr>
        <p:spPr>
          <a:xfrm>
            <a:off x="457200" y="1600201"/>
            <a:ext cx="8229600" cy="1179213"/>
          </a:xfrm>
        </p:spPr>
        <p:txBody>
          <a:bodyPr>
            <a:normAutofit/>
          </a:bodyPr>
          <a:lstStyle/>
          <a:p>
            <a:pPr marL="0" indent="0">
              <a:buNone/>
            </a:pPr>
            <a:r>
              <a:rPr lang="en-US" sz="2000" dirty="0"/>
              <a:t>Example, continued.</a:t>
            </a:r>
          </a:p>
          <a:p>
            <a:pPr marL="0" indent="0">
              <a:buNone/>
            </a:pPr>
            <a:r>
              <a:rPr lang="en-US" sz="2000" dirty="0"/>
              <a:t>Step 3: calculate the test statistic and the </a:t>
            </a:r>
            <a:r>
              <a:rPr lang="en-US" sz="2000" i="1" dirty="0"/>
              <a:t>p</a:t>
            </a:r>
            <a:r>
              <a:rPr lang="en-US" sz="2000" dirty="0"/>
              <a:t>-value.</a:t>
            </a:r>
          </a:p>
          <a:p>
            <a:pPr marL="292608" indent="-292608"/>
            <a:r>
              <a:rPr lang="en-US" sz="2000" dirty="0"/>
              <a:t>R: use the function </a:t>
            </a:r>
            <a:r>
              <a:rPr lang="en-US" sz="2000" dirty="0" err="1"/>
              <a:t>t.test</a:t>
            </a:r>
            <a:r>
              <a:rPr lang="en-US" sz="2000" dirty="0"/>
              <a:t>.</a:t>
            </a:r>
            <a:endParaRPr lang="en-IN" sz="2000" dirty="0"/>
          </a:p>
        </p:txBody>
      </p:sp>
      <p:pic>
        <p:nvPicPr>
          <p:cNvPr id="6" name="Picture 5" descr="A 1 line program code. ">
            <a:extLst>
              <a:ext uri="{FF2B5EF4-FFF2-40B4-BE49-F238E27FC236}">
                <a16:creationId xmlns:a16="http://schemas.microsoft.com/office/drawing/2014/main" id="{69C226B2-1BCA-4FDA-A745-0BD841A58B88}"/>
              </a:ext>
            </a:extLst>
          </p:cNvPr>
          <p:cNvPicPr>
            <a:picLocks noChangeAspect="1"/>
          </p:cNvPicPr>
          <p:nvPr/>
        </p:nvPicPr>
        <p:blipFill>
          <a:blip r:embed="rId2"/>
          <a:stretch>
            <a:fillRect/>
          </a:stretch>
        </p:blipFill>
        <p:spPr>
          <a:xfrm>
            <a:off x="685800" y="2770359"/>
            <a:ext cx="6916788" cy="482180"/>
          </a:xfrm>
          <a:prstGeom prst="rect">
            <a:avLst/>
          </a:prstGeom>
        </p:spPr>
      </p:pic>
      <p:sp>
        <p:nvSpPr>
          <p:cNvPr id="4" name="Content Placeholder 3">
            <a:extLst>
              <a:ext uri="{FF2B5EF4-FFF2-40B4-BE49-F238E27FC236}">
                <a16:creationId xmlns:a16="http://schemas.microsoft.com/office/drawing/2014/main" id="{12811A7A-231E-4AC5-975C-ECAABB21848C}"/>
              </a:ext>
            </a:extLst>
          </p:cNvPr>
          <p:cNvSpPr>
            <a:spLocks noGrp="1"/>
          </p:cNvSpPr>
          <p:nvPr>
            <p:ph idx="10"/>
          </p:nvPr>
        </p:nvSpPr>
        <p:spPr>
          <a:xfrm>
            <a:off x="457200" y="3263653"/>
            <a:ext cx="7543800" cy="412055"/>
          </a:xfrm>
        </p:spPr>
        <p:txBody>
          <a:bodyPr>
            <a:normAutofit/>
          </a:bodyPr>
          <a:lstStyle/>
          <a:p>
            <a:pPr marL="292608" indent="-292608"/>
            <a:r>
              <a:rPr lang="en-US" sz="2000" dirty="0"/>
              <a:t>R output.</a:t>
            </a:r>
            <a:endParaRPr lang="en-IN" sz="2000" dirty="0"/>
          </a:p>
        </p:txBody>
      </p:sp>
      <p:pic>
        <p:nvPicPr>
          <p:cNvPr id="7" name="Picture 6" descr="A 7 line program code. ">
            <a:extLst>
              <a:ext uri="{FF2B5EF4-FFF2-40B4-BE49-F238E27FC236}">
                <a16:creationId xmlns:a16="http://schemas.microsoft.com/office/drawing/2014/main" id="{EB3C564D-F243-49B9-ADA9-F54ACDB51A01}"/>
              </a:ext>
            </a:extLst>
          </p:cNvPr>
          <p:cNvPicPr>
            <a:picLocks noChangeAspect="1"/>
          </p:cNvPicPr>
          <p:nvPr/>
        </p:nvPicPr>
        <p:blipFill>
          <a:blip r:embed="rId3"/>
          <a:stretch>
            <a:fillRect/>
          </a:stretch>
        </p:blipFill>
        <p:spPr>
          <a:xfrm>
            <a:off x="1243688" y="3747845"/>
            <a:ext cx="4218647" cy="1808613"/>
          </a:xfrm>
          <a:prstGeom prst="rect">
            <a:avLst/>
          </a:prstGeom>
        </p:spPr>
      </p:pic>
      <p:sp>
        <p:nvSpPr>
          <p:cNvPr id="5" name="Content Placeholder 4">
            <a:extLst>
              <a:ext uri="{FF2B5EF4-FFF2-40B4-BE49-F238E27FC236}">
                <a16:creationId xmlns:a16="http://schemas.microsoft.com/office/drawing/2014/main" id="{25BB9C08-6C8D-41CC-8949-DE039B0E7A75}"/>
              </a:ext>
            </a:extLst>
          </p:cNvPr>
          <p:cNvSpPr>
            <a:spLocks noGrp="1"/>
          </p:cNvSpPr>
          <p:nvPr>
            <p:ph idx="11"/>
          </p:nvPr>
        </p:nvSpPr>
        <p:spPr>
          <a:xfrm>
            <a:off x="457200" y="5642085"/>
            <a:ext cx="8382000" cy="301515"/>
          </a:xfrm>
        </p:spPr>
        <p:txBody>
          <a:bodyPr>
            <a:normAutofit/>
          </a:bodyPr>
          <a:lstStyle/>
          <a:p>
            <a:pPr marL="0" indent="0" algn="ctr">
              <a:buNone/>
            </a:pPr>
            <a:r>
              <a:rPr lang="en-US" sz="1200" dirty="0">
                <a:hlinkClick r:id="rId4" action="ppaction://hlinksldjump"/>
              </a:rPr>
              <a:t>Access the text alternative for slide images.</a:t>
            </a:r>
            <a:endParaRPr lang="en-US" sz="1200" dirty="0"/>
          </a:p>
        </p:txBody>
      </p:sp>
    </p:spTree>
    <p:extLst>
      <p:ext uri="{BB962C8B-B14F-4D97-AF65-F5344CB8AC3E}">
        <p14:creationId xmlns:p14="http://schemas.microsoft.com/office/powerpoint/2010/main" val="436689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DD71-ACF0-4FAD-BF06-1E09A7D49A28}"/>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9.3 Hypothesis Test for the Population Mean when </a:t>
            </a:r>
            <a:r>
              <a:rPr lang="en-US" dirty="0"/>
              <a:t>Sigma</a:t>
            </a:r>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 is Unknown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5</a:t>
            </a:r>
            <a:endParaRPr lang="en-IN" sz="1100" dirty="0"/>
          </a:p>
        </p:txBody>
      </p:sp>
      <p:sp>
        <p:nvSpPr>
          <p:cNvPr id="3" name="Content Placeholder 2">
            <a:extLst>
              <a:ext uri="{FF2B5EF4-FFF2-40B4-BE49-F238E27FC236}">
                <a16:creationId xmlns:a16="http://schemas.microsoft.com/office/drawing/2014/main" id="{D0560A26-B413-4C3C-9EA6-BF4012065725}"/>
              </a:ext>
            </a:extLst>
          </p:cNvPr>
          <p:cNvSpPr>
            <a:spLocks noGrp="1"/>
          </p:cNvSpPr>
          <p:nvPr>
            <p:ph idx="1"/>
          </p:nvPr>
        </p:nvSpPr>
        <p:spPr/>
        <p:txBody>
          <a:bodyPr>
            <a:normAutofit/>
          </a:bodyPr>
          <a:lstStyle/>
          <a:p>
            <a:pPr marL="0" indent="0">
              <a:buNone/>
            </a:pPr>
            <a:r>
              <a:rPr lang="en-US" sz="2200" dirty="0"/>
              <a:t>Example, continued.</a:t>
            </a:r>
          </a:p>
          <a:p>
            <a:pPr marL="0" indent="0">
              <a:buNone/>
            </a:pPr>
            <a:r>
              <a:rPr lang="en-US" sz="2200" dirty="0"/>
              <a:t>Step 4: State the conclusion and interpret the results.</a:t>
            </a:r>
          </a:p>
          <a:p>
            <a:r>
              <a:rPr lang="en-US" sz="2200" dirty="0"/>
              <a:t>Since 0.0602 &gt; 0.05, do not reject the null hypothesis.</a:t>
            </a:r>
          </a:p>
          <a:p>
            <a:r>
              <a:rPr lang="en-US" sz="2200" dirty="0"/>
              <a:t>At the 5% significance level, we cannot conclude that the mean study time of students at this large university in California differs from 14 hours per week.</a:t>
            </a:r>
          </a:p>
        </p:txBody>
      </p:sp>
    </p:spTree>
    <p:extLst>
      <p:ext uri="{BB962C8B-B14F-4D97-AF65-F5344CB8AC3E}">
        <p14:creationId xmlns:p14="http://schemas.microsoft.com/office/powerpoint/2010/main" val="2474205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1375-EE33-491C-BDE6-77942B7FB9C2}"/>
              </a:ext>
            </a:extLst>
          </p:cNvPr>
          <p:cNvSpPr>
            <a:spLocks noGrp="1"/>
          </p:cNvSpPr>
          <p:nvPr>
            <p:ph type="title"/>
          </p:nvPr>
        </p:nvSpPr>
        <p:spPr/>
        <p:txBody>
          <a:bodyPr>
            <a:normAutofit fontScale="90000"/>
          </a:bodyPr>
          <a:lstStyle/>
          <a:p>
            <a:r>
              <a:rPr lang="en-US" dirty="0"/>
              <a:t>9.4 Hypothesis Test for the Population Mean Proportion </a:t>
            </a:r>
            <a:r>
              <a:rPr lang="en-US" sz="1100" dirty="0"/>
              <a:t>1</a:t>
            </a:r>
            <a:endParaRPr lang="en-IN" sz="1100" dirty="0"/>
          </a:p>
        </p:txBody>
      </p:sp>
      <p:sp>
        <p:nvSpPr>
          <p:cNvPr id="3" name="Content Placeholder 2">
            <a:extLst>
              <a:ext uri="{FF2B5EF4-FFF2-40B4-BE49-F238E27FC236}">
                <a16:creationId xmlns:a16="http://schemas.microsoft.com/office/drawing/2014/main" id="{82ADFBFC-A268-4F6F-ABDB-BFAD890FEB40}"/>
              </a:ext>
            </a:extLst>
          </p:cNvPr>
          <p:cNvSpPr>
            <a:spLocks noGrp="1"/>
          </p:cNvSpPr>
          <p:nvPr>
            <p:ph idx="1"/>
          </p:nvPr>
        </p:nvSpPr>
        <p:spPr>
          <a:xfrm>
            <a:off x="457201" y="1600201"/>
            <a:ext cx="7192978" cy="1106785"/>
          </a:xfrm>
        </p:spPr>
        <p:txBody>
          <a:bodyPr>
            <a:normAutofit/>
          </a:bodyPr>
          <a:lstStyle/>
          <a:p>
            <a:pPr marL="0" indent="0">
              <a:buNone/>
            </a:pPr>
            <a:r>
              <a:rPr lang="en-US" sz="2000" dirty="0"/>
              <a:t>The population proportion </a:t>
            </a:r>
            <a:r>
              <a:rPr lang="en-US" sz="2000" i="1" dirty="0"/>
              <a:t>p</a:t>
            </a:r>
            <a:r>
              <a:rPr lang="en-US" sz="2000" dirty="0"/>
              <a:t> represents the proportion of observations with a particular attribute.</a:t>
            </a:r>
          </a:p>
          <a:p>
            <a:pPr marL="292608" indent="-292608"/>
            <a:r>
              <a:rPr lang="en-US" sz="2000" dirty="0"/>
              <a:t>Estimate the population proportion using the sample proportion,</a:t>
            </a:r>
            <a:endParaRPr lang="en-IN" sz="2000" dirty="0"/>
          </a:p>
        </p:txBody>
      </p:sp>
      <p:graphicFrame>
        <p:nvGraphicFramePr>
          <p:cNvPr id="15" name="Object 14">
            <a:extLst>
              <a:ext uri="{FF2B5EF4-FFF2-40B4-BE49-F238E27FC236}">
                <a16:creationId xmlns:a16="http://schemas.microsoft.com/office/drawing/2014/main" id="{49E25B2D-BD69-41CC-9EE4-ECC2A9318BDC}"/>
              </a:ext>
            </a:extLst>
          </p:cNvPr>
          <p:cNvGraphicFramePr>
            <a:graphicFrameLocks noChangeAspect="1"/>
          </p:cNvGraphicFramePr>
          <p:nvPr>
            <p:extLst>
              <p:ext uri="{D42A27DB-BD31-4B8C-83A1-F6EECF244321}">
                <p14:modId xmlns:p14="http://schemas.microsoft.com/office/powerpoint/2010/main" val="4248615680"/>
              </p:ext>
            </p:extLst>
          </p:nvPr>
        </p:nvGraphicFramePr>
        <p:xfrm>
          <a:off x="7648575" y="2346325"/>
          <a:ext cx="254000" cy="292100"/>
        </p:xfrm>
        <a:graphic>
          <a:graphicData uri="http://schemas.openxmlformats.org/presentationml/2006/ole">
            <mc:AlternateContent xmlns:mc="http://schemas.openxmlformats.org/markup-compatibility/2006">
              <mc:Choice xmlns:v="urn:schemas-microsoft-com:vml" Requires="v">
                <p:oleObj spid="_x0000_s17482" name="Equation" r:id="rId3" imgW="253800" imgH="291960" progId="Equation.DSMT4">
                  <p:embed/>
                </p:oleObj>
              </mc:Choice>
              <mc:Fallback>
                <p:oleObj name="Equation" r:id="rId3" imgW="253800" imgH="291960" progId="Equation.DSMT4">
                  <p:embed/>
                  <p:pic>
                    <p:nvPicPr>
                      <p:cNvPr id="0" name=""/>
                      <p:cNvPicPr/>
                      <p:nvPr/>
                    </p:nvPicPr>
                    <p:blipFill>
                      <a:blip r:embed="rId4"/>
                      <a:stretch>
                        <a:fillRect/>
                      </a:stretch>
                    </p:blipFill>
                    <p:spPr>
                      <a:xfrm>
                        <a:off x="7648575" y="2346325"/>
                        <a:ext cx="254000" cy="2921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B358D212-CA9E-4243-99A0-B498863B42CA}"/>
              </a:ext>
            </a:extLst>
          </p:cNvPr>
          <p:cNvSpPr>
            <a:spLocks noGrp="1"/>
          </p:cNvSpPr>
          <p:nvPr>
            <p:ph idx="10"/>
          </p:nvPr>
        </p:nvSpPr>
        <p:spPr>
          <a:xfrm>
            <a:off x="457200" y="2761308"/>
            <a:ext cx="384772" cy="407406"/>
          </a:xfrm>
        </p:spPr>
        <p:txBody>
          <a:bodyPr>
            <a:normAutofit/>
          </a:bodyPr>
          <a:lstStyle/>
          <a:p>
            <a:pPr marL="292608" indent="-292608"/>
            <a:r>
              <a:rPr lang="en-IN" sz="2000" dirty="0"/>
              <a:t> </a:t>
            </a:r>
          </a:p>
        </p:txBody>
      </p:sp>
      <p:graphicFrame>
        <p:nvGraphicFramePr>
          <p:cNvPr id="16" name="Object 15">
            <a:extLst>
              <a:ext uri="{FF2B5EF4-FFF2-40B4-BE49-F238E27FC236}">
                <a16:creationId xmlns:a16="http://schemas.microsoft.com/office/drawing/2014/main" id="{58F552E8-BBB7-4BA8-8AF3-206C76BCC69B}"/>
              </a:ext>
            </a:extLst>
          </p:cNvPr>
          <p:cNvGraphicFramePr>
            <a:graphicFrameLocks noChangeAspect="1"/>
          </p:cNvGraphicFramePr>
          <p:nvPr>
            <p:extLst>
              <p:ext uri="{D42A27DB-BD31-4B8C-83A1-F6EECF244321}">
                <p14:modId xmlns:p14="http://schemas.microsoft.com/office/powerpoint/2010/main" val="3359175539"/>
              </p:ext>
            </p:extLst>
          </p:nvPr>
        </p:nvGraphicFramePr>
        <p:xfrm>
          <a:off x="851025" y="2788468"/>
          <a:ext cx="215900" cy="279400"/>
        </p:xfrm>
        <a:graphic>
          <a:graphicData uri="http://schemas.openxmlformats.org/presentationml/2006/ole">
            <mc:AlternateContent xmlns:mc="http://schemas.openxmlformats.org/markup-compatibility/2006">
              <mc:Choice xmlns:v="urn:schemas-microsoft-com:vml" Requires="v">
                <p:oleObj spid="_x0000_s17483" name="Equation" r:id="rId5" imgW="215640" imgH="279360" progId="Equation.DSMT4">
                  <p:embed/>
                </p:oleObj>
              </mc:Choice>
              <mc:Fallback>
                <p:oleObj name="Equation" r:id="rId5" imgW="215640" imgH="279360" progId="Equation.DSMT4">
                  <p:embed/>
                  <p:pic>
                    <p:nvPicPr>
                      <p:cNvPr id="15" name="Object 14">
                        <a:extLst>
                          <a:ext uri="{FF2B5EF4-FFF2-40B4-BE49-F238E27FC236}">
                            <a16:creationId xmlns:a16="http://schemas.microsoft.com/office/drawing/2014/main" id="{49E25B2D-BD69-41CC-9EE4-ECC2A9318BDC}"/>
                          </a:ext>
                        </a:extLst>
                      </p:cNvPr>
                      <p:cNvPicPr/>
                      <p:nvPr/>
                    </p:nvPicPr>
                    <p:blipFill>
                      <a:blip r:embed="rId6"/>
                      <a:stretch>
                        <a:fillRect/>
                      </a:stretch>
                    </p:blipFill>
                    <p:spPr>
                      <a:xfrm>
                        <a:off x="851025" y="2788468"/>
                        <a:ext cx="215900" cy="279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F414A6B-B8BB-4F54-A19E-DF22D143D2FC}"/>
              </a:ext>
            </a:extLst>
          </p:cNvPr>
          <p:cNvSpPr>
            <a:spLocks noGrp="1"/>
          </p:cNvSpPr>
          <p:nvPr>
            <p:ph idx="11"/>
          </p:nvPr>
        </p:nvSpPr>
        <p:spPr>
          <a:xfrm>
            <a:off x="1115841" y="2785446"/>
            <a:ext cx="4940927" cy="387795"/>
          </a:xfrm>
        </p:spPr>
        <p:txBody>
          <a:bodyPr>
            <a:normAutofit lnSpcReduction="10000"/>
          </a:bodyPr>
          <a:lstStyle/>
          <a:p>
            <a:pPr marL="0" indent="0">
              <a:buNone/>
            </a:pPr>
            <a:r>
              <a:rPr lang="en-US" sz="2000" dirty="0"/>
              <a:t>has an approximate normal distribution when</a:t>
            </a:r>
            <a:endParaRPr lang="en-IN" sz="2000" dirty="0"/>
          </a:p>
        </p:txBody>
      </p:sp>
      <p:graphicFrame>
        <p:nvGraphicFramePr>
          <p:cNvPr id="17" name="Object 16">
            <a:extLst>
              <a:ext uri="{FF2B5EF4-FFF2-40B4-BE49-F238E27FC236}">
                <a16:creationId xmlns:a16="http://schemas.microsoft.com/office/drawing/2014/main" id="{3B6B250D-5CB8-4145-89C1-E99060327D09}"/>
              </a:ext>
            </a:extLst>
          </p:cNvPr>
          <p:cNvGraphicFramePr>
            <a:graphicFrameLocks noChangeAspect="1"/>
          </p:cNvGraphicFramePr>
          <p:nvPr>
            <p:extLst>
              <p:ext uri="{D42A27DB-BD31-4B8C-83A1-F6EECF244321}">
                <p14:modId xmlns:p14="http://schemas.microsoft.com/office/powerpoint/2010/main" val="3357642242"/>
              </p:ext>
            </p:extLst>
          </p:nvPr>
        </p:nvGraphicFramePr>
        <p:xfrm>
          <a:off x="6124575" y="2801938"/>
          <a:ext cx="2413000" cy="381000"/>
        </p:xfrm>
        <a:graphic>
          <a:graphicData uri="http://schemas.openxmlformats.org/presentationml/2006/ole">
            <mc:AlternateContent xmlns:mc="http://schemas.openxmlformats.org/markup-compatibility/2006">
              <mc:Choice xmlns:v="urn:schemas-microsoft-com:vml" Requires="v">
                <p:oleObj spid="_x0000_s17484" name="Equation" r:id="rId7" imgW="2412720" imgH="380880" progId="Equation.DSMT4">
                  <p:embed/>
                </p:oleObj>
              </mc:Choice>
              <mc:Fallback>
                <p:oleObj name="Equation" r:id="rId7" imgW="2412720" imgH="380880" progId="Equation.DSMT4">
                  <p:embed/>
                  <p:pic>
                    <p:nvPicPr>
                      <p:cNvPr id="0" name=""/>
                      <p:cNvPicPr/>
                      <p:nvPr/>
                    </p:nvPicPr>
                    <p:blipFill>
                      <a:blip r:embed="rId8"/>
                      <a:stretch>
                        <a:fillRect/>
                      </a:stretch>
                    </p:blipFill>
                    <p:spPr>
                      <a:xfrm>
                        <a:off x="6124575" y="2801938"/>
                        <a:ext cx="2413000"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B62C4A52-E112-4236-A80F-5F0849E65473}"/>
              </a:ext>
            </a:extLst>
          </p:cNvPr>
          <p:cNvSpPr>
            <a:spLocks noGrp="1"/>
          </p:cNvSpPr>
          <p:nvPr>
            <p:ph idx="12"/>
          </p:nvPr>
        </p:nvSpPr>
        <p:spPr>
          <a:xfrm>
            <a:off x="457200" y="3276601"/>
            <a:ext cx="8229600" cy="774055"/>
          </a:xfrm>
        </p:spPr>
        <p:txBody>
          <a:bodyPr>
            <a:normAutofit/>
          </a:bodyPr>
          <a:lstStyle/>
          <a:p>
            <a:pPr marL="0" indent="0">
              <a:buNone/>
            </a:pPr>
            <a:r>
              <a:rPr lang="en-US" sz="2000" dirty="0"/>
              <a:t>Let </a:t>
            </a:r>
            <a:r>
              <a:rPr lang="en-US" sz="2000" i="1" dirty="0"/>
              <a:t>p</a:t>
            </a:r>
            <a:r>
              <a:rPr lang="en-US" sz="2000" baseline="-25000" dirty="0"/>
              <a:t>0</a:t>
            </a:r>
            <a:r>
              <a:rPr lang="en-US" sz="2000" dirty="0"/>
              <a:t> be the hypothesized value of the population proportion in the null hypothesis.</a:t>
            </a:r>
            <a:endParaRPr lang="en-IN" sz="2000" dirty="0"/>
          </a:p>
        </p:txBody>
      </p:sp>
      <p:sp>
        <p:nvSpPr>
          <p:cNvPr id="7" name="Content Placeholder 6">
            <a:extLst>
              <a:ext uri="{FF2B5EF4-FFF2-40B4-BE49-F238E27FC236}">
                <a16:creationId xmlns:a16="http://schemas.microsoft.com/office/drawing/2014/main" id="{2BF43F84-8A59-41AB-B096-340365B4DCED}"/>
              </a:ext>
            </a:extLst>
          </p:cNvPr>
          <p:cNvSpPr>
            <a:spLocks noGrp="1"/>
          </p:cNvSpPr>
          <p:nvPr>
            <p:ph idx="13"/>
          </p:nvPr>
        </p:nvSpPr>
        <p:spPr>
          <a:xfrm>
            <a:off x="457200" y="4197052"/>
            <a:ext cx="2133600" cy="451148"/>
          </a:xfrm>
        </p:spPr>
        <p:txBody>
          <a:bodyPr>
            <a:normAutofit/>
          </a:bodyPr>
          <a:lstStyle/>
          <a:p>
            <a:pPr marL="0" indent="0">
              <a:buNone/>
            </a:pPr>
            <a:r>
              <a:rPr lang="en-IN" sz="2000" dirty="0"/>
              <a:t>The test statistic is</a:t>
            </a:r>
          </a:p>
        </p:txBody>
      </p:sp>
      <p:graphicFrame>
        <p:nvGraphicFramePr>
          <p:cNvPr id="18" name="Object 17">
            <a:extLst>
              <a:ext uri="{FF2B5EF4-FFF2-40B4-BE49-F238E27FC236}">
                <a16:creationId xmlns:a16="http://schemas.microsoft.com/office/drawing/2014/main" id="{1ACED6B5-CB6B-4D66-9F3B-1D5AEB49A25D}"/>
              </a:ext>
            </a:extLst>
          </p:cNvPr>
          <p:cNvGraphicFramePr>
            <a:graphicFrameLocks noChangeAspect="1"/>
          </p:cNvGraphicFramePr>
          <p:nvPr>
            <p:extLst>
              <p:ext uri="{D42A27DB-BD31-4B8C-83A1-F6EECF244321}">
                <p14:modId xmlns:p14="http://schemas.microsoft.com/office/powerpoint/2010/main" val="224711119"/>
              </p:ext>
            </p:extLst>
          </p:nvPr>
        </p:nvGraphicFramePr>
        <p:xfrm>
          <a:off x="2627313" y="4114800"/>
          <a:ext cx="1987550" cy="730250"/>
        </p:xfrm>
        <a:graphic>
          <a:graphicData uri="http://schemas.openxmlformats.org/presentationml/2006/ole">
            <mc:AlternateContent xmlns:mc="http://schemas.openxmlformats.org/markup-compatibility/2006">
              <mc:Choice xmlns:v="urn:schemas-microsoft-com:vml" Requires="v">
                <p:oleObj spid="_x0000_s17485" name="Equation" r:id="rId9" imgW="2108160" imgH="774360" progId="Equation.DSMT4">
                  <p:embed/>
                </p:oleObj>
              </mc:Choice>
              <mc:Fallback>
                <p:oleObj name="Equation" r:id="rId9" imgW="2108160" imgH="774360" progId="Equation.DSMT4">
                  <p:embed/>
                  <p:pic>
                    <p:nvPicPr>
                      <p:cNvPr id="0" name=""/>
                      <p:cNvPicPr/>
                      <p:nvPr/>
                    </p:nvPicPr>
                    <p:blipFill>
                      <a:blip r:embed="rId10"/>
                      <a:stretch>
                        <a:fillRect/>
                      </a:stretch>
                    </p:blipFill>
                    <p:spPr>
                      <a:xfrm>
                        <a:off x="2627313" y="4114800"/>
                        <a:ext cx="1987550" cy="730250"/>
                      </a:xfrm>
                      <a:prstGeom prst="rect">
                        <a:avLst/>
                      </a:prstGeom>
                    </p:spPr>
                  </p:pic>
                </p:oleObj>
              </mc:Fallback>
            </mc:AlternateContent>
          </a:graphicData>
        </a:graphic>
      </p:graphicFrame>
    </p:spTree>
    <p:extLst>
      <p:ext uri="{BB962C8B-B14F-4D97-AF65-F5344CB8AC3E}">
        <p14:creationId xmlns:p14="http://schemas.microsoft.com/office/powerpoint/2010/main" val="191323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5562-53E5-472C-8703-55591313F4FF}"/>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9.4 Hypothesis Test for the Population Mean Proportion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2</a:t>
            </a:r>
            <a:endParaRPr lang="en-IN" sz="1100" dirty="0"/>
          </a:p>
        </p:txBody>
      </p:sp>
      <p:sp>
        <p:nvSpPr>
          <p:cNvPr id="3" name="Content Placeholder 2">
            <a:extLst>
              <a:ext uri="{FF2B5EF4-FFF2-40B4-BE49-F238E27FC236}">
                <a16:creationId xmlns:a16="http://schemas.microsoft.com/office/drawing/2014/main" id="{80A8EB61-2D8E-4C33-9029-C61287453F4A}"/>
              </a:ext>
            </a:extLst>
          </p:cNvPr>
          <p:cNvSpPr>
            <a:spLocks noGrp="1"/>
          </p:cNvSpPr>
          <p:nvPr>
            <p:ph idx="1"/>
          </p:nvPr>
        </p:nvSpPr>
        <p:spPr>
          <a:xfrm>
            <a:off x="457200" y="1600202"/>
            <a:ext cx="8229600" cy="1831062"/>
          </a:xfrm>
        </p:spPr>
        <p:txBody>
          <a:bodyPr>
            <a:normAutofit/>
          </a:bodyPr>
          <a:lstStyle/>
          <a:p>
            <a:pPr marL="0" indent="0">
              <a:buNone/>
            </a:pPr>
            <a:r>
              <a:rPr lang="en-US" sz="2000" dirty="0"/>
              <a:t>Example: Driven by growing public support, the legalization of marijuana in America has been moving at a very rapid rate.</a:t>
            </a:r>
          </a:p>
          <a:p>
            <a:pPr marL="292608" indent="-292608"/>
            <a:r>
              <a:rPr lang="en-US" sz="2000" dirty="0"/>
              <a:t>Today, 57% of adults say the use of marijuana should be made legal.</a:t>
            </a:r>
          </a:p>
          <a:p>
            <a:pPr marL="292608" indent="-292608"/>
            <a:r>
              <a:rPr lang="en-US" sz="2000" dirty="0"/>
              <a:t>A health practitioner in Ohio collects data from 200 adults and finds that 102 of them favor marijuana legalization.</a:t>
            </a:r>
            <a:endParaRPr lang="en-IN" sz="2000" dirty="0"/>
          </a:p>
        </p:txBody>
      </p:sp>
      <p:sp>
        <p:nvSpPr>
          <p:cNvPr id="4" name="Content Placeholder 3">
            <a:extLst>
              <a:ext uri="{FF2B5EF4-FFF2-40B4-BE49-F238E27FC236}">
                <a16:creationId xmlns:a16="http://schemas.microsoft.com/office/drawing/2014/main" id="{F20C105B-6584-47EC-B7F2-8079F620C9FD}"/>
              </a:ext>
            </a:extLst>
          </p:cNvPr>
          <p:cNvSpPr>
            <a:spLocks noGrp="1"/>
          </p:cNvSpPr>
          <p:nvPr>
            <p:ph idx="10"/>
          </p:nvPr>
        </p:nvSpPr>
        <p:spPr>
          <a:xfrm>
            <a:off x="457200" y="3467477"/>
            <a:ext cx="8229600" cy="2247523"/>
          </a:xfrm>
        </p:spPr>
        <p:txBody>
          <a:bodyPr>
            <a:normAutofit/>
          </a:bodyPr>
          <a:lstStyle/>
          <a:p>
            <a:pPr marL="269875" indent="-269875">
              <a:buNone/>
            </a:pPr>
            <a:r>
              <a:rPr lang="en-US" sz="2000" dirty="0"/>
              <a:t>a. The health practitioner believes that the proportion of adults who favor marijuana legalization in Ohio is not representative of the national proportion. Specify the competing hypotheses to test her claim.</a:t>
            </a:r>
          </a:p>
          <a:p>
            <a:pPr marL="0" indent="0">
              <a:buNone/>
            </a:pPr>
            <a:r>
              <a:rPr lang="en-US" sz="2000" dirty="0"/>
              <a:t>b. Calculate the value of the test statistic and the </a:t>
            </a:r>
            <a:r>
              <a:rPr lang="en-US" sz="2000" i="1" dirty="0"/>
              <a:t>p</a:t>
            </a:r>
            <a:r>
              <a:rPr lang="en-US" sz="2000" dirty="0"/>
              <a:t>-value.</a:t>
            </a:r>
          </a:p>
          <a:p>
            <a:pPr marL="269875" indent="-269875">
              <a:buNone/>
            </a:pPr>
            <a:r>
              <a:rPr lang="en-US" sz="2000" dirty="0"/>
              <a:t>c. At the 10% significance level, do the sample data support the health practitioner’s belief?</a:t>
            </a:r>
          </a:p>
        </p:txBody>
      </p:sp>
    </p:spTree>
    <p:extLst>
      <p:ext uri="{BB962C8B-B14F-4D97-AF65-F5344CB8AC3E}">
        <p14:creationId xmlns:p14="http://schemas.microsoft.com/office/powerpoint/2010/main" val="690551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DE30-CD44-4E4C-A4F0-024719FAC812}"/>
              </a:ext>
            </a:extLst>
          </p:cNvPr>
          <p:cNvSpPr>
            <a:spLocks noGrp="1"/>
          </p:cNvSpPr>
          <p:nvPr>
            <p:ph type="title"/>
          </p:nvPr>
        </p:nvSpPr>
        <p:spPr/>
        <p:txBody>
          <a:bodyPr>
            <a:normAutofit fontScale="90000"/>
          </a:bodyPr>
          <a:lstStyle/>
          <a:p>
            <a:r>
              <a:rPr kumimoji="0" lang="en-US" b="0" i="0" u="none" strike="noStrike" kern="1200" cap="none" spc="0" normalizeH="0" noProof="0" dirty="0">
                <a:ln>
                  <a:noFill/>
                </a:ln>
                <a:solidFill>
                  <a:srgbClr val="1F4984"/>
                </a:solidFill>
                <a:effectLst/>
                <a:uLnTx/>
                <a:uFillTx/>
                <a:latin typeface="Calibri" panose="020F0502020204030204" pitchFamily="34" charset="0"/>
                <a:ea typeface="+mj-ea"/>
                <a:cs typeface="+mj-cs"/>
              </a:rPr>
              <a:t>9.4 Hypothesis Test for the Population Mean Proportion </a:t>
            </a:r>
            <a:r>
              <a:rPr kumimoji="0" lang="en-US" sz="1100" b="0" i="0" u="none" strike="noStrike" kern="1200" cap="none" spc="0" normalizeH="0" noProof="0" dirty="0">
                <a:ln>
                  <a:noFill/>
                </a:ln>
                <a:solidFill>
                  <a:srgbClr val="1F4984"/>
                </a:solidFill>
                <a:effectLst/>
                <a:uLnTx/>
                <a:uFillTx/>
                <a:latin typeface="Calibri" panose="020F0502020204030204" pitchFamily="34" charset="0"/>
                <a:ea typeface="+mj-ea"/>
                <a:cs typeface="+mj-cs"/>
              </a:rPr>
              <a:t>3</a:t>
            </a:r>
            <a:endParaRPr lang="en-IN" sz="1100" dirty="0"/>
          </a:p>
        </p:txBody>
      </p:sp>
      <p:sp>
        <p:nvSpPr>
          <p:cNvPr id="3" name="Content Placeholder 2">
            <a:extLst>
              <a:ext uri="{FF2B5EF4-FFF2-40B4-BE49-F238E27FC236}">
                <a16:creationId xmlns:a16="http://schemas.microsoft.com/office/drawing/2014/main" id="{129EDA8B-FDF6-4D03-8D3D-D5DEC8FA332F}"/>
              </a:ext>
            </a:extLst>
          </p:cNvPr>
          <p:cNvSpPr>
            <a:spLocks noGrp="1"/>
          </p:cNvSpPr>
          <p:nvPr>
            <p:ph idx="1"/>
          </p:nvPr>
        </p:nvSpPr>
        <p:spPr>
          <a:xfrm>
            <a:off x="457200" y="1600202"/>
            <a:ext cx="4419600" cy="418722"/>
          </a:xfrm>
        </p:spPr>
        <p:txBody>
          <a:bodyPr>
            <a:normAutofit/>
          </a:bodyPr>
          <a:lstStyle/>
          <a:p>
            <a:pPr marL="292608" indent="-292608"/>
            <a:r>
              <a:rPr lang="en-IN" sz="2000" dirty="0"/>
              <a:t>Example, continued.</a:t>
            </a:r>
          </a:p>
        </p:txBody>
      </p:sp>
      <p:sp>
        <p:nvSpPr>
          <p:cNvPr id="4" name="Content Placeholder 3">
            <a:extLst>
              <a:ext uri="{FF2B5EF4-FFF2-40B4-BE49-F238E27FC236}">
                <a16:creationId xmlns:a16="http://schemas.microsoft.com/office/drawing/2014/main" id="{EF4675C5-977F-4EC6-B4FF-E28105036113}"/>
              </a:ext>
            </a:extLst>
          </p:cNvPr>
          <p:cNvSpPr>
            <a:spLocks noGrp="1"/>
          </p:cNvSpPr>
          <p:nvPr>
            <p:ph idx="10"/>
          </p:nvPr>
        </p:nvSpPr>
        <p:spPr>
          <a:xfrm>
            <a:off x="457200" y="2057401"/>
            <a:ext cx="2521390" cy="414196"/>
          </a:xfrm>
        </p:spPr>
        <p:txBody>
          <a:bodyPr>
            <a:normAutofit/>
          </a:bodyPr>
          <a:lstStyle/>
          <a:p>
            <a:pPr marL="0" indent="0">
              <a:buNone/>
            </a:pPr>
            <a:r>
              <a:rPr lang="en-IN" sz="2000" dirty="0"/>
              <a:t>a. The hypotheses are</a:t>
            </a:r>
          </a:p>
        </p:txBody>
      </p:sp>
      <p:graphicFrame>
        <p:nvGraphicFramePr>
          <p:cNvPr id="16" name="Object 15">
            <a:extLst>
              <a:ext uri="{FF2B5EF4-FFF2-40B4-BE49-F238E27FC236}">
                <a16:creationId xmlns:a16="http://schemas.microsoft.com/office/drawing/2014/main" id="{345BD8A8-9F80-407C-B5DE-AE245090C99E}"/>
              </a:ext>
            </a:extLst>
          </p:cNvPr>
          <p:cNvGraphicFramePr>
            <a:graphicFrameLocks noChangeAspect="1"/>
          </p:cNvGraphicFramePr>
          <p:nvPr>
            <p:extLst>
              <p:ext uri="{D42A27DB-BD31-4B8C-83A1-F6EECF244321}">
                <p14:modId xmlns:p14="http://schemas.microsoft.com/office/powerpoint/2010/main" val="895980542"/>
              </p:ext>
            </p:extLst>
          </p:nvPr>
        </p:nvGraphicFramePr>
        <p:xfrm>
          <a:off x="3027363" y="2133600"/>
          <a:ext cx="2882900" cy="330200"/>
        </p:xfrm>
        <a:graphic>
          <a:graphicData uri="http://schemas.openxmlformats.org/presentationml/2006/ole">
            <mc:AlternateContent xmlns:mc="http://schemas.openxmlformats.org/markup-compatibility/2006">
              <mc:Choice xmlns:v="urn:schemas-microsoft-com:vml" Requires="v">
                <p:oleObj spid="_x0000_s18506" name="Equation" r:id="rId3" imgW="2882880" imgH="330120" progId="Equation.DSMT4">
                  <p:embed/>
                </p:oleObj>
              </mc:Choice>
              <mc:Fallback>
                <p:oleObj name="Equation" r:id="rId3" imgW="2882880" imgH="330120" progId="Equation.DSMT4">
                  <p:embed/>
                  <p:pic>
                    <p:nvPicPr>
                      <p:cNvPr id="0" name=""/>
                      <p:cNvPicPr/>
                      <p:nvPr/>
                    </p:nvPicPr>
                    <p:blipFill>
                      <a:blip r:embed="rId4"/>
                      <a:stretch>
                        <a:fillRect/>
                      </a:stretch>
                    </p:blipFill>
                    <p:spPr>
                      <a:xfrm>
                        <a:off x="3027363" y="2133600"/>
                        <a:ext cx="28829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65AF4AF-061D-45ED-854B-DC84CD5173F7}"/>
              </a:ext>
            </a:extLst>
          </p:cNvPr>
          <p:cNvSpPr>
            <a:spLocks noGrp="1"/>
          </p:cNvSpPr>
          <p:nvPr>
            <p:ph idx="11"/>
          </p:nvPr>
        </p:nvSpPr>
        <p:spPr>
          <a:xfrm>
            <a:off x="457200" y="2627251"/>
            <a:ext cx="381000" cy="496949"/>
          </a:xfrm>
        </p:spPr>
        <p:txBody>
          <a:bodyPr>
            <a:normAutofit/>
          </a:bodyPr>
          <a:lstStyle/>
          <a:p>
            <a:pPr marL="0" indent="0">
              <a:buNone/>
            </a:pPr>
            <a:r>
              <a:rPr lang="en-IN" sz="2000" dirty="0"/>
              <a:t>b.</a:t>
            </a:r>
          </a:p>
        </p:txBody>
      </p:sp>
      <p:graphicFrame>
        <p:nvGraphicFramePr>
          <p:cNvPr id="17" name="Object 16">
            <a:extLst>
              <a:ext uri="{FF2B5EF4-FFF2-40B4-BE49-F238E27FC236}">
                <a16:creationId xmlns:a16="http://schemas.microsoft.com/office/drawing/2014/main" id="{9ECDC0CD-34E8-4A8A-9F15-95A358D6E78B}"/>
              </a:ext>
            </a:extLst>
          </p:cNvPr>
          <p:cNvGraphicFramePr>
            <a:graphicFrameLocks noChangeAspect="1"/>
          </p:cNvGraphicFramePr>
          <p:nvPr>
            <p:extLst>
              <p:ext uri="{D42A27DB-BD31-4B8C-83A1-F6EECF244321}">
                <p14:modId xmlns:p14="http://schemas.microsoft.com/office/powerpoint/2010/main" val="4279356336"/>
              </p:ext>
            </p:extLst>
          </p:nvPr>
        </p:nvGraphicFramePr>
        <p:xfrm>
          <a:off x="1008063" y="2541588"/>
          <a:ext cx="4837112" cy="704850"/>
        </p:xfrm>
        <a:graphic>
          <a:graphicData uri="http://schemas.openxmlformats.org/presentationml/2006/ole">
            <mc:AlternateContent xmlns:mc="http://schemas.openxmlformats.org/markup-compatibility/2006">
              <mc:Choice xmlns:v="urn:schemas-microsoft-com:vml" Requires="v">
                <p:oleObj spid="_x0000_s18507" name="Equation" r:id="rId5" imgW="5321160" imgH="774360" progId="Equation.DSMT4">
                  <p:embed/>
                </p:oleObj>
              </mc:Choice>
              <mc:Fallback>
                <p:oleObj name="Equation" r:id="rId5" imgW="5321160" imgH="774360" progId="Equation.DSMT4">
                  <p:embed/>
                  <p:pic>
                    <p:nvPicPr>
                      <p:cNvPr id="0" name=""/>
                      <p:cNvPicPr/>
                      <p:nvPr/>
                    </p:nvPicPr>
                    <p:blipFill>
                      <a:blip r:embed="rId6"/>
                      <a:stretch>
                        <a:fillRect/>
                      </a:stretch>
                    </p:blipFill>
                    <p:spPr>
                      <a:xfrm>
                        <a:off x="1008063" y="2541588"/>
                        <a:ext cx="4837112" cy="70485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1541370D-F00F-4FCD-AC93-9E057AB87DA4}"/>
              </a:ext>
            </a:extLst>
          </p:cNvPr>
          <p:cNvSpPr>
            <a:spLocks noGrp="1"/>
          </p:cNvSpPr>
          <p:nvPr>
            <p:ph idx="12"/>
          </p:nvPr>
        </p:nvSpPr>
        <p:spPr>
          <a:xfrm>
            <a:off x="6015182" y="2612683"/>
            <a:ext cx="1616889" cy="465497"/>
          </a:xfrm>
        </p:spPr>
        <p:txBody>
          <a:bodyPr>
            <a:normAutofit/>
          </a:bodyPr>
          <a:lstStyle/>
          <a:p>
            <a:pPr marL="0" indent="0">
              <a:buNone/>
            </a:pPr>
            <a:r>
              <a:rPr lang="en-IN" sz="2000" dirty="0"/>
              <a:t>The p-value is</a:t>
            </a:r>
          </a:p>
        </p:txBody>
      </p:sp>
      <p:graphicFrame>
        <p:nvGraphicFramePr>
          <p:cNvPr id="18" name="Object 17">
            <a:extLst>
              <a:ext uri="{FF2B5EF4-FFF2-40B4-BE49-F238E27FC236}">
                <a16:creationId xmlns:a16="http://schemas.microsoft.com/office/drawing/2014/main" id="{47B079EF-10CC-49B2-A277-1C298810F098}"/>
              </a:ext>
            </a:extLst>
          </p:cNvPr>
          <p:cNvGraphicFramePr>
            <a:graphicFrameLocks noChangeAspect="1"/>
          </p:cNvGraphicFramePr>
          <p:nvPr>
            <p:extLst>
              <p:ext uri="{D42A27DB-BD31-4B8C-83A1-F6EECF244321}">
                <p14:modId xmlns:p14="http://schemas.microsoft.com/office/powerpoint/2010/main" val="2541438951"/>
              </p:ext>
            </p:extLst>
          </p:nvPr>
        </p:nvGraphicFramePr>
        <p:xfrm>
          <a:off x="960438" y="3346450"/>
          <a:ext cx="2476500" cy="371475"/>
        </p:xfrm>
        <a:graphic>
          <a:graphicData uri="http://schemas.openxmlformats.org/presentationml/2006/ole">
            <mc:AlternateContent xmlns:mc="http://schemas.openxmlformats.org/markup-compatibility/2006">
              <mc:Choice xmlns:v="urn:schemas-microsoft-com:vml" Requires="v">
                <p:oleObj spid="_x0000_s18508" name="Equation" r:id="rId7" imgW="2552400" imgH="380880" progId="Equation.DSMT4">
                  <p:embed/>
                </p:oleObj>
              </mc:Choice>
              <mc:Fallback>
                <p:oleObj name="Equation" r:id="rId7" imgW="2552400" imgH="380880" progId="Equation.DSMT4">
                  <p:embed/>
                  <p:pic>
                    <p:nvPicPr>
                      <p:cNvPr id="0" name=""/>
                      <p:cNvPicPr/>
                      <p:nvPr/>
                    </p:nvPicPr>
                    <p:blipFill>
                      <a:blip r:embed="rId8"/>
                      <a:stretch>
                        <a:fillRect/>
                      </a:stretch>
                    </p:blipFill>
                    <p:spPr>
                      <a:xfrm>
                        <a:off x="960438" y="3346450"/>
                        <a:ext cx="2476500" cy="37147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0330D513-5B7D-488B-BA51-90AAA46AC7B9}"/>
              </a:ext>
            </a:extLst>
          </p:cNvPr>
          <p:cNvSpPr>
            <a:spLocks noGrp="1"/>
          </p:cNvSpPr>
          <p:nvPr>
            <p:ph idx="13"/>
          </p:nvPr>
        </p:nvSpPr>
        <p:spPr>
          <a:xfrm>
            <a:off x="452582" y="3810000"/>
            <a:ext cx="4726000" cy="446637"/>
          </a:xfrm>
        </p:spPr>
        <p:txBody>
          <a:bodyPr>
            <a:normAutofit/>
          </a:bodyPr>
          <a:lstStyle/>
          <a:p>
            <a:pPr marL="0" indent="0">
              <a:buNone/>
            </a:pPr>
            <a:r>
              <a:rPr lang="en-US" sz="2000" dirty="0"/>
              <a:t>c. Because the p-value of 0.0872 is less than</a:t>
            </a:r>
            <a:endParaRPr lang="en-IN" sz="2000" dirty="0"/>
          </a:p>
        </p:txBody>
      </p:sp>
      <p:graphicFrame>
        <p:nvGraphicFramePr>
          <p:cNvPr id="19" name="Object 18">
            <a:extLst>
              <a:ext uri="{FF2B5EF4-FFF2-40B4-BE49-F238E27FC236}">
                <a16:creationId xmlns:a16="http://schemas.microsoft.com/office/drawing/2014/main" id="{8DFAAF0B-03EA-4102-B341-3577B02CCCE7}"/>
              </a:ext>
            </a:extLst>
          </p:cNvPr>
          <p:cNvGraphicFramePr>
            <a:graphicFrameLocks noChangeAspect="1"/>
          </p:cNvGraphicFramePr>
          <p:nvPr>
            <p:extLst>
              <p:ext uri="{D42A27DB-BD31-4B8C-83A1-F6EECF244321}">
                <p14:modId xmlns:p14="http://schemas.microsoft.com/office/powerpoint/2010/main" val="3262351624"/>
              </p:ext>
            </p:extLst>
          </p:nvPr>
        </p:nvGraphicFramePr>
        <p:xfrm>
          <a:off x="5216525" y="3875088"/>
          <a:ext cx="939800" cy="279400"/>
        </p:xfrm>
        <a:graphic>
          <a:graphicData uri="http://schemas.openxmlformats.org/presentationml/2006/ole">
            <mc:AlternateContent xmlns:mc="http://schemas.openxmlformats.org/markup-compatibility/2006">
              <mc:Choice xmlns:v="urn:schemas-microsoft-com:vml" Requires="v">
                <p:oleObj spid="_x0000_s18509" name="Equation" r:id="rId9" imgW="939600" imgH="279360" progId="Equation.DSMT4">
                  <p:embed/>
                </p:oleObj>
              </mc:Choice>
              <mc:Fallback>
                <p:oleObj name="Equation" r:id="rId9" imgW="939600" imgH="279360" progId="Equation.DSMT4">
                  <p:embed/>
                  <p:pic>
                    <p:nvPicPr>
                      <p:cNvPr id="0" name=""/>
                      <p:cNvPicPr/>
                      <p:nvPr/>
                    </p:nvPicPr>
                    <p:blipFill>
                      <a:blip r:embed="rId10"/>
                      <a:stretch>
                        <a:fillRect/>
                      </a:stretch>
                    </p:blipFill>
                    <p:spPr>
                      <a:xfrm>
                        <a:off x="5216525" y="3875088"/>
                        <a:ext cx="939800" cy="2794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AB90B07-A33A-4272-9F92-8688302E2712}"/>
              </a:ext>
            </a:extLst>
          </p:cNvPr>
          <p:cNvSpPr>
            <a:spLocks noGrp="1"/>
          </p:cNvSpPr>
          <p:nvPr>
            <p:ph idx="14"/>
          </p:nvPr>
        </p:nvSpPr>
        <p:spPr>
          <a:xfrm>
            <a:off x="6270404" y="3810001"/>
            <a:ext cx="2187796" cy="427021"/>
          </a:xfrm>
        </p:spPr>
        <p:txBody>
          <a:bodyPr>
            <a:normAutofit/>
          </a:bodyPr>
          <a:lstStyle/>
          <a:p>
            <a:pPr marL="0" indent="0">
              <a:buNone/>
            </a:pPr>
            <a:r>
              <a:rPr lang="en-IN" sz="2000" dirty="0"/>
              <a:t>we reject the null</a:t>
            </a:r>
          </a:p>
        </p:txBody>
      </p:sp>
      <p:sp>
        <p:nvSpPr>
          <p:cNvPr id="9" name="Content Placeholder 8">
            <a:extLst>
              <a:ext uri="{FF2B5EF4-FFF2-40B4-BE49-F238E27FC236}">
                <a16:creationId xmlns:a16="http://schemas.microsoft.com/office/drawing/2014/main" id="{EE4BE83F-E906-4472-984C-B8BFB23BA107}"/>
              </a:ext>
            </a:extLst>
          </p:cNvPr>
          <p:cNvSpPr>
            <a:spLocks noGrp="1"/>
          </p:cNvSpPr>
          <p:nvPr>
            <p:ph idx="15"/>
          </p:nvPr>
        </p:nvSpPr>
        <p:spPr>
          <a:xfrm>
            <a:off x="452582" y="4221308"/>
            <a:ext cx="8238836" cy="1174558"/>
          </a:xfrm>
        </p:spPr>
        <p:txBody>
          <a:bodyPr>
            <a:normAutofit/>
          </a:bodyPr>
          <a:lstStyle/>
          <a:p>
            <a:pPr marL="227013" indent="0">
              <a:buNone/>
            </a:pPr>
            <a:r>
              <a:rPr lang="en-US" sz="2000" dirty="0"/>
              <a:t>hypothesis. Therefore, at the 10% significance level, the proportion of adults who favor marijuana legalization in Ohio differs from the national proportion of 0.57.</a:t>
            </a:r>
          </a:p>
        </p:txBody>
      </p:sp>
    </p:spTree>
    <p:extLst>
      <p:ext uri="{BB962C8B-B14F-4D97-AF65-F5344CB8AC3E}">
        <p14:creationId xmlns:p14="http://schemas.microsoft.com/office/powerpoint/2010/main" val="3250963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B5B9-B8DE-4878-8595-6CACE75D70BB}"/>
              </a:ext>
            </a:extLst>
          </p:cNvPr>
          <p:cNvSpPr>
            <a:spLocks noGrp="1"/>
          </p:cNvSpPr>
          <p:nvPr>
            <p:ph type="ctrTitle"/>
          </p:nvPr>
        </p:nvSpPr>
        <p:spPr/>
        <p:txBody>
          <a:bodyPr/>
          <a:lstStyle/>
          <a:p>
            <a:r>
              <a:rPr lang="en-US" noProof="0" dirty="0">
                <a:latin typeface="+mn-lt"/>
              </a:rPr>
              <a:t>End of Main Content</a:t>
            </a:r>
          </a:p>
        </p:txBody>
      </p:sp>
      <p:sp>
        <p:nvSpPr>
          <p:cNvPr id="3" name="Content Placeholder 2">
            <a:extLst>
              <a:ext uri="{FF2B5EF4-FFF2-40B4-BE49-F238E27FC236}">
                <a16:creationId xmlns:a16="http://schemas.microsoft.com/office/drawing/2014/main" id="{A848E35C-E51F-42B1-8E56-9AA70D145414}"/>
              </a:ext>
            </a:extLst>
          </p:cNvPr>
          <p:cNvSpPr>
            <a:spLocks noGrp="1"/>
          </p:cNvSpPr>
          <p:nvPr>
            <p:ph sz="quarter" idx="10"/>
          </p:nvPr>
        </p:nvSpPr>
        <p:spPr>
          <a:xfrm>
            <a:off x="762000" y="6172200"/>
            <a:ext cx="7623175" cy="533400"/>
          </a:xfrm>
        </p:spPr>
        <p:txBody>
          <a:bodyPr>
            <a:normAutofit/>
          </a:bodyPr>
          <a:lstStyle/>
          <a:p>
            <a:pPr marL="0" indent="0" algn="ctr">
              <a:buNone/>
            </a:pPr>
            <a:r>
              <a:rPr lang="en-US" sz="1200" dirty="0">
                <a:latin typeface="+mn-lt"/>
              </a:rPr>
              <a:t>Copyright 2022 © McGraw Hill LLC. All rights reserved. No reproduction or distribution without the prior written consent of McGraw Hill LLC.</a:t>
            </a:r>
            <a:endParaRPr lang="en-US" sz="1200" noProof="0" dirty="0">
              <a:latin typeface="+mn-lt"/>
            </a:endParaRPr>
          </a:p>
        </p:txBody>
      </p:sp>
    </p:spTree>
    <p:extLst>
      <p:ext uri="{BB962C8B-B14F-4D97-AF65-F5344CB8AC3E}">
        <p14:creationId xmlns:p14="http://schemas.microsoft.com/office/powerpoint/2010/main" val="3680139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95600"/>
            <a:ext cx="8229600" cy="1143000"/>
          </a:xfrm>
        </p:spPr>
        <p:txBody>
          <a:bodyPr>
            <a:normAutofit fontScale="90000"/>
          </a:bodyPr>
          <a:lstStyle/>
          <a:p>
            <a:r>
              <a:rPr lang="en-US" dirty="0">
                <a:latin typeface="+mn-lt"/>
              </a:rPr>
              <a:t>Accessibility Content: Text Alternatives for Images</a:t>
            </a:r>
            <a:endParaRPr lang="en-US" sz="1100" dirty="0">
              <a:latin typeface="+mn-lt"/>
            </a:endParaRPr>
          </a:p>
        </p:txBody>
      </p:sp>
    </p:spTree>
    <p:extLst>
      <p:ext uri="{BB962C8B-B14F-4D97-AF65-F5344CB8AC3E}">
        <p14:creationId xmlns:p14="http://schemas.microsoft.com/office/powerpoint/2010/main" val="148151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600" dirty="0">
                <a:latin typeface="Calibri" panose="020F0502020204030204" pitchFamily="34" charset="0"/>
              </a:rPr>
              <a:t>9.2 Hypothesis Test for the Population Mean when </a:t>
            </a:r>
            <a:r>
              <a:rPr lang="en-US" sz="3600" dirty="0"/>
              <a:t>Sigma</a:t>
            </a:r>
            <a:r>
              <a:rPr lang="en-US" sz="3600" dirty="0">
                <a:latin typeface="Calibri" panose="020F0502020204030204" pitchFamily="34" charset="0"/>
              </a:rPr>
              <a:t> is Known </a:t>
            </a:r>
            <a:r>
              <a:rPr lang="en-US" sz="1100" dirty="0">
                <a:latin typeface="Calibri" panose="020F0502020204030204" pitchFamily="34" charset="0"/>
              </a:rPr>
              <a:t>7</a:t>
            </a:r>
            <a:r>
              <a:rPr lang="en-US" sz="3600" noProof="0" dirty="0"/>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540578" cy="3542812"/>
          </a:xfrm>
        </p:spPr>
        <p:txBody>
          <a:bodyPr>
            <a:noAutofit/>
          </a:bodyPr>
          <a:lstStyle/>
          <a:p>
            <a:pPr marL="0" indent="0">
              <a:buNone/>
            </a:pPr>
            <a:r>
              <a:rPr lang="en-IN" sz="2200" dirty="0"/>
              <a:t>The left-tailed test for p value = P (Z less than or equal to z): shows a normal curve in which the left tail is shaded, which indicates the p-value as P (Z less than or equal to z). The right-tailed test for p value = P (Z greater than or equal to z):  shows a normal curve in which the right tail is shaded, which indicates the p-value as P (Z greater than or equal to z). The third two tailed test for: if z less than 0, then p value = 2 P (Z less than or equal to z) or if z greater than 0, then p value = 2 P (Z greater than or equal to z). The graph shows a normal curve for which both the right and left tails are shaded, left tail value P (Z less than or equal to z); right tail value P (Z greater than or equal to z), which indicates a two-tailed test.</a:t>
            </a: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36387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B99-851D-421D-A94D-1181F9D6BF3D}"/>
              </a:ext>
            </a:extLst>
          </p:cNvPr>
          <p:cNvSpPr>
            <a:spLocks noGrp="1"/>
          </p:cNvSpPr>
          <p:nvPr>
            <p:ph type="title"/>
          </p:nvPr>
        </p:nvSpPr>
        <p:spPr/>
        <p:txBody>
          <a:bodyPr>
            <a:normAutofit fontScale="90000"/>
          </a:bodyPr>
          <a:lstStyle/>
          <a:p>
            <a:r>
              <a:rPr lang="en-US" dirty="0"/>
              <a:t>Introductory Case: Undergraduate Study Habits </a:t>
            </a:r>
            <a:r>
              <a:rPr lang="en-US" sz="1100" dirty="0"/>
              <a:t>2</a:t>
            </a:r>
            <a:endParaRPr lang="en-IN" sz="1100" dirty="0"/>
          </a:p>
        </p:txBody>
      </p:sp>
      <p:sp>
        <p:nvSpPr>
          <p:cNvPr id="3" name="Content Placeholder 2">
            <a:extLst>
              <a:ext uri="{FF2B5EF4-FFF2-40B4-BE49-F238E27FC236}">
                <a16:creationId xmlns:a16="http://schemas.microsoft.com/office/drawing/2014/main" id="{D349C984-52ED-4353-8C6D-083F9478273B}"/>
              </a:ext>
            </a:extLst>
          </p:cNvPr>
          <p:cNvSpPr>
            <a:spLocks noGrp="1"/>
          </p:cNvSpPr>
          <p:nvPr>
            <p:ph idx="1"/>
          </p:nvPr>
        </p:nvSpPr>
        <p:spPr>
          <a:xfrm>
            <a:off x="457200" y="1600201"/>
            <a:ext cx="8229600" cy="1523245"/>
          </a:xfrm>
        </p:spPr>
        <p:txBody>
          <a:bodyPr>
            <a:normAutofit/>
          </a:bodyPr>
          <a:lstStyle/>
          <a:p>
            <a:pPr marL="292608" indent="-292608"/>
            <a:r>
              <a:rPr lang="en-US" sz="2200" dirty="0"/>
              <a:t>As dean of a large university in California, Susan Knight, wonders if the study trend is reflective of students at her university.</a:t>
            </a:r>
          </a:p>
          <a:p>
            <a:pPr marL="292608" indent="-292608"/>
            <a:r>
              <a:rPr lang="en-US" sz="2200" dirty="0"/>
              <a:t>Susan randomly selected 35 students to ask about their average study time per week. Using these results, Susan wants to:</a:t>
            </a:r>
            <a:endParaRPr lang="en-IN" sz="2200" dirty="0"/>
          </a:p>
        </p:txBody>
      </p:sp>
      <p:sp>
        <p:nvSpPr>
          <p:cNvPr id="4" name="Content Placeholder 3">
            <a:extLst>
              <a:ext uri="{FF2B5EF4-FFF2-40B4-BE49-F238E27FC236}">
                <a16:creationId xmlns:a16="http://schemas.microsoft.com/office/drawing/2014/main" id="{062A7C4B-5773-49EA-A5C3-BEDF535E0944}"/>
              </a:ext>
            </a:extLst>
          </p:cNvPr>
          <p:cNvSpPr>
            <a:spLocks noGrp="1"/>
          </p:cNvSpPr>
          <p:nvPr>
            <p:ph idx="10"/>
          </p:nvPr>
        </p:nvSpPr>
        <p:spPr>
          <a:xfrm>
            <a:off x="457200" y="3200400"/>
            <a:ext cx="8229600" cy="2362199"/>
          </a:xfrm>
        </p:spPr>
        <p:txBody>
          <a:bodyPr>
            <a:normAutofit/>
          </a:bodyPr>
          <a:lstStyle/>
          <a:p>
            <a:pPr marL="403200" indent="-403200">
              <a:buFont typeface="+mj-lt"/>
              <a:buAutoNum type="arabicPeriod"/>
            </a:pPr>
            <a:r>
              <a:rPr lang="en-US" sz="2200" dirty="0"/>
              <a:t>Determine if the mean study time of students at her university is below the 1961 national average of 24 hours per week.</a:t>
            </a:r>
          </a:p>
          <a:p>
            <a:pPr marL="403200" indent="-403200">
              <a:buFont typeface="+mj-lt"/>
              <a:buAutoNum type="arabicPeriod"/>
            </a:pPr>
            <a:r>
              <a:rPr lang="en-US" sz="2200" dirty="0"/>
              <a:t>Determine if the mean study time of students at her university differs from today’s national average of 14 hours per week.</a:t>
            </a:r>
            <a:endParaRPr lang="en-IN" sz="2200" dirty="0"/>
          </a:p>
        </p:txBody>
      </p:sp>
    </p:spTree>
    <p:extLst>
      <p:ext uri="{BB962C8B-B14F-4D97-AF65-F5344CB8AC3E}">
        <p14:creationId xmlns:p14="http://schemas.microsoft.com/office/powerpoint/2010/main" val="1510968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600" dirty="0">
                <a:latin typeface="Calibri" panose="020F0502020204030204" pitchFamily="34" charset="0"/>
              </a:rPr>
              <a:t>9.2 Hypothesis Test for the Population Mean when </a:t>
            </a:r>
            <a:r>
              <a:rPr lang="en-US" sz="3600" dirty="0"/>
              <a:t>Sigma</a:t>
            </a:r>
            <a:r>
              <a:rPr lang="en-US" sz="3600" dirty="0">
                <a:latin typeface="Calibri" panose="020F0502020204030204" pitchFamily="34" charset="0"/>
              </a:rPr>
              <a:t> is Known </a:t>
            </a:r>
            <a:r>
              <a:rPr lang="en-US" sz="1050" dirty="0">
                <a:latin typeface="Calibri" panose="020F0502020204030204" pitchFamily="34" charset="0"/>
              </a:rPr>
              <a:t>14</a:t>
            </a:r>
            <a:r>
              <a:rPr lang="en-US" sz="3600" noProof="0" dirty="0"/>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lnSpcReduction="10000"/>
          </a:bodyPr>
          <a:lstStyle/>
          <a:p>
            <a:pPr marL="0" indent="0">
              <a:buNone/>
            </a:pPr>
            <a:r>
              <a:rPr lang="en-US" sz="2400" dirty="0"/>
              <a:t>For first image, program code. In the code, the words in the variable names are merged. Line 1. &gt; </a:t>
            </a:r>
            <a:r>
              <a:rPr lang="en-US" sz="2400" dirty="0" err="1"/>
              <a:t>Teststat</a:t>
            </a:r>
            <a:r>
              <a:rPr lang="en-US" sz="2400" dirty="0"/>
              <a:t>, &lt;, </a:t>
            </a:r>
            <a:r>
              <a:rPr lang="en-US" sz="2400" dirty="0" err="1"/>
              <a:t>hypen</a:t>
            </a:r>
            <a:r>
              <a:rPr lang="en-US" sz="2400" dirty="0"/>
              <a:t>, left parenthesis, mean, left parenthesis, </a:t>
            </a:r>
            <a:r>
              <a:rPr lang="en-US" sz="2400" dirty="0" err="1"/>
              <a:t>myDatedollar</a:t>
            </a:r>
            <a:r>
              <a:rPr lang="en-US" sz="2400" dirty="0"/>
              <a:t>, open single quotes, Net worth, close single quotes, right parenthesis, </a:t>
            </a:r>
            <a:r>
              <a:rPr lang="en-US" sz="2400" dirty="0" err="1"/>
              <a:t>hypen</a:t>
            </a:r>
            <a:r>
              <a:rPr lang="en-US" sz="2400" dirty="0"/>
              <a:t>, 8000, right parenthesis, over, left parenthesis, 500, over, sqrt, left parenthesis, 40, right parenthesis, right parenthesis. Line 2. &gt; list, left parenthesis, </a:t>
            </a:r>
            <a:r>
              <a:rPr lang="en-US" sz="2400" dirty="0" err="1"/>
              <a:t>Teststat</a:t>
            </a:r>
            <a:r>
              <a:rPr lang="en-US" sz="2400" dirty="0"/>
              <a:t>, right parenthesis.</a:t>
            </a:r>
          </a:p>
          <a:p>
            <a:pPr marL="0" indent="0">
              <a:buNone/>
            </a:pPr>
            <a:r>
              <a:rPr lang="en-US" sz="2400" dirty="0"/>
              <a:t>For second image, program code. In the code, the words in the variable names are merged. Line 1. </a:t>
            </a:r>
            <a:r>
              <a:rPr lang="en-US" sz="2400" dirty="0" err="1"/>
              <a:t>pnorm</a:t>
            </a:r>
            <a:r>
              <a:rPr lang="en-US" sz="2400" dirty="0"/>
              <a:t>, left parenthesis, </a:t>
            </a:r>
            <a:r>
              <a:rPr lang="en-US" sz="2400" dirty="0" err="1"/>
              <a:t>Teststat</a:t>
            </a:r>
            <a:r>
              <a:rPr lang="en-US" sz="2400" dirty="0"/>
              <a:t>, comma, 0, comma, 1, </a:t>
            </a:r>
            <a:r>
              <a:rPr lang="en-US" sz="2400" dirty="0" err="1"/>
              <a:t>lower.tail</a:t>
            </a:r>
            <a:r>
              <a:rPr lang="en-US" sz="2400" dirty="0"/>
              <a:t> = True, right parenthesis.</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170162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sz="3600" dirty="0">
                <a:latin typeface="Calibri" panose="020F0502020204030204" pitchFamily="34" charset="0"/>
              </a:rPr>
              <a:t>9.3 Hypothesis Test for the Population Mean when </a:t>
            </a:r>
            <a:r>
              <a:rPr lang="en-US" sz="3600" dirty="0"/>
              <a:t>Sigma</a:t>
            </a:r>
            <a:r>
              <a:rPr lang="en-US" sz="3600" dirty="0">
                <a:latin typeface="Calibri" panose="020F0502020204030204" pitchFamily="34" charset="0"/>
              </a:rPr>
              <a:t> is Unknown </a:t>
            </a:r>
            <a:r>
              <a:rPr lang="en-US" sz="1050" dirty="0">
                <a:latin typeface="Calibri" panose="020F0502020204030204" pitchFamily="34" charset="0"/>
              </a:rPr>
              <a:t>4</a:t>
            </a:r>
            <a:r>
              <a:rPr lang="en-US" sz="3600" noProof="0" dirty="0"/>
              <a:t> – Text Alternative</a:t>
            </a:r>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fontScale="92500"/>
          </a:bodyPr>
          <a:lstStyle/>
          <a:p>
            <a:pPr marL="0" indent="0">
              <a:buNone/>
            </a:pPr>
            <a:r>
              <a:rPr lang="en-US" sz="2400" dirty="0"/>
              <a:t>For first image, program code. In the code, the words in the variable names are merged. Line 1. &gt; </a:t>
            </a:r>
            <a:r>
              <a:rPr lang="en-US" sz="2400" dirty="0" err="1"/>
              <a:t>t.test</a:t>
            </a:r>
            <a:r>
              <a:rPr lang="en-US" sz="2400" dirty="0"/>
              <a:t>, left parenthesis, </a:t>
            </a:r>
            <a:r>
              <a:rPr lang="en-US" sz="2400" dirty="0" err="1"/>
              <a:t>mydatadollarHours</a:t>
            </a:r>
            <a:r>
              <a:rPr lang="en-US" sz="2400" dirty="0"/>
              <a:t>, comma, alternative = open quotes, </a:t>
            </a:r>
            <a:r>
              <a:rPr lang="en-US" sz="2400" dirty="0" err="1"/>
              <a:t>two.sided</a:t>
            </a:r>
            <a:r>
              <a:rPr lang="en-US" sz="2400" dirty="0"/>
              <a:t>, close quotes, comma, mu = 14, right parenthesis.</a:t>
            </a:r>
          </a:p>
          <a:p>
            <a:pPr marL="0" indent="0">
              <a:buNone/>
            </a:pPr>
            <a:r>
              <a:rPr lang="en-US" sz="2400" dirty="0"/>
              <a:t>For second image, program code. In the code, the words in the variable names are merged. Line 1. One sample t, </a:t>
            </a:r>
            <a:r>
              <a:rPr lang="en-US" sz="2400" dirty="0" err="1"/>
              <a:t>hypen</a:t>
            </a:r>
            <a:r>
              <a:rPr lang="en-US" sz="2400" dirty="0"/>
              <a:t>, test. Line 2. data, colon, </a:t>
            </a:r>
            <a:r>
              <a:rPr lang="en-US" sz="2400" dirty="0" err="1"/>
              <a:t>myDatadollarHours</a:t>
            </a:r>
            <a:r>
              <a:rPr lang="en-US" sz="2400" dirty="0"/>
              <a:t>. Line 3. t = 1.9444, comma, df = 34 comma, p, </a:t>
            </a:r>
            <a:r>
              <a:rPr lang="en-US" sz="2400" dirty="0" err="1"/>
              <a:t>hypen</a:t>
            </a:r>
            <a:r>
              <a:rPr lang="en-US" sz="2400" dirty="0"/>
              <a:t>, value = 0.06016. Line 4. alternative hypothesis, colon, true mean is not equal to 14. Line 5. 95 percent confidence interval, colon. Line 6. 13.89281 18.85005. Line 7. sample estimates, colon. Line 8. mean of x. Line 9. 16.37143.</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190517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B99-851D-421D-A94D-1181F9D6BF3D}"/>
              </a:ext>
            </a:extLst>
          </p:cNvPr>
          <p:cNvSpPr>
            <a:spLocks noGrp="1"/>
          </p:cNvSpPr>
          <p:nvPr>
            <p:ph type="title"/>
          </p:nvPr>
        </p:nvSpPr>
        <p:spPr/>
        <p:txBody>
          <a:bodyPr>
            <a:normAutofit/>
          </a:bodyPr>
          <a:lstStyle/>
          <a:p>
            <a:r>
              <a:rPr lang="en-US" dirty="0"/>
              <a:t>9.1 Introduction to Hypothesis Testing </a:t>
            </a:r>
            <a:r>
              <a:rPr lang="en-US" sz="1000" dirty="0"/>
              <a:t>1</a:t>
            </a:r>
            <a:endParaRPr lang="en-IN" sz="1000" dirty="0"/>
          </a:p>
        </p:txBody>
      </p:sp>
      <p:sp>
        <p:nvSpPr>
          <p:cNvPr id="3" name="Content Placeholder 2">
            <a:extLst>
              <a:ext uri="{FF2B5EF4-FFF2-40B4-BE49-F238E27FC236}">
                <a16:creationId xmlns:a16="http://schemas.microsoft.com/office/drawing/2014/main" id="{D349C984-52ED-4353-8C6D-083F9478273B}"/>
              </a:ext>
            </a:extLst>
          </p:cNvPr>
          <p:cNvSpPr>
            <a:spLocks noGrp="1"/>
          </p:cNvSpPr>
          <p:nvPr>
            <p:ph idx="1"/>
          </p:nvPr>
        </p:nvSpPr>
        <p:spPr>
          <a:xfrm>
            <a:off x="457200" y="1600201"/>
            <a:ext cx="8229600" cy="1640940"/>
          </a:xfrm>
        </p:spPr>
        <p:txBody>
          <a:bodyPr>
            <a:noAutofit/>
          </a:bodyPr>
          <a:lstStyle/>
          <a:p>
            <a:pPr marL="0" indent="0">
              <a:lnSpc>
                <a:spcPct val="90000"/>
              </a:lnSpc>
              <a:buNone/>
            </a:pPr>
            <a:r>
              <a:rPr lang="en-US" sz="2000" dirty="0"/>
              <a:t>We have used sample information to make inference about a population parameter using a confidence interval.</a:t>
            </a:r>
          </a:p>
          <a:p>
            <a:pPr marL="0" indent="0">
              <a:lnSpc>
                <a:spcPct val="90000"/>
              </a:lnSpc>
              <a:buNone/>
            </a:pPr>
            <a:r>
              <a:rPr lang="en-US" sz="2000" dirty="0"/>
              <a:t>Suppose you formulate a belief.</a:t>
            </a:r>
          </a:p>
          <a:p>
            <a:pPr marL="292608" indent="-292608">
              <a:lnSpc>
                <a:spcPct val="90000"/>
              </a:lnSpc>
            </a:pPr>
            <a:r>
              <a:rPr lang="en-US" sz="2000" dirty="0"/>
              <a:t>Conjecture or informed guess.</a:t>
            </a:r>
          </a:p>
          <a:p>
            <a:pPr marL="292608" indent="-292608">
              <a:lnSpc>
                <a:spcPct val="90000"/>
              </a:lnSpc>
            </a:pPr>
            <a:r>
              <a:rPr lang="en-US" sz="2000" dirty="0"/>
              <a:t>Proposition advanced as true tentatively.</a:t>
            </a:r>
            <a:endParaRPr lang="en-IN" sz="2000" dirty="0"/>
          </a:p>
        </p:txBody>
      </p:sp>
      <p:sp>
        <p:nvSpPr>
          <p:cNvPr id="4" name="Content Placeholder 3">
            <a:extLst>
              <a:ext uri="{FF2B5EF4-FFF2-40B4-BE49-F238E27FC236}">
                <a16:creationId xmlns:a16="http://schemas.microsoft.com/office/drawing/2014/main" id="{062A7C4B-5773-49EA-A5C3-BEDF535E0944}"/>
              </a:ext>
            </a:extLst>
          </p:cNvPr>
          <p:cNvSpPr>
            <a:spLocks noGrp="1"/>
          </p:cNvSpPr>
          <p:nvPr>
            <p:ph idx="10"/>
          </p:nvPr>
        </p:nvSpPr>
        <p:spPr>
          <a:xfrm>
            <a:off x="457200" y="3352800"/>
            <a:ext cx="8229600" cy="2362199"/>
          </a:xfrm>
        </p:spPr>
        <p:txBody>
          <a:bodyPr>
            <a:normAutofit/>
          </a:bodyPr>
          <a:lstStyle/>
          <a:p>
            <a:pPr marL="0" indent="0">
              <a:buNone/>
            </a:pPr>
            <a:r>
              <a:rPr lang="en-US" sz="2000" dirty="0"/>
              <a:t>A formulated believe is a hypothesis.</a:t>
            </a:r>
          </a:p>
          <a:p>
            <a:pPr marL="0" indent="0">
              <a:buNone/>
            </a:pPr>
            <a:r>
              <a:rPr lang="en-US" sz="2000" dirty="0"/>
              <a:t>Every hypothesis confronts evidence that either substantiates or refutes it.</a:t>
            </a:r>
          </a:p>
          <a:p>
            <a:pPr marL="0" indent="0">
              <a:buNone/>
            </a:pPr>
            <a:r>
              <a:rPr lang="en-US" sz="2000" dirty="0"/>
              <a:t>Determining the validity of an assumption is called hypothesis testing.</a:t>
            </a:r>
          </a:p>
          <a:p>
            <a:pPr marL="0" indent="0">
              <a:buNone/>
            </a:pPr>
            <a:r>
              <a:rPr lang="en-US" sz="2000" dirty="0"/>
              <a:t>Hypothesis testing is the second type of inferences we can make about population parameters.</a:t>
            </a:r>
          </a:p>
        </p:txBody>
      </p:sp>
    </p:spTree>
    <p:extLst>
      <p:ext uri="{BB962C8B-B14F-4D97-AF65-F5344CB8AC3E}">
        <p14:creationId xmlns:p14="http://schemas.microsoft.com/office/powerpoint/2010/main" val="314047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4FC8-B786-4771-840A-C99F37F6E91A}"/>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2</a:t>
            </a:r>
            <a:endParaRPr lang="en-IN" dirty="0"/>
          </a:p>
        </p:txBody>
      </p:sp>
      <p:sp>
        <p:nvSpPr>
          <p:cNvPr id="3" name="Content Placeholder 2">
            <a:extLst>
              <a:ext uri="{FF2B5EF4-FFF2-40B4-BE49-F238E27FC236}">
                <a16:creationId xmlns:a16="http://schemas.microsoft.com/office/drawing/2014/main" id="{4672A01C-2DCB-4C67-891A-B43458C6181D}"/>
              </a:ext>
            </a:extLst>
          </p:cNvPr>
          <p:cNvSpPr>
            <a:spLocks noGrp="1"/>
          </p:cNvSpPr>
          <p:nvPr>
            <p:ph idx="1"/>
          </p:nvPr>
        </p:nvSpPr>
        <p:spPr>
          <a:xfrm>
            <a:off x="457200" y="1600201"/>
            <a:ext cx="8229600" cy="1812955"/>
          </a:xfrm>
        </p:spPr>
        <p:txBody>
          <a:bodyPr>
            <a:normAutofit/>
          </a:bodyPr>
          <a:lstStyle/>
          <a:p>
            <a:pPr marL="0" indent="0">
              <a:spcBef>
                <a:spcPts val="500"/>
              </a:spcBef>
              <a:buNone/>
            </a:pPr>
            <a:r>
              <a:rPr lang="en-US" sz="2000" dirty="0"/>
              <a:t>Hypothesis testing is used to resolve conflicts between two competing hypothesis on a particular population of interest.</a:t>
            </a:r>
          </a:p>
          <a:p>
            <a:pPr marL="0" indent="0">
              <a:spcBef>
                <a:spcPts val="500"/>
              </a:spcBef>
              <a:buNone/>
            </a:pPr>
            <a:r>
              <a:rPr lang="en-US" sz="2000" dirty="0"/>
              <a:t>One hypothesis is the null hypothesis.</a:t>
            </a:r>
          </a:p>
          <a:p>
            <a:pPr marL="292608" indent="-292608">
              <a:spcBef>
                <a:spcPts val="500"/>
              </a:spcBef>
            </a:pPr>
            <a:r>
              <a:rPr lang="en-US" sz="2000" dirty="0"/>
              <a:t>Denoted </a:t>
            </a:r>
            <a:r>
              <a:rPr lang="en-US" sz="2000" i="1" dirty="0"/>
              <a:t>H</a:t>
            </a:r>
            <a:r>
              <a:rPr lang="en-US" sz="2000" baseline="-25000" dirty="0"/>
              <a:t>0</a:t>
            </a:r>
            <a:r>
              <a:rPr lang="en-US" sz="2000" dirty="0"/>
              <a:t>.</a:t>
            </a:r>
          </a:p>
          <a:p>
            <a:pPr marL="292608" indent="-292608">
              <a:spcBef>
                <a:spcPts val="500"/>
              </a:spcBef>
            </a:pPr>
            <a:r>
              <a:rPr lang="en-US" sz="2000" dirty="0"/>
              <a:t>Presumed default state of nature or status quo.</a:t>
            </a:r>
            <a:endParaRPr lang="en-IN" sz="2000" dirty="0"/>
          </a:p>
        </p:txBody>
      </p:sp>
      <p:sp>
        <p:nvSpPr>
          <p:cNvPr id="4" name="Content Placeholder 3">
            <a:extLst>
              <a:ext uri="{FF2B5EF4-FFF2-40B4-BE49-F238E27FC236}">
                <a16:creationId xmlns:a16="http://schemas.microsoft.com/office/drawing/2014/main" id="{732C2531-7DBB-468C-AD18-DE2457B87E64}"/>
              </a:ext>
            </a:extLst>
          </p:cNvPr>
          <p:cNvSpPr>
            <a:spLocks noGrp="1"/>
          </p:cNvSpPr>
          <p:nvPr>
            <p:ph idx="10"/>
          </p:nvPr>
        </p:nvSpPr>
        <p:spPr>
          <a:xfrm>
            <a:off x="457200" y="3441072"/>
            <a:ext cx="8229600" cy="1176196"/>
          </a:xfrm>
        </p:spPr>
        <p:txBody>
          <a:bodyPr>
            <a:normAutofit/>
          </a:bodyPr>
          <a:lstStyle/>
          <a:p>
            <a:pPr marL="0" indent="0">
              <a:spcBef>
                <a:spcPts val="500"/>
              </a:spcBef>
              <a:buNone/>
            </a:pPr>
            <a:r>
              <a:rPr lang="en-US" sz="2000" dirty="0"/>
              <a:t>The other hypothesis is the alternative hypothesis.</a:t>
            </a:r>
          </a:p>
          <a:p>
            <a:pPr marL="292608" indent="-292608">
              <a:spcBef>
                <a:spcPts val="500"/>
              </a:spcBef>
            </a:pPr>
            <a:r>
              <a:rPr lang="en-US" sz="2000" dirty="0"/>
              <a:t>Denoted </a:t>
            </a:r>
            <a:r>
              <a:rPr lang="en-US" sz="2000" i="1" dirty="0"/>
              <a:t>H</a:t>
            </a:r>
            <a:r>
              <a:rPr lang="en-US" sz="2000" i="1" baseline="-25000" dirty="0"/>
              <a:t>A</a:t>
            </a:r>
            <a:r>
              <a:rPr lang="en-US" sz="2000" i="1" dirty="0"/>
              <a:t>.</a:t>
            </a:r>
          </a:p>
          <a:p>
            <a:pPr marL="292608" indent="-292608">
              <a:spcBef>
                <a:spcPts val="500"/>
              </a:spcBef>
            </a:pPr>
            <a:r>
              <a:rPr lang="en-US" sz="2000" dirty="0"/>
              <a:t>Contradicts default state of nature or status quo.</a:t>
            </a:r>
            <a:endParaRPr lang="en-IN" sz="2000" dirty="0"/>
          </a:p>
        </p:txBody>
      </p:sp>
      <p:sp>
        <p:nvSpPr>
          <p:cNvPr id="5" name="Content Placeholder 4">
            <a:extLst>
              <a:ext uri="{FF2B5EF4-FFF2-40B4-BE49-F238E27FC236}">
                <a16:creationId xmlns:a16="http://schemas.microsoft.com/office/drawing/2014/main" id="{3DC1D01E-48C2-48EE-A12C-DF80E14CD1F1}"/>
              </a:ext>
            </a:extLst>
          </p:cNvPr>
          <p:cNvSpPr>
            <a:spLocks noGrp="1"/>
          </p:cNvSpPr>
          <p:nvPr>
            <p:ph idx="11"/>
          </p:nvPr>
        </p:nvSpPr>
        <p:spPr>
          <a:xfrm>
            <a:off x="457200" y="4684096"/>
            <a:ext cx="8229600" cy="1259504"/>
          </a:xfrm>
        </p:spPr>
        <p:txBody>
          <a:bodyPr>
            <a:normAutofit/>
          </a:bodyPr>
          <a:lstStyle/>
          <a:p>
            <a:pPr marL="0" indent="0">
              <a:buNone/>
            </a:pPr>
            <a:r>
              <a:rPr lang="en-US" sz="2000" dirty="0"/>
              <a:t>We conduct a hypothesis test to determine whether or not sample evidence contradicts </a:t>
            </a:r>
            <a:r>
              <a:rPr lang="en-US" sz="2000" i="1" dirty="0"/>
              <a:t>H</a:t>
            </a:r>
            <a:r>
              <a:rPr lang="en-US" sz="2000" baseline="-25000" dirty="0"/>
              <a:t>0</a:t>
            </a:r>
            <a:r>
              <a:rPr lang="en-US" sz="2000" dirty="0"/>
              <a:t>.</a:t>
            </a:r>
          </a:p>
          <a:p>
            <a:pPr marL="0" indent="0">
              <a:buNone/>
            </a:pPr>
            <a:r>
              <a:rPr lang="en-US" sz="2000" dirty="0"/>
              <a:t>Our goal is to determine if the null hypothesis can be rejected.</a:t>
            </a:r>
          </a:p>
        </p:txBody>
      </p:sp>
    </p:spTree>
    <p:extLst>
      <p:ext uri="{BB962C8B-B14F-4D97-AF65-F5344CB8AC3E}">
        <p14:creationId xmlns:p14="http://schemas.microsoft.com/office/powerpoint/2010/main" val="116465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4FC8-B786-4771-840A-C99F37F6E91A}"/>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3</a:t>
            </a:r>
            <a:endParaRPr lang="en-IN" dirty="0"/>
          </a:p>
        </p:txBody>
      </p:sp>
      <p:sp>
        <p:nvSpPr>
          <p:cNvPr id="3" name="Content Placeholder 2">
            <a:extLst>
              <a:ext uri="{FF2B5EF4-FFF2-40B4-BE49-F238E27FC236}">
                <a16:creationId xmlns:a16="http://schemas.microsoft.com/office/drawing/2014/main" id="{4672A01C-2DCB-4C67-891A-B43458C6181D}"/>
              </a:ext>
            </a:extLst>
          </p:cNvPr>
          <p:cNvSpPr>
            <a:spLocks noGrp="1"/>
          </p:cNvSpPr>
          <p:nvPr>
            <p:ph idx="1"/>
          </p:nvPr>
        </p:nvSpPr>
        <p:spPr>
          <a:xfrm>
            <a:off x="457200" y="1600202"/>
            <a:ext cx="8229600" cy="1007196"/>
          </a:xfrm>
        </p:spPr>
        <p:txBody>
          <a:bodyPr>
            <a:normAutofit/>
          </a:bodyPr>
          <a:lstStyle/>
          <a:p>
            <a:pPr marL="0" indent="0">
              <a:lnSpc>
                <a:spcPct val="90000"/>
              </a:lnSpc>
              <a:spcBef>
                <a:spcPts val="500"/>
              </a:spcBef>
              <a:buNone/>
            </a:pPr>
            <a:r>
              <a:rPr lang="en-US" sz="1800" dirty="0"/>
              <a:t>We can make one of two decisions.</a:t>
            </a:r>
          </a:p>
          <a:p>
            <a:pPr marL="292608" indent="-292608">
              <a:lnSpc>
                <a:spcPct val="90000"/>
              </a:lnSpc>
              <a:spcBef>
                <a:spcPts val="500"/>
              </a:spcBef>
            </a:pPr>
            <a:r>
              <a:rPr lang="en-US" sz="1800" dirty="0"/>
              <a:t>Reject the null hypothesis.</a:t>
            </a:r>
          </a:p>
          <a:p>
            <a:pPr marL="292608" indent="-292608">
              <a:lnSpc>
                <a:spcPct val="90000"/>
              </a:lnSpc>
              <a:spcBef>
                <a:spcPts val="500"/>
              </a:spcBef>
            </a:pPr>
            <a:r>
              <a:rPr lang="en-US" sz="1800" dirty="0"/>
              <a:t>Do not reject the null hypothesis.</a:t>
            </a:r>
            <a:endParaRPr lang="en-IN" sz="1800" dirty="0"/>
          </a:p>
        </p:txBody>
      </p:sp>
      <p:sp>
        <p:nvSpPr>
          <p:cNvPr id="4" name="Content Placeholder 3">
            <a:extLst>
              <a:ext uri="{FF2B5EF4-FFF2-40B4-BE49-F238E27FC236}">
                <a16:creationId xmlns:a16="http://schemas.microsoft.com/office/drawing/2014/main" id="{732C2531-7DBB-468C-AD18-DE2457B87E64}"/>
              </a:ext>
            </a:extLst>
          </p:cNvPr>
          <p:cNvSpPr>
            <a:spLocks noGrp="1"/>
          </p:cNvSpPr>
          <p:nvPr>
            <p:ph idx="10"/>
          </p:nvPr>
        </p:nvSpPr>
        <p:spPr>
          <a:xfrm>
            <a:off x="457200" y="2670773"/>
            <a:ext cx="8382000" cy="1258432"/>
          </a:xfrm>
        </p:spPr>
        <p:txBody>
          <a:bodyPr>
            <a:normAutofit/>
          </a:bodyPr>
          <a:lstStyle/>
          <a:p>
            <a:pPr marL="0" indent="0">
              <a:lnSpc>
                <a:spcPct val="90000"/>
              </a:lnSpc>
              <a:spcBef>
                <a:spcPts val="500"/>
              </a:spcBef>
              <a:buNone/>
            </a:pPr>
            <a:r>
              <a:rPr lang="en-US" sz="1800" dirty="0"/>
              <a:t>Reject the null hypothesis when the sample evidence is inconsistent with the null hypothesis.</a:t>
            </a:r>
          </a:p>
          <a:p>
            <a:pPr marL="292608" indent="-292608">
              <a:lnSpc>
                <a:spcPct val="90000"/>
              </a:lnSpc>
              <a:spcBef>
                <a:spcPts val="500"/>
              </a:spcBef>
            </a:pPr>
            <a:r>
              <a:rPr lang="en-US" sz="1800" dirty="0"/>
              <a:t>Criminal court: innocent.</a:t>
            </a:r>
          </a:p>
          <a:p>
            <a:pPr marL="292608" indent="-292608">
              <a:lnSpc>
                <a:spcPct val="90000"/>
              </a:lnSpc>
              <a:spcBef>
                <a:spcPts val="500"/>
              </a:spcBef>
            </a:pPr>
            <a:r>
              <a:rPr lang="en-US" sz="1800" dirty="0"/>
              <a:t>Not evidence to convict.</a:t>
            </a:r>
            <a:endParaRPr lang="en-IN" sz="1800" dirty="0"/>
          </a:p>
        </p:txBody>
      </p:sp>
      <p:sp>
        <p:nvSpPr>
          <p:cNvPr id="5" name="Content Placeholder 4">
            <a:extLst>
              <a:ext uri="{FF2B5EF4-FFF2-40B4-BE49-F238E27FC236}">
                <a16:creationId xmlns:a16="http://schemas.microsoft.com/office/drawing/2014/main" id="{3DC1D01E-48C2-48EE-A12C-DF80E14CD1F1}"/>
              </a:ext>
            </a:extLst>
          </p:cNvPr>
          <p:cNvSpPr>
            <a:spLocks noGrp="1"/>
          </p:cNvSpPr>
          <p:nvPr>
            <p:ph idx="11"/>
          </p:nvPr>
        </p:nvSpPr>
        <p:spPr>
          <a:xfrm>
            <a:off x="457200" y="3990424"/>
            <a:ext cx="8229600" cy="1903382"/>
          </a:xfrm>
        </p:spPr>
        <p:txBody>
          <a:bodyPr>
            <a:normAutofit/>
          </a:bodyPr>
          <a:lstStyle/>
          <a:p>
            <a:pPr marL="0" indent="0">
              <a:lnSpc>
                <a:spcPct val="90000"/>
              </a:lnSpc>
              <a:spcBef>
                <a:spcPts val="500"/>
              </a:spcBef>
              <a:buNone/>
            </a:pPr>
            <a:r>
              <a:rPr lang="en-US" sz="1800" dirty="0"/>
              <a:t>Do not reject the null hypothesis when the sample evidence is not inconsistent with the null hypothesis.</a:t>
            </a:r>
          </a:p>
          <a:p>
            <a:pPr marL="292608" indent="-292608">
              <a:lnSpc>
                <a:spcPct val="90000"/>
              </a:lnSpc>
              <a:spcBef>
                <a:spcPts val="500"/>
              </a:spcBef>
            </a:pPr>
            <a:r>
              <a:rPr lang="en-US" sz="1800" dirty="0"/>
              <a:t>Not correct that “we accept the null hypothesis”.</a:t>
            </a:r>
          </a:p>
          <a:p>
            <a:pPr marL="292608" indent="-292608">
              <a:lnSpc>
                <a:spcPct val="90000"/>
              </a:lnSpc>
              <a:spcBef>
                <a:spcPts val="500"/>
              </a:spcBef>
            </a:pPr>
            <a:r>
              <a:rPr lang="en-US" sz="1800" dirty="0"/>
              <a:t>Sample information may not be inconsistent with the null.</a:t>
            </a:r>
          </a:p>
          <a:p>
            <a:pPr marL="292608" indent="-292608">
              <a:lnSpc>
                <a:spcPct val="90000"/>
              </a:lnSpc>
              <a:spcBef>
                <a:spcPts val="500"/>
              </a:spcBef>
            </a:pPr>
            <a:r>
              <a:rPr lang="en-US" sz="1800" dirty="0"/>
              <a:t>But this does not prove the null hypothesis is true.</a:t>
            </a:r>
          </a:p>
          <a:p>
            <a:pPr marL="292608" indent="-292608">
              <a:lnSpc>
                <a:spcPct val="90000"/>
              </a:lnSpc>
              <a:spcBef>
                <a:spcPts val="500"/>
              </a:spcBef>
            </a:pPr>
            <a:r>
              <a:rPr lang="en-US" sz="1800" dirty="0"/>
              <a:t>Criminal court: guilty, enough evidence to convict.</a:t>
            </a:r>
          </a:p>
        </p:txBody>
      </p:sp>
    </p:spTree>
    <p:extLst>
      <p:ext uri="{BB962C8B-B14F-4D97-AF65-F5344CB8AC3E}">
        <p14:creationId xmlns:p14="http://schemas.microsoft.com/office/powerpoint/2010/main" val="4052650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4FC8-B786-4771-840A-C99F37F6E91A}"/>
              </a:ext>
            </a:extLst>
          </p:cNvPr>
          <p:cNvSpPr>
            <a:spLocks noGrp="1"/>
          </p:cNvSpPr>
          <p:nvPr>
            <p:ph type="title"/>
          </p:nvPr>
        </p:nvSpPr>
        <p:spPr/>
        <p:txBody>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4</a:t>
            </a:r>
            <a:endParaRPr lang="en-IN" dirty="0"/>
          </a:p>
        </p:txBody>
      </p:sp>
      <p:sp>
        <p:nvSpPr>
          <p:cNvPr id="3" name="Content Placeholder 2">
            <a:extLst>
              <a:ext uri="{FF2B5EF4-FFF2-40B4-BE49-F238E27FC236}">
                <a16:creationId xmlns:a16="http://schemas.microsoft.com/office/drawing/2014/main" id="{4672A01C-2DCB-4C67-891A-B43458C6181D}"/>
              </a:ext>
            </a:extLst>
          </p:cNvPr>
          <p:cNvSpPr>
            <a:spLocks noGrp="1"/>
          </p:cNvSpPr>
          <p:nvPr>
            <p:ph idx="1"/>
          </p:nvPr>
        </p:nvSpPr>
        <p:spPr>
          <a:xfrm>
            <a:off x="457200" y="1600202"/>
            <a:ext cx="8229600" cy="2247521"/>
          </a:xfrm>
        </p:spPr>
        <p:txBody>
          <a:bodyPr>
            <a:normAutofit/>
          </a:bodyPr>
          <a:lstStyle/>
          <a:p>
            <a:pPr marL="0" indent="0">
              <a:spcBef>
                <a:spcPts val="500"/>
              </a:spcBef>
              <a:buNone/>
            </a:pPr>
            <a:r>
              <a:rPr lang="en-US" sz="2000" dirty="0"/>
              <a:t>A very crucial step in a hypothesis test concerns the formulation of the two competing hypotheses.</a:t>
            </a:r>
          </a:p>
          <a:p>
            <a:pPr marL="0" indent="0">
              <a:spcBef>
                <a:spcPts val="500"/>
              </a:spcBef>
              <a:buNone/>
            </a:pPr>
            <a:r>
              <a:rPr lang="en-US" sz="2000" dirty="0"/>
              <a:t>The conclusion of the test depends on how the hypotheses are stated.</a:t>
            </a:r>
          </a:p>
          <a:p>
            <a:pPr marL="0" indent="0">
              <a:spcBef>
                <a:spcPts val="500"/>
              </a:spcBef>
              <a:buNone/>
            </a:pPr>
            <a:r>
              <a:rPr lang="en-US" sz="2000" dirty="0"/>
              <a:t>Null hypothesis.</a:t>
            </a:r>
          </a:p>
          <a:p>
            <a:pPr marL="292608" indent="-292608">
              <a:spcBef>
                <a:spcPts val="500"/>
              </a:spcBef>
            </a:pPr>
            <a:r>
              <a:rPr lang="en-US" sz="2000" dirty="0"/>
              <a:t>Status quo or “business as usual”.</a:t>
            </a:r>
          </a:p>
          <a:p>
            <a:pPr marL="292608" indent="-292608">
              <a:spcBef>
                <a:spcPts val="500"/>
              </a:spcBef>
            </a:pPr>
            <a:r>
              <a:rPr lang="en-US" sz="2000" dirty="0"/>
              <a:t>Specified with =, ≤ or ≥.</a:t>
            </a:r>
            <a:endParaRPr lang="en-IN" sz="2000" dirty="0"/>
          </a:p>
        </p:txBody>
      </p:sp>
      <p:sp>
        <p:nvSpPr>
          <p:cNvPr id="4" name="Content Placeholder 3">
            <a:extLst>
              <a:ext uri="{FF2B5EF4-FFF2-40B4-BE49-F238E27FC236}">
                <a16:creationId xmlns:a16="http://schemas.microsoft.com/office/drawing/2014/main" id="{732C2531-7DBB-468C-AD18-DE2457B87E64}"/>
              </a:ext>
            </a:extLst>
          </p:cNvPr>
          <p:cNvSpPr>
            <a:spLocks noGrp="1"/>
          </p:cNvSpPr>
          <p:nvPr>
            <p:ph idx="10"/>
          </p:nvPr>
        </p:nvSpPr>
        <p:spPr>
          <a:xfrm>
            <a:off x="457200" y="3923168"/>
            <a:ext cx="8382000" cy="1715632"/>
          </a:xfrm>
        </p:spPr>
        <p:txBody>
          <a:bodyPr>
            <a:noAutofit/>
          </a:bodyPr>
          <a:lstStyle/>
          <a:p>
            <a:pPr marL="0" indent="0">
              <a:spcBef>
                <a:spcPts val="500"/>
              </a:spcBef>
              <a:buNone/>
            </a:pPr>
            <a:r>
              <a:rPr lang="en-US" sz="2000" dirty="0"/>
              <a:t>Alternative hypothesis.</a:t>
            </a:r>
          </a:p>
          <a:p>
            <a:pPr marL="292608" indent="-292608">
              <a:spcBef>
                <a:spcPts val="500"/>
              </a:spcBef>
            </a:pPr>
            <a:r>
              <a:rPr lang="en-US" sz="2000" dirty="0"/>
              <a:t>Contests status quo.</a:t>
            </a:r>
          </a:p>
          <a:p>
            <a:pPr marL="292608" indent="-292608">
              <a:spcBef>
                <a:spcPts val="500"/>
              </a:spcBef>
            </a:pPr>
            <a:r>
              <a:rPr lang="en-US" sz="2000" dirty="0"/>
              <a:t>Whatever we wish to establish, something new.</a:t>
            </a:r>
          </a:p>
          <a:p>
            <a:pPr marL="292608" indent="-292608">
              <a:spcBef>
                <a:spcPts val="500"/>
              </a:spcBef>
            </a:pPr>
            <a:r>
              <a:rPr lang="en-US" sz="2000" dirty="0"/>
              <a:t>Specified with the opposite of what is in the null: ≠, &gt; or &lt;.</a:t>
            </a:r>
          </a:p>
        </p:txBody>
      </p:sp>
    </p:spTree>
    <p:extLst>
      <p:ext uri="{BB962C8B-B14F-4D97-AF65-F5344CB8AC3E}">
        <p14:creationId xmlns:p14="http://schemas.microsoft.com/office/powerpoint/2010/main" val="749612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B99-851D-421D-A94D-1181F9D6BF3D}"/>
              </a:ext>
            </a:extLst>
          </p:cNvPr>
          <p:cNvSpPr>
            <a:spLocks noGrp="1"/>
          </p:cNvSpPr>
          <p:nvPr>
            <p:ph type="title"/>
          </p:nvPr>
        </p:nvSpPr>
        <p:spPr/>
        <p:txBody>
          <a:bodyPr>
            <a:normAutofit/>
          </a:bodyPr>
          <a:lstStyle/>
          <a:p>
            <a:r>
              <a:rPr kumimoji="0" lang="en-US" sz="4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9.1 Introduction to Hypothesis Testing </a:t>
            </a:r>
            <a:r>
              <a:rPr kumimoji="0" lang="en-US" sz="1000" b="0" i="0" u="none" strike="noStrike" kern="1200" cap="none" spc="0" normalizeH="0" baseline="0" noProof="0" dirty="0">
                <a:ln>
                  <a:noFill/>
                </a:ln>
                <a:solidFill>
                  <a:srgbClr val="1F4984"/>
                </a:solidFill>
                <a:effectLst/>
                <a:uLnTx/>
                <a:uFillTx/>
                <a:latin typeface="Calibri" panose="020F0502020204030204" pitchFamily="34" charset="0"/>
                <a:ea typeface="+mj-ea"/>
                <a:cs typeface="+mj-cs"/>
              </a:rPr>
              <a:t>5</a:t>
            </a:r>
            <a:endParaRPr lang="en-IN" sz="1100" dirty="0"/>
          </a:p>
        </p:txBody>
      </p:sp>
      <p:sp>
        <p:nvSpPr>
          <p:cNvPr id="3" name="Content Placeholder 2">
            <a:extLst>
              <a:ext uri="{FF2B5EF4-FFF2-40B4-BE49-F238E27FC236}">
                <a16:creationId xmlns:a16="http://schemas.microsoft.com/office/drawing/2014/main" id="{D349C984-52ED-4353-8C6D-083F9478273B}"/>
              </a:ext>
            </a:extLst>
          </p:cNvPr>
          <p:cNvSpPr>
            <a:spLocks noGrp="1"/>
          </p:cNvSpPr>
          <p:nvPr>
            <p:ph idx="1"/>
          </p:nvPr>
        </p:nvSpPr>
        <p:spPr>
          <a:xfrm>
            <a:off x="457200" y="1600201"/>
            <a:ext cx="8229600" cy="1586619"/>
          </a:xfrm>
        </p:spPr>
        <p:txBody>
          <a:bodyPr>
            <a:normAutofit/>
          </a:bodyPr>
          <a:lstStyle/>
          <a:p>
            <a:pPr marL="292608" indent="-292608"/>
            <a:r>
              <a:rPr lang="en-US" sz="2200" dirty="0"/>
              <a:t>One-tailed tests use &lt; or &gt; in the alternative.</a:t>
            </a:r>
          </a:p>
          <a:p>
            <a:pPr marL="292608" indent="-292608"/>
            <a:r>
              <a:rPr lang="en-US" sz="2200" dirty="0"/>
              <a:t>Two-tailed test uses ≠ in the alternative.</a:t>
            </a:r>
          </a:p>
          <a:p>
            <a:pPr marL="292608" indent="-292608"/>
            <a:r>
              <a:rPr lang="en-US" sz="2200" dirty="0"/>
              <a:t>In general, we follow three steps when formulating the competing hypotheses.</a:t>
            </a:r>
            <a:endParaRPr lang="en-IN" sz="2200" dirty="0"/>
          </a:p>
        </p:txBody>
      </p:sp>
      <p:sp>
        <p:nvSpPr>
          <p:cNvPr id="4" name="Content Placeholder 3">
            <a:extLst>
              <a:ext uri="{FF2B5EF4-FFF2-40B4-BE49-F238E27FC236}">
                <a16:creationId xmlns:a16="http://schemas.microsoft.com/office/drawing/2014/main" id="{062A7C4B-5773-49EA-A5C3-BEDF535E0944}"/>
              </a:ext>
            </a:extLst>
          </p:cNvPr>
          <p:cNvSpPr>
            <a:spLocks noGrp="1"/>
          </p:cNvSpPr>
          <p:nvPr>
            <p:ph idx="10"/>
          </p:nvPr>
        </p:nvSpPr>
        <p:spPr>
          <a:xfrm>
            <a:off x="457200" y="3276601"/>
            <a:ext cx="8229600" cy="2362199"/>
          </a:xfrm>
        </p:spPr>
        <p:txBody>
          <a:bodyPr>
            <a:normAutofit/>
          </a:bodyPr>
          <a:lstStyle/>
          <a:p>
            <a:pPr marL="403200" indent="-403200">
              <a:buFont typeface="+mj-lt"/>
              <a:buAutoNum type="arabicPeriod"/>
            </a:pPr>
            <a:r>
              <a:rPr lang="en-US" sz="2200" dirty="0"/>
              <a:t>Identify the relevant population parameter of interest.</a:t>
            </a:r>
          </a:p>
          <a:p>
            <a:pPr marL="403200" indent="-403200">
              <a:buFont typeface="+mj-lt"/>
              <a:buAutoNum type="arabicPeriod"/>
            </a:pPr>
            <a:r>
              <a:rPr lang="en-US" sz="2200" dirty="0"/>
              <a:t>Determine whether it is a one- or two-tailed test.</a:t>
            </a:r>
          </a:p>
          <a:p>
            <a:pPr marL="403200" indent="-403200">
              <a:buFont typeface="+mj-lt"/>
              <a:buAutoNum type="arabicPeriod"/>
            </a:pPr>
            <a:r>
              <a:rPr lang="en-US" sz="2200" dirty="0"/>
              <a:t>Include some form of the equality sign in the null hypothesis and use the alternative hypothesis to establish a claim.</a:t>
            </a:r>
          </a:p>
        </p:txBody>
      </p:sp>
    </p:spTree>
    <p:extLst>
      <p:ext uri="{BB962C8B-B14F-4D97-AF65-F5344CB8AC3E}">
        <p14:creationId xmlns:p14="http://schemas.microsoft.com/office/powerpoint/2010/main" val="1047360973"/>
      </p:ext>
    </p:extLst>
  </p:cSld>
  <p:clrMapOvr>
    <a:masterClrMapping/>
  </p:clrMapOvr>
</p:sld>
</file>

<file path=ppt/theme/theme1.xml><?xml version="1.0" encoding="utf-8"?>
<a:theme xmlns:a="http://schemas.openxmlformats.org/drawingml/2006/main" name="Master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ster Design">
  <a:themeElements>
    <a:clrScheme name="Custom 2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ffectLst/>
      </a:spPr>
      <a:bodyPr/>
      <a:lstStyle>
        <a:defPPr>
          <a:buClrTx/>
          <a:buSzPct val="100000"/>
          <a:buFont typeface="Arial" panose="020B0604020202020204" pitchFamily="34" charset="0"/>
          <a:buChar char="•"/>
          <a:defRPr dirty="0">
            <a:latin typeface="Helvetica" panose="020B0604020202020204" pitchFamily="34" charset="0"/>
            <a:cs typeface="Helvetica" panose="020B0604020202020204"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Design</Template>
  <TotalTime>22971</TotalTime>
  <Words>3384</Words>
  <Application>Microsoft Office PowerPoint</Application>
  <PresentationFormat>On-screen Show (4:3)</PresentationFormat>
  <Paragraphs>310</Paragraphs>
  <Slides>41</Slides>
  <Notes>1</Notes>
  <HiddenSlides>4</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0" baseType="lpstr">
      <vt:lpstr>Arial</vt:lpstr>
      <vt:lpstr>Book Antiqua</vt:lpstr>
      <vt:lpstr>Calibri</vt:lpstr>
      <vt:lpstr>Helvetica</vt:lpstr>
      <vt:lpstr>Times New Roman</vt:lpstr>
      <vt:lpstr>Wingdings</vt:lpstr>
      <vt:lpstr>Master Design</vt:lpstr>
      <vt:lpstr>1_Master Design</vt:lpstr>
      <vt:lpstr>MathType 7.0 Equation</vt:lpstr>
      <vt:lpstr>9 Hypothesis Testing</vt:lpstr>
      <vt:lpstr>Chapter 9 Learning Objectives (L Os)</vt:lpstr>
      <vt:lpstr>Introductory Case: Undergraduate Study Habits 1</vt:lpstr>
      <vt:lpstr>Introductory Case: Undergraduate Study Habits 2</vt:lpstr>
      <vt:lpstr>9.1 Introduction to Hypothesis Testing 1</vt:lpstr>
      <vt:lpstr>9.1 Introduction to Hypothesis Testing 2</vt:lpstr>
      <vt:lpstr>9.1 Introduction to Hypothesis Testing 3</vt:lpstr>
      <vt:lpstr>9.1 Introduction to Hypothesis Testing 4</vt:lpstr>
      <vt:lpstr>9.1 Introduction to Hypothesis Testing 5</vt:lpstr>
      <vt:lpstr>9.1 Introduction to Hypothesis Testing 6</vt:lpstr>
      <vt:lpstr>9.1 Introduction to Hypothesis Testing 7</vt:lpstr>
      <vt:lpstr>9.1 Introduction to Hypothesis Testing 8</vt:lpstr>
      <vt:lpstr>9.1 Introduction to Hypothesis Testing 9</vt:lpstr>
      <vt:lpstr>9.1 Introduction to Hypothesis Testing 10</vt:lpstr>
      <vt:lpstr>9.2 Hypothesis Test for the Population Mean when Sigma is Known 1</vt:lpstr>
      <vt:lpstr>9.2 Hypothesis Test for the Population Mean when Sigma is Known 2</vt:lpstr>
      <vt:lpstr>9.2 Hypothesis Test for the Population Mean when Sigma is Known 3</vt:lpstr>
      <vt:lpstr>9.2 Hypothesis Test for the Population Mean when Sigma is Known 4</vt:lpstr>
      <vt:lpstr>9.2 Hypothesis Test for the Population Mean when Sigma is Known 5</vt:lpstr>
      <vt:lpstr>9.2 Hypothesis Test for the Population Mean when Sigma is Known 6</vt:lpstr>
      <vt:lpstr>9.2 Hypothesis Test for the Population Mean when Sigma is Known 7</vt:lpstr>
      <vt:lpstr>9.2 Hypothesis Test for the Population Mean when Sigma is Known 8</vt:lpstr>
      <vt:lpstr>9.2 Hypothesis Test for the Population Mean when Sigma is Known 9</vt:lpstr>
      <vt:lpstr>9.2 Hypothesis Test for the Population Mean when Sigma is Known 10</vt:lpstr>
      <vt:lpstr>9.2 Hypothesis Test for the Population Mean when Sigma is Known 11</vt:lpstr>
      <vt:lpstr>9.2 Hypothesis Test for the Population Mean when Sigma is Known 12</vt:lpstr>
      <vt:lpstr>9.2 Hypothesis Test for the Population Mean when Sigma is Known 13</vt:lpstr>
      <vt:lpstr>9.2 Hypothesis Test for the Population Mean when Sigma is Known 14</vt:lpstr>
      <vt:lpstr>9.3 Hypothesis Test for the Population Mean when Sigma is Unknown 1</vt:lpstr>
      <vt:lpstr>9.3 Hypothesis Test for the Population Mean when Sigma is Unknown 2</vt:lpstr>
      <vt:lpstr>9.3 Hypothesis Test for the Population Mean when Sigma is Unknown 3</vt:lpstr>
      <vt:lpstr>9.3 Hypothesis Test for the Population Mean when Sigma is Unknown 4</vt:lpstr>
      <vt:lpstr>9.3 Hypothesis Test for the Population Mean when Sigma is Unknown 5</vt:lpstr>
      <vt:lpstr>9.4 Hypothesis Test for the Population Mean Proportion 1</vt:lpstr>
      <vt:lpstr>9.4 Hypothesis Test for the Population Mean Proportion 2</vt:lpstr>
      <vt:lpstr>9.4 Hypothesis Test for the Population Mean Proportion 3</vt:lpstr>
      <vt:lpstr>End of Main Content</vt:lpstr>
      <vt:lpstr>Accessibility Content: Text Alternatives for Images</vt:lpstr>
      <vt:lpstr>9.2 Hypothesis Test for the Population Mean when Sigma is Known 7 – Text Alternative</vt:lpstr>
      <vt:lpstr>9.2 Hypothesis Test for the Population Mean when Sigma is Known 14 – Text Alternative</vt:lpstr>
      <vt:lpstr>9.3 Hypothesis Test for the Population Mean when Sigma is Unknown 4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Numerical Descriptive Measures</dc:title>
  <dc:creator/>
  <cp:lastModifiedBy>Michaelammal Michael</cp:lastModifiedBy>
  <cp:revision>1063</cp:revision>
  <dcterms:created xsi:type="dcterms:W3CDTF">2011-08-11T13:30:00Z</dcterms:created>
  <dcterms:modified xsi:type="dcterms:W3CDTF">2021-07-12T10:56:55Z</dcterms:modified>
</cp:coreProperties>
</file>