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2" r:id="rId1"/>
    <p:sldMasterId id="2147483764" r:id="rId2"/>
  </p:sldMasterIdLst>
  <p:notesMasterIdLst>
    <p:notesMasterId r:id="rId54"/>
  </p:notesMasterIdLst>
  <p:sldIdLst>
    <p:sldId id="401" r:id="rId3"/>
    <p:sldId id="257" r:id="rId4"/>
    <p:sldId id="640" r:id="rId5"/>
    <p:sldId id="642" r:id="rId6"/>
    <p:sldId id="678" r:id="rId7"/>
    <p:sldId id="679" r:id="rId8"/>
    <p:sldId id="680" r:id="rId9"/>
    <p:sldId id="681" r:id="rId10"/>
    <p:sldId id="682" r:id="rId11"/>
    <p:sldId id="683" r:id="rId12"/>
    <p:sldId id="684" r:id="rId13"/>
    <p:sldId id="685" r:id="rId14"/>
    <p:sldId id="686" r:id="rId15"/>
    <p:sldId id="687" r:id="rId16"/>
    <p:sldId id="688" r:id="rId17"/>
    <p:sldId id="689" r:id="rId18"/>
    <p:sldId id="690" r:id="rId19"/>
    <p:sldId id="719" r:id="rId20"/>
    <p:sldId id="693" r:id="rId21"/>
    <p:sldId id="694" r:id="rId22"/>
    <p:sldId id="695" r:id="rId23"/>
    <p:sldId id="696" r:id="rId24"/>
    <p:sldId id="697" r:id="rId25"/>
    <p:sldId id="698" r:id="rId26"/>
    <p:sldId id="699" r:id="rId27"/>
    <p:sldId id="700" r:id="rId28"/>
    <p:sldId id="701" r:id="rId29"/>
    <p:sldId id="702" r:id="rId30"/>
    <p:sldId id="703" r:id="rId31"/>
    <p:sldId id="704" r:id="rId32"/>
    <p:sldId id="705" r:id="rId33"/>
    <p:sldId id="706" r:id="rId34"/>
    <p:sldId id="707" r:id="rId35"/>
    <p:sldId id="708" r:id="rId36"/>
    <p:sldId id="709" r:id="rId37"/>
    <p:sldId id="710" r:id="rId38"/>
    <p:sldId id="711" r:id="rId39"/>
    <p:sldId id="712" r:id="rId40"/>
    <p:sldId id="713" r:id="rId41"/>
    <p:sldId id="714" r:id="rId42"/>
    <p:sldId id="715" r:id="rId43"/>
    <p:sldId id="716" r:id="rId44"/>
    <p:sldId id="717" r:id="rId45"/>
    <p:sldId id="402" r:id="rId46"/>
    <p:sldId id="513" r:id="rId47"/>
    <p:sldId id="404" r:id="rId48"/>
    <p:sldId id="720" r:id="rId49"/>
    <p:sldId id="721" r:id="rId50"/>
    <p:sldId id="718" r:id="rId51"/>
    <p:sldId id="722" r:id="rId52"/>
    <p:sldId id="723" r:id="rId5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Main Content" id="{D3F44C91-3BA7-4281-8574-3F307E499921}">
          <p14:sldIdLst>
            <p14:sldId id="401"/>
            <p14:sldId id="257"/>
            <p14:sldId id="640"/>
            <p14:sldId id="642"/>
            <p14:sldId id="678"/>
            <p14:sldId id="679"/>
            <p14:sldId id="680"/>
            <p14:sldId id="681"/>
            <p14:sldId id="682"/>
            <p14:sldId id="683"/>
            <p14:sldId id="684"/>
            <p14:sldId id="685"/>
            <p14:sldId id="686"/>
            <p14:sldId id="687"/>
            <p14:sldId id="688"/>
            <p14:sldId id="689"/>
            <p14:sldId id="690"/>
            <p14:sldId id="719"/>
            <p14:sldId id="693"/>
            <p14:sldId id="694"/>
            <p14:sldId id="695"/>
            <p14:sldId id="696"/>
            <p14:sldId id="697"/>
            <p14:sldId id="698"/>
            <p14:sldId id="699"/>
            <p14:sldId id="700"/>
            <p14:sldId id="701"/>
            <p14:sldId id="702"/>
            <p14:sldId id="703"/>
            <p14:sldId id="704"/>
            <p14:sldId id="705"/>
            <p14:sldId id="706"/>
            <p14:sldId id="707"/>
            <p14:sldId id="708"/>
            <p14:sldId id="709"/>
            <p14:sldId id="710"/>
            <p14:sldId id="711"/>
            <p14:sldId id="712"/>
            <p14:sldId id="713"/>
            <p14:sldId id="714"/>
            <p14:sldId id="715"/>
            <p14:sldId id="716"/>
            <p14:sldId id="717"/>
            <p14:sldId id="402"/>
          </p14:sldIdLst>
        </p14:section>
        <p14:section name="Appendix: Image Descriptions for Unsighted Students" id="{18C3DBE0-DF1C-434E-AFD7-31C5F583D067}">
          <p14:sldIdLst>
            <p14:sldId id="513"/>
            <p14:sldId id="404"/>
            <p14:sldId id="720"/>
            <p14:sldId id="721"/>
            <p14:sldId id="718"/>
            <p14:sldId id="722"/>
            <p14:sldId id="723"/>
          </p14:sldIdLst>
        </p14:section>
      </p14:sectionLst>
    </p:ext>
    <p:ext uri="{EFAFB233-063F-42B5-8137-9DF3F51BA10A}">
      <p15:sldGuideLst xmlns:p15="http://schemas.microsoft.com/office/powerpoint/2012/main">
        <p15:guide id="1" orient="horz" pos="2112" userDrawn="1">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iz Moliski" initials="" lastIdx="25" clrIdx="0"/>
  <p:cmAuthor id="1" name="Samuel Joseph Frame" initials="SJF" lastIdx="11" clrIdx="1"/>
  <p:cmAuthor id="2" name="Microsoft Office User" initials="MOU" lastIdx="3" clrIdx="2"/>
  <p:cmAuthor id="3" name="Agate Development" initials="AD" lastIdx="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84"/>
    <a:srgbClr val="002495"/>
    <a:srgbClr val="009C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15" autoAdjust="0"/>
    <p:restoredTop sz="85102" autoAdjust="0"/>
  </p:normalViewPr>
  <p:slideViewPr>
    <p:cSldViewPr>
      <p:cViewPr varScale="1">
        <p:scale>
          <a:sx n="57" d="100"/>
          <a:sy n="57" d="100"/>
        </p:scale>
        <p:origin x="72" y="78"/>
      </p:cViewPr>
      <p:guideLst>
        <p:guide orient="horz" pos="2112"/>
        <p:guide pos="2880"/>
      </p:guideLst>
    </p:cSldViewPr>
  </p:slideViewPr>
  <p:outlineViewPr>
    <p:cViewPr>
      <p:scale>
        <a:sx n="33" d="100"/>
        <a:sy n="33" d="100"/>
      </p:scale>
      <p:origin x="0" y="-241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Lst>
  </p:outlineViewPr>
  <p:notesTextViewPr>
    <p:cViewPr>
      <p:scale>
        <a:sx n="125" d="100"/>
        <a:sy n="125" d="100"/>
      </p:scale>
      <p:origin x="0" y="0"/>
    </p:cViewPr>
  </p:notesTextViewPr>
  <p:sorterViewPr>
    <p:cViewPr>
      <p:scale>
        <a:sx n="100" d="100"/>
        <a:sy n="100" d="100"/>
      </p:scale>
      <p:origin x="0" y="3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6.xml"/><Relationship Id="rId39" Type="http://schemas.openxmlformats.org/officeDocument/2006/relationships/slide" Target="slides/slide39.xml"/><Relationship Id="rId3" Type="http://schemas.openxmlformats.org/officeDocument/2006/relationships/slide" Target="slides/slide3.xml"/><Relationship Id="rId21" Type="http://schemas.openxmlformats.org/officeDocument/2006/relationships/slide" Target="slides/slide21.xml"/><Relationship Id="rId34" Type="http://schemas.openxmlformats.org/officeDocument/2006/relationships/slide" Target="slides/slide34.xml"/><Relationship Id="rId42" Type="http://schemas.openxmlformats.org/officeDocument/2006/relationships/slide" Target="slides/slide42.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33" Type="http://schemas.openxmlformats.org/officeDocument/2006/relationships/slide" Target="slides/slide33.xml"/><Relationship Id="rId38" Type="http://schemas.openxmlformats.org/officeDocument/2006/relationships/slide" Target="slides/slide38.xml"/><Relationship Id="rId2" Type="http://schemas.openxmlformats.org/officeDocument/2006/relationships/slide" Target="slides/slide2.xml"/><Relationship Id="rId16" Type="http://schemas.openxmlformats.org/officeDocument/2006/relationships/slide" Target="slides/slide16.xml"/><Relationship Id="rId20" Type="http://schemas.openxmlformats.org/officeDocument/2006/relationships/slide" Target="slides/slide20.xml"/><Relationship Id="rId29" Type="http://schemas.openxmlformats.org/officeDocument/2006/relationships/slide" Target="slides/slide29.xml"/><Relationship Id="rId41" Type="http://schemas.openxmlformats.org/officeDocument/2006/relationships/slide" Target="slides/slide41.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24" Type="http://schemas.openxmlformats.org/officeDocument/2006/relationships/slide" Target="slides/slide24.xml"/><Relationship Id="rId32" Type="http://schemas.openxmlformats.org/officeDocument/2006/relationships/slide" Target="slides/slide32.xml"/><Relationship Id="rId37" Type="http://schemas.openxmlformats.org/officeDocument/2006/relationships/slide" Target="slides/slide37.xml"/><Relationship Id="rId40" Type="http://schemas.openxmlformats.org/officeDocument/2006/relationships/slide" Target="slides/slide40.xml"/><Relationship Id="rId45" Type="http://schemas.openxmlformats.org/officeDocument/2006/relationships/slide" Target="slides/slide45.xml"/><Relationship Id="rId5" Type="http://schemas.openxmlformats.org/officeDocument/2006/relationships/slide" Target="slides/slide5.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36" Type="http://schemas.openxmlformats.org/officeDocument/2006/relationships/slide" Target="slides/slide36.xml"/><Relationship Id="rId10" Type="http://schemas.openxmlformats.org/officeDocument/2006/relationships/slide" Target="slides/slide10.xml"/><Relationship Id="rId19" Type="http://schemas.openxmlformats.org/officeDocument/2006/relationships/slide" Target="slides/slide19.xml"/><Relationship Id="rId31" Type="http://schemas.openxmlformats.org/officeDocument/2006/relationships/slide" Target="slides/slide31.xml"/><Relationship Id="rId44" Type="http://schemas.openxmlformats.org/officeDocument/2006/relationships/slide" Target="slides/slide44.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 Id="rId30" Type="http://schemas.openxmlformats.org/officeDocument/2006/relationships/slide" Target="slides/slide30.xml"/><Relationship Id="rId35" Type="http://schemas.openxmlformats.org/officeDocument/2006/relationships/slide" Target="slides/slide35.xml"/><Relationship Id="rId43" Type="http://schemas.openxmlformats.org/officeDocument/2006/relationships/slide" Target="slides/slide4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5" Type="http://schemas.openxmlformats.org/officeDocument/2006/relationships/image" Target="../media/image56.wmf"/><Relationship Id="rId4" Type="http://schemas.openxmlformats.org/officeDocument/2006/relationships/image" Target="../media/image5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5" Type="http://schemas.openxmlformats.org/officeDocument/2006/relationships/image" Target="../media/image67.wmf"/><Relationship Id="rId4" Type="http://schemas.openxmlformats.org/officeDocument/2006/relationships/image" Target="../media/image6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image" Target="../media/image74.wmf"/><Relationship Id="rId7" Type="http://schemas.openxmlformats.org/officeDocument/2006/relationships/image" Target="../media/image78.wmf"/><Relationship Id="rId2" Type="http://schemas.openxmlformats.org/officeDocument/2006/relationships/image" Target="../media/image73.wmf"/><Relationship Id="rId1" Type="http://schemas.openxmlformats.org/officeDocument/2006/relationships/image" Target="../media/image72.wmf"/><Relationship Id="rId6" Type="http://schemas.openxmlformats.org/officeDocument/2006/relationships/image" Target="../media/image77.wmf"/><Relationship Id="rId11" Type="http://schemas.openxmlformats.org/officeDocument/2006/relationships/image" Target="../media/image82.wmf"/><Relationship Id="rId5" Type="http://schemas.openxmlformats.org/officeDocument/2006/relationships/image" Target="../media/image76.wmf"/><Relationship Id="rId10" Type="http://schemas.openxmlformats.org/officeDocument/2006/relationships/image" Target="../media/image81.wmf"/><Relationship Id="rId4" Type="http://schemas.openxmlformats.org/officeDocument/2006/relationships/image" Target="../media/image75.wmf"/><Relationship Id="rId9" Type="http://schemas.openxmlformats.org/officeDocument/2006/relationships/image" Target="../media/image80.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90.wmf"/><Relationship Id="rId13" Type="http://schemas.openxmlformats.org/officeDocument/2006/relationships/image" Target="../media/image95.wmf"/><Relationship Id="rId18" Type="http://schemas.openxmlformats.org/officeDocument/2006/relationships/image" Target="../media/image100.wmf"/><Relationship Id="rId26" Type="http://schemas.openxmlformats.org/officeDocument/2006/relationships/image" Target="../media/image108.wmf"/><Relationship Id="rId3" Type="http://schemas.openxmlformats.org/officeDocument/2006/relationships/image" Target="../media/image85.wmf"/><Relationship Id="rId21" Type="http://schemas.openxmlformats.org/officeDocument/2006/relationships/image" Target="../media/image103.wmf"/><Relationship Id="rId7" Type="http://schemas.openxmlformats.org/officeDocument/2006/relationships/image" Target="../media/image89.wmf"/><Relationship Id="rId12" Type="http://schemas.openxmlformats.org/officeDocument/2006/relationships/image" Target="../media/image94.wmf"/><Relationship Id="rId17" Type="http://schemas.openxmlformats.org/officeDocument/2006/relationships/image" Target="../media/image99.wmf"/><Relationship Id="rId25" Type="http://schemas.openxmlformats.org/officeDocument/2006/relationships/image" Target="../media/image107.wmf"/><Relationship Id="rId2" Type="http://schemas.openxmlformats.org/officeDocument/2006/relationships/image" Target="../media/image84.wmf"/><Relationship Id="rId16" Type="http://schemas.openxmlformats.org/officeDocument/2006/relationships/image" Target="../media/image98.wmf"/><Relationship Id="rId20" Type="http://schemas.openxmlformats.org/officeDocument/2006/relationships/image" Target="../media/image102.wmf"/><Relationship Id="rId1" Type="http://schemas.openxmlformats.org/officeDocument/2006/relationships/image" Target="../media/image83.wmf"/><Relationship Id="rId6" Type="http://schemas.openxmlformats.org/officeDocument/2006/relationships/image" Target="../media/image88.wmf"/><Relationship Id="rId11" Type="http://schemas.openxmlformats.org/officeDocument/2006/relationships/image" Target="../media/image93.wmf"/><Relationship Id="rId24" Type="http://schemas.openxmlformats.org/officeDocument/2006/relationships/image" Target="../media/image106.wmf"/><Relationship Id="rId5" Type="http://schemas.openxmlformats.org/officeDocument/2006/relationships/image" Target="../media/image87.wmf"/><Relationship Id="rId15" Type="http://schemas.openxmlformats.org/officeDocument/2006/relationships/image" Target="../media/image97.wmf"/><Relationship Id="rId23" Type="http://schemas.openxmlformats.org/officeDocument/2006/relationships/image" Target="../media/image105.wmf"/><Relationship Id="rId10" Type="http://schemas.openxmlformats.org/officeDocument/2006/relationships/image" Target="../media/image92.wmf"/><Relationship Id="rId19" Type="http://schemas.openxmlformats.org/officeDocument/2006/relationships/image" Target="../media/image101.wmf"/><Relationship Id="rId4" Type="http://schemas.openxmlformats.org/officeDocument/2006/relationships/image" Target="../media/image86.wmf"/><Relationship Id="rId9" Type="http://schemas.openxmlformats.org/officeDocument/2006/relationships/image" Target="../media/image91.wmf"/><Relationship Id="rId14" Type="http://schemas.openxmlformats.org/officeDocument/2006/relationships/image" Target="../media/image96.wmf"/><Relationship Id="rId22" Type="http://schemas.openxmlformats.org/officeDocument/2006/relationships/image" Target="../media/image10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wmf"/><Relationship Id="rId4" Type="http://schemas.openxmlformats.org/officeDocument/2006/relationships/image" Target="../media/image112.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19.wmf"/><Relationship Id="rId2" Type="http://schemas.openxmlformats.org/officeDocument/2006/relationships/image" Target="../media/image118.wmf"/><Relationship Id="rId1" Type="http://schemas.openxmlformats.org/officeDocument/2006/relationships/image" Target="../media/image117.wmf"/><Relationship Id="rId4" Type="http://schemas.openxmlformats.org/officeDocument/2006/relationships/image" Target="../media/image12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23.wmf"/><Relationship Id="rId2" Type="http://schemas.openxmlformats.org/officeDocument/2006/relationships/image" Target="../media/image122.wmf"/><Relationship Id="rId1" Type="http://schemas.openxmlformats.org/officeDocument/2006/relationships/image" Target="../media/image121.wmf"/><Relationship Id="rId4" Type="http://schemas.openxmlformats.org/officeDocument/2006/relationships/image" Target="../media/image124.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26.wmf"/><Relationship Id="rId1" Type="http://schemas.openxmlformats.org/officeDocument/2006/relationships/image" Target="../media/image125.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34.wmf"/><Relationship Id="rId3" Type="http://schemas.openxmlformats.org/officeDocument/2006/relationships/image" Target="../media/image129.wmf"/><Relationship Id="rId7" Type="http://schemas.openxmlformats.org/officeDocument/2006/relationships/image" Target="../media/image133.wmf"/><Relationship Id="rId2" Type="http://schemas.openxmlformats.org/officeDocument/2006/relationships/image" Target="../media/image128.wmf"/><Relationship Id="rId1" Type="http://schemas.openxmlformats.org/officeDocument/2006/relationships/image" Target="../media/image127.wmf"/><Relationship Id="rId6" Type="http://schemas.openxmlformats.org/officeDocument/2006/relationships/image" Target="../media/image132.wmf"/><Relationship Id="rId5" Type="http://schemas.openxmlformats.org/officeDocument/2006/relationships/image" Target="../media/image131.wmf"/><Relationship Id="rId10" Type="http://schemas.openxmlformats.org/officeDocument/2006/relationships/image" Target="../media/image136.wmf"/><Relationship Id="rId4" Type="http://schemas.openxmlformats.org/officeDocument/2006/relationships/image" Target="../media/image130.wmf"/><Relationship Id="rId9" Type="http://schemas.openxmlformats.org/officeDocument/2006/relationships/image" Target="../media/image135.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39.wmf"/><Relationship Id="rId2" Type="http://schemas.openxmlformats.org/officeDocument/2006/relationships/image" Target="../media/image138.wmf"/><Relationship Id="rId1" Type="http://schemas.openxmlformats.org/officeDocument/2006/relationships/image" Target="../media/image137.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41.wmf"/><Relationship Id="rId1" Type="http://schemas.openxmlformats.org/officeDocument/2006/relationships/image" Target="../media/image140.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44.wmf"/><Relationship Id="rId2" Type="http://schemas.openxmlformats.org/officeDocument/2006/relationships/image" Target="../media/image143.wmf"/><Relationship Id="rId1" Type="http://schemas.openxmlformats.org/officeDocument/2006/relationships/image" Target="../media/image142.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45.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47.wmf"/><Relationship Id="rId1" Type="http://schemas.openxmlformats.org/officeDocument/2006/relationships/image" Target="../media/image146.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50.wmf"/><Relationship Id="rId2" Type="http://schemas.openxmlformats.org/officeDocument/2006/relationships/image" Target="../media/image149.wmf"/><Relationship Id="rId1" Type="http://schemas.openxmlformats.org/officeDocument/2006/relationships/image" Target="../media/image148.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15.wmf"/><Relationship Id="rId7" Type="http://schemas.openxmlformats.org/officeDocument/2006/relationships/image" Target="../media/image19.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image" Target="../media/image29.wmf"/><Relationship Id="rId7" Type="http://schemas.openxmlformats.org/officeDocument/2006/relationships/image" Target="../media/image33.wmf"/><Relationship Id="rId2" Type="http://schemas.openxmlformats.org/officeDocument/2006/relationships/image" Target="../media/image28.wmf"/><Relationship Id="rId1" Type="http://schemas.openxmlformats.org/officeDocument/2006/relationships/image" Target="../media/image27.wmf"/><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38.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image" Target="../media/image41.wmf"/><Relationship Id="rId7" Type="http://schemas.openxmlformats.org/officeDocument/2006/relationships/image" Target="../media/image45.wmf"/><Relationship Id="rId2" Type="http://schemas.openxmlformats.org/officeDocument/2006/relationships/image" Target="../media/image40.wmf"/><Relationship Id="rId1" Type="http://schemas.openxmlformats.org/officeDocument/2006/relationships/image" Target="../media/image39.wmf"/><Relationship Id="rId6" Type="http://schemas.openxmlformats.org/officeDocument/2006/relationships/image" Target="../media/image44.wmf"/><Relationship Id="rId5" Type="http://schemas.openxmlformats.org/officeDocument/2006/relationships/image" Target="../media/image43.wmf"/><Relationship Id="rId10" Type="http://schemas.openxmlformats.org/officeDocument/2006/relationships/image" Target="../media/image48.wmf"/><Relationship Id="rId4" Type="http://schemas.openxmlformats.org/officeDocument/2006/relationships/image" Target="../media/image42.wmf"/><Relationship Id="rId9" Type="http://schemas.openxmlformats.org/officeDocument/2006/relationships/image" Target="../media/image4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C75103D-9994-411B-83F1-CA97D5FFCEE2}" type="datetimeFigureOut">
              <a:rPr lang="en-US"/>
              <a:pPr>
                <a:defRPr/>
              </a:pPr>
              <a:t>7/12/2021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87CE43C7-7701-4DA9-9326-FB9088196BE4}" type="slidenum">
              <a:rPr lang="en-US"/>
              <a:pPr>
                <a:defRPr/>
              </a:pPr>
              <a:t>‹#›</a:t>
            </a:fld>
            <a:endParaRPr lang="en-US" dirty="0"/>
          </a:p>
        </p:txBody>
      </p:sp>
    </p:spTree>
    <p:extLst>
      <p:ext uri="{BB962C8B-B14F-4D97-AF65-F5344CB8AC3E}">
        <p14:creationId xmlns:p14="http://schemas.microsoft.com/office/powerpoint/2010/main" val="15434301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p:cNvSpPr>
          <p:nvPr>
            <p:ph type="sldImg"/>
          </p:nvPr>
        </p:nvSpPr>
        <p:spPr bwMode="auto">
          <a:noFill/>
          <a:ln>
            <a:solidFill>
              <a:srgbClr val="000000"/>
            </a:solidFill>
            <a:miter lim="800000"/>
            <a:headEnd/>
            <a:tailEnd/>
          </a:ln>
        </p:spPr>
      </p:sp>
      <p:sp>
        <p:nvSpPr>
          <p:cNvPr id="808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8089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A72AECE-B744-40D0-91C9-443F42ED171A}" type="slidenum">
              <a:rPr lang="en-US" smtClean="0"/>
              <a:pPr/>
              <a:t>2</a:t>
            </a:fld>
            <a:endParaRPr lang="en-US" dirty="0"/>
          </a:p>
        </p:txBody>
      </p:sp>
    </p:spTree>
    <p:extLst>
      <p:ext uri="{BB962C8B-B14F-4D97-AF65-F5344CB8AC3E}">
        <p14:creationId xmlns:p14="http://schemas.microsoft.com/office/powerpoint/2010/main" val="21928938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endParaRPr lang="en-US" altLang="en-US" dirty="0"/>
          </a:p>
        </p:txBody>
      </p:sp>
      <p:sp>
        <p:nvSpPr>
          <p:cNvPr id="7" name="Title 1"/>
          <p:cNvSpPr txBox="1">
            <a:spLocks/>
          </p:cNvSpPr>
          <p:nvPr/>
        </p:nvSpPr>
        <p:spPr>
          <a:xfrm>
            <a:off x="2819400" y="457200"/>
            <a:ext cx="6248400" cy="2514600"/>
          </a:xfrm>
          <a:prstGeom prst="rect">
            <a:avLst/>
          </a:prstGeom>
        </p:spPr>
        <p:txBody>
          <a:bodyPr vert="horz" lIns="91440" tIns="45720" rIns="91440" bIns="45720" rtlCol="0" anchor="ct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sz="15000" dirty="0">
                <a:solidFill>
                  <a:srgbClr val="009C9E"/>
                </a:solidFill>
                <a:latin typeface="Book Antiqua" panose="02040602050305030304" pitchFamily="18" charset="0"/>
              </a:rPr>
              <a:t>5</a:t>
            </a:r>
            <a:br>
              <a:rPr lang="en-US" sz="14500" dirty="0">
                <a:latin typeface="Book Antiqua" panose="02040602050305030304" pitchFamily="18" charset="0"/>
              </a:rPr>
            </a:br>
            <a:r>
              <a:rPr lang="en-US" sz="8300" dirty="0">
                <a:latin typeface="Book Antiqua" panose="02040602050305030304" pitchFamily="18" charset="0"/>
              </a:rPr>
              <a:t>Discrete Probability Distributions</a:t>
            </a:r>
          </a:p>
        </p:txBody>
      </p:sp>
      <p:sp>
        <p:nvSpPr>
          <p:cNvPr id="8" name="Subtitle 2"/>
          <p:cNvSpPr txBox="1">
            <a:spLocks/>
          </p:cNvSpPr>
          <p:nvPr/>
        </p:nvSpPr>
        <p:spPr>
          <a:xfrm>
            <a:off x="3124200" y="3886200"/>
            <a:ext cx="6019800" cy="1752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spcBef>
                <a:spcPts val="0"/>
              </a:spcBef>
              <a:buNone/>
            </a:pPr>
            <a:r>
              <a:rPr lang="en-US" sz="2800" dirty="0">
                <a:solidFill>
                  <a:srgbClr val="1F4984"/>
                </a:solidFill>
                <a:latin typeface="Helvetica" pitchFamily="34" charset="0"/>
              </a:rPr>
              <a:t>Business Statistics: </a:t>
            </a:r>
          </a:p>
          <a:p>
            <a:pPr marL="0" indent="0" algn="ctr">
              <a:spcBef>
                <a:spcPts val="0"/>
              </a:spcBef>
              <a:buNone/>
            </a:pPr>
            <a:r>
              <a:rPr lang="en-US" sz="2800" dirty="0">
                <a:solidFill>
                  <a:srgbClr val="1F4984"/>
                </a:solidFill>
                <a:latin typeface="Helvetica" pitchFamily="34" charset="0"/>
              </a:rPr>
              <a:t>Communicating with Numbers, 2e</a:t>
            </a:r>
          </a:p>
          <a:p>
            <a:pPr marL="0" indent="0" algn="ctr">
              <a:spcBef>
                <a:spcPts val="0"/>
              </a:spcBef>
              <a:buNone/>
            </a:pPr>
            <a:endParaRPr lang="en-US" sz="2800" dirty="0">
              <a:latin typeface="Helvetica" pitchFamily="34" charset="0"/>
            </a:endParaRPr>
          </a:p>
          <a:p>
            <a:pPr marL="0" indent="0" algn="ctr">
              <a:spcBef>
                <a:spcPts val="0"/>
              </a:spcBef>
              <a:buNone/>
            </a:pPr>
            <a:r>
              <a:rPr lang="en-US" sz="2200" dirty="0">
                <a:latin typeface="Helvetica" pitchFamily="34" charset="0"/>
              </a:rPr>
              <a:t>By Sanjiv Jaggia and Alison Kelly</a:t>
            </a:r>
          </a:p>
        </p:txBody>
      </p:sp>
      <p:sp>
        <p:nvSpPr>
          <p:cNvPr id="9" name="Rectangle 8"/>
          <p:cNvSpPr/>
          <p:nvPr/>
        </p:nvSpPr>
        <p:spPr>
          <a:xfrm>
            <a:off x="-2310" y="0"/>
            <a:ext cx="2745509" cy="6858000"/>
          </a:xfrm>
          <a:prstGeom prst="rect">
            <a:avLst/>
          </a:prstGeom>
          <a:gradFill>
            <a:gsLst>
              <a:gs pos="50000">
                <a:srgbClr val="1F4984"/>
              </a:gs>
              <a:gs pos="100000">
                <a:srgbClr val="CADB34"/>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dirty="0">
              <a:solidFill>
                <a:srgbClr val="E9F7FE"/>
              </a:solidFill>
            </a:endParaRP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3375" y="-5057775"/>
            <a:ext cx="4048606" cy="2743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 y="914400"/>
            <a:ext cx="2699071" cy="1828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11" name="Straight Connector 10"/>
          <p:cNvCxnSpPr/>
          <p:nvPr/>
        </p:nvCxnSpPr>
        <p:spPr>
          <a:xfrm>
            <a:off x="4114800" y="3429000"/>
            <a:ext cx="3657600" cy="0"/>
          </a:xfrm>
          <a:prstGeom prst="line">
            <a:avLst/>
          </a:prstGeom>
          <a:ln>
            <a:solidFill>
              <a:srgbClr val="009C9E"/>
            </a:solidFill>
          </a:ln>
        </p:spPr>
        <p:style>
          <a:lnRef idx="1">
            <a:schemeClr val="accent1"/>
          </a:lnRef>
          <a:fillRef idx="0">
            <a:schemeClr val="accent1"/>
          </a:fillRef>
          <a:effectRef idx="0">
            <a:schemeClr val="accent1"/>
          </a:effectRef>
          <a:fontRef idx="minor">
            <a:schemeClr val="tx1"/>
          </a:fontRef>
        </p:style>
      </p:cxnSp>
      <p:sp>
        <p:nvSpPr>
          <p:cNvPr id="10" name="Text Box 5"/>
          <p:cNvSpPr txBox="1">
            <a:spLocks noChangeArrowheads="1"/>
          </p:cNvSpPr>
          <p:nvPr/>
        </p:nvSpPr>
        <p:spPr bwMode="auto">
          <a:xfrm>
            <a:off x="76200" y="6594475"/>
            <a:ext cx="1752600" cy="244475"/>
          </a:xfrm>
          <a:prstGeom prst="rect">
            <a:avLst/>
          </a:prstGeom>
          <a:noFill/>
          <a:ln w="9525">
            <a:noFill/>
            <a:miter lim="800000"/>
            <a:headEnd/>
            <a:tailEnd/>
          </a:ln>
        </p:spPr>
        <p:txBody>
          <a:bodyPr>
            <a:spAutoFit/>
          </a:bodyPr>
          <a:lstStyle/>
          <a:p>
            <a:r>
              <a:rPr lang="en-US" sz="1000" b="1" i="1" dirty="0">
                <a:latin typeface="Book Antiqua" panose="02040602050305030304" pitchFamily="18" charset="0"/>
                <a:ea typeface="ＭＳ Ｐゴシック"/>
                <a:cs typeface="ＭＳ Ｐゴシック"/>
              </a:rPr>
              <a:t>McGraw-Hill/Irwin</a:t>
            </a:r>
          </a:p>
        </p:txBody>
      </p:sp>
    </p:spTree>
    <p:extLst>
      <p:ext uri="{BB962C8B-B14F-4D97-AF65-F5344CB8AC3E}">
        <p14:creationId xmlns:p14="http://schemas.microsoft.com/office/powerpoint/2010/main" val="4015702907"/>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Helvetica"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latin typeface="Helvetica"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502923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atin typeface="Helvetica" pitchFamily="34" charset="0"/>
              </a:defRPr>
            </a:lvl1pPr>
            <a:lvl2pPr>
              <a:defRPr sz="2400">
                <a:latin typeface="Helvetica" pitchFamily="34" charset="0"/>
              </a:defRPr>
            </a:lvl2pPr>
            <a:lvl3pPr>
              <a:defRPr sz="2000">
                <a:latin typeface="Helvetica" pitchFamily="34" charset="0"/>
              </a:defRPr>
            </a:lvl3pPr>
            <a:lvl4pPr>
              <a:defRPr sz="1800">
                <a:latin typeface="Helvetica" pitchFamily="34" charset="0"/>
              </a:defRPr>
            </a:lvl4pPr>
            <a:lvl5pPr>
              <a:defRPr sz="1800">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atin typeface="Helvetica" pitchFamily="34" charset="0"/>
              </a:defRPr>
            </a:lvl1pPr>
            <a:lvl2pPr>
              <a:defRPr sz="2400">
                <a:latin typeface="Helvetica" pitchFamily="34" charset="0"/>
              </a:defRPr>
            </a:lvl2pPr>
            <a:lvl3pPr>
              <a:defRPr sz="2000">
                <a:latin typeface="Helvetica" pitchFamily="34" charset="0"/>
              </a:defRPr>
            </a:lvl3pPr>
            <a:lvl4pPr>
              <a:defRPr sz="1800">
                <a:latin typeface="Helvetica" pitchFamily="34" charset="0"/>
              </a:defRPr>
            </a:lvl4pPr>
            <a:lvl5pPr>
              <a:defRPr sz="1800">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02685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Helvetic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Helvetica" pitchFamily="34" charset="0"/>
              </a:defRPr>
            </a:lvl1pPr>
            <a:lvl2pPr>
              <a:defRPr sz="2000">
                <a:latin typeface="Helvetica" pitchFamily="34" charset="0"/>
              </a:defRPr>
            </a:lvl2pPr>
            <a:lvl3pPr>
              <a:defRPr sz="1800">
                <a:latin typeface="Helvetica" pitchFamily="34" charset="0"/>
              </a:defRPr>
            </a:lvl3pPr>
            <a:lvl4pPr>
              <a:defRPr sz="1600">
                <a:latin typeface="Helvetica" pitchFamily="34" charset="0"/>
              </a:defRPr>
            </a:lvl4pPr>
            <a:lvl5pPr>
              <a:defRPr sz="1600">
                <a:latin typeface="Helvetica"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Helvetic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Helvetica" pitchFamily="34" charset="0"/>
              </a:defRPr>
            </a:lvl1pPr>
            <a:lvl2pPr>
              <a:defRPr sz="2000">
                <a:latin typeface="Helvetica" pitchFamily="34" charset="0"/>
              </a:defRPr>
            </a:lvl2pPr>
            <a:lvl3pPr>
              <a:defRPr sz="1800">
                <a:latin typeface="Helvetica" pitchFamily="34" charset="0"/>
              </a:defRPr>
            </a:lvl3pPr>
            <a:lvl4pPr>
              <a:defRPr sz="1600">
                <a:latin typeface="Helvetica" pitchFamily="34" charset="0"/>
              </a:defRPr>
            </a:lvl4pPr>
            <a:lvl5pPr>
              <a:defRPr sz="1600">
                <a:latin typeface="Helvetica"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07314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0076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8765705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Helvetica"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atin typeface="Helvetica" pitchFamily="34" charset="0"/>
              </a:defRPr>
            </a:lvl1pPr>
            <a:lvl2pPr>
              <a:defRPr sz="2800">
                <a:latin typeface="Helvetica" pitchFamily="34" charset="0"/>
              </a:defRPr>
            </a:lvl2pPr>
            <a:lvl3pPr>
              <a:defRPr sz="2400">
                <a:latin typeface="Helvetica" pitchFamily="34" charset="0"/>
              </a:defRPr>
            </a:lvl3pPr>
            <a:lvl4pPr>
              <a:defRPr sz="2000">
                <a:latin typeface="Helvetica" pitchFamily="34" charset="0"/>
              </a:defRPr>
            </a:lvl4pPr>
            <a:lvl5pPr>
              <a:defRPr sz="2000">
                <a:latin typeface="Helvetica"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Helvetic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463267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Helvetica" pitchFamily="34" charset="0"/>
              </a:defRPr>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Helvetic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Helvetic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799947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itchFamily="34" charset="0"/>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Helvetica" pitchFamily="34" charset="0"/>
              </a:defRPr>
            </a:lvl1pPr>
            <a:lvl2pPr>
              <a:defRPr>
                <a:latin typeface="Helvetica" pitchFamily="34" charset="0"/>
              </a:defRPr>
            </a:lvl2pPr>
            <a:lvl3pPr>
              <a:defRPr>
                <a:latin typeface="Helvetica" pitchFamily="34" charset="0"/>
              </a:defRPr>
            </a:lvl3pPr>
            <a:lvl4pPr>
              <a:defRPr>
                <a:latin typeface="Helvetica" pitchFamily="34" charset="0"/>
              </a:defRPr>
            </a:lvl4pPr>
            <a:lvl5pPr>
              <a:defRPr>
                <a:latin typeface="Helvetic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158927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a:latin typeface="Helvetica" pitchFamily="34" charset="0"/>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lvl1pPr>
              <a:defRPr>
                <a:latin typeface="Helvetica" pitchFamily="34" charset="0"/>
              </a:defRPr>
            </a:lvl1pPr>
            <a:lvl2pPr>
              <a:defRPr>
                <a:latin typeface="Helvetica" pitchFamily="34" charset="0"/>
              </a:defRPr>
            </a:lvl2pPr>
            <a:lvl3pPr>
              <a:defRPr>
                <a:latin typeface="Helvetica" pitchFamily="34" charset="0"/>
              </a:defRPr>
            </a:lvl3pPr>
            <a:lvl4pPr>
              <a:defRPr>
                <a:latin typeface="Helvetica" pitchFamily="34" charset="0"/>
              </a:defRPr>
            </a:lvl4pPr>
            <a:lvl5pPr>
              <a:defRPr>
                <a:latin typeface="Helvetic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71143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sp>
        <p:nvSpPr>
          <p:cNvPr id="96258" name="Rectangle 2"/>
          <p:cNvSpPr>
            <a:spLocks noGrp="1" noChangeArrowheads="1"/>
          </p:cNvSpPr>
          <p:nvPr>
            <p:ph type="ctrTitle"/>
          </p:nvPr>
        </p:nvSpPr>
        <p:spPr>
          <a:xfrm>
            <a:off x="914400" y="1524000"/>
            <a:ext cx="7623175" cy="1752600"/>
          </a:xfrm>
        </p:spPr>
        <p:txBody>
          <a:bodyPr>
            <a:normAutofit/>
          </a:bodyPr>
          <a:lstStyle>
            <a:lvl1pPr>
              <a:defRPr sz="4400">
                <a:solidFill>
                  <a:srgbClr val="1F4984"/>
                </a:solidFill>
                <a:latin typeface="Helvetica" pitchFamily="34" charset="0"/>
              </a:defRPr>
            </a:lvl1pPr>
          </a:lstStyle>
          <a:p>
            <a:pPr lvl="0"/>
            <a:r>
              <a:rPr lang="en-US" altLang="en-US" noProof="0" dirty="0"/>
              <a:t>Click to edit Master title style</a:t>
            </a:r>
          </a:p>
        </p:txBody>
      </p:sp>
      <p:sp>
        <p:nvSpPr>
          <p:cNvPr id="9625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pPr lvl="0"/>
            <a:r>
              <a:rPr lang="en-US" altLang="en-US" noProof="0"/>
              <a:t>Click to edit Master subtitle style</a:t>
            </a:r>
          </a:p>
        </p:txBody>
      </p:sp>
      <p:sp>
        <p:nvSpPr>
          <p:cNvPr id="7" name="Rectangle 5"/>
          <p:cNvSpPr>
            <a:spLocks noGrp="1" noChangeArrowheads="1"/>
          </p:cNvSpPr>
          <p:nvPr>
            <p:ph type="ftr" sz="quarter" idx="11"/>
          </p:nvPr>
        </p:nvSpPr>
        <p:spPr>
          <a:xfrm>
            <a:off x="3124200" y="6243638"/>
            <a:ext cx="2895600" cy="457200"/>
          </a:xfrm>
        </p:spPr>
        <p:txBody>
          <a:bodyPr/>
          <a:lstStyle>
            <a:lvl1pPr>
              <a:defRPr dirty="0" smtClean="0"/>
            </a:lvl1pPr>
          </a:lstStyle>
          <a:p>
            <a:pPr>
              <a:defRPr/>
            </a:pPr>
            <a:r>
              <a:rPr lang="en-US" altLang="en-US" dirty="0"/>
              <a:t>Statistics and Data</a:t>
            </a:r>
          </a:p>
        </p:txBody>
      </p:sp>
      <p:sp>
        <p:nvSpPr>
          <p:cNvPr id="8" name="Rectangle 6"/>
          <p:cNvSpPr>
            <a:spLocks noGrp="1" noChangeArrowheads="1"/>
          </p:cNvSpPr>
          <p:nvPr>
            <p:ph type="sldNum" sz="quarter" idx="12"/>
          </p:nvPr>
        </p:nvSpPr>
        <p:spPr/>
        <p:txBody>
          <a:bodyPr/>
          <a:lstStyle>
            <a:lvl1pPr>
              <a:defRPr/>
            </a:lvl1pPr>
          </a:lstStyle>
          <a:p>
            <a:pPr>
              <a:defRPr/>
            </a:pPr>
            <a:fld id="{98DB065A-80F1-475D-BFEE-7F93B08AF24B}" type="slidenum">
              <a:rPr lang="en-US" altLang="en-US"/>
              <a:pPr>
                <a:defRPr/>
              </a:pPr>
              <a:t>‹#›</a:t>
            </a:fld>
            <a:endParaRPr lang="en-US" altLang="en-US" dirty="0"/>
          </a:p>
        </p:txBody>
      </p:sp>
      <p:sp>
        <p:nvSpPr>
          <p:cNvPr id="9" name="Rectangle 21"/>
          <p:cNvSpPr>
            <a:spLocks noChangeArrowheads="1"/>
          </p:cNvSpPr>
          <p:nvPr userDrawn="1"/>
        </p:nvSpPr>
        <p:spPr bwMode="auto">
          <a:xfrm>
            <a:off x="6934200" y="6248400"/>
            <a:ext cx="2133600" cy="457200"/>
          </a:xfrm>
          <a:prstGeom prst="rect">
            <a:avLst/>
          </a:prstGeom>
          <a:noFill/>
          <a:ln w="9525">
            <a:noFill/>
            <a:miter lim="800000"/>
            <a:headEnd/>
            <a:tailEnd/>
          </a:ln>
        </p:spPr>
        <p:txBody>
          <a:bodyPr anchor="b"/>
          <a:lstStyle/>
          <a:p>
            <a:pPr algn="r">
              <a:defRPr/>
            </a:pPr>
            <a:r>
              <a:rPr lang="en-US" sz="1000" dirty="0">
                <a:latin typeface="Helvetica"/>
                <a:cs typeface="Helvetica"/>
              </a:rPr>
              <a:t>10-</a:t>
            </a:r>
            <a:fld id="{3B23F10E-B9DB-4030-83AA-1C45FF54A19F}" type="slidenum">
              <a:rPr lang="en-US" sz="1000" smtClean="0">
                <a:latin typeface="Helvetica"/>
                <a:cs typeface="Helvetica"/>
              </a:rPr>
              <a:pPr algn="r">
                <a:defRPr/>
              </a:pPr>
              <a:t>‹#›</a:t>
            </a:fld>
            <a:endParaRPr lang="en-US" sz="1000" dirty="0">
              <a:latin typeface="Helvetica"/>
              <a:cs typeface="Helvetica"/>
            </a:endParaRPr>
          </a:p>
        </p:txBody>
      </p:sp>
      <p:sp>
        <p:nvSpPr>
          <p:cNvPr id="11" name="Rectangle 10">
            <a:extLst>
              <a:ext uri="{FF2B5EF4-FFF2-40B4-BE49-F238E27FC236}">
                <a16:creationId xmlns:a16="http://schemas.microsoft.com/office/drawing/2014/main" id="{969C0A71-2F34-4BC1-B8D1-CE00F5724D37}"/>
              </a:ext>
            </a:extLst>
          </p:cNvPr>
          <p:cNvSpPr/>
          <p:nvPr userDrawn="1"/>
        </p:nvSpPr>
        <p:spPr>
          <a:xfrm>
            <a:off x="-2310" y="0"/>
            <a:ext cx="2745509"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dirty="0">
              <a:solidFill>
                <a:srgbClr val="E9F7FE"/>
              </a:solidFill>
            </a:endParaRPr>
          </a:p>
        </p:txBody>
      </p:sp>
      <p:cxnSp>
        <p:nvCxnSpPr>
          <p:cNvPr id="12" name="Straight Connector 11">
            <a:extLst>
              <a:ext uri="{FF2B5EF4-FFF2-40B4-BE49-F238E27FC236}">
                <a16:creationId xmlns:a16="http://schemas.microsoft.com/office/drawing/2014/main" id="{DA339CF8-486B-486F-A867-E3D3C2E67F77}"/>
              </a:ext>
            </a:extLst>
          </p:cNvPr>
          <p:cNvCxnSpPr/>
          <p:nvPr userDrawn="1"/>
        </p:nvCxnSpPr>
        <p:spPr>
          <a:xfrm>
            <a:off x="4114800" y="3429000"/>
            <a:ext cx="3657600" cy="0"/>
          </a:xfrm>
          <a:prstGeom prst="line">
            <a:avLst/>
          </a:prstGeom>
          <a:ln>
            <a:solidFill>
              <a:srgbClr val="009C9E"/>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5A0988F-6E75-4F71-9160-2D2D916F9309}"/>
              </a:ext>
            </a:extLst>
          </p:cNvPr>
          <p:cNvPicPr>
            <a:picLocks noChangeAspect="1"/>
          </p:cNvPicPr>
          <p:nvPr userDrawn="1"/>
        </p:nvPicPr>
        <p:blipFill>
          <a:blip r:embed="rId2"/>
          <a:stretch>
            <a:fillRect/>
          </a:stretch>
        </p:blipFill>
        <p:spPr>
          <a:xfrm>
            <a:off x="-1" y="963706"/>
            <a:ext cx="2743199" cy="484094"/>
          </a:xfrm>
          <a:prstGeom prst="rect">
            <a:avLst/>
          </a:prstGeom>
        </p:spPr>
      </p:pic>
      <p:sp>
        <p:nvSpPr>
          <p:cNvPr id="3" name="Content Placeholder 2">
            <a:extLst>
              <a:ext uri="{FF2B5EF4-FFF2-40B4-BE49-F238E27FC236}">
                <a16:creationId xmlns:a16="http://schemas.microsoft.com/office/drawing/2014/main" id="{72222517-BE01-4008-9007-D44B83F312D0}"/>
              </a:ext>
            </a:extLst>
          </p:cNvPr>
          <p:cNvSpPr>
            <a:spLocks noGrp="1"/>
          </p:cNvSpPr>
          <p:nvPr>
            <p:ph sz="quarter" idx="13"/>
          </p:nvPr>
        </p:nvSpPr>
        <p:spPr>
          <a:xfrm>
            <a:off x="2971800" y="5894388"/>
            <a:ext cx="5715000" cy="201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2E46B0BF-4D04-414F-97F3-95C0C75EF2C8}"/>
              </a:ext>
            </a:extLst>
          </p:cNvPr>
          <p:cNvSpPr>
            <a:spLocks noGrp="1"/>
          </p:cNvSpPr>
          <p:nvPr>
            <p:ph sz="quarter" idx="14"/>
          </p:nvPr>
        </p:nvSpPr>
        <p:spPr>
          <a:xfrm>
            <a:off x="3048000" y="6356350"/>
            <a:ext cx="5257800" cy="344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55013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457200" y="1600201"/>
            <a:ext cx="8229600" cy="3886200"/>
          </a:xfrm>
        </p:spPr>
        <p:txBody>
          <a:bodyPr/>
          <a:lstStyle>
            <a:lvl1pPr marL="292608" indent="-292608">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rot="5400000">
            <a:off x="4229100" y="1790700"/>
            <a:ext cx="685800" cy="9144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rgbClr val="E9F7FE"/>
                </a:solidFill>
                <a:latin typeface="Helvetica" pitchFamily="34" charset="0"/>
              </a:rPr>
              <a:t>	</a:t>
            </a:r>
            <a:r>
              <a:rPr lang="en-US" sz="1200" dirty="0">
                <a:solidFill>
                  <a:schemeClr val="bg1"/>
                </a:solidFill>
                <a:latin typeface="+mn-lt"/>
              </a:rPr>
              <a:t> BUSINESS</a:t>
            </a:r>
            <a:r>
              <a:rPr lang="en-US" sz="1200" baseline="0" dirty="0">
                <a:solidFill>
                  <a:schemeClr val="bg1"/>
                </a:solidFill>
                <a:latin typeface="+mn-lt"/>
              </a:rPr>
              <a:t> STATISTICS: COMMUNICATING WITH NUMBERS, 4e </a:t>
            </a:r>
            <a:r>
              <a:rPr lang="en-US" sz="1200" dirty="0">
                <a:solidFill>
                  <a:schemeClr val="bg1"/>
                </a:solidFill>
                <a:latin typeface="+mn-lt"/>
              </a:rPr>
              <a:t>| </a:t>
            </a:r>
            <a:r>
              <a:rPr lang="en-US" sz="1200" dirty="0" err="1">
                <a:solidFill>
                  <a:schemeClr val="bg1"/>
                </a:solidFill>
                <a:latin typeface="+mn-lt"/>
              </a:rPr>
              <a:t>Jaggia</a:t>
            </a:r>
            <a:r>
              <a:rPr lang="en-US" sz="1200" dirty="0">
                <a:solidFill>
                  <a:schemeClr val="bg1"/>
                </a:solidFill>
                <a:latin typeface="+mn-lt"/>
              </a:rPr>
              <a:t>,</a:t>
            </a:r>
            <a:r>
              <a:rPr lang="en-US" sz="1200" baseline="0" dirty="0">
                <a:solidFill>
                  <a:schemeClr val="bg1"/>
                </a:solidFill>
                <a:latin typeface="+mn-lt"/>
              </a:rPr>
              <a:t> Kelly</a:t>
            </a:r>
            <a:endParaRPr lang="en-US" sz="1200" b="1" i="0" kern="1200" dirty="0">
              <a:solidFill>
                <a:schemeClr val="bg1"/>
              </a:solidFill>
              <a:latin typeface="+mn-lt"/>
              <a:ea typeface="ＭＳ Ｐゴシック"/>
              <a:cs typeface="ＭＳ Ｐゴシック"/>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b="0" dirty="0">
                <a:solidFill>
                  <a:schemeClr val="bg1"/>
                </a:solidFill>
                <a:latin typeface="+mn-lt"/>
              </a:rPr>
              <a:t>© McGraw Hill</a:t>
            </a:r>
            <a:r>
              <a:rPr lang="en-US" sz="1200" b="0" i="0" kern="1200" dirty="0">
                <a:solidFill>
                  <a:schemeClr val="bg1"/>
                </a:solidFill>
                <a:latin typeface="+mn-lt"/>
                <a:ea typeface="ＭＳ Ｐゴシック"/>
                <a:cs typeface="Helvetica"/>
              </a:rPr>
              <a:t>.</a:t>
            </a:r>
            <a:endParaRPr kumimoji="0" lang="en-US" sz="1000" b="0" i="0" u="none" strike="noStrike" kern="1200" cap="none" spc="0" normalizeH="0" baseline="0" noProof="0" dirty="0">
              <a:ln>
                <a:noFill/>
              </a:ln>
              <a:solidFill>
                <a:schemeClr val="bg1"/>
              </a:solidFill>
              <a:effectLst/>
              <a:uLnTx/>
              <a:uFillTx/>
              <a:latin typeface="Helvetica"/>
              <a:ea typeface="ＭＳ Ｐゴシック"/>
              <a:cs typeface="Helvetica"/>
            </a:endParaRPr>
          </a:p>
        </p:txBody>
      </p:sp>
      <p:sp>
        <p:nvSpPr>
          <p:cNvPr id="6" name="Rectangle 21"/>
          <p:cNvSpPr>
            <a:spLocks noChangeArrowheads="1"/>
          </p:cNvSpPr>
          <p:nvPr userDrawn="1"/>
        </p:nvSpPr>
        <p:spPr bwMode="auto">
          <a:xfrm>
            <a:off x="7734300" y="5943600"/>
            <a:ext cx="1371600" cy="457200"/>
          </a:xfrm>
          <a:prstGeom prst="rect">
            <a:avLst/>
          </a:prstGeom>
          <a:noFill/>
          <a:ln w="9525">
            <a:noFill/>
            <a:miter lim="800000"/>
            <a:headEnd/>
            <a:tailEnd/>
          </a:ln>
        </p:spPr>
        <p:txBody>
          <a:bodyPr anchor="b"/>
          <a:lstStyle/>
          <a:p>
            <a:pPr algn="r">
              <a:defRPr/>
            </a:pPr>
            <a:r>
              <a:rPr lang="en-US" sz="1000" dirty="0">
                <a:solidFill>
                  <a:srgbClr val="FFFFFF"/>
                </a:solidFill>
                <a:latin typeface="Helvetica"/>
                <a:cs typeface="Helvetica"/>
              </a:rPr>
              <a:t>10-</a:t>
            </a:r>
            <a:fld id="{3B23F10E-B9DB-4030-83AA-1C45FF54A19F}" type="slidenum">
              <a:rPr lang="en-US" sz="1000" smtClean="0">
                <a:solidFill>
                  <a:srgbClr val="FFFFFF"/>
                </a:solidFill>
                <a:latin typeface="Helvetica"/>
                <a:cs typeface="Helvetica"/>
              </a:rPr>
              <a:pPr algn="r">
                <a:defRPr/>
              </a:pPr>
              <a:t>‹#›</a:t>
            </a:fld>
            <a:endParaRPr lang="en-US" sz="1000" dirty="0">
              <a:solidFill>
                <a:srgbClr val="FFFFFF"/>
              </a:solidFill>
              <a:latin typeface="Helvetica"/>
              <a:cs typeface="Helvetica"/>
            </a:endParaRPr>
          </a:p>
        </p:txBody>
      </p:sp>
      <p:sp>
        <p:nvSpPr>
          <p:cNvPr id="7" name="Content Placeholder 6"/>
          <p:cNvSpPr>
            <a:spLocks noGrp="1"/>
          </p:cNvSpPr>
          <p:nvPr>
            <p:ph sz="quarter" idx="10" hasCustomPrompt="1"/>
          </p:nvPr>
        </p:nvSpPr>
        <p:spPr>
          <a:xfrm>
            <a:off x="457200" y="5652247"/>
            <a:ext cx="8229600" cy="304800"/>
          </a:xfrm>
        </p:spPr>
        <p:txBody>
          <a:bodyPr>
            <a:normAutofit/>
          </a:bodyPr>
          <a:lstStyle>
            <a:lvl1pPr marL="0" indent="0" algn="ctr">
              <a:buNone/>
              <a:defRPr sz="1200">
                <a:latin typeface="+mn-lt"/>
              </a:defRPr>
            </a:lvl1pPr>
          </a:lstStyle>
          <a:p>
            <a:pPr lvl="0"/>
            <a:r>
              <a:rPr lang="en-US" dirty="0"/>
              <a:t>Access the text alternative for slide images.</a:t>
            </a:r>
          </a:p>
        </p:txBody>
      </p:sp>
    </p:spTree>
    <p:extLst>
      <p:ext uri="{BB962C8B-B14F-4D97-AF65-F5344CB8AC3E}">
        <p14:creationId xmlns:p14="http://schemas.microsoft.com/office/powerpoint/2010/main" val="26579155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3_Title Slide">
    <p:spTree>
      <p:nvGrpSpPr>
        <p:cNvPr id="1" name=""/>
        <p:cNvGrpSpPr/>
        <p:nvPr/>
      </p:nvGrpSpPr>
      <p:grpSpPr>
        <a:xfrm>
          <a:off x="0" y="0"/>
          <a:ext cx="0" cy="0"/>
          <a:chOff x="0" y="0"/>
          <a:chExt cx="0" cy="0"/>
        </a:xfrm>
      </p:grpSpPr>
      <p:sp>
        <p:nvSpPr>
          <p:cNvPr id="96258" name="Rectangle 2"/>
          <p:cNvSpPr>
            <a:spLocks noGrp="1" noChangeArrowheads="1"/>
          </p:cNvSpPr>
          <p:nvPr>
            <p:ph type="ctrTitle"/>
          </p:nvPr>
        </p:nvSpPr>
        <p:spPr>
          <a:xfrm>
            <a:off x="914400" y="1524000"/>
            <a:ext cx="7623175" cy="1752600"/>
          </a:xfrm>
        </p:spPr>
        <p:txBody>
          <a:bodyPr>
            <a:normAutofit/>
          </a:bodyPr>
          <a:lstStyle>
            <a:lvl1pPr>
              <a:defRPr sz="4400">
                <a:solidFill>
                  <a:srgbClr val="1F4984"/>
                </a:solidFill>
                <a:latin typeface="Helvetica" pitchFamily="34" charset="0"/>
              </a:defRPr>
            </a:lvl1pPr>
          </a:lstStyle>
          <a:p>
            <a:pPr lvl="0"/>
            <a:r>
              <a:rPr lang="en-US" altLang="en-US" noProof="0" dirty="0"/>
              <a:t>Click to edit Master title style</a:t>
            </a:r>
          </a:p>
        </p:txBody>
      </p:sp>
      <p:sp>
        <p:nvSpPr>
          <p:cNvPr id="9" name="Rectangle 21"/>
          <p:cNvSpPr>
            <a:spLocks noChangeArrowheads="1"/>
          </p:cNvSpPr>
          <p:nvPr userDrawn="1"/>
        </p:nvSpPr>
        <p:spPr bwMode="auto">
          <a:xfrm>
            <a:off x="6934200" y="6248400"/>
            <a:ext cx="2133600" cy="457200"/>
          </a:xfrm>
          <a:prstGeom prst="rect">
            <a:avLst/>
          </a:prstGeom>
          <a:noFill/>
          <a:ln w="9525">
            <a:noFill/>
            <a:miter lim="800000"/>
            <a:headEnd/>
            <a:tailEnd/>
          </a:ln>
        </p:spPr>
        <p:txBody>
          <a:bodyPr anchor="b"/>
          <a:lstStyle/>
          <a:p>
            <a:pPr algn="r">
              <a:defRPr/>
            </a:pPr>
            <a:r>
              <a:rPr lang="en-US" sz="1000" dirty="0">
                <a:latin typeface="Helvetica"/>
                <a:cs typeface="Helvetica"/>
              </a:rPr>
              <a:t>10-</a:t>
            </a:r>
            <a:fld id="{3B23F10E-B9DB-4030-83AA-1C45FF54A19F}" type="slidenum">
              <a:rPr lang="en-US" sz="1000" smtClean="0">
                <a:latin typeface="Helvetica"/>
                <a:cs typeface="Helvetica"/>
              </a:rPr>
              <a:pPr algn="r">
                <a:defRPr/>
              </a:pPr>
              <a:t>‹#›</a:t>
            </a:fld>
            <a:endParaRPr lang="en-US" sz="1000" dirty="0">
              <a:latin typeface="Helvetica"/>
              <a:cs typeface="Helvetica"/>
            </a:endParaRPr>
          </a:p>
        </p:txBody>
      </p:sp>
      <p:sp>
        <p:nvSpPr>
          <p:cNvPr id="3" name="Content Placeholder 2">
            <a:extLst>
              <a:ext uri="{FF2B5EF4-FFF2-40B4-BE49-F238E27FC236}">
                <a16:creationId xmlns:a16="http://schemas.microsoft.com/office/drawing/2014/main" id="{9871CF0B-3967-4E8C-AE79-0DDBE66FA69F}"/>
              </a:ext>
            </a:extLst>
          </p:cNvPr>
          <p:cNvSpPr>
            <a:spLocks noGrp="1"/>
          </p:cNvSpPr>
          <p:nvPr>
            <p:ph sz="quarter" idx="10"/>
          </p:nvPr>
        </p:nvSpPr>
        <p:spPr>
          <a:xfrm>
            <a:off x="914400" y="4572000"/>
            <a:ext cx="7623175" cy="106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78576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endParaRPr lang="en-US" altLang="en-US" dirty="0"/>
          </a:p>
        </p:txBody>
      </p:sp>
      <p:sp>
        <p:nvSpPr>
          <p:cNvPr id="7" name="Title 1"/>
          <p:cNvSpPr txBox="1">
            <a:spLocks/>
          </p:cNvSpPr>
          <p:nvPr/>
        </p:nvSpPr>
        <p:spPr>
          <a:xfrm>
            <a:off x="2819400" y="457200"/>
            <a:ext cx="6248400" cy="2514600"/>
          </a:xfrm>
          <a:prstGeom prst="rect">
            <a:avLst/>
          </a:prstGeom>
        </p:spPr>
        <p:txBody>
          <a:bodyPr vert="horz" lIns="91440" tIns="45720" rIns="91440" bIns="45720" rtlCol="0" anchor="ct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sz="15000" dirty="0">
                <a:solidFill>
                  <a:srgbClr val="009C9E"/>
                </a:solidFill>
                <a:latin typeface="Book Antiqua" panose="02040602050305030304" pitchFamily="18" charset="0"/>
              </a:rPr>
              <a:t>5</a:t>
            </a:r>
            <a:br>
              <a:rPr lang="en-US" sz="14500" dirty="0">
                <a:latin typeface="Book Antiqua" panose="02040602050305030304" pitchFamily="18" charset="0"/>
              </a:rPr>
            </a:br>
            <a:r>
              <a:rPr lang="en-US" sz="8300" dirty="0">
                <a:latin typeface="Book Antiqua" panose="02040602050305030304" pitchFamily="18" charset="0"/>
              </a:rPr>
              <a:t>Discrete Probability Distributions</a:t>
            </a:r>
          </a:p>
        </p:txBody>
      </p:sp>
      <p:sp>
        <p:nvSpPr>
          <p:cNvPr id="8" name="Subtitle 2"/>
          <p:cNvSpPr txBox="1">
            <a:spLocks/>
          </p:cNvSpPr>
          <p:nvPr/>
        </p:nvSpPr>
        <p:spPr>
          <a:xfrm>
            <a:off x="3124200" y="3886200"/>
            <a:ext cx="6019800" cy="1752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spcBef>
                <a:spcPts val="0"/>
              </a:spcBef>
              <a:buNone/>
            </a:pPr>
            <a:r>
              <a:rPr lang="en-US" sz="2800" dirty="0">
                <a:solidFill>
                  <a:srgbClr val="1F4984"/>
                </a:solidFill>
                <a:latin typeface="Helvetica" pitchFamily="34" charset="0"/>
              </a:rPr>
              <a:t>Business Statistics: </a:t>
            </a:r>
          </a:p>
          <a:p>
            <a:pPr marL="0" indent="0" algn="ctr">
              <a:spcBef>
                <a:spcPts val="0"/>
              </a:spcBef>
              <a:buNone/>
            </a:pPr>
            <a:r>
              <a:rPr lang="en-US" sz="2800" dirty="0">
                <a:solidFill>
                  <a:srgbClr val="1F4984"/>
                </a:solidFill>
                <a:latin typeface="Helvetica" pitchFamily="34" charset="0"/>
              </a:rPr>
              <a:t>Communicating with Numbers, 2e</a:t>
            </a:r>
          </a:p>
          <a:p>
            <a:pPr marL="0" indent="0" algn="ctr">
              <a:spcBef>
                <a:spcPts val="0"/>
              </a:spcBef>
              <a:buNone/>
            </a:pPr>
            <a:endParaRPr lang="en-US" sz="2800" dirty="0">
              <a:latin typeface="Helvetica" pitchFamily="34" charset="0"/>
            </a:endParaRPr>
          </a:p>
          <a:p>
            <a:pPr marL="0" indent="0" algn="ctr">
              <a:spcBef>
                <a:spcPts val="0"/>
              </a:spcBef>
              <a:buNone/>
            </a:pPr>
            <a:r>
              <a:rPr lang="en-US" sz="2200" dirty="0">
                <a:latin typeface="Helvetica" pitchFamily="34" charset="0"/>
              </a:rPr>
              <a:t>By Sanjiv Jaggia and Alison Kelly</a:t>
            </a:r>
          </a:p>
        </p:txBody>
      </p:sp>
      <p:sp>
        <p:nvSpPr>
          <p:cNvPr id="9" name="Rectangle 8"/>
          <p:cNvSpPr/>
          <p:nvPr/>
        </p:nvSpPr>
        <p:spPr>
          <a:xfrm>
            <a:off x="-2310" y="0"/>
            <a:ext cx="2745509" cy="6858000"/>
          </a:xfrm>
          <a:prstGeom prst="rect">
            <a:avLst/>
          </a:prstGeom>
          <a:gradFill>
            <a:gsLst>
              <a:gs pos="50000">
                <a:srgbClr val="1F4984"/>
              </a:gs>
              <a:gs pos="100000">
                <a:srgbClr val="CADB34"/>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dirty="0">
              <a:solidFill>
                <a:srgbClr val="E9F7FE"/>
              </a:solidFill>
            </a:endParaRP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3375" y="-5057775"/>
            <a:ext cx="4048606" cy="2743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 y="914400"/>
            <a:ext cx="2699071" cy="1828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cxnSp>
        <p:nvCxnSpPr>
          <p:cNvPr id="11" name="Straight Connector 10"/>
          <p:cNvCxnSpPr/>
          <p:nvPr/>
        </p:nvCxnSpPr>
        <p:spPr>
          <a:xfrm>
            <a:off x="4114800" y="3429000"/>
            <a:ext cx="3657600" cy="0"/>
          </a:xfrm>
          <a:prstGeom prst="line">
            <a:avLst/>
          </a:prstGeom>
          <a:ln>
            <a:solidFill>
              <a:srgbClr val="009C9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8189998"/>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Rectangle 4"/>
          <p:cNvSpPr/>
          <p:nvPr userDrawn="1"/>
        </p:nvSpPr>
        <p:spPr>
          <a:xfrm rot="5400000">
            <a:off x="4229100" y="1790700"/>
            <a:ext cx="685800" cy="9144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chemeClr val="bg1"/>
                </a:solidFill>
                <a:latin typeface="+mn-lt"/>
              </a:rPr>
              <a:t>	BUSINESS</a:t>
            </a:r>
            <a:r>
              <a:rPr lang="en-US" sz="1200" baseline="0" dirty="0">
                <a:solidFill>
                  <a:schemeClr val="bg1"/>
                </a:solidFill>
                <a:latin typeface="+mn-lt"/>
              </a:rPr>
              <a:t> STATISTICS: COMMUNICATING WITH NUMBERS, 4e </a:t>
            </a:r>
            <a:r>
              <a:rPr lang="en-US" sz="1200" dirty="0">
                <a:solidFill>
                  <a:schemeClr val="bg1"/>
                </a:solidFill>
                <a:latin typeface="+mn-lt"/>
              </a:rPr>
              <a:t>| Jaggia,</a:t>
            </a:r>
            <a:r>
              <a:rPr lang="en-US" sz="1200" baseline="0" dirty="0">
                <a:solidFill>
                  <a:schemeClr val="bg1"/>
                </a:solidFill>
                <a:latin typeface="+mn-lt"/>
              </a:rPr>
              <a:t> Kelly</a:t>
            </a:r>
            <a:endParaRPr lang="en-US" sz="1200" b="1" i="0" kern="1200" dirty="0">
              <a:solidFill>
                <a:schemeClr val="bg1"/>
              </a:solidFill>
              <a:latin typeface="+mn-lt"/>
              <a:ea typeface="ＭＳ Ｐゴシック"/>
              <a:cs typeface="ＭＳ Ｐゴシック"/>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b="0" dirty="0">
                <a:solidFill>
                  <a:schemeClr val="bg1"/>
                </a:solidFill>
                <a:latin typeface="+mn-lt"/>
              </a:rPr>
              <a:t>© McGraw Hill</a:t>
            </a:r>
            <a:r>
              <a:rPr lang="en-US" sz="1200" b="0" i="0" kern="1200" dirty="0">
                <a:solidFill>
                  <a:schemeClr val="bg1"/>
                </a:solidFill>
                <a:latin typeface="+mn-lt"/>
                <a:ea typeface="ＭＳ Ｐゴシック"/>
                <a:cs typeface="Helvetica"/>
              </a:rPr>
              <a:t>.</a:t>
            </a:r>
          </a:p>
        </p:txBody>
      </p:sp>
      <p:sp>
        <p:nvSpPr>
          <p:cNvPr id="6" name="Rectangle 21"/>
          <p:cNvSpPr>
            <a:spLocks noChangeArrowheads="1"/>
          </p:cNvSpPr>
          <p:nvPr userDrawn="1"/>
        </p:nvSpPr>
        <p:spPr bwMode="auto">
          <a:xfrm>
            <a:off x="7734300" y="5943600"/>
            <a:ext cx="1371600" cy="457200"/>
          </a:xfrm>
          <a:prstGeom prst="rect">
            <a:avLst/>
          </a:prstGeom>
          <a:noFill/>
          <a:ln w="9525">
            <a:noFill/>
            <a:miter lim="800000"/>
            <a:headEnd/>
            <a:tailEnd/>
          </a:ln>
        </p:spPr>
        <p:txBody>
          <a:bodyPr anchor="b"/>
          <a:lstStyle/>
          <a:p>
            <a:pPr algn="r">
              <a:defRPr/>
            </a:pPr>
            <a:r>
              <a:rPr lang="en-US" sz="1000" dirty="0">
                <a:solidFill>
                  <a:srgbClr val="FFFFFF"/>
                </a:solidFill>
                <a:latin typeface="Helvetica"/>
                <a:cs typeface="Helvetica"/>
              </a:rPr>
              <a:t>2-</a:t>
            </a:r>
            <a:fld id="{3B23F10E-B9DB-4030-83AA-1C45FF54A19F}" type="slidenum">
              <a:rPr lang="en-US" sz="1000">
                <a:solidFill>
                  <a:srgbClr val="FFFFFF"/>
                </a:solidFill>
                <a:latin typeface="Helvetica"/>
                <a:cs typeface="Helvetica"/>
              </a:rPr>
              <a:pPr algn="r">
                <a:defRPr/>
              </a:pPr>
              <a:t>‹#›</a:t>
            </a:fld>
            <a:endParaRPr lang="en-US" sz="1000" dirty="0">
              <a:solidFill>
                <a:srgbClr val="FFFFFF"/>
              </a:solidFill>
              <a:latin typeface="Helvetica"/>
              <a:cs typeface="Helvetica"/>
            </a:endParaRPr>
          </a:p>
        </p:txBody>
      </p:sp>
      <p:sp>
        <p:nvSpPr>
          <p:cNvPr id="8" name="Content Placeholder 2">
            <a:extLst>
              <a:ext uri="{FF2B5EF4-FFF2-40B4-BE49-F238E27FC236}">
                <a16:creationId xmlns:a16="http://schemas.microsoft.com/office/drawing/2014/main" id="{C52BABB4-A2AF-0B48-B25E-04A8786B26B8}"/>
              </a:ext>
            </a:extLst>
          </p:cNvPr>
          <p:cNvSpPr>
            <a:spLocks noGrp="1"/>
          </p:cNvSpPr>
          <p:nvPr>
            <p:ph idx="1"/>
          </p:nvPr>
        </p:nvSpPr>
        <p:spPr>
          <a:xfrm>
            <a:off x="451022" y="1488988"/>
            <a:ext cx="8229600" cy="3845012"/>
          </a:xfrm>
        </p:spPr>
        <p:txBody>
          <a:bodyPr/>
          <a:lstStyle>
            <a:lvl1pPr>
              <a:defRPr sz="3200">
                <a:latin typeface="Helvetica" pitchFamily="34" charset="0"/>
              </a:defRPr>
            </a:lvl1pPr>
            <a:lvl2pPr>
              <a:defRPr sz="2800">
                <a:latin typeface="Helvetica" pitchFamily="34" charset="0"/>
              </a:defRPr>
            </a:lvl2pPr>
            <a:lvl3pPr>
              <a:defRPr sz="2400">
                <a:latin typeface="Helvetica" pitchFamily="34" charset="0"/>
              </a:defRPr>
            </a:lvl3pPr>
            <a:lvl4pPr>
              <a:defRPr sz="2000">
                <a:latin typeface="Helvetica" pitchFamily="34" charset="0"/>
              </a:defRPr>
            </a:lvl4pPr>
            <a:lvl5pPr>
              <a:defRPr sz="2000">
                <a:latin typeface="Helvetica"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a:extLst>
              <a:ext uri="{FF2B5EF4-FFF2-40B4-BE49-F238E27FC236}">
                <a16:creationId xmlns:a16="http://schemas.microsoft.com/office/drawing/2014/main" id="{49F6BB67-4E8A-3543-A9C9-0CB9CB48BAB5}"/>
              </a:ext>
            </a:extLst>
          </p:cNvPr>
          <p:cNvSpPr>
            <a:spLocks noGrp="1"/>
          </p:cNvSpPr>
          <p:nvPr>
            <p:ph type="title"/>
          </p:nvPr>
        </p:nvSpPr>
        <p:spPr>
          <a:xfrm>
            <a:off x="457200" y="57665"/>
            <a:ext cx="8229600" cy="1143000"/>
          </a:xfrm>
        </p:spPr>
        <p:txBody>
          <a:bodyPr>
            <a:normAutofit/>
          </a:bodyPr>
          <a:lstStyle>
            <a:lvl1pPr algn="ctr">
              <a:defRPr sz="4000">
                <a:solidFill>
                  <a:srgbClr val="1F4984"/>
                </a:solidFill>
                <a:latin typeface="Helvetica" pitchFamily="34" charset="0"/>
              </a:defRPr>
            </a:lvl1pPr>
          </a:lstStyle>
          <a:p>
            <a:r>
              <a:rPr lang="en-US" dirty="0"/>
              <a:t>Click to edit Master title style</a:t>
            </a:r>
          </a:p>
        </p:txBody>
      </p:sp>
      <p:sp>
        <p:nvSpPr>
          <p:cNvPr id="3" name="Content Placeholder 2"/>
          <p:cNvSpPr>
            <a:spLocks noGrp="1"/>
          </p:cNvSpPr>
          <p:nvPr>
            <p:ph sz="quarter" idx="10" hasCustomPrompt="1"/>
          </p:nvPr>
        </p:nvSpPr>
        <p:spPr>
          <a:xfrm>
            <a:off x="457200" y="5638800"/>
            <a:ext cx="3352800" cy="228600"/>
          </a:xfrm>
        </p:spPr>
        <p:txBody>
          <a:bodyPr>
            <a:noAutofit/>
          </a:bodyPr>
          <a:lstStyle>
            <a:lvl1pPr marL="0" indent="0" algn="ctr">
              <a:buNone/>
              <a:defRPr sz="1200"/>
            </a:lvl1pPr>
          </a:lstStyle>
          <a:p>
            <a:pPr lvl="0"/>
            <a:r>
              <a:rPr lang="en-US" dirty="0"/>
              <a:t>Access the text alternative for slide images.</a:t>
            </a:r>
          </a:p>
        </p:txBody>
      </p:sp>
      <p:sp>
        <p:nvSpPr>
          <p:cNvPr id="9" name="Content Placeholder 2"/>
          <p:cNvSpPr>
            <a:spLocks noGrp="1"/>
          </p:cNvSpPr>
          <p:nvPr>
            <p:ph sz="quarter" idx="11" hasCustomPrompt="1"/>
          </p:nvPr>
        </p:nvSpPr>
        <p:spPr>
          <a:xfrm>
            <a:off x="4648200" y="5638800"/>
            <a:ext cx="3352800" cy="228600"/>
          </a:xfrm>
        </p:spPr>
        <p:txBody>
          <a:bodyPr>
            <a:noAutofit/>
          </a:bodyPr>
          <a:lstStyle>
            <a:lvl1pPr marL="0" indent="0" algn="ctr">
              <a:buNone/>
              <a:defRPr sz="1200"/>
            </a:lvl1pPr>
          </a:lstStyle>
          <a:p>
            <a:pPr lvl="0"/>
            <a:r>
              <a:rPr lang="en-US" dirty="0"/>
              <a:t>Access the text alternative for slide images.</a:t>
            </a:r>
          </a:p>
        </p:txBody>
      </p:sp>
    </p:spTree>
    <p:extLst>
      <p:ext uri="{BB962C8B-B14F-4D97-AF65-F5344CB8AC3E}">
        <p14:creationId xmlns:p14="http://schemas.microsoft.com/office/powerpoint/2010/main" val="6684914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Rectangle 4"/>
          <p:cNvSpPr/>
          <p:nvPr userDrawn="1"/>
        </p:nvSpPr>
        <p:spPr>
          <a:xfrm rot="5400000">
            <a:off x="4229100" y="1790700"/>
            <a:ext cx="685800" cy="9144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E9F7FE"/>
                </a:solidFill>
                <a:effectLst/>
                <a:uLnTx/>
                <a:uFillTx/>
                <a:latin typeface="Helvetica" pitchFamily="34" charset="0"/>
                <a:ea typeface="+mn-ea"/>
                <a:cs typeface="+mn-cs"/>
              </a:rPr>
              <a:t>	</a:t>
            </a:r>
            <a:r>
              <a:rPr kumimoji="0" lang="en-US" sz="1200" b="0" i="0" u="none" strike="noStrike" kern="1200" cap="none" spc="0" normalizeH="0" baseline="0" noProof="0" dirty="0">
                <a:ln>
                  <a:noFill/>
                </a:ln>
                <a:solidFill>
                  <a:prstClr val="white"/>
                </a:solidFill>
                <a:effectLst/>
                <a:uLnTx/>
                <a:uFillTx/>
                <a:latin typeface="+mn-lt"/>
                <a:ea typeface="+mn-ea"/>
                <a:cs typeface="+mn-cs"/>
              </a:rPr>
              <a:t> BUSINESS STATISTICS: COMMUNICATING WITH NUMBERS, 4e | </a:t>
            </a:r>
            <a:r>
              <a:rPr kumimoji="0" lang="en-US" sz="1200" b="0" i="0" u="none" strike="noStrike" kern="1200" cap="none" spc="0" normalizeH="0" baseline="0" noProof="0" dirty="0" err="1">
                <a:ln>
                  <a:noFill/>
                </a:ln>
                <a:solidFill>
                  <a:prstClr val="white"/>
                </a:solidFill>
                <a:effectLst/>
                <a:uLnTx/>
                <a:uFillTx/>
                <a:latin typeface="+mn-lt"/>
                <a:ea typeface="+mn-ea"/>
                <a:cs typeface="+mn-cs"/>
              </a:rPr>
              <a:t>Jaggia</a:t>
            </a:r>
            <a:r>
              <a:rPr kumimoji="0" lang="en-US" sz="1200" b="0" i="0" u="none" strike="noStrike" kern="1200" cap="none" spc="0" normalizeH="0" baseline="0" noProof="0" dirty="0">
                <a:ln>
                  <a:noFill/>
                </a:ln>
                <a:solidFill>
                  <a:prstClr val="white"/>
                </a:solidFill>
                <a:effectLst/>
                <a:uLnTx/>
                <a:uFillTx/>
                <a:latin typeface="+mn-lt"/>
                <a:ea typeface="+mn-ea"/>
                <a:cs typeface="+mn-cs"/>
              </a:rPr>
              <a:t>, Kelly</a:t>
            </a:r>
            <a:endParaRPr kumimoji="0" lang="en-US" sz="1200" b="1" i="0" u="none" strike="noStrike" kern="1200" cap="none" spc="0" normalizeH="0" baseline="0" noProof="0" dirty="0">
              <a:ln>
                <a:noFill/>
              </a:ln>
              <a:solidFill>
                <a:prstClr val="white"/>
              </a:solidFill>
              <a:effectLst/>
              <a:uLnTx/>
              <a:uFillTx/>
              <a:latin typeface="+mn-lt"/>
              <a:ea typeface="ＭＳ Ｐゴシック"/>
              <a:cs typeface="ＭＳ Ｐゴシック"/>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mn-lt"/>
                <a:ea typeface="+mn-ea"/>
                <a:cs typeface="+mn-cs"/>
              </a:rPr>
              <a:t>© McGraw Hill</a:t>
            </a:r>
            <a:r>
              <a:rPr kumimoji="0" lang="en-US" sz="1200" b="0" i="0" u="none" strike="noStrike" kern="1200" cap="none" spc="0" normalizeH="0" baseline="0" noProof="0" dirty="0">
                <a:ln>
                  <a:noFill/>
                </a:ln>
                <a:solidFill>
                  <a:prstClr val="white"/>
                </a:solidFill>
                <a:effectLst/>
                <a:uLnTx/>
                <a:uFillTx/>
                <a:latin typeface="+mn-lt"/>
                <a:ea typeface="ＭＳ Ｐゴシック"/>
                <a:cs typeface="Helvetica"/>
              </a:rPr>
              <a:t>.</a:t>
            </a:r>
            <a:endParaRPr kumimoji="0" lang="en-US" sz="1000" b="0" i="0" u="none" strike="noStrike" kern="1200" cap="none" spc="0" normalizeH="0" baseline="0" noProof="0" dirty="0">
              <a:ln>
                <a:noFill/>
              </a:ln>
              <a:solidFill>
                <a:prstClr val="white"/>
              </a:solidFill>
              <a:effectLst/>
              <a:uLnTx/>
              <a:uFillTx/>
              <a:latin typeface="Helvetica"/>
              <a:ea typeface="ＭＳ Ｐゴシック"/>
              <a:cs typeface="Helvetica"/>
            </a:endParaRPr>
          </a:p>
        </p:txBody>
      </p:sp>
      <p:sp>
        <p:nvSpPr>
          <p:cNvPr id="6" name="Rectangle 21"/>
          <p:cNvSpPr>
            <a:spLocks noChangeArrowheads="1"/>
          </p:cNvSpPr>
          <p:nvPr userDrawn="1"/>
        </p:nvSpPr>
        <p:spPr bwMode="auto">
          <a:xfrm>
            <a:off x="7734300" y="5943600"/>
            <a:ext cx="1371600" cy="457200"/>
          </a:xfrm>
          <a:prstGeom prst="rect">
            <a:avLst/>
          </a:prstGeom>
          <a:noFill/>
          <a:ln w="9525">
            <a:noFill/>
            <a:miter lim="800000"/>
            <a:headEnd/>
            <a:tailEnd/>
          </a:ln>
        </p:spPr>
        <p:txBody>
          <a:bodyPr anchor="b"/>
          <a:lstStyle/>
          <a:p>
            <a:pPr algn="r">
              <a:defRPr/>
            </a:pPr>
            <a:r>
              <a:rPr lang="en-US" sz="1000" dirty="0">
                <a:solidFill>
                  <a:srgbClr val="FFFFFF"/>
                </a:solidFill>
                <a:latin typeface="Helvetica"/>
                <a:cs typeface="Helvetica"/>
              </a:rPr>
              <a:t>10-</a:t>
            </a:r>
            <a:fld id="{3B23F10E-B9DB-4030-83AA-1C45FF54A19F}" type="slidenum">
              <a:rPr lang="en-US" sz="1000" smtClean="0">
                <a:solidFill>
                  <a:srgbClr val="FFFFFF"/>
                </a:solidFill>
                <a:latin typeface="Helvetica"/>
                <a:cs typeface="Helvetica"/>
              </a:rPr>
              <a:pPr algn="r">
                <a:defRPr/>
              </a:pPr>
              <a:t>‹#›</a:t>
            </a:fld>
            <a:endParaRPr lang="en-US" sz="1000" dirty="0">
              <a:solidFill>
                <a:srgbClr val="FFFFFF"/>
              </a:solidFill>
              <a:latin typeface="Helvetica"/>
              <a:cs typeface="Helvetica"/>
            </a:endParaRPr>
          </a:p>
        </p:txBody>
      </p:sp>
      <p:sp>
        <p:nvSpPr>
          <p:cNvPr id="8" name="Content Placeholder 2">
            <a:extLst>
              <a:ext uri="{FF2B5EF4-FFF2-40B4-BE49-F238E27FC236}">
                <a16:creationId xmlns:a16="http://schemas.microsoft.com/office/drawing/2014/main" id="{C52BABB4-A2AF-0B48-B25E-04A8786B26B8}"/>
              </a:ext>
            </a:extLst>
          </p:cNvPr>
          <p:cNvSpPr>
            <a:spLocks noGrp="1"/>
          </p:cNvSpPr>
          <p:nvPr>
            <p:ph idx="1"/>
          </p:nvPr>
        </p:nvSpPr>
        <p:spPr>
          <a:xfrm>
            <a:off x="451022" y="1981200"/>
            <a:ext cx="8229600" cy="3352800"/>
          </a:xfrm>
        </p:spPr>
        <p:txBody>
          <a:bodyPr/>
          <a:lstStyle>
            <a:lvl1pPr>
              <a:defRPr sz="3200">
                <a:latin typeface="+mn-lt"/>
              </a:defRPr>
            </a:lvl1pPr>
            <a:lvl2pPr>
              <a:defRPr sz="2800">
                <a:latin typeface="+mn-lt"/>
              </a:defRPr>
            </a:lvl2pPr>
            <a:lvl3pPr>
              <a:defRPr sz="2400">
                <a:latin typeface="+mn-lt"/>
              </a:defRPr>
            </a:lvl3pPr>
            <a:lvl4pPr>
              <a:defRPr sz="2000">
                <a:latin typeface="+mn-lt"/>
              </a:defRPr>
            </a:lvl4pPr>
            <a:lvl5pPr>
              <a:defRPr sz="2000">
                <a:latin typeface="+mn-lt"/>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a:extLst>
              <a:ext uri="{FF2B5EF4-FFF2-40B4-BE49-F238E27FC236}">
                <a16:creationId xmlns:a16="http://schemas.microsoft.com/office/drawing/2014/main" id="{49F6BB67-4E8A-3543-A9C9-0CB9CB48BAB5}"/>
              </a:ext>
            </a:extLst>
          </p:cNvPr>
          <p:cNvSpPr>
            <a:spLocks noGrp="1"/>
          </p:cNvSpPr>
          <p:nvPr>
            <p:ph type="title"/>
          </p:nvPr>
        </p:nvSpPr>
        <p:spPr>
          <a:xfrm>
            <a:off x="457200" y="57665"/>
            <a:ext cx="8229600" cy="1143000"/>
          </a:xfrm>
        </p:spPr>
        <p:txBody>
          <a:bodyPr>
            <a:normAutofit/>
          </a:bodyPr>
          <a:lstStyle>
            <a:lvl1pPr algn="ctr">
              <a:defRPr sz="4000">
                <a:solidFill>
                  <a:srgbClr val="1F4984"/>
                </a:solidFill>
                <a:latin typeface="+mj-lt"/>
                <a:cs typeface="Helvetica" panose="020B0604020202020204" pitchFamily="34" charset="0"/>
              </a:defRPr>
            </a:lvl1pPr>
          </a:lstStyle>
          <a:p>
            <a:r>
              <a:rPr lang="en-US" dirty="0"/>
              <a:t>Click to edit Master title style</a:t>
            </a:r>
          </a:p>
        </p:txBody>
      </p:sp>
      <p:sp>
        <p:nvSpPr>
          <p:cNvPr id="3" name="Content Placeholder 2"/>
          <p:cNvSpPr>
            <a:spLocks noGrp="1"/>
          </p:cNvSpPr>
          <p:nvPr>
            <p:ph sz="quarter" idx="10" hasCustomPrompt="1"/>
          </p:nvPr>
        </p:nvSpPr>
        <p:spPr>
          <a:xfrm>
            <a:off x="451022" y="1447799"/>
            <a:ext cx="8229600" cy="438665"/>
          </a:xfrm>
        </p:spPr>
        <p:txBody>
          <a:bodyPr>
            <a:noAutofit/>
          </a:bodyPr>
          <a:lstStyle>
            <a:lvl1pPr marL="0" indent="0" algn="ctr">
              <a:buNone/>
              <a:defRPr sz="1200"/>
            </a:lvl1pPr>
          </a:lstStyle>
          <a:p>
            <a:pPr lvl="0"/>
            <a:r>
              <a:rPr lang="en-US" dirty="0"/>
              <a:t>Return to parent-slide containing images.</a:t>
            </a:r>
          </a:p>
        </p:txBody>
      </p:sp>
      <p:sp>
        <p:nvSpPr>
          <p:cNvPr id="9" name="Content Placeholder 2"/>
          <p:cNvSpPr>
            <a:spLocks noGrp="1"/>
          </p:cNvSpPr>
          <p:nvPr>
            <p:ph sz="quarter" idx="11" hasCustomPrompt="1"/>
          </p:nvPr>
        </p:nvSpPr>
        <p:spPr>
          <a:xfrm>
            <a:off x="451022" y="5428736"/>
            <a:ext cx="8229600" cy="438664"/>
          </a:xfrm>
        </p:spPr>
        <p:txBody>
          <a:bodyPr>
            <a:noAutofit/>
          </a:bodyPr>
          <a:lstStyle>
            <a:lvl1pPr marL="0" indent="0" algn="ctr">
              <a:buNone/>
              <a:defRPr sz="1200"/>
            </a:lvl1pPr>
          </a:lstStyle>
          <a:p>
            <a:pPr lvl="0"/>
            <a:r>
              <a:rPr lang="en-US" dirty="0"/>
              <a:t>Return to parent-slide containing images.</a:t>
            </a:r>
          </a:p>
        </p:txBody>
      </p:sp>
    </p:spTree>
    <p:extLst>
      <p:ext uri="{BB962C8B-B14F-4D97-AF65-F5344CB8AC3E}">
        <p14:creationId xmlns:p14="http://schemas.microsoft.com/office/powerpoint/2010/main" val="37357974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p:cNvSpPr/>
          <p:nvPr userDrawn="1"/>
        </p:nvSpPr>
        <p:spPr>
          <a:xfrm rot="5400000">
            <a:off x="4229100" y="1790700"/>
            <a:ext cx="685800" cy="9144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chemeClr val="bg1"/>
                </a:solidFill>
                <a:latin typeface="+mn-lt"/>
              </a:rPr>
              <a:t>	BUSINESS</a:t>
            </a:r>
            <a:r>
              <a:rPr lang="en-US" sz="1200" baseline="0" dirty="0">
                <a:solidFill>
                  <a:schemeClr val="bg1"/>
                </a:solidFill>
                <a:latin typeface="+mn-lt"/>
              </a:rPr>
              <a:t> STATISTICS: COMMUNICATING WITH NUMBERS, 4e </a:t>
            </a:r>
            <a:r>
              <a:rPr lang="en-US" sz="1200" dirty="0">
                <a:solidFill>
                  <a:schemeClr val="bg1"/>
                </a:solidFill>
                <a:latin typeface="+mn-lt"/>
              </a:rPr>
              <a:t>| </a:t>
            </a:r>
            <a:r>
              <a:rPr lang="en-US" sz="1200" dirty="0" err="1">
                <a:solidFill>
                  <a:schemeClr val="bg1"/>
                </a:solidFill>
                <a:latin typeface="+mn-lt"/>
              </a:rPr>
              <a:t>Jaggia</a:t>
            </a:r>
            <a:r>
              <a:rPr lang="en-US" sz="1200" dirty="0">
                <a:solidFill>
                  <a:schemeClr val="bg1"/>
                </a:solidFill>
                <a:latin typeface="+mn-lt"/>
              </a:rPr>
              <a:t>,</a:t>
            </a:r>
            <a:r>
              <a:rPr lang="en-US" sz="1200" baseline="0" dirty="0">
                <a:solidFill>
                  <a:schemeClr val="bg1"/>
                </a:solidFill>
                <a:latin typeface="+mn-lt"/>
              </a:rPr>
              <a:t> Kelly</a:t>
            </a:r>
            <a:endParaRPr lang="en-US" sz="1200" b="1" i="0" kern="1200" dirty="0">
              <a:solidFill>
                <a:schemeClr val="bg1"/>
              </a:solidFill>
              <a:latin typeface="+mn-lt"/>
              <a:ea typeface="ＭＳ Ｐゴシック"/>
              <a:cs typeface="ＭＳ Ｐゴシック"/>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b="0" dirty="0">
                <a:solidFill>
                  <a:schemeClr val="bg1"/>
                </a:solidFill>
                <a:latin typeface="+mn-lt"/>
              </a:rPr>
              <a:t>© McGraw Hill</a:t>
            </a:r>
            <a:r>
              <a:rPr lang="en-US" sz="1200" b="0" i="0" kern="1200" dirty="0">
                <a:solidFill>
                  <a:schemeClr val="bg1"/>
                </a:solidFill>
                <a:latin typeface="+mn-lt"/>
                <a:ea typeface="ＭＳ Ｐゴシック"/>
                <a:cs typeface="Helvetica"/>
              </a:rPr>
              <a:t>.</a:t>
            </a:r>
          </a:p>
        </p:txBody>
      </p:sp>
      <p:sp>
        <p:nvSpPr>
          <p:cNvPr id="6" name="Rectangle 21"/>
          <p:cNvSpPr>
            <a:spLocks noChangeArrowheads="1"/>
          </p:cNvSpPr>
          <p:nvPr userDrawn="1"/>
        </p:nvSpPr>
        <p:spPr bwMode="auto">
          <a:xfrm>
            <a:off x="7734300" y="5943600"/>
            <a:ext cx="1371600" cy="457200"/>
          </a:xfrm>
          <a:prstGeom prst="rect">
            <a:avLst/>
          </a:prstGeom>
          <a:noFill/>
          <a:ln w="9525">
            <a:noFill/>
            <a:miter lim="800000"/>
            <a:headEnd/>
            <a:tailEnd/>
          </a:ln>
        </p:spPr>
        <p:txBody>
          <a:bodyPr anchor="b"/>
          <a:lstStyle/>
          <a:p>
            <a:pPr algn="r">
              <a:defRPr/>
            </a:pPr>
            <a:r>
              <a:rPr lang="en-US" sz="1000" dirty="0">
                <a:solidFill>
                  <a:srgbClr val="FFFFFF"/>
                </a:solidFill>
                <a:latin typeface="Helvetica"/>
                <a:cs typeface="Helvetica"/>
              </a:rPr>
              <a:t>2-</a:t>
            </a:r>
            <a:fld id="{3B23F10E-B9DB-4030-83AA-1C45FF54A19F}" type="slidenum">
              <a:rPr lang="en-US" sz="1000">
                <a:solidFill>
                  <a:srgbClr val="FFFFFF"/>
                </a:solidFill>
                <a:latin typeface="Helvetica"/>
                <a:cs typeface="Helvetica"/>
              </a:rPr>
              <a:pPr algn="r">
                <a:defRPr/>
              </a:pPr>
              <a:t>‹#›</a:t>
            </a:fld>
            <a:endParaRPr lang="en-US" sz="1000" dirty="0">
              <a:solidFill>
                <a:srgbClr val="FFFFFF"/>
              </a:solidFill>
              <a:latin typeface="Helvetica"/>
              <a:cs typeface="Helvetica"/>
            </a:endParaRPr>
          </a:p>
        </p:txBody>
      </p:sp>
      <p:sp>
        <p:nvSpPr>
          <p:cNvPr id="8" name="Content Placeholder 2">
            <a:extLst>
              <a:ext uri="{FF2B5EF4-FFF2-40B4-BE49-F238E27FC236}">
                <a16:creationId xmlns:a16="http://schemas.microsoft.com/office/drawing/2014/main" id="{C52BABB4-A2AF-0B48-B25E-04A8786B26B8}"/>
              </a:ext>
            </a:extLst>
          </p:cNvPr>
          <p:cNvSpPr>
            <a:spLocks noGrp="1"/>
          </p:cNvSpPr>
          <p:nvPr>
            <p:ph idx="1"/>
          </p:nvPr>
        </p:nvSpPr>
        <p:spPr>
          <a:xfrm>
            <a:off x="451022" y="1488988"/>
            <a:ext cx="8229600" cy="1559012"/>
          </a:xfrm>
        </p:spPr>
        <p:txBody>
          <a:bodyPr/>
          <a:lstStyle>
            <a:lvl1pPr>
              <a:defRPr sz="3200">
                <a:latin typeface="Helvetica" pitchFamily="34" charset="0"/>
              </a:defRPr>
            </a:lvl1pPr>
            <a:lvl2pPr>
              <a:defRPr sz="2800">
                <a:latin typeface="Helvetica" pitchFamily="34" charset="0"/>
              </a:defRPr>
            </a:lvl2pPr>
            <a:lvl3pPr>
              <a:defRPr sz="2400">
                <a:latin typeface="Helvetica" pitchFamily="34" charset="0"/>
              </a:defRPr>
            </a:lvl3pPr>
            <a:lvl4pPr>
              <a:defRPr sz="2000">
                <a:latin typeface="Helvetica" pitchFamily="34" charset="0"/>
              </a:defRPr>
            </a:lvl4pPr>
            <a:lvl5pPr>
              <a:defRPr sz="2000">
                <a:latin typeface="Helvetica"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a:extLst>
              <a:ext uri="{FF2B5EF4-FFF2-40B4-BE49-F238E27FC236}">
                <a16:creationId xmlns:a16="http://schemas.microsoft.com/office/drawing/2014/main" id="{49F6BB67-4E8A-3543-A9C9-0CB9CB48BAB5}"/>
              </a:ext>
            </a:extLst>
          </p:cNvPr>
          <p:cNvSpPr>
            <a:spLocks noGrp="1"/>
          </p:cNvSpPr>
          <p:nvPr>
            <p:ph type="title"/>
          </p:nvPr>
        </p:nvSpPr>
        <p:spPr>
          <a:xfrm>
            <a:off x="457200" y="57665"/>
            <a:ext cx="8229600" cy="1143000"/>
          </a:xfrm>
        </p:spPr>
        <p:txBody>
          <a:bodyPr>
            <a:normAutofit/>
          </a:bodyPr>
          <a:lstStyle>
            <a:lvl1pPr algn="ctr">
              <a:defRPr sz="4000">
                <a:solidFill>
                  <a:srgbClr val="1F4984"/>
                </a:solidFill>
                <a:latin typeface="Helvetica" pitchFamily="34" charset="0"/>
              </a:defRPr>
            </a:lvl1pPr>
          </a:lstStyle>
          <a:p>
            <a:r>
              <a:rPr lang="en-US" dirty="0"/>
              <a:t>Click to edit Master title style</a:t>
            </a:r>
          </a:p>
        </p:txBody>
      </p:sp>
      <p:sp>
        <p:nvSpPr>
          <p:cNvPr id="7" name="Content Placeholder 2">
            <a:extLst>
              <a:ext uri="{FF2B5EF4-FFF2-40B4-BE49-F238E27FC236}">
                <a16:creationId xmlns:a16="http://schemas.microsoft.com/office/drawing/2014/main" id="{B16294FC-65FE-4591-B195-575551966361}"/>
              </a:ext>
            </a:extLst>
          </p:cNvPr>
          <p:cNvSpPr>
            <a:spLocks noGrp="1"/>
          </p:cNvSpPr>
          <p:nvPr>
            <p:ph idx="10"/>
          </p:nvPr>
        </p:nvSpPr>
        <p:spPr>
          <a:xfrm>
            <a:off x="457200" y="3124200"/>
            <a:ext cx="8229600" cy="1447800"/>
          </a:xfrm>
        </p:spPr>
        <p:txBody>
          <a:bodyPr/>
          <a:lstStyle>
            <a:lvl1pPr>
              <a:defRPr sz="3200">
                <a:latin typeface="Helvetica" pitchFamily="34" charset="0"/>
              </a:defRPr>
            </a:lvl1pPr>
            <a:lvl2pPr>
              <a:defRPr sz="2800">
                <a:latin typeface="Helvetica" pitchFamily="34" charset="0"/>
              </a:defRPr>
            </a:lvl2pPr>
            <a:lvl3pPr>
              <a:defRPr sz="2400">
                <a:latin typeface="Helvetica" pitchFamily="34" charset="0"/>
              </a:defRPr>
            </a:lvl3pPr>
            <a:lvl4pPr>
              <a:defRPr sz="2000">
                <a:latin typeface="Helvetica" pitchFamily="34" charset="0"/>
              </a:defRPr>
            </a:lvl4pPr>
            <a:lvl5pPr>
              <a:defRPr sz="2000">
                <a:latin typeface="Helvetica"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a:t>
            </a:r>
          </a:p>
        </p:txBody>
      </p:sp>
      <p:sp>
        <p:nvSpPr>
          <p:cNvPr id="3" name="Content Placeholder 2"/>
          <p:cNvSpPr>
            <a:spLocks noGrp="1"/>
          </p:cNvSpPr>
          <p:nvPr>
            <p:ph sz="quarter" idx="11" hasCustomPrompt="1"/>
          </p:nvPr>
        </p:nvSpPr>
        <p:spPr>
          <a:xfrm>
            <a:off x="450850" y="5715000"/>
            <a:ext cx="8229600" cy="228600"/>
          </a:xfrm>
        </p:spPr>
        <p:txBody>
          <a:bodyPr>
            <a:normAutofit/>
          </a:bodyPr>
          <a:lstStyle>
            <a:lvl1pPr marL="0" indent="0" algn="ctr">
              <a:buNone/>
              <a:defRPr sz="1200"/>
            </a:lvl1pPr>
          </a:lstStyle>
          <a:p>
            <a:pPr lvl="0"/>
            <a:r>
              <a:rPr lang="en-US" dirty="0"/>
              <a:t>Access the text alternative for slide images.</a:t>
            </a:r>
          </a:p>
        </p:txBody>
      </p:sp>
    </p:spTree>
    <p:extLst>
      <p:ext uri="{BB962C8B-B14F-4D97-AF65-F5344CB8AC3E}">
        <p14:creationId xmlns:p14="http://schemas.microsoft.com/office/powerpoint/2010/main" val="9429216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Helvetica"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latin typeface="Helvetica"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Rectangle 7"/>
          <p:cNvSpPr/>
          <p:nvPr/>
        </p:nvSpPr>
        <p:spPr>
          <a:xfrm rot="5400000">
            <a:off x="4343400" y="1981199"/>
            <a:ext cx="457200" cy="9144000"/>
          </a:xfrm>
          <a:prstGeom prst="rect">
            <a:avLst/>
          </a:prstGeom>
          <a:gradFill>
            <a:gsLst>
              <a:gs pos="50000">
                <a:srgbClr val="1F4984"/>
              </a:gs>
              <a:gs pos="100000">
                <a:srgbClr val="CADB34"/>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rgbClr val="E9F7FE"/>
                </a:solidFill>
                <a:latin typeface="Helvetica" pitchFamily="34" charset="0"/>
              </a:rPr>
              <a:t>						BUSINESS</a:t>
            </a:r>
            <a:r>
              <a:rPr lang="en-US" sz="1200" baseline="0" dirty="0">
                <a:solidFill>
                  <a:srgbClr val="E9F7FE"/>
                </a:solidFill>
                <a:latin typeface="Helvetica" pitchFamily="34" charset="0"/>
              </a:rPr>
              <a:t> STATISTICS </a:t>
            </a:r>
            <a:r>
              <a:rPr lang="en-US" sz="1200" dirty="0">
                <a:solidFill>
                  <a:schemeClr val="bg1"/>
                </a:solidFill>
                <a:latin typeface="Helvetica" pitchFamily="34" charset="0"/>
              </a:rPr>
              <a:t>| Jaggia,</a:t>
            </a:r>
            <a:r>
              <a:rPr lang="en-US" sz="1200" baseline="0" dirty="0">
                <a:solidFill>
                  <a:schemeClr val="bg1"/>
                </a:solidFill>
                <a:latin typeface="Helvetica" pitchFamily="34" charset="0"/>
              </a:rPr>
              <a:t> Kelly</a:t>
            </a:r>
            <a:endParaRPr lang="en-US" sz="1200" dirty="0">
              <a:solidFill>
                <a:srgbClr val="E9F7FE"/>
              </a:solidFill>
              <a:latin typeface="Helvetica" pitchFamily="34" charset="0"/>
            </a:endParaRPr>
          </a:p>
        </p:txBody>
      </p:sp>
    </p:spTree>
    <p:extLst>
      <p:ext uri="{BB962C8B-B14F-4D97-AF65-F5344CB8AC3E}">
        <p14:creationId xmlns:p14="http://schemas.microsoft.com/office/powerpoint/2010/main" val="22633917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atin typeface="Helvetica" pitchFamily="34" charset="0"/>
              </a:defRPr>
            </a:lvl1pPr>
            <a:lvl2pPr>
              <a:defRPr sz="2400">
                <a:latin typeface="Helvetica" pitchFamily="34" charset="0"/>
              </a:defRPr>
            </a:lvl2pPr>
            <a:lvl3pPr>
              <a:defRPr sz="2000">
                <a:latin typeface="Helvetica" pitchFamily="34" charset="0"/>
              </a:defRPr>
            </a:lvl3pPr>
            <a:lvl4pPr>
              <a:defRPr sz="1800">
                <a:latin typeface="Helvetica" pitchFamily="34" charset="0"/>
              </a:defRPr>
            </a:lvl4pPr>
            <a:lvl5pPr>
              <a:defRPr sz="1800">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atin typeface="Helvetica" pitchFamily="34" charset="0"/>
              </a:defRPr>
            </a:lvl1pPr>
            <a:lvl2pPr>
              <a:defRPr sz="2400">
                <a:latin typeface="Helvetica" pitchFamily="34" charset="0"/>
              </a:defRPr>
            </a:lvl2pPr>
            <a:lvl3pPr>
              <a:defRPr sz="2000">
                <a:latin typeface="Helvetica" pitchFamily="34" charset="0"/>
              </a:defRPr>
            </a:lvl3pPr>
            <a:lvl4pPr>
              <a:defRPr sz="1800">
                <a:latin typeface="Helvetica" pitchFamily="34" charset="0"/>
              </a:defRPr>
            </a:lvl4pPr>
            <a:lvl5pPr>
              <a:defRPr sz="1800">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rot="5400000">
            <a:off x="4343400" y="1981199"/>
            <a:ext cx="457200" cy="9144000"/>
          </a:xfrm>
          <a:prstGeom prst="rect">
            <a:avLst/>
          </a:prstGeom>
          <a:gradFill>
            <a:gsLst>
              <a:gs pos="50000">
                <a:srgbClr val="1F4984"/>
              </a:gs>
              <a:gs pos="100000">
                <a:srgbClr val="CADB34"/>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rgbClr val="E9F7FE"/>
                </a:solidFill>
                <a:latin typeface="Helvetica" pitchFamily="34" charset="0"/>
              </a:rPr>
              <a:t>						BUSINESS</a:t>
            </a:r>
            <a:r>
              <a:rPr lang="en-US" sz="1200" baseline="0" dirty="0">
                <a:solidFill>
                  <a:srgbClr val="E9F7FE"/>
                </a:solidFill>
                <a:latin typeface="Helvetica" pitchFamily="34" charset="0"/>
              </a:rPr>
              <a:t> STATISTICS </a:t>
            </a:r>
            <a:r>
              <a:rPr lang="en-US" sz="1200" dirty="0">
                <a:solidFill>
                  <a:schemeClr val="bg1"/>
                </a:solidFill>
                <a:latin typeface="Helvetica" pitchFamily="34" charset="0"/>
              </a:rPr>
              <a:t>| Jaggia,</a:t>
            </a:r>
            <a:r>
              <a:rPr lang="en-US" sz="1200" baseline="0" dirty="0">
                <a:solidFill>
                  <a:schemeClr val="bg1"/>
                </a:solidFill>
                <a:latin typeface="Helvetica" pitchFamily="34" charset="0"/>
              </a:rPr>
              <a:t> Kelly</a:t>
            </a:r>
            <a:endParaRPr lang="en-US" sz="1200" dirty="0">
              <a:solidFill>
                <a:srgbClr val="E9F7FE"/>
              </a:solidFill>
              <a:latin typeface="Helvetica" pitchFamily="34" charset="0"/>
            </a:endParaRPr>
          </a:p>
        </p:txBody>
      </p:sp>
    </p:spTree>
    <p:extLst>
      <p:ext uri="{BB962C8B-B14F-4D97-AF65-F5344CB8AC3E}">
        <p14:creationId xmlns:p14="http://schemas.microsoft.com/office/powerpoint/2010/main" val="36458379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F4984"/>
                </a:solidFill>
                <a:latin typeface="Helvetica" pitchFamily="34" charset="0"/>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Helvetic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Helvetica" pitchFamily="34" charset="0"/>
              </a:defRPr>
            </a:lvl1pPr>
            <a:lvl2pPr>
              <a:defRPr sz="2000">
                <a:latin typeface="Helvetica" pitchFamily="34" charset="0"/>
              </a:defRPr>
            </a:lvl2pPr>
            <a:lvl3pPr>
              <a:defRPr sz="1800">
                <a:latin typeface="Helvetica" pitchFamily="34" charset="0"/>
              </a:defRPr>
            </a:lvl3pPr>
            <a:lvl4pPr>
              <a:defRPr sz="1600">
                <a:latin typeface="Helvetica" pitchFamily="34" charset="0"/>
              </a:defRPr>
            </a:lvl4pPr>
            <a:lvl5pPr>
              <a:defRPr sz="1600">
                <a:latin typeface="Helvetica"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Helvetic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Helvetica" pitchFamily="34" charset="0"/>
              </a:defRPr>
            </a:lvl1pPr>
            <a:lvl2pPr>
              <a:defRPr sz="2000">
                <a:latin typeface="Helvetica" pitchFamily="34" charset="0"/>
              </a:defRPr>
            </a:lvl2pPr>
            <a:lvl3pPr>
              <a:defRPr sz="1800">
                <a:latin typeface="Helvetica" pitchFamily="34" charset="0"/>
              </a:defRPr>
            </a:lvl3pPr>
            <a:lvl4pPr>
              <a:defRPr sz="1600">
                <a:latin typeface="Helvetica" pitchFamily="34" charset="0"/>
              </a:defRPr>
            </a:lvl4pPr>
            <a:lvl5pPr>
              <a:defRPr sz="1600">
                <a:latin typeface="Helvetica"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p:cNvSpPr/>
          <p:nvPr/>
        </p:nvSpPr>
        <p:spPr>
          <a:xfrm rot="5400000">
            <a:off x="4343400" y="1981199"/>
            <a:ext cx="457200" cy="9144000"/>
          </a:xfrm>
          <a:prstGeom prst="rect">
            <a:avLst/>
          </a:prstGeom>
          <a:gradFill>
            <a:gsLst>
              <a:gs pos="50000">
                <a:srgbClr val="1F4984"/>
              </a:gs>
              <a:gs pos="100000">
                <a:srgbClr val="CADB34"/>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rgbClr val="E9F7FE"/>
                </a:solidFill>
                <a:latin typeface="Helvetica" pitchFamily="34" charset="0"/>
              </a:rPr>
              <a:t>						BUSINESS</a:t>
            </a:r>
            <a:r>
              <a:rPr lang="en-US" sz="1200" baseline="0" dirty="0">
                <a:solidFill>
                  <a:srgbClr val="E9F7FE"/>
                </a:solidFill>
                <a:latin typeface="Helvetica" pitchFamily="34" charset="0"/>
              </a:rPr>
              <a:t> STATISTICS </a:t>
            </a:r>
            <a:r>
              <a:rPr lang="en-US" sz="1200" dirty="0">
                <a:solidFill>
                  <a:schemeClr val="bg1"/>
                </a:solidFill>
                <a:latin typeface="Helvetica" pitchFamily="34" charset="0"/>
              </a:rPr>
              <a:t>| Jaggia,</a:t>
            </a:r>
            <a:r>
              <a:rPr lang="en-US" sz="1200" baseline="0" dirty="0">
                <a:solidFill>
                  <a:schemeClr val="bg1"/>
                </a:solidFill>
                <a:latin typeface="Helvetica" pitchFamily="34" charset="0"/>
              </a:rPr>
              <a:t> Kelly</a:t>
            </a:r>
            <a:endParaRPr lang="en-US" sz="1200" dirty="0">
              <a:solidFill>
                <a:srgbClr val="E9F7FE"/>
              </a:solidFill>
              <a:latin typeface="Helvetica" pitchFamily="34" charset="0"/>
            </a:endParaRPr>
          </a:p>
        </p:txBody>
      </p:sp>
    </p:spTree>
    <p:extLst>
      <p:ext uri="{BB962C8B-B14F-4D97-AF65-F5344CB8AC3E}">
        <p14:creationId xmlns:p14="http://schemas.microsoft.com/office/powerpoint/2010/main" val="13158566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F4984"/>
                </a:solidFill>
                <a:latin typeface="Helvetica" pitchFamily="34" charset="0"/>
              </a:defRPr>
            </a:lvl1pPr>
          </a:lstStyle>
          <a:p>
            <a:r>
              <a:rPr lang="en-US" dirty="0"/>
              <a:t>Click to edit Master title style</a:t>
            </a:r>
          </a:p>
        </p:txBody>
      </p:sp>
      <p:sp>
        <p:nvSpPr>
          <p:cNvPr id="6" name="Rectangle 5"/>
          <p:cNvSpPr/>
          <p:nvPr/>
        </p:nvSpPr>
        <p:spPr>
          <a:xfrm rot="5400000">
            <a:off x="4343400" y="1981199"/>
            <a:ext cx="457200" cy="9144000"/>
          </a:xfrm>
          <a:prstGeom prst="rect">
            <a:avLst/>
          </a:prstGeom>
          <a:gradFill>
            <a:gsLst>
              <a:gs pos="50000">
                <a:srgbClr val="1F4984"/>
              </a:gs>
              <a:gs pos="100000">
                <a:srgbClr val="CADB34"/>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rgbClr val="E9F7FE"/>
                </a:solidFill>
                <a:latin typeface="Helvetica" pitchFamily="34" charset="0"/>
              </a:rPr>
              <a:t>						BUSINESS</a:t>
            </a:r>
            <a:r>
              <a:rPr lang="en-US" sz="1200" baseline="0" dirty="0">
                <a:solidFill>
                  <a:srgbClr val="E9F7FE"/>
                </a:solidFill>
                <a:latin typeface="Helvetica" pitchFamily="34" charset="0"/>
              </a:rPr>
              <a:t> STATISTICS </a:t>
            </a:r>
            <a:r>
              <a:rPr lang="en-US" sz="1200" dirty="0">
                <a:solidFill>
                  <a:schemeClr val="bg1"/>
                </a:solidFill>
                <a:latin typeface="Helvetica" pitchFamily="34" charset="0"/>
              </a:rPr>
              <a:t>| Jaggia,</a:t>
            </a:r>
            <a:r>
              <a:rPr lang="en-US" sz="1200" baseline="0" dirty="0">
                <a:solidFill>
                  <a:schemeClr val="bg1"/>
                </a:solidFill>
                <a:latin typeface="Helvetica" pitchFamily="34" charset="0"/>
              </a:rPr>
              <a:t> Kelly</a:t>
            </a:r>
            <a:endParaRPr lang="en-US" sz="1200" dirty="0">
              <a:solidFill>
                <a:srgbClr val="E9F7FE"/>
              </a:solidFill>
              <a:latin typeface="Helvetica" pitchFamily="34" charset="0"/>
            </a:endParaRPr>
          </a:p>
        </p:txBody>
      </p:sp>
    </p:spTree>
    <p:extLst>
      <p:ext uri="{BB962C8B-B14F-4D97-AF65-F5344CB8AC3E}">
        <p14:creationId xmlns:p14="http://schemas.microsoft.com/office/powerpoint/2010/main" val="11716884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rot="5400000">
            <a:off x="4343400" y="1981199"/>
            <a:ext cx="457200" cy="9144000"/>
          </a:xfrm>
          <a:prstGeom prst="rect">
            <a:avLst/>
          </a:prstGeom>
          <a:gradFill>
            <a:gsLst>
              <a:gs pos="50000">
                <a:srgbClr val="1F4984"/>
              </a:gs>
              <a:gs pos="100000">
                <a:srgbClr val="CADB34"/>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rgbClr val="E9F7FE"/>
                </a:solidFill>
                <a:latin typeface="Helvetica" pitchFamily="34" charset="0"/>
              </a:rPr>
              <a:t>						BUSINESS</a:t>
            </a:r>
            <a:r>
              <a:rPr lang="en-US" sz="1200" baseline="0" dirty="0">
                <a:solidFill>
                  <a:srgbClr val="E9F7FE"/>
                </a:solidFill>
                <a:latin typeface="Helvetica" pitchFamily="34" charset="0"/>
              </a:rPr>
              <a:t> STATISTICS </a:t>
            </a:r>
            <a:r>
              <a:rPr lang="en-US" sz="1200" dirty="0">
                <a:solidFill>
                  <a:schemeClr val="bg1"/>
                </a:solidFill>
                <a:latin typeface="Helvetica" pitchFamily="34" charset="0"/>
              </a:rPr>
              <a:t>| Jaggia,</a:t>
            </a:r>
            <a:r>
              <a:rPr lang="en-US" sz="1200" baseline="0" dirty="0">
                <a:solidFill>
                  <a:schemeClr val="bg1"/>
                </a:solidFill>
                <a:latin typeface="Helvetica" pitchFamily="34" charset="0"/>
              </a:rPr>
              <a:t> Kelly</a:t>
            </a:r>
            <a:endParaRPr lang="en-US" sz="1200" dirty="0">
              <a:solidFill>
                <a:srgbClr val="E9F7FE"/>
              </a:solidFill>
              <a:latin typeface="Helvetica" pitchFamily="34" charset="0"/>
            </a:endParaRPr>
          </a:p>
        </p:txBody>
      </p:sp>
    </p:spTree>
    <p:extLst>
      <p:ext uri="{BB962C8B-B14F-4D97-AF65-F5344CB8AC3E}">
        <p14:creationId xmlns:p14="http://schemas.microsoft.com/office/powerpoint/2010/main" val="3505072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457200" y="1905001"/>
            <a:ext cx="8229600" cy="3581400"/>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rot="5400000">
            <a:off x="4229100" y="1790700"/>
            <a:ext cx="685800" cy="9144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rgbClr val="E9F7FE"/>
                </a:solidFill>
                <a:latin typeface="Helvetica" pitchFamily="34" charset="0"/>
              </a:rPr>
              <a:t>	</a:t>
            </a:r>
            <a:r>
              <a:rPr lang="en-US" sz="1200" dirty="0">
                <a:solidFill>
                  <a:schemeClr val="bg1"/>
                </a:solidFill>
                <a:latin typeface="+mn-lt"/>
              </a:rPr>
              <a:t> BUSINESS</a:t>
            </a:r>
            <a:r>
              <a:rPr lang="en-US" sz="1200" baseline="0" dirty="0">
                <a:solidFill>
                  <a:schemeClr val="bg1"/>
                </a:solidFill>
                <a:latin typeface="+mn-lt"/>
              </a:rPr>
              <a:t> STATISTICS: COMMUNICATING WITH NUMBERS, 4e </a:t>
            </a:r>
            <a:r>
              <a:rPr lang="en-US" sz="1200" dirty="0">
                <a:solidFill>
                  <a:schemeClr val="bg1"/>
                </a:solidFill>
                <a:latin typeface="+mn-lt"/>
              </a:rPr>
              <a:t>| </a:t>
            </a:r>
            <a:r>
              <a:rPr lang="en-US" sz="1200" dirty="0" err="1">
                <a:solidFill>
                  <a:schemeClr val="bg1"/>
                </a:solidFill>
                <a:latin typeface="+mn-lt"/>
              </a:rPr>
              <a:t>Jaggia</a:t>
            </a:r>
            <a:r>
              <a:rPr lang="en-US" sz="1200" dirty="0">
                <a:solidFill>
                  <a:schemeClr val="bg1"/>
                </a:solidFill>
                <a:latin typeface="+mn-lt"/>
              </a:rPr>
              <a:t>,</a:t>
            </a:r>
            <a:r>
              <a:rPr lang="en-US" sz="1200" baseline="0" dirty="0">
                <a:solidFill>
                  <a:schemeClr val="bg1"/>
                </a:solidFill>
                <a:latin typeface="+mn-lt"/>
              </a:rPr>
              <a:t> Kelly</a:t>
            </a:r>
            <a:endParaRPr lang="en-US" sz="1200" b="1" i="0" kern="1200" dirty="0">
              <a:solidFill>
                <a:schemeClr val="bg1"/>
              </a:solidFill>
              <a:latin typeface="+mn-lt"/>
              <a:ea typeface="ＭＳ Ｐゴシック"/>
              <a:cs typeface="ＭＳ Ｐゴシック"/>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b="0" dirty="0">
                <a:solidFill>
                  <a:schemeClr val="bg1"/>
                </a:solidFill>
                <a:latin typeface="+mn-lt"/>
              </a:rPr>
              <a:t>© McGraw Hill</a:t>
            </a:r>
            <a:r>
              <a:rPr lang="en-US" sz="1200" b="0" i="0" kern="1200" dirty="0">
                <a:solidFill>
                  <a:schemeClr val="bg1"/>
                </a:solidFill>
                <a:latin typeface="+mn-lt"/>
                <a:ea typeface="ＭＳ Ｐゴシック"/>
                <a:cs typeface="Helvetica"/>
              </a:rPr>
              <a:t>.</a:t>
            </a:r>
            <a:endParaRPr kumimoji="0" lang="en-US" sz="1000" b="0" i="0" u="none" strike="noStrike" kern="1200" cap="none" spc="0" normalizeH="0" baseline="0" noProof="0" dirty="0">
              <a:ln>
                <a:noFill/>
              </a:ln>
              <a:solidFill>
                <a:schemeClr val="bg1"/>
              </a:solidFill>
              <a:effectLst/>
              <a:uLnTx/>
              <a:uFillTx/>
              <a:latin typeface="Helvetica"/>
              <a:ea typeface="ＭＳ Ｐゴシック"/>
              <a:cs typeface="Helvetica"/>
            </a:endParaRPr>
          </a:p>
        </p:txBody>
      </p:sp>
      <p:sp>
        <p:nvSpPr>
          <p:cNvPr id="6" name="Rectangle 21"/>
          <p:cNvSpPr>
            <a:spLocks noChangeArrowheads="1"/>
          </p:cNvSpPr>
          <p:nvPr userDrawn="1"/>
        </p:nvSpPr>
        <p:spPr bwMode="auto">
          <a:xfrm>
            <a:off x="7734300" y="5943600"/>
            <a:ext cx="1371600" cy="457200"/>
          </a:xfrm>
          <a:prstGeom prst="rect">
            <a:avLst/>
          </a:prstGeom>
          <a:noFill/>
          <a:ln w="9525">
            <a:noFill/>
            <a:miter lim="800000"/>
            <a:headEnd/>
            <a:tailEnd/>
          </a:ln>
        </p:spPr>
        <p:txBody>
          <a:bodyPr anchor="b"/>
          <a:lstStyle/>
          <a:p>
            <a:pPr algn="r">
              <a:defRPr/>
            </a:pPr>
            <a:r>
              <a:rPr lang="en-US" sz="1000" dirty="0">
                <a:solidFill>
                  <a:srgbClr val="FFFFFF"/>
                </a:solidFill>
                <a:latin typeface="Helvetica"/>
                <a:cs typeface="Helvetica"/>
              </a:rPr>
              <a:t>10-</a:t>
            </a:r>
            <a:fld id="{3B23F10E-B9DB-4030-83AA-1C45FF54A19F}" type="slidenum">
              <a:rPr lang="en-US" sz="1000" smtClean="0">
                <a:solidFill>
                  <a:srgbClr val="FFFFFF"/>
                </a:solidFill>
                <a:latin typeface="Helvetica"/>
                <a:cs typeface="Helvetica"/>
              </a:rPr>
              <a:pPr algn="r">
                <a:defRPr/>
              </a:pPr>
              <a:t>‹#›</a:t>
            </a:fld>
            <a:endParaRPr lang="en-US" sz="1000" dirty="0">
              <a:solidFill>
                <a:srgbClr val="FFFFFF"/>
              </a:solidFill>
              <a:latin typeface="Helvetica"/>
              <a:cs typeface="Helvetica"/>
            </a:endParaRPr>
          </a:p>
        </p:txBody>
      </p:sp>
      <p:sp>
        <p:nvSpPr>
          <p:cNvPr id="7" name="Content Placeholder 6"/>
          <p:cNvSpPr>
            <a:spLocks noGrp="1"/>
          </p:cNvSpPr>
          <p:nvPr>
            <p:ph sz="quarter" idx="10" hasCustomPrompt="1"/>
          </p:nvPr>
        </p:nvSpPr>
        <p:spPr>
          <a:xfrm>
            <a:off x="457200" y="1493838"/>
            <a:ext cx="8229600" cy="411162"/>
          </a:xfrm>
        </p:spPr>
        <p:txBody>
          <a:bodyPr>
            <a:normAutofit/>
          </a:bodyPr>
          <a:lstStyle>
            <a:lvl1pPr marL="0" indent="0" algn="ctr">
              <a:buNone/>
              <a:defRPr sz="1200">
                <a:latin typeface="+mn-lt"/>
              </a:defRPr>
            </a:lvl1pPr>
          </a:lstStyle>
          <a:p>
            <a:pPr lvl="0"/>
            <a:r>
              <a:rPr lang="en-US" dirty="0"/>
              <a:t>Return to parent-slide containing images.</a:t>
            </a:r>
          </a:p>
        </p:txBody>
      </p:sp>
      <p:sp>
        <p:nvSpPr>
          <p:cNvPr id="8" name="Content Placeholder 6"/>
          <p:cNvSpPr>
            <a:spLocks noGrp="1"/>
          </p:cNvSpPr>
          <p:nvPr>
            <p:ph sz="quarter" idx="11" hasCustomPrompt="1"/>
          </p:nvPr>
        </p:nvSpPr>
        <p:spPr>
          <a:xfrm>
            <a:off x="457200" y="5581744"/>
            <a:ext cx="8229600" cy="411162"/>
          </a:xfrm>
        </p:spPr>
        <p:txBody>
          <a:bodyPr>
            <a:normAutofit/>
          </a:bodyPr>
          <a:lstStyle>
            <a:lvl1pPr marL="0" indent="0" algn="ctr">
              <a:buNone/>
              <a:defRPr sz="1200">
                <a:latin typeface="+mn-lt"/>
              </a:defRPr>
            </a:lvl1pPr>
          </a:lstStyle>
          <a:p>
            <a:pPr lvl="0"/>
            <a:r>
              <a:rPr lang="en-US" dirty="0"/>
              <a:t>Return to parent-slide containing images.</a:t>
            </a:r>
          </a:p>
        </p:txBody>
      </p:sp>
    </p:spTree>
    <p:extLst>
      <p:ext uri="{BB962C8B-B14F-4D97-AF65-F5344CB8AC3E}">
        <p14:creationId xmlns:p14="http://schemas.microsoft.com/office/powerpoint/2010/main" val="599611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Helvetica"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atin typeface="Helvetica" pitchFamily="34" charset="0"/>
              </a:defRPr>
            </a:lvl1pPr>
            <a:lvl2pPr>
              <a:defRPr sz="2800">
                <a:latin typeface="Helvetica" pitchFamily="34" charset="0"/>
              </a:defRPr>
            </a:lvl2pPr>
            <a:lvl3pPr>
              <a:defRPr sz="2400">
                <a:latin typeface="Helvetica" pitchFamily="34" charset="0"/>
              </a:defRPr>
            </a:lvl3pPr>
            <a:lvl4pPr>
              <a:defRPr sz="2000">
                <a:latin typeface="Helvetica" pitchFamily="34" charset="0"/>
              </a:defRPr>
            </a:lvl4pPr>
            <a:lvl5pPr>
              <a:defRPr sz="2000">
                <a:latin typeface="Helvetica"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Helvetic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7"/>
          <p:cNvSpPr/>
          <p:nvPr/>
        </p:nvSpPr>
        <p:spPr>
          <a:xfrm rot="5400000">
            <a:off x="4343400" y="1981199"/>
            <a:ext cx="457200" cy="9144000"/>
          </a:xfrm>
          <a:prstGeom prst="rect">
            <a:avLst/>
          </a:prstGeom>
          <a:gradFill>
            <a:gsLst>
              <a:gs pos="50000">
                <a:srgbClr val="1F4984"/>
              </a:gs>
              <a:gs pos="100000">
                <a:srgbClr val="CADB34"/>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rgbClr val="E9F7FE"/>
                </a:solidFill>
                <a:latin typeface="Helvetica" pitchFamily="34" charset="0"/>
              </a:rPr>
              <a:t>						BUSINESS</a:t>
            </a:r>
            <a:r>
              <a:rPr lang="en-US" sz="1200" baseline="0" dirty="0">
                <a:solidFill>
                  <a:srgbClr val="E9F7FE"/>
                </a:solidFill>
                <a:latin typeface="Helvetica" pitchFamily="34" charset="0"/>
              </a:rPr>
              <a:t> STATISTICS </a:t>
            </a:r>
            <a:r>
              <a:rPr lang="en-US" sz="1200" dirty="0">
                <a:solidFill>
                  <a:schemeClr val="bg1"/>
                </a:solidFill>
                <a:latin typeface="Helvetica" pitchFamily="34" charset="0"/>
              </a:rPr>
              <a:t>| Jaggia,</a:t>
            </a:r>
            <a:r>
              <a:rPr lang="en-US" sz="1200" baseline="0" dirty="0">
                <a:solidFill>
                  <a:schemeClr val="bg1"/>
                </a:solidFill>
                <a:latin typeface="Helvetica" pitchFamily="34" charset="0"/>
              </a:rPr>
              <a:t> Kelly</a:t>
            </a:r>
            <a:endParaRPr lang="en-US" sz="1200" dirty="0">
              <a:solidFill>
                <a:srgbClr val="E9F7FE"/>
              </a:solidFill>
              <a:latin typeface="Helvetica" pitchFamily="34" charset="0"/>
            </a:endParaRPr>
          </a:p>
        </p:txBody>
      </p:sp>
    </p:spTree>
    <p:extLst>
      <p:ext uri="{BB962C8B-B14F-4D97-AF65-F5344CB8AC3E}">
        <p14:creationId xmlns:p14="http://schemas.microsoft.com/office/powerpoint/2010/main" val="4856089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Helvetica" pitchFamily="34" charset="0"/>
              </a:defRPr>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Helvetic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Helvetic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7"/>
          <p:cNvSpPr/>
          <p:nvPr/>
        </p:nvSpPr>
        <p:spPr>
          <a:xfrm rot="5400000">
            <a:off x="4343400" y="1981199"/>
            <a:ext cx="457200" cy="9144000"/>
          </a:xfrm>
          <a:prstGeom prst="rect">
            <a:avLst/>
          </a:prstGeom>
          <a:gradFill>
            <a:gsLst>
              <a:gs pos="50000">
                <a:srgbClr val="1F4984"/>
              </a:gs>
              <a:gs pos="100000">
                <a:srgbClr val="CADB34"/>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rgbClr val="E9F7FE"/>
                </a:solidFill>
                <a:latin typeface="Helvetica" pitchFamily="34" charset="0"/>
              </a:rPr>
              <a:t>						BUSINESS</a:t>
            </a:r>
            <a:r>
              <a:rPr lang="en-US" sz="1200" baseline="0" dirty="0">
                <a:solidFill>
                  <a:srgbClr val="E9F7FE"/>
                </a:solidFill>
                <a:latin typeface="Helvetica" pitchFamily="34" charset="0"/>
              </a:rPr>
              <a:t> STATISTICS </a:t>
            </a:r>
            <a:r>
              <a:rPr lang="en-US" sz="1200" dirty="0">
                <a:solidFill>
                  <a:schemeClr val="bg1"/>
                </a:solidFill>
                <a:latin typeface="Helvetica" pitchFamily="34" charset="0"/>
              </a:rPr>
              <a:t>| Jaggia,</a:t>
            </a:r>
            <a:r>
              <a:rPr lang="en-US" sz="1200" baseline="0" dirty="0">
                <a:solidFill>
                  <a:schemeClr val="bg1"/>
                </a:solidFill>
                <a:latin typeface="Helvetica" pitchFamily="34" charset="0"/>
              </a:rPr>
              <a:t> Kelly</a:t>
            </a:r>
            <a:endParaRPr lang="en-US" sz="1200" dirty="0">
              <a:solidFill>
                <a:srgbClr val="E9F7FE"/>
              </a:solidFill>
              <a:latin typeface="Helvetica" pitchFamily="34" charset="0"/>
            </a:endParaRPr>
          </a:p>
        </p:txBody>
      </p:sp>
    </p:spTree>
    <p:extLst>
      <p:ext uri="{BB962C8B-B14F-4D97-AF65-F5344CB8AC3E}">
        <p14:creationId xmlns:p14="http://schemas.microsoft.com/office/powerpoint/2010/main" val="25550212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F4984"/>
                </a:solidFill>
                <a:latin typeface="Helvetica"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Helvetica" pitchFamily="34" charset="0"/>
              </a:defRPr>
            </a:lvl1pPr>
            <a:lvl2pPr>
              <a:defRPr>
                <a:latin typeface="Helvetica" pitchFamily="34" charset="0"/>
              </a:defRPr>
            </a:lvl2pPr>
            <a:lvl3pPr>
              <a:defRPr>
                <a:latin typeface="Helvetica" pitchFamily="34" charset="0"/>
              </a:defRPr>
            </a:lvl3pPr>
            <a:lvl4pPr>
              <a:defRPr>
                <a:latin typeface="Helvetica" pitchFamily="34" charset="0"/>
              </a:defRPr>
            </a:lvl4pPr>
            <a:lvl5pPr>
              <a:defRPr>
                <a:latin typeface="Helvetic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rot="5400000">
            <a:off x="4343400" y="1981199"/>
            <a:ext cx="457200" cy="9144000"/>
          </a:xfrm>
          <a:prstGeom prst="rect">
            <a:avLst/>
          </a:prstGeom>
          <a:gradFill>
            <a:gsLst>
              <a:gs pos="50000">
                <a:srgbClr val="1F4984"/>
              </a:gs>
              <a:gs pos="100000">
                <a:srgbClr val="CADB34"/>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rgbClr val="E9F7FE"/>
                </a:solidFill>
                <a:latin typeface="Helvetica" pitchFamily="34" charset="0"/>
              </a:rPr>
              <a:t>						BUSINESS</a:t>
            </a:r>
            <a:r>
              <a:rPr lang="en-US" sz="1200" baseline="0" dirty="0">
                <a:solidFill>
                  <a:srgbClr val="E9F7FE"/>
                </a:solidFill>
                <a:latin typeface="Helvetica" pitchFamily="34" charset="0"/>
              </a:rPr>
              <a:t> STATISTICS </a:t>
            </a:r>
            <a:r>
              <a:rPr lang="en-US" sz="1200" dirty="0">
                <a:solidFill>
                  <a:schemeClr val="bg1"/>
                </a:solidFill>
                <a:latin typeface="Helvetica" pitchFamily="34" charset="0"/>
              </a:rPr>
              <a:t>| Jaggia,</a:t>
            </a:r>
            <a:r>
              <a:rPr lang="en-US" sz="1200" baseline="0" dirty="0">
                <a:solidFill>
                  <a:schemeClr val="bg1"/>
                </a:solidFill>
                <a:latin typeface="Helvetica" pitchFamily="34" charset="0"/>
              </a:rPr>
              <a:t> Kelly</a:t>
            </a:r>
            <a:endParaRPr lang="en-US" sz="1200" dirty="0">
              <a:solidFill>
                <a:srgbClr val="E9F7FE"/>
              </a:solidFill>
              <a:latin typeface="Helvetica" pitchFamily="34" charset="0"/>
            </a:endParaRPr>
          </a:p>
        </p:txBody>
      </p:sp>
    </p:spTree>
    <p:extLst>
      <p:ext uri="{BB962C8B-B14F-4D97-AF65-F5344CB8AC3E}">
        <p14:creationId xmlns:p14="http://schemas.microsoft.com/office/powerpoint/2010/main" val="14298532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a:solidFill>
                  <a:srgbClr val="1F4984"/>
                </a:solidFill>
                <a:latin typeface="Helvetica"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lvl1pPr>
              <a:defRPr>
                <a:latin typeface="Helvetica" pitchFamily="34" charset="0"/>
              </a:defRPr>
            </a:lvl1pPr>
            <a:lvl2pPr>
              <a:defRPr>
                <a:latin typeface="Helvetica" pitchFamily="34" charset="0"/>
              </a:defRPr>
            </a:lvl2pPr>
            <a:lvl3pPr>
              <a:defRPr>
                <a:latin typeface="Helvetica" pitchFamily="34" charset="0"/>
              </a:defRPr>
            </a:lvl3pPr>
            <a:lvl4pPr>
              <a:defRPr>
                <a:latin typeface="Helvetica" pitchFamily="34" charset="0"/>
              </a:defRPr>
            </a:lvl4pPr>
            <a:lvl5pPr>
              <a:defRPr>
                <a:latin typeface="Helvetic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rot="5400000">
            <a:off x="4343400" y="1981199"/>
            <a:ext cx="457200" cy="9144000"/>
          </a:xfrm>
          <a:prstGeom prst="rect">
            <a:avLst/>
          </a:prstGeom>
          <a:gradFill>
            <a:gsLst>
              <a:gs pos="50000">
                <a:srgbClr val="1F4984"/>
              </a:gs>
              <a:gs pos="100000">
                <a:srgbClr val="CADB34"/>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rgbClr val="E9F7FE"/>
                </a:solidFill>
                <a:latin typeface="Helvetica" pitchFamily="34" charset="0"/>
              </a:rPr>
              <a:t>						BUSINESS</a:t>
            </a:r>
            <a:r>
              <a:rPr lang="en-US" sz="1200" baseline="0" dirty="0">
                <a:solidFill>
                  <a:srgbClr val="E9F7FE"/>
                </a:solidFill>
                <a:latin typeface="Helvetica" pitchFamily="34" charset="0"/>
              </a:rPr>
              <a:t> STATISTICS </a:t>
            </a:r>
            <a:r>
              <a:rPr lang="en-US" sz="1200" dirty="0">
                <a:solidFill>
                  <a:schemeClr val="bg1"/>
                </a:solidFill>
                <a:latin typeface="Helvetica" pitchFamily="34" charset="0"/>
              </a:rPr>
              <a:t>| Jaggia,</a:t>
            </a:r>
            <a:r>
              <a:rPr lang="en-US" sz="1200" baseline="0" dirty="0">
                <a:solidFill>
                  <a:schemeClr val="bg1"/>
                </a:solidFill>
                <a:latin typeface="Helvetica" pitchFamily="34" charset="0"/>
              </a:rPr>
              <a:t> Kelly</a:t>
            </a:r>
            <a:endParaRPr lang="en-US" sz="1200" dirty="0">
              <a:solidFill>
                <a:srgbClr val="E9F7FE"/>
              </a:solidFill>
              <a:latin typeface="Helvetica" pitchFamily="34" charset="0"/>
            </a:endParaRPr>
          </a:p>
        </p:txBody>
      </p:sp>
    </p:spTree>
    <p:extLst>
      <p:ext uri="{BB962C8B-B14F-4D97-AF65-F5344CB8AC3E}">
        <p14:creationId xmlns:p14="http://schemas.microsoft.com/office/powerpoint/2010/main" val="23985876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96258" name="Rectangle 2"/>
          <p:cNvSpPr>
            <a:spLocks noGrp="1" noChangeArrowheads="1"/>
          </p:cNvSpPr>
          <p:nvPr>
            <p:ph type="ctrTitle"/>
          </p:nvPr>
        </p:nvSpPr>
        <p:spPr>
          <a:xfrm>
            <a:off x="914400" y="1524000"/>
            <a:ext cx="7623175" cy="1752600"/>
          </a:xfrm>
        </p:spPr>
        <p:txBody>
          <a:bodyPr>
            <a:normAutofit/>
          </a:bodyPr>
          <a:lstStyle>
            <a:lvl1pPr>
              <a:defRPr sz="4400">
                <a:solidFill>
                  <a:srgbClr val="1F4984"/>
                </a:solidFill>
                <a:latin typeface="Helvetica" pitchFamily="34" charset="0"/>
              </a:defRPr>
            </a:lvl1pPr>
          </a:lstStyle>
          <a:p>
            <a:pPr lvl="0"/>
            <a:r>
              <a:rPr lang="en-US" altLang="en-US" noProof="0" dirty="0"/>
              <a:t>Click to edit Master title style</a:t>
            </a:r>
          </a:p>
        </p:txBody>
      </p:sp>
      <p:sp>
        <p:nvSpPr>
          <p:cNvPr id="9625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pPr lvl="0"/>
            <a:r>
              <a:rPr lang="en-US" altLang="en-US" noProof="0"/>
              <a:t>Click to edit Master subtitle style</a:t>
            </a:r>
          </a:p>
        </p:txBody>
      </p:sp>
      <p:sp>
        <p:nvSpPr>
          <p:cNvPr id="7" name="Rectangle 5"/>
          <p:cNvSpPr>
            <a:spLocks noGrp="1" noChangeArrowheads="1"/>
          </p:cNvSpPr>
          <p:nvPr>
            <p:ph type="ftr" sz="quarter" idx="11"/>
          </p:nvPr>
        </p:nvSpPr>
        <p:spPr>
          <a:xfrm>
            <a:off x="3124200" y="6243638"/>
            <a:ext cx="2895600" cy="457200"/>
          </a:xfrm>
        </p:spPr>
        <p:txBody>
          <a:bodyPr/>
          <a:lstStyle>
            <a:lvl1pPr>
              <a:defRPr dirty="0" smtClean="0"/>
            </a:lvl1pPr>
          </a:lstStyle>
          <a:p>
            <a:pPr>
              <a:defRPr/>
            </a:pPr>
            <a:r>
              <a:rPr lang="en-US" altLang="en-US" dirty="0"/>
              <a:t>Statistics and Data</a:t>
            </a:r>
          </a:p>
        </p:txBody>
      </p:sp>
      <p:sp>
        <p:nvSpPr>
          <p:cNvPr id="8" name="Rectangle 6"/>
          <p:cNvSpPr>
            <a:spLocks noGrp="1" noChangeArrowheads="1"/>
          </p:cNvSpPr>
          <p:nvPr>
            <p:ph type="sldNum" sz="quarter" idx="12"/>
          </p:nvPr>
        </p:nvSpPr>
        <p:spPr/>
        <p:txBody>
          <a:bodyPr/>
          <a:lstStyle>
            <a:lvl1pPr>
              <a:defRPr/>
            </a:lvl1pPr>
          </a:lstStyle>
          <a:p>
            <a:pPr>
              <a:defRPr/>
            </a:pPr>
            <a:fld id="{98DB065A-80F1-475D-BFEE-7F93B08AF24B}" type="slidenum">
              <a:rPr lang="en-US" altLang="en-US"/>
              <a:pPr>
                <a:defRPr/>
              </a:pPr>
              <a:t>‹#›</a:t>
            </a:fld>
            <a:endParaRPr lang="en-US" altLang="en-US" dirty="0"/>
          </a:p>
        </p:txBody>
      </p:sp>
      <p:sp>
        <p:nvSpPr>
          <p:cNvPr id="9" name="Rectangle 21"/>
          <p:cNvSpPr>
            <a:spLocks noChangeArrowheads="1"/>
          </p:cNvSpPr>
          <p:nvPr userDrawn="1"/>
        </p:nvSpPr>
        <p:spPr bwMode="auto">
          <a:xfrm>
            <a:off x="6934200" y="6248400"/>
            <a:ext cx="2133600" cy="457200"/>
          </a:xfrm>
          <a:prstGeom prst="rect">
            <a:avLst/>
          </a:prstGeom>
          <a:noFill/>
          <a:ln w="9525">
            <a:noFill/>
            <a:miter lim="800000"/>
            <a:headEnd/>
            <a:tailEnd/>
          </a:ln>
        </p:spPr>
        <p:txBody>
          <a:bodyPr anchor="b"/>
          <a:lstStyle/>
          <a:p>
            <a:pPr algn="r">
              <a:defRPr/>
            </a:pPr>
            <a:r>
              <a:rPr lang="en-US" sz="1000" dirty="0">
                <a:latin typeface="Helvetica"/>
                <a:cs typeface="Helvetica"/>
              </a:rPr>
              <a:t>2-</a:t>
            </a:r>
            <a:fld id="{3B23F10E-B9DB-4030-83AA-1C45FF54A19F}" type="slidenum">
              <a:rPr lang="en-US" sz="1000" smtClean="0">
                <a:latin typeface="Helvetica"/>
                <a:cs typeface="Helvetica"/>
              </a:rPr>
              <a:pPr algn="r">
                <a:defRPr/>
              </a:pPr>
              <a:t>‹#›</a:t>
            </a:fld>
            <a:endParaRPr lang="en-US" sz="1000" dirty="0">
              <a:latin typeface="Helvetica"/>
              <a:cs typeface="Helvetica"/>
            </a:endParaRPr>
          </a:p>
        </p:txBody>
      </p:sp>
      <p:sp>
        <p:nvSpPr>
          <p:cNvPr id="11" name="Rectangle 10">
            <a:extLst>
              <a:ext uri="{FF2B5EF4-FFF2-40B4-BE49-F238E27FC236}">
                <a16:creationId xmlns:a16="http://schemas.microsoft.com/office/drawing/2014/main" id="{969C0A71-2F34-4BC1-B8D1-CE00F5724D37}"/>
              </a:ext>
            </a:extLst>
          </p:cNvPr>
          <p:cNvSpPr/>
          <p:nvPr userDrawn="1"/>
        </p:nvSpPr>
        <p:spPr>
          <a:xfrm>
            <a:off x="-2310" y="0"/>
            <a:ext cx="2745509"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dirty="0">
              <a:solidFill>
                <a:srgbClr val="E9F7FE"/>
              </a:solidFill>
            </a:endParaRPr>
          </a:p>
        </p:txBody>
      </p:sp>
      <p:cxnSp>
        <p:nvCxnSpPr>
          <p:cNvPr id="12" name="Straight Connector 11">
            <a:extLst>
              <a:ext uri="{FF2B5EF4-FFF2-40B4-BE49-F238E27FC236}">
                <a16:creationId xmlns:a16="http://schemas.microsoft.com/office/drawing/2014/main" id="{DA339CF8-486B-486F-A867-E3D3C2E67F77}"/>
              </a:ext>
            </a:extLst>
          </p:cNvPr>
          <p:cNvCxnSpPr/>
          <p:nvPr userDrawn="1"/>
        </p:nvCxnSpPr>
        <p:spPr>
          <a:xfrm>
            <a:off x="4114800" y="3429000"/>
            <a:ext cx="3657600" cy="0"/>
          </a:xfrm>
          <a:prstGeom prst="line">
            <a:avLst/>
          </a:prstGeom>
          <a:ln>
            <a:solidFill>
              <a:srgbClr val="009C9E"/>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5A0988F-6E75-4F71-9160-2D2D916F9309}"/>
              </a:ext>
            </a:extLst>
          </p:cNvPr>
          <p:cNvPicPr>
            <a:picLocks noChangeAspect="1"/>
          </p:cNvPicPr>
          <p:nvPr userDrawn="1"/>
        </p:nvPicPr>
        <p:blipFill>
          <a:blip r:embed="rId2"/>
          <a:stretch>
            <a:fillRect/>
          </a:stretch>
        </p:blipFill>
        <p:spPr>
          <a:xfrm>
            <a:off x="-1" y="963706"/>
            <a:ext cx="2743199" cy="484094"/>
          </a:xfrm>
          <a:prstGeom prst="rect">
            <a:avLst/>
          </a:prstGeom>
        </p:spPr>
      </p:pic>
      <p:sp>
        <p:nvSpPr>
          <p:cNvPr id="3" name="Content Placeholder 2">
            <a:extLst>
              <a:ext uri="{FF2B5EF4-FFF2-40B4-BE49-F238E27FC236}">
                <a16:creationId xmlns:a16="http://schemas.microsoft.com/office/drawing/2014/main" id="{72222517-BE01-4008-9007-D44B83F312D0}"/>
              </a:ext>
            </a:extLst>
          </p:cNvPr>
          <p:cNvSpPr>
            <a:spLocks noGrp="1"/>
          </p:cNvSpPr>
          <p:nvPr>
            <p:ph sz="quarter" idx="13"/>
          </p:nvPr>
        </p:nvSpPr>
        <p:spPr>
          <a:xfrm>
            <a:off x="2971800" y="5894388"/>
            <a:ext cx="5715000" cy="201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2E46B0BF-4D04-414F-97F3-95C0C75EF2C8}"/>
              </a:ext>
            </a:extLst>
          </p:cNvPr>
          <p:cNvSpPr>
            <a:spLocks noGrp="1"/>
          </p:cNvSpPr>
          <p:nvPr>
            <p:ph sz="quarter" idx="14"/>
          </p:nvPr>
        </p:nvSpPr>
        <p:spPr>
          <a:xfrm>
            <a:off x="3048000" y="6356350"/>
            <a:ext cx="5257800" cy="344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330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96258" name="Rectangle 2"/>
          <p:cNvSpPr>
            <a:spLocks noGrp="1" noChangeArrowheads="1"/>
          </p:cNvSpPr>
          <p:nvPr>
            <p:ph type="ctrTitle"/>
          </p:nvPr>
        </p:nvSpPr>
        <p:spPr>
          <a:xfrm>
            <a:off x="914400" y="1524000"/>
            <a:ext cx="7623175" cy="1752600"/>
          </a:xfrm>
        </p:spPr>
        <p:txBody>
          <a:bodyPr>
            <a:normAutofit/>
          </a:bodyPr>
          <a:lstStyle>
            <a:lvl1pPr>
              <a:defRPr sz="4400">
                <a:solidFill>
                  <a:srgbClr val="1F4984"/>
                </a:solidFill>
                <a:latin typeface="Helvetica" pitchFamily="34" charset="0"/>
              </a:defRPr>
            </a:lvl1pPr>
          </a:lstStyle>
          <a:p>
            <a:pPr lvl="0"/>
            <a:r>
              <a:rPr lang="en-US" altLang="en-US" noProof="0" dirty="0"/>
              <a:t>Click to edit Master title style</a:t>
            </a:r>
          </a:p>
        </p:txBody>
      </p:sp>
      <p:sp>
        <p:nvSpPr>
          <p:cNvPr id="9625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pPr lvl="0"/>
            <a:r>
              <a:rPr lang="en-US" altLang="en-US" noProof="0"/>
              <a:t>Click to edit Master subtitle style</a:t>
            </a:r>
          </a:p>
        </p:txBody>
      </p:sp>
      <p:sp>
        <p:nvSpPr>
          <p:cNvPr id="6" name="Rectangle 4"/>
          <p:cNvSpPr>
            <a:spLocks noGrp="1" noChangeArrowheads="1"/>
          </p:cNvSpPr>
          <p:nvPr>
            <p:ph type="dt" sz="half" idx="10"/>
          </p:nvPr>
        </p:nvSpPr>
        <p:spPr/>
        <p:txBody>
          <a:bodyPr/>
          <a:lstStyle>
            <a:lvl1pPr>
              <a:defRPr dirty="0"/>
            </a:lvl1pPr>
          </a:lstStyle>
          <a:p>
            <a:pPr>
              <a:defRPr/>
            </a:pPr>
            <a:endParaRPr lang="en-US" altLang="en-US" dirty="0"/>
          </a:p>
        </p:txBody>
      </p:sp>
      <p:sp>
        <p:nvSpPr>
          <p:cNvPr id="7" name="Rectangle 5"/>
          <p:cNvSpPr>
            <a:spLocks noGrp="1" noChangeArrowheads="1"/>
          </p:cNvSpPr>
          <p:nvPr>
            <p:ph type="ftr" sz="quarter" idx="11"/>
          </p:nvPr>
        </p:nvSpPr>
        <p:spPr>
          <a:xfrm>
            <a:off x="3124200" y="6243638"/>
            <a:ext cx="2895600" cy="457200"/>
          </a:xfrm>
        </p:spPr>
        <p:txBody>
          <a:bodyPr/>
          <a:lstStyle>
            <a:lvl1pPr>
              <a:defRPr dirty="0" smtClean="0"/>
            </a:lvl1pPr>
          </a:lstStyle>
          <a:p>
            <a:pPr>
              <a:defRPr/>
            </a:pPr>
            <a:r>
              <a:rPr lang="en-US" altLang="en-US" dirty="0"/>
              <a:t>Statistics and Data</a:t>
            </a:r>
          </a:p>
        </p:txBody>
      </p:sp>
      <p:sp>
        <p:nvSpPr>
          <p:cNvPr id="8" name="Rectangle 6"/>
          <p:cNvSpPr>
            <a:spLocks noGrp="1" noChangeArrowheads="1"/>
          </p:cNvSpPr>
          <p:nvPr>
            <p:ph type="sldNum" sz="quarter" idx="12"/>
          </p:nvPr>
        </p:nvSpPr>
        <p:spPr/>
        <p:txBody>
          <a:bodyPr/>
          <a:lstStyle>
            <a:lvl1pPr>
              <a:defRPr/>
            </a:lvl1pPr>
          </a:lstStyle>
          <a:p>
            <a:pPr>
              <a:defRPr/>
            </a:pPr>
            <a:fld id="{98DB065A-80F1-475D-BFEE-7F93B08AF24B}" type="slidenum">
              <a:rPr lang="en-US" altLang="en-US"/>
              <a:pPr>
                <a:defRPr/>
              </a:pPr>
              <a:t>‹#›</a:t>
            </a:fld>
            <a:endParaRPr lang="en-US" altLang="en-US" dirty="0"/>
          </a:p>
        </p:txBody>
      </p:sp>
      <p:sp>
        <p:nvSpPr>
          <p:cNvPr id="9" name="Rectangle 21"/>
          <p:cNvSpPr>
            <a:spLocks noChangeArrowheads="1"/>
          </p:cNvSpPr>
          <p:nvPr userDrawn="1"/>
        </p:nvSpPr>
        <p:spPr bwMode="auto">
          <a:xfrm>
            <a:off x="6934200" y="6248400"/>
            <a:ext cx="2133600" cy="457200"/>
          </a:xfrm>
          <a:prstGeom prst="rect">
            <a:avLst/>
          </a:prstGeom>
          <a:noFill/>
          <a:ln w="9525">
            <a:noFill/>
            <a:miter lim="800000"/>
            <a:headEnd/>
            <a:tailEnd/>
          </a:ln>
        </p:spPr>
        <p:txBody>
          <a:bodyPr anchor="b"/>
          <a:lstStyle/>
          <a:p>
            <a:pPr algn="r">
              <a:defRPr/>
            </a:pPr>
            <a:r>
              <a:rPr lang="en-US" sz="1000" dirty="0">
                <a:latin typeface="Helvetica"/>
                <a:cs typeface="Helvetica"/>
              </a:rPr>
              <a:t>2-</a:t>
            </a:r>
            <a:fld id="{3B23F10E-B9DB-4030-83AA-1C45FF54A19F}" type="slidenum">
              <a:rPr lang="en-US" sz="1000" smtClean="0">
                <a:latin typeface="Helvetica"/>
                <a:cs typeface="Helvetica"/>
              </a:rPr>
              <a:pPr algn="r">
                <a:defRPr/>
              </a:pPr>
              <a:t>‹#›</a:t>
            </a:fld>
            <a:endParaRPr lang="en-US" sz="1000" dirty="0">
              <a:latin typeface="Helvetica"/>
              <a:cs typeface="Helvetica"/>
            </a:endParaRPr>
          </a:p>
        </p:txBody>
      </p:sp>
      <p:sp>
        <p:nvSpPr>
          <p:cNvPr id="10" name="TextBox 9"/>
          <p:cNvSpPr txBox="1"/>
          <p:nvPr userDrawn="1"/>
        </p:nvSpPr>
        <p:spPr>
          <a:xfrm>
            <a:off x="2743200" y="6229290"/>
            <a:ext cx="6400800" cy="400110"/>
          </a:xfrm>
          <a:prstGeom prst="rect">
            <a:avLst/>
          </a:prstGeom>
          <a:noFill/>
        </p:spPr>
        <p:txBody>
          <a:bodyPr wrap="square" rtlCol="0">
            <a:spAutoFit/>
          </a:bodyPr>
          <a:lstStyle/>
          <a:p>
            <a:pPr algn="ctr"/>
            <a:r>
              <a:rPr lang="en-US" sz="1000" b="0" i="0" kern="1200" dirty="0">
                <a:solidFill>
                  <a:schemeClr val="tx1"/>
                </a:solidFill>
                <a:latin typeface="Helvetica"/>
                <a:ea typeface="ＭＳ Ｐゴシック"/>
                <a:cs typeface="Helvetica"/>
              </a:rPr>
              <a:t>Copyright ©2022 McGraw-Hill Education. All rights reserved. No reproduction or distribution without the prior written consent of McGraw-Hill Education.</a:t>
            </a:r>
          </a:p>
        </p:txBody>
      </p:sp>
    </p:spTree>
    <p:extLst>
      <p:ext uri="{BB962C8B-B14F-4D97-AF65-F5344CB8AC3E}">
        <p14:creationId xmlns:p14="http://schemas.microsoft.com/office/powerpoint/2010/main" val="132175972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96258" name="Rectangle 2"/>
          <p:cNvSpPr>
            <a:spLocks noGrp="1" noChangeArrowheads="1"/>
          </p:cNvSpPr>
          <p:nvPr>
            <p:ph type="ctrTitle"/>
          </p:nvPr>
        </p:nvSpPr>
        <p:spPr>
          <a:xfrm>
            <a:off x="914400" y="1524000"/>
            <a:ext cx="7623175" cy="1752600"/>
          </a:xfrm>
        </p:spPr>
        <p:txBody>
          <a:bodyPr>
            <a:normAutofit/>
          </a:bodyPr>
          <a:lstStyle>
            <a:lvl1pPr>
              <a:defRPr sz="4400">
                <a:solidFill>
                  <a:srgbClr val="1F4984"/>
                </a:solidFill>
                <a:latin typeface="Helvetica" pitchFamily="34" charset="0"/>
              </a:defRPr>
            </a:lvl1pPr>
          </a:lstStyle>
          <a:p>
            <a:pPr lvl="0"/>
            <a:r>
              <a:rPr lang="en-US" altLang="en-US" noProof="0" dirty="0"/>
              <a:t>Click to edit Master title style</a:t>
            </a:r>
          </a:p>
        </p:txBody>
      </p:sp>
      <p:sp>
        <p:nvSpPr>
          <p:cNvPr id="9" name="Rectangle 21"/>
          <p:cNvSpPr>
            <a:spLocks noChangeArrowheads="1"/>
          </p:cNvSpPr>
          <p:nvPr userDrawn="1"/>
        </p:nvSpPr>
        <p:spPr bwMode="auto">
          <a:xfrm>
            <a:off x="6934200" y="6248400"/>
            <a:ext cx="2133600" cy="457200"/>
          </a:xfrm>
          <a:prstGeom prst="rect">
            <a:avLst/>
          </a:prstGeom>
          <a:noFill/>
          <a:ln w="9525">
            <a:noFill/>
            <a:miter lim="800000"/>
            <a:headEnd/>
            <a:tailEnd/>
          </a:ln>
        </p:spPr>
        <p:txBody>
          <a:bodyPr anchor="b"/>
          <a:lstStyle/>
          <a:p>
            <a:pPr algn="r">
              <a:defRPr/>
            </a:pPr>
            <a:r>
              <a:rPr lang="en-US" sz="1000" dirty="0">
                <a:latin typeface="Helvetica"/>
                <a:cs typeface="Helvetica"/>
              </a:rPr>
              <a:t>2-</a:t>
            </a:r>
            <a:fld id="{3B23F10E-B9DB-4030-83AA-1C45FF54A19F}" type="slidenum">
              <a:rPr lang="en-US" sz="1000" smtClean="0">
                <a:latin typeface="Helvetica"/>
                <a:cs typeface="Helvetica"/>
              </a:rPr>
              <a:pPr algn="r">
                <a:defRPr/>
              </a:pPr>
              <a:t>‹#›</a:t>
            </a:fld>
            <a:endParaRPr lang="en-US" sz="1000" dirty="0">
              <a:latin typeface="Helvetica"/>
              <a:cs typeface="Helvetica"/>
            </a:endParaRPr>
          </a:p>
        </p:txBody>
      </p:sp>
      <p:sp>
        <p:nvSpPr>
          <p:cNvPr id="3" name="Content Placeholder 2">
            <a:extLst>
              <a:ext uri="{FF2B5EF4-FFF2-40B4-BE49-F238E27FC236}">
                <a16:creationId xmlns:a16="http://schemas.microsoft.com/office/drawing/2014/main" id="{9871CF0B-3967-4E8C-AE79-0DDBE66FA69F}"/>
              </a:ext>
            </a:extLst>
          </p:cNvPr>
          <p:cNvSpPr>
            <a:spLocks noGrp="1"/>
          </p:cNvSpPr>
          <p:nvPr>
            <p:ph sz="quarter" idx="10"/>
          </p:nvPr>
        </p:nvSpPr>
        <p:spPr>
          <a:xfrm>
            <a:off x="914400" y="4572000"/>
            <a:ext cx="7623175" cy="106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98844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457200" y="1600201"/>
            <a:ext cx="8229600" cy="914399"/>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rot="5400000">
            <a:off x="4229100" y="1790700"/>
            <a:ext cx="685800" cy="9144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rgbClr val="E9F7FE"/>
                </a:solidFill>
                <a:latin typeface="Helvetica" pitchFamily="34" charset="0"/>
              </a:rPr>
              <a:t>	</a:t>
            </a:r>
            <a:r>
              <a:rPr lang="en-US" sz="1200" dirty="0">
                <a:solidFill>
                  <a:schemeClr val="bg1"/>
                </a:solidFill>
                <a:latin typeface="+mn-lt"/>
              </a:rPr>
              <a:t> BUSINESS</a:t>
            </a:r>
            <a:r>
              <a:rPr lang="en-US" sz="1200" baseline="0" dirty="0">
                <a:solidFill>
                  <a:schemeClr val="bg1"/>
                </a:solidFill>
                <a:latin typeface="+mn-lt"/>
              </a:rPr>
              <a:t> STATISTICS: COMMUNICATING WITH NUMBERS, 4e </a:t>
            </a:r>
            <a:r>
              <a:rPr lang="en-US" sz="1200" dirty="0">
                <a:solidFill>
                  <a:schemeClr val="bg1"/>
                </a:solidFill>
                <a:latin typeface="+mn-lt"/>
              </a:rPr>
              <a:t>| </a:t>
            </a:r>
            <a:r>
              <a:rPr lang="en-US" sz="1200" dirty="0" err="1">
                <a:solidFill>
                  <a:schemeClr val="bg1"/>
                </a:solidFill>
                <a:latin typeface="+mn-lt"/>
              </a:rPr>
              <a:t>Jaggia</a:t>
            </a:r>
            <a:r>
              <a:rPr lang="en-US" sz="1200" dirty="0">
                <a:solidFill>
                  <a:schemeClr val="bg1"/>
                </a:solidFill>
                <a:latin typeface="+mn-lt"/>
              </a:rPr>
              <a:t>,</a:t>
            </a:r>
            <a:r>
              <a:rPr lang="en-US" sz="1200" baseline="0" dirty="0">
                <a:solidFill>
                  <a:schemeClr val="bg1"/>
                </a:solidFill>
                <a:latin typeface="+mn-lt"/>
              </a:rPr>
              <a:t> Kelly</a:t>
            </a:r>
            <a:endParaRPr lang="en-US" sz="1200" b="1" i="0" kern="1200" dirty="0">
              <a:solidFill>
                <a:schemeClr val="bg1"/>
              </a:solidFill>
              <a:latin typeface="+mn-lt"/>
              <a:ea typeface="ＭＳ Ｐゴシック"/>
              <a:cs typeface="ＭＳ Ｐゴシック"/>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b="0" dirty="0">
                <a:solidFill>
                  <a:schemeClr val="bg1"/>
                </a:solidFill>
                <a:latin typeface="+mn-lt"/>
              </a:rPr>
              <a:t>© McGraw Hill</a:t>
            </a:r>
            <a:r>
              <a:rPr lang="en-US" sz="1200" b="0" i="0" kern="1200" dirty="0">
                <a:solidFill>
                  <a:schemeClr val="bg1"/>
                </a:solidFill>
                <a:latin typeface="+mn-lt"/>
                <a:ea typeface="ＭＳ Ｐゴシック"/>
                <a:cs typeface="Helvetica"/>
              </a:rPr>
              <a:t>.</a:t>
            </a:r>
            <a:endParaRPr kumimoji="0" lang="en-US" sz="1000" b="0" i="0" u="none" strike="noStrike" kern="1200" cap="none" spc="0" normalizeH="0" baseline="0" noProof="0" dirty="0">
              <a:ln>
                <a:noFill/>
              </a:ln>
              <a:solidFill>
                <a:schemeClr val="bg1"/>
              </a:solidFill>
              <a:effectLst/>
              <a:uLnTx/>
              <a:uFillTx/>
              <a:latin typeface="Helvetica"/>
              <a:ea typeface="ＭＳ Ｐゴシック"/>
              <a:cs typeface="Helvetica"/>
            </a:endParaRPr>
          </a:p>
        </p:txBody>
      </p:sp>
      <p:sp>
        <p:nvSpPr>
          <p:cNvPr id="6" name="Rectangle 21"/>
          <p:cNvSpPr>
            <a:spLocks noChangeArrowheads="1"/>
          </p:cNvSpPr>
          <p:nvPr userDrawn="1"/>
        </p:nvSpPr>
        <p:spPr bwMode="auto">
          <a:xfrm>
            <a:off x="7734300" y="5943600"/>
            <a:ext cx="1371600" cy="457200"/>
          </a:xfrm>
          <a:prstGeom prst="rect">
            <a:avLst/>
          </a:prstGeom>
          <a:noFill/>
          <a:ln w="9525">
            <a:noFill/>
            <a:miter lim="800000"/>
            <a:headEnd/>
            <a:tailEnd/>
          </a:ln>
        </p:spPr>
        <p:txBody>
          <a:bodyPr anchor="b"/>
          <a:lstStyle/>
          <a:p>
            <a:pPr algn="r">
              <a:defRPr/>
            </a:pPr>
            <a:r>
              <a:rPr lang="en-US" sz="1000" dirty="0">
                <a:solidFill>
                  <a:srgbClr val="FFFFFF"/>
                </a:solidFill>
                <a:latin typeface="Helvetica"/>
                <a:cs typeface="Helvetica"/>
              </a:rPr>
              <a:t>10-</a:t>
            </a:r>
            <a:fld id="{3B23F10E-B9DB-4030-83AA-1C45FF54A19F}" type="slidenum">
              <a:rPr lang="en-US" sz="1000" smtClean="0">
                <a:solidFill>
                  <a:srgbClr val="FFFFFF"/>
                </a:solidFill>
                <a:latin typeface="Helvetica"/>
                <a:cs typeface="Helvetica"/>
              </a:rPr>
              <a:pPr algn="r">
                <a:defRPr/>
              </a:pPr>
              <a:t>‹#›</a:t>
            </a:fld>
            <a:endParaRPr lang="en-US" sz="1000" dirty="0">
              <a:solidFill>
                <a:srgbClr val="FFFFFF"/>
              </a:solidFill>
              <a:latin typeface="Helvetica"/>
              <a:cs typeface="Helvetica"/>
            </a:endParaRPr>
          </a:p>
        </p:txBody>
      </p:sp>
      <p:sp>
        <p:nvSpPr>
          <p:cNvPr id="7" name="Content Placeholder 2">
            <a:extLst>
              <a:ext uri="{FF2B5EF4-FFF2-40B4-BE49-F238E27FC236}">
                <a16:creationId xmlns:a16="http://schemas.microsoft.com/office/drawing/2014/main" id="{587EDC90-0FC9-477E-9C64-5ABD7ACDA17F}"/>
              </a:ext>
            </a:extLst>
          </p:cNvPr>
          <p:cNvSpPr>
            <a:spLocks noGrp="1"/>
          </p:cNvSpPr>
          <p:nvPr>
            <p:ph idx="10"/>
          </p:nvPr>
        </p:nvSpPr>
        <p:spPr>
          <a:xfrm>
            <a:off x="457200" y="3352801"/>
            <a:ext cx="8229600" cy="914399"/>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1" hasCustomPrompt="1"/>
          </p:nvPr>
        </p:nvSpPr>
        <p:spPr>
          <a:xfrm>
            <a:off x="457200" y="5562600"/>
            <a:ext cx="8229600" cy="381000"/>
          </a:xfrm>
        </p:spPr>
        <p:txBody>
          <a:bodyPr>
            <a:noAutofit/>
          </a:bodyPr>
          <a:lstStyle>
            <a:lvl1pPr marL="0" indent="0" algn="ctr">
              <a:buNone/>
              <a:defRPr sz="1200">
                <a:latin typeface="+mn-lt"/>
              </a:defRPr>
            </a:lvl1pPr>
            <a:lvl2pPr marL="457200" indent="0" algn="ctr">
              <a:buNone/>
              <a:defRPr sz="1200">
                <a:latin typeface="+mn-lt"/>
              </a:defRPr>
            </a:lvl2pPr>
            <a:lvl3pPr marL="914400" indent="0" algn="ctr">
              <a:buNone/>
              <a:defRPr sz="1200">
                <a:latin typeface="+mn-lt"/>
              </a:defRPr>
            </a:lvl3pPr>
            <a:lvl4pPr marL="1371600" indent="0" algn="ctr">
              <a:buNone/>
              <a:defRPr sz="1200">
                <a:latin typeface="+mn-lt"/>
              </a:defRPr>
            </a:lvl4pPr>
            <a:lvl5pPr marL="1828800" indent="0" algn="ctr">
              <a:buNone/>
              <a:defRPr sz="1200">
                <a:latin typeface="+mn-lt"/>
              </a:defRPr>
            </a:lvl5pPr>
          </a:lstStyle>
          <a:p>
            <a:pPr lvl="0"/>
            <a:r>
              <a:rPr lang="en-US" dirty="0"/>
              <a:t>Access the text alternative for slide images.</a:t>
            </a:r>
          </a:p>
        </p:txBody>
      </p:sp>
    </p:spTree>
    <p:extLst>
      <p:ext uri="{BB962C8B-B14F-4D97-AF65-F5344CB8AC3E}">
        <p14:creationId xmlns:p14="http://schemas.microsoft.com/office/powerpoint/2010/main" val="1737518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457200" y="1600201"/>
            <a:ext cx="3581400" cy="914399"/>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rot="5400000">
            <a:off x="4229100" y="1790700"/>
            <a:ext cx="685800" cy="9144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rgbClr val="E9F7FE"/>
                </a:solidFill>
                <a:latin typeface="Helvetica" pitchFamily="34" charset="0"/>
              </a:rPr>
              <a:t>	</a:t>
            </a:r>
            <a:r>
              <a:rPr lang="en-US" sz="1200" dirty="0">
                <a:solidFill>
                  <a:schemeClr val="bg1"/>
                </a:solidFill>
                <a:latin typeface="+mn-lt"/>
              </a:rPr>
              <a:t> BUSINESS</a:t>
            </a:r>
            <a:r>
              <a:rPr lang="en-US" sz="1200" baseline="0" dirty="0">
                <a:solidFill>
                  <a:schemeClr val="bg1"/>
                </a:solidFill>
                <a:latin typeface="+mn-lt"/>
              </a:rPr>
              <a:t> STATISTICS: COMMUNICATING WITH NUMBERS, 4e </a:t>
            </a:r>
            <a:r>
              <a:rPr lang="en-US" sz="1200" dirty="0">
                <a:solidFill>
                  <a:schemeClr val="bg1"/>
                </a:solidFill>
                <a:latin typeface="+mn-lt"/>
              </a:rPr>
              <a:t>| </a:t>
            </a:r>
            <a:r>
              <a:rPr lang="en-US" sz="1200" dirty="0" err="1">
                <a:solidFill>
                  <a:schemeClr val="bg1"/>
                </a:solidFill>
                <a:latin typeface="+mn-lt"/>
              </a:rPr>
              <a:t>Jaggia</a:t>
            </a:r>
            <a:r>
              <a:rPr lang="en-US" sz="1200" dirty="0">
                <a:solidFill>
                  <a:schemeClr val="bg1"/>
                </a:solidFill>
                <a:latin typeface="+mn-lt"/>
              </a:rPr>
              <a:t>,</a:t>
            </a:r>
            <a:r>
              <a:rPr lang="en-US" sz="1200" baseline="0" dirty="0">
                <a:solidFill>
                  <a:schemeClr val="bg1"/>
                </a:solidFill>
                <a:latin typeface="+mn-lt"/>
              </a:rPr>
              <a:t> Kelly</a:t>
            </a:r>
            <a:endParaRPr lang="en-US" sz="1200" b="1" i="0" kern="1200" dirty="0">
              <a:solidFill>
                <a:schemeClr val="bg1"/>
              </a:solidFill>
              <a:latin typeface="+mn-lt"/>
              <a:ea typeface="ＭＳ Ｐゴシック"/>
              <a:cs typeface="ＭＳ Ｐゴシック"/>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b="0" dirty="0">
                <a:solidFill>
                  <a:schemeClr val="bg1"/>
                </a:solidFill>
                <a:latin typeface="+mn-lt"/>
              </a:rPr>
              <a:t>© McGraw Hill</a:t>
            </a:r>
            <a:r>
              <a:rPr lang="en-US" sz="1200" b="0" i="0" kern="1200" dirty="0">
                <a:solidFill>
                  <a:schemeClr val="bg1"/>
                </a:solidFill>
                <a:latin typeface="+mn-lt"/>
                <a:ea typeface="ＭＳ Ｐゴシック"/>
                <a:cs typeface="Helvetica"/>
              </a:rPr>
              <a:t>.</a:t>
            </a:r>
            <a:endParaRPr kumimoji="0" lang="en-US" sz="1000" b="0" i="0" u="none" strike="noStrike" kern="1200" cap="none" spc="0" normalizeH="0" baseline="0" noProof="0" dirty="0">
              <a:ln>
                <a:noFill/>
              </a:ln>
              <a:solidFill>
                <a:schemeClr val="bg1"/>
              </a:solidFill>
              <a:effectLst/>
              <a:uLnTx/>
              <a:uFillTx/>
              <a:latin typeface="Helvetica"/>
              <a:ea typeface="ＭＳ Ｐゴシック"/>
              <a:cs typeface="Helvetica"/>
            </a:endParaRPr>
          </a:p>
        </p:txBody>
      </p:sp>
      <p:sp>
        <p:nvSpPr>
          <p:cNvPr id="6" name="Rectangle 21"/>
          <p:cNvSpPr>
            <a:spLocks noChangeArrowheads="1"/>
          </p:cNvSpPr>
          <p:nvPr userDrawn="1"/>
        </p:nvSpPr>
        <p:spPr bwMode="auto">
          <a:xfrm>
            <a:off x="7734300" y="5943600"/>
            <a:ext cx="1371600" cy="457200"/>
          </a:xfrm>
          <a:prstGeom prst="rect">
            <a:avLst/>
          </a:prstGeom>
          <a:noFill/>
          <a:ln w="9525">
            <a:noFill/>
            <a:miter lim="800000"/>
            <a:headEnd/>
            <a:tailEnd/>
          </a:ln>
        </p:spPr>
        <p:txBody>
          <a:bodyPr anchor="b"/>
          <a:lstStyle/>
          <a:p>
            <a:pPr algn="r">
              <a:defRPr/>
            </a:pPr>
            <a:r>
              <a:rPr lang="en-US" sz="1000" dirty="0">
                <a:solidFill>
                  <a:srgbClr val="FFFFFF"/>
                </a:solidFill>
                <a:latin typeface="Helvetica"/>
                <a:cs typeface="Helvetica"/>
              </a:rPr>
              <a:t>10-</a:t>
            </a:r>
            <a:fld id="{3B23F10E-B9DB-4030-83AA-1C45FF54A19F}" type="slidenum">
              <a:rPr lang="en-US" sz="1000" smtClean="0">
                <a:solidFill>
                  <a:srgbClr val="FFFFFF"/>
                </a:solidFill>
                <a:latin typeface="Helvetica"/>
                <a:cs typeface="Helvetica"/>
              </a:rPr>
              <a:pPr algn="r">
                <a:defRPr/>
              </a:pPr>
              <a:t>‹#›</a:t>
            </a:fld>
            <a:endParaRPr lang="en-US" sz="1000" dirty="0">
              <a:solidFill>
                <a:srgbClr val="FFFFFF"/>
              </a:solidFill>
              <a:latin typeface="Helvetica"/>
              <a:cs typeface="Helvetica"/>
            </a:endParaRPr>
          </a:p>
        </p:txBody>
      </p:sp>
      <p:sp>
        <p:nvSpPr>
          <p:cNvPr id="7" name="Content Placeholder 2">
            <a:extLst>
              <a:ext uri="{FF2B5EF4-FFF2-40B4-BE49-F238E27FC236}">
                <a16:creationId xmlns:a16="http://schemas.microsoft.com/office/drawing/2014/main" id="{587EDC90-0FC9-477E-9C64-5ABD7ACDA17F}"/>
              </a:ext>
            </a:extLst>
          </p:cNvPr>
          <p:cNvSpPr>
            <a:spLocks noGrp="1"/>
          </p:cNvSpPr>
          <p:nvPr>
            <p:ph idx="10"/>
          </p:nvPr>
        </p:nvSpPr>
        <p:spPr>
          <a:xfrm>
            <a:off x="457200" y="2667000"/>
            <a:ext cx="3581400" cy="914399"/>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FCA32148-4D56-4A15-876E-6CC486B13E78}"/>
              </a:ext>
            </a:extLst>
          </p:cNvPr>
          <p:cNvSpPr>
            <a:spLocks noGrp="1"/>
          </p:cNvSpPr>
          <p:nvPr>
            <p:ph idx="11"/>
          </p:nvPr>
        </p:nvSpPr>
        <p:spPr>
          <a:xfrm>
            <a:off x="457200" y="3810000"/>
            <a:ext cx="3581400" cy="914399"/>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3DD34695-3950-4749-B09E-FC79A2C32957}"/>
              </a:ext>
            </a:extLst>
          </p:cNvPr>
          <p:cNvSpPr>
            <a:spLocks noGrp="1"/>
          </p:cNvSpPr>
          <p:nvPr>
            <p:ph idx="12"/>
          </p:nvPr>
        </p:nvSpPr>
        <p:spPr>
          <a:xfrm>
            <a:off x="457200" y="4953000"/>
            <a:ext cx="3581400" cy="914399"/>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8365A0FC-EDD0-434F-82F0-0716102C0086}"/>
              </a:ext>
            </a:extLst>
          </p:cNvPr>
          <p:cNvSpPr>
            <a:spLocks noGrp="1"/>
          </p:cNvSpPr>
          <p:nvPr>
            <p:ph idx="13"/>
          </p:nvPr>
        </p:nvSpPr>
        <p:spPr>
          <a:xfrm>
            <a:off x="4419600" y="1600202"/>
            <a:ext cx="3581400" cy="914399"/>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2D9512C8-11E1-4B0A-8824-E51BEF3ED145}"/>
              </a:ext>
            </a:extLst>
          </p:cNvPr>
          <p:cNvSpPr>
            <a:spLocks noGrp="1"/>
          </p:cNvSpPr>
          <p:nvPr>
            <p:ph idx="14"/>
          </p:nvPr>
        </p:nvSpPr>
        <p:spPr>
          <a:xfrm>
            <a:off x="4419600" y="2667001"/>
            <a:ext cx="3581400" cy="914399"/>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5B109D53-56B6-4ECE-94F2-E769A4750732}"/>
              </a:ext>
            </a:extLst>
          </p:cNvPr>
          <p:cNvSpPr>
            <a:spLocks noGrp="1"/>
          </p:cNvSpPr>
          <p:nvPr>
            <p:ph idx="15"/>
          </p:nvPr>
        </p:nvSpPr>
        <p:spPr>
          <a:xfrm>
            <a:off x="4419600" y="3810001"/>
            <a:ext cx="3581400" cy="914399"/>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3E09844D-2969-4B83-8FF9-2306DED29120}"/>
              </a:ext>
            </a:extLst>
          </p:cNvPr>
          <p:cNvSpPr>
            <a:spLocks noGrp="1"/>
          </p:cNvSpPr>
          <p:nvPr>
            <p:ph idx="16"/>
          </p:nvPr>
        </p:nvSpPr>
        <p:spPr>
          <a:xfrm>
            <a:off x="4419600" y="4953001"/>
            <a:ext cx="3581400" cy="914399"/>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09075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457200" y="1600201"/>
            <a:ext cx="2514600" cy="914399"/>
          </a:xfrm>
        </p:spPr>
        <p:txBody>
          <a:bodyPr/>
          <a:lstStyle>
            <a:lvl1pPr marL="292608" indent="-292608">
              <a:spcBef>
                <a:spcPts val="500"/>
              </a:spcBef>
              <a:defRPr sz="2000" baseline="0">
                <a:latin typeface="+mn-lt"/>
              </a:defRPr>
            </a:lvl1pPr>
            <a:lvl2pPr>
              <a:spcBef>
                <a:spcPts val="500"/>
              </a:spcBef>
              <a:defRPr sz="2000" baseline="0">
                <a:latin typeface="+mn-lt"/>
              </a:defRPr>
            </a:lvl2pPr>
            <a:lvl3pPr>
              <a:spcBef>
                <a:spcPts val="500"/>
              </a:spcBef>
              <a:defRPr sz="2000" baseline="0">
                <a:latin typeface="+mn-lt"/>
              </a:defRPr>
            </a:lvl3pPr>
            <a:lvl4pPr>
              <a:spcBef>
                <a:spcPts val="500"/>
              </a:spcBef>
              <a:defRPr sz="2000" baseline="0">
                <a:latin typeface="+mn-lt"/>
              </a:defRPr>
            </a:lvl4pPr>
            <a:lvl5pPr>
              <a:spcBef>
                <a:spcPts val="500"/>
              </a:spcBef>
              <a:defRPr sz="2000" baseline="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rot="5400000">
            <a:off x="4229100" y="1790700"/>
            <a:ext cx="685800" cy="9144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rgbClr val="E9F7FE"/>
                </a:solidFill>
                <a:latin typeface="Helvetica" pitchFamily="34" charset="0"/>
              </a:rPr>
              <a:t>	</a:t>
            </a:r>
            <a:r>
              <a:rPr lang="en-US" sz="1200" dirty="0">
                <a:solidFill>
                  <a:schemeClr val="bg1"/>
                </a:solidFill>
                <a:latin typeface="+mn-lt"/>
              </a:rPr>
              <a:t> BUSINESS</a:t>
            </a:r>
            <a:r>
              <a:rPr lang="en-US" sz="1200" baseline="0" dirty="0">
                <a:solidFill>
                  <a:schemeClr val="bg1"/>
                </a:solidFill>
                <a:latin typeface="+mn-lt"/>
              </a:rPr>
              <a:t> STATISTICS: COMMUNICATING WITH NUMBERS, 4e </a:t>
            </a:r>
            <a:r>
              <a:rPr lang="en-US" sz="1200" dirty="0">
                <a:solidFill>
                  <a:schemeClr val="bg1"/>
                </a:solidFill>
                <a:latin typeface="+mn-lt"/>
              </a:rPr>
              <a:t>| </a:t>
            </a:r>
            <a:r>
              <a:rPr lang="en-US" sz="1200" dirty="0" err="1">
                <a:solidFill>
                  <a:schemeClr val="bg1"/>
                </a:solidFill>
                <a:latin typeface="+mn-lt"/>
              </a:rPr>
              <a:t>Jaggia</a:t>
            </a:r>
            <a:r>
              <a:rPr lang="en-US" sz="1200" dirty="0">
                <a:solidFill>
                  <a:schemeClr val="bg1"/>
                </a:solidFill>
                <a:latin typeface="+mn-lt"/>
              </a:rPr>
              <a:t>,</a:t>
            </a:r>
            <a:r>
              <a:rPr lang="en-US" sz="1200" baseline="0" dirty="0">
                <a:solidFill>
                  <a:schemeClr val="bg1"/>
                </a:solidFill>
                <a:latin typeface="+mn-lt"/>
              </a:rPr>
              <a:t> Kelly</a:t>
            </a:r>
            <a:endParaRPr lang="en-US" sz="1200" b="1" i="0" kern="1200" dirty="0">
              <a:solidFill>
                <a:schemeClr val="bg1"/>
              </a:solidFill>
              <a:latin typeface="+mn-lt"/>
              <a:ea typeface="ＭＳ Ｐゴシック"/>
              <a:cs typeface="ＭＳ Ｐゴシック"/>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b="0" dirty="0">
                <a:solidFill>
                  <a:schemeClr val="bg1"/>
                </a:solidFill>
                <a:latin typeface="+mn-lt"/>
              </a:rPr>
              <a:t>© McGraw Hill</a:t>
            </a:r>
            <a:r>
              <a:rPr lang="en-US" sz="1200" b="0" i="0" kern="1200" dirty="0">
                <a:solidFill>
                  <a:schemeClr val="bg1"/>
                </a:solidFill>
                <a:latin typeface="+mn-lt"/>
                <a:ea typeface="ＭＳ Ｐゴシック"/>
                <a:cs typeface="Helvetica"/>
              </a:rPr>
              <a:t>.</a:t>
            </a:r>
            <a:endParaRPr kumimoji="0" lang="en-US" sz="1000" b="0" i="0" u="none" strike="noStrike" kern="1200" cap="none" spc="0" normalizeH="0" baseline="0" noProof="0" dirty="0">
              <a:ln>
                <a:noFill/>
              </a:ln>
              <a:solidFill>
                <a:schemeClr val="bg1"/>
              </a:solidFill>
              <a:effectLst/>
              <a:uLnTx/>
              <a:uFillTx/>
              <a:latin typeface="Helvetica"/>
              <a:ea typeface="ＭＳ Ｐゴシック"/>
              <a:cs typeface="Helvetica"/>
            </a:endParaRPr>
          </a:p>
        </p:txBody>
      </p:sp>
      <p:sp>
        <p:nvSpPr>
          <p:cNvPr id="6" name="Rectangle 21"/>
          <p:cNvSpPr>
            <a:spLocks noChangeArrowheads="1"/>
          </p:cNvSpPr>
          <p:nvPr userDrawn="1"/>
        </p:nvSpPr>
        <p:spPr bwMode="auto">
          <a:xfrm>
            <a:off x="7734300" y="5943600"/>
            <a:ext cx="1371600" cy="457200"/>
          </a:xfrm>
          <a:prstGeom prst="rect">
            <a:avLst/>
          </a:prstGeom>
          <a:noFill/>
          <a:ln w="9525">
            <a:noFill/>
            <a:miter lim="800000"/>
            <a:headEnd/>
            <a:tailEnd/>
          </a:ln>
        </p:spPr>
        <p:txBody>
          <a:bodyPr anchor="b"/>
          <a:lstStyle/>
          <a:p>
            <a:pPr algn="r">
              <a:defRPr/>
            </a:pPr>
            <a:r>
              <a:rPr lang="en-US" sz="1000" dirty="0">
                <a:solidFill>
                  <a:srgbClr val="FFFFFF"/>
                </a:solidFill>
                <a:latin typeface="Helvetica"/>
                <a:cs typeface="Helvetica"/>
              </a:rPr>
              <a:t>10-</a:t>
            </a:r>
            <a:fld id="{3B23F10E-B9DB-4030-83AA-1C45FF54A19F}" type="slidenum">
              <a:rPr lang="en-US" sz="1000" smtClean="0">
                <a:solidFill>
                  <a:srgbClr val="FFFFFF"/>
                </a:solidFill>
                <a:latin typeface="Helvetica"/>
                <a:cs typeface="Helvetica"/>
              </a:rPr>
              <a:pPr algn="r">
                <a:defRPr/>
              </a:pPr>
              <a:t>‹#›</a:t>
            </a:fld>
            <a:endParaRPr lang="en-US" sz="1000" dirty="0">
              <a:solidFill>
                <a:srgbClr val="FFFFFF"/>
              </a:solidFill>
              <a:latin typeface="Helvetica"/>
              <a:cs typeface="Helvetica"/>
            </a:endParaRPr>
          </a:p>
        </p:txBody>
      </p:sp>
      <p:sp>
        <p:nvSpPr>
          <p:cNvPr id="7" name="Content Placeholder 2">
            <a:extLst>
              <a:ext uri="{FF2B5EF4-FFF2-40B4-BE49-F238E27FC236}">
                <a16:creationId xmlns:a16="http://schemas.microsoft.com/office/drawing/2014/main" id="{587EDC90-0FC9-477E-9C64-5ABD7ACDA17F}"/>
              </a:ext>
            </a:extLst>
          </p:cNvPr>
          <p:cNvSpPr>
            <a:spLocks noGrp="1"/>
          </p:cNvSpPr>
          <p:nvPr>
            <p:ph idx="10"/>
          </p:nvPr>
        </p:nvSpPr>
        <p:spPr>
          <a:xfrm>
            <a:off x="457200" y="2667000"/>
            <a:ext cx="2514600" cy="914399"/>
          </a:xfrm>
        </p:spPr>
        <p:txBody>
          <a:bodyPr/>
          <a:lstStyle>
            <a:lvl1pPr marL="292608" indent="-292608">
              <a:spcBef>
                <a:spcPts val="500"/>
              </a:spcBef>
              <a:defRPr sz="2000" baseline="0">
                <a:latin typeface="+mn-lt"/>
              </a:defRPr>
            </a:lvl1pPr>
            <a:lvl2pPr>
              <a:spcBef>
                <a:spcPts val="500"/>
              </a:spcBef>
              <a:defRPr sz="2000" baseline="0">
                <a:latin typeface="+mn-lt"/>
              </a:defRPr>
            </a:lvl2pPr>
            <a:lvl3pPr>
              <a:spcBef>
                <a:spcPts val="500"/>
              </a:spcBef>
              <a:defRPr sz="2000" baseline="0">
                <a:latin typeface="+mn-lt"/>
              </a:defRPr>
            </a:lvl3pPr>
            <a:lvl4pPr>
              <a:spcBef>
                <a:spcPts val="500"/>
              </a:spcBef>
              <a:defRPr sz="2000" baseline="0">
                <a:latin typeface="+mn-lt"/>
              </a:defRPr>
            </a:lvl4pPr>
            <a:lvl5pPr>
              <a:spcBef>
                <a:spcPts val="500"/>
              </a:spcBef>
              <a:defRPr sz="2000" baseline="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FCA32148-4D56-4A15-876E-6CC486B13E78}"/>
              </a:ext>
            </a:extLst>
          </p:cNvPr>
          <p:cNvSpPr>
            <a:spLocks noGrp="1"/>
          </p:cNvSpPr>
          <p:nvPr>
            <p:ph idx="11"/>
          </p:nvPr>
        </p:nvSpPr>
        <p:spPr>
          <a:xfrm>
            <a:off x="457200" y="3810000"/>
            <a:ext cx="2514600" cy="914399"/>
          </a:xfrm>
        </p:spPr>
        <p:txBody>
          <a:bodyPr/>
          <a:lstStyle>
            <a:lvl1pPr marL="292608" indent="-292608">
              <a:spcBef>
                <a:spcPts val="500"/>
              </a:spcBef>
              <a:defRPr sz="2000" baseline="0">
                <a:latin typeface="+mn-lt"/>
              </a:defRPr>
            </a:lvl1pPr>
            <a:lvl2pPr>
              <a:spcBef>
                <a:spcPts val="500"/>
              </a:spcBef>
              <a:defRPr sz="2000" baseline="0">
                <a:latin typeface="+mn-lt"/>
              </a:defRPr>
            </a:lvl2pPr>
            <a:lvl3pPr>
              <a:spcBef>
                <a:spcPts val="500"/>
              </a:spcBef>
              <a:defRPr sz="2000" baseline="0">
                <a:latin typeface="+mn-lt"/>
              </a:defRPr>
            </a:lvl3pPr>
            <a:lvl4pPr>
              <a:spcBef>
                <a:spcPts val="500"/>
              </a:spcBef>
              <a:defRPr sz="2000" baseline="0">
                <a:latin typeface="+mn-lt"/>
              </a:defRPr>
            </a:lvl4pPr>
            <a:lvl5pPr>
              <a:spcBef>
                <a:spcPts val="500"/>
              </a:spcBef>
              <a:defRPr sz="2000" baseline="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3DD34695-3950-4749-B09E-FC79A2C32957}"/>
              </a:ext>
            </a:extLst>
          </p:cNvPr>
          <p:cNvSpPr>
            <a:spLocks noGrp="1"/>
          </p:cNvSpPr>
          <p:nvPr>
            <p:ph idx="12"/>
          </p:nvPr>
        </p:nvSpPr>
        <p:spPr>
          <a:xfrm>
            <a:off x="457200" y="4953000"/>
            <a:ext cx="2514600" cy="914399"/>
          </a:xfrm>
        </p:spPr>
        <p:txBody>
          <a:bodyPr/>
          <a:lstStyle>
            <a:lvl1pPr marL="292608" indent="-292608">
              <a:spcBef>
                <a:spcPts val="500"/>
              </a:spcBef>
              <a:defRPr sz="2000" baseline="0">
                <a:latin typeface="+mn-lt"/>
              </a:defRPr>
            </a:lvl1pPr>
            <a:lvl2pPr>
              <a:spcBef>
                <a:spcPts val="500"/>
              </a:spcBef>
              <a:defRPr sz="2000" baseline="0">
                <a:latin typeface="+mn-lt"/>
              </a:defRPr>
            </a:lvl2pPr>
            <a:lvl3pPr>
              <a:spcBef>
                <a:spcPts val="500"/>
              </a:spcBef>
              <a:defRPr sz="2000" baseline="0">
                <a:latin typeface="+mn-lt"/>
              </a:defRPr>
            </a:lvl3pPr>
            <a:lvl4pPr>
              <a:spcBef>
                <a:spcPts val="500"/>
              </a:spcBef>
              <a:defRPr sz="2000" baseline="0">
                <a:latin typeface="+mn-lt"/>
              </a:defRPr>
            </a:lvl4pPr>
            <a:lvl5pPr>
              <a:spcBef>
                <a:spcPts val="500"/>
              </a:spcBef>
              <a:defRPr sz="2000" baseline="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8365A0FC-EDD0-434F-82F0-0716102C0086}"/>
              </a:ext>
            </a:extLst>
          </p:cNvPr>
          <p:cNvSpPr>
            <a:spLocks noGrp="1"/>
          </p:cNvSpPr>
          <p:nvPr>
            <p:ph idx="13"/>
          </p:nvPr>
        </p:nvSpPr>
        <p:spPr>
          <a:xfrm>
            <a:off x="3200400" y="1600202"/>
            <a:ext cx="2286000" cy="914399"/>
          </a:xfrm>
        </p:spPr>
        <p:txBody>
          <a:bodyPr/>
          <a:lstStyle>
            <a:lvl1pPr marL="292608" indent="-292608">
              <a:spcBef>
                <a:spcPts val="500"/>
              </a:spcBef>
              <a:defRPr sz="2000" baseline="0">
                <a:latin typeface="+mn-lt"/>
              </a:defRPr>
            </a:lvl1pPr>
            <a:lvl2pPr>
              <a:spcBef>
                <a:spcPts val="500"/>
              </a:spcBef>
              <a:defRPr sz="2000" baseline="0">
                <a:latin typeface="+mn-lt"/>
              </a:defRPr>
            </a:lvl2pPr>
            <a:lvl3pPr>
              <a:spcBef>
                <a:spcPts val="500"/>
              </a:spcBef>
              <a:defRPr sz="2000" baseline="0">
                <a:latin typeface="+mn-lt"/>
              </a:defRPr>
            </a:lvl3pPr>
            <a:lvl4pPr>
              <a:spcBef>
                <a:spcPts val="500"/>
              </a:spcBef>
              <a:defRPr sz="2000" baseline="0">
                <a:latin typeface="+mn-lt"/>
              </a:defRPr>
            </a:lvl4pPr>
            <a:lvl5pPr>
              <a:spcBef>
                <a:spcPts val="500"/>
              </a:spcBef>
              <a:defRPr sz="2000" baseline="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2D9512C8-11E1-4B0A-8824-E51BEF3ED145}"/>
              </a:ext>
            </a:extLst>
          </p:cNvPr>
          <p:cNvSpPr>
            <a:spLocks noGrp="1"/>
          </p:cNvSpPr>
          <p:nvPr>
            <p:ph idx="14"/>
          </p:nvPr>
        </p:nvSpPr>
        <p:spPr>
          <a:xfrm>
            <a:off x="3200400" y="2667001"/>
            <a:ext cx="2286000" cy="914399"/>
          </a:xfrm>
        </p:spPr>
        <p:txBody>
          <a:bodyPr/>
          <a:lstStyle>
            <a:lvl1pPr marL="292608" indent="-292608">
              <a:spcBef>
                <a:spcPts val="500"/>
              </a:spcBef>
              <a:defRPr sz="2000" baseline="0">
                <a:latin typeface="+mn-lt"/>
              </a:defRPr>
            </a:lvl1pPr>
            <a:lvl2pPr>
              <a:spcBef>
                <a:spcPts val="500"/>
              </a:spcBef>
              <a:defRPr sz="2000" baseline="0">
                <a:latin typeface="+mn-lt"/>
              </a:defRPr>
            </a:lvl2pPr>
            <a:lvl3pPr>
              <a:spcBef>
                <a:spcPts val="500"/>
              </a:spcBef>
              <a:defRPr sz="2000" baseline="0">
                <a:latin typeface="+mn-lt"/>
              </a:defRPr>
            </a:lvl3pPr>
            <a:lvl4pPr>
              <a:spcBef>
                <a:spcPts val="500"/>
              </a:spcBef>
              <a:defRPr sz="2000" baseline="0">
                <a:latin typeface="+mn-lt"/>
              </a:defRPr>
            </a:lvl4pPr>
            <a:lvl5pPr>
              <a:spcBef>
                <a:spcPts val="500"/>
              </a:spcBef>
              <a:defRPr sz="2000" baseline="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5B109D53-56B6-4ECE-94F2-E769A4750732}"/>
              </a:ext>
            </a:extLst>
          </p:cNvPr>
          <p:cNvSpPr>
            <a:spLocks noGrp="1"/>
          </p:cNvSpPr>
          <p:nvPr>
            <p:ph idx="15"/>
          </p:nvPr>
        </p:nvSpPr>
        <p:spPr>
          <a:xfrm>
            <a:off x="3200400" y="3810001"/>
            <a:ext cx="2286000" cy="914399"/>
          </a:xfrm>
        </p:spPr>
        <p:txBody>
          <a:bodyPr/>
          <a:lstStyle>
            <a:lvl1pPr marL="292608" indent="-292608">
              <a:spcBef>
                <a:spcPts val="500"/>
              </a:spcBef>
              <a:defRPr sz="2000" baseline="0">
                <a:latin typeface="+mn-lt"/>
              </a:defRPr>
            </a:lvl1pPr>
            <a:lvl2pPr>
              <a:spcBef>
                <a:spcPts val="500"/>
              </a:spcBef>
              <a:defRPr sz="2000" baseline="0">
                <a:latin typeface="+mn-lt"/>
              </a:defRPr>
            </a:lvl2pPr>
            <a:lvl3pPr>
              <a:spcBef>
                <a:spcPts val="500"/>
              </a:spcBef>
              <a:defRPr sz="2000" baseline="0">
                <a:latin typeface="+mn-lt"/>
              </a:defRPr>
            </a:lvl3pPr>
            <a:lvl4pPr>
              <a:spcBef>
                <a:spcPts val="500"/>
              </a:spcBef>
              <a:defRPr sz="2000" baseline="0">
                <a:latin typeface="+mn-lt"/>
              </a:defRPr>
            </a:lvl4pPr>
            <a:lvl5pPr>
              <a:spcBef>
                <a:spcPts val="500"/>
              </a:spcBef>
              <a:defRPr sz="2000" baseline="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3E09844D-2969-4B83-8FF9-2306DED29120}"/>
              </a:ext>
            </a:extLst>
          </p:cNvPr>
          <p:cNvSpPr>
            <a:spLocks noGrp="1"/>
          </p:cNvSpPr>
          <p:nvPr>
            <p:ph idx="16"/>
          </p:nvPr>
        </p:nvSpPr>
        <p:spPr>
          <a:xfrm>
            <a:off x="3200400" y="4953001"/>
            <a:ext cx="2286000" cy="914399"/>
          </a:xfrm>
        </p:spPr>
        <p:txBody>
          <a:bodyPr/>
          <a:lstStyle>
            <a:lvl1pPr marL="292608" indent="-292608">
              <a:spcBef>
                <a:spcPts val="500"/>
              </a:spcBef>
              <a:defRPr sz="2000" baseline="0">
                <a:latin typeface="+mn-lt"/>
              </a:defRPr>
            </a:lvl1pPr>
            <a:lvl2pPr>
              <a:spcBef>
                <a:spcPts val="500"/>
              </a:spcBef>
              <a:defRPr sz="2000" baseline="0">
                <a:latin typeface="+mn-lt"/>
              </a:defRPr>
            </a:lvl2pPr>
            <a:lvl3pPr>
              <a:spcBef>
                <a:spcPts val="500"/>
              </a:spcBef>
              <a:defRPr sz="2000" baseline="0">
                <a:latin typeface="+mn-lt"/>
              </a:defRPr>
            </a:lvl3pPr>
            <a:lvl4pPr>
              <a:spcBef>
                <a:spcPts val="500"/>
              </a:spcBef>
              <a:defRPr sz="2000" baseline="0">
                <a:latin typeface="+mn-lt"/>
              </a:defRPr>
            </a:lvl4pPr>
            <a:lvl5pPr>
              <a:spcBef>
                <a:spcPts val="500"/>
              </a:spcBef>
              <a:defRPr sz="2000" baseline="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2741F353-5BB6-4B9A-8E47-80E3B4C98F17}"/>
              </a:ext>
            </a:extLst>
          </p:cNvPr>
          <p:cNvSpPr>
            <a:spLocks noGrp="1"/>
          </p:cNvSpPr>
          <p:nvPr>
            <p:ph sz="quarter" idx="17"/>
          </p:nvPr>
        </p:nvSpPr>
        <p:spPr>
          <a:xfrm>
            <a:off x="5638800" y="1600200"/>
            <a:ext cx="3048000" cy="990600"/>
          </a:xfrm>
        </p:spPr>
        <p:txBody>
          <a:bodyPr/>
          <a:lstStyle>
            <a:lvl1pPr marL="292608" indent="-292608">
              <a:spcBef>
                <a:spcPts val="500"/>
              </a:spcBef>
              <a:defRPr sz="2000">
                <a:latin typeface="+mn-lt"/>
              </a:defRPr>
            </a:lvl1pPr>
            <a:lvl2pPr>
              <a:spcBef>
                <a:spcPts val="500"/>
              </a:spcBef>
              <a:defRPr sz="2000">
                <a:latin typeface="+mn-lt"/>
              </a:defRPr>
            </a:lvl2pPr>
            <a:lvl3pPr>
              <a:spcBef>
                <a:spcPts val="500"/>
              </a:spcBef>
              <a:defRPr sz="2000">
                <a:latin typeface="+mn-lt"/>
              </a:defRPr>
            </a:lvl3pPr>
            <a:lvl4pPr>
              <a:spcBef>
                <a:spcPts val="500"/>
              </a:spcBef>
              <a:defRPr sz="2000">
                <a:latin typeface="+mn-lt"/>
              </a:defRPr>
            </a:lvl4pPr>
            <a:lvl5pPr>
              <a:spcBef>
                <a:spcPts val="500"/>
              </a:spcBef>
              <a:defRPr sz="20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6" name="Content Placeholder 15">
            <a:extLst>
              <a:ext uri="{FF2B5EF4-FFF2-40B4-BE49-F238E27FC236}">
                <a16:creationId xmlns:a16="http://schemas.microsoft.com/office/drawing/2014/main" id="{B268C9C9-81B6-49EE-A332-BC0EF9C8B125}"/>
              </a:ext>
            </a:extLst>
          </p:cNvPr>
          <p:cNvSpPr>
            <a:spLocks noGrp="1"/>
          </p:cNvSpPr>
          <p:nvPr>
            <p:ph sz="quarter" idx="18"/>
          </p:nvPr>
        </p:nvSpPr>
        <p:spPr>
          <a:xfrm>
            <a:off x="5638800" y="2667000"/>
            <a:ext cx="3048000" cy="914400"/>
          </a:xfrm>
        </p:spPr>
        <p:txBody>
          <a:bodyPr/>
          <a:lstStyle>
            <a:lvl1pPr marL="292608" indent="-292608">
              <a:spcBef>
                <a:spcPts val="500"/>
              </a:spcBef>
              <a:defRPr sz="2000">
                <a:latin typeface="+mn-lt"/>
              </a:defRPr>
            </a:lvl1pPr>
            <a:lvl2pPr>
              <a:spcBef>
                <a:spcPts val="500"/>
              </a:spcBef>
              <a:defRPr sz="2000">
                <a:latin typeface="+mn-lt"/>
              </a:defRPr>
            </a:lvl2pPr>
            <a:lvl3pPr>
              <a:spcBef>
                <a:spcPts val="500"/>
              </a:spcBef>
              <a:defRPr sz="2000">
                <a:latin typeface="+mn-lt"/>
              </a:defRPr>
            </a:lvl3pPr>
            <a:lvl4pPr>
              <a:spcBef>
                <a:spcPts val="500"/>
              </a:spcBef>
              <a:defRPr sz="2000">
                <a:latin typeface="+mn-lt"/>
              </a:defRPr>
            </a:lvl4pPr>
            <a:lvl5pPr>
              <a:spcBef>
                <a:spcPts val="500"/>
              </a:spcBef>
              <a:defRPr sz="20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8" name="Content Placeholder 17">
            <a:extLst>
              <a:ext uri="{FF2B5EF4-FFF2-40B4-BE49-F238E27FC236}">
                <a16:creationId xmlns:a16="http://schemas.microsoft.com/office/drawing/2014/main" id="{10E411D3-8E54-45C4-AB56-948CD7ABF366}"/>
              </a:ext>
            </a:extLst>
          </p:cNvPr>
          <p:cNvSpPr>
            <a:spLocks noGrp="1"/>
          </p:cNvSpPr>
          <p:nvPr>
            <p:ph sz="quarter" idx="19"/>
          </p:nvPr>
        </p:nvSpPr>
        <p:spPr>
          <a:xfrm>
            <a:off x="5638800" y="3779838"/>
            <a:ext cx="3048000" cy="914400"/>
          </a:xfrm>
        </p:spPr>
        <p:txBody>
          <a:bodyPr/>
          <a:lstStyle>
            <a:lvl1pPr marL="292608" indent="-292608">
              <a:spcBef>
                <a:spcPts val="500"/>
              </a:spcBef>
              <a:defRPr sz="2000">
                <a:latin typeface="+mn-lt"/>
              </a:defRPr>
            </a:lvl1pPr>
            <a:lvl2pPr>
              <a:spcBef>
                <a:spcPts val="500"/>
              </a:spcBef>
              <a:defRPr sz="2000">
                <a:latin typeface="+mn-lt"/>
              </a:defRPr>
            </a:lvl2pPr>
            <a:lvl3pPr>
              <a:spcBef>
                <a:spcPts val="500"/>
              </a:spcBef>
              <a:defRPr sz="2000">
                <a:latin typeface="+mn-lt"/>
              </a:defRPr>
            </a:lvl3pPr>
            <a:lvl4pPr>
              <a:spcBef>
                <a:spcPts val="500"/>
              </a:spcBef>
              <a:defRPr sz="2000">
                <a:latin typeface="+mn-lt"/>
              </a:defRPr>
            </a:lvl4pPr>
            <a:lvl5pPr>
              <a:spcBef>
                <a:spcPts val="500"/>
              </a:spcBef>
              <a:defRPr sz="20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0" name="Content Placeholder 19">
            <a:extLst>
              <a:ext uri="{FF2B5EF4-FFF2-40B4-BE49-F238E27FC236}">
                <a16:creationId xmlns:a16="http://schemas.microsoft.com/office/drawing/2014/main" id="{0FA6DFB4-6128-4A80-B47E-0AE7BCCE9456}"/>
              </a:ext>
            </a:extLst>
          </p:cNvPr>
          <p:cNvSpPr>
            <a:spLocks noGrp="1"/>
          </p:cNvSpPr>
          <p:nvPr>
            <p:ph sz="quarter" idx="20"/>
          </p:nvPr>
        </p:nvSpPr>
        <p:spPr>
          <a:xfrm>
            <a:off x="5638800" y="4876800"/>
            <a:ext cx="3048000" cy="990600"/>
          </a:xfrm>
        </p:spPr>
        <p:txBody>
          <a:bodyPr/>
          <a:lstStyle>
            <a:lvl1pPr marL="292608" indent="-292608">
              <a:spcBef>
                <a:spcPts val="500"/>
              </a:spcBef>
              <a:defRPr sz="2000">
                <a:latin typeface="+mn-lt"/>
              </a:defRPr>
            </a:lvl1pPr>
            <a:lvl2pPr>
              <a:spcBef>
                <a:spcPts val="500"/>
              </a:spcBef>
              <a:defRPr sz="2000">
                <a:latin typeface="+mn-lt"/>
              </a:defRPr>
            </a:lvl2pPr>
            <a:lvl3pPr>
              <a:spcBef>
                <a:spcPts val="500"/>
              </a:spcBef>
              <a:defRPr sz="2000">
                <a:latin typeface="+mn-lt"/>
              </a:defRPr>
            </a:lvl3pPr>
            <a:lvl4pPr>
              <a:spcBef>
                <a:spcPts val="500"/>
              </a:spcBef>
              <a:defRPr sz="2000">
                <a:latin typeface="+mn-lt"/>
              </a:defRPr>
            </a:lvl4pPr>
            <a:lvl5pPr>
              <a:spcBef>
                <a:spcPts val="500"/>
              </a:spcBef>
              <a:defRPr sz="20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695049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457200" y="1600202"/>
            <a:ext cx="8229600" cy="761998"/>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rot="5400000">
            <a:off x="4229100" y="1790700"/>
            <a:ext cx="685800" cy="9144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rgbClr val="E9F7FE"/>
                </a:solidFill>
                <a:latin typeface="Helvetica" pitchFamily="34" charset="0"/>
              </a:rPr>
              <a:t>	</a:t>
            </a:r>
            <a:r>
              <a:rPr lang="en-US" sz="1200" dirty="0">
                <a:solidFill>
                  <a:schemeClr val="bg1"/>
                </a:solidFill>
                <a:latin typeface="+mn-lt"/>
              </a:rPr>
              <a:t> BUSINESS</a:t>
            </a:r>
            <a:r>
              <a:rPr lang="en-US" sz="1200" baseline="0" dirty="0">
                <a:solidFill>
                  <a:schemeClr val="bg1"/>
                </a:solidFill>
                <a:latin typeface="+mn-lt"/>
              </a:rPr>
              <a:t> STATISTICS: COMMUNICATING WITH NUMBERS, 4e </a:t>
            </a:r>
            <a:r>
              <a:rPr lang="en-US" sz="1200" dirty="0">
                <a:solidFill>
                  <a:schemeClr val="bg1"/>
                </a:solidFill>
                <a:latin typeface="+mn-lt"/>
              </a:rPr>
              <a:t>| </a:t>
            </a:r>
            <a:r>
              <a:rPr lang="en-US" sz="1200" dirty="0" err="1">
                <a:solidFill>
                  <a:schemeClr val="bg1"/>
                </a:solidFill>
                <a:latin typeface="+mn-lt"/>
              </a:rPr>
              <a:t>Jaggia</a:t>
            </a:r>
            <a:r>
              <a:rPr lang="en-US" sz="1200" dirty="0">
                <a:solidFill>
                  <a:schemeClr val="bg1"/>
                </a:solidFill>
                <a:latin typeface="+mn-lt"/>
              </a:rPr>
              <a:t>,</a:t>
            </a:r>
            <a:r>
              <a:rPr lang="en-US" sz="1200" baseline="0" dirty="0">
                <a:solidFill>
                  <a:schemeClr val="bg1"/>
                </a:solidFill>
                <a:latin typeface="+mn-lt"/>
              </a:rPr>
              <a:t> Kelly</a:t>
            </a:r>
            <a:endParaRPr lang="en-US" sz="1200" b="1" i="0" kern="1200" dirty="0">
              <a:solidFill>
                <a:schemeClr val="bg1"/>
              </a:solidFill>
              <a:latin typeface="+mn-lt"/>
              <a:ea typeface="ＭＳ Ｐゴシック"/>
              <a:cs typeface="ＭＳ Ｐゴシック"/>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b="0" dirty="0">
                <a:solidFill>
                  <a:schemeClr val="bg1"/>
                </a:solidFill>
                <a:latin typeface="+mn-lt"/>
              </a:rPr>
              <a:t>© McGraw Hill</a:t>
            </a:r>
            <a:r>
              <a:rPr lang="en-US" sz="1200" b="0" i="0" kern="1200" dirty="0">
                <a:solidFill>
                  <a:schemeClr val="bg1"/>
                </a:solidFill>
                <a:latin typeface="+mn-lt"/>
                <a:ea typeface="ＭＳ Ｐゴシック"/>
                <a:cs typeface="Helvetica"/>
              </a:rPr>
              <a:t>.</a:t>
            </a:r>
            <a:endParaRPr kumimoji="0" lang="en-US" sz="1000" b="0" i="0" u="none" strike="noStrike" kern="1200" cap="none" spc="0" normalizeH="0" baseline="0" noProof="0" dirty="0">
              <a:ln>
                <a:noFill/>
              </a:ln>
              <a:solidFill>
                <a:schemeClr val="bg1"/>
              </a:solidFill>
              <a:effectLst/>
              <a:uLnTx/>
              <a:uFillTx/>
              <a:latin typeface="Helvetica"/>
              <a:ea typeface="ＭＳ Ｐゴシック"/>
              <a:cs typeface="Helvetica"/>
            </a:endParaRPr>
          </a:p>
        </p:txBody>
      </p:sp>
      <p:sp>
        <p:nvSpPr>
          <p:cNvPr id="6" name="Rectangle 21"/>
          <p:cNvSpPr>
            <a:spLocks noChangeArrowheads="1"/>
          </p:cNvSpPr>
          <p:nvPr userDrawn="1"/>
        </p:nvSpPr>
        <p:spPr bwMode="auto">
          <a:xfrm>
            <a:off x="7734300" y="5943600"/>
            <a:ext cx="1371600" cy="457200"/>
          </a:xfrm>
          <a:prstGeom prst="rect">
            <a:avLst/>
          </a:prstGeom>
          <a:noFill/>
          <a:ln w="9525">
            <a:noFill/>
            <a:miter lim="800000"/>
            <a:headEnd/>
            <a:tailEnd/>
          </a:ln>
        </p:spPr>
        <p:txBody>
          <a:bodyPr anchor="b"/>
          <a:lstStyle/>
          <a:p>
            <a:pPr algn="r">
              <a:defRPr/>
            </a:pPr>
            <a:r>
              <a:rPr lang="en-US" sz="1000" dirty="0">
                <a:solidFill>
                  <a:srgbClr val="FFFFFF"/>
                </a:solidFill>
                <a:latin typeface="Helvetica"/>
                <a:cs typeface="Helvetica"/>
              </a:rPr>
              <a:t>10-</a:t>
            </a:r>
            <a:fld id="{3B23F10E-B9DB-4030-83AA-1C45FF54A19F}" type="slidenum">
              <a:rPr lang="en-US" sz="1000" smtClean="0">
                <a:solidFill>
                  <a:srgbClr val="FFFFFF"/>
                </a:solidFill>
                <a:latin typeface="Helvetica"/>
                <a:cs typeface="Helvetica"/>
              </a:rPr>
              <a:pPr algn="r">
                <a:defRPr/>
              </a:pPr>
              <a:t>‹#›</a:t>
            </a:fld>
            <a:endParaRPr lang="en-US" sz="1000" dirty="0">
              <a:solidFill>
                <a:srgbClr val="FFFFFF"/>
              </a:solidFill>
              <a:latin typeface="Helvetica"/>
              <a:cs typeface="Helvetica"/>
            </a:endParaRPr>
          </a:p>
        </p:txBody>
      </p:sp>
      <p:sp>
        <p:nvSpPr>
          <p:cNvPr id="7" name="Content Placeholder 2">
            <a:extLst>
              <a:ext uri="{FF2B5EF4-FFF2-40B4-BE49-F238E27FC236}">
                <a16:creationId xmlns:a16="http://schemas.microsoft.com/office/drawing/2014/main" id="{587EDC90-0FC9-477E-9C64-5ABD7ACDA17F}"/>
              </a:ext>
            </a:extLst>
          </p:cNvPr>
          <p:cNvSpPr>
            <a:spLocks noGrp="1"/>
          </p:cNvSpPr>
          <p:nvPr>
            <p:ph idx="10"/>
          </p:nvPr>
        </p:nvSpPr>
        <p:spPr>
          <a:xfrm>
            <a:off x="457200" y="2438400"/>
            <a:ext cx="8229600" cy="609600"/>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FCA32148-4D56-4A15-876E-6CC486B13E78}"/>
              </a:ext>
            </a:extLst>
          </p:cNvPr>
          <p:cNvSpPr>
            <a:spLocks noGrp="1"/>
          </p:cNvSpPr>
          <p:nvPr>
            <p:ph idx="11"/>
          </p:nvPr>
        </p:nvSpPr>
        <p:spPr>
          <a:xfrm>
            <a:off x="457200" y="3200400"/>
            <a:ext cx="8229600" cy="914399"/>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3DD34695-3950-4749-B09E-FC79A2C32957}"/>
              </a:ext>
            </a:extLst>
          </p:cNvPr>
          <p:cNvSpPr>
            <a:spLocks noGrp="1"/>
          </p:cNvSpPr>
          <p:nvPr>
            <p:ph idx="12"/>
          </p:nvPr>
        </p:nvSpPr>
        <p:spPr>
          <a:xfrm>
            <a:off x="457200" y="4343400"/>
            <a:ext cx="8229600" cy="914399"/>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a:extLst>
              <a:ext uri="{FF2B5EF4-FFF2-40B4-BE49-F238E27FC236}">
                <a16:creationId xmlns:a16="http://schemas.microsoft.com/office/drawing/2014/main" id="{587EDC90-0FC9-477E-9C64-5ABD7ACDA17F}"/>
              </a:ext>
            </a:extLst>
          </p:cNvPr>
          <p:cNvSpPr>
            <a:spLocks noGrp="1"/>
          </p:cNvSpPr>
          <p:nvPr>
            <p:ph idx="13"/>
          </p:nvPr>
        </p:nvSpPr>
        <p:spPr>
          <a:xfrm>
            <a:off x="457200" y="5334000"/>
            <a:ext cx="8229600" cy="609600"/>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95004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457200" y="1600201"/>
            <a:ext cx="8229600" cy="914399"/>
          </a:xfrm>
        </p:spPr>
        <p:txBody>
          <a:bodyPr/>
          <a:lstStyle>
            <a:lvl1pPr>
              <a:defRPr baseline="0">
                <a:latin typeface="Calibri" panose="020F0502020204030204" pitchFamily="34" charset="0"/>
              </a:defRPr>
            </a:lvl1pPr>
            <a:lvl2pPr>
              <a:defRPr baseline="0">
                <a:latin typeface="Calibri" panose="020F0502020204030204" pitchFamily="34" charset="0"/>
              </a:defRPr>
            </a:lvl2pPr>
            <a:lvl3pPr>
              <a:defRPr baseline="0">
                <a:latin typeface="Calibri" panose="020F0502020204030204" pitchFamily="34" charset="0"/>
              </a:defRPr>
            </a:lvl3pPr>
            <a:lvl4pPr>
              <a:defRPr baseline="0">
                <a:latin typeface="Calibri" panose="020F0502020204030204" pitchFamily="34" charset="0"/>
              </a:defRPr>
            </a:lvl4pPr>
            <a:lvl5pPr>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rot="5400000">
            <a:off x="4229100" y="1790700"/>
            <a:ext cx="685800" cy="9144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rgbClr val="E9F7FE"/>
                </a:solidFill>
                <a:latin typeface="Helvetica" pitchFamily="34" charset="0"/>
              </a:rPr>
              <a:t>	</a:t>
            </a:r>
            <a:r>
              <a:rPr lang="en-US" sz="1200" dirty="0">
                <a:solidFill>
                  <a:schemeClr val="bg1"/>
                </a:solidFill>
                <a:latin typeface="+mn-lt"/>
              </a:rPr>
              <a:t> BUSINESS</a:t>
            </a:r>
            <a:r>
              <a:rPr lang="en-US" sz="1200" baseline="0" dirty="0">
                <a:solidFill>
                  <a:schemeClr val="bg1"/>
                </a:solidFill>
                <a:latin typeface="+mn-lt"/>
              </a:rPr>
              <a:t> STATISTICS: COMMUNICATING WITH NUMBERS, 4e </a:t>
            </a:r>
            <a:r>
              <a:rPr lang="en-US" sz="1200" dirty="0">
                <a:solidFill>
                  <a:schemeClr val="bg1"/>
                </a:solidFill>
                <a:latin typeface="+mn-lt"/>
              </a:rPr>
              <a:t>| </a:t>
            </a:r>
            <a:r>
              <a:rPr lang="en-US" sz="1200" dirty="0" err="1">
                <a:solidFill>
                  <a:schemeClr val="bg1"/>
                </a:solidFill>
                <a:latin typeface="+mn-lt"/>
              </a:rPr>
              <a:t>Jaggia</a:t>
            </a:r>
            <a:r>
              <a:rPr lang="en-US" sz="1200" dirty="0">
                <a:solidFill>
                  <a:schemeClr val="bg1"/>
                </a:solidFill>
                <a:latin typeface="+mn-lt"/>
              </a:rPr>
              <a:t>,</a:t>
            </a:r>
            <a:r>
              <a:rPr lang="en-US" sz="1200" baseline="0" dirty="0">
                <a:solidFill>
                  <a:schemeClr val="bg1"/>
                </a:solidFill>
                <a:latin typeface="+mn-lt"/>
              </a:rPr>
              <a:t> Kelly</a:t>
            </a:r>
            <a:endParaRPr lang="en-US" sz="1200" b="1" i="0" kern="1200" dirty="0">
              <a:solidFill>
                <a:schemeClr val="bg1"/>
              </a:solidFill>
              <a:latin typeface="+mn-lt"/>
              <a:ea typeface="ＭＳ Ｐゴシック"/>
              <a:cs typeface="ＭＳ Ｐゴシック"/>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b="0" dirty="0">
                <a:solidFill>
                  <a:schemeClr val="bg1"/>
                </a:solidFill>
                <a:latin typeface="+mn-lt"/>
              </a:rPr>
              <a:t>© McGraw Hill</a:t>
            </a:r>
            <a:r>
              <a:rPr lang="en-US" sz="1200" b="0" i="0" kern="1200" dirty="0">
                <a:solidFill>
                  <a:schemeClr val="bg1"/>
                </a:solidFill>
                <a:latin typeface="+mn-lt"/>
                <a:ea typeface="ＭＳ Ｐゴシック"/>
                <a:cs typeface="Helvetica"/>
              </a:rPr>
              <a:t>.</a:t>
            </a:r>
            <a:endParaRPr kumimoji="0" lang="en-US" sz="1000" b="0" i="0" u="none" strike="noStrike" kern="1200" cap="none" spc="0" normalizeH="0" baseline="0" noProof="0" dirty="0">
              <a:ln>
                <a:noFill/>
              </a:ln>
              <a:solidFill>
                <a:schemeClr val="bg1"/>
              </a:solidFill>
              <a:effectLst/>
              <a:uLnTx/>
              <a:uFillTx/>
              <a:latin typeface="Helvetica"/>
              <a:ea typeface="ＭＳ Ｐゴシック"/>
              <a:cs typeface="Helvetica"/>
            </a:endParaRPr>
          </a:p>
        </p:txBody>
      </p:sp>
      <p:sp>
        <p:nvSpPr>
          <p:cNvPr id="6" name="Rectangle 21"/>
          <p:cNvSpPr>
            <a:spLocks noChangeArrowheads="1"/>
          </p:cNvSpPr>
          <p:nvPr userDrawn="1"/>
        </p:nvSpPr>
        <p:spPr bwMode="auto">
          <a:xfrm>
            <a:off x="7734300" y="5943600"/>
            <a:ext cx="1371600" cy="457200"/>
          </a:xfrm>
          <a:prstGeom prst="rect">
            <a:avLst/>
          </a:prstGeom>
          <a:noFill/>
          <a:ln w="9525">
            <a:noFill/>
            <a:miter lim="800000"/>
            <a:headEnd/>
            <a:tailEnd/>
          </a:ln>
        </p:spPr>
        <p:txBody>
          <a:bodyPr anchor="b"/>
          <a:lstStyle/>
          <a:p>
            <a:pPr algn="r">
              <a:defRPr/>
            </a:pPr>
            <a:r>
              <a:rPr lang="en-US" sz="1000" dirty="0">
                <a:solidFill>
                  <a:srgbClr val="FFFFFF"/>
                </a:solidFill>
                <a:latin typeface="Helvetica"/>
                <a:cs typeface="Helvetica"/>
              </a:rPr>
              <a:t>10-</a:t>
            </a:r>
            <a:fld id="{3B23F10E-B9DB-4030-83AA-1C45FF54A19F}" type="slidenum">
              <a:rPr lang="en-US" sz="1000" smtClean="0">
                <a:solidFill>
                  <a:srgbClr val="FFFFFF"/>
                </a:solidFill>
                <a:latin typeface="Helvetica"/>
                <a:cs typeface="Helvetica"/>
              </a:rPr>
              <a:pPr algn="r">
                <a:defRPr/>
              </a:pPr>
              <a:t>‹#›</a:t>
            </a:fld>
            <a:endParaRPr lang="en-US" sz="1000" dirty="0">
              <a:solidFill>
                <a:srgbClr val="FFFFFF"/>
              </a:solidFill>
              <a:latin typeface="Helvetica"/>
              <a:cs typeface="Helvetica"/>
            </a:endParaRPr>
          </a:p>
        </p:txBody>
      </p:sp>
      <p:sp>
        <p:nvSpPr>
          <p:cNvPr id="7" name="Content Placeholder 2">
            <a:extLst>
              <a:ext uri="{FF2B5EF4-FFF2-40B4-BE49-F238E27FC236}">
                <a16:creationId xmlns:a16="http://schemas.microsoft.com/office/drawing/2014/main" id="{587EDC90-0FC9-477E-9C64-5ABD7ACDA17F}"/>
              </a:ext>
            </a:extLst>
          </p:cNvPr>
          <p:cNvSpPr>
            <a:spLocks noGrp="1"/>
          </p:cNvSpPr>
          <p:nvPr>
            <p:ph idx="10"/>
          </p:nvPr>
        </p:nvSpPr>
        <p:spPr>
          <a:xfrm>
            <a:off x="457200" y="3352801"/>
            <a:ext cx="8229600" cy="914399"/>
          </a:xfrm>
        </p:spPr>
        <p:txBody>
          <a:bodyPr/>
          <a:lstStyle>
            <a:lvl1pPr>
              <a:defRPr baseline="0">
                <a:latin typeface="Calibri" panose="020F0502020204030204" pitchFamily="34" charset="0"/>
              </a:defRPr>
            </a:lvl1pPr>
            <a:lvl2pPr>
              <a:defRPr baseline="0">
                <a:latin typeface="Calibri" panose="020F0502020204030204" pitchFamily="34" charset="0"/>
              </a:defRPr>
            </a:lvl2pPr>
            <a:lvl3pPr>
              <a:defRPr baseline="0">
                <a:latin typeface="Calibri" panose="020F0502020204030204" pitchFamily="34" charset="0"/>
              </a:defRPr>
            </a:lvl3pPr>
            <a:lvl4pPr>
              <a:defRPr baseline="0">
                <a:latin typeface="Calibri" panose="020F0502020204030204" pitchFamily="34" charset="0"/>
              </a:defRPr>
            </a:lvl4pPr>
            <a:lvl5pPr>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FCA32148-4D56-4A15-876E-6CC486B13E78}"/>
              </a:ext>
            </a:extLst>
          </p:cNvPr>
          <p:cNvSpPr>
            <a:spLocks noGrp="1"/>
          </p:cNvSpPr>
          <p:nvPr>
            <p:ph idx="11"/>
          </p:nvPr>
        </p:nvSpPr>
        <p:spPr>
          <a:xfrm>
            <a:off x="457200" y="4800600"/>
            <a:ext cx="8229600" cy="914399"/>
          </a:xfrm>
        </p:spPr>
        <p:txBody>
          <a:bodyPr/>
          <a:lstStyle>
            <a:lvl1pPr>
              <a:defRPr baseline="0">
                <a:latin typeface="Calibri" panose="020F0502020204030204" pitchFamily="34" charset="0"/>
              </a:defRPr>
            </a:lvl1pPr>
            <a:lvl2pPr>
              <a:defRPr baseline="0">
                <a:latin typeface="Calibri" panose="020F0502020204030204" pitchFamily="34" charset="0"/>
              </a:defRPr>
            </a:lvl2pPr>
            <a:lvl3pPr>
              <a:defRPr baseline="0">
                <a:latin typeface="Calibri" panose="020F0502020204030204" pitchFamily="34" charset="0"/>
              </a:defRPr>
            </a:lvl3pPr>
            <a:lvl4pPr>
              <a:defRPr baseline="0">
                <a:latin typeface="Calibri" panose="020F0502020204030204" pitchFamily="34" charset="0"/>
              </a:defRPr>
            </a:lvl4pPr>
            <a:lvl5pPr>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p:cNvSpPr>
            <a:spLocks noGrp="1"/>
          </p:cNvSpPr>
          <p:nvPr>
            <p:ph sz="quarter" idx="12" hasCustomPrompt="1"/>
          </p:nvPr>
        </p:nvSpPr>
        <p:spPr>
          <a:xfrm>
            <a:off x="1524000" y="5791200"/>
            <a:ext cx="5638800" cy="228600"/>
          </a:xfrm>
        </p:spPr>
        <p:txBody>
          <a:bodyPr>
            <a:noAutofit/>
          </a:bodyPr>
          <a:lstStyle>
            <a:lvl1pPr marL="0" indent="0" algn="ctr">
              <a:buNone/>
              <a:defRPr sz="1200">
                <a:latin typeface="+mn-lt"/>
              </a:defRPr>
            </a:lvl1pPr>
          </a:lstStyle>
          <a:p>
            <a:pPr lvl="0"/>
            <a:r>
              <a:rPr lang="en-US" dirty="0"/>
              <a:t>Access the text alternative for slide images.</a:t>
            </a:r>
          </a:p>
        </p:txBody>
      </p:sp>
    </p:spTree>
    <p:extLst>
      <p:ext uri="{BB962C8B-B14F-4D97-AF65-F5344CB8AC3E}">
        <p14:creationId xmlns:p14="http://schemas.microsoft.com/office/powerpoint/2010/main" val="3779026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400">
                <a:solidFill>
                  <a:srgbClr val="1F4984"/>
                </a:solidFill>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Helvetica" pitchFamily="34" charset="0"/>
              </a:defRPr>
            </a:lvl1pPr>
            <a:lvl2pPr>
              <a:defRPr>
                <a:latin typeface="Helvetica" pitchFamily="34" charset="0"/>
              </a:defRPr>
            </a:lvl2pPr>
            <a:lvl3pPr>
              <a:defRPr>
                <a:latin typeface="Helvetica" pitchFamily="34" charset="0"/>
              </a:defRPr>
            </a:lvl3pPr>
            <a:lvl4pPr>
              <a:defRPr>
                <a:latin typeface="Helvetica" pitchFamily="34" charset="0"/>
              </a:defRPr>
            </a:lvl4pPr>
            <a:lvl5pPr>
              <a:defRPr>
                <a:latin typeface="Helvetic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p:nvSpPr>
        <p:spPr>
          <a:xfrm rot="5400000">
            <a:off x="4229100" y="1866900"/>
            <a:ext cx="685800" cy="9144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chemeClr val="bg1"/>
                </a:solidFill>
                <a:latin typeface="+mn-lt"/>
              </a:rPr>
              <a:t>BUSINESS</a:t>
            </a:r>
            <a:r>
              <a:rPr lang="en-US" sz="1200" baseline="0" dirty="0">
                <a:solidFill>
                  <a:schemeClr val="bg1"/>
                </a:solidFill>
                <a:latin typeface="+mn-lt"/>
              </a:rPr>
              <a:t> STATISTICS: COMMUNICATING WITH NUMBERS, 4e </a:t>
            </a:r>
            <a:r>
              <a:rPr lang="en-US" sz="1200" dirty="0">
                <a:solidFill>
                  <a:schemeClr val="bg1"/>
                </a:solidFill>
                <a:latin typeface="+mn-lt"/>
              </a:rPr>
              <a:t>| </a:t>
            </a:r>
            <a:r>
              <a:rPr lang="en-US" sz="1200" dirty="0" err="1">
                <a:solidFill>
                  <a:schemeClr val="bg1"/>
                </a:solidFill>
                <a:latin typeface="+mn-lt"/>
              </a:rPr>
              <a:t>Jaggia</a:t>
            </a:r>
            <a:r>
              <a:rPr lang="en-US" sz="1200" dirty="0">
                <a:solidFill>
                  <a:schemeClr val="bg1"/>
                </a:solidFill>
                <a:latin typeface="+mn-lt"/>
              </a:rPr>
              <a:t>,</a:t>
            </a:r>
            <a:r>
              <a:rPr lang="en-US" sz="1200" baseline="0" dirty="0">
                <a:solidFill>
                  <a:schemeClr val="bg1"/>
                </a:solidFill>
                <a:latin typeface="+mn-lt"/>
              </a:rPr>
              <a:t> Kelly</a:t>
            </a:r>
            <a:endParaRPr lang="en-US" sz="1200" b="1" i="0" kern="1200" dirty="0">
              <a:solidFill>
                <a:schemeClr val="bg1"/>
              </a:solidFill>
              <a:latin typeface="+mn-lt"/>
              <a:ea typeface="ＭＳ Ｐゴシック"/>
              <a:cs typeface="ＭＳ Ｐゴシック"/>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b="0" dirty="0">
                <a:solidFill>
                  <a:schemeClr val="bg1"/>
                </a:solidFill>
                <a:latin typeface="+mn-lt"/>
              </a:rPr>
              <a:t>© McGraw Hill</a:t>
            </a:r>
            <a:r>
              <a:rPr lang="en-US" sz="1200" b="0" i="0" kern="1200" dirty="0">
                <a:solidFill>
                  <a:schemeClr val="bg1"/>
                </a:solidFill>
                <a:latin typeface="+mn-lt"/>
                <a:ea typeface="ＭＳ Ｐゴシック"/>
                <a:cs typeface="Helvetica"/>
              </a:rPr>
              <a:t>.</a:t>
            </a:r>
            <a:endParaRPr kumimoji="0" lang="en-US" sz="1000" b="0" i="0" u="none" strike="noStrike" kern="1200" cap="none" spc="0" normalizeH="0" baseline="0" noProof="0" dirty="0">
              <a:ln>
                <a:noFill/>
              </a:ln>
              <a:solidFill>
                <a:srgbClr val="FFFFFF"/>
              </a:solidFill>
              <a:effectLst/>
              <a:uLnTx/>
              <a:uFillTx/>
              <a:latin typeface="Helvetica"/>
              <a:ea typeface="ＭＳ Ｐゴシック"/>
              <a:cs typeface="Helvetica"/>
            </a:endParaRPr>
          </a:p>
        </p:txBody>
      </p:sp>
      <p:sp>
        <p:nvSpPr>
          <p:cNvPr id="6" name="Rectangle 21"/>
          <p:cNvSpPr>
            <a:spLocks noChangeArrowheads="1"/>
          </p:cNvSpPr>
          <p:nvPr userDrawn="1"/>
        </p:nvSpPr>
        <p:spPr bwMode="auto">
          <a:xfrm>
            <a:off x="7734300" y="5943600"/>
            <a:ext cx="1371600" cy="457200"/>
          </a:xfrm>
          <a:prstGeom prst="rect">
            <a:avLst/>
          </a:prstGeom>
          <a:noFill/>
          <a:ln w="9525">
            <a:noFill/>
            <a:miter lim="800000"/>
            <a:headEnd/>
            <a:tailEnd/>
          </a:ln>
        </p:spPr>
        <p:txBody>
          <a:bodyPr anchor="b"/>
          <a:lstStyle/>
          <a:p>
            <a:pPr algn="r">
              <a:defRPr/>
            </a:pPr>
            <a:r>
              <a:rPr lang="en-US" sz="1000" dirty="0">
                <a:solidFill>
                  <a:srgbClr val="FFFFFF"/>
                </a:solidFill>
                <a:latin typeface="Times New Roman" pitchFamily="18" charset="0"/>
              </a:rPr>
              <a:t>10-</a:t>
            </a:r>
            <a:fld id="{3B23F10E-B9DB-4030-83AA-1C45FF54A19F}" type="slidenum">
              <a:rPr lang="en-US" sz="1000">
                <a:solidFill>
                  <a:srgbClr val="FFFFFF"/>
                </a:solidFill>
                <a:latin typeface="Times New Roman" pitchFamily="18" charset="0"/>
              </a:rPr>
              <a:pPr algn="r">
                <a:defRPr/>
              </a:pPr>
              <a:t>‹#›</a:t>
            </a:fld>
            <a:endParaRPr lang="en-US" sz="1000" dirty="0">
              <a:solidFill>
                <a:srgbClr val="FFFFFF"/>
              </a:solidFill>
              <a:latin typeface="Times New Roman" pitchFamily="18" charset="0"/>
            </a:endParaRPr>
          </a:p>
        </p:txBody>
      </p:sp>
    </p:spTree>
    <p:extLst>
      <p:ext uri="{BB962C8B-B14F-4D97-AF65-F5344CB8AC3E}">
        <p14:creationId xmlns:p14="http://schemas.microsoft.com/office/powerpoint/2010/main" val="3871208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theme" Target="../theme/theme2.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prstClr val="black"/>
                </a:solidFill>
                <a:effectLst/>
                <a:uLnTx/>
                <a:uFillTx/>
                <a:latin typeface="Calibri"/>
                <a:ea typeface="+mn-ea"/>
                <a:cs typeface="+mn-cs"/>
              </a:rPr>
              <a:t>Click to edit Master text styles</a:t>
            </a:r>
          </a:p>
          <a:p>
            <a:pPr marL="742950" marR="0" lvl="1"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Second level</a:t>
            </a:r>
          </a:p>
          <a:p>
            <a:pPr marL="1143000" marR="0" lvl="2" indent="-2286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Third level</a:t>
            </a:r>
          </a:p>
          <a:p>
            <a:pPr marL="1600200" marR="0" lvl="3" indent="-2286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Fourth level</a:t>
            </a:r>
          </a:p>
          <a:p>
            <a:pPr marL="2057400" marR="0" lvl="4" indent="-2286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ltLang="en-US" dirty="0"/>
              <a:t>Statistics and Data</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AE25B61-33BC-4BBC-A97B-742A6A1FBF12}" type="slidenum">
              <a:rPr lang="en-US" altLang="en-US" smtClean="0"/>
              <a:pPr>
                <a:defRPr/>
              </a:pPr>
              <a:t>‹#›</a:t>
            </a:fld>
            <a:endParaRPr lang="en-US" altLang="en-US" dirty="0"/>
          </a:p>
        </p:txBody>
      </p:sp>
      <p:sp>
        <p:nvSpPr>
          <p:cNvPr id="7" name="Rectangle 21"/>
          <p:cNvSpPr>
            <a:spLocks noChangeArrowheads="1"/>
          </p:cNvSpPr>
          <p:nvPr userDrawn="1"/>
        </p:nvSpPr>
        <p:spPr bwMode="auto">
          <a:xfrm>
            <a:off x="6934200" y="6248400"/>
            <a:ext cx="2133600" cy="457200"/>
          </a:xfrm>
          <a:prstGeom prst="rect">
            <a:avLst/>
          </a:prstGeom>
          <a:noFill/>
          <a:ln w="9525">
            <a:noFill/>
            <a:miter lim="800000"/>
            <a:headEnd/>
            <a:tailEnd/>
          </a:ln>
        </p:spPr>
        <p:txBody>
          <a:bodyPr anchor="b"/>
          <a:lstStyle/>
          <a:p>
            <a:pPr algn="r">
              <a:defRPr/>
            </a:pPr>
            <a:r>
              <a:rPr lang="en-US" sz="1000" dirty="0">
                <a:latin typeface="Helvetica"/>
                <a:cs typeface="Helvetica"/>
              </a:rPr>
              <a:t>10-</a:t>
            </a:r>
            <a:fld id="{6C8002A7-30CA-4089-9E17-8C4E1B81BF6C}" type="slidenum">
              <a:rPr lang="en-US" sz="1000">
                <a:latin typeface="Helvetica"/>
                <a:cs typeface="Helvetica"/>
              </a:rPr>
              <a:pPr algn="r">
                <a:defRPr/>
              </a:pPr>
              <a:t>‹#›</a:t>
            </a:fld>
            <a:endParaRPr lang="en-US" sz="1000" dirty="0">
              <a:latin typeface="Helvetica"/>
              <a:cs typeface="Helvetica"/>
            </a:endParaRPr>
          </a:p>
        </p:txBody>
      </p:sp>
      <p:sp>
        <p:nvSpPr>
          <p:cNvPr id="8" name="TextBox 7"/>
          <p:cNvSpPr txBox="1"/>
          <p:nvPr userDrawn="1"/>
        </p:nvSpPr>
        <p:spPr>
          <a:xfrm>
            <a:off x="2743200" y="6229290"/>
            <a:ext cx="6400800" cy="400110"/>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Helvetica"/>
                <a:ea typeface="ＭＳ Ｐゴシック"/>
                <a:cs typeface="Helvetica"/>
              </a:rPr>
              <a:t>Copyright ©2022 McGraw-Hill Education. All rights reserved. No reproduction or distribution without the prior written consent of McGraw-Hill Education.</a:t>
            </a:r>
          </a:p>
        </p:txBody>
      </p:sp>
    </p:spTree>
    <p:extLst>
      <p:ext uri="{BB962C8B-B14F-4D97-AF65-F5344CB8AC3E}">
        <p14:creationId xmlns:p14="http://schemas.microsoft.com/office/powerpoint/2010/main" val="28726702"/>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62" r:id="rId3"/>
    <p:sldLayoutId id="2147483758" r:id="rId4"/>
    <p:sldLayoutId id="2147483759" r:id="rId5"/>
    <p:sldLayoutId id="2147483763" r:id="rId6"/>
    <p:sldLayoutId id="2147483761" r:id="rId7"/>
    <p:sldLayoutId id="2147483760" r:id="rId8"/>
    <p:sldLayoutId id="2147483755" r:id="rId9"/>
    <p:sldLayoutId id="2147483745" r:id="rId10"/>
    <p:sldLayoutId id="2147483746" r:id="rId11"/>
    <p:sldLayoutId id="2147483747" r:id="rId12"/>
    <p:sldLayoutId id="2147483749" r:id="rId13"/>
    <p:sldLayoutId id="2147483748" r:id="rId14"/>
    <p:sldLayoutId id="2147483750" r:id="rId15"/>
    <p:sldLayoutId id="2147483751" r:id="rId16"/>
    <p:sldLayoutId id="2147483752" r:id="rId17"/>
    <p:sldLayoutId id="2147483753" r:id="rId18"/>
    <p:sldLayoutId id="2147483756" r:id="rId19"/>
    <p:sldLayoutId id="2147483757" r:id="rId20"/>
  </p:sldLayoutIdLst>
  <p:hf hdr="0" dt="0"/>
  <p:txStyles>
    <p:titleStyle>
      <a:lvl1pPr algn="ctr" defTabSz="914400" rtl="0" eaLnBrk="1" latinLnBrk="0" hangingPunct="1">
        <a:spcBef>
          <a:spcPct val="0"/>
        </a:spcBef>
        <a:buNone/>
        <a:defRPr sz="4000" kern="1200">
          <a:solidFill>
            <a:srgbClr val="1F4984"/>
          </a:solidFill>
          <a:latin typeface="Helvetica" pitchFamily="34" charset="0"/>
          <a:ea typeface="+mj-ea"/>
          <a:cs typeface="+mj-cs"/>
        </a:defRPr>
      </a:lvl1pPr>
    </p:titleStyle>
    <p:bodyStyle>
      <a:lvl1pPr marL="342900" marR="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sz="3200" kern="1200">
          <a:solidFill>
            <a:schemeClr val="tx1"/>
          </a:solidFill>
          <a:latin typeface="Helvetica" pitchFamily="34" charset="0"/>
          <a:ea typeface="+mn-ea"/>
          <a:cs typeface="+mn-cs"/>
        </a:defRPr>
      </a:lvl1pPr>
      <a:lvl2pPr marL="742950" marR="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sz="2800" kern="1200">
          <a:solidFill>
            <a:schemeClr val="tx1"/>
          </a:solidFill>
          <a:latin typeface="Helvetica" pitchFamily="34" charset="0"/>
          <a:ea typeface="+mn-ea"/>
          <a:cs typeface="+mn-cs"/>
        </a:defRPr>
      </a:lvl2pPr>
      <a:lvl3pPr marL="1143000" marR="0" indent="-2286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sz="2400" kern="1200">
          <a:solidFill>
            <a:schemeClr val="tx1"/>
          </a:solidFill>
          <a:latin typeface="Helvetica" pitchFamily="34" charset="0"/>
          <a:ea typeface="+mn-ea"/>
          <a:cs typeface="+mn-cs"/>
        </a:defRPr>
      </a:lvl3pPr>
      <a:lvl4pPr marL="1600200" marR="0" indent="-2286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sz="2000" kern="1200">
          <a:solidFill>
            <a:schemeClr val="tx1"/>
          </a:solidFill>
          <a:latin typeface="Helvetica" pitchFamily="34" charset="0"/>
          <a:ea typeface="+mn-ea"/>
          <a:cs typeface="+mn-cs"/>
        </a:defRPr>
      </a:lvl4pPr>
      <a:lvl5pPr marL="2057400" marR="0" indent="-2286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sz="2000" kern="1200">
          <a:solidFill>
            <a:schemeClr val="tx1"/>
          </a:solidFill>
          <a:latin typeface="Helvetica"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en-US" dirty="0"/>
          </a:p>
        </p:txBody>
      </p:sp>
      <p:sp>
        <p:nvSpPr>
          <p:cNvPr id="5" name="Footer Placeholder 4"/>
          <p:cNvSpPr>
            <a:spLocks noGrp="1"/>
          </p:cNvSpPr>
          <p:nvPr>
            <p:ph type="ftr" sz="quarter" idx="3"/>
          </p:nvPr>
        </p:nvSpPr>
        <p:spPr>
          <a:xfrm>
            <a:off x="3155177" y="6449287"/>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ltLang="en-US" dirty="0"/>
              <a:t>Statistics and Data</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60691DE-486E-4A32-88AD-38CD65707634}" type="slidenum">
              <a:rPr lang="en-US" altLang="en-US" smtClean="0"/>
              <a:pPr>
                <a:defRPr/>
              </a:pPr>
              <a:t>‹#›</a:t>
            </a:fld>
            <a:endParaRPr lang="en-US" altLang="en-US" dirty="0"/>
          </a:p>
        </p:txBody>
      </p:sp>
      <p:sp>
        <p:nvSpPr>
          <p:cNvPr id="7" name="Rectangle 21"/>
          <p:cNvSpPr>
            <a:spLocks noChangeArrowheads="1"/>
          </p:cNvSpPr>
          <p:nvPr userDrawn="1"/>
        </p:nvSpPr>
        <p:spPr bwMode="auto">
          <a:xfrm>
            <a:off x="6934200" y="6248400"/>
            <a:ext cx="2133600" cy="457200"/>
          </a:xfrm>
          <a:prstGeom prst="rect">
            <a:avLst/>
          </a:prstGeom>
          <a:noFill/>
          <a:ln w="9525">
            <a:noFill/>
            <a:miter lim="800000"/>
            <a:headEnd/>
            <a:tailEnd/>
          </a:ln>
        </p:spPr>
        <p:txBody>
          <a:bodyPr anchor="b"/>
          <a:lstStyle/>
          <a:p>
            <a:pPr algn="r"/>
            <a:r>
              <a:rPr lang="en-US" sz="1000" dirty="0">
                <a:latin typeface="Helvetica"/>
                <a:cs typeface="Helvetica"/>
              </a:rPr>
              <a:t>2-</a:t>
            </a:r>
            <a:fld id="{66E91E4A-1E28-44FA-BCE4-676641C8B2B1}" type="slidenum">
              <a:rPr lang="en-US" sz="1000">
                <a:latin typeface="Helvetica"/>
                <a:cs typeface="Helvetica"/>
              </a:rPr>
              <a:pPr algn="r"/>
              <a:t>‹#›</a:t>
            </a:fld>
            <a:endParaRPr lang="en-US" sz="1000" dirty="0">
              <a:latin typeface="Helvetica"/>
              <a:cs typeface="Helvetica"/>
            </a:endParaRPr>
          </a:p>
        </p:txBody>
      </p:sp>
      <p:sp>
        <p:nvSpPr>
          <p:cNvPr id="8" name="TextBox 7"/>
          <p:cNvSpPr txBox="1"/>
          <p:nvPr userDrawn="1"/>
        </p:nvSpPr>
        <p:spPr>
          <a:xfrm>
            <a:off x="2743200" y="6229290"/>
            <a:ext cx="6400800" cy="400110"/>
          </a:xfrm>
          <a:prstGeom prst="rect">
            <a:avLst/>
          </a:prstGeom>
          <a:noFill/>
        </p:spPr>
        <p:txBody>
          <a:bodyPr wrap="square" rtlCol="0">
            <a:spAutoFit/>
          </a:bodyPr>
          <a:lstStyle/>
          <a:p>
            <a:pPr algn="ctr"/>
            <a:r>
              <a:rPr lang="en-US" sz="1000" b="0" i="0" kern="1200" dirty="0">
                <a:solidFill>
                  <a:schemeClr val="tx1"/>
                </a:solidFill>
                <a:latin typeface="Helvetica"/>
                <a:ea typeface="ＭＳ Ｐゴシック"/>
                <a:cs typeface="Helvetica"/>
              </a:rPr>
              <a:t>Copyright ©2022 McGraw-Hill Education. All rights reserved. No reproduction or distribution without the prior written consent of McGraw-Hill Education.</a:t>
            </a:r>
          </a:p>
        </p:txBody>
      </p:sp>
    </p:spTree>
    <p:extLst>
      <p:ext uri="{BB962C8B-B14F-4D97-AF65-F5344CB8AC3E}">
        <p14:creationId xmlns:p14="http://schemas.microsoft.com/office/powerpoint/2010/main" val="2342077970"/>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5.xml"/><Relationship Id="rId1" Type="http://schemas.openxmlformats.org/officeDocument/2006/relationships/vmlDrawing" Target="../drawings/vmlDrawing5.vml"/><Relationship Id="rId6" Type="http://schemas.openxmlformats.org/officeDocument/2006/relationships/image" Target="../media/image26.wmf"/><Relationship Id="rId5" Type="http://schemas.openxmlformats.org/officeDocument/2006/relationships/oleObject" Target="../embeddings/oleObject23.bin"/><Relationship Id="rId4" Type="http://schemas.openxmlformats.org/officeDocument/2006/relationships/image" Target="../media/image25.wmf"/></Relationships>
</file>

<file path=ppt/slides/_rels/slide11.x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oleObject" Target="../embeddings/oleObject29.bin"/><Relationship Id="rId18" Type="http://schemas.openxmlformats.org/officeDocument/2006/relationships/image" Target="../media/image34.wmf"/><Relationship Id="rId3" Type="http://schemas.openxmlformats.org/officeDocument/2006/relationships/oleObject" Target="../embeddings/oleObject24.bin"/><Relationship Id="rId7" Type="http://schemas.openxmlformats.org/officeDocument/2006/relationships/oleObject" Target="../embeddings/oleObject26.bin"/><Relationship Id="rId12" Type="http://schemas.openxmlformats.org/officeDocument/2006/relationships/image" Target="../media/image31.wmf"/><Relationship Id="rId17" Type="http://schemas.openxmlformats.org/officeDocument/2006/relationships/oleObject" Target="../embeddings/oleObject31.bin"/><Relationship Id="rId2" Type="http://schemas.openxmlformats.org/officeDocument/2006/relationships/slideLayout" Target="../slideLayouts/slideLayout4.xml"/><Relationship Id="rId16" Type="http://schemas.openxmlformats.org/officeDocument/2006/relationships/image" Target="../media/image33.wmf"/><Relationship Id="rId1" Type="http://schemas.openxmlformats.org/officeDocument/2006/relationships/vmlDrawing" Target="../drawings/vmlDrawing6.vml"/><Relationship Id="rId6" Type="http://schemas.openxmlformats.org/officeDocument/2006/relationships/image" Target="../media/image28.wmf"/><Relationship Id="rId11" Type="http://schemas.openxmlformats.org/officeDocument/2006/relationships/oleObject" Target="../embeddings/oleObject28.bin"/><Relationship Id="rId5" Type="http://schemas.openxmlformats.org/officeDocument/2006/relationships/oleObject" Target="../embeddings/oleObject25.bin"/><Relationship Id="rId15" Type="http://schemas.openxmlformats.org/officeDocument/2006/relationships/oleObject" Target="../embeddings/oleObject30.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27.bin"/><Relationship Id="rId14" Type="http://schemas.openxmlformats.org/officeDocument/2006/relationships/image" Target="../media/image32.wmf"/></Relationships>
</file>

<file path=ppt/slides/_rels/slide12.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36.wmf"/><Relationship Id="rId5" Type="http://schemas.openxmlformats.org/officeDocument/2006/relationships/oleObject" Target="../embeddings/oleObject33.bin"/><Relationship Id="rId10" Type="http://schemas.openxmlformats.org/officeDocument/2006/relationships/image" Target="../media/image38.wmf"/><Relationship Id="rId4" Type="http://schemas.openxmlformats.org/officeDocument/2006/relationships/image" Target="../media/image35.wmf"/><Relationship Id="rId9" Type="http://schemas.openxmlformats.org/officeDocument/2006/relationships/oleObject" Target="../embeddings/oleObject35.bin"/></Relationships>
</file>

<file path=ppt/slides/_rels/slide13.xml.rels><?xml version="1.0" encoding="UTF-8" standalone="yes"?>
<Relationships xmlns="http://schemas.openxmlformats.org/package/2006/relationships"><Relationship Id="rId8" Type="http://schemas.openxmlformats.org/officeDocument/2006/relationships/image" Target="../media/image41.wmf"/><Relationship Id="rId13" Type="http://schemas.openxmlformats.org/officeDocument/2006/relationships/oleObject" Target="../embeddings/oleObject41.bin"/><Relationship Id="rId18" Type="http://schemas.openxmlformats.org/officeDocument/2006/relationships/image" Target="../media/image46.wmf"/><Relationship Id="rId3" Type="http://schemas.openxmlformats.org/officeDocument/2006/relationships/oleObject" Target="../embeddings/oleObject36.bin"/><Relationship Id="rId21" Type="http://schemas.openxmlformats.org/officeDocument/2006/relationships/oleObject" Target="../embeddings/oleObject45.bin"/><Relationship Id="rId7" Type="http://schemas.openxmlformats.org/officeDocument/2006/relationships/oleObject" Target="../embeddings/oleObject38.bin"/><Relationship Id="rId12" Type="http://schemas.openxmlformats.org/officeDocument/2006/relationships/image" Target="../media/image43.wmf"/><Relationship Id="rId17" Type="http://schemas.openxmlformats.org/officeDocument/2006/relationships/oleObject" Target="../embeddings/oleObject43.bin"/><Relationship Id="rId2" Type="http://schemas.openxmlformats.org/officeDocument/2006/relationships/slideLayout" Target="../slideLayouts/slideLayout6.xml"/><Relationship Id="rId16" Type="http://schemas.openxmlformats.org/officeDocument/2006/relationships/image" Target="../media/image45.wmf"/><Relationship Id="rId20" Type="http://schemas.openxmlformats.org/officeDocument/2006/relationships/image" Target="../media/image47.wmf"/><Relationship Id="rId1" Type="http://schemas.openxmlformats.org/officeDocument/2006/relationships/vmlDrawing" Target="../drawings/vmlDrawing8.vml"/><Relationship Id="rId6" Type="http://schemas.openxmlformats.org/officeDocument/2006/relationships/image" Target="../media/image40.wmf"/><Relationship Id="rId11" Type="http://schemas.openxmlformats.org/officeDocument/2006/relationships/oleObject" Target="../embeddings/oleObject40.bin"/><Relationship Id="rId5" Type="http://schemas.openxmlformats.org/officeDocument/2006/relationships/oleObject" Target="../embeddings/oleObject37.bin"/><Relationship Id="rId15" Type="http://schemas.openxmlformats.org/officeDocument/2006/relationships/oleObject" Target="../embeddings/oleObject42.bin"/><Relationship Id="rId10" Type="http://schemas.openxmlformats.org/officeDocument/2006/relationships/image" Target="../media/image42.wmf"/><Relationship Id="rId19" Type="http://schemas.openxmlformats.org/officeDocument/2006/relationships/oleObject" Target="../embeddings/oleObject44.bin"/><Relationship Id="rId4" Type="http://schemas.openxmlformats.org/officeDocument/2006/relationships/image" Target="../media/image39.wmf"/><Relationship Id="rId9" Type="http://schemas.openxmlformats.org/officeDocument/2006/relationships/oleObject" Target="../embeddings/oleObject39.bin"/><Relationship Id="rId14" Type="http://schemas.openxmlformats.org/officeDocument/2006/relationships/image" Target="../media/image44.wmf"/><Relationship Id="rId22" Type="http://schemas.openxmlformats.org/officeDocument/2006/relationships/image" Target="../media/image48.wmf"/></Relationships>
</file>

<file path=ppt/slides/_rels/slide14.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image" Target="../media/image50.wmf"/><Relationship Id="rId5" Type="http://schemas.openxmlformats.org/officeDocument/2006/relationships/oleObject" Target="../embeddings/oleObject47.bin"/><Relationship Id="rId4" Type="http://schemas.openxmlformats.org/officeDocument/2006/relationships/image" Target="../media/image49.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49.bin"/><Relationship Id="rId7" Type="http://schemas.openxmlformats.org/officeDocument/2006/relationships/oleObject" Target="../embeddings/oleObject51.bin"/><Relationship Id="rId12" Type="http://schemas.openxmlformats.org/officeDocument/2006/relationships/image" Target="../media/image56.wmf"/><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image" Target="../media/image53.wmf"/><Relationship Id="rId11" Type="http://schemas.openxmlformats.org/officeDocument/2006/relationships/oleObject" Target="../embeddings/oleObject53.bin"/><Relationship Id="rId5" Type="http://schemas.openxmlformats.org/officeDocument/2006/relationships/oleObject" Target="../embeddings/oleObject50.bin"/><Relationship Id="rId10" Type="http://schemas.openxmlformats.org/officeDocument/2006/relationships/image" Target="../media/image55.wmf"/><Relationship Id="rId4" Type="http://schemas.openxmlformats.org/officeDocument/2006/relationships/image" Target="../media/image52.wmf"/><Relationship Id="rId9" Type="http://schemas.openxmlformats.org/officeDocument/2006/relationships/oleObject" Target="../embeddings/oleObject52.bin"/></Relationships>
</file>

<file path=ppt/slides/_rels/slide17.xml.rels><?xml version="1.0" encoding="UTF-8" standalone="yes"?>
<Relationships xmlns="http://schemas.openxmlformats.org/package/2006/relationships"><Relationship Id="rId3" Type="http://schemas.openxmlformats.org/officeDocument/2006/relationships/slide" Target="slide46.xml"/><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slide" Target="slide47.xml"/><Relationship Id="rId5" Type="http://schemas.openxmlformats.org/officeDocument/2006/relationships/image" Target="../media/image58.wmf"/><Relationship Id="rId4" Type="http://schemas.openxmlformats.org/officeDocument/2006/relationships/oleObject" Target="../embeddings/oleObject54.bin"/></Relationships>
</file>

<file path=ppt/slides/_rels/slide1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8.xml"/><Relationship Id="rId4" Type="http://schemas.openxmlformats.org/officeDocument/2006/relationships/slide" Target="slide4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6.xml"/><Relationship Id="rId1" Type="http://schemas.openxmlformats.org/officeDocument/2006/relationships/vmlDrawing" Target="../drawings/vmlDrawing12.vml"/><Relationship Id="rId4" Type="http://schemas.openxmlformats.org/officeDocument/2006/relationships/image" Target="../media/image62.wmf"/></Relationships>
</file>

<file path=ppt/slides/_rels/slide21.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56.bin"/><Relationship Id="rId7" Type="http://schemas.openxmlformats.org/officeDocument/2006/relationships/oleObject" Target="../embeddings/oleObject58.bin"/><Relationship Id="rId12" Type="http://schemas.openxmlformats.org/officeDocument/2006/relationships/image" Target="../media/image67.wmf"/><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image" Target="../media/image64.wmf"/><Relationship Id="rId11" Type="http://schemas.openxmlformats.org/officeDocument/2006/relationships/oleObject" Target="../embeddings/oleObject60.bin"/><Relationship Id="rId5" Type="http://schemas.openxmlformats.org/officeDocument/2006/relationships/oleObject" Target="../embeddings/oleObject57.bin"/><Relationship Id="rId10" Type="http://schemas.openxmlformats.org/officeDocument/2006/relationships/image" Target="../media/image66.wmf"/><Relationship Id="rId4" Type="http://schemas.openxmlformats.org/officeDocument/2006/relationships/image" Target="../media/image63.wmf"/><Relationship Id="rId9" Type="http://schemas.openxmlformats.org/officeDocument/2006/relationships/oleObject" Target="../embeddings/oleObject59.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6.xml"/><Relationship Id="rId1" Type="http://schemas.openxmlformats.org/officeDocument/2006/relationships/vmlDrawing" Target="../drawings/vmlDrawing14.vml"/><Relationship Id="rId4" Type="http://schemas.openxmlformats.org/officeDocument/2006/relationships/image" Target="../media/image68.wmf"/></Relationships>
</file>

<file path=ppt/slides/_rels/slide23.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oleObject" Target="../embeddings/oleObject62.bin"/><Relationship Id="rId7" Type="http://schemas.openxmlformats.org/officeDocument/2006/relationships/oleObject" Target="../embeddings/oleObject64.bin"/><Relationship Id="rId2" Type="http://schemas.openxmlformats.org/officeDocument/2006/relationships/slideLayout" Target="../slideLayouts/slideLayout6.xml"/><Relationship Id="rId1" Type="http://schemas.openxmlformats.org/officeDocument/2006/relationships/vmlDrawing" Target="../drawings/vmlDrawing15.vml"/><Relationship Id="rId6" Type="http://schemas.openxmlformats.org/officeDocument/2006/relationships/image" Target="../media/image70.wmf"/><Relationship Id="rId5" Type="http://schemas.openxmlformats.org/officeDocument/2006/relationships/oleObject" Target="../embeddings/oleObject63.bin"/><Relationship Id="rId4" Type="http://schemas.openxmlformats.org/officeDocument/2006/relationships/image" Target="../media/image69.wmf"/></Relationships>
</file>

<file path=ppt/slides/_rels/slide24.xml.rels><?xml version="1.0" encoding="UTF-8" standalone="yes"?>
<Relationships xmlns="http://schemas.openxmlformats.org/package/2006/relationships"><Relationship Id="rId8" Type="http://schemas.openxmlformats.org/officeDocument/2006/relationships/image" Target="../media/image74.wmf"/><Relationship Id="rId13" Type="http://schemas.openxmlformats.org/officeDocument/2006/relationships/oleObject" Target="../embeddings/oleObject70.bin"/><Relationship Id="rId18" Type="http://schemas.openxmlformats.org/officeDocument/2006/relationships/image" Target="../media/image79.wmf"/><Relationship Id="rId3" Type="http://schemas.openxmlformats.org/officeDocument/2006/relationships/oleObject" Target="../embeddings/oleObject65.bin"/><Relationship Id="rId21" Type="http://schemas.openxmlformats.org/officeDocument/2006/relationships/oleObject" Target="../embeddings/oleObject74.bin"/><Relationship Id="rId7" Type="http://schemas.openxmlformats.org/officeDocument/2006/relationships/oleObject" Target="../embeddings/oleObject67.bin"/><Relationship Id="rId12" Type="http://schemas.openxmlformats.org/officeDocument/2006/relationships/image" Target="../media/image76.wmf"/><Relationship Id="rId17" Type="http://schemas.openxmlformats.org/officeDocument/2006/relationships/oleObject" Target="../embeddings/oleObject72.bin"/><Relationship Id="rId2" Type="http://schemas.openxmlformats.org/officeDocument/2006/relationships/slideLayout" Target="../slideLayouts/slideLayout6.xml"/><Relationship Id="rId16" Type="http://schemas.openxmlformats.org/officeDocument/2006/relationships/image" Target="../media/image78.wmf"/><Relationship Id="rId20" Type="http://schemas.openxmlformats.org/officeDocument/2006/relationships/image" Target="../media/image80.wmf"/><Relationship Id="rId1" Type="http://schemas.openxmlformats.org/officeDocument/2006/relationships/vmlDrawing" Target="../drawings/vmlDrawing16.vml"/><Relationship Id="rId6" Type="http://schemas.openxmlformats.org/officeDocument/2006/relationships/image" Target="../media/image73.wmf"/><Relationship Id="rId11" Type="http://schemas.openxmlformats.org/officeDocument/2006/relationships/oleObject" Target="../embeddings/oleObject69.bin"/><Relationship Id="rId24" Type="http://schemas.openxmlformats.org/officeDocument/2006/relationships/image" Target="../media/image82.wmf"/><Relationship Id="rId5" Type="http://schemas.openxmlformats.org/officeDocument/2006/relationships/oleObject" Target="../embeddings/oleObject66.bin"/><Relationship Id="rId15" Type="http://schemas.openxmlformats.org/officeDocument/2006/relationships/oleObject" Target="../embeddings/oleObject71.bin"/><Relationship Id="rId23" Type="http://schemas.openxmlformats.org/officeDocument/2006/relationships/oleObject" Target="../embeddings/oleObject75.bin"/><Relationship Id="rId10" Type="http://schemas.openxmlformats.org/officeDocument/2006/relationships/image" Target="../media/image75.wmf"/><Relationship Id="rId19" Type="http://schemas.openxmlformats.org/officeDocument/2006/relationships/oleObject" Target="../embeddings/oleObject73.bin"/><Relationship Id="rId4" Type="http://schemas.openxmlformats.org/officeDocument/2006/relationships/image" Target="../media/image72.wmf"/><Relationship Id="rId9" Type="http://schemas.openxmlformats.org/officeDocument/2006/relationships/oleObject" Target="../embeddings/oleObject68.bin"/><Relationship Id="rId14" Type="http://schemas.openxmlformats.org/officeDocument/2006/relationships/image" Target="../media/image77.wmf"/><Relationship Id="rId22" Type="http://schemas.openxmlformats.org/officeDocument/2006/relationships/image" Target="../media/image81.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3" Type="http://schemas.openxmlformats.org/officeDocument/2006/relationships/oleObject" Target="../embeddings/oleObject81.bin"/><Relationship Id="rId18" Type="http://schemas.openxmlformats.org/officeDocument/2006/relationships/image" Target="../media/image90.wmf"/><Relationship Id="rId26" Type="http://schemas.openxmlformats.org/officeDocument/2006/relationships/image" Target="../media/image94.wmf"/><Relationship Id="rId39" Type="http://schemas.openxmlformats.org/officeDocument/2006/relationships/oleObject" Target="../embeddings/oleObject94.bin"/><Relationship Id="rId3" Type="http://schemas.openxmlformats.org/officeDocument/2006/relationships/oleObject" Target="../embeddings/oleObject76.bin"/><Relationship Id="rId21" Type="http://schemas.openxmlformats.org/officeDocument/2006/relationships/oleObject" Target="../embeddings/oleObject85.bin"/><Relationship Id="rId34" Type="http://schemas.openxmlformats.org/officeDocument/2006/relationships/image" Target="../media/image98.wmf"/><Relationship Id="rId42" Type="http://schemas.openxmlformats.org/officeDocument/2006/relationships/image" Target="../media/image102.wmf"/><Relationship Id="rId47" Type="http://schemas.openxmlformats.org/officeDocument/2006/relationships/oleObject" Target="../embeddings/oleObject98.bin"/><Relationship Id="rId50" Type="http://schemas.openxmlformats.org/officeDocument/2006/relationships/image" Target="../media/image106.wmf"/><Relationship Id="rId7" Type="http://schemas.openxmlformats.org/officeDocument/2006/relationships/oleObject" Target="../embeddings/oleObject78.bin"/><Relationship Id="rId12" Type="http://schemas.openxmlformats.org/officeDocument/2006/relationships/image" Target="../media/image87.wmf"/><Relationship Id="rId17" Type="http://schemas.openxmlformats.org/officeDocument/2006/relationships/oleObject" Target="../embeddings/oleObject83.bin"/><Relationship Id="rId25" Type="http://schemas.openxmlformats.org/officeDocument/2006/relationships/oleObject" Target="../embeddings/oleObject87.bin"/><Relationship Id="rId33" Type="http://schemas.openxmlformats.org/officeDocument/2006/relationships/oleObject" Target="../embeddings/oleObject91.bin"/><Relationship Id="rId38" Type="http://schemas.openxmlformats.org/officeDocument/2006/relationships/image" Target="../media/image100.wmf"/><Relationship Id="rId46" Type="http://schemas.openxmlformats.org/officeDocument/2006/relationships/image" Target="../media/image104.wmf"/><Relationship Id="rId2" Type="http://schemas.openxmlformats.org/officeDocument/2006/relationships/slideLayout" Target="../slideLayouts/slideLayout6.xml"/><Relationship Id="rId16" Type="http://schemas.openxmlformats.org/officeDocument/2006/relationships/image" Target="../media/image89.wmf"/><Relationship Id="rId20" Type="http://schemas.openxmlformats.org/officeDocument/2006/relationships/image" Target="../media/image91.wmf"/><Relationship Id="rId29" Type="http://schemas.openxmlformats.org/officeDocument/2006/relationships/oleObject" Target="../embeddings/oleObject89.bin"/><Relationship Id="rId41" Type="http://schemas.openxmlformats.org/officeDocument/2006/relationships/oleObject" Target="../embeddings/oleObject95.bin"/><Relationship Id="rId54" Type="http://schemas.openxmlformats.org/officeDocument/2006/relationships/image" Target="../media/image108.wmf"/><Relationship Id="rId1" Type="http://schemas.openxmlformats.org/officeDocument/2006/relationships/vmlDrawing" Target="../drawings/vmlDrawing17.vml"/><Relationship Id="rId6" Type="http://schemas.openxmlformats.org/officeDocument/2006/relationships/image" Target="../media/image84.wmf"/><Relationship Id="rId11" Type="http://schemas.openxmlformats.org/officeDocument/2006/relationships/oleObject" Target="../embeddings/oleObject80.bin"/><Relationship Id="rId24" Type="http://schemas.openxmlformats.org/officeDocument/2006/relationships/image" Target="../media/image93.wmf"/><Relationship Id="rId32" Type="http://schemas.openxmlformats.org/officeDocument/2006/relationships/image" Target="../media/image97.wmf"/><Relationship Id="rId37" Type="http://schemas.openxmlformats.org/officeDocument/2006/relationships/oleObject" Target="../embeddings/oleObject93.bin"/><Relationship Id="rId40" Type="http://schemas.openxmlformats.org/officeDocument/2006/relationships/image" Target="../media/image101.wmf"/><Relationship Id="rId45" Type="http://schemas.openxmlformats.org/officeDocument/2006/relationships/oleObject" Target="../embeddings/oleObject97.bin"/><Relationship Id="rId53" Type="http://schemas.openxmlformats.org/officeDocument/2006/relationships/oleObject" Target="../embeddings/oleObject101.bin"/><Relationship Id="rId5" Type="http://schemas.openxmlformats.org/officeDocument/2006/relationships/oleObject" Target="../embeddings/oleObject77.bin"/><Relationship Id="rId15" Type="http://schemas.openxmlformats.org/officeDocument/2006/relationships/oleObject" Target="../embeddings/oleObject82.bin"/><Relationship Id="rId23" Type="http://schemas.openxmlformats.org/officeDocument/2006/relationships/oleObject" Target="../embeddings/oleObject86.bin"/><Relationship Id="rId28" Type="http://schemas.openxmlformats.org/officeDocument/2006/relationships/image" Target="../media/image95.wmf"/><Relationship Id="rId36" Type="http://schemas.openxmlformats.org/officeDocument/2006/relationships/image" Target="../media/image99.wmf"/><Relationship Id="rId49" Type="http://schemas.openxmlformats.org/officeDocument/2006/relationships/oleObject" Target="../embeddings/oleObject99.bin"/><Relationship Id="rId10" Type="http://schemas.openxmlformats.org/officeDocument/2006/relationships/image" Target="../media/image86.wmf"/><Relationship Id="rId19" Type="http://schemas.openxmlformats.org/officeDocument/2006/relationships/oleObject" Target="../embeddings/oleObject84.bin"/><Relationship Id="rId31" Type="http://schemas.openxmlformats.org/officeDocument/2006/relationships/oleObject" Target="../embeddings/oleObject90.bin"/><Relationship Id="rId44" Type="http://schemas.openxmlformats.org/officeDocument/2006/relationships/image" Target="../media/image103.wmf"/><Relationship Id="rId52" Type="http://schemas.openxmlformats.org/officeDocument/2006/relationships/image" Target="../media/image107.wmf"/><Relationship Id="rId4" Type="http://schemas.openxmlformats.org/officeDocument/2006/relationships/image" Target="../media/image83.wmf"/><Relationship Id="rId9" Type="http://schemas.openxmlformats.org/officeDocument/2006/relationships/oleObject" Target="../embeddings/oleObject79.bin"/><Relationship Id="rId14" Type="http://schemas.openxmlformats.org/officeDocument/2006/relationships/image" Target="../media/image88.wmf"/><Relationship Id="rId22" Type="http://schemas.openxmlformats.org/officeDocument/2006/relationships/image" Target="../media/image92.wmf"/><Relationship Id="rId27" Type="http://schemas.openxmlformats.org/officeDocument/2006/relationships/oleObject" Target="../embeddings/oleObject88.bin"/><Relationship Id="rId30" Type="http://schemas.openxmlformats.org/officeDocument/2006/relationships/image" Target="../media/image96.wmf"/><Relationship Id="rId35" Type="http://schemas.openxmlformats.org/officeDocument/2006/relationships/oleObject" Target="../embeddings/oleObject92.bin"/><Relationship Id="rId43" Type="http://schemas.openxmlformats.org/officeDocument/2006/relationships/oleObject" Target="../embeddings/oleObject96.bin"/><Relationship Id="rId48" Type="http://schemas.openxmlformats.org/officeDocument/2006/relationships/image" Target="../media/image105.wmf"/><Relationship Id="rId8" Type="http://schemas.openxmlformats.org/officeDocument/2006/relationships/image" Target="../media/image85.wmf"/><Relationship Id="rId51" Type="http://schemas.openxmlformats.org/officeDocument/2006/relationships/oleObject" Target="../embeddings/oleObject100.bin"/></Relationships>
</file>

<file path=ppt/slides/_rels/slide27.xml.rels><?xml version="1.0" encoding="UTF-8" standalone="yes"?>
<Relationships xmlns="http://schemas.openxmlformats.org/package/2006/relationships"><Relationship Id="rId8" Type="http://schemas.openxmlformats.org/officeDocument/2006/relationships/image" Target="../media/image111.wmf"/><Relationship Id="rId3" Type="http://schemas.openxmlformats.org/officeDocument/2006/relationships/oleObject" Target="../embeddings/oleObject102.bin"/><Relationship Id="rId7" Type="http://schemas.openxmlformats.org/officeDocument/2006/relationships/oleObject" Target="../embeddings/oleObject104.bin"/><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image" Target="../media/image110.wmf"/><Relationship Id="rId5" Type="http://schemas.openxmlformats.org/officeDocument/2006/relationships/oleObject" Target="../embeddings/oleObject103.bin"/><Relationship Id="rId10" Type="http://schemas.openxmlformats.org/officeDocument/2006/relationships/image" Target="../media/image112.wmf"/><Relationship Id="rId4" Type="http://schemas.openxmlformats.org/officeDocument/2006/relationships/image" Target="../media/image109.wmf"/><Relationship Id="rId9" Type="http://schemas.openxmlformats.org/officeDocument/2006/relationships/oleObject" Target="../embeddings/oleObject105.bin"/></Relationships>
</file>

<file path=ppt/slides/_rels/slide28.xml.rels><?xml version="1.0" encoding="UTF-8" standalone="yes"?>
<Relationships xmlns="http://schemas.openxmlformats.org/package/2006/relationships"><Relationship Id="rId3" Type="http://schemas.openxmlformats.org/officeDocument/2006/relationships/slide" Target="slide49.xml"/><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2.xml"/><Relationship Id="rId4" Type="http://schemas.openxmlformats.org/officeDocument/2006/relationships/slide" Target="slide51.xml"/></Relationships>
</file>

<file path=ppt/slides/_rels/slide31.xml.rels><?xml version="1.0" encoding="UTF-8" standalone="yes"?>
<Relationships xmlns="http://schemas.openxmlformats.org/package/2006/relationships"><Relationship Id="rId8" Type="http://schemas.openxmlformats.org/officeDocument/2006/relationships/image" Target="../media/image119.wmf"/><Relationship Id="rId3" Type="http://schemas.openxmlformats.org/officeDocument/2006/relationships/oleObject" Target="../embeddings/oleObject106.bin"/><Relationship Id="rId7" Type="http://schemas.openxmlformats.org/officeDocument/2006/relationships/oleObject" Target="../embeddings/oleObject108.bin"/><Relationship Id="rId2" Type="http://schemas.openxmlformats.org/officeDocument/2006/relationships/slideLayout" Target="../slideLayouts/slideLayout6.xml"/><Relationship Id="rId1" Type="http://schemas.openxmlformats.org/officeDocument/2006/relationships/vmlDrawing" Target="../drawings/vmlDrawing19.vml"/><Relationship Id="rId6" Type="http://schemas.openxmlformats.org/officeDocument/2006/relationships/image" Target="../media/image118.wmf"/><Relationship Id="rId5" Type="http://schemas.openxmlformats.org/officeDocument/2006/relationships/oleObject" Target="../embeddings/oleObject107.bin"/><Relationship Id="rId10" Type="http://schemas.openxmlformats.org/officeDocument/2006/relationships/image" Target="../media/image120.wmf"/><Relationship Id="rId4" Type="http://schemas.openxmlformats.org/officeDocument/2006/relationships/image" Target="../media/image117.wmf"/><Relationship Id="rId9" Type="http://schemas.openxmlformats.org/officeDocument/2006/relationships/oleObject" Target="../embeddings/oleObject109.bin"/></Relationships>
</file>

<file path=ppt/slides/_rels/slide32.xml.rels><?xml version="1.0" encoding="UTF-8" standalone="yes"?>
<Relationships xmlns="http://schemas.openxmlformats.org/package/2006/relationships"><Relationship Id="rId8" Type="http://schemas.openxmlformats.org/officeDocument/2006/relationships/image" Target="../media/image123.wmf"/><Relationship Id="rId3" Type="http://schemas.openxmlformats.org/officeDocument/2006/relationships/oleObject" Target="../embeddings/oleObject110.bin"/><Relationship Id="rId7" Type="http://schemas.openxmlformats.org/officeDocument/2006/relationships/oleObject" Target="../embeddings/oleObject112.bin"/><Relationship Id="rId2" Type="http://schemas.openxmlformats.org/officeDocument/2006/relationships/slideLayout" Target="../slideLayouts/slideLayout6.xml"/><Relationship Id="rId1" Type="http://schemas.openxmlformats.org/officeDocument/2006/relationships/vmlDrawing" Target="../drawings/vmlDrawing20.vml"/><Relationship Id="rId6" Type="http://schemas.openxmlformats.org/officeDocument/2006/relationships/image" Target="../media/image122.wmf"/><Relationship Id="rId5" Type="http://schemas.openxmlformats.org/officeDocument/2006/relationships/oleObject" Target="../embeddings/oleObject111.bin"/><Relationship Id="rId10" Type="http://schemas.openxmlformats.org/officeDocument/2006/relationships/image" Target="../media/image124.wmf"/><Relationship Id="rId4" Type="http://schemas.openxmlformats.org/officeDocument/2006/relationships/image" Target="../media/image121.wmf"/><Relationship Id="rId9" Type="http://schemas.openxmlformats.org/officeDocument/2006/relationships/oleObject" Target="../embeddings/oleObject113.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14.bin"/><Relationship Id="rId2" Type="http://schemas.openxmlformats.org/officeDocument/2006/relationships/slideLayout" Target="../slideLayouts/slideLayout6.xml"/><Relationship Id="rId1" Type="http://schemas.openxmlformats.org/officeDocument/2006/relationships/vmlDrawing" Target="../drawings/vmlDrawing21.vml"/><Relationship Id="rId6" Type="http://schemas.openxmlformats.org/officeDocument/2006/relationships/image" Target="../media/image126.wmf"/><Relationship Id="rId5" Type="http://schemas.openxmlformats.org/officeDocument/2006/relationships/oleObject" Target="../embeddings/oleObject115.bin"/><Relationship Id="rId4" Type="http://schemas.openxmlformats.org/officeDocument/2006/relationships/image" Target="../media/image125.wmf"/></Relationships>
</file>

<file path=ppt/slides/_rels/slide35.xml.rels><?xml version="1.0" encoding="UTF-8" standalone="yes"?>
<Relationships xmlns="http://schemas.openxmlformats.org/package/2006/relationships"><Relationship Id="rId8" Type="http://schemas.openxmlformats.org/officeDocument/2006/relationships/image" Target="../media/image129.wmf"/><Relationship Id="rId13" Type="http://schemas.openxmlformats.org/officeDocument/2006/relationships/oleObject" Target="../embeddings/oleObject121.bin"/><Relationship Id="rId18" Type="http://schemas.openxmlformats.org/officeDocument/2006/relationships/image" Target="../media/image134.wmf"/><Relationship Id="rId3" Type="http://schemas.openxmlformats.org/officeDocument/2006/relationships/oleObject" Target="../embeddings/oleObject116.bin"/><Relationship Id="rId21" Type="http://schemas.openxmlformats.org/officeDocument/2006/relationships/oleObject" Target="../embeddings/oleObject125.bin"/><Relationship Id="rId7" Type="http://schemas.openxmlformats.org/officeDocument/2006/relationships/oleObject" Target="../embeddings/oleObject118.bin"/><Relationship Id="rId12" Type="http://schemas.openxmlformats.org/officeDocument/2006/relationships/image" Target="../media/image131.wmf"/><Relationship Id="rId17" Type="http://schemas.openxmlformats.org/officeDocument/2006/relationships/oleObject" Target="../embeddings/oleObject123.bin"/><Relationship Id="rId2" Type="http://schemas.openxmlformats.org/officeDocument/2006/relationships/slideLayout" Target="../slideLayouts/slideLayout6.xml"/><Relationship Id="rId16" Type="http://schemas.openxmlformats.org/officeDocument/2006/relationships/image" Target="../media/image133.wmf"/><Relationship Id="rId20" Type="http://schemas.openxmlformats.org/officeDocument/2006/relationships/image" Target="../media/image135.wmf"/><Relationship Id="rId1" Type="http://schemas.openxmlformats.org/officeDocument/2006/relationships/vmlDrawing" Target="../drawings/vmlDrawing22.vml"/><Relationship Id="rId6" Type="http://schemas.openxmlformats.org/officeDocument/2006/relationships/image" Target="../media/image128.wmf"/><Relationship Id="rId11" Type="http://schemas.openxmlformats.org/officeDocument/2006/relationships/oleObject" Target="../embeddings/oleObject120.bin"/><Relationship Id="rId5" Type="http://schemas.openxmlformats.org/officeDocument/2006/relationships/oleObject" Target="../embeddings/oleObject117.bin"/><Relationship Id="rId15" Type="http://schemas.openxmlformats.org/officeDocument/2006/relationships/oleObject" Target="../embeddings/oleObject122.bin"/><Relationship Id="rId10" Type="http://schemas.openxmlformats.org/officeDocument/2006/relationships/image" Target="../media/image130.wmf"/><Relationship Id="rId19" Type="http://schemas.openxmlformats.org/officeDocument/2006/relationships/oleObject" Target="../embeddings/oleObject124.bin"/><Relationship Id="rId4" Type="http://schemas.openxmlformats.org/officeDocument/2006/relationships/image" Target="../media/image127.wmf"/><Relationship Id="rId9" Type="http://schemas.openxmlformats.org/officeDocument/2006/relationships/oleObject" Target="../embeddings/oleObject119.bin"/><Relationship Id="rId14" Type="http://schemas.openxmlformats.org/officeDocument/2006/relationships/image" Target="../media/image132.wmf"/><Relationship Id="rId22" Type="http://schemas.openxmlformats.org/officeDocument/2006/relationships/image" Target="../media/image136.wmf"/></Relationships>
</file>

<file path=ppt/slides/_rels/slide36.xml.rels><?xml version="1.0" encoding="UTF-8" standalone="yes"?>
<Relationships xmlns="http://schemas.openxmlformats.org/package/2006/relationships"><Relationship Id="rId8" Type="http://schemas.openxmlformats.org/officeDocument/2006/relationships/image" Target="../media/image139.wmf"/><Relationship Id="rId3" Type="http://schemas.openxmlformats.org/officeDocument/2006/relationships/oleObject" Target="../embeddings/oleObject126.bin"/><Relationship Id="rId7" Type="http://schemas.openxmlformats.org/officeDocument/2006/relationships/oleObject" Target="../embeddings/oleObject128.bin"/><Relationship Id="rId2" Type="http://schemas.openxmlformats.org/officeDocument/2006/relationships/slideLayout" Target="../slideLayouts/slideLayout6.xml"/><Relationship Id="rId1" Type="http://schemas.openxmlformats.org/officeDocument/2006/relationships/vmlDrawing" Target="../drawings/vmlDrawing23.vml"/><Relationship Id="rId6" Type="http://schemas.openxmlformats.org/officeDocument/2006/relationships/image" Target="../media/image138.wmf"/><Relationship Id="rId5" Type="http://schemas.openxmlformats.org/officeDocument/2006/relationships/oleObject" Target="../embeddings/oleObject127.bin"/><Relationship Id="rId4" Type="http://schemas.openxmlformats.org/officeDocument/2006/relationships/image" Target="../media/image137.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29.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141.wmf"/><Relationship Id="rId5" Type="http://schemas.openxmlformats.org/officeDocument/2006/relationships/oleObject" Target="../embeddings/oleObject130.bin"/><Relationship Id="rId4" Type="http://schemas.openxmlformats.org/officeDocument/2006/relationships/image" Target="../media/image140.wmf"/></Relationships>
</file>

<file path=ppt/slides/_rels/slide39.xml.rels><?xml version="1.0" encoding="UTF-8" standalone="yes"?>
<Relationships xmlns="http://schemas.openxmlformats.org/package/2006/relationships"><Relationship Id="rId8" Type="http://schemas.openxmlformats.org/officeDocument/2006/relationships/image" Target="../media/image144.wmf"/><Relationship Id="rId3" Type="http://schemas.openxmlformats.org/officeDocument/2006/relationships/oleObject" Target="../embeddings/oleObject131.bin"/><Relationship Id="rId7" Type="http://schemas.openxmlformats.org/officeDocument/2006/relationships/oleObject" Target="../embeddings/oleObject133.bin"/><Relationship Id="rId2" Type="http://schemas.openxmlformats.org/officeDocument/2006/relationships/slideLayout" Target="../slideLayouts/slideLayout6.xml"/><Relationship Id="rId1" Type="http://schemas.openxmlformats.org/officeDocument/2006/relationships/vmlDrawing" Target="../drawings/vmlDrawing25.vml"/><Relationship Id="rId6" Type="http://schemas.openxmlformats.org/officeDocument/2006/relationships/image" Target="../media/image143.wmf"/><Relationship Id="rId5" Type="http://schemas.openxmlformats.org/officeDocument/2006/relationships/oleObject" Target="../embeddings/oleObject132.bin"/><Relationship Id="rId4" Type="http://schemas.openxmlformats.org/officeDocument/2006/relationships/image" Target="../media/image142.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34.bin"/><Relationship Id="rId2" Type="http://schemas.openxmlformats.org/officeDocument/2006/relationships/slideLayout" Target="../slideLayouts/slideLayout6.xml"/><Relationship Id="rId1" Type="http://schemas.openxmlformats.org/officeDocument/2006/relationships/vmlDrawing" Target="../drawings/vmlDrawing26.vml"/><Relationship Id="rId4" Type="http://schemas.openxmlformats.org/officeDocument/2006/relationships/image" Target="../media/image145.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35.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147.wmf"/><Relationship Id="rId5" Type="http://schemas.openxmlformats.org/officeDocument/2006/relationships/oleObject" Target="../embeddings/oleObject136.bin"/><Relationship Id="rId4" Type="http://schemas.openxmlformats.org/officeDocument/2006/relationships/image" Target="../media/image146.wmf"/></Relationships>
</file>

<file path=ppt/slides/_rels/slide43.xml.rels><?xml version="1.0" encoding="UTF-8" standalone="yes"?>
<Relationships xmlns="http://schemas.openxmlformats.org/package/2006/relationships"><Relationship Id="rId8" Type="http://schemas.openxmlformats.org/officeDocument/2006/relationships/image" Target="../media/image150.wmf"/><Relationship Id="rId3" Type="http://schemas.openxmlformats.org/officeDocument/2006/relationships/oleObject" Target="../embeddings/oleObject137.bin"/><Relationship Id="rId7" Type="http://schemas.openxmlformats.org/officeDocument/2006/relationships/oleObject" Target="../embeddings/oleObject139.bin"/><Relationship Id="rId2" Type="http://schemas.openxmlformats.org/officeDocument/2006/relationships/slideLayout" Target="../slideLayouts/slideLayout6.xml"/><Relationship Id="rId1" Type="http://schemas.openxmlformats.org/officeDocument/2006/relationships/vmlDrawing" Target="../drawings/vmlDrawing28.vml"/><Relationship Id="rId6" Type="http://schemas.openxmlformats.org/officeDocument/2006/relationships/image" Target="../media/image149.wmf"/><Relationship Id="rId5" Type="http://schemas.openxmlformats.org/officeDocument/2006/relationships/oleObject" Target="../embeddings/oleObject138.bin"/><Relationship Id="rId4" Type="http://schemas.openxmlformats.org/officeDocument/2006/relationships/image" Target="../media/image148.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3.xml"/></Relationships>
</file>

<file path=ppt/slides/_rels/slide47.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3.xml"/></Relationships>
</file>

<file path=ppt/slides/_rels/slide48.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23.xml"/></Relationships>
</file>

<file path=ppt/slides/_rels/slide49.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23.xml"/></Relationships>
</file>

<file path=ppt/slides/_rels/slide51.xml.rels><?xml version="1.0" encoding="UTF-8" standalone="yes"?>
<Relationships xmlns="http://schemas.openxmlformats.org/package/2006/relationships"><Relationship Id="rId2" Type="http://schemas.openxmlformats.org/officeDocument/2006/relationships/slide" Target="slide30.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oleObject" Target="../embeddings/oleObject9.bin"/><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11.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8.wmf"/><Relationship Id="rId11" Type="http://schemas.openxmlformats.org/officeDocument/2006/relationships/oleObject" Target="../embeddings/oleObject8.bin"/><Relationship Id="rId5" Type="http://schemas.openxmlformats.org/officeDocument/2006/relationships/oleObject" Target="../embeddings/oleObject5.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7.bin"/><Relationship Id="rId14" Type="http://schemas.openxmlformats.org/officeDocument/2006/relationships/image" Target="../media/image12.wmf"/></Relationships>
</file>

<file path=ppt/slides/_rels/slide8.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oleObject" Target="../embeddings/oleObject15.bin"/><Relationship Id="rId18" Type="http://schemas.openxmlformats.org/officeDocument/2006/relationships/image" Target="../media/image20.wmf"/><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17.wmf"/><Relationship Id="rId17" Type="http://schemas.openxmlformats.org/officeDocument/2006/relationships/oleObject" Target="../embeddings/oleObject17.bin"/><Relationship Id="rId2" Type="http://schemas.openxmlformats.org/officeDocument/2006/relationships/slideLayout" Target="../slideLayouts/slideLayout6.xml"/><Relationship Id="rId16" Type="http://schemas.openxmlformats.org/officeDocument/2006/relationships/image" Target="../media/image19.wmf"/><Relationship Id="rId1" Type="http://schemas.openxmlformats.org/officeDocument/2006/relationships/vmlDrawing" Target="../drawings/vmlDrawing3.vml"/><Relationship Id="rId6" Type="http://schemas.openxmlformats.org/officeDocument/2006/relationships/image" Target="../media/image14.wmf"/><Relationship Id="rId11" Type="http://schemas.openxmlformats.org/officeDocument/2006/relationships/oleObject" Target="../embeddings/oleObject14.bin"/><Relationship Id="rId5" Type="http://schemas.openxmlformats.org/officeDocument/2006/relationships/oleObject" Target="../embeddings/oleObject11.bin"/><Relationship Id="rId15" Type="http://schemas.openxmlformats.org/officeDocument/2006/relationships/oleObject" Target="../embeddings/oleObject16.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3.bin"/><Relationship Id="rId14" Type="http://schemas.openxmlformats.org/officeDocument/2006/relationships/image" Target="../media/image18.wmf"/></Relationships>
</file>

<file path=ppt/slides/_rels/slide9.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22.wmf"/><Relationship Id="rId5" Type="http://schemas.openxmlformats.org/officeDocument/2006/relationships/oleObject" Target="../embeddings/oleObject19.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2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D50D9-9633-4CF2-B896-57023971E624}"/>
              </a:ext>
            </a:extLst>
          </p:cNvPr>
          <p:cNvSpPr>
            <a:spLocks noGrp="1"/>
          </p:cNvSpPr>
          <p:nvPr>
            <p:ph type="ctrTitle"/>
          </p:nvPr>
        </p:nvSpPr>
        <p:spPr>
          <a:xfrm>
            <a:off x="3276600" y="761999"/>
            <a:ext cx="5260975" cy="2397659"/>
          </a:xfrm>
        </p:spPr>
        <p:txBody>
          <a:bodyPr>
            <a:normAutofit fontScale="90000"/>
          </a:bodyPr>
          <a:lstStyle/>
          <a:p>
            <a:r>
              <a:rPr lang="en-US" sz="9600" noProof="0" dirty="0">
                <a:solidFill>
                  <a:schemeClr val="accent5">
                    <a:lumMod val="50000"/>
                  </a:schemeClr>
                </a:solidFill>
                <a:latin typeface="+mn-lt"/>
              </a:rPr>
              <a:t>10</a:t>
            </a:r>
            <a:br>
              <a:rPr lang="en-US" sz="9600" noProof="0" dirty="0">
                <a:solidFill>
                  <a:srgbClr val="009C9E"/>
                </a:solidFill>
                <a:latin typeface="+mn-lt"/>
              </a:rPr>
            </a:br>
            <a:r>
              <a:rPr lang="en-US" sz="4000" noProof="0" dirty="0">
                <a:latin typeface="+mn-lt"/>
              </a:rPr>
              <a:t>Statistical Inference Concerning Two Populations</a:t>
            </a:r>
          </a:p>
        </p:txBody>
      </p:sp>
      <p:sp>
        <p:nvSpPr>
          <p:cNvPr id="3" name="Subtitle 2">
            <a:extLst>
              <a:ext uri="{FF2B5EF4-FFF2-40B4-BE49-F238E27FC236}">
                <a16:creationId xmlns:a16="http://schemas.microsoft.com/office/drawing/2014/main" id="{D358D616-0E7C-4917-A258-F706FE6A0513}"/>
              </a:ext>
            </a:extLst>
          </p:cNvPr>
          <p:cNvSpPr>
            <a:spLocks noGrp="1"/>
          </p:cNvSpPr>
          <p:nvPr>
            <p:ph type="subTitle" idx="1"/>
          </p:nvPr>
        </p:nvSpPr>
        <p:spPr>
          <a:xfrm>
            <a:off x="3273424" y="3657600"/>
            <a:ext cx="5260976" cy="990600"/>
          </a:xfrm>
        </p:spPr>
        <p:txBody>
          <a:bodyPr>
            <a:normAutofit/>
          </a:bodyPr>
          <a:lstStyle/>
          <a:p>
            <a:pPr algn="ctr">
              <a:spcBef>
                <a:spcPts val="0"/>
              </a:spcBef>
            </a:pPr>
            <a:r>
              <a:rPr lang="en-US" noProof="0" dirty="0">
                <a:solidFill>
                  <a:srgbClr val="1F4984"/>
                </a:solidFill>
                <a:latin typeface="+mn-lt"/>
              </a:rPr>
              <a:t>Business Statistics: </a:t>
            </a:r>
          </a:p>
          <a:p>
            <a:pPr algn="ctr">
              <a:spcBef>
                <a:spcPts val="0"/>
              </a:spcBef>
            </a:pPr>
            <a:r>
              <a:rPr lang="en-US" noProof="0" dirty="0">
                <a:solidFill>
                  <a:srgbClr val="1F4984"/>
                </a:solidFill>
                <a:latin typeface="+mn-lt"/>
              </a:rPr>
              <a:t>Communicating with Numbers, 4e</a:t>
            </a:r>
          </a:p>
        </p:txBody>
      </p:sp>
      <p:sp>
        <p:nvSpPr>
          <p:cNvPr id="6" name="Content Placeholder 5">
            <a:extLst>
              <a:ext uri="{FF2B5EF4-FFF2-40B4-BE49-F238E27FC236}">
                <a16:creationId xmlns:a16="http://schemas.microsoft.com/office/drawing/2014/main" id="{0C3B385C-6C0A-4A31-9C9E-378A8E1C86F9}"/>
              </a:ext>
            </a:extLst>
          </p:cNvPr>
          <p:cNvSpPr>
            <a:spLocks noGrp="1"/>
          </p:cNvSpPr>
          <p:nvPr>
            <p:ph sz="quarter" idx="13"/>
          </p:nvPr>
        </p:nvSpPr>
        <p:spPr>
          <a:xfrm>
            <a:off x="2971800" y="4876800"/>
            <a:ext cx="5715000" cy="457200"/>
          </a:xfrm>
        </p:spPr>
        <p:txBody>
          <a:bodyPr>
            <a:normAutofit/>
          </a:bodyPr>
          <a:lstStyle/>
          <a:p>
            <a:pPr marL="0" indent="0" algn="ctr">
              <a:buNone/>
            </a:pPr>
            <a:r>
              <a:rPr lang="en-US" sz="2200" noProof="0" dirty="0">
                <a:latin typeface="+mn-lt"/>
              </a:rPr>
              <a:t>By Sanjiv </a:t>
            </a:r>
            <a:r>
              <a:rPr lang="en-US" sz="2200" noProof="0" dirty="0" err="1">
                <a:latin typeface="+mn-lt"/>
              </a:rPr>
              <a:t>Jaggia</a:t>
            </a:r>
            <a:r>
              <a:rPr lang="en-US" sz="2200" noProof="0" dirty="0">
                <a:latin typeface="+mn-lt"/>
              </a:rPr>
              <a:t> and Alison Kelly</a:t>
            </a:r>
          </a:p>
        </p:txBody>
      </p:sp>
      <p:sp>
        <p:nvSpPr>
          <p:cNvPr id="7" name="Content Placeholder 6">
            <a:extLst>
              <a:ext uri="{FF2B5EF4-FFF2-40B4-BE49-F238E27FC236}">
                <a16:creationId xmlns:a16="http://schemas.microsoft.com/office/drawing/2014/main" id="{7A6F3DEC-092C-4F42-81C7-9D767079F7F0}"/>
              </a:ext>
            </a:extLst>
          </p:cNvPr>
          <p:cNvSpPr>
            <a:spLocks noGrp="1"/>
          </p:cNvSpPr>
          <p:nvPr>
            <p:ph sz="quarter" idx="14"/>
          </p:nvPr>
        </p:nvSpPr>
        <p:spPr/>
        <p:txBody>
          <a:bodyPr>
            <a:normAutofit fontScale="25000" lnSpcReduction="20000"/>
          </a:bodyPr>
          <a:lstStyle/>
          <a:p>
            <a:pPr marL="0" indent="0" algn="ctr">
              <a:lnSpc>
                <a:spcPct val="120000"/>
              </a:lnSpc>
              <a:buNone/>
            </a:pPr>
            <a:r>
              <a:rPr lang="en-US" dirty="0"/>
              <a:t>Copyright 2022 © McGraw Hill LLC. All rights reserved. No reproduction or distribution without the prior written consent of McGraw Hill LLC.</a:t>
            </a:r>
          </a:p>
        </p:txBody>
      </p:sp>
    </p:spTree>
    <p:extLst>
      <p:ext uri="{BB962C8B-B14F-4D97-AF65-F5344CB8AC3E}">
        <p14:creationId xmlns:p14="http://schemas.microsoft.com/office/powerpoint/2010/main" val="695783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EE2BA-4517-4411-A9D9-4B0CC2F6E983}"/>
              </a:ext>
            </a:extLst>
          </p:cNvPr>
          <p:cNvSpPr>
            <a:spLocks noGrp="1"/>
          </p:cNvSpPr>
          <p:nvPr>
            <p:ph type="title"/>
          </p:nvPr>
        </p:nvSpPr>
        <p:spPr/>
        <p:txBody>
          <a:bodyPr>
            <a:normAutofit fontScale="90000"/>
          </a:bodyPr>
          <a:lstStyle/>
          <a:p>
            <a:r>
              <a:rPr kumimoji="0" lang="en-US" b="0" i="0" u="none" strike="noStrike" kern="1200" cap="none" spc="0" normalizeH="0" noProof="0" dirty="0">
                <a:ln>
                  <a:noFill/>
                </a:ln>
                <a:solidFill>
                  <a:srgbClr val="1F4984"/>
                </a:solidFill>
                <a:effectLst/>
                <a:uLnTx/>
                <a:uFillTx/>
                <a:latin typeface="Calibri" panose="020F0502020204030204" pitchFamily="34" charset="0"/>
                <a:ea typeface="+mj-ea"/>
                <a:cs typeface="+mj-cs"/>
              </a:rPr>
              <a:t>10.1 Inference Concerning the Difference Between Two Means </a:t>
            </a:r>
            <a:r>
              <a:rPr kumimoji="0" lang="en-US" sz="1100" b="0" i="0" u="none" strike="noStrike" kern="1200" cap="none" spc="0" normalizeH="0" noProof="0" dirty="0">
                <a:ln>
                  <a:noFill/>
                </a:ln>
                <a:solidFill>
                  <a:srgbClr val="1F4984"/>
                </a:solidFill>
                <a:effectLst/>
                <a:uLnTx/>
                <a:uFillTx/>
                <a:latin typeface="Calibri" panose="020F0502020204030204" pitchFamily="34" charset="0"/>
                <a:ea typeface="+mj-ea"/>
                <a:cs typeface="+mj-cs"/>
              </a:rPr>
              <a:t>6</a:t>
            </a:r>
            <a:endParaRPr lang="en-IN" sz="1100" dirty="0"/>
          </a:p>
        </p:txBody>
      </p:sp>
      <p:sp>
        <p:nvSpPr>
          <p:cNvPr id="3" name="Content Placeholder 2">
            <a:extLst>
              <a:ext uri="{FF2B5EF4-FFF2-40B4-BE49-F238E27FC236}">
                <a16:creationId xmlns:a16="http://schemas.microsoft.com/office/drawing/2014/main" id="{04D0262C-3B5C-4692-9695-B508983CBAE2}"/>
              </a:ext>
            </a:extLst>
          </p:cNvPr>
          <p:cNvSpPr>
            <a:spLocks noGrp="1"/>
          </p:cNvSpPr>
          <p:nvPr>
            <p:ph idx="1"/>
          </p:nvPr>
        </p:nvSpPr>
        <p:spPr>
          <a:xfrm>
            <a:off x="457200" y="1600202"/>
            <a:ext cx="8229600" cy="454936"/>
          </a:xfrm>
        </p:spPr>
        <p:txBody>
          <a:bodyPr>
            <a:normAutofit/>
          </a:bodyPr>
          <a:lstStyle/>
          <a:p>
            <a:pPr marL="402336" indent="-402336">
              <a:buAutoNum type="arabicPeriod" startAt="3"/>
            </a:pPr>
            <a:r>
              <a:rPr lang="en-IN" sz="2000" dirty="0"/>
              <a:t>Variances unknown, assumed unequal:</a:t>
            </a:r>
          </a:p>
        </p:txBody>
      </p:sp>
      <p:sp>
        <p:nvSpPr>
          <p:cNvPr id="4" name="Content Placeholder 3">
            <a:extLst>
              <a:ext uri="{FF2B5EF4-FFF2-40B4-BE49-F238E27FC236}">
                <a16:creationId xmlns:a16="http://schemas.microsoft.com/office/drawing/2014/main" id="{7C37FDD4-D41D-4923-B224-89F6680A07CA}"/>
              </a:ext>
            </a:extLst>
          </p:cNvPr>
          <p:cNvSpPr>
            <a:spLocks noGrp="1"/>
          </p:cNvSpPr>
          <p:nvPr>
            <p:ph idx="10"/>
          </p:nvPr>
        </p:nvSpPr>
        <p:spPr>
          <a:xfrm>
            <a:off x="457200" y="2362200"/>
            <a:ext cx="457200" cy="456446"/>
          </a:xfrm>
        </p:spPr>
        <p:txBody>
          <a:bodyPr>
            <a:normAutofit/>
          </a:bodyPr>
          <a:lstStyle/>
          <a:p>
            <a:pPr marL="292608" indent="-292608"/>
            <a:r>
              <a:rPr lang="en-IN" sz="2000" dirty="0"/>
              <a:t> </a:t>
            </a:r>
          </a:p>
        </p:txBody>
      </p:sp>
      <p:graphicFrame>
        <p:nvGraphicFramePr>
          <p:cNvPr id="11" name="Object 10">
            <a:extLst>
              <a:ext uri="{FF2B5EF4-FFF2-40B4-BE49-F238E27FC236}">
                <a16:creationId xmlns:a16="http://schemas.microsoft.com/office/drawing/2014/main" id="{784EF82D-F871-4030-BBD3-2E024C6879F3}"/>
              </a:ext>
            </a:extLst>
          </p:cNvPr>
          <p:cNvGraphicFramePr>
            <a:graphicFrameLocks noChangeAspect="1"/>
          </p:cNvGraphicFramePr>
          <p:nvPr>
            <p:extLst>
              <p:ext uri="{D42A27DB-BD31-4B8C-83A1-F6EECF244321}">
                <p14:modId xmlns:p14="http://schemas.microsoft.com/office/powerpoint/2010/main" val="1685737549"/>
              </p:ext>
            </p:extLst>
          </p:nvPr>
        </p:nvGraphicFramePr>
        <p:xfrm>
          <a:off x="969963" y="2160588"/>
          <a:ext cx="2641600" cy="787400"/>
        </p:xfrm>
        <a:graphic>
          <a:graphicData uri="http://schemas.openxmlformats.org/presentationml/2006/ole">
            <mc:AlternateContent xmlns:mc="http://schemas.openxmlformats.org/markup-compatibility/2006">
              <mc:Choice xmlns:v="urn:schemas-microsoft-com:vml" Requires="v">
                <p:oleObj spid="_x0000_s5214" name="Equation" r:id="rId3" imgW="2641320" imgH="787320" progId="Equation.DSMT4">
                  <p:embed/>
                </p:oleObj>
              </mc:Choice>
              <mc:Fallback>
                <p:oleObj name="Equation" r:id="rId3" imgW="2641320" imgH="787320" progId="Equation.DSMT4">
                  <p:embed/>
                  <p:pic>
                    <p:nvPicPr>
                      <p:cNvPr id="0" name=""/>
                      <p:cNvPicPr/>
                      <p:nvPr/>
                    </p:nvPicPr>
                    <p:blipFill>
                      <a:blip r:embed="rId4"/>
                      <a:stretch>
                        <a:fillRect/>
                      </a:stretch>
                    </p:blipFill>
                    <p:spPr>
                      <a:xfrm>
                        <a:off x="969963" y="2160588"/>
                        <a:ext cx="2641600" cy="7874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B498BE1C-33AC-4FEF-998D-8D063DB97CBD}"/>
              </a:ext>
            </a:extLst>
          </p:cNvPr>
          <p:cNvSpPr>
            <a:spLocks noGrp="1"/>
          </p:cNvSpPr>
          <p:nvPr>
            <p:ph idx="11"/>
          </p:nvPr>
        </p:nvSpPr>
        <p:spPr>
          <a:xfrm>
            <a:off x="457200" y="3337524"/>
            <a:ext cx="474552" cy="454936"/>
          </a:xfrm>
        </p:spPr>
        <p:txBody>
          <a:bodyPr>
            <a:normAutofit/>
          </a:bodyPr>
          <a:lstStyle/>
          <a:p>
            <a:pPr marL="292608" indent="-292608"/>
            <a:r>
              <a:rPr lang="en-IN" sz="2000" dirty="0"/>
              <a:t> </a:t>
            </a:r>
          </a:p>
        </p:txBody>
      </p:sp>
      <p:graphicFrame>
        <p:nvGraphicFramePr>
          <p:cNvPr id="12" name="Object 11">
            <a:extLst>
              <a:ext uri="{FF2B5EF4-FFF2-40B4-BE49-F238E27FC236}">
                <a16:creationId xmlns:a16="http://schemas.microsoft.com/office/drawing/2014/main" id="{D4F8BDB2-70EA-46B9-88BC-59F1200634DE}"/>
              </a:ext>
            </a:extLst>
          </p:cNvPr>
          <p:cNvGraphicFramePr>
            <a:graphicFrameLocks noChangeAspect="1"/>
          </p:cNvGraphicFramePr>
          <p:nvPr>
            <p:extLst>
              <p:ext uri="{D42A27DB-BD31-4B8C-83A1-F6EECF244321}">
                <p14:modId xmlns:p14="http://schemas.microsoft.com/office/powerpoint/2010/main" val="3004810795"/>
              </p:ext>
            </p:extLst>
          </p:nvPr>
        </p:nvGraphicFramePr>
        <p:xfrm>
          <a:off x="914400" y="3038475"/>
          <a:ext cx="5368925" cy="923925"/>
        </p:xfrm>
        <a:graphic>
          <a:graphicData uri="http://schemas.openxmlformats.org/presentationml/2006/ole">
            <mc:AlternateContent xmlns:mc="http://schemas.openxmlformats.org/markup-compatibility/2006">
              <mc:Choice xmlns:v="urn:schemas-microsoft-com:vml" Requires="v">
                <p:oleObj spid="_x0000_s5215" name="Equation" r:id="rId5" imgW="5905440" imgH="1015920" progId="Equation.DSMT4">
                  <p:embed/>
                </p:oleObj>
              </mc:Choice>
              <mc:Fallback>
                <p:oleObj name="Equation" r:id="rId5" imgW="5905440" imgH="1015920" progId="Equation.DSMT4">
                  <p:embed/>
                  <p:pic>
                    <p:nvPicPr>
                      <p:cNvPr id="0" name=""/>
                      <p:cNvPicPr/>
                      <p:nvPr/>
                    </p:nvPicPr>
                    <p:blipFill>
                      <a:blip r:embed="rId6"/>
                      <a:stretch>
                        <a:fillRect/>
                      </a:stretch>
                    </p:blipFill>
                    <p:spPr>
                      <a:xfrm>
                        <a:off x="914400" y="3038475"/>
                        <a:ext cx="5368925" cy="923925"/>
                      </a:xfrm>
                      <a:prstGeom prst="rect">
                        <a:avLst/>
                      </a:prstGeom>
                    </p:spPr>
                  </p:pic>
                </p:oleObj>
              </mc:Fallback>
            </mc:AlternateContent>
          </a:graphicData>
        </a:graphic>
      </p:graphicFrame>
    </p:spTree>
    <p:extLst>
      <p:ext uri="{BB962C8B-B14F-4D97-AF65-F5344CB8AC3E}">
        <p14:creationId xmlns:p14="http://schemas.microsoft.com/office/powerpoint/2010/main" val="3461370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A7B99-851D-421D-A94D-1181F9D6BF3D}"/>
              </a:ext>
            </a:extLst>
          </p:cNvPr>
          <p:cNvSpPr>
            <a:spLocks noGrp="1"/>
          </p:cNvSpPr>
          <p:nvPr>
            <p:ph type="title"/>
          </p:nvPr>
        </p:nvSpPr>
        <p:spPr/>
        <p:txBody>
          <a:bodyPr>
            <a:normAutofit fontScale="90000"/>
          </a:bodyPr>
          <a:lstStyle/>
          <a:p>
            <a:r>
              <a:rPr kumimoji="0" lang="en-US" sz="4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10.1 Inference Concerning the Difference Between Two Means </a:t>
            </a:r>
            <a:r>
              <a:rPr kumimoji="0" lang="en-US" sz="1100" b="0" i="0" u="none" strike="noStrike" kern="1200" cap="none" spc="0" normalizeH="0" noProof="0" dirty="0">
                <a:ln>
                  <a:noFill/>
                </a:ln>
                <a:solidFill>
                  <a:srgbClr val="1F4984"/>
                </a:solidFill>
                <a:effectLst/>
                <a:uLnTx/>
                <a:uFillTx/>
                <a:latin typeface="Calibri" panose="020F0502020204030204" pitchFamily="34" charset="0"/>
                <a:ea typeface="+mj-ea"/>
                <a:cs typeface="+mj-cs"/>
              </a:rPr>
              <a:t>7</a:t>
            </a:r>
            <a:endParaRPr lang="en-IN" sz="1100" dirty="0"/>
          </a:p>
        </p:txBody>
      </p:sp>
      <p:sp>
        <p:nvSpPr>
          <p:cNvPr id="3" name="Content Placeholder 2">
            <a:extLst>
              <a:ext uri="{FF2B5EF4-FFF2-40B4-BE49-F238E27FC236}">
                <a16:creationId xmlns:a16="http://schemas.microsoft.com/office/drawing/2014/main" id="{D349C984-52ED-4353-8C6D-083F9478273B}"/>
              </a:ext>
            </a:extLst>
          </p:cNvPr>
          <p:cNvSpPr>
            <a:spLocks noGrp="1"/>
          </p:cNvSpPr>
          <p:nvPr>
            <p:ph idx="1"/>
          </p:nvPr>
        </p:nvSpPr>
        <p:spPr>
          <a:xfrm>
            <a:off x="457200" y="1600201"/>
            <a:ext cx="8229600" cy="753700"/>
          </a:xfrm>
        </p:spPr>
        <p:txBody>
          <a:bodyPr>
            <a:noAutofit/>
          </a:bodyPr>
          <a:lstStyle/>
          <a:p>
            <a:pPr marL="0" indent="0">
              <a:buNone/>
            </a:pPr>
            <a:r>
              <a:rPr lang="en-US" sz="2000" dirty="0"/>
              <a:t>Example: A consumer advocate analyzes the nicotine content in two brands of cigarettes.</a:t>
            </a:r>
            <a:endParaRPr lang="en-IN" sz="2000" dirty="0"/>
          </a:p>
        </p:txBody>
      </p:sp>
      <p:graphicFrame>
        <p:nvGraphicFramePr>
          <p:cNvPr id="5" name="(Decorative)Table 5">
            <a:extLst>
              <a:ext uri="{FF2B5EF4-FFF2-40B4-BE49-F238E27FC236}">
                <a16:creationId xmlns:a16="http://schemas.microsoft.com/office/drawing/2014/main" id="{30F22333-FED0-4844-AB0E-A63AF85A6596}"/>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2857854693"/>
              </p:ext>
            </p:extLst>
          </p:nvPr>
        </p:nvGraphicFramePr>
        <p:xfrm>
          <a:off x="2639148" y="2495200"/>
          <a:ext cx="2847252" cy="1285592"/>
        </p:xfrm>
        <a:graphic>
          <a:graphicData uri="http://schemas.openxmlformats.org/drawingml/2006/table">
            <a:tbl>
              <a:tblPr firstRow="1" bandRow="1">
                <a:tableStyleId>{5C22544A-7EE6-4342-B048-85BDC9FD1C3A}</a:tableStyleId>
              </a:tblPr>
              <a:tblGrid>
                <a:gridCol w="1423626">
                  <a:extLst>
                    <a:ext uri="{9D8B030D-6E8A-4147-A177-3AD203B41FA5}">
                      <a16:colId xmlns:a16="http://schemas.microsoft.com/office/drawing/2014/main" val="1485941898"/>
                    </a:ext>
                  </a:extLst>
                </a:gridCol>
                <a:gridCol w="1423626">
                  <a:extLst>
                    <a:ext uri="{9D8B030D-6E8A-4147-A177-3AD203B41FA5}">
                      <a16:colId xmlns:a16="http://schemas.microsoft.com/office/drawing/2014/main" val="299099564"/>
                    </a:ext>
                  </a:extLst>
                </a:gridCol>
              </a:tblGrid>
              <a:tr h="321398">
                <a:tc>
                  <a:txBody>
                    <a:bodyPr/>
                    <a:lstStyle/>
                    <a:p>
                      <a:pPr algn="ctr"/>
                      <a:endParaRPr lang="en-IN" sz="1400" baseline="0" dirty="0"/>
                    </a:p>
                  </a:txBody>
                  <a:tcPr marL="106771" marR="106771" marT="41564" marB="41564" anchor="b"/>
                </a:tc>
                <a:tc>
                  <a:txBody>
                    <a:bodyPr/>
                    <a:lstStyle/>
                    <a:p>
                      <a:pPr algn="ctr"/>
                      <a:endParaRPr lang="en-IN" sz="1400" baseline="0" dirty="0"/>
                    </a:p>
                  </a:txBody>
                  <a:tcPr marL="106771" marR="106771" marT="41564" marB="41564" anchor="b"/>
                </a:tc>
                <a:extLst>
                  <a:ext uri="{0D108BD9-81ED-4DB2-BD59-A6C34878D82A}">
                    <a16:rowId xmlns:a16="http://schemas.microsoft.com/office/drawing/2014/main" val="3084190122"/>
                  </a:ext>
                </a:extLst>
              </a:tr>
              <a:tr h="321398">
                <a:tc>
                  <a:txBody>
                    <a:bodyPr/>
                    <a:lstStyle/>
                    <a:p>
                      <a:pPr algn="ctr"/>
                      <a:endParaRPr lang="en-IN" sz="1400" baseline="0" dirty="0"/>
                    </a:p>
                  </a:txBody>
                  <a:tcPr marL="106771" marR="106771" marT="41564" marB="41564"/>
                </a:tc>
                <a:tc>
                  <a:txBody>
                    <a:bodyPr/>
                    <a:lstStyle/>
                    <a:p>
                      <a:pPr algn="ctr"/>
                      <a:endParaRPr lang="en-IN" sz="1400" baseline="0" dirty="0"/>
                    </a:p>
                  </a:txBody>
                  <a:tcPr marL="106771" marR="106771" marT="41564" marB="41564"/>
                </a:tc>
                <a:extLst>
                  <a:ext uri="{0D108BD9-81ED-4DB2-BD59-A6C34878D82A}">
                    <a16:rowId xmlns:a16="http://schemas.microsoft.com/office/drawing/2014/main" val="72525535"/>
                  </a:ext>
                </a:extLst>
              </a:tr>
              <a:tr h="321398">
                <a:tc>
                  <a:txBody>
                    <a:bodyPr/>
                    <a:lstStyle/>
                    <a:p>
                      <a:pPr algn="ctr"/>
                      <a:endParaRPr lang="en-IN" sz="1400" baseline="0" dirty="0"/>
                    </a:p>
                  </a:txBody>
                  <a:tcPr marL="106771" marR="106771" marT="41564" marB="41564"/>
                </a:tc>
                <a:tc>
                  <a:txBody>
                    <a:bodyPr/>
                    <a:lstStyle/>
                    <a:p>
                      <a:pPr algn="ctr"/>
                      <a:endParaRPr lang="en-IN" sz="1400" baseline="0" dirty="0"/>
                    </a:p>
                  </a:txBody>
                  <a:tcPr marL="106771" marR="106771" marT="41564" marB="41564"/>
                </a:tc>
                <a:extLst>
                  <a:ext uri="{0D108BD9-81ED-4DB2-BD59-A6C34878D82A}">
                    <a16:rowId xmlns:a16="http://schemas.microsoft.com/office/drawing/2014/main" val="1077243827"/>
                  </a:ext>
                </a:extLst>
              </a:tr>
              <a:tr h="321398">
                <a:tc>
                  <a:txBody>
                    <a:bodyPr/>
                    <a:lstStyle/>
                    <a:p>
                      <a:pPr algn="ctr"/>
                      <a:endParaRPr lang="en-IN" sz="1400" baseline="0" dirty="0"/>
                    </a:p>
                  </a:txBody>
                  <a:tcPr marL="106771" marR="106771" marT="41564" marB="41564"/>
                </a:tc>
                <a:tc>
                  <a:txBody>
                    <a:bodyPr/>
                    <a:lstStyle/>
                    <a:p>
                      <a:pPr algn="ctr"/>
                      <a:endParaRPr lang="en-IN" sz="1400" baseline="0" dirty="0"/>
                    </a:p>
                  </a:txBody>
                  <a:tcPr marL="106771" marR="106771" marT="41564" marB="41564"/>
                </a:tc>
                <a:extLst>
                  <a:ext uri="{0D108BD9-81ED-4DB2-BD59-A6C34878D82A}">
                    <a16:rowId xmlns:a16="http://schemas.microsoft.com/office/drawing/2014/main" val="1725145242"/>
                  </a:ext>
                </a:extLst>
              </a:tr>
            </a:tbl>
          </a:graphicData>
        </a:graphic>
      </p:graphicFrame>
      <p:graphicFrame>
        <p:nvGraphicFramePr>
          <p:cNvPr id="6" name="Object 5">
            <a:extLst>
              <a:ext uri="{FF2B5EF4-FFF2-40B4-BE49-F238E27FC236}">
                <a16:creationId xmlns:a16="http://schemas.microsoft.com/office/drawing/2014/main" id="{C414770E-F60E-4529-8B23-71C2E2DE9E87}"/>
              </a:ext>
            </a:extLst>
          </p:cNvPr>
          <p:cNvGraphicFramePr>
            <a:graphicFrameLocks noChangeAspect="1"/>
          </p:cNvGraphicFramePr>
          <p:nvPr>
            <p:extLst>
              <p:ext uri="{D42A27DB-BD31-4B8C-83A1-F6EECF244321}">
                <p14:modId xmlns:p14="http://schemas.microsoft.com/office/powerpoint/2010/main" val="2772807144"/>
              </p:ext>
            </p:extLst>
          </p:nvPr>
        </p:nvGraphicFramePr>
        <p:xfrm>
          <a:off x="2819400" y="2537973"/>
          <a:ext cx="787400" cy="203200"/>
        </p:xfrm>
        <a:graphic>
          <a:graphicData uri="http://schemas.openxmlformats.org/presentationml/2006/ole">
            <mc:AlternateContent xmlns:mc="http://schemas.openxmlformats.org/markup-compatibility/2006">
              <mc:Choice xmlns:v="urn:schemas-microsoft-com:vml" Requires="v">
                <p:oleObj spid="_x0000_s6522" name="Equation" r:id="rId3" imgW="787320" imgH="203040" progId="Equation.DSMT4">
                  <p:embed/>
                </p:oleObj>
              </mc:Choice>
              <mc:Fallback>
                <p:oleObj name="Equation" r:id="rId3" imgW="787320" imgH="203040" progId="Equation.DSMT4">
                  <p:embed/>
                  <p:pic>
                    <p:nvPicPr>
                      <p:cNvPr id="0" name=""/>
                      <p:cNvPicPr/>
                      <p:nvPr/>
                    </p:nvPicPr>
                    <p:blipFill>
                      <a:blip r:embed="rId4"/>
                      <a:stretch>
                        <a:fillRect/>
                      </a:stretch>
                    </p:blipFill>
                    <p:spPr>
                      <a:xfrm>
                        <a:off x="2819400" y="2537973"/>
                        <a:ext cx="787400" cy="20320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FF151E3C-43A1-41ED-8C18-45A02068E8A6}"/>
              </a:ext>
            </a:extLst>
          </p:cNvPr>
          <p:cNvGraphicFramePr>
            <a:graphicFrameLocks noChangeAspect="1"/>
          </p:cNvGraphicFramePr>
          <p:nvPr>
            <p:extLst>
              <p:ext uri="{D42A27DB-BD31-4B8C-83A1-F6EECF244321}">
                <p14:modId xmlns:p14="http://schemas.microsoft.com/office/powerpoint/2010/main" val="2597610523"/>
              </p:ext>
            </p:extLst>
          </p:nvPr>
        </p:nvGraphicFramePr>
        <p:xfrm>
          <a:off x="4266550" y="2552621"/>
          <a:ext cx="774700" cy="203200"/>
        </p:xfrm>
        <a:graphic>
          <a:graphicData uri="http://schemas.openxmlformats.org/presentationml/2006/ole">
            <mc:AlternateContent xmlns:mc="http://schemas.openxmlformats.org/markup-compatibility/2006">
              <mc:Choice xmlns:v="urn:schemas-microsoft-com:vml" Requires="v">
                <p:oleObj spid="_x0000_s6523" name="Equation" r:id="rId5" imgW="774360" imgH="203040" progId="Equation.DSMT4">
                  <p:embed/>
                </p:oleObj>
              </mc:Choice>
              <mc:Fallback>
                <p:oleObj name="Equation" r:id="rId5" imgW="774360" imgH="203040" progId="Equation.DSMT4">
                  <p:embed/>
                  <p:pic>
                    <p:nvPicPr>
                      <p:cNvPr id="6" name="Object 5">
                        <a:extLst>
                          <a:ext uri="{FF2B5EF4-FFF2-40B4-BE49-F238E27FC236}">
                            <a16:creationId xmlns:a16="http://schemas.microsoft.com/office/drawing/2014/main" id="{C414770E-F60E-4529-8B23-71C2E2DE9E87}"/>
                          </a:ext>
                        </a:extLst>
                      </p:cNvPr>
                      <p:cNvPicPr/>
                      <p:nvPr/>
                    </p:nvPicPr>
                    <p:blipFill>
                      <a:blip r:embed="rId6"/>
                      <a:stretch>
                        <a:fillRect/>
                      </a:stretch>
                    </p:blipFill>
                    <p:spPr>
                      <a:xfrm>
                        <a:off x="4266550" y="2552621"/>
                        <a:ext cx="774700" cy="203200"/>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0032124A-A984-47E6-9079-B8BDFF832438}"/>
              </a:ext>
            </a:extLst>
          </p:cNvPr>
          <p:cNvGraphicFramePr>
            <a:graphicFrameLocks noChangeAspect="1"/>
          </p:cNvGraphicFramePr>
          <p:nvPr>
            <p:extLst>
              <p:ext uri="{D42A27DB-BD31-4B8C-83A1-F6EECF244321}">
                <p14:modId xmlns:p14="http://schemas.microsoft.com/office/powerpoint/2010/main" val="1934399106"/>
              </p:ext>
            </p:extLst>
          </p:nvPr>
        </p:nvGraphicFramePr>
        <p:xfrm>
          <a:off x="2819400" y="2838450"/>
          <a:ext cx="736600" cy="279400"/>
        </p:xfrm>
        <a:graphic>
          <a:graphicData uri="http://schemas.openxmlformats.org/presentationml/2006/ole">
            <mc:AlternateContent xmlns:mc="http://schemas.openxmlformats.org/markup-compatibility/2006">
              <mc:Choice xmlns:v="urn:schemas-microsoft-com:vml" Requires="v">
                <p:oleObj spid="_x0000_s6524" name="Equation" r:id="rId7" imgW="736560" imgH="279360" progId="Equation.DSMT4">
                  <p:embed/>
                </p:oleObj>
              </mc:Choice>
              <mc:Fallback>
                <p:oleObj name="Equation" r:id="rId7" imgW="736560" imgH="279360" progId="Equation.DSMT4">
                  <p:embed/>
                  <p:pic>
                    <p:nvPicPr>
                      <p:cNvPr id="0" name=""/>
                      <p:cNvPicPr/>
                      <p:nvPr/>
                    </p:nvPicPr>
                    <p:blipFill>
                      <a:blip r:embed="rId8"/>
                      <a:stretch>
                        <a:fillRect/>
                      </a:stretch>
                    </p:blipFill>
                    <p:spPr>
                      <a:xfrm>
                        <a:off x="2819400" y="2838450"/>
                        <a:ext cx="736600" cy="279400"/>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ADAD8831-6532-4C3C-BB97-8EF0B019F2EC}"/>
              </a:ext>
            </a:extLst>
          </p:cNvPr>
          <p:cNvGraphicFramePr>
            <a:graphicFrameLocks noChangeAspect="1"/>
          </p:cNvGraphicFramePr>
          <p:nvPr>
            <p:extLst>
              <p:ext uri="{D42A27DB-BD31-4B8C-83A1-F6EECF244321}">
                <p14:modId xmlns:p14="http://schemas.microsoft.com/office/powerpoint/2010/main" val="2955782090"/>
              </p:ext>
            </p:extLst>
          </p:nvPr>
        </p:nvGraphicFramePr>
        <p:xfrm>
          <a:off x="4267200" y="2838450"/>
          <a:ext cx="762000" cy="279400"/>
        </p:xfrm>
        <a:graphic>
          <a:graphicData uri="http://schemas.openxmlformats.org/presentationml/2006/ole">
            <mc:AlternateContent xmlns:mc="http://schemas.openxmlformats.org/markup-compatibility/2006">
              <mc:Choice xmlns:v="urn:schemas-microsoft-com:vml" Requires="v">
                <p:oleObj spid="_x0000_s6525" name="Equation" r:id="rId9" imgW="761760" imgH="279360" progId="Equation.DSMT4">
                  <p:embed/>
                </p:oleObj>
              </mc:Choice>
              <mc:Fallback>
                <p:oleObj name="Equation" r:id="rId9" imgW="761760" imgH="279360" progId="Equation.DSMT4">
                  <p:embed/>
                  <p:pic>
                    <p:nvPicPr>
                      <p:cNvPr id="8" name="Object 7">
                        <a:extLst>
                          <a:ext uri="{FF2B5EF4-FFF2-40B4-BE49-F238E27FC236}">
                            <a16:creationId xmlns:a16="http://schemas.microsoft.com/office/drawing/2014/main" id="{0032124A-A984-47E6-9079-B8BDFF832438}"/>
                          </a:ext>
                        </a:extLst>
                      </p:cNvPr>
                      <p:cNvPicPr/>
                      <p:nvPr/>
                    </p:nvPicPr>
                    <p:blipFill>
                      <a:blip r:embed="rId10"/>
                      <a:stretch>
                        <a:fillRect/>
                      </a:stretch>
                    </p:blipFill>
                    <p:spPr>
                      <a:xfrm>
                        <a:off x="4267200" y="2838450"/>
                        <a:ext cx="762000" cy="279400"/>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E390D6E4-104D-4418-AB4E-05AD3002C309}"/>
              </a:ext>
            </a:extLst>
          </p:cNvPr>
          <p:cNvGraphicFramePr>
            <a:graphicFrameLocks noChangeAspect="1"/>
          </p:cNvGraphicFramePr>
          <p:nvPr>
            <p:extLst>
              <p:ext uri="{D42A27DB-BD31-4B8C-83A1-F6EECF244321}">
                <p14:modId xmlns:p14="http://schemas.microsoft.com/office/powerpoint/2010/main" val="2844343158"/>
              </p:ext>
            </p:extLst>
          </p:nvPr>
        </p:nvGraphicFramePr>
        <p:xfrm>
          <a:off x="2825750" y="3140075"/>
          <a:ext cx="736600" cy="279400"/>
        </p:xfrm>
        <a:graphic>
          <a:graphicData uri="http://schemas.openxmlformats.org/presentationml/2006/ole">
            <mc:AlternateContent xmlns:mc="http://schemas.openxmlformats.org/markup-compatibility/2006">
              <mc:Choice xmlns:v="urn:schemas-microsoft-com:vml" Requires="v">
                <p:oleObj spid="_x0000_s6526" name="Equation" r:id="rId11" imgW="736560" imgH="279360" progId="Equation.DSMT4">
                  <p:embed/>
                </p:oleObj>
              </mc:Choice>
              <mc:Fallback>
                <p:oleObj name="Equation" r:id="rId11" imgW="736560" imgH="279360" progId="Equation.DSMT4">
                  <p:embed/>
                  <p:pic>
                    <p:nvPicPr>
                      <p:cNvPr id="0" name=""/>
                      <p:cNvPicPr/>
                      <p:nvPr/>
                    </p:nvPicPr>
                    <p:blipFill>
                      <a:blip r:embed="rId12"/>
                      <a:stretch>
                        <a:fillRect/>
                      </a:stretch>
                    </p:blipFill>
                    <p:spPr>
                      <a:xfrm>
                        <a:off x="2825750" y="3140075"/>
                        <a:ext cx="736600" cy="27940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187587BF-23BD-4052-AC74-76E909E0132B}"/>
              </a:ext>
            </a:extLst>
          </p:cNvPr>
          <p:cNvGraphicFramePr>
            <a:graphicFrameLocks noChangeAspect="1"/>
          </p:cNvGraphicFramePr>
          <p:nvPr>
            <p:extLst>
              <p:ext uri="{D42A27DB-BD31-4B8C-83A1-F6EECF244321}">
                <p14:modId xmlns:p14="http://schemas.microsoft.com/office/powerpoint/2010/main" val="46807306"/>
              </p:ext>
            </p:extLst>
          </p:nvPr>
        </p:nvGraphicFramePr>
        <p:xfrm>
          <a:off x="4259263" y="3140075"/>
          <a:ext cx="762000" cy="279400"/>
        </p:xfrm>
        <a:graphic>
          <a:graphicData uri="http://schemas.openxmlformats.org/presentationml/2006/ole">
            <mc:AlternateContent xmlns:mc="http://schemas.openxmlformats.org/markup-compatibility/2006">
              <mc:Choice xmlns:v="urn:schemas-microsoft-com:vml" Requires="v">
                <p:oleObj spid="_x0000_s6527" name="Equation" r:id="rId13" imgW="761760" imgH="279360" progId="Equation.DSMT4">
                  <p:embed/>
                </p:oleObj>
              </mc:Choice>
              <mc:Fallback>
                <p:oleObj name="Equation" r:id="rId13" imgW="761760" imgH="279360" progId="Equation.DSMT4">
                  <p:embed/>
                  <p:pic>
                    <p:nvPicPr>
                      <p:cNvPr id="10" name="Object 9">
                        <a:extLst>
                          <a:ext uri="{FF2B5EF4-FFF2-40B4-BE49-F238E27FC236}">
                            <a16:creationId xmlns:a16="http://schemas.microsoft.com/office/drawing/2014/main" id="{E390D6E4-104D-4418-AB4E-05AD3002C309}"/>
                          </a:ext>
                        </a:extLst>
                      </p:cNvPr>
                      <p:cNvPicPr/>
                      <p:nvPr/>
                    </p:nvPicPr>
                    <p:blipFill>
                      <a:blip r:embed="rId14"/>
                      <a:stretch>
                        <a:fillRect/>
                      </a:stretch>
                    </p:blipFill>
                    <p:spPr>
                      <a:xfrm>
                        <a:off x="4259263" y="3140075"/>
                        <a:ext cx="762000" cy="27940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3C153DAE-CCC3-474C-BF31-393B0B894C83}"/>
              </a:ext>
            </a:extLst>
          </p:cNvPr>
          <p:cNvGraphicFramePr>
            <a:graphicFrameLocks noChangeAspect="1"/>
          </p:cNvGraphicFramePr>
          <p:nvPr>
            <p:extLst>
              <p:ext uri="{D42A27DB-BD31-4B8C-83A1-F6EECF244321}">
                <p14:modId xmlns:p14="http://schemas.microsoft.com/office/powerpoint/2010/main" val="3223431544"/>
              </p:ext>
            </p:extLst>
          </p:nvPr>
        </p:nvGraphicFramePr>
        <p:xfrm>
          <a:off x="2819400" y="3478213"/>
          <a:ext cx="609600" cy="279400"/>
        </p:xfrm>
        <a:graphic>
          <a:graphicData uri="http://schemas.openxmlformats.org/presentationml/2006/ole">
            <mc:AlternateContent xmlns:mc="http://schemas.openxmlformats.org/markup-compatibility/2006">
              <mc:Choice xmlns:v="urn:schemas-microsoft-com:vml" Requires="v">
                <p:oleObj spid="_x0000_s6528" name="Equation" r:id="rId15" imgW="609480" imgH="279360" progId="Equation.DSMT4">
                  <p:embed/>
                </p:oleObj>
              </mc:Choice>
              <mc:Fallback>
                <p:oleObj name="Equation" r:id="rId15" imgW="609480" imgH="279360" progId="Equation.DSMT4">
                  <p:embed/>
                  <p:pic>
                    <p:nvPicPr>
                      <p:cNvPr id="0" name=""/>
                      <p:cNvPicPr/>
                      <p:nvPr/>
                    </p:nvPicPr>
                    <p:blipFill>
                      <a:blip r:embed="rId16"/>
                      <a:stretch>
                        <a:fillRect/>
                      </a:stretch>
                    </p:blipFill>
                    <p:spPr>
                      <a:xfrm>
                        <a:off x="2819400" y="3478213"/>
                        <a:ext cx="609600" cy="279400"/>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72A2582D-2B30-45A5-9895-3090233EA52C}"/>
              </a:ext>
            </a:extLst>
          </p:cNvPr>
          <p:cNvGraphicFramePr>
            <a:graphicFrameLocks noChangeAspect="1"/>
          </p:cNvGraphicFramePr>
          <p:nvPr>
            <p:extLst>
              <p:ext uri="{D42A27DB-BD31-4B8C-83A1-F6EECF244321}">
                <p14:modId xmlns:p14="http://schemas.microsoft.com/office/powerpoint/2010/main" val="961391987"/>
              </p:ext>
            </p:extLst>
          </p:nvPr>
        </p:nvGraphicFramePr>
        <p:xfrm>
          <a:off x="4241800" y="3478213"/>
          <a:ext cx="622300" cy="279400"/>
        </p:xfrm>
        <a:graphic>
          <a:graphicData uri="http://schemas.openxmlformats.org/presentationml/2006/ole">
            <mc:AlternateContent xmlns:mc="http://schemas.openxmlformats.org/markup-compatibility/2006">
              <mc:Choice xmlns:v="urn:schemas-microsoft-com:vml" Requires="v">
                <p:oleObj spid="_x0000_s6529" name="Equation" r:id="rId17" imgW="622080" imgH="279360" progId="Equation.DSMT4">
                  <p:embed/>
                </p:oleObj>
              </mc:Choice>
              <mc:Fallback>
                <p:oleObj name="Equation" r:id="rId17" imgW="622080" imgH="279360" progId="Equation.DSMT4">
                  <p:embed/>
                  <p:pic>
                    <p:nvPicPr>
                      <p:cNvPr id="12" name="Object 11">
                        <a:extLst>
                          <a:ext uri="{FF2B5EF4-FFF2-40B4-BE49-F238E27FC236}">
                            <a16:creationId xmlns:a16="http://schemas.microsoft.com/office/drawing/2014/main" id="{3C153DAE-CCC3-474C-BF31-393B0B894C83}"/>
                          </a:ext>
                        </a:extLst>
                      </p:cNvPr>
                      <p:cNvPicPr/>
                      <p:nvPr/>
                    </p:nvPicPr>
                    <p:blipFill>
                      <a:blip r:embed="rId18"/>
                      <a:stretch>
                        <a:fillRect/>
                      </a:stretch>
                    </p:blipFill>
                    <p:spPr>
                      <a:xfrm>
                        <a:off x="4241800" y="3478213"/>
                        <a:ext cx="622300" cy="279400"/>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062A7C4B-5773-49EA-A5C3-BEDF535E0944}"/>
              </a:ext>
            </a:extLst>
          </p:cNvPr>
          <p:cNvSpPr>
            <a:spLocks noGrp="1"/>
          </p:cNvSpPr>
          <p:nvPr>
            <p:ph idx="10"/>
          </p:nvPr>
        </p:nvSpPr>
        <p:spPr>
          <a:xfrm>
            <a:off x="457200" y="4038600"/>
            <a:ext cx="8229600" cy="1606990"/>
          </a:xfrm>
        </p:spPr>
        <p:txBody>
          <a:bodyPr>
            <a:normAutofit/>
          </a:bodyPr>
          <a:lstStyle/>
          <a:p>
            <a:pPr marL="0" indent="0">
              <a:buNone/>
            </a:pPr>
            <a:r>
              <a:rPr lang="en-US" sz="2000" dirty="0"/>
              <a:t>Construct the 95% confidence interval for the difference between the two population means.</a:t>
            </a:r>
          </a:p>
          <a:p>
            <a:pPr marL="292608" indent="-292608"/>
            <a:r>
              <a:rPr lang="en-US" sz="2000" dirty="0"/>
              <a:t>Nicotine content is assumed to be normally distributed.</a:t>
            </a:r>
          </a:p>
          <a:p>
            <a:pPr marL="292608" indent="-292608"/>
            <a:r>
              <a:rPr lang="en-US" sz="2000" dirty="0"/>
              <a:t>In addition, the population variances are unknown but assumed equal.</a:t>
            </a:r>
          </a:p>
        </p:txBody>
      </p:sp>
    </p:spTree>
    <p:extLst>
      <p:ext uri="{BB962C8B-B14F-4D97-AF65-F5344CB8AC3E}">
        <p14:creationId xmlns:p14="http://schemas.microsoft.com/office/powerpoint/2010/main" val="2327017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788D0-9252-4067-806A-1C8F59FD7BE6}"/>
              </a:ext>
            </a:extLst>
          </p:cNvPr>
          <p:cNvSpPr>
            <a:spLocks noGrp="1"/>
          </p:cNvSpPr>
          <p:nvPr>
            <p:ph type="title"/>
          </p:nvPr>
        </p:nvSpPr>
        <p:spPr/>
        <p:txBody>
          <a:bodyPr>
            <a:normAutofit fontScale="90000"/>
          </a:bodyPr>
          <a:lstStyle/>
          <a:p>
            <a:r>
              <a:rPr kumimoji="0" lang="en-US" b="0" i="0" u="none" strike="noStrike" kern="1200" cap="none" spc="0" normalizeH="0" noProof="0" dirty="0">
                <a:ln>
                  <a:noFill/>
                </a:ln>
                <a:solidFill>
                  <a:srgbClr val="1F4984"/>
                </a:solidFill>
                <a:effectLst/>
                <a:uLnTx/>
                <a:uFillTx/>
                <a:latin typeface="Calibri" panose="020F0502020204030204" pitchFamily="34" charset="0"/>
                <a:ea typeface="+mj-ea"/>
                <a:cs typeface="+mj-cs"/>
              </a:rPr>
              <a:t>10.1 Inference Concerning the Difference Between Two Means </a:t>
            </a:r>
            <a:r>
              <a:rPr kumimoji="0" lang="en-US" sz="1100" b="0" i="0" u="none" strike="noStrike" kern="1200" cap="none" spc="0" normalizeH="0" noProof="0" dirty="0">
                <a:ln>
                  <a:noFill/>
                </a:ln>
                <a:solidFill>
                  <a:srgbClr val="1F4984"/>
                </a:solidFill>
                <a:effectLst/>
                <a:uLnTx/>
                <a:uFillTx/>
                <a:latin typeface="Calibri" panose="020F0502020204030204" pitchFamily="34" charset="0"/>
                <a:ea typeface="+mj-ea"/>
                <a:cs typeface="+mj-cs"/>
              </a:rPr>
              <a:t>8</a:t>
            </a:r>
            <a:endParaRPr lang="en-IN" sz="1100" dirty="0"/>
          </a:p>
        </p:txBody>
      </p:sp>
      <p:sp>
        <p:nvSpPr>
          <p:cNvPr id="3" name="Content Placeholder 2">
            <a:extLst>
              <a:ext uri="{FF2B5EF4-FFF2-40B4-BE49-F238E27FC236}">
                <a16:creationId xmlns:a16="http://schemas.microsoft.com/office/drawing/2014/main" id="{F5B7F2DC-EAB3-4855-9179-A63A61746FA8}"/>
              </a:ext>
            </a:extLst>
          </p:cNvPr>
          <p:cNvSpPr>
            <a:spLocks noGrp="1"/>
          </p:cNvSpPr>
          <p:nvPr>
            <p:ph idx="1"/>
          </p:nvPr>
        </p:nvSpPr>
        <p:spPr>
          <a:xfrm>
            <a:off x="457200" y="1600201"/>
            <a:ext cx="5867400" cy="427775"/>
          </a:xfrm>
        </p:spPr>
        <p:txBody>
          <a:bodyPr>
            <a:normAutofit/>
          </a:bodyPr>
          <a:lstStyle/>
          <a:p>
            <a:pPr marL="292608" indent="-292608"/>
            <a:r>
              <a:rPr lang="en-IN" sz="2000" dirty="0">
                <a:latin typeface="+mn-lt"/>
              </a:rPr>
              <a:t>Example, continued.</a:t>
            </a:r>
          </a:p>
        </p:txBody>
      </p:sp>
      <p:sp>
        <p:nvSpPr>
          <p:cNvPr id="4" name="Content Placeholder 3">
            <a:extLst>
              <a:ext uri="{FF2B5EF4-FFF2-40B4-BE49-F238E27FC236}">
                <a16:creationId xmlns:a16="http://schemas.microsoft.com/office/drawing/2014/main" id="{60A94572-161E-403F-8261-3E20BF5DD4C9}"/>
              </a:ext>
            </a:extLst>
          </p:cNvPr>
          <p:cNvSpPr>
            <a:spLocks noGrp="1"/>
          </p:cNvSpPr>
          <p:nvPr>
            <p:ph idx="10"/>
          </p:nvPr>
        </p:nvSpPr>
        <p:spPr>
          <a:xfrm>
            <a:off x="457200" y="2190781"/>
            <a:ext cx="381000" cy="427776"/>
          </a:xfrm>
        </p:spPr>
        <p:txBody>
          <a:bodyPr>
            <a:normAutofit/>
          </a:bodyPr>
          <a:lstStyle/>
          <a:p>
            <a:pPr marL="292608" indent="-292608"/>
            <a:r>
              <a:rPr lang="en-IN" sz="2000" dirty="0">
                <a:latin typeface="+mn-lt"/>
              </a:rPr>
              <a:t> </a:t>
            </a:r>
          </a:p>
        </p:txBody>
      </p:sp>
      <p:graphicFrame>
        <p:nvGraphicFramePr>
          <p:cNvPr id="15" name="Object 14">
            <a:extLst>
              <a:ext uri="{FF2B5EF4-FFF2-40B4-BE49-F238E27FC236}">
                <a16:creationId xmlns:a16="http://schemas.microsoft.com/office/drawing/2014/main" id="{DD0C2317-3203-4B06-868C-6454B8812836}"/>
              </a:ext>
            </a:extLst>
          </p:cNvPr>
          <p:cNvGraphicFramePr>
            <a:graphicFrameLocks noChangeAspect="1"/>
          </p:cNvGraphicFramePr>
          <p:nvPr>
            <p:extLst>
              <p:ext uri="{D42A27DB-BD31-4B8C-83A1-F6EECF244321}">
                <p14:modId xmlns:p14="http://schemas.microsoft.com/office/powerpoint/2010/main" val="2652636696"/>
              </p:ext>
            </p:extLst>
          </p:nvPr>
        </p:nvGraphicFramePr>
        <p:xfrm>
          <a:off x="950913" y="2085975"/>
          <a:ext cx="6484937" cy="693738"/>
        </p:xfrm>
        <a:graphic>
          <a:graphicData uri="http://schemas.openxmlformats.org/presentationml/2006/ole">
            <mc:AlternateContent xmlns:mc="http://schemas.openxmlformats.org/markup-compatibility/2006">
              <mc:Choice xmlns:v="urn:schemas-microsoft-com:vml" Requires="v">
                <p:oleObj spid="_x0000_s7358" name="Equation" r:id="rId3" imgW="6883200" imgH="736560" progId="Equation.DSMT4">
                  <p:embed/>
                </p:oleObj>
              </mc:Choice>
              <mc:Fallback>
                <p:oleObj name="Equation" r:id="rId3" imgW="6883200" imgH="736560" progId="Equation.DSMT4">
                  <p:embed/>
                  <p:pic>
                    <p:nvPicPr>
                      <p:cNvPr id="0" name=""/>
                      <p:cNvPicPr/>
                      <p:nvPr/>
                    </p:nvPicPr>
                    <p:blipFill>
                      <a:blip r:embed="rId4"/>
                      <a:stretch>
                        <a:fillRect/>
                      </a:stretch>
                    </p:blipFill>
                    <p:spPr>
                      <a:xfrm>
                        <a:off x="950913" y="2085975"/>
                        <a:ext cx="6484937" cy="693738"/>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C368C806-D90B-4BCD-A6E7-37CA59CFBEBD}"/>
              </a:ext>
            </a:extLst>
          </p:cNvPr>
          <p:cNvSpPr>
            <a:spLocks noGrp="1"/>
          </p:cNvSpPr>
          <p:nvPr>
            <p:ph idx="11"/>
          </p:nvPr>
        </p:nvSpPr>
        <p:spPr>
          <a:xfrm>
            <a:off x="457200" y="2942756"/>
            <a:ext cx="381000" cy="425133"/>
          </a:xfrm>
        </p:spPr>
        <p:txBody>
          <a:bodyPr>
            <a:normAutofit/>
          </a:bodyPr>
          <a:lstStyle/>
          <a:p>
            <a:pPr marL="292608" indent="-292608"/>
            <a:r>
              <a:rPr lang="en-IN" sz="2000" dirty="0">
                <a:latin typeface="+mn-lt"/>
              </a:rPr>
              <a:t> </a:t>
            </a:r>
          </a:p>
        </p:txBody>
      </p:sp>
      <p:graphicFrame>
        <p:nvGraphicFramePr>
          <p:cNvPr id="16" name="Object 15">
            <a:extLst>
              <a:ext uri="{FF2B5EF4-FFF2-40B4-BE49-F238E27FC236}">
                <a16:creationId xmlns:a16="http://schemas.microsoft.com/office/drawing/2014/main" id="{AC25BB2D-1D10-4415-A7AC-CB99B1FF78FE}"/>
              </a:ext>
            </a:extLst>
          </p:cNvPr>
          <p:cNvGraphicFramePr>
            <a:graphicFrameLocks noChangeAspect="1"/>
          </p:cNvGraphicFramePr>
          <p:nvPr>
            <p:extLst>
              <p:ext uri="{D42A27DB-BD31-4B8C-83A1-F6EECF244321}">
                <p14:modId xmlns:p14="http://schemas.microsoft.com/office/powerpoint/2010/main" val="702952383"/>
              </p:ext>
            </p:extLst>
          </p:nvPr>
        </p:nvGraphicFramePr>
        <p:xfrm>
          <a:off x="952500" y="2984500"/>
          <a:ext cx="3454400" cy="330200"/>
        </p:xfrm>
        <a:graphic>
          <a:graphicData uri="http://schemas.openxmlformats.org/presentationml/2006/ole">
            <mc:AlternateContent xmlns:mc="http://schemas.openxmlformats.org/markup-compatibility/2006">
              <mc:Choice xmlns:v="urn:schemas-microsoft-com:vml" Requires="v">
                <p:oleObj spid="_x0000_s7359" name="Equation" r:id="rId5" imgW="3454200" imgH="330120" progId="Equation.DSMT4">
                  <p:embed/>
                </p:oleObj>
              </mc:Choice>
              <mc:Fallback>
                <p:oleObj name="Equation" r:id="rId5" imgW="3454200" imgH="330120" progId="Equation.DSMT4">
                  <p:embed/>
                  <p:pic>
                    <p:nvPicPr>
                      <p:cNvPr id="0" name=""/>
                      <p:cNvPicPr/>
                      <p:nvPr/>
                    </p:nvPicPr>
                    <p:blipFill>
                      <a:blip r:embed="rId6"/>
                      <a:stretch>
                        <a:fillRect/>
                      </a:stretch>
                    </p:blipFill>
                    <p:spPr>
                      <a:xfrm>
                        <a:off x="952500" y="2984500"/>
                        <a:ext cx="3454400" cy="33020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6CDB347A-0097-481B-AEEA-209D53EFE46E}"/>
              </a:ext>
            </a:extLst>
          </p:cNvPr>
          <p:cNvSpPr>
            <a:spLocks noGrp="1"/>
          </p:cNvSpPr>
          <p:nvPr>
            <p:ph idx="12"/>
          </p:nvPr>
        </p:nvSpPr>
        <p:spPr>
          <a:xfrm>
            <a:off x="457200" y="3505200"/>
            <a:ext cx="381000" cy="417847"/>
          </a:xfrm>
        </p:spPr>
        <p:txBody>
          <a:bodyPr>
            <a:normAutofit/>
          </a:bodyPr>
          <a:lstStyle/>
          <a:p>
            <a:pPr marL="292608" indent="-292608"/>
            <a:r>
              <a:rPr lang="en-IN" sz="2000" dirty="0">
                <a:latin typeface="+mn-lt"/>
              </a:rPr>
              <a:t> </a:t>
            </a:r>
          </a:p>
        </p:txBody>
      </p:sp>
      <p:graphicFrame>
        <p:nvGraphicFramePr>
          <p:cNvPr id="17" name="Object 16">
            <a:extLst>
              <a:ext uri="{FF2B5EF4-FFF2-40B4-BE49-F238E27FC236}">
                <a16:creationId xmlns:a16="http://schemas.microsoft.com/office/drawing/2014/main" id="{E87077FD-416A-46C1-B431-AD9C5425FC41}"/>
              </a:ext>
            </a:extLst>
          </p:cNvPr>
          <p:cNvGraphicFramePr>
            <a:graphicFrameLocks noChangeAspect="1"/>
          </p:cNvGraphicFramePr>
          <p:nvPr>
            <p:extLst>
              <p:ext uri="{D42A27DB-BD31-4B8C-83A1-F6EECF244321}">
                <p14:modId xmlns:p14="http://schemas.microsoft.com/office/powerpoint/2010/main" val="2339134808"/>
              </p:ext>
            </p:extLst>
          </p:nvPr>
        </p:nvGraphicFramePr>
        <p:xfrm>
          <a:off x="898525" y="3513138"/>
          <a:ext cx="2387600" cy="361950"/>
        </p:xfrm>
        <a:graphic>
          <a:graphicData uri="http://schemas.openxmlformats.org/presentationml/2006/ole">
            <mc:AlternateContent xmlns:mc="http://schemas.openxmlformats.org/markup-compatibility/2006">
              <mc:Choice xmlns:v="urn:schemas-microsoft-com:vml" Requires="v">
                <p:oleObj spid="_x0000_s7360" name="Equation" r:id="rId7" imgW="2349360" imgH="355320" progId="Equation.DSMT4">
                  <p:embed/>
                </p:oleObj>
              </mc:Choice>
              <mc:Fallback>
                <p:oleObj name="Equation" r:id="rId7" imgW="2349360" imgH="355320" progId="Equation.DSMT4">
                  <p:embed/>
                  <p:pic>
                    <p:nvPicPr>
                      <p:cNvPr id="0" name=""/>
                      <p:cNvPicPr/>
                      <p:nvPr/>
                    </p:nvPicPr>
                    <p:blipFill>
                      <a:blip r:embed="rId8"/>
                      <a:stretch>
                        <a:fillRect/>
                      </a:stretch>
                    </p:blipFill>
                    <p:spPr>
                      <a:xfrm>
                        <a:off x="898525" y="3513138"/>
                        <a:ext cx="2387600" cy="361950"/>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F6030127-1EB1-491E-8990-796F129E1CE0}"/>
              </a:ext>
            </a:extLst>
          </p:cNvPr>
          <p:cNvSpPr>
            <a:spLocks noGrp="1"/>
          </p:cNvSpPr>
          <p:nvPr>
            <p:ph idx="13"/>
          </p:nvPr>
        </p:nvSpPr>
        <p:spPr>
          <a:xfrm>
            <a:off x="457200" y="4147226"/>
            <a:ext cx="457200" cy="417847"/>
          </a:xfrm>
        </p:spPr>
        <p:txBody>
          <a:bodyPr>
            <a:normAutofit/>
          </a:bodyPr>
          <a:lstStyle/>
          <a:p>
            <a:pPr marL="292608" indent="-292608"/>
            <a:r>
              <a:rPr lang="en-IN" sz="2000" dirty="0">
                <a:latin typeface="+mn-lt"/>
              </a:rPr>
              <a:t> </a:t>
            </a:r>
          </a:p>
        </p:txBody>
      </p:sp>
      <p:graphicFrame>
        <p:nvGraphicFramePr>
          <p:cNvPr id="18" name="Object 17">
            <a:extLst>
              <a:ext uri="{FF2B5EF4-FFF2-40B4-BE49-F238E27FC236}">
                <a16:creationId xmlns:a16="http://schemas.microsoft.com/office/drawing/2014/main" id="{53BB8F8F-11FA-4CBA-8858-9412F6CB7043}"/>
              </a:ext>
            </a:extLst>
          </p:cNvPr>
          <p:cNvGraphicFramePr>
            <a:graphicFrameLocks noChangeAspect="1"/>
          </p:cNvGraphicFramePr>
          <p:nvPr>
            <p:extLst>
              <p:ext uri="{D42A27DB-BD31-4B8C-83A1-F6EECF244321}">
                <p14:modId xmlns:p14="http://schemas.microsoft.com/office/powerpoint/2010/main" val="1840311441"/>
              </p:ext>
            </p:extLst>
          </p:nvPr>
        </p:nvGraphicFramePr>
        <p:xfrm>
          <a:off x="1019175" y="4000500"/>
          <a:ext cx="7378700" cy="681038"/>
        </p:xfrm>
        <a:graphic>
          <a:graphicData uri="http://schemas.openxmlformats.org/presentationml/2006/ole">
            <mc:AlternateContent xmlns:mc="http://schemas.openxmlformats.org/markup-compatibility/2006">
              <mc:Choice xmlns:v="urn:schemas-microsoft-com:vml" Requires="v">
                <p:oleObj spid="_x0000_s7361" name="Equation" r:id="rId9" imgW="8928000" imgH="825480" progId="Equation.DSMT4">
                  <p:embed/>
                </p:oleObj>
              </mc:Choice>
              <mc:Fallback>
                <p:oleObj name="Equation" r:id="rId9" imgW="8928000" imgH="825480" progId="Equation.DSMT4">
                  <p:embed/>
                  <p:pic>
                    <p:nvPicPr>
                      <p:cNvPr id="0" name=""/>
                      <p:cNvPicPr/>
                      <p:nvPr/>
                    </p:nvPicPr>
                    <p:blipFill>
                      <a:blip r:embed="rId10"/>
                      <a:stretch>
                        <a:fillRect/>
                      </a:stretch>
                    </p:blipFill>
                    <p:spPr>
                      <a:xfrm>
                        <a:off x="1019175" y="4000500"/>
                        <a:ext cx="7378700" cy="68103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49590267-7933-494B-927A-B7D251755262}"/>
              </a:ext>
            </a:extLst>
          </p:cNvPr>
          <p:cNvSpPr>
            <a:spLocks noGrp="1"/>
          </p:cNvSpPr>
          <p:nvPr>
            <p:ph idx="14"/>
          </p:nvPr>
        </p:nvSpPr>
        <p:spPr>
          <a:xfrm>
            <a:off x="457200" y="4837288"/>
            <a:ext cx="8229600" cy="801512"/>
          </a:xfrm>
        </p:spPr>
        <p:txBody>
          <a:bodyPr>
            <a:normAutofit/>
          </a:bodyPr>
          <a:lstStyle/>
          <a:p>
            <a:pPr marL="292608" indent="-292608"/>
            <a:r>
              <a:rPr lang="en-US" sz="2000" dirty="0">
                <a:latin typeface="+mn-lt"/>
              </a:rPr>
              <a:t>The 95% confidence interval for the difference between the two means ranges from −0.41 to −0.13.</a:t>
            </a:r>
            <a:endParaRPr lang="en-IN" sz="2000" dirty="0">
              <a:latin typeface="+mn-lt"/>
            </a:endParaRPr>
          </a:p>
        </p:txBody>
      </p:sp>
    </p:spTree>
    <p:extLst>
      <p:ext uri="{BB962C8B-B14F-4D97-AF65-F5344CB8AC3E}">
        <p14:creationId xmlns:p14="http://schemas.microsoft.com/office/powerpoint/2010/main" val="1339417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C6998-A466-4A86-ADC6-6ACCB170E03F}"/>
              </a:ext>
            </a:extLst>
          </p:cNvPr>
          <p:cNvSpPr>
            <a:spLocks noGrp="1"/>
          </p:cNvSpPr>
          <p:nvPr>
            <p:ph type="title"/>
          </p:nvPr>
        </p:nvSpPr>
        <p:spPr/>
        <p:txBody>
          <a:bodyPr>
            <a:normAutofit fontScale="90000"/>
          </a:bodyPr>
          <a:lstStyle/>
          <a:p>
            <a:r>
              <a:rPr kumimoji="0" lang="en-US" b="0" i="0" u="none" strike="noStrike" kern="1200" cap="none" spc="0" normalizeH="0" noProof="0" dirty="0">
                <a:ln>
                  <a:noFill/>
                </a:ln>
                <a:solidFill>
                  <a:srgbClr val="1F4984"/>
                </a:solidFill>
                <a:effectLst/>
                <a:uLnTx/>
                <a:uFillTx/>
                <a:latin typeface="Calibri" panose="020F0502020204030204" pitchFamily="34" charset="0"/>
                <a:ea typeface="+mj-ea"/>
                <a:cs typeface="+mj-cs"/>
              </a:rPr>
              <a:t>10.1 Inference Concerning the Difference Between Two Means </a:t>
            </a:r>
            <a:r>
              <a:rPr kumimoji="0" lang="en-US" sz="1100" b="0" i="0" u="none" strike="noStrike" kern="1200" cap="none" spc="0" normalizeH="0" noProof="0" dirty="0">
                <a:ln>
                  <a:noFill/>
                </a:ln>
                <a:solidFill>
                  <a:srgbClr val="1F4984"/>
                </a:solidFill>
                <a:effectLst/>
                <a:uLnTx/>
                <a:uFillTx/>
                <a:latin typeface="Calibri" panose="020F0502020204030204" pitchFamily="34" charset="0"/>
                <a:ea typeface="+mj-ea"/>
                <a:cs typeface="+mj-cs"/>
              </a:rPr>
              <a:t>9</a:t>
            </a:r>
            <a:endParaRPr lang="en-IN" sz="1100" dirty="0"/>
          </a:p>
        </p:txBody>
      </p:sp>
      <p:sp>
        <p:nvSpPr>
          <p:cNvPr id="3" name="Content Placeholder 2">
            <a:extLst>
              <a:ext uri="{FF2B5EF4-FFF2-40B4-BE49-F238E27FC236}">
                <a16:creationId xmlns:a16="http://schemas.microsoft.com/office/drawing/2014/main" id="{01BB5D1A-90C4-475B-B179-0DF2A0B81056}"/>
              </a:ext>
            </a:extLst>
          </p:cNvPr>
          <p:cNvSpPr>
            <a:spLocks noGrp="1"/>
          </p:cNvSpPr>
          <p:nvPr>
            <p:ph idx="1"/>
          </p:nvPr>
        </p:nvSpPr>
        <p:spPr>
          <a:xfrm>
            <a:off x="457200" y="1600201"/>
            <a:ext cx="4522206" cy="436829"/>
          </a:xfrm>
        </p:spPr>
        <p:txBody>
          <a:bodyPr/>
          <a:lstStyle/>
          <a:p>
            <a:r>
              <a:rPr lang="en-US" dirty="0"/>
              <a:t>Let </a:t>
            </a:r>
            <a:r>
              <a:rPr lang="en-US" i="1" dirty="0"/>
              <a:t>d</a:t>
            </a:r>
            <a:r>
              <a:rPr lang="en-US" baseline="-25000" dirty="0"/>
              <a:t>0</a:t>
            </a:r>
            <a:r>
              <a:rPr lang="en-US" dirty="0"/>
              <a:t> be a hypothesized difference for</a:t>
            </a:r>
            <a:endParaRPr lang="en-IN" dirty="0"/>
          </a:p>
        </p:txBody>
      </p:sp>
      <p:graphicFrame>
        <p:nvGraphicFramePr>
          <p:cNvPr id="15" name="Object 14">
            <a:extLst>
              <a:ext uri="{FF2B5EF4-FFF2-40B4-BE49-F238E27FC236}">
                <a16:creationId xmlns:a16="http://schemas.microsoft.com/office/drawing/2014/main" id="{41FCD9DB-4955-40E7-8830-7C2BD0BA09FD}"/>
              </a:ext>
            </a:extLst>
          </p:cNvPr>
          <p:cNvGraphicFramePr>
            <a:graphicFrameLocks noChangeAspect="1"/>
          </p:cNvGraphicFramePr>
          <p:nvPr>
            <p:extLst>
              <p:ext uri="{D42A27DB-BD31-4B8C-83A1-F6EECF244321}">
                <p14:modId xmlns:p14="http://schemas.microsoft.com/office/powerpoint/2010/main" val="1546112169"/>
              </p:ext>
            </p:extLst>
          </p:nvPr>
        </p:nvGraphicFramePr>
        <p:xfrm>
          <a:off x="4986338" y="1628775"/>
          <a:ext cx="800100" cy="330200"/>
        </p:xfrm>
        <a:graphic>
          <a:graphicData uri="http://schemas.openxmlformats.org/presentationml/2006/ole">
            <mc:AlternateContent xmlns:mc="http://schemas.openxmlformats.org/markup-compatibility/2006">
              <mc:Choice xmlns:v="urn:schemas-microsoft-com:vml" Requires="v">
                <p:oleObj spid="_x0000_s8664" name="Equation" r:id="rId3" imgW="799920" imgH="330120" progId="Equation.DSMT4">
                  <p:embed/>
                </p:oleObj>
              </mc:Choice>
              <mc:Fallback>
                <p:oleObj name="Equation" r:id="rId3" imgW="799920" imgH="330120" progId="Equation.DSMT4">
                  <p:embed/>
                  <p:pic>
                    <p:nvPicPr>
                      <p:cNvPr id="0" name=""/>
                      <p:cNvPicPr/>
                      <p:nvPr/>
                    </p:nvPicPr>
                    <p:blipFill>
                      <a:blip r:embed="rId4"/>
                      <a:stretch>
                        <a:fillRect/>
                      </a:stretch>
                    </p:blipFill>
                    <p:spPr>
                      <a:xfrm>
                        <a:off x="4986338" y="1628775"/>
                        <a:ext cx="800100" cy="330200"/>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0092F2CD-89F8-4CB8-ABB2-49C108DD4EE9}"/>
              </a:ext>
            </a:extLst>
          </p:cNvPr>
          <p:cNvSpPr>
            <a:spLocks noGrp="1"/>
          </p:cNvSpPr>
          <p:nvPr>
            <p:ph idx="10"/>
          </p:nvPr>
        </p:nvSpPr>
        <p:spPr>
          <a:xfrm>
            <a:off x="457200" y="2133600"/>
            <a:ext cx="8534400" cy="409938"/>
          </a:xfrm>
        </p:spPr>
        <p:txBody>
          <a:bodyPr/>
          <a:lstStyle/>
          <a:p>
            <a:r>
              <a:rPr lang="en-US" dirty="0"/>
              <a:t>The competing hypothesis will be one of the below.</a:t>
            </a:r>
            <a:endParaRPr lang="en-IN" dirty="0"/>
          </a:p>
        </p:txBody>
      </p:sp>
      <p:graphicFrame>
        <p:nvGraphicFramePr>
          <p:cNvPr id="17" name="(Decorative)Table 17">
            <a:extLst>
              <a:ext uri="{FF2B5EF4-FFF2-40B4-BE49-F238E27FC236}">
                <a16:creationId xmlns:a16="http://schemas.microsoft.com/office/drawing/2014/main" id="{005ED18B-4085-4F56-87FF-D740B2E2E7E1}"/>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2633468092"/>
              </p:ext>
            </p:extLst>
          </p:nvPr>
        </p:nvGraphicFramePr>
        <p:xfrm>
          <a:off x="1400238" y="2743200"/>
          <a:ext cx="6343521" cy="1112520"/>
        </p:xfrm>
        <a:graphic>
          <a:graphicData uri="http://schemas.openxmlformats.org/drawingml/2006/table">
            <a:tbl>
              <a:tblPr firstRow="1" bandRow="1">
                <a:tableStyleId>{5C22544A-7EE6-4342-B048-85BDC9FD1C3A}</a:tableStyleId>
              </a:tblPr>
              <a:tblGrid>
                <a:gridCol w="2114507">
                  <a:extLst>
                    <a:ext uri="{9D8B030D-6E8A-4147-A177-3AD203B41FA5}">
                      <a16:colId xmlns:a16="http://schemas.microsoft.com/office/drawing/2014/main" val="2469205824"/>
                    </a:ext>
                  </a:extLst>
                </a:gridCol>
                <a:gridCol w="2114507">
                  <a:extLst>
                    <a:ext uri="{9D8B030D-6E8A-4147-A177-3AD203B41FA5}">
                      <a16:colId xmlns:a16="http://schemas.microsoft.com/office/drawing/2014/main" val="2743771027"/>
                    </a:ext>
                  </a:extLst>
                </a:gridCol>
                <a:gridCol w="2114507">
                  <a:extLst>
                    <a:ext uri="{9D8B030D-6E8A-4147-A177-3AD203B41FA5}">
                      <a16:colId xmlns:a16="http://schemas.microsoft.com/office/drawing/2014/main" val="2796856641"/>
                    </a:ext>
                  </a:extLst>
                </a:gridCol>
              </a:tblGrid>
              <a:tr h="370840">
                <a:tc>
                  <a:txBody>
                    <a:bodyPr/>
                    <a:lstStyle/>
                    <a:p>
                      <a:endParaRPr lang="en-IN"/>
                    </a:p>
                  </a:txBody>
                  <a:tcPr marL="95153" marR="95153"/>
                </a:tc>
                <a:tc>
                  <a:txBody>
                    <a:bodyPr/>
                    <a:lstStyle/>
                    <a:p>
                      <a:endParaRPr lang="en-IN"/>
                    </a:p>
                  </a:txBody>
                  <a:tcPr marL="95153" marR="95153"/>
                </a:tc>
                <a:tc>
                  <a:txBody>
                    <a:bodyPr/>
                    <a:lstStyle/>
                    <a:p>
                      <a:endParaRPr lang="en-IN"/>
                    </a:p>
                  </a:txBody>
                  <a:tcPr marL="95153" marR="95153"/>
                </a:tc>
                <a:extLst>
                  <a:ext uri="{0D108BD9-81ED-4DB2-BD59-A6C34878D82A}">
                    <a16:rowId xmlns:a16="http://schemas.microsoft.com/office/drawing/2014/main" val="961221270"/>
                  </a:ext>
                </a:extLst>
              </a:tr>
              <a:tr h="370840">
                <a:tc>
                  <a:txBody>
                    <a:bodyPr/>
                    <a:lstStyle/>
                    <a:p>
                      <a:endParaRPr lang="en-IN"/>
                    </a:p>
                  </a:txBody>
                  <a:tcPr marL="95153" marR="95153"/>
                </a:tc>
                <a:tc>
                  <a:txBody>
                    <a:bodyPr/>
                    <a:lstStyle/>
                    <a:p>
                      <a:endParaRPr lang="en-IN"/>
                    </a:p>
                  </a:txBody>
                  <a:tcPr marL="95153" marR="95153"/>
                </a:tc>
                <a:tc>
                  <a:txBody>
                    <a:bodyPr/>
                    <a:lstStyle/>
                    <a:p>
                      <a:endParaRPr lang="en-IN"/>
                    </a:p>
                  </a:txBody>
                  <a:tcPr marL="95153" marR="95153"/>
                </a:tc>
                <a:extLst>
                  <a:ext uri="{0D108BD9-81ED-4DB2-BD59-A6C34878D82A}">
                    <a16:rowId xmlns:a16="http://schemas.microsoft.com/office/drawing/2014/main" val="1693626675"/>
                  </a:ext>
                </a:extLst>
              </a:tr>
              <a:tr h="370840">
                <a:tc>
                  <a:txBody>
                    <a:bodyPr/>
                    <a:lstStyle/>
                    <a:p>
                      <a:endParaRPr lang="en-IN"/>
                    </a:p>
                  </a:txBody>
                  <a:tcPr marL="95153" marR="95153"/>
                </a:tc>
                <a:tc>
                  <a:txBody>
                    <a:bodyPr/>
                    <a:lstStyle/>
                    <a:p>
                      <a:endParaRPr lang="en-IN"/>
                    </a:p>
                  </a:txBody>
                  <a:tcPr marL="95153" marR="95153"/>
                </a:tc>
                <a:tc>
                  <a:txBody>
                    <a:bodyPr/>
                    <a:lstStyle/>
                    <a:p>
                      <a:endParaRPr lang="en-IN" dirty="0"/>
                    </a:p>
                  </a:txBody>
                  <a:tcPr marL="95153" marR="95153"/>
                </a:tc>
                <a:extLst>
                  <a:ext uri="{0D108BD9-81ED-4DB2-BD59-A6C34878D82A}">
                    <a16:rowId xmlns:a16="http://schemas.microsoft.com/office/drawing/2014/main" val="2321255683"/>
                  </a:ext>
                </a:extLst>
              </a:tr>
            </a:tbl>
          </a:graphicData>
        </a:graphic>
      </p:graphicFrame>
      <p:graphicFrame>
        <p:nvGraphicFramePr>
          <p:cNvPr id="16" name="Object 15">
            <a:extLst>
              <a:ext uri="{FF2B5EF4-FFF2-40B4-BE49-F238E27FC236}">
                <a16:creationId xmlns:a16="http://schemas.microsoft.com/office/drawing/2014/main" id="{25C17C1E-8C73-479D-807A-A432C55EB8C8}"/>
              </a:ext>
            </a:extLst>
          </p:cNvPr>
          <p:cNvGraphicFramePr>
            <a:graphicFrameLocks noChangeAspect="1"/>
          </p:cNvGraphicFramePr>
          <p:nvPr>
            <p:extLst>
              <p:ext uri="{D42A27DB-BD31-4B8C-83A1-F6EECF244321}">
                <p14:modId xmlns:p14="http://schemas.microsoft.com/office/powerpoint/2010/main" val="4024226828"/>
              </p:ext>
            </p:extLst>
          </p:nvPr>
        </p:nvGraphicFramePr>
        <p:xfrm>
          <a:off x="1600200" y="2826442"/>
          <a:ext cx="1536700" cy="203200"/>
        </p:xfrm>
        <a:graphic>
          <a:graphicData uri="http://schemas.openxmlformats.org/presentationml/2006/ole">
            <mc:AlternateContent xmlns:mc="http://schemas.openxmlformats.org/markup-compatibility/2006">
              <mc:Choice xmlns:v="urn:schemas-microsoft-com:vml" Requires="v">
                <p:oleObj spid="_x0000_s8665" name="Equation" r:id="rId5" imgW="1536480" imgH="203040" progId="Equation.DSMT4">
                  <p:embed/>
                </p:oleObj>
              </mc:Choice>
              <mc:Fallback>
                <p:oleObj name="Equation" r:id="rId5" imgW="1536480" imgH="203040" progId="Equation.DSMT4">
                  <p:embed/>
                  <p:pic>
                    <p:nvPicPr>
                      <p:cNvPr id="0" name=""/>
                      <p:cNvPicPr/>
                      <p:nvPr/>
                    </p:nvPicPr>
                    <p:blipFill>
                      <a:blip r:embed="rId6"/>
                      <a:stretch>
                        <a:fillRect/>
                      </a:stretch>
                    </p:blipFill>
                    <p:spPr>
                      <a:xfrm>
                        <a:off x="1600200" y="2826442"/>
                        <a:ext cx="1536700" cy="203200"/>
                      </a:xfrm>
                      <a:prstGeom prst="rect">
                        <a:avLst/>
                      </a:prstGeom>
                    </p:spPr>
                  </p:pic>
                </p:oleObj>
              </mc:Fallback>
            </mc:AlternateContent>
          </a:graphicData>
        </a:graphic>
      </p:graphicFrame>
      <p:graphicFrame>
        <p:nvGraphicFramePr>
          <p:cNvPr id="18" name="Object 17">
            <a:extLst>
              <a:ext uri="{FF2B5EF4-FFF2-40B4-BE49-F238E27FC236}">
                <a16:creationId xmlns:a16="http://schemas.microsoft.com/office/drawing/2014/main" id="{9C01CE29-44C0-49B8-8C1F-11E0104A9121}"/>
              </a:ext>
            </a:extLst>
          </p:cNvPr>
          <p:cNvGraphicFramePr>
            <a:graphicFrameLocks noChangeAspect="1"/>
          </p:cNvGraphicFramePr>
          <p:nvPr>
            <p:extLst>
              <p:ext uri="{D42A27DB-BD31-4B8C-83A1-F6EECF244321}">
                <p14:modId xmlns:p14="http://schemas.microsoft.com/office/powerpoint/2010/main" val="416728686"/>
              </p:ext>
            </p:extLst>
          </p:nvPr>
        </p:nvGraphicFramePr>
        <p:xfrm>
          <a:off x="3746500" y="2806700"/>
          <a:ext cx="1651000" cy="241300"/>
        </p:xfrm>
        <a:graphic>
          <a:graphicData uri="http://schemas.openxmlformats.org/presentationml/2006/ole">
            <mc:AlternateContent xmlns:mc="http://schemas.openxmlformats.org/markup-compatibility/2006">
              <mc:Choice xmlns:v="urn:schemas-microsoft-com:vml" Requires="v">
                <p:oleObj spid="_x0000_s8666" name="Equation" r:id="rId7" imgW="1650960" imgH="241200" progId="Equation.DSMT4">
                  <p:embed/>
                </p:oleObj>
              </mc:Choice>
              <mc:Fallback>
                <p:oleObj name="Equation" r:id="rId7" imgW="1650960" imgH="241200" progId="Equation.DSMT4">
                  <p:embed/>
                  <p:pic>
                    <p:nvPicPr>
                      <p:cNvPr id="16" name="Object 15">
                        <a:extLst>
                          <a:ext uri="{FF2B5EF4-FFF2-40B4-BE49-F238E27FC236}">
                            <a16:creationId xmlns:a16="http://schemas.microsoft.com/office/drawing/2014/main" id="{25C17C1E-8C73-479D-807A-A432C55EB8C8}"/>
                          </a:ext>
                        </a:extLst>
                      </p:cNvPr>
                      <p:cNvPicPr/>
                      <p:nvPr/>
                    </p:nvPicPr>
                    <p:blipFill>
                      <a:blip r:embed="rId8"/>
                      <a:stretch>
                        <a:fillRect/>
                      </a:stretch>
                    </p:blipFill>
                    <p:spPr>
                      <a:xfrm>
                        <a:off x="3746500" y="2806700"/>
                        <a:ext cx="1651000" cy="241300"/>
                      </a:xfrm>
                      <a:prstGeom prst="rect">
                        <a:avLst/>
                      </a:prstGeom>
                    </p:spPr>
                  </p:pic>
                </p:oleObj>
              </mc:Fallback>
            </mc:AlternateContent>
          </a:graphicData>
        </a:graphic>
      </p:graphicFrame>
      <p:graphicFrame>
        <p:nvGraphicFramePr>
          <p:cNvPr id="19" name="Object 18">
            <a:extLst>
              <a:ext uri="{FF2B5EF4-FFF2-40B4-BE49-F238E27FC236}">
                <a16:creationId xmlns:a16="http://schemas.microsoft.com/office/drawing/2014/main" id="{7346BBCF-EE4C-4F7C-8105-CE57F1EC14FC}"/>
              </a:ext>
            </a:extLst>
          </p:cNvPr>
          <p:cNvGraphicFramePr>
            <a:graphicFrameLocks noChangeAspect="1"/>
          </p:cNvGraphicFramePr>
          <p:nvPr>
            <p:extLst>
              <p:ext uri="{D42A27DB-BD31-4B8C-83A1-F6EECF244321}">
                <p14:modId xmlns:p14="http://schemas.microsoft.com/office/powerpoint/2010/main" val="884573226"/>
              </p:ext>
            </p:extLst>
          </p:nvPr>
        </p:nvGraphicFramePr>
        <p:xfrm>
          <a:off x="5883275" y="2825750"/>
          <a:ext cx="1524000" cy="203200"/>
        </p:xfrm>
        <a:graphic>
          <a:graphicData uri="http://schemas.openxmlformats.org/presentationml/2006/ole">
            <mc:AlternateContent xmlns:mc="http://schemas.openxmlformats.org/markup-compatibility/2006">
              <mc:Choice xmlns:v="urn:schemas-microsoft-com:vml" Requires="v">
                <p:oleObj spid="_x0000_s8667" name="Equation" r:id="rId9" imgW="1523880" imgH="203040" progId="Equation.DSMT4">
                  <p:embed/>
                </p:oleObj>
              </mc:Choice>
              <mc:Fallback>
                <p:oleObj name="Equation" r:id="rId9" imgW="1523880" imgH="203040" progId="Equation.DSMT4">
                  <p:embed/>
                  <p:pic>
                    <p:nvPicPr>
                      <p:cNvPr id="18" name="Object 17">
                        <a:extLst>
                          <a:ext uri="{FF2B5EF4-FFF2-40B4-BE49-F238E27FC236}">
                            <a16:creationId xmlns:a16="http://schemas.microsoft.com/office/drawing/2014/main" id="{9C01CE29-44C0-49B8-8C1F-11E0104A9121}"/>
                          </a:ext>
                        </a:extLst>
                      </p:cNvPr>
                      <p:cNvPicPr/>
                      <p:nvPr/>
                    </p:nvPicPr>
                    <p:blipFill>
                      <a:blip r:embed="rId10"/>
                      <a:stretch>
                        <a:fillRect/>
                      </a:stretch>
                    </p:blipFill>
                    <p:spPr>
                      <a:xfrm>
                        <a:off x="5883275" y="2825750"/>
                        <a:ext cx="1524000" cy="203200"/>
                      </a:xfrm>
                      <a:prstGeom prst="rect">
                        <a:avLst/>
                      </a:prstGeom>
                    </p:spPr>
                  </p:pic>
                </p:oleObj>
              </mc:Fallback>
            </mc:AlternateContent>
          </a:graphicData>
        </a:graphic>
      </p:graphicFrame>
      <p:graphicFrame>
        <p:nvGraphicFramePr>
          <p:cNvPr id="20" name="Object 19">
            <a:extLst>
              <a:ext uri="{FF2B5EF4-FFF2-40B4-BE49-F238E27FC236}">
                <a16:creationId xmlns:a16="http://schemas.microsoft.com/office/drawing/2014/main" id="{E6C724BF-D377-4DEE-A583-0CD3974F682A}"/>
              </a:ext>
            </a:extLst>
          </p:cNvPr>
          <p:cNvGraphicFramePr>
            <a:graphicFrameLocks noChangeAspect="1"/>
          </p:cNvGraphicFramePr>
          <p:nvPr>
            <p:extLst>
              <p:ext uri="{D42A27DB-BD31-4B8C-83A1-F6EECF244321}">
                <p14:modId xmlns:p14="http://schemas.microsoft.com/office/powerpoint/2010/main" val="1446039145"/>
              </p:ext>
            </p:extLst>
          </p:nvPr>
        </p:nvGraphicFramePr>
        <p:xfrm>
          <a:off x="1689100" y="3149600"/>
          <a:ext cx="1358900" cy="279400"/>
        </p:xfrm>
        <a:graphic>
          <a:graphicData uri="http://schemas.openxmlformats.org/presentationml/2006/ole">
            <mc:AlternateContent xmlns:mc="http://schemas.openxmlformats.org/markup-compatibility/2006">
              <mc:Choice xmlns:v="urn:schemas-microsoft-com:vml" Requires="v">
                <p:oleObj spid="_x0000_s8668" name="Equation" r:id="rId11" imgW="1358640" imgH="279360" progId="Equation.DSMT4">
                  <p:embed/>
                </p:oleObj>
              </mc:Choice>
              <mc:Fallback>
                <p:oleObj name="Equation" r:id="rId11" imgW="1358640" imgH="279360" progId="Equation.DSMT4">
                  <p:embed/>
                  <p:pic>
                    <p:nvPicPr>
                      <p:cNvPr id="0" name=""/>
                      <p:cNvPicPr/>
                      <p:nvPr/>
                    </p:nvPicPr>
                    <p:blipFill>
                      <a:blip r:embed="rId12"/>
                      <a:stretch>
                        <a:fillRect/>
                      </a:stretch>
                    </p:blipFill>
                    <p:spPr>
                      <a:xfrm>
                        <a:off x="1689100" y="3149600"/>
                        <a:ext cx="1358900" cy="279400"/>
                      </a:xfrm>
                      <a:prstGeom prst="rect">
                        <a:avLst/>
                      </a:prstGeom>
                    </p:spPr>
                  </p:pic>
                </p:oleObj>
              </mc:Fallback>
            </mc:AlternateContent>
          </a:graphicData>
        </a:graphic>
      </p:graphicFrame>
      <p:graphicFrame>
        <p:nvGraphicFramePr>
          <p:cNvPr id="21" name="Object 20">
            <a:extLst>
              <a:ext uri="{FF2B5EF4-FFF2-40B4-BE49-F238E27FC236}">
                <a16:creationId xmlns:a16="http://schemas.microsoft.com/office/drawing/2014/main" id="{99937867-CFCB-4D41-A856-3D51CD678B03}"/>
              </a:ext>
            </a:extLst>
          </p:cNvPr>
          <p:cNvGraphicFramePr>
            <a:graphicFrameLocks noChangeAspect="1"/>
          </p:cNvGraphicFramePr>
          <p:nvPr>
            <p:extLst>
              <p:ext uri="{D42A27DB-BD31-4B8C-83A1-F6EECF244321}">
                <p14:modId xmlns:p14="http://schemas.microsoft.com/office/powerpoint/2010/main" val="428808825"/>
              </p:ext>
            </p:extLst>
          </p:nvPr>
        </p:nvGraphicFramePr>
        <p:xfrm>
          <a:off x="3892550" y="3149600"/>
          <a:ext cx="1358900" cy="279400"/>
        </p:xfrm>
        <a:graphic>
          <a:graphicData uri="http://schemas.openxmlformats.org/presentationml/2006/ole">
            <mc:AlternateContent xmlns:mc="http://schemas.openxmlformats.org/markup-compatibility/2006">
              <mc:Choice xmlns:v="urn:schemas-microsoft-com:vml" Requires="v">
                <p:oleObj spid="_x0000_s8669" name="Equation" r:id="rId13" imgW="1358640" imgH="279360" progId="Equation.DSMT4">
                  <p:embed/>
                </p:oleObj>
              </mc:Choice>
              <mc:Fallback>
                <p:oleObj name="Equation" r:id="rId13" imgW="1358640" imgH="279360" progId="Equation.DSMT4">
                  <p:embed/>
                  <p:pic>
                    <p:nvPicPr>
                      <p:cNvPr id="20" name="Object 19">
                        <a:extLst>
                          <a:ext uri="{FF2B5EF4-FFF2-40B4-BE49-F238E27FC236}">
                            <a16:creationId xmlns:a16="http://schemas.microsoft.com/office/drawing/2014/main" id="{E6C724BF-D377-4DEE-A583-0CD3974F682A}"/>
                          </a:ext>
                        </a:extLst>
                      </p:cNvPr>
                      <p:cNvPicPr/>
                      <p:nvPr/>
                    </p:nvPicPr>
                    <p:blipFill>
                      <a:blip r:embed="rId14"/>
                      <a:stretch>
                        <a:fillRect/>
                      </a:stretch>
                    </p:blipFill>
                    <p:spPr>
                      <a:xfrm>
                        <a:off x="3892550" y="3149600"/>
                        <a:ext cx="1358900" cy="279400"/>
                      </a:xfrm>
                      <a:prstGeom prst="rect">
                        <a:avLst/>
                      </a:prstGeom>
                    </p:spPr>
                  </p:pic>
                </p:oleObj>
              </mc:Fallback>
            </mc:AlternateContent>
          </a:graphicData>
        </a:graphic>
      </p:graphicFrame>
      <p:graphicFrame>
        <p:nvGraphicFramePr>
          <p:cNvPr id="22" name="Object 21">
            <a:extLst>
              <a:ext uri="{FF2B5EF4-FFF2-40B4-BE49-F238E27FC236}">
                <a16:creationId xmlns:a16="http://schemas.microsoft.com/office/drawing/2014/main" id="{E4D51F8F-7C03-4A89-A1F6-A1186179FF59}"/>
              </a:ext>
            </a:extLst>
          </p:cNvPr>
          <p:cNvGraphicFramePr>
            <a:graphicFrameLocks noChangeAspect="1"/>
          </p:cNvGraphicFramePr>
          <p:nvPr>
            <p:extLst>
              <p:ext uri="{D42A27DB-BD31-4B8C-83A1-F6EECF244321}">
                <p14:modId xmlns:p14="http://schemas.microsoft.com/office/powerpoint/2010/main" val="910184818"/>
              </p:ext>
            </p:extLst>
          </p:nvPr>
        </p:nvGraphicFramePr>
        <p:xfrm>
          <a:off x="5956300" y="3149600"/>
          <a:ext cx="1358900" cy="279400"/>
        </p:xfrm>
        <a:graphic>
          <a:graphicData uri="http://schemas.openxmlformats.org/presentationml/2006/ole">
            <mc:AlternateContent xmlns:mc="http://schemas.openxmlformats.org/markup-compatibility/2006">
              <mc:Choice xmlns:v="urn:schemas-microsoft-com:vml" Requires="v">
                <p:oleObj spid="_x0000_s8670" name="Equation" r:id="rId15" imgW="1358640" imgH="279360" progId="Equation.DSMT4">
                  <p:embed/>
                </p:oleObj>
              </mc:Choice>
              <mc:Fallback>
                <p:oleObj name="Equation" r:id="rId15" imgW="1358640" imgH="279360" progId="Equation.DSMT4">
                  <p:embed/>
                  <p:pic>
                    <p:nvPicPr>
                      <p:cNvPr id="21" name="Object 20">
                        <a:extLst>
                          <a:ext uri="{FF2B5EF4-FFF2-40B4-BE49-F238E27FC236}">
                            <a16:creationId xmlns:a16="http://schemas.microsoft.com/office/drawing/2014/main" id="{99937867-CFCB-4D41-A856-3D51CD678B03}"/>
                          </a:ext>
                        </a:extLst>
                      </p:cNvPr>
                      <p:cNvPicPr/>
                      <p:nvPr/>
                    </p:nvPicPr>
                    <p:blipFill>
                      <a:blip r:embed="rId16"/>
                      <a:stretch>
                        <a:fillRect/>
                      </a:stretch>
                    </p:blipFill>
                    <p:spPr>
                      <a:xfrm>
                        <a:off x="5956300" y="3149600"/>
                        <a:ext cx="1358900" cy="279400"/>
                      </a:xfrm>
                      <a:prstGeom prst="rect">
                        <a:avLst/>
                      </a:prstGeom>
                    </p:spPr>
                  </p:pic>
                </p:oleObj>
              </mc:Fallback>
            </mc:AlternateContent>
          </a:graphicData>
        </a:graphic>
      </p:graphicFrame>
      <p:graphicFrame>
        <p:nvGraphicFramePr>
          <p:cNvPr id="23" name="Object 22">
            <a:extLst>
              <a:ext uri="{FF2B5EF4-FFF2-40B4-BE49-F238E27FC236}">
                <a16:creationId xmlns:a16="http://schemas.microsoft.com/office/drawing/2014/main" id="{1DE6CB99-B51D-4369-83E7-09B73B510CA5}"/>
              </a:ext>
            </a:extLst>
          </p:cNvPr>
          <p:cNvGraphicFramePr>
            <a:graphicFrameLocks noChangeAspect="1"/>
          </p:cNvGraphicFramePr>
          <p:nvPr>
            <p:extLst>
              <p:ext uri="{D42A27DB-BD31-4B8C-83A1-F6EECF244321}">
                <p14:modId xmlns:p14="http://schemas.microsoft.com/office/powerpoint/2010/main" val="3264091490"/>
              </p:ext>
            </p:extLst>
          </p:nvPr>
        </p:nvGraphicFramePr>
        <p:xfrm>
          <a:off x="1646238" y="3506788"/>
          <a:ext cx="1384300" cy="279400"/>
        </p:xfrm>
        <a:graphic>
          <a:graphicData uri="http://schemas.openxmlformats.org/presentationml/2006/ole">
            <mc:AlternateContent xmlns:mc="http://schemas.openxmlformats.org/markup-compatibility/2006">
              <mc:Choice xmlns:v="urn:schemas-microsoft-com:vml" Requires="v">
                <p:oleObj spid="_x0000_s8671" name="Equation" r:id="rId17" imgW="1384200" imgH="279360" progId="Equation.DSMT4">
                  <p:embed/>
                </p:oleObj>
              </mc:Choice>
              <mc:Fallback>
                <p:oleObj name="Equation" r:id="rId17" imgW="1384200" imgH="279360" progId="Equation.DSMT4">
                  <p:embed/>
                  <p:pic>
                    <p:nvPicPr>
                      <p:cNvPr id="20" name="Object 19">
                        <a:extLst>
                          <a:ext uri="{FF2B5EF4-FFF2-40B4-BE49-F238E27FC236}">
                            <a16:creationId xmlns:a16="http://schemas.microsoft.com/office/drawing/2014/main" id="{E6C724BF-D377-4DEE-A583-0CD3974F682A}"/>
                          </a:ext>
                        </a:extLst>
                      </p:cNvPr>
                      <p:cNvPicPr/>
                      <p:nvPr/>
                    </p:nvPicPr>
                    <p:blipFill>
                      <a:blip r:embed="rId18"/>
                      <a:stretch>
                        <a:fillRect/>
                      </a:stretch>
                    </p:blipFill>
                    <p:spPr>
                      <a:xfrm>
                        <a:off x="1646238" y="3506788"/>
                        <a:ext cx="1384300" cy="279400"/>
                      </a:xfrm>
                      <a:prstGeom prst="rect">
                        <a:avLst/>
                      </a:prstGeom>
                    </p:spPr>
                  </p:pic>
                </p:oleObj>
              </mc:Fallback>
            </mc:AlternateContent>
          </a:graphicData>
        </a:graphic>
      </p:graphicFrame>
      <p:graphicFrame>
        <p:nvGraphicFramePr>
          <p:cNvPr id="24" name="Object 23">
            <a:extLst>
              <a:ext uri="{FF2B5EF4-FFF2-40B4-BE49-F238E27FC236}">
                <a16:creationId xmlns:a16="http://schemas.microsoft.com/office/drawing/2014/main" id="{F22860BC-D9EA-4426-ABA0-5C8CC4E08214}"/>
              </a:ext>
            </a:extLst>
          </p:cNvPr>
          <p:cNvGraphicFramePr>
            <a:graphicFrameLocks noChangeAspect="1"/>
          </p:cNvGraphicFramePr>
          <p:nvPr>
            <p:extLst>
              <p:ext uri="{D42A27DB-BD31-4B8C-83A1-F6EECF244321}">
                <p14:modId xmlns:p14="http://schemas.microsoft.com/office/powerpoint/2010/main" val="2451962318"/>
              </p:ext>
            </p:extLst>
          </p:nvPr>
        </p:nvGraphicFramePr>
        <p:xfrm>
          <a:off x="3894138" y="3524250"/>
          <a:ext cx="1384300" cy="279400"/>
        </p:xfrm>
        <a:graphic>
          <a:graphicData uri="http://schemas.openxmlformats.org/presentationml/2006/ole">
            <mc:AlternateContent xmlns:mc="http://schemas.openxmlformats.org/markup-compatibility/2006">
              <mc:Choice xmlns:v="urn:schemas-microsoft-com:vml" Requires="v">
                <p:oleObj spid="_x0000_s8672" name="Equation" r:id="rId19" imgW="1384200" imgH="279360" progId="Equation.DSMT4">
                  <p:embed/>
                </p:oleObj>
              </mc:Choice>
              <mc:Fallback>
                <p:oleObj name="Equation" r:id="rId19" imgW="1384200" imgH="279360" progId="Equation.DSMT4">
                  <p:embed/>
                  <p:pic>
                    <p:nvPicPr>
                      <p:cNvPr id="23" name="Object 22">
                        <a:extLst>
                          <a:ext uri="{FF2B5EF4-FFF2-40B4-BE49-F238E27FC236}">
                            <a16:creationId xmlns:a16="http://schemas.microsoft.com/office/drawing/2014/main" id="{1DE6CB99-B51D-4369-83E7-09B73B510CA5}"/>
                          </a:ext>
                        </a:extLst>
                      </p:cNvPr>
                      <p:cNvPicPr/>
                      <p:nvPr/>
                    </p:nvPicPr>
                    <p:blipFill>
                      <a:blip r:embed="rId20"/>
                      <a:stretch>
                        <a:fillRect/>
                      </a:stretch>
                    </p:blipFill>
                    <p:spPr>
                      <a:xfrm>
                        <a:off x="3894138" y="3524250"/>
                        <a:ext cx="1384300" cy="279400"/>
                      </a:xfrm>
                      <a:prstGeom prst="rect">
                        <a:avLst/>
                      </a:prstGeom>
                    </p:spPr>
                  </p:pic>
                </p:oleObj>
              </mc:Fallback>
            </mc:AlternateContent>
          </a:graphicData>
        </a:graphic>
      </p:graphicFrame>
      <p:graphicFrame>
        <p:nvGraphicFramePr>
          <p:cNvPr id="25" name="Object 24">
            <a:extLst>
              <a:ext uri="{FF2B5EF4-FFF2-40B4-BE49-F238E27FC236}">
                <a16:creationId xmlns:a16="http://schemas.microsoft.com/office/drawing/2014/main" id="{F849C880-6CB0-43E3-929B-2D63668DC26B}"/>
              </a:ext>
            </a:extLst>
          </p:cNvPr>
          <p:cNvGraphicFramePr>
            <a:graphicFrameLocks noChangeAspect="1"/>
          </p:cNvGraphicFramePr>
          <p:nvPr>
            <p:extLst>
              <p:ext uri="{D42A27DB-BD31-4B8C-83A1-F6EECF244321}">
                <p14:modId xmlns:p14="http://schemas.microsoft.com/office/powerpoint/2010/main" val="1171839280"/>
              </p:ext>
            </p:extLst>
          </p:nvPr>
        </p:nvGraphicFramePr>
        <p:xfrm>
          <a:off x="5956300" y="3530600"/>
          <a:ext cx="1384300" cy="279400"/>
        </p:xfrm>
        <a:graphic>
          <a:graphicData uri="http://schemas.openxmlformats.org/presentationml/2006/ole">
            <mc:AlternateContent xmlns:mc="http://schemas.openxmlformats.org/markup-compatibility/2006">
              <mc:Choice xmlns:v="urn:schemas-microsoft-com:vml" Requires="v">
                <p:oleObj spid="_x0000_s8673" name="Equation" r:id="rId21" imgW="1384200" imgH="279360" progId="Equation.DSMT4">
                  <p:embed/>
                </p:oleObj>
              </mc:Choice>
              <mc:Fallback>
                <p:oleObj name="Equation" r:id="rId21" imgW="1384200" imgH="279360" progId="Equation.DSMT4">
                  <p:embed/>
                  <p:pic>
                    <p:nvPicPr>
                      <p:cNvPr id="24" name="Object 23">
                        <a:extLst>
                          <a:ext uri="{FF2B5EF4-FFF2-40B4-BE49-F238E27FC236}">
                            <a16:creationId xmlns:a16="http://schemas.microsoft.com/office/drawing/2014/main" id="{F22860BC-D9EA-4426-ABA0-5C8CC4E08214}"/>
                          </a:ext>
                        </a:extLst>
                      </p:cNvPr>
                      <p:cNvPicPr/>
                      <p:nvPr/>
                    </p:nvPicPr>
                    <p:blipFill>
                      <a:blip r:embed="rId22"/>
                      <a:stretch>
                        <a:fillRect/>
                      </a:stretch>
                    </p:blipFill>
                    <p:spPr>
                      <a:xfrm>
                        <a:off x="5956300" y="3530600"/>
                        <a:ext cx="1384300" cy="2794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098D6CE2-8CC4-4FC7-8D1B-6BB8B973247E}"/>
              </a:ext>
            </a:extLst>
          </p:cNvPr>
          <p:cNvSpPr>
            <a:spLocks noGrp="1"/>
          </p:cNvSpPr>
          <p:nvPr>
            <p:ph idx="11"/>
          </p:nvPr>
        </p:nvSpPr>
        <p:spPr>
          <a:xfrm>
            <a:off x="457200" y="4173648"/>
            <a:ext cx="7924800" cy="1160352"/>
          </a:xfrm>
        </p:spPr>
        <p:txBody>
          <a:bodyPr/>
          <a:lstStyle/>
          <a:p>
            <a:r>
              <a:rPr lang="en-US" dirty="0"/>
              <a:t>In most cases, </a:t>
            </a:r>
            <a:r>
              <a:rPr lang="en-US" i="1" dirty="0"/>
              <a:t>d</a:t>
            </a:r>
            <a:r>
              <a:rPr lang="en-US" baseline="-25000" dirty="0"/>
              <a:t>0 </a:t>
            </a:r>
            <a:r>
              <a:rPr lang="en-US" dirty="0"/>
              <a:t>= 0.</a:t>
            </a:r>
          </a:p>
          <a:p>
            <a:r>
              <a:rPr lang="en-US" dirty="0"/>
              <a:t>In this scenario, the test determines if the two means differ, one is greater than the other, or one is less than the other.</a:t>
            </a:r>
            <a:endParaRPr lang="en-IN" dirty="0"/>
          </a:p>
        </p:txBody>
      </p:sp>
    </p:spTree>
    <p:extLst>
      <p:ext uri="{BB962C8B-B14F-4D97-AF65-F5344CB8AC3E}">
        <p14:creationId xmlns:p14="http://schemas.microsoft.com/office/powerpoint/2010/main" val="3777648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F2EEB-C6AC-4082-B76A-5CE2A072034F}"/>
              </a:ext>
            </a:extLst>
          </p:cNvPr>
          <p:cNvSpPr>
            <a:spLocks noGrp="1"/>
          </p:cNvSpPr>
          <p:nvPr>
            <p:ph type="title"/>
          </p:nvPr>
        </p:nvSpPr>
        <p:spPr/>
        <p:txBody>
          <a:bodyPr>
            <a:normAutofit fontScale="90000"/>
          </a:bodyPr>
          <a:lstStyle/>
          <a:p>
            <a:r>
              <a:rPr kumimoji="0" lang="en-US" b="0" i="0" u="none" strike="noStrike" kern="1200" cap="none" spc="0" normalizeH="0" noProof="0" dirty="0">
                <a:ln>
                  <a:noFill/>
                </a:ln>
                <a:solidFill>
                  <a:srgbClr val="1F4984"/>
                </a:solidFill>
                <a:effectLst/>
                <a:uLnTx/>
                <a:uFillTx/>
                <a:latin typeface="Calibri" panose="020F0502020204030204" pitchFamily="34" charset="0"/>
                <a:ea typeface="+mj-ea"/>
                <a:cs typeface="+mj-cs"/>
              </a:rPr>
              <a:t>10.1 Inference Concerning the Difference Between Two Means </a:t>
            </a:r>
            <a:r>
              <a:rPr kumimoji="0" lang="en-US" sz="1100" b="0" i="0" u="none" strike="noStrike" kern="1200" cap="none" spc="0" normalizeH="0" noProof="0" dirty="0">
                <a:ln>
                  <a:noFill/>
                </a:ln>
                <a:solidFill>
                  <a:srgbClr val="1F4984"/>
                </a:solidFill>
                <a:effectLst/>
                <a:uLnTx/>
                <a:uFillTx/>
                <a:latin typeface="Calibri" panose="020F0502020204030204" pitchFamily="34" charset="0"/>
                <a:ea typeface="+mj-ea"/>
                <a:cs typeface="+mj-cs"/>
              </a:rPr>
              <a:t>10</a:t>
            </a:r>
            <a:endParaRPr lang="en-IN" sz="1100" dirty="0"/>
          </a:p>
        </p:txBody>
      </p:sp>
      <p:sp>
        <p:nvSpPr>
          <p:cNvPr id="3" name="Content Placeholder 2">
            <a:extLst>
              <a:ext uri="{FF2B5EF4-FFF2-40B4-BE49-F238E27FC236}">
                <a16:creationId xmlns:a16="http://schemas.microsoft.com/office/drawing/2014/main" id="{4DD026AD-881E-4C94-9D05-989D33363A76}"/>
              </a:ext>
            </a:extLst>
          </p:cNvPr>
          <p:cNvSpPr>
            <a:spLocks noGrp="1"/>
          </p:cNvSpPr>
          <p:nvPr>
            <p:ph idx="1"/>
          </p:nvPr>
        </p:nvSpPr>
        <p:spPr>
          <a:xfrm>
            <a:off x="457200" y="1600202"/>
            <a:ext cx="8382000" cy="454936"/>
          </a:xfrm>
        </p:spPr>
        <p:txBody>
          <a:bodyPr/>
          <a:lstStyle/>
          <a:p>
            <a:r>
              <a:rPr lang="en-US" dirty="0"/>
              <a:t>The test statistic depends on the variances.</a:t>
            </a:r>
            <a:endParaRPr lang="en-IN" dirty="0"/>
          </a:p>
        </p:txBody>
      </p:sp>
      <p:sp>
        <p:nvSpPr>
          <p:cNvPr id="4" name="Content Placeholder 3">
            <a:extLst>
              <a:ext uri="{FF2B5EF4-FFF2-40B4-BE49-F238E27FC236}">
                <a16:creationId xmlns:a16="http://schemas.microsoft.com/office/drawing/2014/main" id="{253C8821-2F39-46D4-B190-5FB163478842}"/>
              </a:ext>
            </a:extLst>
          </p:cNvPr>
          <p:cNvSpPr>
            <a:spLocks noGrp="1"/>
          </p:cNvSpPr>
          <p:nvPr>
            <p:ph idx="10"/>
          </p:nvPr>
        </p:nvSpPr>
        <p:spPr>
          <a:xfrm>
            <a:off x="457200" y="2264862"/>
            <a:ext cx="2467069" cy="478338"/>
          </a:xfrm>
        </p:spPr>
        <p:txBody>
          <a:bodyPr/>
          <a:lstStyle/>
          <a:p>
            <a:pPr marL="402336" indent="-402336">
              <a:buAutoNum type="arabicPeriod"/>
            </a:pPr>
            <a:r>
              <a:rPr lang="en-IN" dirty="0"/>
              <a:t>Variances known:</a:t>
            </a:r>
          </a:p>
        </p:txBody>
      </p:sp>
      <p:graphicFrame>
        <p:nvGraphicFramePr>
          <p:cNvPr id="15" name="Object 14">
            <a:extLst>
              <a:ext uri="{FF2B5EF4-FFF2-40B4-BE49-F238E27FC236}">
                <a16:creationId xmlns:a16="http://schemas.microsoft.com/office/drawing/2014/main" id="{9169509F-1629-4849-B413-45E49DA8BFDA}"/>
              </a:ext>
            </a:extLst>
          </p:cNvPr>
          <p:cNvGraphicFramePr>
            <a:graphicFrameLocks noChangeAspect="1"/>
          </p:cNvGraphicFramePr>
          <p:nvPr>
            <p:extLst>
              <p:ext uri="{D42A27DB-BD31-4B8C-83A1-F6EECF244321}">
                <p14:modId xmlns:p14="http://schemas.microsoft.com/office/powerpoint/2010/main" val="75751902"/>
              </p:ext>
            </p:extLst>
          </p:nvPr>
        </p:nvGraphicFramePr>
        <p:xfrm>
          <a:off x="2936875" y="2111375"/>
          <a:ext cx="1828800" cy="1155700"/>
        </p:xfrm>
        <a:graphic>
          <a:graphicData uri="http://schemas.openxmlformats.org/presentationml/2006/ole">
            <mc:AlternateContent xmlns:mc="http://schemas.openxmlformats.org/markup-compatibility/2006">
              <mc:Choice xmlns:v="urn:schemas-microsoft-com:vml" Requires="v">
                <p:oleObj spid="_x0000_s9359" name="Equation" r:id="rId3" imgW="1828800" imgH="1155600" progId="Equation.DSMT4">
                  <p:embed/>
                </p:oleObj>
              </mc:Choice>
              <mc:Fallback>
                <p:oleObj name="Equation" r:id="rId3" imgW="1828800" imgH="1155600" progId="Equation.DSMT4">
                  <p:embed/>
                  <p:pic>
                    <p:nvPicPr>
                      <p:cNvPr id="0" name=""/>
                      <p:cNvPicPr/>
                      <p:nvPr/>
                    </p:nvPicPr>
                    <p:blipFill>
                      <a:blip r:embed="rId4"/>
                      <a:stretch>
                        <a:fillRect/>
                      </a:stretch>
                    </p:blipFill>
                    <p:spPr>
                      <a:xfrm>
                        <a:off x="2936875" y="2111375"/>
                        <a:ext cx="1828800" cy="11557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B341BFE0-ED13-4D77-98C4-83BB21720894}"/>
              </a:ext>
            </a:extLst>
          </p:cNvPr>
          <p:cNvSpPr>
            <a:spLocks noGrp="1"/>
          </p:cNvSpPr>
          <p:nvPr>
            <p:ph idx="11"/>
          </p:nvPr>
        </p:nvSpPr>
        <p:spPr>
          <a:xfrm>
            <a:off x="457200" y="3429000"/>
            <a:ext cx="4431671" cy="509257"/>
          </a:xfrm>
        </p:spPr>
        <p:txBody>
          <a:bodyPr/>
          <a:lstStyle/>
          <a:p>
            <a:pPr marL="402336" indent="-402336">
              <a:buAutoNum type="arabicPeriod" startAt="2"/>
            </a:pPr>
            <a:r>
              <a:rPr lang="en-IN" dirty="0"/>
              <a:t>Variances unknown, assumed equal:</a:t>
            </a:r>
          </a:p>
        </p:txBody>
      </p:sp>
      <p:graphicFrame>
        <p:nvGraphicFramePr>
          <p:cNvPr id="16" name="Object 15">
            <a:extLst>
              <a:ext uri="{FF2B5EF4-FFF2-40B4-BE49-F238E27FC236}">
                <a16:creationId xmlns:a16="http://schemas.microsoft.com/office/drawing/2014/main" id="{F5661002-A84A-4586-9673-75940C43A261}"/>
              </a:ext>
            </a:extLst>
          </p:cNvPr>
          <p:cNvGraphicFramePr>
            <a:graphicFrameLocks noChangeAspect="1"/>
          </p:cNvGraphicFramePr>
          <p:nvPr>
            <p:extLst>
              <p:ext uri="{D42A27DB-BD31-4B8C-83A1-F6EECF244321}">
                <p14:modId xmlns:p14="http://schemas.microsoft.com/office/powerpoint/2010/main" val="2854143937"/>
              </p:ext>
            </p:extLst>
          </p:nvPr>
        </p:nvGraphicFramePr>
        <p:xfrm>
          <a:off x="4953000" y="3284538"/>
          <a:ext cx="2070100" cy="1193800"/>
        </p:xfrm>
        <a:graphic>
          <a:graphicData uri="http://schemas.openxmlformats.org/presentationml/2006/ole">
            <mc:AlternateContent xmlns:mc="http://schemas.openxmlformats.org/markup-compatibility/2006">
              <mc:Choice xmlns:v="urn:schemas-microsoft-com:vml" Requires="v">
                <p:oleObj spid="_x0000_s9360" name="Equation" r:id="rId5" imgW="2070000" imgH="1193760" progId="Equation.DSMT4">
                  <p:embed/>
                </p:oleObj>
              </mc:Choice>
              <mc:Fallback>
                <p:oleObj name="Equation" r:id="rId5" imgW="2070000" imgH="1193760" progId="Equation.DSMT4">
                  <p:embed/>
                  <p:pic>
                    <p:nvPicPr>
                      <p:cNvPr id="0" name=""/>
                      <p:cNvPicPr/>
                      <p:nvPr/>
                    </p:nvPicPr>
                    <p:blipFill>
                      <a:blip r:embed="rId6"/>
                      <a:stretch>
                        <a:fillRect/>
                      </a:stretch>
                    </p:blipFill>
                    <p:spPr>
                      <a:xfrm>
                        <a:off x="4953000" y="3284538"/>
                        <a:ext cx="2070100" cy="119380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DE30EF9D-A08D-416C-8C3D-DF51EB14A7E9}"/>
              </a:ext>
            </a:extLst>
          </p:cNvPr>
          <p:cNvSpPr>
            <a:spLocks noGrp="1"/>
          </p:cNvSpPr>
          <p:nvPr>
            <p:ph idx="12"/>
          </p:nvPr>
        </p:nvSpPr>
        <p:spPr>
          <a:xfrm>
            <a:off x="457200" y="4724400"/>
            <a:ext cx="4648200" cy="451919"/>
          </a:xfrm>
        </p:spPr>
        <p:txBody>
          <a:bodyPr/>
          <a:lstStyle/>
          <a:p>
            <a:pPr marL="402336" indent="-402336">
              <a:buAutoNum type="arabicPeriod" startAt="3"/>
            </a:pPr>
            <a:r>
              <a:rPr lang="en-IN" dirty="0"/>
              <a:t>Variances unknown, assumed unequal:</a:t>
            </a:r>
          </a:p>
        </p:txBody>
      </p:sp>
      <p:graphicFrame>
        <p:nvGraphicFramePr>
          <p:cNvPr id="17" name="Object 16">
            <a:extLst>
              <a:ext uri="{FF2B5EF4-FFF2-40B4-BE49-F238E27FC236}">
                <a16:creationId xmlns:a16="http://schemas.microsoft.com/office/drawing/2014/main" id="{2A0565E9-E5D2-4BD0-A16D-94879FE76DD8}"/>
              </a:ext>
            </a:extLst>
          </p:cNvPr>
          <p:cNvGraphicFramePr>
            <a:graphicFrameLocks noChangeAspect="1"/>
          </p:cNvGraphicFramePr>
          <p:nvPr>
            <p:extLst>
              <p:ext uri="{D42A27DB-BD31-4B8C-83A1-F6EECF244321}">
                <p14:modId xmlns:p14="http://schemas.microsoft.com/office/powerpoint/2010/main" val="3628714030"/>
              </p:ext>
            </p:extLst>
          </p:nvPr>
        </p:nvGraphicFramePr>
        <p:xfrm>
          <a:off x="5308600" y="4597400"/>
          <a:ext cx="1943100" cy="1155700"/>
        </p:xfrm>
        <a:graphic>
          <a:graphicData uri="http://schemas.openxmlformats.org/presentationml/2006/ole">
            <mc:AlternateContent xmlns:mc="http://schemas.openxmlformats.org/markup-compatibility/2006">
              <mc:Choice xmlns:v="urn:schemas-microsoft-com:vml" Requires="v">
                <p:oleObj spid="_x0000_s9361" name="Equation" r:id="rId7" imgW="1942920" imgH="1155600" progId="Equation.DSMT4">
                  <p:embed/>
                </p:oleObj>
              </mc:Choice>
              <mc:Fallback>
                <p:oleObj name="Equation" r:id="rId7" imgW="1942920" imgH="1155600" progId="Equation.DSMT4">
                  <p:embed/>
                  <p:pic>
                    <p:nvPicPr>
                      <p:cNvPr id="16" name="Object 15">
                        <a:extLst>
                          <a:ext uri="{FF2B5EF4-FFF2-40B4-BE49-F238E27FC236}">
                            <a16:creationId xmlns:a16="http://schemas.microsoft.com/office/drawing/2014/main" id="{F5661002-A84A-4586-9673-75940C43A261}"/>
                          </a:ext>
                        </a:extLst>
                      </p:cNvPr>
                      <p:cNvPicPr/>
                      <p:nvPr/>
                    </p:nvPicPr>
                    <p:blipFill>
                      <a:blip r:embed="rId8"/>
                      <a:stretch>
                        <a:fillRect/>
                      </a:stretch>
                    </p:blipFill>
                    <p:spPr>
                      <a:xfrm>
                        <a:off x="5308600" y="4597400"/>
                        <a:ext cx="1943100" cy="1155700"/>
                      </a:xfrm>
                      <a:prstGeom prst="rect">
                        <a:avLst/>
                      </a:prstGeom>
                    </p:spPr>
                  </p:pic>
                </p:oleObj>
              </mc:Fallback>
            </mc:AlternateContent>
          </a:graphicData>
        </a:graphic>
      </p:graphicFrame>
    </p:spTree>
    <p:extLst>
      <p:ext uri="{BB962C8B-B14F-4D97-AF65-F5344CB8AC3E}">
        <p14:creationId xmlns:p14="http://schemas.microsoft.com/office/powerpoint/2010/main" val="3306172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A7B99-851D-421D-A94D-1181F9D6BF3D}"/>
              </a:ext>
            </a:extLst>
          </p:cNvPr>
          <p:cNvSpPr>
            <a:spLocks noGrp="1"/>
          </p:cNvSpPr>
          <p:nvPr>
            <p:ph type="title"/>
          </p:nvPr>
        </p:nvSpPr>
        <p:spPr/>
        <p:txBody>
          <a:bodyPr>
            <a:normAutofit fontScale="90000"/>
          </a:bodyPr>
          <a:lstStyle/>
          <a:p>
            <a:r>
              <a:rPr kumimoji="0" lang="en-US" sz="4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10.1 Inference Concerning the Difference Between Two Means </a:t>
            </a:r>
            <a:r>
              <a:rPr kumimoji="0" lang="en-US" sz="1100" b="0" i="0" u="none" strike="noStrike" kern="1200" cap="none" spc="0" normalizeH="0" noProof="0" dirty="0">
                <a:ln>
                  <a:noFill/>
                </a:ln>
                <a:solidFill>
                  <a:srgbClr val="1F4984"/>
                </a:solidFill>
                <a:effectLst/>
                <a:uLnTx/>
                <a:uFillTx/>
                <a:latin typeface="Calibri" panose="020F0502020204030204" pitchFamily="34" charset="0"/>
                <a:ea typeface="+mj-ea"/>
                <a:cs typeface="+mj-cs"/>
              </a:rPr>
              <a:t>11</a:t>
            </a:r>
            <a:endParaRPr lang="en-IN" sz="1100" dirty="0"/>
          </a:p>
        </p:txBody>
      </p:sp>
      <p:sp>
        <p:nvSpPr>
          <p:cNvPr id="3" name="Content Placeholder 2">
            <a:extLst>
              <a:ext uri="{FF2B5EF4-FFF2-40B4-BE49-F238E27FC236}">
                <a16:creationId xmlns:a16="http://schemas.microsoft.com/office/drawing/2014/main" id="{D349C984-52ED-4353-8C6D-083F9478273B}"/>
              </a:ext>
            </a:extLst>
          </p:cNvPr>
          <p:cNvSpPr>
            <a:spLocks noGrp="1"/>
          </p:cNvSpPr>
          <p:nvPr>
            <p:ph idx="1"/>
          </p:nvPr>
        </p:nvSpPr>
        <p:spPr>
          <a:xfrm>
            <a:off x="457200" y="1600201"/>
            <a:ext cx="8229600" cy="699379"/>
          </a:xfrm>
        </p:spPr>
        <p:txBody>
          <a:bodyPr>
            <a:noAutofit/>
          </a:bodyPr>
          <a:lstStyle/>
          <a:p>
            <a:pPr marL="0" indent="0">
              <a:buNone/>
            </a:pPr>
            <a:r>
              <a:rPr lang="en-US" sz="2000" dirty="0"/>
              <a:t>Example: the annual returns (in %) for 10 firms in the gold industry and 10 firms in the oil industry.</a:t>
            </a:r>
            <a:endParaRPr lang="en-IN" sz="2000" dirty="0"/>
          </a:p>
        </p:txBody>
      </p:sp>
      <p:graphicFrame>
        <p:nvGraphicFramePr>
          <p:cNvPr id="5" name="Table 5">
            <a:extLst>
              <a:ext uri="{FF2B5EF4-FFF2-40B4-BE49-F238E27FC236}">
                <a16:creationId xmlns:a16="http://schemas.microsoft.com/office/drawing/2014/main" id="{30F22333-FED0-4844-AB0E-A63AF85A6596}"/>
              </a:ext>
            </a:extLst>
          </p:cNvPr>
          <p:cNvGraphicFramePr>
            <a:graphicFrameLocks noGrp="1"/>
          </p:cNvGraphicFramePr>
          <p:nvPr>
            <p:extLst>
              <p:ext uri="{D42A27DB-BD31-4B8C-83A1-F6EECF244321}">
                <p14:modId xmlns:p14="http://schemas.microsoft.com/office/powerpoint/2010/main" val="2001277407"/>
              </p:ext>
            </p:extLst>
          </p:nvPr>
        </p:nvGraphicFramePr>
        <p:xfrm>
          <a:off x="2639148" y="2331266"/>
          <a:ext cx="2847252" cy="1606990"/>
        </p:xfrm>
        <a:graphic>
          <a:graphicData uri="http://schemas.openxmlformats.org/drawingml/2006/table">
            <a:tbl>
              <a:tblPr firstRow="1" bandRow="1">
                <a:tableStyleId>{5C22544A-7EE6-4342-B048-85BDC9FD1C3A}</a:tableStyleId>
              </a:tblPr>
              <a:tblGrid>
                <a:gridCol w="1423626">
                  <a:extLst>
                    <a:ext uri="{9D8B030D-6E8A-4147-A177-3AD203B41FA5}">
                      <a16:colId xmlns:a16="http://schemas.microsoft.com/office/drawing/2014/main" val="1485941898"/>
                    </a:ext>
                  </a:extLst>
                </a:gridCol>
                <a:gridCol w="1423626">
                  <a:extLst>
                    <a:ext uri="{9D8B030D-6E8A-4147-A177-3AD203B41FA5}">
                      <a16:colId xmlns:a16="http://schemas.microsoft.com/office/drawing/2014/main" val="299099564"/>
                    </a:ext>
                  </a:extLst>
                </a:gridCol>
              </a:tblGrid>
              <a:tr h="321398">
                <a:tc>
                  <a:txBody>
                    <a:bodyPr/>
                    <a:lstStyle/>
                    <a:p>
                      <a:pPr algn="ctr"/>
                      <a:r>
                        <a:rPr lang="en-IN" sz="1400" baseline="0" dirty="0"/>
                        <a:t>Gold</a:t>
                      </a:r>
                    </a:p>
                  </a:txBody>
                  <a:tcPr marL="106771" marR="106771" marT="41564" marB="41564" anchor="b"/>
                </a:tc>
                <a:tc>
                  <a:txBody>
                    <a:bodyPr/>
                    <a:lstStyle/>
                    <a:p>
                      <a:pPr algn="ctr"/>
                      <a:r>
                        <a:rPr lang="en-IN" sz="1400" baseline="0" dirty="0"/>
                        <a:t>Oil</a:t>
                      </a:r>
                    </a:p>
                  </a:txBody>
                  <a:tcPr marL="106771" marR="106771" marT="41564" marB="41564" anchor="b"/>
                </a:tc>
                <a:extLst>
                  <a:ext uri="{0D108BD9-81ED-4DB2-BD59-A6C34878D82A}">
                    <a16:rowId xmlns:a16="http://schemas.microsoft.com/office/drawing/2014/main" val="3084190122"/>
                  </a:ext>
                </a:extLst>
              </a:tr>
              <a:tr h="321398">
                <a:tc>
                  <a:txBody>
                    <a:bodyPr/>
                    <a:lstStyle/>
                    <a:p>
                      <a:pPr algn="ctr"/>
                      <a:r>
                        <a:rPr lang="en-IN" sz="1400" baseline="0" dirty="0"/>
                        <a:t>6</a:t>
                      </a:r>
                    </a:p>
                  </a:txBody>
                  <a:tcPr marL="106771" marR="106771" marT="41564" marB="41564"/>
                </a:tc>
                <a:tc>
                  <a:txBody>
                    <a:bodyPr/>
                    <a:lstStyle/>
                    <a:p>
                      <a:pPr algn="ctr"/>
                      <a:r>
                        <a:rPr lang="en-IN" sz="1400" baseline="0" dirty="0"/>
                        <a:t>−3</a:t>
                      </a:r>
                    </a:p>
                  </a:txBody>
                  <a:tcPr marL="106771" marR="106771" marT="41564" marB="41564"/>
                </a:tc>
                <a:extLst>
                  <a:ext uri="{0D108BD9-81ED-4DB2-BD59-A6C34878D82A}">
                    <a16:rowId xmlns:a16="http://schemas.microsoft.com/office/drawing/2014/main" val="72525535"/>
                  </a:ext>
                </a:extLst>
              </a:tr>
              <a:tr h="321398">
                <a:tc>
                  <a:txBody>
                    <a:bodyPr/>
                    <a:lstStyle/>
                    <a:p>
                      <a:pPr algn="ctr"/>
                      <a:r>
                        <a:rPr lang="en-IN" sz="1400" baseline="0" dirty="0"/>
                        <a:t>15</a:t>
                      </a:r>
                    </a:p>
                  </a:txBody>
                  <a:tcPr marL="106771" marR="106771" marT="41564" marB="41564"/>
                </a:tc>
                <a:tc>
                  <a:txBody>
                    <a:bodyPr/>
                    <a:lstStyle/>
                    <a:p>
                      <a:pPr algn="ctr"/>
                      <a:r>
                        <a:rPr lang="en-IN" sz="1400" baseline="0" dirty="0"/>
                        <a:t>15</a:t>
                      </a:r>
                    </a:p>
                  </a:txBody>
                  <a:tcPr marL="106771" marR="106771" marT="41564" marB="41564"/>
                </a:tc>
                <a:extLst>
                  <a:ext uri="{0D108BD9-81ED-4DB2-BD59-A6C34878D82A}">
                    <a16:rowId xmlns:a16="http://schemas.microsoft.com/office/drawing/2014/main" val="1077243827"/>
                  </a:ext>
                </a:extLst>
              </a:tr>
              <a:tr h="321398">
                <a:tc>
                  <a:txBody>
                    <a:bodyPr/>
                    <a:lstStyle/>
                    <a:p>
                      <a:pPr algn="ctr"/>
                      <a:r>
                        <a:rPr lang="en-IN" sz="1400" baseline="0" dirty="0"/>
                        <a:t>…</a:t>
                      </a:r>
                    </a:p>
                  </a:txBody>
                  <a:tcPr marL="106771" marR="106771" marT="41564" marB="41564" vert="vert270" anchor="ctr"/>
                </a:tc>
                <a:tc>
                  <a:txBody>
                    <a:bodyPr/>
                    <a:lstStyle/>
                    <a:p>
                      <a:pPr algn="ctr"/>
                      <a:r>
                        <a:rPr lang="en-IN" sz="1400" baseline="0" dirty="0"/>
                        <a:t>…</a:t>
                      </a:r>
                    </a:p>
                  </a:txBody>
                  <a:tcPr marL="106771" marR="106771" marT="41564" marB="41564" vert="vert270" anchor="ctr"/>
                </a:tc>
                <a:extLst>
                  <a:ext uri="{0D108BD9-81ED-4DB2-BD59-A6C34878D82A}">
                    <a16:rowId xmlns:a16="http://schemas.microsoft.com/office/drawing/2014/main" val="1725145242"/>
                  </a:ext>
                </a:extLst>
              </a:tr>
              <a:tr h="321398">
                <a:tc>
                  <a:txBody>
                    <a:bodyPr/>
                    <a:lstStyle/>
                    <a:p>
                      <a:pPr algn="ctr"/>
                      <a:r>
                        <a:rPr lang="en-IN" sz="1400" baseline="0" dirty="0"/>
                        <a:t>16</a:t>
                      </a:r>
                    </a:p>
                  </a:txBody>
                  <a:tcPr marL="106771" marR="106771" marT="41564" marB="41564"/>
                </a:tc>
                <a:tc>
                  <a:txBody>
                    <a:bodyPr/>
                    <a:lstStyle/>
                    <a:p>
                      <a:pPr algn="ctr"/>
                      <a:r>
                        <a:rPr lang="en-IN" sz="1400" baseline="0" dirty="0"/>
                        <a:t>15</a:t>
                      </a:r>
                    </a:p>
                  </a:txBody>
                  <a:tcPr marL="106771" marR="106771" marT="41564" marB="41564"/>
                </a:tc>
                <a:extLst>
                  <a:ext uri="{0D108BD9-81ED-4DB2-BD59-A6C34878D82A}">
                    <a16:rowId xmlns:a16="http://schemas.microsoft.com/office/drawing/2014/main" val="4294007546"/>
                  </a:ext>
                </a:extLst>
              </a:tr>
            </a:tbl>
          </a:graphicData>
        </a:graphic>
      </p:graphicFrame>
      <p:sp>
        <p:nvSpPr>
          <p:cNvPr id="4" name="Content Placeholder 3">
            <a:extLst>
              <a:ext uri="{FF2B5EF4-FFF2-40B4-BE49-F238E27FC236}">
                <a16:creationId xmlns:a16="http://schemas.microsoft.com/office/drawing/2014/main" id="{062A7C4B-5773-49EA-A5C3-BEDF535E0944}"/>
              </a:ext>
            </a:extLst>
          </p:cNvPr>
          <p:cNvSpPr>
            <a:spLocks noGrp="1"/>
          </p:cNvSpPr>
          <p:nvPr>
            <p:ph idx="10"/>
          </p:nvPr>
        </p:nvSpPr>
        <p:spPr>
          <a:xfrm>
            <a:off x="457200" y="3941274"/>
            <a:ext cx="8229600" cy="2052119"/>
          </a:xfrm>
        </p:spPr>
        <p:txBody>
          <a:bodyPr>
            <a:normAutofit/>
          </a:bodyPr>
          <a:lstStyle/>
          <a:p>
            <a:pPr marL="0" indent="0">
              <a:buNone/>
            </a:pPr>
            <a:r>
              <a:rPr lang="en-US" sz="2000" dirty="0"/>
              <a:t>Can we conclude at the 5% significance level that the average returns in the two industries differ?</a:t>
            </a:r>
          </a:p>
          <a:p>
            <a:pPr marL="292608" indent="-292608"/>
            <a:r>
              <a:rPr lang="en-US" sz="2000" dirty="0"/>
              <a:t>Here we assume that the sample data are drawn independently from normally distributed populations.</a:t>
            </a:r>
          </a:p>
          <a:p>
            <a:pPr marL="292608" indent="-292608"/>
            <a:r>
              <a:rPr lang="en-US" sz="2000" dirty="0"/>
              <a:t>The variance is a common measure of risk when analyzing financial returns and we cannot assume that the risks are equal.</a:t>
            </a:r>
          </a:p>
        </p:txBody>
      </p:sp>
    </p:spTree>
    <p:extLst>
      <p:ext uri="{BB962C8B-B14F-4D97-AF65-F5344CB8AC3E}">
        <p14:creationId xmlns:p14="http://schemas.microsoft.com/office/powerpoint/2010/main" val="1433095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E404F-DFAF-4C93-8ABB-B0D0750A5B6C}"/>
              </a:ext>
            </a:extLst>
          </p:cNvPr>
          <p:cNvSpPr>
            <a:spLocks noGrp="1"/>
          </p:cNvSpPr>
          <p:nvPr>
            <p:ph type="title"/>
          </p:nvPr>
        </p:nvSpPr>
        <p:spPr/>
        <p:txBody>
          <a:bodyPr>
            <a:normAutofit fontScale="90000"/>
          </a:bodyPr>
          <a:lstStyle/>
          <a:p>
            <a:r>
              <a:rPr kumimoji="0" lang="en-US" b="0" i="0" u="none" strike="noStrike" kern="1200" cap="none" spc="0" normalizeH="0" noProof="0" dirty="0">
                <a:ln>
                  <a:noFill/>
                </a:ln>
                <a:solidFill>
                  <a:srgbClr val="1F4984"/>
                </a:solidFill>
                <a:effectLst/>
                <a:uLnTx/>
                <a:uFillTx/>
                <a:latin typeface="Calibri" panose="020F0502020204030204" pitchFamily="34" charset="0"/>
                <a:ea typeface="+mj-ea"/>
                <a:cs typeface="+mj-cs"/>
              </a:rPr>
              <a:t>10.1 Inference Concerning the Difference Between Two Means </a:t>
            </a:r>
            <a:r>
              <a:rPr kumimoji="0" lang="en-US" sz="1100" b="0" i="0" u="none" strike="noStrike" kern="1200" cap="none" spc="0" normalizeH="0" noProof="0" dirty="0">
                <a:ln>
                  <a:noFill/>
                </a:ln>
                <a:solidFill>
                  <a:srgbClr val="1F4984"/>
                </a:solidFill>
                <a:effectLst/>
                <a:uLnTx/>
                <a:uFillTx/>
                <a:latin typeface="Calibri" panose="020F0502020204030204" pitchFamily="34" charset="0"/>
                <a:ea typeface="+mj-ea"/>
                <a:cs typeface="+mj-cs"/>
              </a:rPr>
              <a:t>12</a:t>
            </a:r>
            <a:endParaRPr lang="en-IN" sz="1100" dirty="0"/>
          </a:p>
        </p:txBody>
      </p:sp>
      <p:sp>
        <p:nvSpPr>
          <p:cNvPr id="3" name="Content Placeholder 2">
            <a:extLst>
              <a:ext uri="{FF2B5EF4-FFF2-40B4-BE49-F238E27FC236}">
                <a16:creationId xmlns:a16="http://schemas.microsoft.com/office/drawing/2014/main" id="{0D0B62D5-7CC9-40C9-AFFD-7609DDBAB9DB}"/>
              </a:ext>
            </a:extLst>
          </p:cNvPr>
          <p:cNvSpPr>
            <a:spLocks noGrp="1"/>
          </p:cNvSpPr>
          <p:nvPr>
            <p:ph idx="1"/>
          </p:nvPr>
        </p:nvSpPr>
        <p:spPr>
          <a:xfrm>
            <a:off x="457200" y="1600202"/>
            <a:ext cx="4572000" cy="400614"/>
          </a:xfrm>
        </p:spPr>
        <p:txBody>
          <a:bodyPr/>
          <a:lstStyle/>
          <a:p>
            <a:r>
              <a:rPr lang="en-IN" dirty="0"/>
              <a:t>Example, continued.</a:t>
            </a:r>
          </a:p>
        </p:txBody>
      </p:sp>
      <p:sp>
        <p:nvSpPr>
          <p:cNvPr id="4" name="Content Placeholder 3">
            <a:extLst>
              <a:ext uri="{FF2B5EF4-FFF2-40B4-BE49-F238E27FC236}">
                <a16:creationId xmlns:a16="http://schemas.microsoft.com/office/drawing/2014/main" id="{D6E8E0E5-EBB8-4082-BF5A-02BE9FBB5176}"/>
              </a:ext>
            </a:extLst>
          </p:cNvPr>
          <p:cNvSpPr>
            <a:spLocks noGrp="1"/>
          </p:cNvSpPr>
          <p:nvPr>
            <p:ph idx="10"/>
          </p:nvPr>
        </p:nvSpPr>
        <p:spPr>
          <a:xfrm>
            <a:off x="457200" y="2057400"/>
            <a:ext cx="846499" cy="445882"/>
          </a:xfrm>
        </p:spPr>
        <p:txBody>
          <a:bodyPr/>
          <a:lstStyle/>
          <a:p>
            <a:r>
              <a:rPr lang="en-IN" dirty="0"/>
              <a:t>Let</a:t>
            </a:r>
          </a:p>
        </p:txBody>
      </p:sp>
      <p:graphicFrame>
        <p:nvGraphicFramePr>
          <p:cNvPr id="15" name="Object 14">
            <a:extLst>
              <a:ext uri="{FF2B5EF4-FFF2-40B4-BE49-F238E27FC236}">
                <a16:creationId xmlns:a16="http://schemas.microsoft.com/office/drawing/2014/main" id="{E7706AF6-54EE-4FE8-86B0-C71ED1C2134E}"/>
              </a:ext>
            </a:extLst>
          </p:cNvPr>
          <p:cNvGraphicFramePr>
            <a:graphicFrameLocks noChangeAspect="1"/>
          </p:cNvGraphicFramePr>
          <p:nvPr>
            <p:extLst>
              <p:ext uri="{D42A27DB-BD31-4B8C-83A1-F6EECF244321}">
                <p14:modId xmlns:p14="http://schemas.microsoft.com/office/powerpoint/2010/main" val="56292839"/>
              </p:ext>
            </p:extLst>
          </p:nvPr>
        </p:nvGraphicFramePr>
        <p:xfrm>
          <a:off x="1295400" y="2106613"/>
          <a:ext cx="279400" cy="330200"/>
        </p:xfrm>
        <a:graphic>
          <a:graphicData uri="http://schemas.openxmlformats.org/presentationml/2006/ole">
            <mc:AlternateContent xmlns:mc="http://schemas.openxmlformats.org/markup-compatibility/2006">
              <mc:Choice xmlns:v="urn:schemas-microsoft-com:vml" Requires="v">
                <p:oleObj spid="_x0000_s10482" name="Equation" r:id="rId3" imgW="253800" imgH="330120" progId="Equation.DSMT4">
                  <p:embed/>
                </p:oleObj>
              </mc:Choice>
              <mc:Fallback>
                <p:oleObj name="Equation" r:id="rId3" imgW="253800" imgH="330120" progId="Equation.DSMT4">
                  <p:embed/>
                  <p:pic>
                    <p:nvPicPr>
                      <p:cNvPr id="0" name=""/>
                      <p:cNvPicPr/>
                      <p:nvPr/>
                    </p:nvPicPr>
                    <p:blipFill>
                      <a:blip r:embed="rId4"/>
                      <a:stretch>
                        <a:fillRect/>
                      </a:stretch>
                    </p:blipFill>
                    <p:spPr>
                      <a:xfrm>
                        <a:off x="1295400" y="2106613"/>
                        <a:ext cx="279400" cy="3302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51BF8314-51BC-43BD-B39F-D5C7C9EFC047}"/>
              </a:ext>
            </a:extLst>
          </p:cNvPr>
          <p:cNvSpPr>
            <a:spLocks noGrp="1"/>
          </p:cNvSpPr>
          <p:nvPr>
            <p:ph idx="11"/>
          </p:nvPr>
        </p:nvSpPr>
        <p:spPr>
          <a:xfrm>
            <a:off x="1643833" y="2057400"/>
            <a:ext cx="5518967" cy="410424"/>
          </a:xfrm>
        </p:spPr>
        <p:txBody>
          <a:bodyPr/>
          <a:lstStyle/>
          <a:p>
            <a:pPr marL="0" indent="0">
              <a:buNone/>
            </a:pPr>
            <a:r>
              <a:rPr lang="en-US" dirty="0"/>
              <a:t>denote the mean return for the gold industry.</a:t>
            </a:r>
            <a:endParaRPr lang="en-IN" dirty="0"/>
          </a:p>
        </p:txBody>
      </p:sp>
      <p:sp>
        <p:nvSpPr>
          <p:cNvPr id="6" name="Content Placeholder 5">
            <a:extLst>
              <a:ext uri="{FF2B5EF4-FFF2-40B4-BE49-F238E27FC236}">
                <a16:creationId xmlns:a16="http://schemas.microsoft.com/office/drawing/2014/main" id="{DE1C43E8-3F5A-4DA2-90EB-09F1301F3D86}"/>
              </a:ext>
            </a:extLst>
          </p:cNvPr>
          <p:cNvSpPr>
            <a:spLocks noGrp="1"/>
          </p:cNvSpPr>
          <p:nvPr>
            <p:ph idx="12"/>
          </p:nvPr>
        </p:nvSpPr>
        <p:spPr>
          <a:xfrm>
            <a:off x="457200" y="2514599"/>
            <a:ext cx="846499" cy="445882"/>
          </a:xfrm>
        </p:spPr>
        <p:txBody>
          <a:bodyPr/>
          <a:lstStyle/>
          <a:p>
            <a:r>
              <a:rPr lang="en-IN" dirty="0"/>
              <a:t>Let</a:t>
            </a:r>
          </a:p>
        </p:txBody>
      </p:sp>
      <p:graphicFrame>
        <p:nvGraphicFramePr>
          <p:cNvPr id="16" name="Object 15">
            <a:extLst>
              <a:ext uri="{FF2B5EF4-FFF2-40B4-BE49-F238E27FC236}">
                <a16:creationId xmlns:a16="http://schemas.microsoft.com/office/drawing/2014/main" id="{2808F81E-E6CA-4F56-B7D4-F2315E12B201}"/>
              </a:ext>
            </a:extLst>
          </p:cNvPr>
          <p:cNvGraphicFramePr>
            <a:graphicFrameLocks noChangeAspect="1"/>
          </p:cNvGraphicFramePr>
          <p:nvPr>
            <p:extLst>
              <p:ext uri="{D42A27DB-BD31-4B8C-83A1-F6EECF244321}">
                <p14:modId xmlns:p14="http://schemas.microsoft.com/office/powerpoint/2010/main" val="3501269588"/>
              </p:ext>
            </p:extLst>
          </p:nvPr>
        </p:nvGraphicFramePr>
        <p:xfrm>
          <a:off x="1341438" y="2544763"/>
          <a:ext cx="279400" cy="330200"/>
        </p:xfrm>
        <a:graphic>
          <a:graphicData uri="http://schemas.openxmlformats.org/presentationml/2006/ole">
            <mc:AlternateContent xmlns:mc="http://schemas.openxmlformats.org/markup-compatibility/2006">
              <mc:Choice xmlns:v="urn:schemas-microsoft-com:vml" Requires="v">
                <p:oleObj spid="_x0000_s10483" name="Equation" r:id="rId5" imgW="279360" imgH="330120" progId="Equation.DSMT4">
                  <p:embed/>
                </p:oleObj>
              </mc:Choice>
              <mc:Fallback>
                <p:oleObj name="Equation" r:id="rId5" imgW="279360" imgH="330120" progId="Equation.DSMT4">
                  <p:embed/>
                  <p:pic>
                    <p:nvPicPr>
                      <p:cNvPr id="15" name="Object 14">
                        <a:extLst>
                          <a:ext uri="{FF2B5EF4-FFF2-40B4-BE49-F238E27FC236}">
                            <a16:creationId xmlns:a16="http://schemas.microsoft.com/office/drawing/2014/main" id="{E7706AF6-54EE-4FE8-86B0-C71ED1C2134E}"/>
                          </a:ext>
                        </a:extLst>
                      </p:cNvPr>
                      <p:cNvPicPr/>
                      <p:nvPr/>
                    </p:nvPicPr>
                    <p:blipFill>
                      <a:blip r:embed="rId6"/>
                      <a:stretch>
                        <a:fillRect/>
                      </a:stretch>
                    </p:blipFill>
                    <p:spPr>
                      <a:xfrm>
                        <a:off x="1341438" y="2544763"/>
                        <a:ext cx="279400" cy="330200"/>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5430158D-7C8C-4715-BC14-BE3973A46C2A}"/>
              </a:ext>
            </a:extLst>
          </p:cNvPr>
          <p:cNvSpPr>
            <a:spLocks noGrp="1"/>
          </p:cNvSpPr>
          <p:nvPr>
            <p:ph idx="13"/>
          </p:nvPr>
        </p:nvSpPr>
        <p:spPr>
          <a:xfrm>
            <a:off x="1643833" y="2541256"/>
            <a:ext cx="6738167" cy="425511"/>
          </a:xfrm>
        </p:spPr>
        <p:txBody>
          <a:bodyPr/>
          <a:lstStyle/>
          <a:p>
            <a:pPr marL="0" indent="0">
              <a:buNone/>
            </a:pPr>
            <a:r>
              <a:rPr lang="en-US" dirty="0"/>
              <a:t>denote the mean return for the oil industry.</a:t>
            </a:r>
            <a:endParaRPr lang="en-IN" dirty="0"/>
          </a:p>
        </p:txBody>
      </p:sp>
      <p:sp>
        <p:nvSpPr>
          <p:cNvPr id="8" name="Content Placeholder 7">
            <a:extLst>
              <a:ext uri="{FF2B5EF4-FFF2-40B4-BE49-F238E27FC236}">
                <a16:creationId xmlns:a16="http://schemas.microsoft.com/office/drawing/2014/main" id="{C70AFBA0-5590-4FC0-AEE9-28429E705359}"/>
              </a:ext>
            </a:extLst>
          </p:cNvPr>
          <p:cNvSpPr>
            <a:spLocks noGrp="1"/>
          </p:cNvSpPr>
          <p:nvPr>
            <p:ph idx="14"/>
          </p:nvPr>
        </p:nvSpPr>
        <p:spPr>
          <a:xfrm>
            <a:off x="457200" y="3034668"/>
            <a:ext cx="8229600" cy="414949"/>
          </a:xfrm>
        </p:spPr>
        <p:txBody>
          <a:bodyPr/>
          <a:lstStyle/>
          <a:p>
            <a:r>
              <a:rPr lang="en-US" dirty="0"/>
              <a:t>We wish to test whether the mean returns differ.</a:t>
            </a:r>
            <a:endParaRPr lang="en-IN" dirty="0"/>
          </a:p>
        </p:txBody>
      </p:sp>
      <p:graphicFrame>
        <p:nvGraphicFramePr>
          <p:cNvPr id="17" name="Object 16">
            <a:extLst>
              <a:ext uri="{FF2B5EF4-FFF2-40B4-BE49-F238E27FC236}">
                <a16:creationId xmlns:a16="http://schemas.microsoft.com/office/drawing/2014/main" id="{83530A72-BB59-449D-A643-230CCB546DD5}"/>
              </a:ext>
            </a:extLst>
          </p:cNvPr>
          <p:cNvGraphicFramePr>
            <a:graphicFrameLocks noChangeAspect="1"/>
          </p:cNvGraphicFramePr>
          <p:nvPr>
            <p:extLst>
              <p:ext uri="{D42A27DB-BD31-4B8C-83A1-F6EECF244321}">
                <p14:modId xmlns:p14="http://schemas.microsoft.com/office/powerpoint/2010/main" val="864062615"/>
              </p:ext>
            </p:extLst>
          </p:nvPr>
        </p:nvGraphicFramePr>
        <p:xfrm>
          <a:off x="3513138" y="3436938"/>
          <a:ext cx="1427162" cy="295275"/>
        </p:xfrm>
        <a:graphic>
          <a:graphicData uri="http://schemas.openxmlformats.org/presentationml/2006/ole">
            <mc:AlternateContent xmlns:mc="http://schemas.openxmlformats.org/markup-compatibility/2006">
              <mc:Choice xmlns:v="urn:schemas-microsoft-com:vml" Requires="v">
                <p:oleObj spid="_x0000_s10484" name="Equation" r:id="rId7" imgW="1600200" imgH="330120" progId="Equation.DSMT4">
                  <p:embed/>
                </p:oleObj>
              </mc:Choice>
              <mc:Fallback>
                <p:oleObj name="Equation" r:id="rId7" imgW="1600200" imgH="330120" progId="Equation.DSMT4">
                  <p:embed/>
                  <p:pic>
                    <p:nvPicPr>
                      <p:cNvPr id="0" name=""/>
                      <p:cNvPicPr/>
                      <p:nvPr/>
                    </p:nvPicPr>
                    <p:blipFill>
                      <a:blip r:embed="rId8"/>
                      <a:stretch>
                        <a:fillRect/>
                      </a:stretch>
                    </p:blipFill>
                    <p:spPr>
                      <a:xfrm>
                        <a:off x="3513138" y="3436938"/>
                        <a:ext cx="1427162" cy="295275"/>
                      </a:xfrm>
                      <a:prstGeom prst="rect">
                        <a:avLst/>
                      </a:prstGeom>
                    </p:spPr>
                  </p:pic>
                </p:oleObj>
              </mc:Fallback>
            </mc:AlternateContent>
          </a:graphicData>
        </a:graphic>
      </p:graphicFrame>
      <p:graphicFrame>
        <p:nvGraphicFramePr>
          <p:cNvPr id="18" name="Object 17">
            <a:extLst>
              <a:ext uri="{FF2B5EF4-FFF2-40B4-BE49-F238E27FC236}">
                <a16:creationId xmlns:a16="http://schemas.microsoft.com/office/drawing/2014/main" id="{29C6ECD5-DBAF-4FA9-9AD3-9408E1A16C57}"/>
              </a:ext>
            </a:extLst>
          </p:cNvPr>
          <p:cNvGraphicFramePr>
            <a:graphicFrameLocks noChangeAspect="1"/>
          </p:cNvGraphicFramePr>
          <p:nvPr>
            <p:extLst>
              <p:ext uri="{D42A27DB-BD31-4B8C-83A1-F6EECF244321}">
                <p14:modId xmlns:p14="http://schemas.microsoft.com/office/powerpoint/2010/main" val="1010845128"/>
              </p:ext>
            </p:extLst>
          </p:nvPr>
        </p:nvGraphicFramePr>
        <p:xfrm>
          <a:off x="3500438" y="3797300"/>
          <a:ext cx="1449387" cy="293688"/>
        </p:xfrm>
        <a:graphic>
          <a:graphicData uri="http://schemas.openxmlformats.org/presentationml/2006/ole">
            <mc:AlternateContent xmlns:mc="http://schemas.openxmlformats.org/markup-compatibility/2006">
              <mc:Choice xmlns:v="urn:schemas-microsoft-com:vml" Requires="v">
                <p:oleObj spid="_x0000_s10485" name="Equation" r:id="rId9" imgW="1625400" imgH="330120" progId="Equation.DSMT4">
                  <p:embed/>
                </p:oleObj>
              </mc:Choice>
              <mc:Fallback>
                <p:oleObj name="Equation" r:id="rId9" imgW="1625400" imgH="330120" progId="Equation.DSMT4">
                  <p:embed/>
                  <p:pic>
                    <p:nvPicPr>
                      <p:cNvPr id="17" name="Object 16">
                        <a:extLst>
                          <a:ext uri="{FF2B5EF4-FFF2-40B4-BE49-F238E27FC236}">
                            <a16:creationId xmlns:a16="http://schemas.microsoft.com/office/drawing/2014/main" id="{83530A72-BB59-449D-A643-230CCB546DD5}"/>
                          </a:ext>
                        </a:extLst>
                      </p:cNvPr>
                      <p:cNvPicPr/>
                      <p:nvPr/>
                    </p:nvPicPr>
                    <p:blipFill>
                      <a:blip r:embed="rId10"/>
                      <a:stretch>
                        <a:fillRect/>
                      </a:stretch>
                    </p:blipFill>
                    <p:spPr>
                      <a:xfrm>
                        <a:off x="3500438" y="3797300"/>
                        <a:ext cx="1449387" cy="293688"/>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11C85CF3-55D6-42A0-A412-496CFDDFB0CB}"/>
              </a:ext>
            </a:extLst>
          </p:cNvPr>
          <p:cNvSpPr>
            <a:spLocks noGrp="1"/>
          </p:cNvSpPr>
          <p:nvPr>
            <p:ph idx="15"/>
          </p:nvPr>
        </p:nvSpPr>
        <p:spPr>
          <a:xfrm>
            <a:off x="457200" y="4114800"/>
            <a:ext cx="8229600" cy="399106"/>
          </a:xfrm>
        </p:spPr>
        <p:txBody>
          <a:bodyPr/>
          <a:lstStyle/>
          <a:p>
            <a:r>
              <a:rPr lang="en-US" dirty="0"/>
              <a:t>Given we assume the variances are unknown and different, use,</a:t>
            </a:r>
            <a:endParaRPr lang="en-IN" dirty="0"/>
          </a:p>
        </p:txBody>
      </p:sp>
      <p:graphicFrame>
        <p:nvGraphicFramePr>
          <p:cNvPr id="19" name="Object 18">
            <a:extLst>
              <a:ext uri="{FF2B5EF4-FFF2-40B4-BE49-F238E27FC236}">
                <a16:creationId xmlns:a16="http://schemas.microsoft.com/office/drawing/2014/main" id="{EB1FAE59-D70D-4DB7-9567-AFFFFF82B87D}"/>
              </a:ext>
            </a:extLst>
          </p:cNvPr>
          <p:cNvGraphicFramePr>
            <a:graphicFrameLocks noChangeAspect="1"/>
          </p:cNvGraphicFramePr>
          <p:nvPr>
            <p:extLst>
              <p:ext uri="{D42A27DB-BD31-4B8C-83A1-F6EECF244321}">
                <p14:modId xmlns:p14="http://schemas.microsoft.com/office/powerpoint/2010/main" val="944245953"/>
              </p:ext>
            </p:extLst>
          </p:nvPr>
        </p:nvGraphicFramePr>
        <p:xfrm>
          <a:off x="3479800" y="4546600"/>
          <a:ext cx="1574800" cy="935038"/>
        </p:xfrm>
        <a:graphic>
          <a:graphicData uri="http://schemas.openxmlformats.org/presentationml/2006/ole">
            <mc:AlternateContent xmlns:mc="http://schemas.openxmlformats.org/markup-compatibility/2006">
              <mc:Choice xmlns:v="urn:schemas-microsoft-com:vml" Requires="v">
                <p:oleObj spid="_x0000_s10486" name="Equation" r:id="rId11" imgW="1942920" imgH="1155600" progId="Equation.DSMT4">
                  <p:embed/>
                </p:oleObj>
              </mc:Choice>
              <mc:Fallback>
                <p:oleObj name="Equation" r:id="rId11" imgW="1942920" imgH="1155600" progId="Equation.DSMT4">
                  <p:embed/>
                  <p:pic>
                    <p:nvPicPr>
                      <p:cNvPr id="0" name=""/>
                      <p:cNvPicPr/>
                      <p:nvPr/>
                    </p:nvPicPr>
                    <p:blipFill>
                      <a:blip r:embed="rId12"/>
                      <a:stretch>
                        <a:fillRect/>
                      </a:stretch>
                    </p:blipFill>
                    <p:spPr>
                      <a:xfrm>
                        <a:off x="3479800" y="4546600"/>
                        <a:ext cx="1574800" cy="935038"/>
                      </a:xfrm>
                      <a:prstGeom prst="rect">
                        <a:avLst/>
                      </a:prstGeom>
                    </p:spPr>
                  </p:pic>
                </p:oleObj>
              </mc:Fallback>
            </mc:AlternateContent>
          </a:graphicData>
        </a:graphic>
      </p:graphicFrame>
      <p:sp>
        <p:nvSpPr>
          <p:cNvPr id="10" name="Content Placeholder 9">
            <a:extLst>
              <a:ext uri="{FF2B5EF4-FFF2-40B4-BE49-F238E27FC236}">
                <a16:creationId xmlns:a16="http://schemas.microsoft.com/office/drawing/2014/main" id="{FA732F6A-FBBE-49F7-B53F-1290AEA33F9D}"/>
              </a:ext>
            </a:extLst>
          </p:cNvPr>
          <p:cNvSpPr>
            <a:spLocks noGrp="1"/>
          </p:cNvSpPr>
          <p:nvPr>
            <p:ph idx="16"/>
          </p:nvPr>
        </p:nvSpPr>
        <p:spPr>
          <a:xfrm>
            <a:off x="457199" y="5544494"/>
            <a:ext cx="8605319" cy="427150"/>
          </a:xfrm>
        </p:spPr>
        <p:txBody>
          <a:bodyPr/>
          <a:lstStyle/>
          <a:p>
            <a:r>
              <a:rPr lang="en-US" dirty="0"/>
              <a:t>Excel and R provide the degrees of freedom, the test statistic, and the </a:t>
            </a:r>
            <a:r>
              <a:rPr lang="en-US" i="1" dirty="0"/>
              <a:t>p</a:t>
            </a:r>
            <a:r>
              <a:rPr lang="en-US" dirty="0"/>
              <a:t>-value.</a:t>
            </a:r>
            <a:endParaRPr lang="en-IN" dirty="0"/>
          </a:p>
        </p:txBody>
      </p:sp>
    </p:spTree>
    <p:extLst>
      <p:ext uri="{BB962C8B-B14F-4D97-AF65-F5344CB8AC3E}">
        <p14:creationId xmlns:p14="http://schemas.microsoft.com/office/powerpoint/2010/main" val="2343132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2FD9C-6AAB-47E4-90B7-303E4357F50C}"/>
              </a:ext>
            </a:extLst>
          </p:cNvPr>
          <p:cNvSpPr>
            <a:spLocks noGrp="1"/>
          </p:cNvSpPr>
          <p:nvPr>
            <p:ph type="title"/>
          </p:nvPr>
        </p:nvSpPr>
        <p:spPr/>
        <p:txBody>
          <a:bodyPr>
            <a:normAutofit fontScale="90000"/>
          </a:bodyPr>
          <a:lstStyle/>
          <a:p>
            <a:r>
              <a:rPr kumimoji="0" lang="en-US" b="0" i="0" u="none" strike="noStrike" kern="1200" cap="none" spc="0" normalizeH="0" noProof="0" dirty="0">
                <a:ln>
                  <a:noFill/>
                </a:ln>
                <a:solidFill>
                  <a:srgbClr val="1F4984"/>
                </a:solidFill>
                <a:effectLst/>
                <a:uLnTx/>
                <a:uFillTx/>
                <a:latin typeface="Calibri" panose="020F0502020204030204" pitchFamily="34" charset="0"/>
                <a:ea typeface="+mj-ea"/>
                <a:cs typeface="+mj-cs"/>
              </a:rPr>
              <a:t>10.1 Inference Concerning the Difference Between Two Means </a:t>
            </a:r>
            <a:r>
              <a:rPr kumimoji="0" lang="en-US" sz="1100" b="0" i="0" u="none" strike="noStrike" kern="1200" cap="none" spc="0" normalizeH="0" noProof="0" dirty="0">
                <a:ln>
                  <a:noFill/>
                </a:ln>
                <a:solidFill>
                  <a:srgbClr val="1F4984"/>
                </a:solidFill>
                <a:effectLst/>
                <a:uLnTx/>
                <a:uFillTx/>
                <a:latin typeface="Calibri" panose="020F0502020204030204" pitchFamily="34" charset="0"/>
                <a:ea typeface="+mj-ea"/>
                <a:cs typeface="+mj-cs"/>
              </a:rPr>
              <a:t>13</a:t>
            </a:r>
            <a:endParaRPr lang="en-IN" sz="1100" dirty="0"/>
          </a:p>
        </p:txBody>
      </p:sp>
      <p:sp>
        <p:nvSpPr>
          <p:cNvPr id="3" name="Content Placeholder 2">
            <a:extLst>
              <a:ext uri="{FF2B5EF4-FFF2-40B4-BE49-F238E27FC236}">
                <a16:creationId xmlns:a16="http://schemas.microsoft.com/office/drawing/2014/main" id="{DCFF4D08-EB00-485F-B739-18EFE8ECB83B}"/>
              </a:ext>
            </a:extLst>
          </p:cNvPr>
          <p:cNvSpPr>
            <a:spLocks noGrp="1"/>
          </p:cNvSpPr>
          <p:nvPr>
            <p:ph idx="1"/>
          </p:nvPr>
        </p:nvSpPr>
        <p:spPr>
          <a:xfrm>
            <a:off x="457200" y="1600201"/>
            <a:ext cx="8534400" cy="871395"/>
          </a:xfrm>
        </p:spPr>
        <p:txBody>
          <a:bodyPr>
            <a:normAutofit/>
          </a:bodyPr>
          <a:lstStyle/>
          <a:p>
            <a:r>
              <a:rPr lang="en-US" sz="2000" dirty="0"/>
              <a:t>Example, continued with Excel.</a:t>
            </a:r>
          </a:p>
          <a:p>
            <a:r>
              <a:rPr lang="en-US" sz="2000" dirty="0"/>
              <a:t>Data &gt; Data Analysis &gt; </a:t>
            </a:r>
            <a:r>
              <a:rPr lang="en-US" sz="2000" i="1" dirty="0"/>
              <a:t>t</a:t>
            </a:r>
            <a:r>
              <a:rPr lang="en-US" sz="2000" dirty="0"/>
              <a:t>-Test: Two-Sample Assuming Unequal Variances &gt; OK.</a:t>
            </a:r>
            <a:endParaRPr lang="en-IN" sz="2000" dirty="0"/>
          </a:p>
        </p:txBody>
      </p:sp>
      <p:pic>
        <p:nvPicPr>
          <p:cNvPr id="5" name="Picture 4" descr="Screenshot of an Excel dialog box for a t test with unequal variances.">
            <a:extLst>
              <a:ext uri="{FF2B5EF4-FFF2-40B4-BE49-F238E27FC236}">
                <a16:creationId xmlns:a16="http://schemas.microsoft.com/office/drawing/2014/main" id="{A9749B4B-0391-4812-A87F-F553891ACB9F}"/>
              </a:ext>
            </a:extLst>
          </p:cNvPr>
          <p:cNvPicPr>
            <a:picLocks noChangeAspect="1"/>
          </p:cNvPicPr>
          <p:nvPr/>
        </p:nvPicPr>
        <p:blipFill>
          <a:blip r:embed="rId2"/>
          <a:stretch>
            <a:fillRect/>
          </a:stretch>
        </p:blipFill>
        <p:spPr>
          <a:xfrm>
            <a:off x="2332029" y="2596331"/>
            <a:ext cx="4479940" cy="2958939"/>
          </a:xfrm>
          <a:prstGeom prst="rect">
            <a:avLst/>
          </a:prstGeom>
        </p:spPr>
      </p:pic>
      <p:sp>
        <p:nvSpPr>
          <p:cNvPr id="4" name="Content Placeholder 3">
            <a:extLst>
              <a:ext uri="{FF2B5EF4-FFF2-40B4-BE49-F238E27FC236}">
                <a16:creationId xmlns:a16="http://schemas.microsoft.com/office/drawing/2014/main" id="{5C58A1B6-AC9A-4411-A512-12DD22256918}"/>
              </a:ext>
            </a:extLst>
          </p:cNvPr>
          <p:cNvSpPr>
            <a:spLocks noGrp="1"/>
          </p:cNvSpPr>
          <p:nvPr>
            <p:ph sz="quarter" idx="10"/>
          </p:nvPr>
        </p:nvSpPr>
        <p:spPr>
          <a:xfrm>
            <a:off x="2985566" y="5652247"/>
            <a:ext cx="3172868" cy="304800"/>
          </a:xfrm>
        </p:spPr>
        <p:txBody>
          <a:bodyPr/>
          <a:lstStyle/>
          <a:p>
            <a:r>
              <a:rPr lang="en-US" sz="1200" dirty="0">
                <a:hlinkClick r:id="rId3" action="ppaction://hlinksldjump"/>
              </a:rPr>
              <a:t>Access the text alternative for slide images.</a:t>
            </a:r>
            <a:endParaRPr lang="en-US" sz="1200" dirty="0"/>
          </a:p>
        </p:txBody>
      </p:sp>
    </p:spTree>
    <p:extLst>
      <p:ext uri="{BB962C8B-B14F-4D97-AF65-F5344CB8AC3E}">
        <p14:creationId xmlns:p14="http://schemas.microsoft.com/office/powerpoint/2010/main" val="3610241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26EB4-2E28-418E-9835-C77C6294A449}"/>
              </a:ext>
            </a:extLst>
          </p:cNvPr>
          <p:cNvSpPr>
            <a:spLocks noGrp="1"/>
          </p:cNvSpPr>
          <p:nvPr>
            <p:ph type="title"/>
          </p:nvPr>
        </p:nvSpPr>
        <p:spPr/>
        <p:txBody>
          <a:bodyPr>
            <a:normAutofit fontScale="90000"/>
          </a:bodyPr>
          <a:lstStyle/>
          <a:p>
            <a:r>
              <a:rPr kumimoji="0" lang="en-US" b="0" i="0" u="none" strike="noStrike" kern="1200" cap="none" spc="0" normalizeH="0" noProof="0" dirty="0">
                <a:ln>
                  <a:noFill/>
                </a:ln>
                <a:solidFill>
                  <a:srgbClr val="1F4984"/>
                </a:solidFill>
                <a:effectLst/>
                <a:uLnTx/>
                <a:uFillTx/>
                <a:latin typeface="Calibri" panose="020F0502020204030204" pitchFamily="34" charset="0"/>
                <a:ea typeface="+mj-ea"/>
                <a:cs typeface="+mj-cs"/>
              </a:rPr>
              <a:t>10.1 Inference Concerning the Difference Between Two Means </a:t>
            </a:r>
            <a:r>
              <a:rPr kumimoji="0" lang="en-US" sz="1100" b="0" i="0" u="none" strike="noStrike" kern="1200" cap="none" spc="0" normalizeH="0" noProof="0" dirty="0">
                <a:ln>
                  <a:noFill/>
                </a:ln>
                <a:solidFill>
                  <a:srgbClr val="1F4984"/>
                </a:solidFill>
                <a:effectLst/>
                <a:uLnTx/>
                <a:uFillTx/>
                <a:latin typeface="Calibri" panose="020F0502020204030204" pitchFamily="34" charset="0"/>
                <a:ea typeface="+mj-ea"/>
                <a:cs typeface="+mj-cs"/>
              </a:rPr>
              <a:t>14</a:t>
            </a:r>
            <a:endParaRPr lang="en-IN" sz="1100" dirty="0"/>
          </a:p>
        </p:txBody>
      </p:sp>
      <p:sp>
        <p:nvSpPr>
          <p:cNvPr id="3" name="Content Placeholder 2">
            <a:extLst>
              <a:ext uri="{FF2B5EF4-FFF2-40B4-BE49-F238E27FC236}">
                <a16:creationId xmlns:a16="http://schemas.microsoft.com/office/drawing/2014/main" id="{35C529CB-36C8-41C4-879C-334DCDD4BB6B}"/>
              </a:ext>
            </a:extLst>
          </p:cNvPr>
          <p:cNvSpPr>
            <a:spLocks noGrp="1"/>
          </p:cNvSpPr>
          <p:nvPr>
            <p:ph idx="1"/>
          </p:nvPr>
        </p:nvSpPr>
        <p:spPr>
          <a:xfrm>
            <a:off x="457200" y="1600202"/>
            <a:ext cx="3759566" cy="502002"/>
          </a:xfrm>
        </p:spPr>
        <p:txBody>
          <a:bodyPr>
            <a:normAutofit/>
          </a:bodyPr>
          <a:lstStyle/>
          <a:p>
            <a:pPr marL="292608" indent="-292608"/>
            <a:r>
              <a:rPr lang="en-IN" sz="2000" dirty="0"/>
              <a:t>Example, continued with Excel.</a:t>
            </a:r>
          </a:p>
        </p:txBody>
      </p:sp>
      <p:pic>
        <p:nvPicPr>
          <p:cNvPr id="9" name="Picture 8" descr="The table displays values for Inference Concerning the Difference Between Two Means. ">
            <a:extLst>
              <a:ext uri="{FF2B5EF4-FFF2-40B4-BE49-F238E27FC236}">
                <a16:creationId xmlns:a16="http://schemas.microsoft.com/office/drawing/2014/main" id="{900934D3-7999-4AA8-8822-E019646C87D5}"/>
              </a:ext>
            </a:extLst>
          </p:cNvPr>
          <p:cNvPicPr>
            <a:picLocks noChangeAspect="1"/>
          </p:cNvPicPr>
          <p:nvPr/>
        </p:nvPicPr>
        <p:blipFill>
          <a:blip r:embed="rId3"/>
          <a:stretch>
            <a:fillRect/>
          </a:stretch>
        </p:blipFill>
        <p:spPr>
          <a:xfrm>
            <a:off x="2692216" y="2057400"/>
            <a:ext cx="3759566" cy="2340329"/>
          </a:xfrm>
          <a:prstGeom prst="rect">
            <a:avLst/>
          </a:prstGeom>
        </p:spPr>
      </p:pic>
      <p:sp>
        <p:nvSpPr>
          <p:cNvPr id="4" name="Content Placeholder 3">
            <a:extLst>
              <a:ext uri="{FF2B5EF4-FFF2-40B4-BE49-F238E27FC236}">
                <a16:creationId xmlns:a16="http://schemas.microsoft.com/office/drawing/2014/main" id="{89D3F5DE-610A-4007-A395-92A172CD4EF3}"/>
              </a:ext>
            </a:extLst>
          </p:cNvPr>
          <p:cNvSpPr>
            <a:spLocks noGrp="1"/>
          </p:cNvSpPr>
          <p:nvPr>
            <p:ph idx="10"/>
          </p:nvPr>
        </p:nvSpPr>
        <p:spPr>
          <a:xfrm>
            <a:off x="457200" y="4648200"/>
            <a:ext cx="4006851" cy="503802"/>
          </a:xfrm>
        </p:spPr>
        <p:txBody>
          <a:bodyPr>
            <a:normAutofit/>
          </a:bodyPr>
          <a:lstStyle/>
          <a:p>
            <a:pPr marL="292608" indent="-292608"/>
            <a:r>
              <a:rPr lang="en-IN" sz="2000" dirty="0"/>
              <a:t>Compute the confidence interval:</a:t>
            </a:r>
          </a:p>
        </p:txBody>
      </p:sp>
      <p:graphicFrame>
        <p:nvGraphicFramePr>
          <p:cNvPr id="8" name="Object 7">
            <a:extLst>
              <a:ext uri="{FF2B5EF4-FFF2-40B4-BE49-F238E27FC236}">
                <a16:creationId xmlns:a16="http://schemas.microsoft.com/office/drawing/2014/main" id="{8FD22CAB-ED10-4326-A045-D12CE700A048}"/>
              </a:ext>
            </a:extLst>
          </p:cNvPr>
          <p:cNvGraphicFramePr>
            <a:graphicFrameLocks noChangeAspect="1"/>
          </p:cNvGraphicFramePr>
          <p:nvPr>
            <p:extLst>
              <p:ext uri="{D42A27DB-BD31-4B8C-83A1-F6EECF244321}">
                <p14:modId xmlns:p14="http://schemas.microsoft.com/office/powerpoint/2010/main" val="971626746"/>
              </p:ext>
            </p:extLst>
          </p:nvPr>
        </p:nvGraphicFramePr>
        <p:xfrm>
          <a:off x="4548188" y="4576763"/>
          <a:ext cx="2182812" cy="650875"/>
        </p:xfrm>
        <a:graphic>
          <a:graphicData uri="http://schemas.openxmlformats.org/presentationml/2006/ole">
            <mc:AlternateContent xmlns:mc="http://schemas.openxmlformats.org/markup-compatibility/2006">
              <mc:Choice xmlns:v="urn:schemas-microsoft-com:vml" Requires="v">
                <p:oleObj spid="_x0000_s29724" name="Equation" r:id="rId4" imgW="2641320" imgH="787320" progId="Equation.DSMT4">
                  <p:embed/>
                </p:oleObj>
              </mc:Choice>
              <mc:Fallback>
                <p:oleObj name="Equation" r:id="rId4" imgW="2641320" imgH="787320" progId="Equation.DSMT4">
                  <p:embed/>
                  <p:pic>
                    <p:nvPicPr>
                      <p:cNvPr id="8" name="Object 7">
                        <a:extLst>
                          <a:ext uri="{FF2B5EF4-FFF2-40B4-BE49-F238E27FC236}">
                            <a16:creationId xmlns:a16="http://schemas.microsoft.com/office/drawing/2014/main" id="{8FD22CAB-ED10-4326-A045-D12CE700A048}"/>
                          </a:ext>
                        </a:extLst>
                      </p:cNvPr>
                      <p:cNvPicPr/>
                      <p:nvPr/>
                    </p:nvPicPr>
                    <p:blipFill>
                      <a:blip r:embed="rId5"/>
                      <a:stretch>
                        <a:fillRect/>
                      </a:stretch>
                    </p:blipFill>
                    <p:spPr>
                      <a:xfrm>
                        <a:off x="4548188" y="4576763"/>
                        <a:ext cx="2182812" cy="650875"/>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EA2DA621-3FEE-4BBA-B497-0668EFF28E10}"/>
              </a:ext>
            </a:extLst>
          </p:cNvPr>
          <p:cNvSpPr>
            <a:spLocks noGrp="1"/>
          </p:cNvSpPr>
          <p:nvPr>
            <p:ph idx="11"/>
          </p:nvPr>
        </p:nvSpPr>
        <p:spPr>
          <a:xfrm>
            <a:off x="457200" y="5257799"/>
            <a:ext cx="1752600" cy="457201"/>
          </a:xfrm>
        </p:spPr>
        <p:txBody>
          <a:bodyPr>
            <a:normAutofit/>
          </a:bodyPr>
          <a:lstStyle/>
          <a:p>
            <a:pPr marL="292608" indent="-292608"/>
            <a:r>
              <a:rPr lang="en-IN" sz="2000" dirty="0"/>
              <a:t>−1.3 ± 9.07.</a:t>
            </a:r>
          </a:p>
        </p:txBody>
      </p:sp>
      <p:sp>
        <p:nvSpPr>
          <p:cNvPr id="7" name="Content Placeholder 6">
            <a:extLst>
              <a:ext uri="{FF2B5EF4-FFF2-40B4-BE49-F238E27FC236}">
                <a16:creationId xmlns:a16="http://schemas.microsoft.com/office/drawing/2014/main" id="{F20C2331-2854-47DC-A909-DA4D19159CDC}"/>
              </a:ext>
            </a:extLst>
          </p:cNvPr>
          <p:cNvSpPr>
            <a:spLocks noGrp="1"/>
          </p:cNvSpPr>
          <p:nvPr>
            <p:ph idx="13"/>
          </p:nvPr>
        </p:nvSpPr>
        <p:spPr>
          <a:xfrm>
            <a:off x="3200400" y="5630778"/>
            <a:ext cx="3172867" cy="312822"/>
          </a:xfrm>
        </p:spPr>
        <p:txBody>
          <a:bodyPr>
            <a:normAutofit/>
          </a:bodyPr>
          <a:lstStyle/>
          <a:p>
            <a:pPr marL="0" indent="0" algn="ctr">
              <a:buNone/>
            </a:pPr>
            <a:r>
              <a:rPr lang="en-US" sz="1200" dirty="0">
                <a:hlinkClick r:id="rId6" action="ppaction://hlinksldjump"/>
              </a:rPr>
              <a:t>Access the text alternative for slide images.</a:t>
            </a:r>
            <a:endParaRPr lang="en-US" sz="1200" dirty="0"/>
          </a:p>
        </p:txBody>
      </p:sp>
    </p:spTree>
    <p:extLst>
      <p:ext uri="{BB962C8B-B14F-4D97-AF65-F5344CB8AC3E}">
        <p14:creationId xmlns:p14="http://schemas.microsoft.com/office/powerpoint/2010/main" val="4144640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D1D0E-956C-402A-B1B5-4E3FFD2C3D83}"/>
              </a:ext>
            </a:extLst>
          </p:cNvPr>
          <p:cNvSpPr>
            <a:spLocks noGrp="1"/>
          </p:cNvSpPr>
          <p:nvPr>
            <p:ph type="title"/>
          </p:nvPr>
        </p:nvSpPr>
        <p:spPr/>
        <p:txBody>
          <a:bodyPr>
            <a:normAutofit fontScale="90000"/>
          </a:bodyPr>
          <a:lstStyle/>
          <a:p>
            <a:r>
              <a:rPr kumimoji="0" lang="en-US" b="0" i="0" u="none" strike="noStrike" kern="1200" cap="none" spc="0" normalizeH="0" noProof="0" dirty="0">
                <a:ln>
                  <a:noFill/>
                </a:ln>
                <a:solidFill>
                  <a:srgbClr val="1F4984"/>
                </a:solidFill>
                <a:effectLst/>
                <a:uLnTx/>
                <a:uFillTx/>
                <a:latin typeface="Calibri" panose="020F0502020204030204" pitchFamily="34" charset="0"/>
                <a:ea typeface="+mj-ea"/>
                <a:cs typeface="+mj-cs"/>
              </a:rPr>
              <a:t>10.1 Inference Concerning the Difference Between Two Means </a:t>
            </a:r>
            <a:r>
              <a:rPr kumimoji="0" lang="en-US" sz="1100" b="0" i="0" u="none" strike="noStrike" kern="1200" cap="none" spc="0" normalizeH="0" noProof="0" dirty="0">
                <a:ln>
                  <a:noFill/>
                </a:ln>
                <a:solidFill>
                  <a:srgbClr val="1F4984"/>
                </a:solidFill>
                <a:effectLst/>
                <a:uLnTx/>
                <a:uFillTx/>
                <a:latin typeface="Calibri" panose="020F0502020204030204" pitchFamily="34" charset="0"/>
                <a:ea typeface="+mj-ea"/>
                <a:cs typeface="+mj-cs"/>
              </a:rPr>
              <a:t>15</a:t>
            </a:r>
            <a:endParaRPr lang="en-IN" sz="1100" dirty="0"/>
          </a:p>
        </p:txBody>
      </p:sp>
      <p:sp>
        <p:nvSpPr>
          <p:cNvPr id="3" name="Content Placeholder 2">
            <a:extLst>
              <a:ext uri="{FF2B5EF4-FFF2-40B4-BE49-F238E27FC236}">
                <a16:creationId xmlns:a16="http://schemas.microsoft.com/office/drawing/2014/main" id="{B851BBA9-71E5-42C2-9D03-DCC83BDFBA08}"/>
              </a:ext>
            </a:extLst>
          </p:cNvPr>
          <p:cNvSpPr>
            <a:spLocks noGrp="1"/>
          </p:cNvSpPr>
          <p:nvPr>
            <p:ph idx="1"/>
          </p:nvPr>
        </p:nvSpPr>
        <p:spPr>
          <a:xfrm>
            <a:off x="457200" y="1600201"/>
            <a:ext cx="8229600" cy="427775"/>
          </a:xfrm>
        </p:spPr>
        <p:txBody>
          <a:bodyPr>
            <a:normAutofit/>
          </a:bodyPr>
          <a:lstStyle/>
          <a:p>
            <a:pPr marL="292608" indent="-292608">
              <a:spcBef>
                <a:spcPts val="500"/>
              </a:spcBef>
            </a:pPr>
            <a:r>
              <a:rPr lang="en-IN" sz="2000" dirty="0"/>
              <a:t>Example, continued with R.</a:t>
            </a:r>
          </a:p>
        </p:txBody>
      </p:sp>
      <p:pic>
        <p:nvPicPr>
          <p:cNvPr id="7" name="Picture 6" descr="A 2 line program code.">
            <a:extLst>
              <a:ext uri="{FF2B5EF4-FFF2-40B4-BE49-F238E27FC236}">
                <a16:creationId xmlns:a16="http://schemas.microsoft.com/office/drawing/2014/main" id="{7C3D32BA-DE46-41AC-9D09-CA5181753FBD}"/>
              </a:ext>
            </a:extLst>
          </p:cNvPr>
          <p:cNvPicPr>
            <a:picLocks noChangeAspect="1"/>
          </p:cNvPicPr>
          <p:nvPr/>
        </p:nvPicPr>
        <p:blipFill>
          <a:blip r:embed="rId2"/>
          <a:stretch>
            <a:fillRect/>
          </a:stretch>
        </p:blipFill>
        <p:spPr>
          <a:xfrm>
            <a:off x="945335" y="2088114"/>
            <a:ext cx="4660569" cy="473615"/>
          </a:xfrm>
          <a:prstGeom prst="rect">
            <a:avLst/>
          </a:prstGeom>
        </p:spPr>
      </p:pic>
      <p:pic>
        <p:nvPicPr>
          <p:cNvPr id="8" name="Picture 7" descr="A 7 line program code.">
            <a:extLst>
              <a:ext uri="{FF2B5EF4-FFF2-40B4-BE49-F238E27FC236}">
                <a16:creationId xmlns:a16="http://schemas.microsoft.com/office/drawing/2014/main" id="{824C316C-8442-44A2-984B-56FB520C187C}"/>
              </a:ext>
            </a:extLst>
          </p:cNvPr>
          <p:cNvPicPr>
            <a:picLocks noChangeAspect="1"/>
          </p:cNvPicPr>
          <p:nvPr/>
        </p:nvPicPr>
        <p:blipFill>
          <a:blip r:embed="rId3"/>
          <a:stretch>
            <a:fillRect/>
          </a:stretch>
        </p:blipFill>
        <p:spPr>
          <a:xfrm>
            <a:off x="932760" y="2590800"/>
            <a:ext cx="4343146" cy="1486344"/>
          </a:xfrm>
          <a:prstGeom prst="rect">
            <a:avLst/>
          </a:prstGeom>
        </p:spPr>
      </p:pic>
      <p:sp>
        <p:nvSpPr>
          <p:cNvPr id="4" name="Content Placeholder 3">
            <a:extLst>
              <a:ext uri="{FF2B5EF4-FFF2-40B4-BE49-F238E27FC236}">
                <a16:creationId xmlns:a16="http://schemas.microsoft.com/office/drawing/2014/main" id="{5D4519DC-2F02-4A5C-967E-BE08F9BB7072}"/>
              </a:ext>
            </a:extLst>
          </p:cNvPr>
          <p:cNvSpPr>
            <a:spLocks noGrp="1"/>
          </p:cNvSpPr>
          <p:nvPr>
            <p:ph idx="10"/>
          </p:nvPr>
        </p:nvSpPr>
        <p:spPr>
          <a:xfrm>
            <a:off x="457200" y="4163085"/>
            <a:ext cx="8229600" cy="1475715"/>
          </a:xfrm>
        </p:spPr>
        <p:txBody>
          <a:bodyPr>
            <a:normAutofit/>
          </a:bodyPr>
          <a:lstStyle/>
          <a:p>
            <a:pPr marL="292608" indent="-292608">
              <a:spcBef>
                <a:spcPts val="500"/>
              </a:spcBef>
            </a:pPr>
            <a:r>
              <a:rPr lang="en-US" sz="2000" dirty="0"/>
              <a:t>The confidence interval is [−10.37, 7.77].</a:t>
            </a:r>
          </a:p>
          <a:p>
            <a:pPr marL="292608" indent="-292608">
              <a:spcBef>
                <a:spcPts val="500"/>
              </a:spcBef>
            </a:pPr>
            <a:r>
              <a:rPr lang="en-US" sz="2000" dirty="0"/>
              <a:t>The </a:t>
            </a:r>
            <a:r>
              <a:rPr lang="en-US" sz="2000" i="1" dirty="0"/>
              <a:t>p</a:t>
            </a:r>
            <a:r>
              <a:rPr lang="en-US" sz="2000" dirty="0"/>
              <a:t>-value is 0.7661, we cannot reject the null hypothesis.</a:t>
            </a:r>
          </a:p>
          <a:p>
            <a:pPr marL="292608" indent="-292608">
              <a:spcBef>
                <a:spcPts val="500"/>
              </a:spcBef>
            </a:pPr>
            <a:r>
              <a:rPr lang="en-US" sz="2000" dirty="0"/>
              <a:t>At the 5% significant level, we cannot conclude the average returns between the gold and oil industries differ.</a:t>
            </a:r>
            <a:endParaRPr lang="en-IN" sz="2000" dirty="0"/>
          </a:p>
        </p:txBody>
      </p:sp>
      <p:sp>
        <p:nvSpPr>
          <p:cNvPr id="6" name="Content Placeholder 5">
            <a:extLst>
              <a:ext uri="{FF2B5EF4-FFF2-40B4-BE49-F238E27FC236}">
                <a16:creationId xmlns:a16="http://schemas.microsoft.com/office/drawing/2014/main" id="{0CD182E2-F0E8-45C8-BC01-3828DFFEA62C}"/>
              </a:ext>
            </a:extLst>
          </p:cNvPr>
          <p:cNvSpPr>
            <a:spLocks noGrp="1"/>
          </p:cNvSpPr>
          <p:nvPr>
            <p:ph sz="quarter" idx="12"/>
          </p:nvPr>
        </p:nvSpPr>
        <p:spPr>
          <a:xfrm>
            <a:off x="1524000" y="5715000"/>
            <a:ext cx="5638800" cy="228600"/>
          </a:xfrm>
        </p:spPr>
        <p:txBody>
          <a:bodyPr/>
          <a:lstStyle/>
          <a:p>
            <a:r>
              <a:rPr lang="en-US" sz="1200" dirty="0">
                <a:hlinkClick r:id="rId4" action="ppaction://hlinksldjump"/>
              </a:rPr>
              <a:t>Access the text alternative for slide images.</a:t>
            </a:r>
            <a:endParaRPr lang="en-US" sz="1200" dirty="0"/>
          </a:p>
        </p:txBody>
      </p:sp>
    </p:spTree>
    <p:extLst>
      <p:ext uri="{BB962C8B-B14F-4D97-AF65-F5344CB8AC3E}">
        <p14:creationId xmlns:p14="http://schemas.microsoft.com/office/powerpoint/2010/main" val="139250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a:xfrm>
            <a:off x="320040" y="79773"/>
            <a:ext cx="8503920" cy="934138"/>
          </a:xfrm>
        </p:spPr>
        <p:txBody>
          <a:bodyPr>
            <a:noAutofit/>
          </a:bodyPr>
          <a:lstStyle/>
          <a:p>
            <a:pPr eaLnBrk="1" hangingPunct="1"/>
            <a:r>
              <a:rPr lang="en-US" sz="3600" noProof="0" dirty="0">
                <a:latin typeface="+mn-lt"/>
              </a:rPr>
              <a:t>Chapter 10 Learning Objectives (L</a:t>
            </a:r>
            <a:r>
              <a:rPr lang="en-US" sz="100" noProof="0" dirty="0">
                <a:latin typeface="+mn-lt"/>
              </a:rPr>
              <a:t> </a:t>
            </a:r>
            <a:r>
              <a:rPr lang="en-US" sz="3600" noProof="0" dirty="0" err="1">
                <a:latin typeface="+mn-lt"/>
              </a:rPr>
              <a:t>Os</a:t>
            </a:r>
            <a:r>
              <a:rPr lang="en-US" sz="3600" noProof="0" dirty="0">
                <a:latin typeface="+mn-lt"/>
              </a:rPr>
              <a:t>)</a:t>
            </a:r>
          </a:p>
        </p:txBody>
      </p:sp>
      <p:sp>
        <p:nvSpPr>
          <p:cNvPr id="12" name="Content Placeholder 2"/>
          <p:cNvSpPr>
            <a:spLocks noGrp="1"/>
          </p:cNvSpPr>
          <p:nvPr>
            <p:ph idx="1"/>
          </p:nvPr>
        </p:nvSpPr>
        <p:spPr>
          <a:xfrm>
            <a:off x="228601" y="1219200"/>
            <a:ext cx="8595360" cy="4572000"/>
          </a:xfrm>
        </p:spPr>
        <p:txBody>
          <a:bodyPr>
            <a:normAutofit/>
          </a:bodyPr>
          <a:lstStyle/>
          <a:p>
            <a:pPr marL="1141413" indent="-1141413" eaLnBrk="1" hangingPunct="1">
              <a:buSzPct val="150000"/>
              <a:buFont typeface="Wingdings" pitchFamily="2" charset="2"/>
              <a:buNone/>
            </a:pPr>
            <a:r>
              <a:rPr lang="en-US" sz="2400" b="1" noProof="0" dirty="0">
                <a:solidFill>
                  <a:schemeClr val="accent5">
                    <a:lumMod val="50000"/>
                  </a:schemeClr>
                </a:solidFill>
                <a:latin typeface="+mn-lt"/>
              </a:rPr>
              <a:t>L</a:t>
            </a:r>
            <a:r>
              <a:rPr lang="en-US" sz="100" b="1" noProof="0" dirty="0">
                <a:solidFill>
                  <a:schemeClr val="accent5">
                    <a:lumMod val="50000"/>
                  </a:schemeClr>
                </a:solidFill>
                <a:latin typeface="+mn-lt"/>
              </a:rPr>
              <a:t> </a:t>
            </a:r>
            <a:r>
              <a:rPr lang="en-US" sz="2400" b="1" noProof="0" dirty="0">
                <a:solidFill>
                  <a:schemeClr val="accent5">
                    <a:lumMod val="50000"/>
                  </a:schemeClr>
                </a:solidFill>
                <a:latin typeface="+mn-lt"/>
              </a:rPr>
              <a:t>O 10.1</a:t>
            </a:r>
            <a:r>
              <a:rPr lang="en-US" sz="2400" b="1" noProof="0" dirty="0">
                <a:solidFill>
                  <a:srgbClr val="009C9E"/>
                </a:solidFill>
                <a:latin typeface="+mn-lt"/>
              </a:rPr>
              <a:t>   </a:t>
            </a:r>
            <a:r>
              <a:rPr lang="en-US" sz="2400" noProof="0" dirty="0">
                <a:latin typeface="+mn-lt"/>
              </a:rPr>
              <a:t>Make inferences about the difference between two population means based on independent sampling.</a:t>
            </a:r>
          </a:p>
          <a:p>
            <a:pPr marL="1141413" indent="-1141413" eaLnBrk="1" hangingPunct="1">
              <a:buSzPct val="150000"/>
              <a:buFont typeface="Wingdings" pitchFamily="2" charset="2"/>
              <a:buNone/>
            </a:pPr>
            <a:r>
              <a:rPr lang="en-US" sz="2400" b="1" noProof="0" dirty="0">
                <a:solidFill>
                  <a:schemeClr val="accent5">
                    <a:lumMod val="50000"/>
                  </a:schemeClr>
                </a:solidFill>
                <a:latin typeface="+mn-lt"/>
              </a:rPr>
              <a:t>L</a:t>
            </a:r>
            <a:r>
              <a:rPr lang="en-US" sz="100" b="1" noProof="0" dirty="0">
                <a:solidFill>
                  <a:schemeClr val="accent5">
                    <a:lumMod val="50000"/>
                  </a:schemeClr>
                </a:solidFill>
                <a:latin typeface="+mn-lt"/>
              </a:rPr>
              <a:t> </a:t>
            </a:r>
            <a:r>
              <a:rPr lang="en-US" sz="2400" b="1" noProof="0" dirty="0">
                <a:solidFill>
                  <a:schemeClr val="accent5">
                    <a:lumMod val="50000"/>
                  </a:schemeClr>
                </a:solidFill>
                <a:latin typeface="+mn-lt"/>
              </a:rPr>
              <a:t>O 10.2</a:t>
            </a:r>
            <a:r>
              <a:rPr lang="en-US" sz="2400" b="1" noProof="0" dirty="0">
                <a:solidFill>
                  <a:srgbClr val="009C9E"/>
                </a:solidFill>
                <a:latin typeface="+mn-lt"/>
              </a:rPr>
              <a:t>   </a:t>
            </a:r>
            <a:r>
              <a:rPr lang="en-US" sz="2400" noProof="0" dirty="0">
                <a:latin typeface="+mn-lt"/>
              </a:rPr>
              <a:t>Make inferences about the mean difference based on matched-pairs sampling.</a:t>
            </a:r>
          </a:p>
          <a:p>
            <a:pPr marL="1141413" indent="-1141413" eaLnBrk="1" hangingPunct="1">
              <a:buSzPct val="150000"/>
              <a:buFont typeface="Wingdings" pitchFamily="2" charset="2"/>
              <a:buNone/>
            </a:pPr>
            <a:r>
              <a:rPr lang="en-US" sz="2400" b="1" noProof="0" dirty="0">
                <a:solidFill>
                  <a:schemeClr val="accent5">
                    <a:lumMod val="50000"/>
                  </a:schemeClr>
                </a:solidFill>
                <a:latin typeface="+mn-lt"/>
              </a:rPr>
              <a:t>L</a:t>
            </a:r>
            <a:r>
              <a:rPr lang="en-US" sz="100" b="1" noProof="0" dirty="0">
                <a:solidFill>
                  <a:schemeClr val="accent5">
                    <a:lumMod val="50000"/>
                  </a:schemeClr>
                </a:solidFill>
                <a:latin typeface="+mn-lt"/>
              </a:rPr>
              <a:t> </a:t>
            </a:r>
            <a:r>
              <a:rPr lang="en-US" sz="2400" b="1" noProof="0" dirty="0">
                <a:solidFill>
                  <a:schemeClr val="accent5">
                    <a:lumMod val="50000"/>
                  </a:schemeClr>
                </a:solidFill>
                <a:latin typeface="+mn-lt"/>
              </a:rPr>
              <a:t>O 10.3   </a:t>
            </a:r>
            <a:r>
              <a:rPr lang="en-US" sz="2400" noProof="0" dirty="0">
                <a:latin typeface="+mn-lt"/>
              </a:rPr>
              <a:t>Make inferences about the difference between two population proportions based on independent sampling.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95A900-880B-40BB-985E-B9D5643CF1EC}"/>
              </a:ext>
            </a:extLst>
          </p:cNvPr>
          <p:cNvSpPr>
            <a:spLocks noGrp="1"/>
          </p:cNvSpPr>
          <p:nvPr>
            <p:ph type="title"/>
          </p:nvPr>
        </p:nvSpPr>
        <p:spPr/>
        <p:txBody>
          <a:bodyPr>
            <a:normAutofit fontScale="90000"/>
          </a:bodyPr>
          <a:lstStyle/>
          <a:p>
            <a:r>
              <a:rPr lang="en-US" dirty="0"/>
              <a:t>10.2 Inference Concerning Mean Differences </a:t>
            </a:r>
            <a:r>
              <a:rPr lang="en-US" sz="1100" dirty="0"/>
              <a:t>1</a:t>
            </a:r>
            <a:endParaRPr lang="en-IN" sz="1100" dirty="0"/>
          </a:p>
        </p:txBody>
      </p:sp>
      <p:sp>
        <p:nvSpPr>
          <p:cNvPr id="8" name="Content Placeholder 7">
            <a:extLst>
              <a:ext uri="{FF2B5EF4-FFF2-40B4-BE49-F238E27FC236}">
                <a16:creationId xmlns:a16="http://schemas.microsoft.com/office/drawing/2014/main" id="{6A8501E4-A5E3-4301-B0B5-0A6C6ACEBF6F}"/>
              </a:ext>
            </a:extLst>
          </p:cNvPr>
          <p:cNvSpPr>
            <a:spLocks noGrp="1"/>
          </p:cNvSpPr>
          <p:nvPr>
            <p:ph idx="1"/>
          </p:nvPr>
        </p:nvSpPr>
        <p:spPr>
          <a:xfrm>
            <a:off x="457201" y="1600202"/>
            <a:ext cx="4350190" cy="409668"/>
          </a:xfrm>
        </p:spPr>
        <p:txBody>
          <a:bodyPr>
            <a:normAutofit/>
          </a:bodyPr>
          <a:lstStyle/>
          <a:p>
            <a:pPr marL="0" indent="0">
              <a:buNone/>
            </a:pPr>
            <a:r>
              <a:rPr lang="en-US" sz="1800" dirty="0"/>
              <a:t>One crucial assumption for inferences about</a:t>
            </a:r>
            <a:endParaRPr lang="en-IN" sz="1800" dirty="0"/>
          </a:p>
        </p:txBody>
      </p:sp>
      <p:graphicFrame>
        <p:nvGraphicFramePr>
          <p:cNvPr id="20" name="Object 19">
            <a:extLst>
              <a:ext uri="{FF2B5EF4-FFF2-40B4-BE49-F238E27FC236}">
                <a16:creationId xmlns:a16="http://schemas.microsoft.com/office/drawing/2014/main" id="{30847107-8802-4ED1-8C4B-6A772CCFE304}"/>
              </a:ext>
            </a:extLst>
          </p:cNvPr>
          <p:cNvGraphicFramePr>
            <a:graphicFrameLocks noChangeAspect="1"/>
          </p:cNvGraphicFramePr>
          <p:nvPr>
            <p:extLst>
              <p:ext uri="{D42A27DB-BD31-4B8C-83A1-F6EECF244321}">
                <p14:modId xmlns:p14="http://schemas.microsoft.com/office/powerpoint/2010/main" val="2488151048"/>
              </p:ext>
            </p:extLst>
          </p:nvPr>
        </p:nvGraphicFramePr>
        <p:xfrm>
          <a:off x="4813300" y="1636713"/>
          <a:ext cx="736600" cy="330200"/>
        </p:xfrm>
        <a:graphic>
          <a:graphicData uri="http://schemas.openxmlformats.org/presentationml/2006/ole">
            <mc:AlternateContent xmlns:mc="http://schemas.openxmlformats.org/markup-compatibility/2006">
              <mc:Choice xmlns:v="urn:schemas-microsoft-com:vml" Requires="v">
                <p:oleObj spid="_x0000_s12337" name="Equation" r:id="rId3" imgW="736560" imgH="330120" progId="Equation.DSMT4">
                  <p:embed/>
                </p:oleObj>
              </mc:Choice>
              <mc:Fallback>
                <p:oleObj name="Equation" r:id="rId3" imgW="736560" imgH="330120" progId="Equation.DSMT4">
                  <p:embed/>
                  <p:pic>
                    <p:nvPicPr>
                      <p:cNvPr id="0" name=""/>
                      <p:cNvPicPr/>
                      <p:nvPr/>
                    </p:nvPicPr>
                    <p:blipFill>
                      <a:blip r:embed="rId4"/>
                      <a:stretch>
                        <a:fillRect/>
                      </a:stretch>
                    </p:blipFill>
                    <p:spPr>
                      <a:xfrm>
                        <a:off x="4813300" y="1636713"/>
                        <a:ext cx="736600" cy="330200"/>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C1499195-BBB1-427B-8ACE-9D243BA526E7}"/>
              </a:ext>
            </a:extLst>
          </p:cNvPr>
          <p:cNvSpPr>
            <a:spLocks noGrp="1"/>
          </p:cNvSpPr>
          <p:nvPr>
            <p:ph idx="10"/>
          </p:nvPr>
        </p:nvSpPr>
        <p:spPr>
          <a:xfrm>
            <a:off x="5556691" y="1600200"/>
            <a:ext cx="3358709" cy="382509"/>
          </a:xfrm>
        </p:spPr>
        <p:txBody>
          <a:bodyPr>
            <a:normAutofit/>
          </a:bodyPr>
          <a:lstStyle/>
          <a:p>
            <a:pPr marL="0" indent="0">
              <a:buNone/>
            </a:pPr>
            <a:r>
              <a:rPr lang="en-US" sz="1800" dirty="0"/>
              <a:t>is the samples are</a:t>
            </a:r>
            <a:endParaRPr lang="en-IN" sz="1800" dirty="0"/>
          </a:p>
        </p:txBody>
      </p:sp>
      <p:sp>
        <p:nvSpPr>
          <p:cNvPr id="10" name="Content Placeholder 9">
            <a:extLst>
              <a:ext uri="{FF2B5EF4-FFF2-40B4-BE49-F238E27FC236}">
                <a16:creationId xmlns:a16="http://schemas.microsoft.com/office/drawing/2014/main" id="{EBAA8F0C-2806-486F-9720-76E232D46D46}"/>
              </a:ext>
            </a:extLst>
          </p:cNvPr>
          <p:cNvSpPr>
            <a:spLocks noGrp="1"/>
          </p:cNvSpPr>
          <p:nvPr>
            <p:ph idx="11"/>
          </p:nvPr>
        </p:nvSpPr>
        <p:spPr>
          <a:xfrm>
            <a:off x="457200" y="1972148"/>
            <a:ext cx="8229600" cy="1395742"/>
          </a:xfrm>
        </p:spPr>
        <p:txBody>
          <a:bodyPr>
            <a:normAutofit/>
          </a:bodyPr>
          <a:lstStyle/>
          <a:p>
            <a:pPr marL="0" indent="0">
              <a:buNone/>
            </a:pPr>
            <a:r>
              <a:rPr lang="en-IN" sz="1800" dirty="0"/>
              <a:t>drawn independently.</a:t>
            </a:r>
          </a:p>
          <a:p>
            <a:pPr marL="0" indent="0">
              <a:buNone/>
            </a:pPr>
            <a:r>
              <a:rPr lang="en-US" sz="1800" dirty="0"/>
              <a:t>A common case of dependent sampling is matched pairs.</a:t>
            </a:r>
          </a:p>
          <a:p>
            <a:r>
              <a:rPr lang="en-US" sz="1800" dirty="0"/>
              <a:t>Samples are paired or matched in some way.</a:t>
            </a:r>
          </a:p>
          <a:p>
            <a:r>
              <a:rPr lang="en-US" sz="1800" dirty="0"/>
              <a:t>Comparison is between “apples” and ”apples.”</a:t>
            </a:r>
            <a:endParaRPr lang="en-IN" sz="1800" dirty="0"/>
          </a:p>
        </p:txBody>
      </p:sp>
      <p:sp>
        <p:nvSpPr>
          <p:cNvPr id="11" name="Content Placeholder 10">
            <a:extLst>
              <a:ext uri="{FF2B5EF4-FFF2-40B4-BE49-F238E27FC236}">
                <a16:creationId xmlns:a16="http://schemas.microsoft.com/office/drawing/2014/main" id="{9789AD97-C3CD-4302-BA9F-683722B2BEF9}"/>
              </a:ext>
            </a:extLst>
          </p:cNvPr>
          <p:cNvSpPr>
            <a:spLocks noGrp="1"/>
          </p:cNvSpPr>
          <p:nvPr>
            <p:ph idx="12"/>
          </p:nvPr>
        </p:nvSpPr>
        <p:spPr>
          <a:xfrm>
            <a:off x="457200" y="3418249"/>
            <a:ext cx="8229600" cy="1091343"/>
          </a:xfrm>
        </p:spPr>
        <p:txBody>
          <a:bodyPr>
            <a:normAutofit/>
          </a:bodyPr>
          <a:lstStyle/>
          <a:p>
            <a:pPr marL="0" indent="0">
              <a:buNone/>
            </a:pPr>
            <a:r>
              <a:rPr lang="en-US" sz="1800" dirty="0"/>
              <a:t>“Before” and “after” studies.</a:t>
            </a:r>
          </a:p>
          <a:p>
            <a:r>
              <a:rPr lang="en-US" sz="1800" dirty="0"/>
              <a:t>A measurement, intervention, another measurement.</a:t>
            </a:r>
          </a:p>
          <a:p>
            <a:r>
              <a:rPr lang="en-US" sz="1800" dirty="0"/>
              <a:t>Example: measuring the weight of clients before and after a diet plan.</a:t>
            </a:r>
            <a:endParaRPr lang="en-IN" sz="1800" dirty="0"/>
          </a:p>
        </p:txBody>
      </p:sp>
      <p:sp>
        <p:nvSpPr>
          <p:cNvPr id="12" name="Content Placeholder 11">
            <a:extLst>
              <a:ext uri="{FF2B5EF4-FFF2-40B4-BE49-F238E27FC236}">
                <a16:creationId xmlns:a16="http://schemas.microsoft.com/office/drawing/2014/main" id="{D194D783-8D0B-4C9B-B277-CDCEC43F9F77}"/>
              </a:ext>
            </a:extLst>
          </p:cNvPr>
          <p:cNvSpPr>
            <a:spLocks noGrp="1"/>
          </p:cNvSpPr>
          <p:nvPr>
            <p:ph idx="13"/>
          </p:nvPr>
        </p:nvSpPr>
        <p:spPr>
          <a:xfrm>
            <a:off x="457200" y="4544829"/>
            <a:ext cx="8458200" cy="1339924"/>
          </a:xfrm>
        </p:spPr>
        <p:txBody>
          <a:bodyPr>
            <a:normAutofit/>
          </a:bodyPr>
          <a:lstStyle/>
          <a:p>
            <a:pPr marL="0" indent="0">
              <a:buNone/>
            </a:pPr>
            <a:r>
              <a:rPr lang="en-US" sz="1800" dirty="0"/>
              <a:t>A pairing of observations.</a:t>
            </a:r>
          </a:p>
          <a:p>
            <a:r>
              <a:rPr lang="en-US" sz="1800" dirty="0"/>
              <a:t>Not the same individual who gets sampled twice.</a:t>
            </a:r>
          </a:p>
          <a:p>
            <a:r>
              <a:rPr lang="en-US" sz="1800" dirty="0"/>
              <a:t>Example: 20 adjacent plots of land using a nonorganic fertilizer on one half of the plot and an organic fertilizer on the other.</a:t>
            </a:r>
            <a:endParaRPr lang="en-IN" sz="1800" dirty="0"/>
          </a:p>
        </p:txBody>
      </p:sp>
    </p:spTree>
    <p:extLst>
      <p:ext uri="{BB962C8B-B14F-4D97-AF65-F5344CB8AC3E}">
        <p14:creationId xmlns:p14="http://schemas.microsoft.com/office/powerpoint/2010/main" val="2177690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6BDC0-F68B-4A4F-A970-BFC28E254755}"/>
              </a:ext>
            </a:extLst>
          </p:cNvPr>
          <p:cNvSpPr>
            <a:spLocks noGrp="1"/>
          </p:cNvSpPr>
          <p:nvPr>
            <p:ph type="title"/>
          </p:nvPr>
        </p:nvSpPr>
        <p:spPr/>
        <p:txBody>
          <a:bodyPr>
            <a:normAutofit fontScale="90000"/>
          </a:bodyPr>
          <a:lstStyle/>
          <a:p>
            <a:r>
              <a:rPr kumimoji="0" lang="en-US" b="0" i="0" u="none" strike="noStrike" kern="1200" cap="none" spc="0" normalizeH="0" noProof="0" dirty="0">
                <a:ln>
                  <a:noFill/>
                </a:ln>
                <a:solidFill>
                  <a:srgbClr val="1F4984"/>
                </a:solidFill>
                <a:effectLst/>
                <a:uLnTx/>
                <a:uFillTx/>
                <a:latin typeface="Calibri" panose="020F0502020204030204" pitchFamily="34" charset="0"/>
                <a:ea typeface="+mj-ea"/>
                <a:cs typeface="+mj-cs"/>
              </a:rPr>
              <a:t>10.2 Inference Concerning Mean Differences </a:t>
            </a:r>
            <a:r>
              <a:rPr kumimoji="0" lang="en-US" sz="1100" b="0" i="0" u="none" strike="noStrike" kern="1200" cap="none" spc="0" normalizeH="0" noProof="0" dirty="0">
                <a:ln>
                  <a:noFill/>
                </a:ln>
                <a:solidFill>
                  <a:srgbClr val="1F4984"/>
                </a:solidFill>
                <a:effectLst/>
                <a:uLnTx/>
                <a:uFillTx/>
                <a:latin typeface="Calibri" panose="020F0502020204030204" pitchFamily="34" charset="0"/>
                <a:ea typeface="+mj-ea"/>
                <a:cs typeface="+mj-cs"/>
              </a:rPr>
              <a:t>2</a:t>
            </a:r>
            <a:endParaRPr lang="en-IN" sz="1100" dirty="0"/>
          </a:p>
        </p:txBody>
      </p:sp>
      <p:sp>
        <p:nvSpPr>
          <p:cNvPr id="3" name="Content Placeholder 2">
            <a:extLst>
              <a:ext uri="{FF2B5EF4-FFF2-40B4-BE49-F238E27FC236}">
                <a16:creationId xmlns:a16="http://schemas.microsoft.com/office/drawing/2014/main" id="{8E936E2A-D551-463B-AA21-765D48E1C927}"/>
              </a:ext>
            </a:extLst>
          </p:cNvPr>
          <p:cNvSpPr>
            <a:spLocks noGrp="1"/>
          </p:cNvSpPr>
          <p:nvPr>
            <p:ph idx="1"/>
          </p:nvPr>
        </p:nvSpPr>
        <p:spPr>
          <a:xfrm>
            <a:off x="457200" y="1600201"/>
            <a:ext cx="8305800" cy="436829"/>
          </a:xfrm>
        </p:spPr>
        <p:txBody>
          <a:bodyPr/>
          <a:lstStyle/>
          <a:p>
            <a:pPr marL="0" indent="0">
              <a:buNone/>
            </a:pPr>
            <a:r>
              <a:rPr lang="en-US" dirty="0"/>
              <a:t>The parameter of interest is the mean difference.</a:t>
            </a:r>
            <a:endParaRPr lang="en-IN" dirty="0"/>
          </a:p>
        </p:txBody>
      </p:sp>
      <p:sp>
        <p:nvSpPr>
          <p:cNvPr id="4" name="Content Placeholder 3">
            <a:extLst>
              <a:ext uri="{FF2B5EF4-FFF2-40B4-BE49-F238E27FC236}">
                <a16:creationId xmlns:a16="http://schemas.microsoft.com/office/drawing/2014/main" id="{42F61CFB-C43F-4434-B33B-4B0ED45F54C3}"/>
              </a:ext>
            </a:extLst>
          </p:cNvPr>
          <p:cNvSpPr>
            <a:spLocks noGrp="1"/>
          </p:cNvSpPr>
          <p:nvPr>
            <p:ph idx="10"/>
          </p:nvPr>
        </p:nvSpPr>
        <p:spPr>
          <a:xfrm>
            <a:off x="457200" y="2066453"/>
            <a:ext cx="3779822" cy="419477"/>
          </a:xfrm>
        </p:spPr>
        <p:txBody>
          <a:bodyPr/>
          <a:lstStyle/>
          <a:p>
            <a:r>
              <a:rPr lang="en-US" dirty="0"/>
              <a:t>Denote the mean difference as</a:t>
            </a:r>
            <a:endParaRPr lang="en-IN" dirty="0"/>
          </a:p>
        </p:txBody>
      </p:sp>
      <p:graphicFrame>
        <p:nvGraphicFramePr>
          <p:cNvPr id="15" name="Object 14">
            <a:extLst>
              <a:ext uri="{FF2B5EF4-FFF2-40B4-BE49-F238E27FC236}">
                <a16:creationId xmlns:a16="http://schemas.microsoft.com/office/drawing/2014/main" id="{B5A491D0-DE18-4D82-82CC-B1BEFC9E1DB3}"/>
              </a:ext>
            </a:extLst>
          </p:cNvPr>
          <p:cNvGraphicFramePr>
            <a:graphicFrameLocks noChangeAspect="1"/>
          </p:cNvGraphicFramePr>
          <p:nvPr>
            <p:extLst>
              <p:ext uri="{D42A27DB-BD31-4B8C-83A1-F6EECF244321}">
                <p14:modId xmlns:p14="http://schemas.microsoft.com/office/powerpoint/2010/main" val="371389679"/>
              </p:ext>
            </p:extLst>
          </p:nvPr>
        </p:nvGraphicFramePr>
        <p:xfrm>
          <a:off x="4209106" y="2111091"/>
          <a:ext cx="381000" cy="330200"/>
        </p:xfrm>
        <a:graphic>
          <a:graphicData uri="http://schemas.openxmlformats.org/presentationml/2006/ole">
            <mc:AlternateContent xmlns:mc="http://schemas.openxmlformats.org/markup-compatibility/2006">
              <mc:Choice xmlns:v="urn:schemas-microsoft-com:vml" Requires="v">
                <p:oleObj spid="_x0000_s13549" name="Equation" r:id="rId3" imgW="380880" imgH="330120" progId="Equation.DSMT4">
                  <p:embed/>
                </p:oleObj>
              </mc:Choice>
              <mc:Fallback>
                <p:oleObj name="Equation" r:id="rId3" imgW="380880" imgH="330120" progId="Equation.DSMT4">
                  <p:embed/>
                  <p:pic>
                    <p:nvPicPr>
                      <p:cNvPr id="0" name=""/>
                      <p:cNvPicPr/>
                      <p:nvPr/>
                    </p:nvPicPr>
                    <p:blipFill>
                      <a:blip r:embed="rId4"/>
                      <a:stretch>
                        <a:fillRect/>
                      </a:stretch>
                    </p:blipFill>
                    <p:spPr>
                      <a:xfrm>
                        <a:off x="4209106" y="2111091"/>
                        <a:ext cx="381000" cy="3302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2614CA5E-989B-4D6E-992C-064A973B20F6}"/>
              </a:ext>
            </a:extLst>
          </p:cNvPr>
          <p:cNvSpPr>
            <a:spLocks noGrp="1"/>
          </p:cNvSpPr>
          <p:nvPr>
            <p:ph idx="11"/>
          </p:nvPr>
        </p:nvSpPr>
        <p:spPr>
          <a:xfrm>
            <a:off x="457200" y="2530569"/>
            <a:ext cx="5626729" cy="792054"/>
          </a:xfrm>
        </p:spPr>
        <p:txBody>
          <a:bodyPr/>
          <a:lstStyle/>
          <a:p>
            <a:r>
              <a:rPr lang="en-US" i="1" dirty="0"/>
              <a:t>D</a:t>
            </a:r>
            <a:r>
              <a:rPr lang="en-US" dirty="0"/>
              <a:t> = </a:t>
            </a:r>
            <a:r>
              <a:rPr lang="en-US" i="1" dirty="0"/>
              <a:t>X</a:t>
            </a:r>
            <a:r>
              <a:rPr lang="en-US" baseline="-25000" dirty="0"/>
              <a:t>1 </a:t>
            </a:r>
            <a:r>
              <a:rPr lang="en-US" dirty="0"/>
              <a:t>− </a:t>
            </a:r>
            <a:r>
              <a:rPr lang="en-US" i="1" dirty="0"/>
              <a:t>X</a:t>
            </a:r>
            <a:r>
              <a:rPr lang="en-US" baseline="-25000" dirty="0"/>
              <a:t>2</a:t>
            </a:r>
            <a:r>
              <a:rPr lang="en-US" dirty="0"/>
              <a:t>,</a:t>
            </a:r>
            <a:r>
              <a:rPr lang="en-US" baseline="-25000" dirty="0"/>
              <a:t> </a:t>
            </a:r>
            <a:r>
              <a:rPr lang="en-US" i="1" dirty="0"/>
              <a:t>X</a:t>
            </a:r>
            <a:r>
              <a:rPr lang="en-US" baseline="-25000" dirty="0"/>
              <a:t>1 </a:t>
            </a:r>
            <a:r>
              <a:rPr lang="en-US" dirty="0"/>
              <a:t>and </a:t>
            </a:r>
            <a:r>
              <a:rPr lang="en-US" i="1" dirty="0"/>
              <a:t>X</a:t>
            </a:r>
            <a:r>
              <a:rPr lang="en-US" baseline="-25000" dirty="0"/>
              <a:t>2 </a:t>
            </a:r>
            <a:r>
              <a:rPr lang="en-US" dirty="0"/>
              <a:t>are a matched pair.</a:t>
            </a:r>
          </a:p>
          <a:p>
            <a:r>
              <a:rPr lang="en-US" dirty="0"/>
              <a:t>Inference is based on the sample mean difference</a:t>
            </a:r>
            <a:endParaRPr lang="en-IN" dirty="0"/>
          </a:p>
        </p:txBody>
      </p:sp>
      <p:graphicFrame>
        <p:nvGraphicFramePr>
          <p:cNvPr id="16" name="Object 15">
            <a:extLst>
              <a:ext uri="{FF2B5EF4-FFF2-40B4-BE49-F238E27FC236}">
                <a16:creationId xmlns:a16="http://schemas.microsoft.com/office/drawing/2014/main" id="{D8A165C1-2E38-4A14-993F-F13881F85799}"/>
              </a:ext>
            </a:extLst>
          </p:cNvPr>
          <p:cNvGraphicFramePr>
            <a:graphicFrameLocks noChangeAspect="1"/>
          </p:cNvGraphicFramePr>
          <p:nvPr>
            <p:extLst>
              <p:ext uri="{D42A27DB-BD31-4B8C-83A1-F6EECF244321}">
                <p14:modId xmlns:p14="http://schemas.microsoft.com/office/powerpoint/2010/main" val="3135307269"/>
              </p:ext>
            </p:extLst>
          </p:nvPr>
        </p:nvGraphicFramePr>
        <p:xfrm>
          <a:off x="6103938" y="2935288"/>
          <a:ext cx="279400" cy="292100"/>
        </p:xfrm>
        <a:graphic>
          <a:graphicData uri="http://schemas.openxmlformats.org/presentationml/2006/ole">
            <mc:AlternateContent xmlns:mc="http://schemas.openxmlformats.org/markup-compatibility/2006">
              <mc:Choice xmlns:v="urn:schemas-microsoft-com:vml" Requires="v">
                <p:oleObj spid="_x0000_s13550" name="Equation" r:id="rId5" imgW="279360" imgH="291960" progId="Equation.DSMT4">
                  <p:embed/>
                </p:oleObj>
              </mc:Choice>
              <mc:Fallback>
                <p:oleObj name="Equation" r:id="rId5" imgW="279360" imgH="291960" progId="Equation.DSMT4">
                  <p:embed/>
                  <p:pic>
                    <p:nvPicPr>
                      <p:cNvPr id="0" name=""/>
                      <p:cNvPicPr/>
                      <p:nvPr/>
                    </p:nvPicPr>
                    <p:blipFill>
                      <a:blip r:embed="rId6"/>
                      <a:stretch>
                        <a:fillRect/>
                      </a:stretch>
                    </p:blipFill>
                    <p:spPr>
                      <a:xfrm>
                        <a:off x="6103938" y="2935288"/>
                        <a:ext cx="279400" cy="29210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67D4A798-9482-47E4-8FE4-B4A198C99CD1}"/>
              </a:ext>
            </a:extLst>
          </p:cNvPr>
          <p:cNvSpPr>
            <a:spLocks noGrp="1"/>
          </p:cNvSpPr>
          <p:nvPr>
            <p:ph idx="12"/>
          </p:nvPr>
        </p:nvSpPr>
        <p:spPr>
          <a:xfrm>
            <a:off x="457200" y="3352800"/>
            <a:ext cx="6324600" cy="448147"/>
          </a:xfrm>
        </p:spPr>
        <p:txBody>
          <a:bodyPr>
            <a:normAutofit/>
          </a:bodyPr>
          <a:lstStyle/>
          <a:p>
            <a:pPr marL="621792" indent="-320040"/>
            <a:r>
              <a:rPr lang="en-US" i="1" dirty="0"/>
              <a:t>X</a:t>
            </a:r>
            <a:r>
              <a:rPr lang="en-US" baseline="-25000" dirty="0"/>
              <a:t>1 </a:t>
            </a:r>
            <a:r>
              <a:rPr lang="en-US" dirty="0"/>
              <a:t>− </a:t>
            </a:r>
            <a:r>
              <a:rPr lang="en-US" i="1" dirty="0"/>
              <a:t>X</a:t>
            </a:r>
            <a:r>
              <a:rPr lang="en-US" baseline="-25000" dirty="0"/>
              <a:t>2 </a:t>
            </a:r>
            <a:r>
              <a:rPr lang="en-US" dirty="0"/>
              <a:t>normally distributed or a large sample size.</a:t>
            </a:r>
            <a:endParaRPr lang="en-IN" dirty="0"/>
          </a:p>
        </p:txBody>
      </p:sp>
      <p:sp>
        <p:nvSpPr>
          <p:cNvPr id="7" name="Content Placeholder 6">
            <a:extLst>
              <a:ext uri="{FF2B5EF4-FFF2-40B4-BE49-F238E27FC236}">
                <a16:creationId xmlns:a16="http://schemas.microsoft.com/office/drawing/2014/main" id="{FD906A87-D1C4-4B80-9CEC-F9E97886837C}"/>
              </a:ext>
            </a:extLst>
          </p:cNvPr>
          <p:cNvSpPr>
            <a:spLocks noGrp="1"/>
          </p:cNvSpPr>
          <p:nvPr>
            <p:ph idx="13"/>
          </p:nvPr>
        </p:nvSpPr>
        <p:spPr>
          <a:xfrm>
            <a:off x="457201" y="3859041"/>
            <a:ext cx="656376" cy="473797"/>
          </a:xfrm>
        </p:spPr>
        <p:txBody>
          <a:bodyPr/>
          <a:lstStyle/>
          <a:p>
            <a:pPr marL="621792" indent="-320040"/>
            <a:r>
              <a:rPr lang="en-IN" dirty="0"/>
              <a:t> </a:t>
            </a:r>
          </a:p>
        </p:txBody>
      </p:sp>
      <p:graphicFrame>
        <p:nvGraphicFramePr>
          <p:cNvPr id="17" name="Object 16">
            <a:extLst>
              <a:ext uri="{FF2B5EF4-FFF2-40B4-BE49-F238E27FC236}">
                <a16:creationId xmlns:a16="http://schemas.microsoft.com/office/drawing/2014/main" id="{6EDD7C54-3C80-40FB-B30D-EE05F0BF8FDD}"/>
              </a:ext>
            </a:extLst>
          </p:cNvPr>
          <p:cNvGraphicFramePr>
            <a:graphicFrameLocks noChangeAspect="1"/>
          </p:cNvGraphicFramePr>
          <p:nvPr>
            <p:extLst>
              <p:ext uri="{D42A27DB-BD31-4B8C-83A1-F6EECF244321}">
                <p14:modId xmlns:p14="http://schemas.microsoft.com/office/powerpoint/2010/main" val="2855944110"/>
              </p:ext>
            </p:extLst>
          </p:nvPr>
        </p:nvGraphicFramePr>
        <p:xfrm>
          <a:off x="1173115" y="3877147"/>
          <a:ext cx="241300" cy="279400"/>
        </p:xfrm>
        <a:graphic>
          <a:graphicData uri="http://schemas.openxmlformats.org/presentationml/2006/ole">
            <mc:AlternateContent xmlns:mc="http://schemas.openxmlformats.org/markup-compatibility/2006">
              <mc:Choice xmlns:v="urn:schemas-microsoft-com:vml" Requires="v">
                <p:oleObj spid="_x0000_s13551" name="Equation" r:id="rId7" imgW="241200" imgH="279360" progId="Equation.DSMT4">
                  <p:embed/>
                </p:oleObj>
              </mc:Choice>
              <mc:Fallback>
                <p:oleObj name="Equation" r:id="rId7" imgW="241200" imgH="279360" progId="Equation.DSMT4">
                  <p:embed/>
                  <p:pic>
                    <p:nvPicPr>
                      <p:cNvPr id="16" name="Object 15">
                        <a:extLst>
                          <a:ext uri="{FF2B5EF4-FFF2-40B4-BE49-F238E27FC236}">
                            <a16:creationId xmlns:a16="http://schemas.microsoft.com/office/drawing/2014/main" id="{D8A165C1-2E38-4A14-993F-F13881F85799}"/>
                          </a:ext>
                        </a:extLst>
                      </p:cNvPr>
                      <p:cNvPicPr/>
                      <p:nvPr/>
                    </p:nvPicPr>
                    <p:blipFill>
                      <a:blip r:embed="rId8"/>
                      <a:stretch>
                        <a:fillRect/>
                      </a:stretch>
                    </p:blipFill>
                    <p:spPr>
                      <a:xfrm>
                        <a:off x="1173115" y="3877147"/>
                        <a:ext cx="241300" cy="279400"/>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EAAA1805-744B-4B27-B0D8-FC0DFBDB50E9}"/>
              </a:ext>
            </a:extLst>
          </p:cNvPr>
          <p:cNvSpPr>
            <a:spLocks noGrp="1"/>
          </p:cNvSpPr>
          <p:nvPr>
            <p:ph idx="14"/>
          </p:nvPr>
        </p:nvSpPr>
        <p:spPr>
          <a:xfrm>
            <a:off x="1524000" y="3886201"/>
            <a:ext cx="6858000" cy="436829"/>
          </a:xfrm>
        </p:spPr>
        <p:txBody>
          <a:bodyPr/>
          <a:lstStyle/>
          <a:p>
            <a:pPr marL="0" indent="0">
              <a:buNone/>
            </a:pPr>
            <a:r>
              <a:rPr lang="en-US" dirty="0"/>
              <a:t>follows (approximately) a normal distribution.</a:t>
            </a:r>
            <a:endParaRPr lang="en-IN" dirty="0"/>
          </a:p>
        </p:txBody>
      </p:sp>
      <p:graphicFrame>
        <p:nvGraphicFramePr>
          <p:cNvPr id="18" name="Object 17">
            <a:extLst>
              <a:ext uri="{FF2B5EF4-FFF2-40B4-BE49-F238E27FC236}">
                <a16:creationId xmlns:a16="http://schemas.microsoft.com/office/drawing/2014/main" id="{73AF3072-85A1-4B05-96E4-F07172B51993}"/>
              </a:ext>
            </a:extLst>
          </p:cNvPr>
          <p:cNvGraphicFramePr>
            <a:graphicFrameLocks noChangeAspect="1"/>
          </p:cNvGraphicFramePr>
          <p:nvPr>
            <p:extLst>
              <p:ext uri="{D42A27DB-BD31-4B8C-83A1-F6EECF244321}">
                <p14:modId xmlns:p14="http://schemas.microsoft.com/office/powerpoint/2010/main" val="3405218050"/>
              </p:ext>
            </p:extLst>
          </p:nvPr>
        </p:nvGraphicFramePr>
        <p:xfrm>
          <a:off x="611188" y="4416425"/>
          <a:ext cx="3848100" cy="406400"/>
        </p:xfrm>
        <a:graphic>
          <a:graphicData uri="http://schemas.openxmlformats.org/presentationml/2006/ole">
            <mc:AlternateContent xmlns:mc="http://schemas.openxmlformats.org/markup-compatibility/2006">
              <mc:Choice xmlns:v="urn:schemas-microsoft-com:vml" Requires="v">
                <p:oleObj spid="_x0000_s13552" name="Equation" r:id="rId9" imgW="3848040" imgH="406080" progId="Equation.DSMT4">
                  <p:embed/>
                </p:oleObj>
              </mc:Choice>
              <mc:Fallback>
                <p:oleObj name="Equation" r:id="rId9" imgW="3848040" imgH="406080" progId="Equation.DSMT4">
                  <p:embed/>
                  <p:pic>
                    <p:nvPicPr>
                      <p:cNvPr id="0" name=""/>
                      <p:cNvPicPr/>
                      <p:nvPr/>
                    </p:nvPicPr>
                    <p:blipFill>
                      <a:blip r:embed="rId10"/>
                      <a:stretch>
                        <a:fillRect/>
                      </a:stretch>
                    </p:blipFill>
                    <p:spPr>
                      <a:xfrm>
                        <a:off x="611188" y="4416425"/>
                        <a:ext cx="3848100" cy="406400"/>
                      </a:xfrm>
                      <a:prstGeom prst="rect">
                        <a:avLst/>
                      </a:prstGeom>
                    </p:spPr>
                  </p:pic>
                </p:oleObj>
              </mc:Fallback>
            </mc:AlternateContent>
          </a:graphicData>
        </a:graphic>
      </p:graphicFrame>
      <p:sp>
        <p:nvSpPr>
          <p:cNvPr id="10" name="Content Placeholder 9">
            <a:extLst>
              <a:ext uri="{FF2B5EF4-FFF2-40B4-BE49-F238E27FC236}">
                <a16:creationId xmlns:a16="http://schemas.microsoft.com/office/drawing/2014/main" id="{67BAB556-D16A-49E7-9787-2D36E3968490}"/>
              </a:ext>
            </a:extLst>
          </p:cNvPr>
          <p:cNvSpPr>
            <a:spLocks noGrp="1"/>
          </p:cNvSpPr>
          <p:nvPr>
            <p:ph idx="16"/>
          </p:nvPr>
        </p:nvSpPr>
        <p:spPr>
          <a:xfrm>
            <a:off x="457200" y="4953001"/>
            <a:ext cx="715915" cy="397597"/>
          </a:xfrm>
        </p:spPr>
        <p:txBody>
          <a:bodyPr/>
          <a:lstStyle/>
          <a:p>
            <a:pPr marL="621792" indent="-320040"/>
            <a:r>
              <a:rPr lang="en-IN" dirty="0"/>
              <a:t> </a:t>
            </a:r>
          </a:p>
        </p:txBody>
      </p:sp>
      <p:graphicFrame>
        <p:nvGraphicFramePr>
          <p:cNvPr id="19" name="Object 18">
            <a:extLst>
              <a:ext uri="{FF2B5EF4-FFF2-40B4-BE49-F238E27FC236}">
                <a16:creationId xmlns:a16="http://schemas.microsoft.com/office/drawing/2014/main" id="{091268A8-5933-4897-879C-FD6A0A38CAAA}"/>
              </a:ext>
            </a:extLst>
          </p:cNvPr>
          <p:cNvGraphicFramePr>
            <a:graphicFrameLocks noChangeAspect="1"/>
          </p:cNvGraphicFramePr>
          <p:nvPr>
            <p:extLst>
              <p:ext uri="{D42A27DB-BD31-4B8C-83A1-F6EECF244321}">
                <p14:modId xmlns:p14="http://schemas.microsoft.com/office/powerpoint/2010/main" val="1065103201"/>
              </p:ext>
            </p:extLst>
          </p:nvPr>
        </p:nvGraphicFramePr>
        <p:xfrm>
          <a:off x="1258888" y="4970463"/>
          <a:ext cx="128587" cy="292100"/>
        </p:xfrm>
        <a:graphic>
          <a:graphicData uri="http://schemas.openxmlformats.org/presentationml/2006/ole">
            <mc:AlternateContent xmlns:mc="http://schemas.openxmlformats.org/markup-compatibility/2006">
              <mc:Choice xmlns:v="urn:schemas-microsoft-com:vml" Requires="v">
                <p:oleObj spid="_x0000_s13553" name="Equation" r:id="rId11" imgW="215640" imgH="291960" progId="Equation.DSMT4">
                  <p:embed/>
                </p:oleObj>
              </mc:Choice>
              <mc:Fallback>
                <p:oleObj name="Equation" r:id="rId11" imgW="215640" imgH="291960" progId="Equation.DSMT4">
                  <p:embed/>
                  <p:pic>
                    <p:nvPicPr>
                      <p:cNvPr id="0" name=""/>
                      <p:cNvPicPr/>
                      <p:nvPr/>
                    </p:nvPicPr>
                    <p:blipFill>
                      <a:blip r:embed="rId12"/>
                      <a:stretch>
                        <a:fillRect/>
                      </a:stretch>
                    </p:blipFill>
                    <p:spPr>
                      <a:xfrm>
                        <a:off x="1258888" y="4970463"/>
                        <a:ext cx="128587" cy="292100"/>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id="{A817FC45-39C4-4B08-B577-F35340B9C72E}"/>
              </a:ext>
            </a:extLst>
          </p:cNvPr>
          <p:cNvSpPr>
            <a:spLocks noGrp="1"/>
          </p:cNvSpPr>
          <p:nvPr>
            <p:ph sz="quarter" idx="17"/>
          </p:nvPr>
        </p:nvSpPr>
        <p:spPr>
          <a:xfrm>
            <a:off x="1414414" y="4931119"/>
            <a:ext cx="7272385" cy="419479"/>
          </a:xfrm>
        </p:spPr>
        <p:txBody>
          <a:bodyPr/>
          <a:lstStyle/>
          <a:p>
            <a:pPr marL="0" indent="0">
              <a:buNone/>
            </a:pPr>
            <a:r>
              <a:rPr lang="en-US" dirty="0"/>
              <a:t>and </a:t>
            </a:r>
            <a:r>
              <a:rPr lang="en-US" i="1" dirty="0" err="1"/>
              <a:t>s</a:t>
            </a:r>
            <a:r>
              <a:rPr lang="en-US" i="1" baseline="-25000" dirty="0" err="1"/>
              <a:t>D</a:t>
            </a:r>
            <a:r>
              <a:rPr lang="en-US" dirty="0"/>
              <a:t> are the mean and standard deviation of the differences.</a:t>
            </a:r>
            <a:endParaRPr lang="en-IN" dirty="0"/>
          </a:p>
        </p:txBody>
      </p:sp>
      <p:sp>
        <p:nvSpPr>
          <p:cNvPr id="12" name="Content Placeholder 11">
            <a:extLst>
              <a:ext uri="{FF2B5EF4-FFF2-40B4-BE49-F238E27FC236}">
                <a16:creationId xmlns:a16="http://schemas.microsoft.com/office/drawing/2014/main" id="{6A5D3861-2C87-43A0-8C32-C75D24758BF8}"/>
              </a:ext>
            </a:extLst>
          </p:cNvPr>
          <p:cNvSpPr>
            <a:spLocks noGrp="1"/>
          </p:cNvSpPr>
          <p:nvPr>
            <p:ph sz="quarter" idx="18"/>
          </p:nvPr>
        </p:nvSpPr>
        <p:spPr>
          <a:xfrm>
            <a:off x="457200" y="5383400"/>
            <a:ext cx="8229600" cy="468856"/>
          </a:xfrm>
        </p:spPr>
        <p:txBody>
          <a:bodyPr/>
          <a:lstStyle/>
          <a:p>
            <a:pPr marL="621792" indent="-320040"/>
            <a:r>
              <a:rPr lang="en-IN" i="1" dirty="0"/>
              <a:t>df </a:t>
            </a:r>
            <a:r>
              <a:rPr lang="en-IN" dirty="0"/>
              <a:t>= </a:t>
            </a:r>
            <a:r>
              <a:rPr lang="en-IN" i="1" dirty="0"/>
              <a:t>n </a:t>
            </a:r>
            <a:r>
              <a:rPr lang="en-IN" dirty="0"/>
              <a:t>− 1.</a:t>
            </a:r>
          </a:p>
        </p:txBody>
      </p:sp>
    </p:spTree>
    <p:extLst>
      <p:ext uri="{BB962C8B-B14F-4D97-AF65-F5344CB8AC3E}">
        <p14:creationId xmlns:p14="http://schemas.microsoft.com/office/powerpoint/2010/main" val="30013771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73E4F-E7EA-4BC5-B070-54465A1C04C7}"/>
              </a:ext>
            </a:extLst>
          </p:cNvPr>
          <p:cNvSpPr>
            <a:spLocks noGrp="1"/>
          </p:cNvSpPr>
          <p:nvPr>
            <p:ph type="title"/>
          </p:nvPr>
        </p:nvSpPr>
        <p:spPr/>
        <p:txBody>
          <a:bodyPr>
            <a:normAutofit fontScale="90000"/>
          </a:bodyPr>
          <a:lstStyle/>
          <a:p>
            <a:r>
              <a:rPr kumimoji="0" lang="en-US" b="0" i="0" u="none" strike="noStrike" kern="1200" cap="none" spc="0" normalizeH="0" noProof="0" dirty="0">
                <a:ln>
                  <a:noFill/>
                </a:ln>
                <a:solidFill>
                  <a:srgbClr val="1F4984"/>
                </a:solidFill>
                <a:effectLst/>
                <a:uLnTx/>
                <a:uFillTx/>
                <a:latin typeface="Calibri" panose="020F0502020204030204" pitchFamily="34" charset="0"/>
                <a:ea typeface="+mj-ea"/>
                <a:cs typeface="+mj-cs"/>
              </a:rPr>
              <a:t>10.2 Inference Concerning Mean Differences </a:t>
            </a:r>
            <a:r>
              <a:rPr kumimoji="0" lang="en-US" sz="1100" b="0" i="0" u="none" strike="noStrike" kern="1200" cap="none" spc="0" normalizeH="0" noProof="0" dirty="0">
                <a:ln>
                  <a:noFill/>
                </a:ln>
                <a:solidFill>
                  <a:srgbClr val="1F4984"/>
                </a:solidFill>
                <a:effectLst/>
                <a:uLnTx/>
                <a:uFillTx/>
                <a:latin typeface="Calibri" panose="020F0502020204030204" pitchFamily="34" charset="0"/>
                <a:ea typeface="+mj-ea"/>
                <a:cs typeface="+mj-cs"/>
              </a:rPr>
              <a:t>3</a:t>
            </a:r>
            <a:endParaRPr lang="en-IN" sz="1100" dirty="0"/>
          </a:p>
        </p:txBody>
      </p:sp>
      <p:sp>
        <p:nvSpPr>
          <p:cNvPr id="3" name="Content Placeholder 2">
            <a:extLst>
              <a:ext uri="{FF2B5EF4-FFF2-40B4-BE49-F238E27FC236}">
                <a16:creationId xmlns:a16="http://schemas.microsoft.com/office/drawing/2014/main" id="{0ED418EE-6860-4371-B32B-D7517C16437C}"/>
              </a:ext>
            </a:extLst>
          </p:cNvPr>
          <p:cNvSpPr>
            <a:spLocks noGrp="1"/>
          </p:cNvSpPr>
          <p:nvPr>
            <p:ph idx="1"/>
          </p:nvPr>
        </p:nvSpPr>
        <p:spPr>
          <a:xfrm>
            <a:off x="457200" y="1600201"/>
            <a:ext cx="8382000" cy="1405549"/>
          </a:xfrm>
        </p:spPr>
        <p:txBody>
          <a:bodyPr/>
          <a:lstStyle/>
          <a:p>
            <a:r>
              <a:rPr lang="en-US" dirty="0"/>
              <a:t>Example: A manager is interested in improving productivity at a plant by changing the layout of the workstation.</a:t>
            </a:r>
          </a:p>
          <a:p>
            <a:r>
              <a:rPr lang="en-US" dirty="0"/>
              <a:t>For each of 10 workers, she measures the time it takes to complete a task before the change and again after the change.</a:t>
            </a:r>
            <a:endParaRPr lang="en-IN" dirty="0"/>
          </a:p>
        </p:txBody>
      </p:sp>
      <p:sp>
        <p:nvSpPr>
          <p:cNvPr id="4" name="Content Placeholder 3">
            <a:extLst>
              <a:ext uri="{FF2B5EF4-FFF2-40B4-BE49-F238E27FC236}">
                <a16:creationId xmlns:a16="http://schemas.microsoft.com/office/drawing/2014/main" id="{417BFD0D-BEE7-403E-8FD0-FF5089F47CEA}"/>
              </a:ext>
            </a:extLst>
          </p:cNvPr>
          <p:cNvSpPr>
            <a:spLocks noGrp="1"/>
          </p:cNvSpPr>
          <p:nvPr>
            <p:ph idx="10"/>
          </p:nvPr>
        </p:nvSpPr>
        <p:spPr>
          <a:xfrm>
            <a:off x="457200" y="3078625"/>
            <a:ext cx="1932915" cy="426575"/>
          </a:xfrm>
        </p:spPr>
        <p:txBody>
          <a:bodyPr/>
          <a:lstStyle/>
          <a:p>
            <a:r>
              <a:rPr lang="en-IN" dirty="0"/>
              <a:t>She calculates</a:t>
            </a:r>
          </a:p>
        </p:txBody>
      </p:sp>
      <p:graphicFrame>
        <p:nvGraphicFramePr>
          <p:cNvPr id="15" name="Object 14">
            <a:extLst>
              <a:ext uri="{FF2B5EF4-FFF2-40B4-BE49-F238E27FC236}">
                <a16:creationId xmlns:a16="http://schemas.microsoft.com/office/drawing/2014/main" id="{B12F7804-40C0-4995-94B7-E0D257D63620}"/>
              </a:ext>
            </a:extLst>
          </p:cNvPr>
          <p:cNvGraphicFramePr>
            <a:graphicFrameLocks noChangeAspect="1"/>
          </p:cNvGraphicFramePr>
          <p:nvPr>
            <p:extLst>
              <p:ext uri="{D42A27DB-BD31-4B8C-83A1-F6EECF244321}">
                <p14:modId xmlns:p14="http://schemas.microsoft.com/office/powerpoint/2010/main" val="28676297"/>
              </p:ext>
            </p:extLst>
          </p:nvPr>
        </p:nvGraphicFramePr>
        <p:xfrm>
          <a:off x="2571750" y="3135313"/>
          <a:ext cx="2679700" cy="355600"/>
        </p:xfrm>
        <a:graphic>
          <a:graphicData uri="http://schemas.openxmlformats.org/presentationml/2006/ole">
            <mc:AlternateContent xmlns:mc="http://schemas.openxmlformats.org/markup-compatibility/2006">
              <mc:Choice xmlns:v="urn:schemas-microsoft-com:vml" Requires="v">
                <p:oleObj spid="_x0000_s14385" name="Equation" r:id="rId3" imgW="2679480" imgH="355320" progId="Equation.DSMT4">
                  <p:embed/>
                </p:oleObj>
              </mc:Choice>
              <mc:Fallback>
                <p:oleObj name="Equation" r:id="rId3" imgW="2679480" imgH="355320" progId="Equation.DSMT4">
                  <p:embed/>
                  <p:pic>
                    <p:nvPicPr>
                      <p:cNvPr id="0" name=""/>
                      <p:cNvPicPr/>
                      <p:nvPr/>
                    </p:nvPicPr>
                    <p:blipFill>
                      <a:blip r:embed="rId4"/>
                      <a:stretch>
                        <a:fillRect/>
                      </a:stretch>
                    </p:blipFill>
                    <p:spPr>
                      <a:xfrm>
                        <a:off x="2571750" y="3135313"/>
                        <a:ext cx="2679700" cy="3556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8AEF6210-EFA3-46D3-9EA5-6BE0FEE7EF2F}"/>
              </a:ext>
            </a:extLst>
          </p:cNvPr>
          <p:cNvSpPr>
            <a:spLocks noGrp="1"/>
          </p:cNvSpPr>
          <p:nvPr>
            <p:ph idx="11"/>
          </p:nvPr>
        </p:nvSpPr>
        <p:spPr>
          <a:xfrm>
            <a:off x="457200" y="3581400"/>
            <a:ext cx="8077200" cy="1828800"/>
          </a:xfrm>
        </p:spPr>
        <p:txBody>
          <a:bodyPr/>
          <a:lstStyle/>
          <a:p>
            <a:r>
              <a:rPr lang="en-US" dirty="0"/>
              <a:t>Construct the 95% confidence interval for the mean difference.</a:t>
            </a:r>
          </a:p>
          <a:p>
            <a:r>
              <a:rPr lang="en-US" dirty="0"/>
              <a:t>Assume that the productivity variable, before minus after, is normally distributed.</a:t>
            </a:r>
            <a:endParaRPr lang="en-IN" dirty="0"/>
          </a:p>
        </p:txBody>
      </p:sp>
    </p:spTree>
    <p:extLst>
      <p:ext uri="{BB962C8B-B14F-4D97-AF65-F5344CB8AC3E}">
        <p14:creationId xmlns:p14="http://schemas.microsoft.com/office/powerpoint/2010/main" val="1708169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788D0-9252-4067-806A-1C8F59FD7BE6}"/>
              </a:ext>
            </a:extLst>
          </p:cNvPr>
          <p:cNvSpPr>
            <a:spLocks noGrp="1"/>
          </p:cNvSpPr>
          <p:nvPr>
            <p:ph type="title"/>
          </p:nvPr>
        </p:nvSpPr>
        <p:spPr/>
        <p:txBody>
          <a:bodyPr>
            <a:normAutofit fontScale="90000"/>
          </a:bodyPr>
          <a:lstStyle/>
          <a:p>
            <a:r>
              <a:rPr kumimoji="0" lang="en-US" b="0" i="0" u="none" strike="noStrike" kern="1200" cap="none" spc="0" normalizeH="0" noProof="0" dirty="0">
                <a:ln>
                  <a:noFill/>
                </a:ln>
                <a:solidFill>
                  <a:srgbClr val="1F4984"/>
                </a:solidFill>
                <a:effectLst/>
                <a:uLnTx/>
                <a:uFillTx/>
                <a:latin typeface="Calibri" panose="020F0502020204030204" pitchFamily="34" charset="0"/>
                <a:ea typeface="+mj-ea"/>
                <a:cs typeface="+mj-cs"/>
              </a:rPr>
              <a:t>10.2 Inference Concerning Mean Differences </a:t>
            </a:r>
            <a:r>
              <a:rPr kumimoji="0" lang="en-US" sz="1100" b="0" i="0" u="none" strike="noStrike" kern="1200" cap="none" spc="0" normalizeH="0" noProof="0" dirty="0">
                <a:ln>
                  <a:noFill/>
                </a:ln>
                <a:solidFill>
                  <a:srgbClr val="1F4984"/>
                </a:solidFill>
                <a:effectLst/>
                <a:uLnTx/>
                <a:uFillTx/>
                <a:latin typeface="Calibri" panose="020F0502020204030204" pitchFamily="34" charset="0"/>
                <a:ea typeface="+mj-ea"/>
                <a:cs typeface="+mj-cs"/>
              </a:rPr>
              <a:t>4</a:t>
            </a:r>
            <a:endParaRPr lang="en-IN" sz="1100" dirty="0"/>
          </a:p>
        </p:txBody>
      </p:sp>
      <p:sp>
        <p:nvSpPr>
          <p:cNvPr id="3" name="Content Placeholder 2">
            <a:extLst>
              <a:ext uri="{FF2B5EF4-FFF2-40B4-BE49-F238E27FC236}">
                <a16:creationId xmlns:a16="http://schemas.microsoft.com/office/drawing/2014/main" id="{F5B7F2DC-EAB3-4855-9179-A63A61746FA8}"/>
              </a:ext>
            </a:extLst>
          </p:cNvPr>
          <p:cNvSpPr>
            <a:spLocks noGrp="1"/>
          </p:cNvSpPr>
          <p:nvPr>
            <p:ph idx="1"/>
          </p:nvPr>
        </p:nvSpPr>
        <p:spPr>
          <a:xfrm>
            <a:off x="457200" y="1600201"/>
            <a:ext cx="5867400" cy="427775"/>
          </a:xfrm>
        </p:spPr>
        <p:txBody>
          <a:bodyPr>
            <a:normAutofit/>
          </a:bodyPr>
          <a:lstStyle/>
          <a:p>
            <a:pPr marL="292608" indent="-292608"/>
            <a:r>
              <a:rPr lang="en-IN" sz="2000" dirty="0">
                <a:latin typeface="+mn-lt"/>
              </a:rPr>
              <a:t>Example, continued.</a:t>
            </a:r>
          </a:p>
        </p:txBody>
      </p:sp>
      <p:sp>
        <p:nvSpPr>
          <p:cNvPr id="4" name="Content Placeholder 3">
            <a:extLst>
              <a:ext uri="{FF2B5EF4-FFF2-40B4-BE49-F238E27FC236}">
                <a16:creationId xmlns:a16="http://schemas.microsoft.com/office/drawing/2014/main" id="{60A94572-161E-403F-8261-3E20BF5DD4C9}"/>
              </a:ext>
            </a:extLst>
          </p:cNvPr>
          <p:cNvSpPr>
            <a:spLocks noGrp="1"/>
          </p:cNvSpPr>
          <p:nvPr>
            <p:ph idx="10"/>
          </p:nvPr>
        </p:nvSpPr>
        <p:spPr>
          <a:xfrm>
            <a:off x="457200" y="2190781"/>
            <a:ext cx="381000" cy="427776"/>
          </a:xfrm>
        </p:spPr>
        <p:txBody>
          <a:bodyPr>
            <a:normAutofit/>
          </a:bodyPr>
          <a:lstStyle/>
          <a:p>
            <a:pPr marL="292608" indent="-292608"/>
            <a:r>
              <a:rPr lang="en-IN" sz="2000" dirty="0">
                <a:latin typeface="+mn-lt"/>
              </a:rPr>
              <a:t> </a:t>
            </a:r>
          </a:p>
        </p:txBody>
      </p:sp>
      <p:graphicFrame>
        <p:nvGraphicFramePr>
          <p:cNvPr id="15" name="Object 14">
            <a:extLst>
              <a:ext uri="{FF2B5EF4-FFF2-40B4-BE49-F238E27FC236}">
                <a16:creationId xmlns:a16="http://schemas.microsoft.com/office/drawing/2014/main" id="{DD0C2317-3203-4B06-868C-6454B8812836}"/>
              </a:ext>
            </a:extLst>
          </p:cNvPr>
          <p:cNvGraphicFramePr>
            <a:graphicFrameLocks noChangeAspect="1"/>
          </p:cNvGraphicFramePr>
          <p:nvPr>
            <p:extLst>
              <p:ext uri="{D42A27DB-BD31-4B8C-83A1-F6EECF244321}">
                <p14:modId xmlns:p14="http://schemas.microsoft.com/office/powerpoint/2010/main" val="542434470"/>
              </p:ext>
            </p:extLst>
          </p:nvPr>
        </p:nvGraphicFramePr>
        <p:xfrm>
          <a:off x="941388" y="2209800"/>
          <a:ext cx="2525712" cy="336550"/>
        </p:xfrm>
        <a:graphic>
          <a:graphicData uri="http://schemas.openxmlformats.org/presentationml/2006/ole">
            <mc:AlternateContent xmlns:mc="http://schemas.openxmlformats.org/markup-compatibility/2006">
              <mc:Choice xmlns:v="urn:schemas-microsoft-com:vml" Requires="v">
                <p:oleObj spid="_x0000_s15503" name="Equation" r:id="rId3" imgW="2679480" imgH="355320" progId="Equation.DSMT4">
                  <p:embed/>
                </p:oleObj>
              </mc:Choice>
              <mc:Fallback>
                <p:oleObj name="Equation" r:id="rId3" imgW="2679480" imgH="355320" progId="Equation.DSMT4">
                  <p:embed/>
                  <p:pic>
                    <p:nvPicPr>
                      <p:cNvPr id="15" name="Object 14">
                        <a:extLst>
                          <a:ext uri="{FF2B5EF4-FFF2-40B4-BE49-F238E27FC236}">
                            <a16:creationId xmlns:a16="http://schemas.microsoft.com/office/drawing/2014/main" id="{DD0C2317-3203-4B06-868C-6454B8812836}"/>
                          </a:ext>
                        </a:extLst>
                      </p:cNvPr>
                      <p:cNvPicPr/>
                      <p:nvPr/>
                    </p:nvPicPr>
                    <p:blipFill>
                      <a:blip r:embed="rId4"/>
                      <a:stretch>
                        <a:fillRect/>
                      </a:stretch>
                    </p:blipFill>
                    <p:spPr>
                      <a:xfrm>
                        <a:off x="941388" y="2209800"/>
                        <a:ext cx="2525712" cy="33655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C368C806-D90B-4BCD-A6E7-37CA59CFBEBD}"/>
              </a:ext>
            </a:extLst>
          </p:cNvPr>
          <p:cNvSpPr>
            <a:spLocks noGrp="1"/>
          </p:cNvSpPr>
          <p:nvPr>
            <p:ph idx="11"/>
          </p:nvPr>
        </p:nvSpPr>
        <p:spPr>
          <a:xfrm>
            <a:off x="457200" y="2737920"/>
            <a:ext cx="381000" cy="425133"/>
          </a:xfrm>
        </p:spPr>
        <p:txBody>
          <a:bodyPr>
            <a:normAutofit/>
          </a:bodyPr>
          <a:lstStyle/>
          <a:p>
            <a:pPr marL="292608" indent="-292608"/>
            <a:r>
              <a:rPr lang="en-IN" sz="2000" dirty="0">
                <a:latin typeface="+mn-lt"/>
              </a:rPr>
              <a:t> </a:t>
            </a:r>
          </a:p>
        </p:txBody>
      </p:sp>
      <p:graphicFrame>
        <p:nvGraphicFramePr>
          <p:cNvPr id="16" name="Object 15">
            <a:extLst>
              <a:ext uri="{FF2B5EF4-FFF2-40B4-BE49-F238E27FC236}">
                <a16:creationId xmlns:a16="http://schemas.microsoft.com/office/drawing/2014/main" id="{AC25BB2D-1D10-4415-A7AC-CB99B1FF78FE}"/>
              </a:ext>
            </a:extLst>
          </p:cNvPr>
          <p:cNvGraphicFramePr>
            <a:graphicFrameLocks noChangeAspect="1"/>
          </p:cNvGraphicFramePr>
          <p:nvPr>
            <p:extLst>
              <p:ext uri="{D42A27DB-BD31-4B8C-83A1-F6EECF244321}">
                <p14:modId xmlns:p14="http://schemas.microsoft.com/office/powerpoint/2010/main" val="1999318378"/>
              </p:ext>
            </p:extLst>
          </p:nvPr>
        </p:nvGraphicFramePr>
        <p:xfrm>
          <a:off x="984250" y="2767013"/>
          <a:ext cx="3060700" cy="355600"/>
        </p:xfrm>
        <a:graphic>
          <a:graphicData uri="http://schemas.openxmlformats.org/presentationml/2006/ole">
            <mc:AlternateContent xmlns:mc="http://schemas.openxmlformats.org/markup-compatibility/2006">
              <mc:Choice xmlns:v="urn:schemas-microsoft-com:vml" Requires="v">
                <p:oleObj spid="_x0000_s15504" name="Equation" r:id="rId5" imgW="3060360" imgH="355320" progId="Equation.DSMT4">
                  <p:embed/>
                </p:oleObj>
              </mc:Choice>
              <mc:Fallback>
                <p:oleObj name="Equation" r:id="rId5" imgW="3060360" imgH="355320" progId="Equation.DSMT4">
                  <p:embed/>
                  <p:pic>
                    <p:nvPicPr>
                      <p:cNvPr id="16" name="Object 15">
                        <a:extLst>
                          <a:ext uri="{FF2B5EF4-FFF2-40B4-BE49-F238E27FC236}">
                            <a16:creationId xmlns:a16="http://schemas.microsoft.com/office/drawing/2014/main" id="{AC25BB2D-1D10-4415-A7AC-CB99B1FF78FE}"/>
                          </a:ext>
                        </a:extLst>
                      </p:cNvPr>
                      <p:cNvPicPr/>
                      <p:nvPr/>
                    </p:nvPicPr>
                    <p:blipFill>
                      <a:blip r:embed="rId6"/>
                      <a:stretch>
                        <a:fillRect/>
                      </a:stretch>
                    </p:blipFill>
                    <p:spPr>
                      <a:xfrm>
                        <a:off x="984250" y="2767013"/>
                        <a:ext cx="3060700" cy="35560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6CDB347A-0097-481B-AEEA-209D53EFE46E}"/>
              </a:ext>
            </a:extLst>
          </p:cNvPr>
          <p:cNvSpPr>
            <a:spLocks noGrp="1"/>
          </p:cNvSpPr>
          <p:nvPr>
            <p:ph idx="12"/>
          </p:nvPr>
        </p:nvSpPr>
        <p:spPr>
          <a:xfrm>
            <a:off x="457200" y="3306591"/>
            <a:ext cx="381000" cy="417847"/>
          </a:xfrm>
        </p:spPr>
        <p:txBody>
          <a:bodyPr>
            <a:normAutofit/>
          </a:bodyPr>
          <a:lstStyle/>
          <a:p>
            <a:pPr marL="292608" indent="-292608"/>
            <a:r>
              <a:rPr lang="en-IN" sz="2000" dirty="0">
                <a:latin typeface="+mn-lt"/>
              </a:rPr>
              <a:t> </a:t>
            </a:r>
          </a:p>
        </p:txBody>
      </p:sp>
      <p:graphicFrame>
        <p:nvGraphicFramePr>
          <p:cNvPr id="17" name="Object 16">
            <a:extLst>
              <a:ext uri="{FF2B5EF4-FFF2-40B4-BE49-F238E27FC236}">
                <a16:creationId xmlns:a16="http://schemas.microsoft.com/office/drawing/2014/main" id="{E87077FD-416A-46C1-B431-AD9C5425FC41}"/>
              </a:ext>
            </a:extLst>
          </p:cNvPr>
          <p:cNvGraphicFramePr>
            <a:graphicFrameLocks noChangeAspect="1"/>
          </p:cNvGraphicFramePr>
          <p:nvPr>
            <p:extLst>
              <p:ext uri="{D42A27DB-BD31-4B8C-83A1-F6EECF244321}">
                <p14:modId xmlns:p14="http://schemas.microsoft.com/office/powerpoint/2010/main" val="1127360624"/>
              </p:ext>
            </p:extLst>
          </p:nvPr>
        </p:nvGraphicFramePr>
        <p:xfrm>
          <a:off x="984250" y="3249613"/>
          <a:ext cx="5843588" cy="492125"/>
        </p:xfrm>
        <a:graphic>
          <a:graphicData uri="http://schemas.openxmlformats.org/presentationml/2006/ole">
            <mc:AlternateContent xmlns:mc="http://schemas.openxmlformats.org/markup-compatibility/2006">
              <mc:Choice xmlns:v="urn:schemas-microsoft-com:vml" Requires="v">
                <p:oleObj spid="_x0000_s15505" name="Equation" r:id="rId7" imgW="5752800" imgH="482400" progId="Equation.DSMT4">
                  <p:embed/>
                </p:oleObj>
              </mc:Choice>
              <mc:Fallback>
                <p:oleObj name="Equation" r:id="rId7" imgW="5752800" imgH="482400" progId="Equation.DSMT4">
                  <p:embed/>
                  <p:pic>
                    <p:nvPicPr>
                      <p:cNvPr id="17" name="Object 16">
                        <a:extLst>
                          <a:ext uri="{FF2B5EF4-FFF2-40B4-BE49-F238E27FC236}">
                            <a16:creationId xmlns:a16="http://schemas.microsoft.com/office/drawing/2014/main" id="{E87077FD-416A-46C1-B431-AD9C5425FC41}"/>
                          </a:ext>
                        </a:extLst>
                      </p:cNvPr>
                      <p:cNvPicPr/>
                      <p:nvPr/>
                    </p:nvPicPr>
                    <p:blipFill>
                      <a:blip r:embed="rId8"/>
                      <a:stretch>
                        <a:fillRect/>
                      </a:stretch>
                    </p:blipFill>
                    <p:spPr>
                      <a:xfrm>
                        <a:off x="984250" y="3249613"/>
                        <a:ext cx="5843588" cy="492125"/>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49590267-7933-494B-927A-B7D251755262}"/>
              </a:ext>
            </a:extLst>
          </p:cNvPr>
          <p:cNvSpPr>
            <a:spLocks noGrp="1"/>
          </p:cNvSpPr>
          <p:nvPr>
            <p:ph idx="14"/>
          </p:nvPr>
        </p:nvSpPr>
        <p:spPr>
          <a:xfrm>
            <a:off x="457200" y="3819649"/>
            <a:ext cx="8229600" cy="1819151"/>
          </a:xfrm>
        </p:spPr>
        <p:txBody>
          <a:bodyPr>
            <a:normAutofit/>
          </a:bodyPr>
          <a:lstStyle/>
          <a:p>
            <a:pPr marL="292608" indent="-292608"/>
            <a:r>
              <a:rPr lang="en-US" sz="2000" dirty="0">
                <a:latin typeface="+mn-lt"/>
              </a:rPr>
              <a:t>The 95% confidence interval for the mean difference ranges from 0.36 to 16.64.</a:t>
            </a:r>
          </a:p>
          <a:p>
            <a:pPr marL="292608" indent="-292608"/>
            <a:r>
              <a:rPr lang="en-US" sz="2000" dirty="0">
                <a:latin typeface="+mn-lt"/>
              </a:rPr>
              <a:t>This represents a fairly wide interval, caused by the high standard deviation 10 sample differences.</a:t>
            </a:r>
            <a:endParaRPr lang="en-IN" sz="2000" dirty="0">
              <a:latin typeface="+mn-lt"/>
            </a:endParaRPr>
          </a:p>
        </p:txBody>
      </p:sp>
    </p:spTree>
    <p:extLst>
      <p:ext uri="{BB962C8B-B14F-4D97-AF65-F5344CB8AC3E}">
        <p14:creationId xmlns:p14="http://schemas.microsoft.com/office/powerpoint/2010/main" val="34299835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ED5E4-D901-4347-9F77-3CF963080939}"/>
              </a:ext>
            </a:extLst>
          </p:cNvPr>
          <p:cNvSpPr>
            <a:spLocks noGrp="1"/>
          </p:cNvSpPr>
          <p:nvPr>
            <p:ph type="title"/>
          </p:nvPr>
        </p:nvSpPr>
        <p:spPr/>
        <p:txBody>
          <a:bodyPr>
            <a:normAutofit fontScale="90000"/>
          </a:bodyPr>
          <a:lstStyle/>
          <a:p>
            <a:r>
              <a:rPr kumimoji="0" lang="en-US" b="0" i="0" u="none" strike="noStrike" kern="1200" cap="none" spc="0" normalizeH="0" noProof="0" dirty="0">
                <a:ln>
                  <a:noFill/>
                </a:ln>
                <a:solidFill>
                  <a:srgbClr val="1F4984"/>
                </a:solidFill>
                <a:effectLst/>
                <a:uLnTx/>
                <a:uFillTx/>
                <a:latin typeface="Calibri" panose="020F0502020204030204" pitchFamily="34" charset="0"/>
                <a:ea typeface="+mj-ea"/>
                <a:cs typeface="+mj-cs"/>
              </a:rPr>
              <a:t>10.2 Inference Concerning Mean Differences </a:t>
            </a:r>
            <a:r>
              <a:rPr kumimoji="0" lang="en-US" sz="1100" b="0" i="0" u="none" strike="noStrike" kern="1200" cap="none" spc="0" normalizeH="0" noProof="0" dirty="0">
                <a:ln>
                  <a:noFill/>
                </a:ln>
                <a:solidFill>
                  <a:srgbClr val="1F4984"/>
                </a:solidFill>
                <a:effectLst/>
                <a:uLnTx/>
                <a:uFillTx/>
                <a:latin typeface="Calibri" panose="020F0502020204030204" pitchFamily="34" charset="0"/>
                <a:ea typeface="+mj-ea"/>
                <a:cs typeface="+mj-cs"/>
              </a:rPr>
              <a:t>5</a:t>
            </a:r>
            <a:endParaRPr lang="en-IN" sz="1100" dirty="0"/>
          </a:p>
        </p:txBody>
      </p:sp>
      <p:sp>
        <p:nvSpPr>
          <p:cNvPr id="3" name="Content Placeholder 2">
            <a:extLst>
              <a:ext uri="{FF2B5EF4-FFF2-40B4-BE49-F238E27FC236}">
                <a16:creationId xmlns:a16="http://schemas.microsoft.com/office/drawing/2014/main" id="{8F6FA59C-40BA-4498-92B5-CD3D277A7471}"/>
              </a:ext>
            </a:extLst>
          </p:cNvPr>
          <p:cNvSpPr>
            <a:spLocks noGrp="1"/>
          </p:cNvSpPr>
          <p:nvPr>
            <p:ph idx="1"/>
          </p:nvPr>
        </p:nvSpPr>
        <p:spPr>
          <a:xfrm>
            <a:off x="457200" y="1600202"/>
            <a:ext cx="4467885" cy="454936"/>
          </a:xfrm>
        </p:spPr>
        <p:txBody>
          <a:bodyPr/>
          <a:lstStyle/>
          <a:p>
            <a:r>
              <a:rPr lang="en-US" dirty="0"/>
              <a:t>Let </a:t>
            </a:r>
            <a:r>
              <a:rPr lang="en-US" i="1" dirty="0"/>
              <a:t>d</a:t>
            </a:r>
            <a:r>
              <a:rPr lang="en-US" baseline="-25000" dirty="0"/>
              <a:t>0</a:t>
            </a:r>
            <a:r>
              <a:rPr lang="en-US" dirty="0"/>
              <a:t> be a hypothesized difference for</a:t>
            </a:r>
            <a:endParaRPr lang="en-IN" dirty="0"/>
          </a:p>
        </p:txBody>
      </p:sp>
      <p:graphicFrame>
        <p:nvGraphicFramePr>
          <p:cNvPr id="15" name="Object 14">
            <a:extLst>
              <a:ext uri="{FF2B5EF4-FFF2-40B4-BE49-F238E27FC236}">
                <a16:creationId xmlns:a16="http://schemas.microsoft.com/office/drawing/2014/main" id="{55AFD599-928B-4144-9C8A-66EB73BAA191}"/>
              </a:ext>
            </a:extLst>
          </p:cNvPr>
          <p:cNvGraphicFramePr>
            <a:graphicFrameLocks noChangeAspect="1"/>
          </p:cNvGraphicFramePr>
          <p:nvPr>
            <p:extLst>
              <p:ext uri="{D42A27DB-BD31-4B8C-83A1-F6EECF244321}">
                <p14:modId xmlns:p14="http://schemas.microsoft.com/office/powerpoint/2010/main" val="2897445304"/>
              </p:ext>
            </p:extLst>
          </p:nvPr>
        </p:nvGraphicFramePr>
        <p:xfrm>
          <a:off x="4954507" y="1618308"/>
          <a:ext cx="381000" cy="330200"/>
        </p:xfrm>
        <a:graphic>
          <a:graphicData uri="http://schemas.openxmlformats.org/presentationml/2006/ole">
            <mc:AlternateContent xmlns:mc="http://schemas.openxmlformats.org/markup-compatibility/2006">
              <mc:Choice xmlns:v="urn:schemas-microsoft-com:vml" Requires="v">
                <p:oleObj spid="_x0000_s16914" name="Equation" r:id="rId3" imgW="380880" imgH="330120" progId="Equation.DSMT4">
                  <p:embed/>
                </p:oleObj>
              </mc:Choice>
              <mc:Fallback>
                <p:oleObj name="Equation" r:id="rId3" imgW="380880" imgH="330120" progId="Equation.DSMT4">
                  <p:embed/>
                  <p:pic>
                    <p:nvPicPr>
                      <p:cNvPr id="0" name=""/>
                      <p:cNvPicPr/>
                      <p:nvPr/>
                    </p:nvPicPr>
                    <p:blipFill>
                      <a:blip r:embed="rId4"/>
                      <a:stretch>
                        <a:fillRect/>
                      </a:stretch>
                    </p:blipFill>
                    <p:spPr>
                      <a:xfrm>
                        <a:off x="4954507" y="1618308"/>
                        <a:ext cx="381000" cy="330200"/>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BF5568F9-1872-4733-B8CF-8C9408FC0490}"/>
              </a:ext>
            </a:extLst>
          </p:cNvPr>
          <p:cNvSpPr>
            <a:spLocks noGrp="1"/>
          </p:cNvSpPr>
          <p:nvPr>
            <p:ph idx="10"/>
          </p:nvPr>
        </p:nvSpPr>
        <p:spPr>
          <a:xfrm>
            <a:off x="457200" y="2112967"/>
            <a:ext cx="7848600" cy="422006"/>
          </a:xfrm>
        </p:spPr>
        <p:txBody>
          <a:bodyPr/>
          <a:lstStyle/>
          <a:p>
            <a:r>
              <a:rPr lang="en-US" dirty="0"/>
              <a:t>The competing hypothesis will be one of the below.</a:t>
            </a:r>
            <a:endParaRPr lang="en-IN" dirty="0"/>
          </a:p>
        </p:txBody>
      </p:sp>
      <p:graphicFrame>
        <p:nvGraphicFramePr>
          <p:cNvPr id="17" name="(Decorative)Table 17">
            <a:extLst>
              <a:ext uri="{FF2B5EF4-FFF2-40B4-BE49-F238E27FC236}">
                <a16:creationId xmlns:a16="http://schemas.microsoft.com/office/drawing/2014/main" id="{DE399326-AA9E-434F-B6F3-CDC58C1EFCF6}"/>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2634321941"/>
              </p:ext>
            </p:extLst>
          </p:nvPr>
        </p:nvGraphicFramePr>
        <p:xfrm>
          <a:off x="1400238" y="2590800"/>
          <a:ext cx="6343521" cy="1112520"/>
        </p:xfrm>
        <a:graphic>
          <a:graphicData uri="http://schemas.openxmlformats.org/drawingml/2006/table">
            <a:tbl>
              <a:tblPr firstRow="1" bandRow="1">
                <a:tableStyleId>{5C22544A-7EE6-4342-B048-85BDC9FD1C3A}</a:tableStyleId>
              </a:tblPr>
              <a:tblGrid>
                <a:gridCol w="2114507">
                  <a:extLst>
                    <a:ext uri="{9D8B030D-6E8A-4147-A177-3AD203B41FA5}">
                      <a16:colId xmlns:a16="http://schemas.microsoft.com/office/drawing/2014/main" val="2469205824"/>
                    </a:ext>
                  </a:extLst>
                </a:gridCol>
                <a:gridCol w="2114507">
                  <a:extLst>
                    <a:ext uri="{9D8B030D-6E8A-4147-A177-3AD203B41FA5}">
                      <a16:colId xmlns:a16="http://schemas.microsoft.com/office/drawing/2014/main" val="2743771027"/>
                    </a:ext>
                  </a:extLst>
                </a:gridCol>
                <a:gridCol w="2114507">
                  <a:extLst>
                    <a:ext uri="{9D8B030D-6E8A-4147-A177-3AD203B41FA5}">
                      <a16:colId xmlns:a16="http://schemas.microsoft.com/office/drawing/2014/main" val="2796856641"/>
                    </a:ext>
                  </a:extLst>
                </a:gridCol>
              </a:tblGrid>
              <a:tr h="370840">
                <a:tc>
                  <a:txBody>
                    <a:bodyPr/>
                    <a:lstStyle/>
                    <a:p>
                      <a:endParaRPr lang="en-IN"/>
                    </a:p>
                  </a:txBody>
                  <a:tcPr marL="95153" marR="95153"/>
                </a:tc>
                <a:tc>
                  <a:txBody>
                    <a:bodyPr/>
                    <a:lstStyle/>
                    <a:p>
                      <a:endParaRPr lang="en-IN"/>
                    </a:p>
                  </a:txBody>
                  <a:tcPr marL="95153" marR="95153"/>
                </a:tc>
                <a:tc>
                  <a:txBody>
                    <a:bodyPr/>
                    <a:lstStyle/>
                    <a:p>
                      <a:endParaRPr lang="en-IN" dirty="0"/>
                    </a:p>
                  </a:txBody>
                  <a:tcPr marL="95153" marR="95153"/>
                </a:tc>
                <a:extLst>
                  <a:ext uri="{0D108BD9-81ED-4DB2-BD59-A6C34878D82A}">
                    <a16:rowId xmlns:a16="http://schemas.microsoft.com/office/drawing/2014/main" val="961221270"/>
                  </a:ext>
                </a:extLst>
              </a:tr>
              <a:tr h="370840">
                <a:tc>
                  <a:txBody>
                    <a:bodyPr/>
                    <a:lstStyle/>
                    <a:p>
                      <a:endParaRPr lang="en-IN"/>
                    </a:p>
                  </a:txBody>
                  <a:tcPr marL="95153" marR="95153"/>
                </a:tc>
                <a:tc>
                  <a:txBody>
                    <a:bodyPr/>
                    <a:lstStyle/>
                    <a:p>
                      <a:endParaRPr lang="en-IN"/>
                    </a:p>
                  </a:txBody>
                  <a:tcPr marL="95153" marR="95153"/>
                </a:tc>
                <a:tc>
                  <a:txBody>
                    <a:bodyPr/>
                    <a:lstStyle/>
                    <a:p>
                      <a:endParaRPr lang="en-IN"/>
                    </a:p>
                  </a:txBody>
                  <a:tcPr marL="95153" marR="95153"/>
                </a:tc>
                <a:extLst>
                  <a:ext uri="{0D108BD9-81ED-4DB2-BD59-A6C34878D82A}">
                    <a16:rowId xmlns:a16="http://schemas.microsoft.com/office/drawing/2014/main" val="1693626675"/>
                  </a:ext>
                </a:extLst>
              </a:tr>
              <a:tr h="370840">
                <a:tc>
                  <a:txBody>
                    <a:bodyPr/>
                    <a:lstStyle/>
                    <a:p>
                      <a:endParaRPr lang="en-IN"/>
                    </a:p>
                  </a:txBody>
                  <a:tcPr marL="95153" marR="95153"/>
                </a:tc>
                <a:tc>
                  <a:txBody>
                    <a:bodyPr/>
                    <a:lstStyle/>
                    <a:p>
                      <a:endParaRPr lang="en-IN"/>
                    </a:p>
                  </a:txBody>
                  <a:tcPr marL="95153" marR="95153"/>
                </a:tc>
                <a:tc>
                  <a:txBody>
                    <a:bodyPr/>
                    <a:lstStyle/>
                    <a:p>
                      <a:endParaRPr lang="en-IN" dirty="0"/>
                    </a:p>
                  </a:txBody>
                  <a:tcPr marL="95153" marR="95153"/>
                </a:tc>
                <a:extLst>
                  <a:ext uri="{0D108BD9-81ED-4DB2-BD59-A6C34878D82A}">
                    <a16:rowId xmlns:a16="http://schemas.microsoft.com/office/drawing/2014/main" val="2321255683"/>
                  </a:ext>
                </a:extLst>
              </a:tr>
            </a:tbl>
          </a:graphicData>
        </a:graphic>
      </p:graphicFrame>
      <p:graphicFrame>
        <p:nvGraphicFramePr>
          <p:cNvPr id="18" name="Object 17">
            <a:extLst>
              <a:ext uri="{FF2B5EF4-FFF2-40B4-BE49-F238E27FC236}">
                <a16:creationId xmlns:a16="http://schemas.microsoft.com/office/drawing/2014/main" id="{F1AD4270-10B6-4909-A08E-9FA102A9B703}"/>
              </a:ext>
            </a:extLst>
          </p:cNvPr>
          <p:cNvGraphicFramePr>
            <a:graphicFrameLocks noChangeAspect="1"/>
          </p:cNvGraphicFramePr>
          <p:nvPr>
            <p:extLst>
              <p:ext uri="{D42A27DB-BD31-4B8C-83A1-F6EECF244321}">
                <p14:modId xmlns:p14="http://schemas.microsoft.com/office/powerpoint/2010/main" val="1893088292"/>
              </p:ext>
            </p:extLst>
          </p:nvPr>
        </p:nvGraphicFramePr>
        <p:xfrm>
          <a:off x="1600200" y="2674042"/>
          <a:ext cx="1536700" cy="203200"/>
        </p:xfrm>
        <a:graphic>
          <a:graphicData uri="http://schemas.openxmlformats.org/presentationml/2006/ole">
            <mc:AlternateContent xmlns:mc="http://schemas.openxmlformats.org/markup-compatibility/2006">
              <mc:Choice xmlns:v="urn:schemas-microsoft-com:vml" Requires="v">
                <p:oleObj spid="_x0000_s16915" name="Equation" r:id="rId5" imgW="1536480" imgH="203040" progId="Equation.DSMT4">
                  <p:embed/>
                </p:oleObj>
              </mc:Choice>
              <mc:Fallback>
                <p:oleObj name="Equation" r:id="rId5" imgW="1536480" imgH="203040" progId="Equation.DSMT4">
                  <p:embed/>
                  <p:pic>
                    <p:nvPicPr>
                      <p:cNvPr id="16" name="Object 15">
                        <a:extLst>
                          <a:ext uri="{FF2B5EF4-FFF2-40B4-BE49-F238E27FC236}">
                            <a16:creationId xmlns:a16="http://schemas.microsoft.com/office/drawing/2014/main" id="{25C17C1E-8C73-479D-807A-A432C55EB8C8}"/>
                          </a:ext>
                        </a:extLst>
                      </p:cNvPr>
                      <p:cNvPicPr/>
                      <p:nvPr/>
                    </p:nvPicPr>
                    <p:blipFill>
                      <a:blip r:embed="rId6"/>
                      <a:stretch>
                        <a:fillRect/>
                      </a:stretch>
                    </p:blipFill>
                    <p:spPr>
                      <a:xfrm>
                        <a:off x="1600200" y="2674042"/>
                        <a:ext cx="1536700" cy="203200"/>
                      </a:xfrm>
                      <a:prstGeom prst="rect">
                        <a:avLst/>
                      </a:prstGeom>
                    </p:spPr>
                  </p:pic>
                </p:oleObj>
              </mc:Fallback>
            </mc:AlternateContent>
          </a:graphicData>
        </a:graphic>
      </p:graphicFrame>
      <p:graphicFrame>
        <p:nvGraphicFramePr>
          <p:cNvPr id="19" name="Object 18">
            <a:extLst>
              <a:ext uri="{FF2B5EF4-FFF2-40B4-BE49-F238E27FC236}">
                <a16:creationId xmlns:a16="http://schemas.microsoft.com/office/drawing/2014/main" id="{534FB034-CEC9-439B-9E7E-CF9F97BD6568}"/>
              </a:ext>
            </a:extLst>
          </p:cNvPr>
          <p:cNvGraphicFramePr>
            <a:graphicFrameLocks noChangeAspect="1"/>
          </p:cNvGraphicFramePr>
          <p:nvPr>
            <p:extLst>
              <p:ext uri="{D42A27DB-BD31-4B8C-83A1-F6EECF244321}">
                <p14:modId xmlns:p14="http://schemas.microsoft.com/office/powerpoint/2010/main" val="1395083169"/>
              </p:ext>
            </p:extLst>
          </p:nvPr>
        </p:nvGraphicFramePr>
        <p:xfrm>
          <a:off x="3746500" y="2654300"/>
          <a:ext cx="1651000" cy="241300"/>
        </p:xfrm>
        <a:graphic>
          <a:graphicData uri="http://schemas.openxmlformats.org/presentationml/2006/ole">
            <mc:AlternateContent xmlns:mc="http://schemas.openxmlformats.org/markup-compatibility/2006">
              <mc:Choice xmlns:v="urn:schemas-microsoft-com:vml" Requires="v">
                <p:oleObj spid="_x0000_s16916" name="Equation" r:id="rId7" imgW="1650960" imgH="241200" progId="Equation.DSMT4">
                  <p:embed/>
                </p:oleObj>
              </mc:Choice>
              <mc:Fallback>
                <p:oleObj name="Equation" r:id="rId7" imgW="1650960" imgH="241200" progId="Equation.DSMT4">
                  <p:embed/>
                  <p:pic>
                    <p:nvPicPr>
                      <p:cNvPr id="18" name="Object 17">
                        <a:extLst>
                          <a:ext uri="{FF2B5EF4-FFF2-40B4-BE49-F238E27FC236}">
                            <a16:creationId xmlns:a16="http://schemas.microsoft.com/office/drawing/2014/main" id="{9C01CE29-44C0-49B8-8C1F-11E0104A9121}"/>
                          </a:ext>
                        </a:extLst>
                      </p:cNvPr>
                      <p:cNvPicPr/>
                      <p:nvPr/>
                    </p:nvPicPr>
                    <p:blipFill>
                      <a:blip r:embed="rId8"/>
                      <a:stretch>
                        <a:fillRect/>
                      </a:stretch>
                    </p:blipFill>
                    <p:spPr>
                      <a:xfrm>
                        <a:off x="3746500" y="2654300"/>
                        <a:ext cx="1651000" cy="241300"/>
                      </a:xfrm>
                      <a:prstGeom prst="rect">
                        <a:avLst/>
                      </a:prstGeom>
                    </p:spPr>
                  </p:pic>
                </p:oleObj>
              </mc:Fallback>
            </mc:AlternateContent>
          </a:graphicData>
        </a:graphic>
      </p:graphicFrame>
      <p:graphicFrame>
        <p:nvGraphicFramePr>
          <p:cNvPr id="20" name="Object 19">
            <a:extLst>
              <a:ext uri="{FF2B5EF4-FFF2-40B4-BE49-F238E27FC236}">
                <a16:creationId xmlns:a16="http://schemas.microsoft.com/office/drawing/2014/main" id="{F9F8188B-476D-489C-A180-A29C75B4DDEE}"/>
              </a:ext>
            </a:extLst>
          </p:cNvPr>
          <p:cNvGraphicFramePr>
            <a:graphicFrameLocks noChangeAspect="1"/>
          </p:cNvGraphicFramePr>
          <p:nvPr>
            <p:extLst>
              <p:ext uri="{D42A27DB-BD31-4B8C-83A1-F6EECF244321}">
                <p14:modId xmlns:p14="http://schemas.microsoft.com/office/powerpoint/2010/main" val="431361639"/>
              </p:ext>
            </p:extLst>
          </p:nvPr>
        </p:nvGraphicFramePr>
        <p:xfrm>
          <a:off x="5883275" y="2673350"/>
          <a:ext cx="1524000" cy="203200"/>
        </p:xfrm>
        <a:graphic>
          <a:graphicData uri="http://schemas.openxmlformats.org/presentationml/2006/ole">
            <mc:AlternateContent xmlns:mc="http://schemas.openxmlformats.org/markup-compatibility/2006">
              <mc:Choice xmlns:v="urn:schemas-microsoft-com:vml" Requires="v">
                <p:oleObj spid="_x0000_s16917" name="Equation" r:id="rId9" imgW="1523880" imgH="203040" progId="Equation.DSMT4">
                  <p:embed/>
                </p:oleObj>
              </mc:Choice>
              <mc:Fallback>
                <p:oleObj name="Equation" r:id="rId9" imgW="1523880" imgH="203040" progId="Equation.DSMT4">
                  <p:embed/>
                  <p:pic>
                    <p:nvPicPr>
                      <p:cNvPr id="19" name="Object 18">
                        <a:extLst>
                          <a:ext uri="{FF2B5EF4-FFF2-40B4-BE49-F238E27FC236}">
                            <a16:creationId xmlns:a16="http://schemas.microsoft.com/office/drawing/2014/main" id="{7346BBCF-EE4C-4F7C-8105-CE57F1EC14FC}"/>
                          </a:ext>
                        </a:extLst>
                      </p:cNvPr>
                      <p:cNvPicPr/>
                      <p:nvPr/>
                    </p:nvPicPr>
                    <p:blipFill>
                      <a:blip r:embed="rId10"/>
                      <a:stretch>
                        <a:fillRect/>
                      </a:stretch>
                    </p:blipFill>
                    <p:spPr>
                      <a:xfrm>
                        <a:off x="5883275" y="2673350"/>
                        <a:ext cx="1524000" cy="203200"/>
                      </a:xfrm>
                      <a:prstGeom prst="rect">
                        <a:avLst/>
                      </a:prstGeom>
                    </p:spPr>
                  </p:pic>
                </p:oleObj>
              </mc:Fallback>
            </mc:AlternateContent>
          </a:graphicData>
        </a:graphic>
      </p:graphicFrame>
      <p:graphicFrame>
        <p:nvGraphicFramePr>
          <p:cNvPr id="21" name="Object 20">
            <a:extLst>
              <a:ext uri="{FF2B5EF4-FFF2-40B4-BE49-F238E27FC236}">
                <a16:creationId xmlns:a16="http://schemas.microsoft.com/office/drawing/2014/main" id="{DA63F2D5-87E9-4206-A2B7-BC1C0B1EAE4D}"/>
              </a:ext>
            </a:extLst>
          </p:cNvPr>
          <p:cNvGraphicFramePr>
            <a:graphicFrameLocks noChangeAspect="1"/>
          </p:cNvGraphicFramePr>
          <p:nvPr>
            <p:extLst>
              <p:ext uri="{D42A27DB-BD31-4B8C-83A1-F6EECF244321}">
                <p14:modId xmlns:p14="http://schemas.microsoft.com/office/powerpoint/2010/main" val="815179335"/>
              </p:ext>
            </p:extLst>
          </p:nvPr>
        </p:nvGraphicFramePr>
        <p:xfrm>
          <a:off x="1854200" y="2997200"/>
          <a:ext cx="1028700" cy="279400"/>
        </p:xfrm>
        <a:graphic>
          <a:graphicData uri="http://schemas.openxmlformats.org/presentationml/2006/ole">
            <mc:AlternateContent xmlns:mc="http://schemas.openxmlformats.org/markup-compatibility/2006">
              <mc:Choice xmlns:v="urn:schemas-microsoft-com:vml" Requires="v">
                <p:oleObj spid="_x0000_s16918" name="Equation" r:id="rId11" imgW="1028520" imgH="279360" progId="Equation.DSMT4">
                  <p:embed/>
                </p:oleObj>
              </mc:Choice>
              <mc:Fallback>
                <p:oleObj name="Equation" r:id="rId11" imgW="1028520" imgH="279360" progId="Equation.DSMT4">
                  <p:embed/>
                  <p:pic>
                    <p:nvPicPr>
                      <p:cNvPr id="20" name="Object 19">
                        <a:extLst>
                          <a:ext uri="{FF2B5EF4-FFF2-40B4-BE49-F238E27FC236}">
                            <a16:creationId xmlns:a16="http://schemas.microsoft.com/office/drawing/2014/main" id="{E6C724BF-D377-4DEE-A583-0CD3974F682A}"/>
                          </a:ext>
                        </a:extLst>
                      </p:cNvPr>
                      <p:cNvPicPr/>
                      <p:nvPr/>
                    </p:nvPicPr>
                    <p:blipFill>
                      <a:blip r:embed="rId12"/>
                      <a:stretch>
                        <a:fillRect/>
                      </a:stretch>
                    </p:blipFill>
                    <p:spPr>
                      <a:xfrm>
                        <a:off x="1854200" y="2997200"/>
                        <a:ext cx="1028700" cy="279400"/>
                      </a:xfrm>
                      <a:prstGeom prst="rect">
                        <a:avLst/>
                      </a:prstGeom>
                    </p:spPr>
                  </p:pic>
                </p:oleObj>
              </mc:Fallback>
            </mc:AlternateContent>
          </a:graphicData>
        </a:graphic>
      </p:graphicFrame>
      <p:graphicFrame>
        <p:nvGraphicFramePr>
          <p:cNvPr id="22" name="Object 21">
            <a:extLst>
              <a:ext uri="{FF2B5EF4-FFF2-40B4-BE49-F238E27FC236}">
                <a16:creationId xmlns:a16="http://schemas.microsoft.com/office/drawing/2014/main" id="{01A3A176-4A02-4346-9072-72C37EDD24DB}"/>
              </a:ext>
            </a:extLst>
          </p:cNvPr>
          <p:cNvGraphicFramePr>
            <a:graphicFrameLocks noChangeAspect="1"/>
          </p:cNvGraphicFramePr>
          <p:nvPr>
            <p:extLst>
              <p:ext uri="{D42A27DB-BD31-4B8C-83A1-F6EECF244321}">
                <p14:modId xmlns:p14="http://schemas.microsoft.com/office/powerpoint/2010/main" val="2252928214"/>
              </p:ext>
            </p:extLst>
          </p:nvPr>
        </p:nvGraphicFramePr>
        <p:xfrm>
          <a:off x="4064000" y="2997200"/>
          <a:ext cx="1016000" cy="279400"/>
        </p:xfrm>
        <a:graphic>
          <a:graphicData uri="http://schemas.openxmlformats.org/presentationml/2006/ole">
            <mc:AlternateContent xmlns:mc="http://schemas.openxmlformats.org/markup-compatibility/2006">
              <mc:Choice xmlns:v="urn:schemas-microsoft-com:vml" Requires="v">
                <p:oleObj spid="_x0000_s16919" name="Equation" r:id="rId13" imgW="1015920" imgH="279360" progId="Equation.DSMT4">
                  <p:embed/>
                </p:oleObj>
              </mc:Choice>
              <mc:Fallback>
                <p:oleObj name="Equation" r:id="rId13" imgW="1015920" imgH="279360" progId="Equation.DSMT4">
                  <p:embed/>
                  <p:pic>
                    <p:nvPicPr>
                      <p:cNvPr id="21" name="Object 20">
                        <a:extLst>
                          <a:ext uri="{FF2B5EF4-FFF2-40B4-BE49-F238E27FC236}">
                            <a16:creationId xmlns:a16="http://schemas.microsoft.com/office/drawing/2014/main" id="{99937867-CFCB-4D41-A856-3D51CD678B03}"/>
                          </a:ext>
                        </a:extLst>
                      </p:cNvPr>
                      <p:cNvPicPr/>
                      <p:nvPr/>
                    </p:nvPicPr>
                    <p:blipFill>
                      <a:blip r:embed="rId14"/>
                      <a:stretch>
                        <a:fillRect/>
                      </a:stretch>
                    </p:blipFill>
                    <p:spPr>
                      <a:xfrm>
                        <a:off x="4064000" y="2997200"/>
                        <a:ext cx="1016000" cy="279400"/>
                      </a:xfrm>
                      <a:prstGeom prst="rect">
                        <a:avLst/>
                      </a:prstGeom>
                    </p:spPr>
                  </p:pic>
                </p:oleObj>
              </mc:Fallback>
            </mc:AlternateContent>
          </a:graphicData>
        </a:graphic>
      </p:graphicFrame>
      <p:graphicFrame>
        <p:nvGraphicFramePr>
          <p:cNvPr id="23" name="Object 22">
            <a:extLst>
              <a:ext uri="{FF2B5EF4-FFF2-40B4-BE49-F238E27FC236}">
                <a16:creationId xmlns:a16="http://schemas.microsoft.com/office/drawing/2014/main" id="{661C4691-41DE-46EA-96A2-A52E26B5C958}"/>
              </a:ext>
            </a:extLst>
          </p:cNvPr>
          <p:cNvGraphicFramePr>
            <a:graphicFrameLocks noChangeAspect="1"/>
          </p:cNvGraphicFramePr>
          <p:nvPr>
            <p:extLst>
              <p:ext uri="{D42A27DB-BD31-4B8C-83A1-F6EECF244321}">
                <p14:modId xmlns:p14="http://schemas.microsoft.com/office/powerpoint/2010/main" val="2725272259"/>
              </p:ext>
            </p:extLst>
          </p:nvPr>
        </p:nvGraphicFramePr>
        <p:xfrm>
          <a:off x="6127750" y="2997200"/>
          <a:ext cx="1016000" cy="279400"/>
        </p:xfrm>
        <a:graphic>
          <a:graphicData uri="http://schemas.openxmlformats.org/presentationml/2006/ole">
            <mc:AlternateContent xmlns:mc="http://schemas.openxmlformats.org/markup-compatibility/2006">
              <mc:Choice xmlns:v="urn:schemas-microsoft-com:vml" Requires="v">
                <p:oleObj spid="_x0000_s16920" name="Equation" r:id="rId15" imgW="1015920" imgH="279360" progId="Equation.DSMT4">
                  <p:embed/>
                </p:oleObj>
              </mc:Choice>
              <mc:Fallback>
                <p:oleObj name="Equation" r:id="rId15" imgW="1015920" imgH="279360" progId="Equation.DSMT4">
                  <p:embed/>
                  <p:pic>
                    <p:nvPicPr>
                      <p:cNvPr id="22" name="Object 21">
                        <a:extLst>
                          <a:ext uri="{FF2B5EF4-FFF2-40B4-BE49-F238E27FC236}">
                            <a16:creationId xmlns:a16="http://schemas.microsoft.com/office/drawing/2014/main" id="{E4D51F8F-7C03-4A89-A1F6-A1186179FF59}"/>
                          </a:ext>
                        </a:extLst>
                      </p:cNvPr>
                      <p:cNvPicPr/>
                      <p:nvPr/>
                    </p:nvPicPr>
                    <p:blipFill>
                      <a:blip r:embed="rId16"/>
                      <a:stretch>
                        <a:fillRect/>
                      </a:stretch>
                    </p:blipFill>
                    <p:spPr>
                      <a:xfrm>
                        <a:off x="6127750" y="2997200"/>
                        <a:ext cx="1016000" cy="279400"/>
                      </a:xfrm>
                      <a:prstGeom prst="rect">
                        <a:avLst/>
                      </a:prstGeom>
                    </p:spPr>
                  </p:pic>
                </p:oleObj>
              </mc:Fallback>
            </mc:AlternateContent>
          </a:graphicData>
        </a:graphic>
      </p:graphicFrame>
      <p:graphicFrame>
        <p:nvGraphicFramePr>
          <p:cNvPr id="24" name="Object 23">
            <a:extLst>
              <a:ext uri="{FF2B5EF4-FFF2-40B4-BE49-F238E27FC236}">
                <a16:creationId xmlns:a16="http://schemas.microsoft.com/office/drawing/2014/main" id="{364614AB-D33E-4CA9-BE5F-1ECE361D6842}"/>
              </a:ext>
            </a:extLst>
          </p:cNvPr>
          <p:cNvGraphicFramePr>
            <a:graphicFrameLocks noChangeAspect="1"/>
          </p:cNvGraphicFramePr>
          <p:nvPr>
            <p:extLst>
              <p:ext uri="{D42A27DB-BD31-4B8C-83A1-F6EECF244321}">
                <p14:modId xmlns:p14="http://schemas.microsoft.com/office/powerpoint/2010/main" val="469673469"/>
              </p:ext>
            </p:extLst>
          </p:nvPr>
        </p:nvGraphicFramePr>
        <p:xfrm>
          <a:off x="1811338" y="3354388"/>
          <a:ext cx="1054100" cy="279400"/>
        </p:xfrm>
        <a:graphic>
          <a:graphicData uri="http://schemas.openxmlformats.org/presentationml/2006/ole">
            <mc:AlternateContent xmlns:mc="http://schemas.openxmlformats.org/markup-compatibility/2006">
              <mc:Choice xmlns:v="urn:schemas-microsoft-com:vml" Requires="v">
                <p:oleObj spid="_x0000_s16921" name="Equation" r:id="rId17" imgW="1054080" imgH="279360" progId="Equation.DSMT4">
                  <p:embed/>
                </p:oleObj>
              </mc:Choice>
              <mc:Fallback>
                <p:oleObj name="Equation" r:id="rId17" imgW="1054080" imgH="279360" progId="Equation.DSMT4">
                  <p:embed/>
                  <p:pic>
                    <p:nvPicPr>
                      <p:cNvPr id="23" name="Object 22">
                        <a:extLst>
                          <a:ext uri="{FF2B5EF4-FFF2-40B4-BE49-F238E27FC236}">
                            <a16:creationId xmlns:a16="http://schemas.microsoft.com/office/drawing/2014/main" id="{1DE6CB99-B51D-4369-83E7-09B73B510CA5}"/>
                          </a:ext>
                        </a:extLst>
                      </p:cNvPr>
                      <p:cNvPicPr/>
                      <p:nvPr/>
                    </p:nvPicPr>
                    <p:blipFill>
                      <a:blip r:embed="rId18"/>
                      <a:stretch>
                        <a:fillRect/>
                      </a:stretch>
                    </p:blipFill>
                    <p:spPr>
                      <a:xfrm>
                        <a:off x="1811338" y="3354388"/>
                        <a:ext cx="1054100" cy="279400"/>
                      </a:xfrm>
                      <a:prstGeom prst="rect">
                        <a:avLst/>
                      </a:prstGeom>
                    </p:spPr>
                  </p:pic>
                </p:oleObj>
              </mc:Fallback>
            </mc:AlternateContent>
          </a:graphicData>
        </a:graphic>
      </p:graphicFrame>
      <p:graphicFrame>
        <p:nvGraphicFramePr>
          <p:cNvPr id="25" name="Object 24">
            <a:extLst>
              <a:ext uri="{FF2B5EF4-FFF2-40B4-BE49-F238E27FC236}">
                <a16:creationId xmlns:a16="http://schemas.microsoft.com/office/drawing/2014/main" id="{F878DD1F-67C7-4905-BF90-A33F4644437B}"/>
              </a:ext>
            </a:extLst>
          </p:cNvPr>
          <p:cNvGraphicFramePr>
            <a:graphicFrameLocks noChangeAspect="1"/>
          </p:cNvGraphicFramePr>
          <p:nvPr>
            <p:extLst>
              <p:ext uri="{D42A27DB-BD31-4B8C-83A1-F6EECF244321}">
                <p14:modId xmlns:p14="http://schemas.microsoft.com/office/powerpoint/2010/main" val="350624205"/>
              </p:ext>
            </p:extLst>
          </p:nvPr>
        </p:nvGraphicFramePr>
        <p:xfrm>
          <a:off x="4065588" y="3371850"/>
          <a:ext cx="1041400" cy="279400"/>
        </p:xfrm>
        <a:graphic>
          <a:graphicData uri="http://schemas.openxmlformats.org/presentationml/2006/ole">
            <mc:AlternateContent xmlns:mc="http://schemas.openxmlformats.org/markup-compatibility/2006">
              <mc:Choice xmlns:v="urn:schemas-microsoft-com:vml" Requires="v">
                <p:oleObj spid="_x0000_s16922" name="Equation" r:id="rId19" imgW="1041120" imgH="279360" progId="Equation.DSMT4">
                  <p:embed/>
                </p:oleObj>
              </mc:Choice>
              <mc:Fallback>
                <p:oleObj name="Equation" r:id="rId19" imgW="1041120" imgH="279360" progId="Equation.DSMT4">
                  <p:embed/>
                  <p:pic>
                    <p:nvPicPr>
                      <p:cNvPr id="24" name="Object 23">
                        <a:extLst>
                          <a:ext uri="{FF2B5EF4-FFF2-40B4-BE49-F238E27FC236}">
                            <a16:creationId xmlns:a16="http://schemas.microsoft.com/office/drawing/2014/main" id="{F22860BC-D9EA-4426-ABA0-5C8CC4E08214}"/>
                          </a:ext>
                        </a:extLst>
                      </p:cNvPr>
                      <p:cNvPicPr/>
                      <p:nvPr/>
                    </p:nvPicPr>
                    <p:blipFill>
                      <a:blip r:embed="rId20"/>
                      <a:stretch>
                        <a:fillRect/>
                      </a:stretch>
                    </p:blipFill>
                    <p:spPr>
                      <a:xfrm>
                        <a:off x="4065588" y="3371850"/>
                        <a:ext cx="1041400" cy="279400"/>
                      </a:xfrm>
                      <a:prstGeom prst="rect">
                        <a:avLst/>
                      </a:prstGeom>
                    </p:spPr>
                  </p:pic>
                </p:oleObj>
              </mc:Fallback>
            </mc:AlternateContent>
          </a:graphicData>
        </a:graphic>
      </p:graphicFrame>
      <p:graphicFrame>
        <p:nvGraphicFramePr>
          <p:cNvPr id="26" name="Object 25">
            <a:extLst>
              <a:ext uri="{FF2B5EF4-FFF2-40B4-BE49-F238E27FC236}">
                <a16:creationId xmlns:a16="http://schemas.microsoft.com/office/drawing/2014/main" id="{C7895FB4-5588-45B0-990F-AF88757C213D}"/>
              </a:ext>
            </a:extLst>
          </p:cNvPr>
          <p:cNvGraphicFramePr>
            <a:graphicFrameLocks noChangeAspect="1"/>
          </p:cNvGraphicFramePr>
          <p:nvPr>
            <p:extLst>
              <p:ext uri="{D42A27DB-BD31-4B8C-83A1-F6EECF244321}">
                <p14:modId xmlns:p14="http://schemas.microsoft.com/office/powerpoint/2010/main" val="3470729071"/>
              </p:ext>
            </p:extLst>
          </p:nvPr>
        </p:nvGraphicFramePr>
        <p:xfrm>
          <a:off x="6127750" y="3378200"/>
          <a:ext cx="1041400" cy="279400"/>
        </p:xfrm>
        <a:graphic>
          <a:graphicData uri="http://schemas.openxmlformats.org/presentationml/2006/ole">
            <mc:AlternateContent xmlns:mc="http://schemas.openxmlformats.org/markup-compatibility/2006">
              <mc:Choice xmlns:v="urn:schemas-microsoft-com:vml" Requires="v">
                <p:oleObj spid="_x0000_s16923" name="Equation" r:id="rId21" imgW="1041120" imgH="279360" progId="Equation.DSMT4">
                  <p:embed/>
                </p:oleObj>
              </mc:Choice>
              <mc:Fallback>
                <p:oleObj name="Equation" r:id="rId21" imgW="1041120" imgH="279360" progId="Equation.DSMT4">
                  <p:embed/>
                  <p:pic>
                    <p:nvPicPr>
                      <p:cNvPr id="25" name="Object 24">
                        <a:extLst>
                          <a:ext uri="{FF2B5EF4-FFF2-40B4-BE49-F238E27FC236}">
                            <a16:creationId xmlns:a16="http://schemas.microsoft.com/office/drawing/2014/main" id="{F849C880-6CB0-43E3-929B-2D63668DC26B}"/>
                          </a:ext>
                        </a:extLst>
                      </p:cNvPr>
                      <p:cNvPicPr/>
                      <p:nvPr/>
                    </p:nvPicPr>
                    <p:blipFill>
                      <a:blip r:embed="rId22"/>
                      <a:stretch>
                        <a:fillRect/>
                      </a:stretch>
                    </p:blipFill>
                    <p:spPr>
                      <a:xfrm>
                        <a:off x="6127750" y="3378200"/>
                        <a:ext cx="1041400" cy="2794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9D70C95A-6DFB-48A2-BF10-7491324E3F9F}"/>
              </a:ext>
            </a:extLst>
          </p:cNvPr>
          <p:cNvSpPr>
            <a:spLocks noGrp="1"/>
          </p:cNvSpPr>
          <p:nvPr>
            <p:ph idx="11"/>
          </p:nvPr>
        </p:nvSpPr>
        <p:spPr>
          <a:xfrm>
            <a:off x="457200" y="3810000"/>
            <a:ext cx="4648200" cy="469232"/>
          </a:xfrm>
        </p:spPr>
        <p:txBody>
          <a:bodyPr/>
          <a:lstStyle/>
          <a:p>
            <a:r>
              <a:rPr lang="en-US" dirty="0"/>
              <a:t>In most cases, </a:t>
            </a:r>
            <a:r>
              <a:rPr lang="en-US" i="1" dirty="0"/>
              <a:t>d</a:t>
            </a:r>
            <a:r>
              <a:rPr lang="en-US" baseline="-25000" dirty="0"/>
              <a:t>0</a:t>
            </a:r>
            <a:r>
              <a:rPr lang="en-US" dirty="0"/>
              <a:t> = 0.</a:t>
            </a:r>
            <a:endParaRPr lang="en-IN" dirty="0"/>
          </a:p>
        </p:txBody>
      </p:sp>
      <p:sp>
        <p:nvSpPr>
          <p:cNvPr id="6" name="Content Placeholder 5">
            <a:extLst>
              <a:ext uri="{FF2B5EF4-FFF2-40B4-BE49-F238E27FC236}">
                <a16:creationId xmlns:a16="http://schemas.microsoft.com/office/drawing/2014/main" id="{943D9CAC-4277-4A3F-8326-06635BA926F9}"/>
              </a:ext>
            </a:extLst>
          </p:cNvPr>
          <p:cNvSpPr>
            <a:spLocks noGrp="1"/>
          </p:cNvSpPr>
          <p:nvPr>
            <p:ph idx="12"/>
          </p:nvPr>
        </p:nvSpPr>
        <p:spPr>
          <a:xfrm>
            <a:off x="457200" y="4508166"/>
            <a:ext cx="1842380" cy="469232"/>
          </a:xfrm>
        </p:spPr>
        <p:txBody>
          <a:bodyPr/>
          <a:lstStyle/>
          <a:p>
            <a:r>
              <a:rPr lang="en-IN" dirty="0"/>
              <a:t>Test statistic:</a:t>
            </a:r>
          </a:p>
        </p:txBody>
      </p:sp>
      <p:graphicFrame>
        <p:nvGraphicFramePr>
          <p:cNvPr id="16" name="Object 15">
            <a:extLst>
              <a:ext uri="{FF2B5EF4-FFF2-40B4-BE49-F238E27FC236}">
                <a16:creationId xmlns:a16="http://schemas.microsoft.com/office/drawing/2014/main" id="{0E5CDECE-4EA6-4408-9599-AA52BCC39302}"/>
              </a:ext>
            </a:extLst>
          </p:cNvPr>
          <p:cNvGraphicFramePr>
            <a:graphicFrameLocks noChangeAspect="1"/>
          </p:cNvGraphicFramePr>
          <p:nvPr>
            <p:extLst>
              <p:ext uri="{D42A27DB-BD31-4B8C-83A1-F6EECF244321}">
                <p14:modId xmlns:p14="http://schemas.microsoft.com/office/powerpoint/2010/main" val="2816643071"/>
              </p:ext>
            </p:extLst>
          </p:nvPr>
        </p:nvGraphicFramePr>
        <p:xfrm>
          <a:off x="2317750" y="4356100"/>
          <a:ext cx="1384300" cy="736600"/>
        </p:xfrm>
        <a:graphic>
          <a:graphicData uri="http://schemas.openxmlformats.org/presentationml/2006/ole">
            <mc:AlternateContent xmlns:mc="http://schemas.openxmlformats.org/markup-compatibility/2006">
              <mc:Choice xmlns:v="urn:schemas-microsoft-com:vml" Requires="v">
                <p:oleObj spid="_x0000_s16924" name="Equation" r:id="rId23" imgW="1384200" imgH="736560" progId="Equation.DSMT4">
                  <p:embed/>
                </p:oleObj>
              </mc:Choice>
              <mc:Fallback>
                <p:oleObj name="Equation" r:id="rId23" imgW="1384200" imgH="736560" progId="Equation.DSMT4">
                  <p:embed/>
                  <p:pic>
                    <p:nvPicPr>
                      <p:cNvPr id="0" name=""/>
                      <p:cNvPicPr/>
                      <p:nvPr/>
                    </p:nvPicPr>
                    <p:blipFill>
                      <a:blip r:embed="rId24"/>
                      <a:stretch>
                        <a:fillRect/>
                      </a:stretch>
                    </p:blipFill>
                    <p:spPr>
                      <a:xfrm>
                        <a:off x="2317750" y="4356100"/>
                        <a:ext cx="1384300" cy="736600"/>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34E3EC02-256B-4F50-A1C8-5584518D79D1}"/>
              </a:ext>
            </a:extLst>
          </p:cNvPr>
          <p:cNvSpPr>
            <a:spLocks noGrp="1"/>
          </p:cNvSpPr>
          <p:nvPr>
            <p:ph idx="13"/>
          </p:nvPr>
        </p:nvSpPr>
        <p:spPr>
          <a:xfrm>
            <a:off x="457200" y="5150628"/>
            <a:ext cx="8229600" cy="767505"/>
          </a:xfrm>
        </p:spPr>
        <p:txBody>
          <a:bodyPr>
            <a:normAutofit/>
          </a:bodyPr>
          <a:lstStyle/>
          <a:p>
            <a:r>
              <a:rPr lang="en-US" dirty="0"/>
              <a:t>This test is equivalent to finding differences between the paired items and using one-sample t-test.</a:t>
            </a:r>
            <a:endParaRPr lang="en-IN" dirty="0"/>
          </a:p>
        </p:txBody>
      </p:sp>
    </p:spTree>
    <p:extLst>
      <p:ext uri="{BB962C8B-B14F-4D97-AF65-F5344CB8AC3E}">
        <p14:creationId xmlns:p14="http://schemas.microsoft.com/office/powerpoint/2010/main" val="2619196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9C1F4-6F12-4EC3-A245-29E73A1B1F80}"/>
              </a:ext>
            </a:extLst>
          </p:cNvPr>
          <p:cNvSpPr>
            <a:spLocks noGrp="1"/>
          </p:cNvSpPr>
          <p:nvPr>
            <p:ph type="title"/>
          </p:nvPr>
        </p:nvSpPr>
        <p:spPr/>
        <p:txBody>
          <a:bodyPr>
            <a:normAutofit fontScale="90000"/>
          </a:bodyPr>
          <a:lstStyle/>
          <a:p>
            <a:r>
              <a:rPr kumimoji="0" lang="en-US" b="0" i="0" u="none" strike="noStrike" kern="1200" cap="none" spc="0" normalizeH="0" noProof="0" dirty="0">
                <a:ln>
                  <a:noFill/>
                </a:ln>
                <a:solidFill>
                  <a:srgbClr val="1F4984"/>
                </a:solidFill>
                <a:effectLst/>
                <a:uLnTx/>
                <a:uFillTx/>
                <a:latin typeface="Calibri" panose="020F0502020204030204" pitchFamily="34" charset="0"/>
                <a:ea typeface="+mj-ea"/>
                <a:cs typeface="+mj-cs"/>
              </a:rPr>
              <a:t>10.2 Inference Concerning Mean Differences </a:t>
            </a:r>
            <a:r>
              <a:rPr kumimoji="0" lang="en-US" sz="1100" b="0" i="0" u="none" strike="noStrike" kern="1200" cap="none" spc="0" normalizeH="0" noProof="0" dirty="0">
                <a:ln>
                  <a:noFill/>
                </a:ln>
                <a:solidFill>
                  <a:srgbClr val="1F4984"/>
                </a:solidFill>
                <a:effectLst/>
                <a:uLnTx/>
                <a:uFillTx/>
                <a:latin typeface="Calibri" panose="020F0502020204030204" pitchFamily="34" charset="0"/>
                <a:ea typeface="+mj-ea"/>
                <a:cs typeface="+mj-cs"/>
              </a:rPr>
              <a:t>6</a:t>
            </a:r>
            <a:endParaRPr lang="en-IN" sz="1100" dirty="0"/>
          </a:p>
        </p:txBody>
      </p:sp>
      <p:sp>
        <p:nvSpPr>
          <p:cNvPr id="3" name="Content Placeholder 2">
            <a:extLst>
              <a:ext uri="{FF2B5EF4-FFF2-40B4-BE49-F238E27FC236}">
                <a16:creationId xmlns:a16="http://schemas.microsoft.com/office/drawing/2014/main" id="{0DE22DD9-B48C-4CFB-AF00-7F2327AB653E}"/>
              </a:ext>
            </a:extLst>
          </p:cNvPr>
          <p:cNvSpPr>
            <a:spLocks noGrp="1"/>
          </p:cNvSpPr>
          <p:nvPr>
            <p:ph idx="1"/>
          </p:nvPr>
        </p:nvSpPr>
        <p:spPr/>
        <p:txBody>
          <a:bodyPr>
            <a:normAutofit/>
          </a:bodyPr>
          <a:lstStyle/>
          <a:p>
            <a:r>
              <a:rPr lang="en-US" sz="2000" dirty="0"/>
              <a:t>Example: Chain restaurants are required to post caloric information on their menus.</a:t>
            </a:r>
          </a:p>
          <a:p>
            <a:r>
              <a:rPr lang="en-US" sz="2000" dirty="0"/>
              <a:t>A nutritionist wants to examine whether average drink calories declined at a popular cafe after the caloric postings.</a:t>
            </a:r>
          </a:p>
          <a:p>
            <a:r>
              <a:rPr lang="en-US" sz="2000" dirty="0"/>
              <a:t>The nutritionist obtains transaction data for 40 customers and records each customer’s drink calories prior to the caloric postings and then after the caloric postings.</a:t>
            </a:r>
          </a:p>
          <a:p>
            <a:r>
              <a:rPr lang="en-US" sz="2000" dirty="0"/>
              <a:t>Can she conclude at the 5% significance level that the ordinance reduced average drink calories?</a:t>
            </a:r>
            <a:endParaRPr lang="en-IN" sz="2000" dirty="0"/>
          </a:p>
        </p:txBody>
      </p:sp>
    </p:spTree>
    <p:extLst>
      <p:ext uri="{BB962C8B-B14F-4D97-AF65-F5344CB8AC3E}">
        <p14:creationId xmlns:p14="http://schemas.microsoft.com/office/powerpoint/2010/main" val="486340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32DD4-7942-43DA-8E21-AE8426BF0B65}"/>
              </a:ext>
            </a:extLst>
          </p:cNvPr>
          <p:cNvSpPr>
            <a:spLocks noGrp="1"/>
          </p:cNvSpPr>
          <p:nvPr>
            <p:ph type="title"/>
          </p:nvPr>
        </p:nvSpPr>
        <p:spPr/>
        <p:txBody>
          <a:bodyPr>
            <a:normAutofit fontScale="90000"/>
          </a:bodyPr>
          <a:lstStyle/>
          <a:p>
            <a:r>
              <a:rPr kumimoji="0" lang="en-US" b="0" i="0" u="none" strike="noStrike" kern="1200" cap="none" spc="0" normalizeH="0" noProof="0" dirty="0">
                <a:ln>
                  <a:noFill/>
                </a:ln>
                <a:solidFill>
                  <a:srgbClr val="1F4984"/>
                </a:solidFill>
                <a:effectLst/>
                <a:uLnTx/>
                <a:uFillTx/>
                <a:latin typeface="Calibri" panose="020F0502020204030204" pitchFamily="34" charset="0"/>
                <a:ea typeface="+mj-ea"/>
                <a:cs typeface="+mj-cs"/>
              </a:rPr>
              <a:t>10.2 Inference Concerning Mean Differences </a:t>
            </a:r>
            <a:r>
              <a:rPr kumimoji="0" lang="en-US" sz="1100" b="0" i="0" u="none" strike="noStrike" kern="1200" cap="none" spc="0" normalizeH="0" noProof="0" dirty="0">
                <a:ln>
                  <a:noFill/>
                </a:ln>
                <a:solidFill>
                  <a:srgbClr val="1F4984"/>
                </a:solidFill>
                <a:effectLst/>
                <a:uLnTx/>
                <a:uFillTx/>
                <a:latin typeface="Calibri" panose="020F0502020204030204" pitchFamily="34" charset="0"/>
                <a:ea typeface="+mj-ea"/>
                <a:cs typeface="+mj-cs"/>
              </a:rPr>
              <a:t>7</a:t>
            </a:r>
            <a:endParaRPr lang="en-IN" sz="1100" dirty="0"/>
          </a:p>
        </p:txBody>
      </p:sp>
      <p:sp>
        <p:nvSpPr>
          <p:cNvPr id="3" name="Content Placeholder 2">
            <a:extLst>
              <a:ext uri="{FF2B5EF4-FFF2-40B4-BE49-F238E27FC236}">
                <a16:creationId xmlns:a16="http://schemas.microsoft.com/office/drawing/2014/main" id="{56C75FD8-AD13-4C0A-83F0-6E8CF4A8705B}"/>
              </a:ext>
            </a:extLst>
          </p:cNvPr>
          <p:cNvSpPr>
            <a:spLocks noGrp="1"/>
          </p:cNvSpPr>
          <p:nvPr>
            <p:ph idx="1"/>
          </p:nvPr>
        </p:nvSpPr>
        <p:spPr>
          <a:xfrm>
            <a:off x="457200" y="1600201"/>
            <a:ext cx="8229600" cy="1550405"/>
          </a:xfrm>
        </p:spPr>
        <p:txBody>
          <a:bodyPr/>
          <a:lstStyle/>
          <a:p>
            <a:r>
              <a:rPr lang="en-IN" dirty="0"/>
              <a:t>Example, continued.</a:t>
            </a:r>
          </a:p>
          <a:p>
            <a:r>
              <a:rPr lang="en-IN" dirty="0"/>
              <a:t>Let </a:t>
            </a:r>
            <a:r>
              <a:rPr lang="en-IN" i="1" dirty="0"/>
              <a:t>X</a:t>
            </a:r>
            <a:r>
              <a:rPr lang="en-IN" baseline="-25000" dirty="0"/>
              <a:t>1</a:t>
            </a:r>
            <a:r>
              <a:rPr lang="en-IN" dirty="0"/>
              <a:t> denote drink calories before caloric postings.</a:t>
            </a:r>
          </a:p>
          <a:p>
            <a:r>
              <a:rPr lang="en-IN" dirty="0"/>
              <a:t>Let </a:t>
            </a:r>
            <a:r>
              <a:rPr lang="en-IN" i="1" dirty="0"/>
              <a:t>X</a:t>
            </a:r>
            <a:r>
              <a:rPr lang="en-IN" baseline="-25000" dirty="0"/>
              <a:t>2</a:t>
            </a:r>
            <a:r>
              <a:rPr lang="en-IN" dirty="0"/>
              <a:t> denote drink calories after caloric postings.</a:t>
            </a:r>
          </a:p>
          <a:p>
            <a:r>
              <a:rPr lang="en-IN" i="1" dirty="0"/>
              <a:t>D</a:t>
            </a:r>
            <a:r>
              <a:rPr lang="en-IN" dirty="0"/>
              <a:t> = </a:t>
            </a:r>
            <a:r>
              <a:rPr lang="en-IN" i="1" dirty="0"/>
              <a:t>X</a:t>
            </a:r>
            <a:r>
              <a:rPr lang="en-IN" baseline="-25000" dirty="0"/>
              <a:t>1</a:t>
            </a:r>
            <a:r>
              <a:rPr lang="en-IN" dirty="0"/>
              <a:t> − </a:t>
            </a:r>
            <a:r>
              <a:rPr lang="en-IN" i="1" dirty="0"/>
              <a:t>X</a:t>
            </a:r>
            <a:r>
              <a:rPr lang="en-IN" baseline="-25000" dirty="0"/>
              <a:t>2.</a:t>
            </a:r>
          </a:p>
        </p:txBody>
      </p:sp>
      <p:graphicFrame>
        <p:nvGraphicFramePr>
          <p:cNvPr id="7" name="(Decorative)Table 5">
            <a:extLst>
              <a:ext uri="{FF2B5EF4-FFF2-40B4-BE49-F238E27FC236}">
                <a16:creationId xmlns:a16="http://schemas.microsoft.com/office/drawing/2014/main" id="{48F7921E-7E5C-451F-BEFB-91DB0D15F1A0}"/>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1607234438"/>
              </p:ext>
            </p:extLst>
          </p:nvPr>
        </p:nvGraphicFramePr>
        <p:xfrm>
          <a:off x="883920" y="3287356"/>
          <a:ext cx="7726680" cy="1854200"/>
        </p:xfrm>
        <a:graphic>
          <a:graphicData uri="http://schemas.openxmlformats.org/drawingml/2006/table">
            <a:tbl>
              <a:tblPr firstRow="1" bandRow="1">
                <a:tableStyleId>{5C22544A-7EE6-4342-B048-85BDC9FD1C3A}</a:tableStyleId>
              </a:tblPr>
              <a:tblGrid>
                <a:gridCol w="1475232">
                  <a:extLst>
                    <a:ext uri="{9D8B030D-6E8A-4147-A177-3AD203B41FA5}">
                      <a16:colId xmlns:a16="http://schemas.microsoft.com/office/drawing/2014/main" val="1529489506"/>
                    </a:ext>
                  </a:extLst>
                </a:gridCol>
                <a:gridCol w="1475232">
                  <a:extLst>
                    <a:ext uri="{9D8B030D-6E8A-4147-A177-3AD203B41FA5}">
                      <a16:colId xmlns:a16="http://schemas.microsoft.com/office/drawing/2014/main" val="4100848148"/>
                    </a:ext>
                  </a:extLst>
                </a:gridCol>
                <a:gridCol w="1475232">
                  <a:extLst>
                    <a:ext uri="{9D8B030D-6E8A-4147-A177-3AD203B41FA5}">
                      <a16:colId xmlns:a16="http://schemas.microsoft.com/office/drawing/2014/main" val="2280096560"/>
                    </a:ext>
                  </a:extLst>
                </a:gridCol>
                <a:gridCol w="1091184">
                  <a:extLst>
                    <a:ext uri="{9D8B030D-6E8A-4147-A177-3AD203B41FA5}">
                      <a16:colId xmlns:a16="http://schemas.microsoft.com/office/drawing/2014/main" val="4081136541"/>
                    </a:ext>
                  </a:extLst>
                </a:gridCol>
                <a:gridCol w="2209800">
                  <a:extLst>
                    <a:ext uri="{9D8B030D-6E8A-4147-A177-3AD203B41FA5}">
                      <a16:colId xmlns:a16="http://schemas.microsoft.com/office/drawing/2014/main" val="1509485005"/>
                    </a:ext>
                  </a:extLst>
                </a:gridCol>
              </a:tblGrid>
              <a:tr h="370840">
                <a:tc>
                  <a:txBody>
                    <a:bodyPr/>
                    <a:lstStyle/>
                    <a:p>
                      <a:pPr algn="ctr"/>
                      <a:endParaRPr lang="en-IN" dirty="0"/>
                    </a:p>
                  </a:txBody>
                  <a:tcPr marL="110642" marR="110642"/>
                </a:tc>
                <a:tc>
                  <a:txBody>
                    <a:bodyPr/>
                    <a:lstStyle/>
                    <a:p>
                      <a:pPr algn="ctr"/>
                      <a:endParaRPr lang="en-IN" dirty="0"/>
                    </a:p>
                  </a:txBody>
                  <a:tcPr marL="110642" marR="110642"/>
                </a:tc>
                <a:tc>
                  <a:txBody>
                    <a:bodyPr/>
                    <a:lstStyle/>
                    <a:p>
                      <a:pPr algn="ctr"/>
                      <a:endParaRPr lang="en-IN" dirty="0"/>
                    </a:p>
                  </a:txBody>
                  <a:tcPr marL="110642" marR="110642"/>
                </a:tc>
                <a:tc>
                  <a:txBody>
                    <a:bodyPr/>
                    <a:lstStyle/>
                    <a:p>
                      <a:pPr algn="ctr"/>
                      <a:endParaRPr lang="en-IN" baseline="-25000" dirty="0"/>
                    </a:p>
                  </a:txBody>
                  <a:tcPr marL="110642" marR="110642"/>
                </a:tc>
                <a:tc>
                  <a:txBody>
                    <a:bodyPr/>
                    <a:lstStyle/>
                    <a:p>
                      <a:pPr algn="ctr"/>
                      <a:endParaRPr lang="en-IN" dirty="0"/>
                    </a:p>
                  </a:txBody>
                  <a:tcPr marL="110642" marR="110642"/>
                </a:tc>
                <a:extLst>
                  <a:ext uri="{0D108BD9-81ED-4DB2-BD59-A6C34878D82A}">
                    <a16:rowId xmlns:a16="http://schemas.microsoft.com/office/drawing/2014/main" val="1170478443"/>
                  </a:ext>
                </a:extLst>
              </a:tr>
              <a:tr h="370840">
                <a:tc>
                  <a:txBody>
                    <a:bodyPr/>
                    <a:lstStyle/>
                    <a:p>
                      <a:pPr algn="ctr"/>
                      <a:endParaRPr lang="en-IN" dirty="0"/>
                    </a:p>
                  </a:txBody>
                  <a:tcPr marL="110642" marR="110642"/>
                </a:tc>
                <a:tc>
                  <a:txBody>
                    <a:bodyPr/>
                    <a:lstStyle/>
                    <a:p>
                      <a:pPr algn="ctr"/>
                      <a:endParaRPr lang="en-IN" dirty="0"/>
                    </a:p>
                  </a:txBody>
                  <a:tcPr marL="110642" marR="110642"/>
                </a:tc>
                <a:tc>
                  <a:txBody>
                    <a:bodyPr/>
                    <a:lstStyle/>
                    <a:p>
                      <a:pPr algn="ctr"/>
                      <a:endParaRPr lang="en-IN" dirty="0"/>
                    </a:p>
                  </a:txBody>
                  <a:tcPr marL="110642" marR="110642"/>
                </a:tc>
                <a:tc>
                  <a:txBody>
                    <a:bodyPr/>
                    <a:lstStyle/>
                    <a:p>
                      <a:pPr algn="ctr"/>
                      <a:endParaRPr lang="en-IN" dirty="0"/>
                    </a:p>
                  </a:txBody>
                  <a:tcPr marL="110642" marR="110642"/>
                </a:tc>
                <a:tc>
                  <a:txBody>
                    <a:bodyPr/>
                    <a:lstStyle/>
                    <a:p>
                      <a:pPr algn="ctr"/>
                      <a:endParaRPr lang="en-IN" dirty="0"/>
                    </a:p>
                  </a:txBody>
                  <a:tcPr marL="110642" marR="110642"/>
                </a:tc>
                <a:extLst>
                  <a:ext uri="{0D108BD9-81ED-4DB2-BD59-A6C34878D82A}">
                    <a16:rowId xmlns:a16="http://schemas.microsoft.com/office/drawing/2014/main" val="2629405516"/>
                  </a:ext>
                </a:extLst>
              </a:tr>
              <a:tr h="370840">
                <a:tc>
                  <a:txBody>
                    <a:bodyPr/>
                    <a:lstStyle/>
                    <a:p>
                      <a:pPr algn="ctr"/>
                      <a:endParaRPr lang="en-IN" dirty="0"/>
                    </a:p>
                  </a:txBody>
                  <a:tcPr marL="110642" marR="110642"/>
                </a:tc>
                <a:tc>
                  <a:txBody>
                    <a:bodyPr/>
                    <a:lstStyle/>
                    <a:p>
                      <a:pPr algn="ctr"/>
                      <a:endParaRPr lang="en-IN" dirty="0"/>
                    </a:p>
                  </a:txBody>
                  <a:tcPr marL="110642" marR="110642"/>
                </a:tc>
                <a:tc>
                  <a:txBody>
                    <a:bodyPr/>
                    <a:lstStyle/>
                    <a:p>
                      <a:pPr algn="ctr"/>
                      <a:endParaRPr lang="en-IN" dirty="0"/>
                    </a:p>
                  </a:txBody>
                  <a:tcPr marL="110642" marR="110642"/>
                </a:tc>
                <a:tc>
                  <a:txBody>
                    <a:bodyPr/>
                    <a:lstStyle/>
                    <a:p>
                      <a:pPr algn="ctr"/>
                      <a:endParaRPr lang="en-IN" dirty="0"/>
                    </a:p>
                  </a:txBody>
                  <a:tcPr marL="110642" marR="110642"/>
                </a:tc>
                <a:tc>
                  <a:txBody>
                    <a:bodyPr/>
                    <a:lstStyle/>
                    <a:p>
                      <a:pPr algn="ctr"/>
                      <a:endParaRPr lang="en-IN" dirty="0"/>
                    </a:p>
                  </a:txBody>
                  <a:tcPr marL="110642" marR="110642"/>
                </a:tc>
                <a:extLst>
                  <a:ext uri="{0D108BD9-81ED-4DB2-BD59-A6C34878D82A}">
                    <a16:rowId xmlns:a16="http://schemas.microsoft.com/office/drawing/2014/main" val="2406834787"/>
                  </a:ext>
                </a:extLst>
              </a:tr>
              <a:tr h="370840">
                <a:tc>
                  <a:txBody>
                    <a:bodyPr/>
                    <a:lstStyle/>
                    <a:p>
                      <a:pPr algn="ctr"/>
                      <a:endParaRPr lang="en-IN" dirty="0"/>
                    </a:p>
                  </a:txBody>
                  <a:tcPr marL="110642" marR="110642"/>
                </a:tc>
                <a:tc>
                  <a:txBody>
                    <a:bodyPr/>
                    <a:lstStyle/>
                    <a:p>
                      <a:pPr algn="ctr"/>
                      <a:endParaRPr lang="en-IN" dirty="0"/>
                    </a:p>
                  </a:txBody>
                  <a:tcPr marL="110642" marR="110642"/>
                </a:tc>
                <a:tc>
                  <a:txBody>
                    <a:bodyPr/>
                    <a:lstStyle/>
                    <a:p>
                      <a:pPr algn="ctr"/>
                      <a:endParaRPr lang="en-IN" dirty="0"/>
                    </a:p>
                  </a:txBody>
                  <a:tcPr marL="110642" marR="110642"/>
                </a:tc>
                <a:tc>
                  <a:txBody>
                    <a:bodyPr/>
                    <a:lstStyle/>
                    <a:p>
                      <a:pPr algn="ctr"/>
                      <a:endParaRPr lang="en-IN" dirty="0"/>
                    </a:p>
                  </a:txBody>
                  <a:tcPr marL="110642" marR="110642"/>
                </a:tc>
                <a:tc>
                  <a:txBody>
                    <a:bodyPr/>
                    <a:lstStyle/>
                    <a:p>
                      <a:pPr algn="ctr"/>
                      <a:endParaRPr lang="en-IN" dirty="0"/>
                    </a:p>
                  </a:txBody>
                  <a:tcPr marL="110642" marR="110642"/>
                </a:tc>
                <a:extLst>
                  <a:ext uri="{0D108BD9-81ED-4DB2-BD59-A6C34878D82A}">
                    <a16:rowId xmlns:a16="http://schemas.microsoft.com/office/drawing/2014/main" val="3637856267"/>
                  </a:ext>
                </a:extLst>
              </a:tr>
              <a:tr h="370840">
                <a:tc>
                  <a:txBody>
                    <a:bodyPr/>
                    <a:lstStyle/>
                    <a:p>
                      <a:pPr algn="ctr"/>
                      <a:endParaRPr lang="en-IN" dirty="0"/>
                    </a:p>
                  </a:txBody>
                  <a:tcPr marL="110642" marR="110642"/>
                </a:tc>
                <a:tc>
                  <a:txBody>
                    <a:bodyPr/>
                    <a:lstStyle/>
                    <a:p>
                      <a:pPr algn="ctr"/>
                      <a:endParaRPr lang="en-IN" dirty="0"/>
                    </a:p>
                  </a:txBody>
                  <a:tcPr marL="110642" marR="110642"/>
                </a:tc>
                <a:tc>
                  <a:txBody>
                    <a:bodyPr/>
                    <a:lstStyle/>
                    <a:p>
                      <a:pPr algn="ctr"/>
                      <a:endParaRPr lang="en-IN" dirty="0"/>
                    </a:p>
                  </a:txBody>
                  <a:tcPr marL="110642" marR="110642"/>
                </a:tc>
                <a:tc>
                  <a:txBody>
                    <a:bodyPr/>
                    <a:lstStyle/>
                    <a:p>
                      <a:pPr algn="ctr"/>
                      <a:endParaRPr lang="en-IN" dirty="0"/>
                    </a:p>
                  </a:txBody>
                  <a:tcPr marL="110642" marR="110642"/>
                </a:tc>
                <a:tc>
                  <a:txBody>
                    <a:bodyPr/>
                    <a:lstStyle/>
                    <a:p>
                      <a:pPr algn="ctr"/>
                      <a:endParaRPr lang="en-IN" dirty="0"/>
                    </a:p>
                  </a:txBody>
                  <a:tcPr marL="110642" marR="110642"/>
                </a:tc>
                <a:extLst>
                  <a:ext uri="{0D108BD9-81ED-4DB2-BD59-A6C34878D82A}">
                    <a16:rowId xmlns:a16="http://schemas.microsoft.com/office/drawing/2014/main" val="1362483404"/>
                  </a:ext>
                </a:extLst>
              </a:tr>
            </a:tbl>
          </a:graphicData>
        </a:graphic>
      </p:graphicFrame>
      <p:graphicFrame>
        <p:nvGraphicFramePr>
          <p:cNvPr id="13" name="Object 12">
            <a:extLst>
              <a:ext uri="{FF2B5EF4-FFF2-40B4-BE49-F238E27FC236}">
                <a16:creationId xmlns:a16="http://schemas.microsoft.com/office/drawing/2014/main" id="{36858517-D016-4C27-90CB-1844D4B6F7E0}"/>
              </a:ext>
            </a:extLst>
          </p:cNvPr>
          <p:cNvGraphicFramePr>
            <a:graphicFrameLocks noChangeAspect="1"/>
          </p:cNvGraphicFramePr>
          <p:nvPr>
            <p:extLst>
              <p:ext uri="{D42A27DB-BD31-4B8C-83A1-F6EECF244321}">
                <p14:modId xmlns:p14="http://schemas.microsoft.com/office/powerpoint/2010/main" val="1758903829"/>
              </p:ext>
            </p:extLst>
          </p:nvPr>
        </p:nvGraphicFramePr>
        <p:xfrm>
          <a:off x="1195388" y="3333750"/>
          <a:ext cx="1016000" cy="228600"/>
        </p:xfrm>
        <a:graphic>
          <a:graphicData uri="http://schemas.openxmlformats.org/presentationml/2006/ole">
            <mc:AlternateContent xmlns:mc="http://schemas.openxmlformats.org/markup-compatibility/2006">
              <mc:Choice xmlns:v="urn:schemas-microsoft-com:vml" Requires="v">
                <p:oleObj spid="_x0000_s18358" name="Equation" r:id="rId3" imgW="1015920" imgH="228600" progId="Equation.DSMT4">
                  <p:embed/>
                </p:oleObj>
              </mc:Choice>
              <mc:Fallback>
                <p:oleObj name="Equation" r:id="rId3" imgW="1015920" imgH="228600" progId="Equation.DSMT4">
                  <p:embed/>
                  <p:pic>
                    <p:nvPicPr>
                      <p:cNvPr id="0" name=""/>
                      <p:cNvPicPr/>
                      <p:nvPr/>
                    </p:nvPicPr>
                    <p:blipFill>
                      <a:blip r:embed="rId4"/>
                      <a:stretch>
                        <a:fillRect/>
                      </a:stretch>
                    </p:blipFill>
                    <p:spPr>
                      <a:xfrm>
                        <a:off x="1195388" y="3333750"/>
                        <a:ext cx="1016000" cy="22860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21589A5E-C50A-4E3A-8333-9BD49E2FCED8}"/>
              </a:ext>
            </a:extLst>
          </p:cNvPr>
          <p:cNvGraphicFramePr>
            <a:graphicFrameLocks noChangeAspect="1"/>
          </p:cNvGraphicFramePr>
          <p:nvPr>
            <p:extLst>
              <p:ext uri="{D42A27DB-BD31-4B8C-83A1-F6EECF244321}">
                <p14:modId xmlns:p14="http://schemas.microsoft.com/office/powerpoint/2010/main" val="3112888695"/>
              </p:ext>
            </p:extLst>
          </p:nvPr>
        </p:nvGraphicFramePr>
        <p:xfrm>
          <a:off x="2692400" y="3360738"/>
          <a:ext cx="685800" cy="228600"/>
        </p:xfrm>
        <a:graphic>
          <a:graphicData uri="http://schemas.openxmlformats.org/presentationml/2006/ole">
            <mc:AlternateContent xmlns:mc="http://schemas.openxmlformats.org/markup-compatibility/2006">
              <mc:Choice xmlns:v="urn:schemas-microsoft-com:vml" Requires="v">
                <p:oleObj spid="_x0000_s18359" name="Equation" r:id="rId5" imgW="685800" imgH="228600" progId="Equation.DSMT4">
                  <p:embed/>
                </p:oleObj>
              </mc:Choice>
              <mc:Fallback>
                <p:oleObj name="Equation" r:id="rId5" imgW="685800" imgH="228600" progId="Equation.DSMT4">
                  <p:embed/>
                  <p:pic>
                    <p:nvPicPr>
                      <p:cNvPr id="0" name=""/>
                      <p:cNvPicPr/>
                      <p:nvPr/>
                    </p:nvPicPr>
                    <p:blipFill>
                      <a:blip r:embed="rId6"/>
                      <a:stretch>
                        <a:fillRect/>
                      </a:stretch>
                    </p:blipFill>
                    <p:spPr>
                      <a:xfrm>
                        <a:off x="2692400" y="3360738"/>
                        <a:ext cx="685800" cy="228600"/>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373AC298-2788-4198-A111-B29E96BFCC69}"/>
              </a:ext>
            </a:extLst>
          </p:cNvPr>
          <p:cNvGraphicFramePr>
            <a:graphicFrameLocks noChangeAspect="1"/>
          </p:cNvGraphicFramePr>
          <p:nvPr>
            <p:extLst>
              <p:ext uri="{D42A27DB-BD31-4B8C-83A1-F6EECF244321}">
                <p14:modId xmlns:p14="http://schemas.microsoft.com/office/powerpoint/2010/main" val="4281595044"/>
              </p:ext>
            </p:extLst>
          </p:nvPr>
        </p:nvGraphicFramePr>
        <p:xfrm>
          <a:off x="4286250" y="3313113"/>
          <a:ext cx="571500" cy="228600"/>
        </p:xfrm>
        <a:graphic>
          <a:graphicData uri="http://schemas.openxmlformats.org/presentationml/2006/ole">
            <mc:AlternateContent xmlns:mc="http://schemas.openxmlformats.org/markup-compatibility/2006">
              <mc:Choice xmlns:v="urn:schemas-microsoft-com:vml" Requires="v">
                <p:oleObj spid="_x0000_s18360" name="Equation" r:id="rId7" imgW="571320" imgH="228600" progId="Equation.DSMT4">
                  <p:embed/>
                </p:oleObj>
              </mc:Choice>
              <mc:Fallback>
                <p:oleObj name="Equation" r:id="rId7" imgW="571320" imgH="228600" progId="Equation.DSMT4">
                  <p:embed/>
                  <p:pic>
                    <p:nvPicPr>
                      <p:cNvPr id="0" name=""/>
                      <p:cNvPicPr/>
                      <p:nvPr/>
                    </p:nvPicPr>
                    <p:blipFill>
                      <a:blip r:embed="rId8"/>
                      <a:stretch>
                        <a:fillRect/>
                      </a:stretch>
                    </p:blipFill>
                    <p:spPr>
                      <a:xfrm>
                        <a:off x="4286250" y="3313113"/>
                        <a:ext cx="571500" cy="228600"/>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B77F94D6-FA23-41B7-8440-1CB6388721C2}"/>
              </a:ext>
            </a:extLst>
          </p:cNvPr>
          <p:cNvGraphicFramePr>
            <a:graphicFrameLocks noChangeAspect="1"/>
          </p:cNvGraphicFramePr>
          <p:nvPr>
            <p:extLst>
              <p:ext uri="{D42A27DB-BD31-4B8C-83A1-F6EECF244321}">
                <p14:modId xmlns:p14="http://schemas.microsoft.com/office/powerpoint/2010/main" val="913032251"/>
              </p:ext>
            </p:extLst>
          </p:nvPr>
        </p:nvGraphicFramePr>
        <p:xfrm>
          <a:off x="5759450" y="3302000"/>
          <a:ext cx="215900" cy="292100"/>
        </p:xfrm>
        <a:graphic>
          <a:graphicData uri="http://schemas.openxmlformats.org/presentationml/2006/ole">
            <mc:AlternateContent xmlns:mc="http://schemas.openxmlformats.org/markup-compatibility/2006">
              <mc:Choice xmlns:v="urn:schemas-microsoft-com:vml" Requires="v">
                <p:oleObj spid="_x0000_s18361" name="Equation" r:id="rId9" imgW="215640" imgH="291960" progId="Equation.DSMT4">
                  <p:embed/>
                </p:oleObj>
              </mc:Choice>
              <mc:Fallback>
                <p:oleObj name="Equation" r:id="rId9" imgW="215640" imgH="291960" progId="Equation.DSMT4">
                  <p:embed/>
                  <p:pic>
                    <p:nvPicPr>
                      <p:cNvPr id="0" name=""/>
                      <p:cNvPicPr/>
                      <p:nvPr/>
                    </p:nvPicPr>
                    <p:blipFill>
                      <a:blip r:embed="rId10"/>
                      <a:stretch>
                        <a:fillRect/>
                      </a:stretch>
                    </p:blipFill>
                    <p:spPr>
                      <a:xfrm>
                        <a:off x="5759450" y="3302000"/>
                        <a:ext cx="215900" cy="292100"/>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664A72C7-2D46-44AC-BF20-5AE352F8BA96}"/>
              </a:ext>
            </a:extLst>
          </p:cNvPr>
          <p:cNvGraphicFramePr>
            <a:graphicFrameLocks noChangeAspect="1"/>
          </p:cNvGraphicFramePr>
          <p:nvPr>
            <p:extLst>
              <p:ext uri="{D42A27DB-BD31-4B8C-83A1-F6EECF244321}">
                <p14:modId xmlns:p14="http://schemas.microsoft.com/office/powerpoint/2010/main" val="1866197580"/>
              </p:ext>
            </p:extLst>
          </p:nvPr>
        </p:nvGraphicFramePr>
        <p:xfrm>
          <a:off x="6794500" y="3271838"/>
          <a:ext cx="760413" cy="373062"/>
        </p:xfrm>
        <a:graphic>
          <a:graphicData uri="http://schemas.openxmlformats.org/presentationml/2006/ole">
            <mc:AlternateContent xmlns:mc="http://schemas.openxmlformats.org/markup-compatibility/2006">
              <mc:Choice xmlns:v="urn:schemas-microsoft-com:vml" Requires="v">
                <p:oleObj spid="_x0000_s18362" name="Equation" r:id="rId11" imgW="799920" imgH="393480" progId="Equation.DSMT4">
                  <p:embed/>
                </p:oleObj>
              </mc:Choice>
              <mc:Fallback>
                <p:oleObj name="Equation" r:id="rId11" imgW="799920" imgH="393480" progId="Equation.DSMT4">
                  <p:embed/>
                  <p:pic>
                    <p:nvPicPr>
                      <p:cNvPr id="6" name="Object 5">
                        <a:extLst>
                          <a:ext uri="{FF2B5EF4-FFF2-40B4-BE49-F238E27FC236}">
                            <a16:creationId xmlns:a16="http://schemas.microsoft.com/office/drawing/2014/main" id="{F7186B8F-1BCC-4D3C-A793-84200C955A8B}"/>
                          </a:ext>
                        </a:extLst>
                      </p:cNvPr>
                      <p:cNvPicPr/>
                      <p:nvPr/>
                    </p:nvPicPr>
                    <p:blipFill>
                      <a:blip r:embed="rId12"/>
                      <a:stretch>
                        <a:fillRect/>
                      </a:stretch>
                    </p:blipFill>
                    <p:spPr>
                      <a:xfrm>
                        <a:off x="6794500" y="3271838"/>
                        <a:ext cx="760413" cy="373062"/>
                      </a:xfrm>
                      <a:prstGeom prst="rect">
                        <a:avLst/>
                      </a:prstGeom>
                    </p:spPr>
                  </p:pic>
                </p:oleObj>
              </mc:Fallback>
            </mc:AlternateContent>
          </a:graphicData>
        </a:graphic>
      </p:graphicFrame>
      <p:graphicFrame>
        <p:nvGraphicFramePr>
          <p:cNvPr id="21" name="Object 20">
            <a:extLst>
              <a:ext uri="{FF2B5EF4-FFF2-40B4-BE49-F238E27FC236}">
                <a16:creationId xmlns:a16="http://schemas.microsoft.com/office/drawing/2014/main" id="{D20F84D9-BAC8-4FB1-A275-DC6205153AB1}"/>
              </a:ext>
            </a:extLst>
          </p:cNvPr>
          <p:cNvGraphicFramePr>
            <a:graphicFrameLocks noChangeAspect="1"/>
          </p:cNvGraphicFramePr>
          <p:nvPr>
            <p:extLst>
              <p:ext uri="{D42A27DB-BD31-4B8C-83A1-F6EECF244321}">
                <p14:modId xmlns:p14="http://schemas.microsoft.com/office/powerpoint/2010/main" val="3986274459"/>
              </p:ext>
            </p:extLst>
          </p:nvPr>
        </p:nvGraphicFramePr>
        <p:xfrm>
          <a:off x="1614854" y="3733800"/>
          <a:ext cx="114300" cy="215900"/>
        </p:xfrm>
        <a:graphic>
          <a:graphicData uri="http://schemas.openxmlformats.org/presentationml/2006/ole">
            <mc:AlternateContent xmlns:mc="http://schemas.openxmlformats.org/markup-compatibility/2006">
              <mc:Choice xmlns:v="urn:schemas-microsoft-com:vml" Requires="v">
                <p:oleObj spid="_x0000_s18363" name="Equation" r:id="rId13" imgW="114120" imgH="215640" progId="Equation.DSMT4">
                  <p:embed/>
                </p:oleObj>
              </mc:Choice>
              <mc:Fallback>
                <p:oleObj name="Equation" r:id="rId13" imgW="114120" imgH="215640" progId="Equation.DSMT4">
                  <p:embed/>
                  <p:pic>
                    <p:nvPicPr>
                      <p:cNvPr id="0" name=""/>
                      <p:cNvPicPr/>
                      <p:nvPr/>
                    </p:nvPicPr>
                    <p:blipFill>
                      <a:blip r:embed="rId14"/>
                      <a:stretch>
                        <a:fillRect/>
                      </a:stretch>
                    </p:blipFill>
                    <p:spPr>
                      <a:xfrm>
                        <a:off x="1614854" y="3733800"/>
                        <a:ext cx="114300" cy="215900"/>
                      </a:xfrm>
                      <a:prstGeom prst="rect">
                        <a:avLst/>
                      </a:prstGeom>
                    </p:spPr>
                  </p:pic>
                </p:oleObj>
              </mc:Fallback>
            </mc:AlternateContent>
          </a:graphicData>
        </a:graphic>
      </p:graphicFrame>
      <p:graphicFrame>
        <p:nvGraphicFramePr>
          <p:cNvPr id="22" name="Object 21">
            <a:extLst>
              <a:ext uri="{FF2B5EF4-FFF2-40B4-BE49-F238E27FC236}">
                <a16:creationId xmlns:a16="http://schemas.microsoft.com/office/drawing/2014/main" id="{6C7DC8BF-E988-4C82-AA92-4A47A7924F11}"/>
              </a:ext>
            </a:extLst>
          </p:cNvPr>
          <p:cNvGraphicFramePr>
            <a:graphicFrameLocks noChangeAspect="1"/>
          </p:cNvGraphicFramePr>
          <p:nvPr>
            <p:extLst>
              <p:ext uri="{D42A27DB-BD31-4B8C-83A1-F6EECF244321}">
                <p14:modId xmlns:p14="http://schemas.microsoft.com/office/powerpoint/2010/main" val="480788574"/>
              </p:ext>
            </p:extLst>
          </p:nvPr>
        </p:nvGraphicFramePr>
        <p:xfrm>
          <a:off x="2895600" y="3746500"/>
          <a:ext cx="342900" cy="215900"/>
        </p:xfrm>
        <a:graphic>
          <a:graphicData uri="http://schemas.openxmlformats.org/presentationml/2006/ole">
            <mc:AlternateContent xmlns:mc="http://schemas.openxmlformats.org/markup-compatibility/2006">
              <mc:Choice xmlns:v="urn:schemas-microsoft-com:vml" Requires="v">
                <p:oleObj spid="_x0000_s18364" name="Equation" r:id="rId15" imgW="342720" imgH="215640" progId="Equation.DSMT4">
                  <p:embed/>
                </p:oleObj>
              </mc:Choice>
              <mc:Fallback>
                <p:oleObj name="Equation" r:id="rId15" imgW="342720" imgH="215640" progId="Equation.DSMT4">
                  <p:embed/>
                  <p:pic>
                    <p:nvPicPr>
                      <p:cNvPr id="0" name=""/>
                      <p:cNvPicPr/>
                      <p:nvPr/>
                    </p:nvPicPr>
                    <p:blipFill>
                      <a:blip r:embed="rId16"/>
                      <a:stretch>
                        <a:fillRect/>
                      </a:stretch>
                    </p:blipFill>
                    <p:spPr>
                      <a:xfrm>
                        <a:off x="2895600" y="3746500"/>
                        <a:ext cx="342900" cy="215900"/>
                      </a:xfrm>
                      <a:prstGeom prst="rect">
                        <a:avLst/>
                      </a:prstGeom>
                    </p:spPr>
                  </p:pic>
                </p:oleObj>
              </mc:Fallback>
            </mc:AlternateContent>
          </a:graphicData>
        </a:graphic>
      </p:graphicFrame>
      <p:graphicFrame>
        <p:nvGraphicFramePr>
          <p:cNvPr id="23" name="Object 22">
            <a:extLst>
              <a:ext uri="{FF2B5EF4-FFF2-40B4-BE49-F238E27FC236}">
                <a16:creationId xmlns:a16="http://schemas.microsoft.com/office/drawing/2014/main" id="{9895155E-C9F2-41ED-B99C-41C706BF64DA}"/>
              </a:ext>
            </a:extLst>
          </p:cNvPr>
          <p:cNvGraphicFramePr>
            <a:graphicFrameLocks noChangeAspect="1"/>
          </p:cNvGraphicFramePr>
          <p:nvPr>
            <p:extLst>
              <p:ext uri="{D42A27DB-BD31-4B8C-83A1-F6EECF244321}">
                <p14:modId xmlns:p14="http://schemas.microsoft.com/office/powerpoint/2010/main" val="2052165562"/>
              </p:ext>
            </p:extLst>
          </p:nvPr>
        </p:nvGraphicFramePr>
        <p:xfrm>
          <a:off x="4394200" y="3746500"/>
          <a:ext cx="355600" cy="215900"/>
        </p:xfrm>
        <a:graphic>
          <a:graphicData uri="http://schemas.openxmlformats.org/presentationml/2006/ole">
            <mc:AlternateContent xmlns:mc="http://schemas.openxmlformats.org/markup-compatibility/2006">
              <mc:Choice xmlns:v="urn:schemas-microsoft-com:vml" Requires="v">
                <p:oleObj spid="_x0000_s18365" name="Equation" r:id="rId17" imgW="355320" imgH="215640" progId="Equation.DSMT4">
                  <p:embed/>
                </p:oleObj>
              </mc:Choice>
              <mc:Fallback>
                <p:oleObj name="Equation" r:id="rId17" imgW="355320" imgH="215640" progId="Equation.DSMT4">
                  <p:embed/>
                  <p:pic>
                    <p:nvPicPr>
                      <p:cNvPr id="0" name=""/>
                      <p:cNvPicPr/>
                      <p:nvPr/>
                    </p:nvPicPr>
                    <p:blipFill>
                      <a:blip r:embed="rId18"/>
                      <a:stretch>
                        <a:fillRect/>
                      </a:stretch>
                    </p:blipFill>
                    <p:spPr>
                      <a:xfrm>
                        <a:off x="4394200" y="3746500"/>
                        <a:ext cx="355600" cy="215900"/>
                      </a:xfrm>
                      <a:prstGeom prst="rect">
                        <a:avLst/>
                      </a:prstGeom>
                    </p:spPr>
                  </p:pic>
                </p:oleObj>
              </mc:Fallback>
            </mc:AlternateContent>
          </a:graphicData>
        </a:graphic>
      </p:graphicFrame>
      <p:graphicFrame>
        <p:nvGraphicFramePr>
          <p:cNvPr id="24" name="Object 23">
            <a:extLst>
              <a:ext uri="{FF2B5EF4-FFF2-40B4-BE49-F238E27FC236}">
                <a16:creationId xmlns:a16="http://schemas.microsoft.com/office/drawing/2014/main" id="{0D36117C-99F8-4BE7-8B8F-8D2D434E9683}"/>
              </a:ext>
            </a:extLst>
          </p:cNvPr>
          <p:cNvGraphicFramePr>
            <a:graphicFrameLocks noChangeAspect="1"/>
          </p:cNvGraphicFramePr>
          <p:nvPr>
            <p:extLst>
              <p:ext uri="{D42A27DB-BD31-4B8C-83A1-F6EECF244321}">
                <p14:modId xmlns:p14="http://schemas.microsoft.com/office/powerpoint/2010/main" val="213404880"/>
              </p:ext>
            </p:extLst>
          </p:nvPr>
        </p:nvGraphicFramePr>
        <p:xfrm>
          <a:off x="5791200" y="3733800"/>
          <a:ext cx="266700" cy="215900"/>
        </p:xfrm>
        <a:graphic>
          <a:graphicData uri="http://schemas.openxmlformats.org/presentationml/2006/ole">
            <mc:AlternateContent xmlns:mc="http://schemas.openxmlformats.org/markup-compatibility/2006">
              <mc:Choice xmlns:v="urn:schemas-microsoft-com:vml" Requires="v">
                <p:oleObj spid="_x0000_s18366" name="Equation" r:id="rId19" imgW="266400" imgH="215640" progId="Equation.DSMT4">
                  <p:embed/>
                </p:oleObj>
              </mc:Choice>
              <mc:Fallback>
                <p:oleObj name="Equation" r:id="rId19" imgW="266400" imgH="215640" progId="Equation.DSMT4">
                  <p:embed/>
                  <p:pic>
                    <p:nvPicPr>
                      <p:cNvPr id="0" name=""/>
                      <p:cNvPicPr/>
                      <p:nvPr/>
                    </p:nvPicPr>
                    <p:blipFill>
                      <a:blip r:embed="rId20"/>
                      <a:stretch>
                        <a:fillRect/>
                      </a:stretch>
                    </p:blipFill>
                    <p:spPr>
                      <a:xfrm>
                        <a:off x="5791200" y="3733800"/>
                        <a:ext cx="266700" cy="215900"/>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3B548ACD-CE19-4DB5-A46A-2A912A78DCCE}"/>
              </a:ext>
            </a:extLst>
          </p:cNvPr>
          <p:cNvGraphicFramePr>
            <a:graphicFrameLocks noChangeAspect="1"/>
          </p:cNvGraphicFramePr>
          <p:nvPr>
            <p:extLst>
              <p:ext uri="{D42A27DB-BD31-4B8C-83A1-F6EECF244321}">
                <p14:modId xmlns:p14="http://schemas.microsoft.com/office/powerpoint/2010/main" val="4180782555"/>
              </p:ext>
            </p:extLst>
          </p:nvPr>
        </p:nvGraphicFramePr>
        <p:xfrm>
          <a:off x="6626225" y="3629025"/>
          <a:ext cx="1600200" cy="368300"/>
        </p:xfrm>
        <a:graphic>
          <a:graphicData uri="http://schemas.openxmlformats.org/presentationml/2006/ole">
            <mc:AlternateContent xmlns:mc="http://schemas.openxmlformats.org/markup-compatibility/2006">
              <mc:Choice xmlns:v="urn:schemas-microsoft-com:vml" Requires="v">
                <p:oleObj spid="_x0000_s18367" name="Equation" r:id="rId21" imgW="1600200" imgH="368280" progId="Equation.DSMT4">
                  <p:embed/>
                </p:oleObj>
              </mc:Choice>
              <mc:Fallback>
                <p:oleObj name="Equation" r:id="rId21" imgW="1600200" imgH="368280" progId="Equation.DSMT4">
                  <p:embed/>
                  <p:pic>
                    <p:nvPicPr>
                      <p:cNvPr id="7" name="Object 6">
                        <a:extLst>
                          <a:ext uri="{FF2B5EF4-FFF2-40B4-BE49-F238E27FC236}">
                            <a16:creationId xmlns:a16="http://schemas.microsoft.com/office/drawing/2014/main" id="{9DDC8EC3-F740-4FF9-BB30-254067D667BD}"/>
                          </a:ext>
                        </a:extLst>
                      </p:cNvPr>
                      <p:cNvPicPr/>
                      <p:nvPr/>
                    </p:nvPicPr>
                    <p:blipFill>
                      <a:blip r:embed="rId22"/>
                      <a:stretch>
                        <a:fillRect/>
                      </a:stretch>
                    </p:blipFill>
                    <p:spPr>
                      <a:xfrm>
                        <a:off x="6626225" y="3629025"/>
                        <a:ext cx="1600200" cy="368300"/>
                      </a:xfrm>
                      <a:prstGeom prst="rect">
                        <a:avLst/>
                      </a:prstGeom>
                    </p:spPr>
                  </p:pic>
                </p:oleObj>
              </mc:Fallback>
            </mc:AlternateContent>
          </a:graphicData>
        </a:graphic>
      </p:graphicFrame>
      <p:graphicFrame>
        <p:nvGraphicFramePr>
          <p:cNvPr id="28" name="Object 27">
            <a:extLst>
              <a:ext uri="{FF2B5EF4-FFF2-40B4-BE49-F238E27FC236}">
                <a16:creationId xmlns:a16="http://schemas.microsoft.com/office/drawing/2014/main" id="{9B87C8BA-5A45-45FC-BF8A-FFA1C6CCA151}"/>
              </a:ext>
            </a:extLst>
          </p:cNvPr>
          <p:cNvGraphicFramePr>
            <a:graphicFrameLocks noChangeAspect="1"/>
          </p:cNvGraphicFramePr>
          <p:nvPr>
            <p:extLst>
              <p:ext uri="{D42A27DB-BD31-4B8C-83A1-F6EECF244321}">
                <p14:modId xmlns:p14="http://schemas.microsoft.com/office/powerpoint/2010/main" val="3308739096"/>
              </p:ext>
            </p:extLst>
          </p:nvPr>
        </p:nvGraphicFramePr>
        <p:xfrm>
          <a:off x="1562100" y="4114800"/>
          <a:ext cx="152400" cy="215900"/>
        </p:xfrm>
        <a:graphic>
          <a:graphicData uri="http://schemas.openxmlformats.org/presentationml/2006/ole">
            <mc:AlternateContent xmlns:mc="http://schemas.openxmlformats.org/markup-compatibility/2006">
              <mc:Choice xmlns:v="urn:schemas-microsoft-com:vml" Requires="v">
                <p:oleObj spid="_x0000_s18368" name="Equation" r:id="rId23" imgW="152280" imgH="215640" progId="Equation.DSMT4">
                  <p:embed/>
                </p:oleObj>
              </mc:Choice>
              <mc:Fallback>
                <p:oleObj name="Equation" r:id="rId23" imgW="152280" imgH="215640" progId="Equation.DSMT4">
                  <p:embed/>
                  <p:pic>
                    <p:nvPicPr>
                      <p:cNvPr id="0" name=""/>
                      <p:cNvPicPr/>
                      <p:nvPr/>
                    </p:nvPicPr>
                    <p:blipFill>
                      <a:blip r:embed="rId24"/>
                      <a:stretch>
                        <a:fillRect/>
                      </a:stretch>
                    </p:blipFill>
                    <p:spPr>
                      <a:xfrm>
                        <a:off x="1562100" y="4114800"/>
                        <a:ext cx="152400" cy="215900"/>
                      </a:xfrm>
                      <a:prstGeom prst="rect">
                        <a:avLst/>
                      </a:prstGeom>
                    </p:spPr>
                  </p:pic>
                </p:oleObj>
              </mc:Fallback>
            </mc:AlternateContent>
          </a:graphicData>
        </a:graphic>
      </p:graphicFrame>
      <p:graphicFrame>
        <p:nvGraphicFramePr>
          <p:cNvPr id="27" name="Object 26">
            <a:extLst>
              <a:ext uri="{FF2B5EF4-FFF2-40B4-BE49-F238E27FC236}">
                <a16:creationId xmlns:a16="http://schemas.microsoft.com/office/drawing/2014/main" id="{0023E542-8C5A-40A2-8ADD-C16EC1B64A1B}"/>
              </a:ext>
            </a:extLst>
          </p:cNvPr>
          <p:cNvGraphicFramePr>
            <a:graphicFrameLocks noChangeAspect="1"/>
          </p:cNvGraphicFramePr>
          <p:nvPr>
            <p:extLst>
              <p:ext uri="{D42A27DB-BD31-4B8C-83A1-F6EECF244321}">
                <p14:modId xmlns:p14="http://schemas.microsoft.com/office/powerpoint/2010/main" val="1793237317"/>
              </p:ext>
            </p:extLst>
          </p:nvPr>
        </p:nvGraphicFramePr>
        <p:xfrm>
          <a:off x="2895600" y="4114800"/>
          <a:ext cx="368300" cy="228600"/>
        </p:xfrm>
        <a:graphic>
          <a:graphicData uri="http://schemas.openxmlformats.org/presentationml/2006/ole">
            <mc:AlternateContent xmlns:mc="http://schemas.openxmlformats.org/markup-compatibility/2006">
              <mc:Choice xmlns:v="urn:schemas-microsoft-com:vml" Requires="v">
                <p:oleObj spid="_x0000_s18369" name="Equation" r:id="rId25" imgW="368280" imgH="228600" progId="Equation.DSMT4">
                  <p:embed/>
                </p:oleObj>
              </mc:Choice>
              <mc:Fallback>
                <p:oleObj name="Equation" r:id="rId25" imgW="368280" imgH="228600" progId="Equation.DSMT4">
                  <p:embed/>
                  <p:pic>
                    <p:nvPicPr>
                      <p:cNvPr id="0" name=""/>
                      <p:cNvPicPr/>
                      <p:nvPr/>
                    </p:nvPicPr>
                    <p:blipFill>
                      <a:blip r:embed="rId26"/>
                      <a:stretch>
                        <a:fillRect/>
                      </a:stretch>
                    </p:blipFill>
                    <p:spPr>
                      <a:xfrm>
                        <a:off x="2895600" y="4114800"/>
                        <a:ext cx="368300" cy="228600"/>
                      </a:xfrm>
                      <a:prstGeom prst="rect">
                        <a:avLst/>
                      </a:prstGeom>
                    </p:spPr>
                  </p:pic>
                </p:oleObj>
              </mc:Fallback>
            </mc:AlternateContent>
          </a:graphicData>
        </a:graphic>
      </p:graphicFrame>
      <p:graphicFrame>
        <p:nvGraphicFramePr>
          <p:cNvPr id="26" name="Object 25">
            <a:extLst>
              <a:ext uri="{FF2B5EF4-FFF2-40B4-BE49-F238E27FC236}">
                <a16:creationId xmlns:a16="http://schemas.microsoft.com/office/drawing/2014/main" id="{C6DF1F00-3F3A-44A4-A6EA-15F05D52DFE9}"/>
              </a:ext>
            </a:extLst>
          </p:cNvPr>
          <p:cNvGraphicFramePr>
            <a:graphicFrameLocks noChangeAspect="1"/>
          </p:cNvGraphicFramePr>
          <p:nvPr>
            <p:extLst>
              <p:ext uri="{D42A27DB-BD31-4B8C-83A1-F6EECF244321}">
                <p14:modId xmlns:p14="http://schemas.microsoft.com/office/powerpoint/2010/main" val="1118117702"/>
              </p:ext>
            </p:extLst>
          </p:nvPr>
        </p:nvGraphicFramePr>
        <p:xfrm>
          <a:off x="4388370" y="4099810"/>
          <a:ext cx="355600" cy="228600"/>
        </p:xfrm>
        <a:graphic>
          <a:graphicData uri="http://schemas.openxmlformats.org/presentationml/2006/ole">
            <mc:AlternateContent xmlns:mc="http://schemas.openxmlformats.org/markup-compatibility/2006">
              <mc:Choice xmlns:v="urn:schemas-microsoft-com:vml" Requires="v">
                <p:oleObj spid="_x0000_s18370" name="Equation" r:id="rId27" imgW="355320" imgH="228600" progId="Equation.DSMT4">
                  <p:embed/>
                </p:oleObj>
              </mc:Choice>
              <mc:Fallback>
                <p:oleObj name="Equation" r:id="rId27" imgW="355320" imgH="228600" progId="Equation.DSMT4">
                  <p:embed/>
                  <p:pic>
                    <p:nvPicPr>
                      <p:cNvPr id="0" name=""/>
                      <p:cNvPicPr/>
                      <p:nvPr/>
                    </p:nvPicPr>
                    <p:blipFill>
                      <a:blip r:embed="rId28"/>
                      <a:stretch>
                        <a:fillRect/>
                      </a:stretch>
                    </p:blipFill>
                    <p:spPr>
                      <a:xfrm>
                        <a:off x="4388370" y="4099810"/>
                        <a:ext cx="355600" cy="228600"/>
                      </a:xfrm>
                      <a:prstGeom prst="rect">
                        <a:avLst/>
                      </a:prstGeom>
                    </p:spPr>
                  </p:pic>
                </p:oleObj>
              </mc:Fallback>
            </mc:AlternateContent>
          </a:graphicData>
        </a:graphic>
      </p:graphicFrame>
      <p:graphicFrame>
        <p:nvGraphicFramePr>
          <p:cNvPr id="25" name="Object 24">
            <a:extLst>
              <a:ext uri="{FF2B5EF4-FFF2-40B4-BE49-F238E27FC236}">
                <a16:creationId xmlns:a16="http://schemas.microsoft.com/office/drawing/2014/main" id="{E4EAD701-F781-4B9E-945C-18B5A275E860}"/>
              </a:ext>
            </a:extLst>
          </p:cNvPr>
          <p:cNvGraphicFramePr>
            <a:graphicFrameLocks noChangeAspect="1"/>
          </p:cNvGraphicFramePr>
          <p:nvPr>
            <p:extLst>
              <p:ext uri="{D42A27DB-BD31-4B8C-83A1-F6EECF244321}">
                <p14:modId xmlns:p14="http://schemas.microsoft.com/office/powerpoint/2010/main" val="1214790263"/>
              </p:ext>
            </p:extLst>
          </p:nvPr>
        </p:nvGraphicFramePr>
        <p:xfrm>
          <a:off x="5710748" y="4141514"/>
          <a:ext cx="472929" cy="206907"/>
        </p:xfrm>
        <a:graphic>
          <a:graphicData uri="http://schemas.openxmlformats.org/presentationml/2006/ole">
            <mc:AlternateContent xmlns:mc="http://schemas.openxmlformats.org/markup-compatibility/2006">
              <mc:Choice xmlns:v="urn:schemas-microsoft-com:vml" Requires="v">
                <p:oleObj spid="_x0000_s18371" name="Equation" r:id="rId29" imgW="279360" imgH="228600" progId="Equation.DSMT4">
                  <p:embed/>
                </p:oleObj>
              </mc:Choice>
              <mc:Fallback>
                <p:oleObj name="Equation" r:id="rId29" imgW="279360" imgH="228600" progId="Equation.DSMT4">
                  <p:embed/>
                  <p:pic>
                    <p:nvPicPr>
                      <p:cNvPr id="0" name=""/>
                      <p:cNvPicPr/>
                      <p:nvPr/>
                    </p:nvPicPr>
                    <p:blipFill>
                      <a:blip r:embed="rId30"/>
                      <a:stretch>
                        <a:fillRect/>
                      </a:stretch>
                    </p:blipFill>
                    <p:spPr>
                      <a:xfrm>
                        <a:off x="5710748" y="4141514"/>
                        <a:ext cx="472929" cy="206907"/>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01BD34AE-FABB-4BCB-B682-937885F1EC0D}"/>
              </a:ext>
            </a:extLst>
          </p:cNvPr>
          <p:cNvGraphicFramePr>
            <a:graphicFrameLocks noChangeAspect="1"/>
          </p:cNvGraphicFramePr>
          <p:nvPr>
            <p:extLst>
              <p:ext uri="{D42A27DB-BD31-4B8C-83A1-F6EECF244321}">
                <p14:modId xmlns:p14="http://schemas.microsoft.com/office/powerpoint/2010/main" val="2795989272"/>
              </p:ext>
            </p:extLst>
          </p:nvPr>
        </p:nvGraphicFramePr>
        <p:xfrm>
          <a:off x="6638925" y="4025900"/>
          <a:ext cx="1739900" cy="368300"/>
        </p:xfrm>
        <a:graphic>
          <a:graphicData uri="http://schemas.openxmlformats.org/presentationml/2006/ole">
            <mc:AlternateContent xmlns:mc="http://schemas.openxmlformats.org/markup-compatibility/2006">
              <mc:Choice xmlns:v="urn:schemas-microsoft-com:vml" Requires="v">
                <p:oleObj spid="_x0000_s18372" name="Equation" r:id="rId31" imgW="1739880" imgH="368280" progId="Equation.DSMT4">
                  <p:embed/>
                </p:oleObj>
              </mc:Choice>
              <mc:Fallback>
                <p:oleObj name="Equation" r:id="rId31" imgW="1739880" imgH="368280" progId="Equation.DSMT4">
                  <p:embed/>
                  <p:pic>
                    <p:nvPicPr>
                      <p:cNvPr id="10" name="Object 9">
                        <a:extLst>
                          <a:ext uri="{FF2B5EF4-FFF2-40B4-BE49-F238E27FC236}">
                            <a16:creationId xmlns:a16="http://schemas.microsoft.com/office/drawing/2014/main" id="{14660E11-63B9-4F47-ABF8-086A0F9C40A6}"/>
                          </a:ext>
                        </a:extLst>
                      </p:cNvPr>
                      <p:cNvPicPr/>
                      <p:nvPr/>
                    </p:nvPicPr>
                    <p:blipFill>
                      <a:blip r:embed="rId32"/>
                      <a:stretch>
                        <a:fillRect/>
                      </a:stretch>
                    </p:blipFill>
                    <p:spPr>
                      <a:xfrm>
                        <a:off x="6638925" y="4025900"/>
                        <a:ext cx="1739900" cy="368300"/>
                      </a:xfrm>
                      <a:prstGeom prst="rect">
                        <a:avLst/>
                      </a:prstGeom>
                    </p:spPr>
                  </p:pic>
                </p:oleObj>
              </mc:Fallback>
            </mc:AlternateContent>
          </a:graphicData>
        </a:graphic>
      </p:graphicFrame>
      <p:graphicFrame>
        <p:nvGraphicFramePr>
          <p:cNvPr id="20" name="Object 19">
            <a:extLst>
              <a:ext uri="{FF2B5EF4-FFF2-40B4-BE49-F238E27FC236}">
                <a16:creationId xmlns:a16="http://schemas.microsoft.com/office/drawing/2014/main" id="{E77E578A-9DD5-432E-9649-6DD27B1AC9E4}"/>
              </a:ext>
            </a:extLst>
          </p:cNvPr>
          <p:cNvGraphicFramePr>
            <a:graphicFrameLocks noChangeAspect="1"/>
          </p:cNvGraphicFramePr>
          <p:nvPr>
            <p:extLst>
              <p:ext uri="{D42A27DB-BD31-4B8C-83A1-F6EECF244321}">
                <p14:modId xmlns:p14="http://schemas.microsoft.com/office/powerpoint/2010/main" val="201395310"/>
              </p:ext>
            </p:extLst>
          </p:nvPr>
        </p:nvGraphicFramePr>
        <p:xfrm>
          <a:off x="1600200" y="4495800"/>
          <a:ext cx="76200" cy="228600"/>
        </p:xfrm>
        <a:graphic>
          <a:graphicData uri="http://schemas.openxmlformats.org/presentationml/2006/ole">
            <mc:AlternateContent xmlns:mc="http://schemas.openxmlformats.org/markup-compatibility/2006">
              <mc:Choice xmlns:v="urn:schemas-microsoft-com:vml" Requires="v">
                <p:oleObj spid="_x0000_s18373" name="Equation" r:id="rId33" imgW="75960" imgH="228600" progId="Equation.DSMT4">
                  <p:embed/>
                </p:oleObj>
              </mc:Choice>
              <mc:Fallback>
                <p:oleObj name="Equation" r:id="rId33" imgW="75960" imgH="228600" progId="Equation.DSMT4">
                  <p:embed/>
                  <p:pic>
                    <p:nvPicPr>
                      <p:cNvPr id="0" name=""/>
                      <p:cNvPicPr/>
                      <p:nvPr/>
                    </p:nvPicPr>
                    <p:blipFill>
                      <a:blip r:embed="rId34"/>
                      <a:stretch>
                        <a:fillRect/>
                      </a:stretch>
                    </p:blipFill>
                    <p:spPr>
                      <a:xfrm>
                        <a:off x="1600200" y="4495800"/>
                        <a:ext cx="76200" cy="228600"/>
                      </a:xfrm>
                      <a:prstGeom prst="rect">
                        <a:avLst/>
                      </a:prstGeom>
                    </p:spPr>
                  </p:pic>
                </p:oleObj>
              </mc:Fallback>
            </mc:AlternateContent>
          </a:graphicData>
        </a:graphic>
      </p:graphicFrame>
      <p:graphicFrame>
        <p:nvGraphicFramePr>
          <p:cNvPr id="19" name="Object 18">
            <a:extLst>
              <a:ext uri="{FF2B5EF4-FFF2-40B4-BE49-F238E27FC236}">
                <a16:creationId xmlns:a16="http://schemas.microsoft.com/office/drawing/2014/main" id="{6518CD77-E44F-4032-969A-F6953ECD9439}"/>
              </a:ext>
            </a:extLst>
          </p:cNvPr>
          <p:cNvGraphicFramePr>
            <a:graphicFrameLocks noChangeAspect="1"/>
          </p:cNvGraphicFramePr>
          <p:nvPr>
            <p:extLst>
              <p:ext uri="{D42A27DB-BD31-4B8C-83A1-F6EECF244321}">
                <p14:modId xmlns:p14="http://schemas.microsoft.com/office/powerpoint/2010/main" val="1945655743"/>
              </p:ext>
            </p:extLst>
          </p:nvPr>
        </p:nvGraphicFramePr>
        <p:xfrm>
          <a:off x="3048000" y="4495800"/>
          <a:ext cx="76200" cy="228600"/>
        </p:xfrm>
        <a:graphic>
          <a:graphicData uri="http://schemas.openxmlformats.org/presentationml/2006/ole">
            <mc:AlternateContent xmlns:mc="http://schemas.openxmlformats.org/markup-compatibility/2006">
              <mc:Choice xmlns:v="urn:schemas-microsoft-com:vml" Requires="v">
                <p:oleObj spid="_x0000_s18374" name="Equation" r:id="rId35" imgW="75960" imgH="228600" progId="Equation.DSMT4">
                  <p:embed/>
                </p:oleObj>
              </mc:Choice>
              <mc:Fallback>
                <p:oleObj name="Equation" r:id="rId35" imgW="75960" imgH="228600" progId="Equation.DSMT4">
                  <p:embed/>
                  <p:pic>
                    <p:nvPicPr>
                      <p:cNvPr id="0" name=""/>
                      <p:cNvPicPr/>
                      <p:nvPr/>
                    </p:nvPicPr>
                    <p:blipFill>
                      <a:blip r:embed="rId36"/>
                      <a:stretch>
                        <a:fillRect/>
                      </a:stretch>
                    </p:blipFill>
                    <p:spPr>
                      <a:xfrm>
                        <a:off x="3048000" y="4495800"/>
                        <a:ext cx="76200" cy="228600"/>
                      </a:xfrm>
                      <a:prstGeom prst="rect">
                        <a:avLst/>
                      </a:prstGeom>
                    </p:spPr>
                  </p:pic>
                </p:oleObj>
              </mc:Fallback>
            </mc:AlternateContent>
          </a:graphicData>
        </a:graphic>
      </p:graphicFrame>
      <p:graphicFrame>
        <p:nvGraphicFramePr>
          <p:cNvPr id="17" name="Object 16">
            <a:extLst>
              <a:ext uri="{FF2B5EF4-FFF2-40B4-BE49-F238E27FC236}">
                <a16:creationId xmlns:a16="http://schemas.microsoft.com/office/drawing/2014/main" id="{164A69F2-BB42-46F8-9C36-653783BB9208}"/>
              </a:ext>
            </a:extLst>
          </p:cNvPr>
          <p:cNvGraphicFramePr>
            <a:graphicFrameLocks noChangeAspect="1"/>
          </p:cNvGraphicFramePr>
          <p:nvPr>
            <p:extLst>
              <p:ext uri="{D42A27DB-BD31-4B8C-83A1-F6EECF244321}">
                <p14:modId xmlns:p14="http://schemas.microsoft.com/office/powerpoint/2010/main" val="3945145189"/>
              </p:ext>
            </p:extLst>
          </p:nvPr>
        </p:nvGraphicFramePr>
        <p:xfrm>
          <a:off x="4533900" y="4495800"/>
          <a:ext cx="76200" cy="228600"/>
        </p:xfrm>
        <a:graphic>
          <a:graphicData uri="http://schemas.openxmlformats.org/presentationml/2006/ole">
            <mc:AlternateContent xmlns:mc="http://schemas.openxmlformats.org/markup-compatibility/2006">
              <mc:Choice xmlns:v="urn:schemas-microsoft-com:vml" Requires="v">
                <p:oleObj spid="_x0000_s18375" name="Equation" r:id="rId37" imgW="75960" imgH="228600" progId="Equation.DSMT4">
                  <p:embed/>
                </p:oleObj>
              </mc:Choice>
              <mc:Fallback>
                <p:oleObj name="Equation" r:id="rId37" imgW="75960" imgH="228600" progId="Equation.DSMT4">
                  <p:embed/>
                  <p:pic>
                    <p:nvPicPr>
                      <p:cNvPr id="0" name=""/>
                      <p:cNvPicPr/>
                      <p:nvPr/>
                    </p:nvPicPr>
                    <p:blipFill>
                      <a:blip r:embed="rId38"/>
                      <a:stretch>
                        <a:fillRect/>
                      </a:stretch>
                    </p:blipFill>
                    <p:spPr>
                      <a:xfrm>
                        <a:off x="4533900" y="4495800"/>
                        <a:ext cx="76200" cy="228600"/>
                      </a:xfrm>
                      <a:prstGeom prst="rect">
                        <a:avLst/>
                      </a:prstGeom>
                    </p:spPr>
                  </p:pic>
                </p:oleObj>
              </mc:Fallback>
            </mc:AlternateContent>
          </a:graphicData>
        </a:graphic>
      </p:graphicFrame>
      <p:graphicFrame>
        <p:nvGraphicFramePr>
          <p:cNvPr id="18" name="Object 17">
            <a:extLst>
              <a:ext uri="{FF2B5EF4-FFF2-40B4-BE49-F238E27FC236}">
                <a16:creationId xmlns:a16="http://schemas.microsoft.com/office/drawing/2014/main" id="{A754615F-4D5F-499D-9FC2-74BA5D76227A}"/>
              </a:ext>
            </a:extLst>
          </p:cNvPr>
          <p:cNvGraphicFramePr>
            <a:graphicFrameLocks noChangeAspect="1"/>
          </p:cNvGraphicFramePr>
          <p:nvPr>
            <p:extLst>
              <p:ext uri="{D42A27DB-BD31-4B8C-83A1-F6EECF244321}">
                <p14:modId xmlns:p14="http://schemas.microsoft.com/office/powerpoint/2010/main" val="2998880304"/>
              </p:ext>
            </p:extLst>
          </p:nvPr>
        </p:nvGraphicFramePr>
        <p:xfrm>
          <a:off x="5867400" y="4495800"/>
          <a:ext cx="76200" cy="228600"/>
        </p:xfrm>
        <a:graphic>
          <a:graphicData uri="http://schemas.openxmlformats.org/presentationml/2006/ole">
            <mc:AlternateContent xmlns:mc="http://schemas.openxmlformats.org/markup-compatibility/2006">
              <mc:Choice xmlns:v="urn:schemas-microsoft-com:vml" Requires="v">
                <p:oleObj spid="_x0000_s18376" name="Equation" r:id="rId39" imgW="75960" imgH="228600" progId="Equation.DSMT4">
                  <p:embed/>
                </p:oleObj>
              </mc:Choice>
              <mc:Fallback>
                <p:oleObj name="Equation" r:id="rId39" imgW="75960" imgH="228600" progId="Equation.DSMT4">
                  <p:embed/>
                  <p:pic>
                    <p:nvPicPr>
                      <p:cNvPr id="0" name=""/>
                      <p:cNvPicPr/>
                      <p:nvPr/>
                    </p:nvPicPr>
                    <p:blipFill>
                      <a:blip r:embed="rId40"/>
                      <a:stretch>
                        <a:fillRect/>
                      </a:stretch>
                    </p:blipFill>
                    <p:spPr>
                      <a:xfrm>
                        <a:off x="5867400" y="4495800"/>
                        <a:ext cx="76200" cy="228600"/>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2660C48C-0E1E-4AA9-89AB-1D48CA94603D}"/>
              </a:ext>
            </a:extLst>
          </p:cNvPr>
          <p:cNvGraphicFramePr>
            <a:graphicFrameLocks noChangeAspect="1"/>
          </p:cNvGraphicFramePr>
          <p:nvPr>
            <p:extLst>
              <p:ext uri="{D42A27DB-BD31-4B8C-83A1-F6EECF244321}">
                <p14:modId xmlns:p14="http://schemas.microsoft.com/office/powerpoint/2010/main" val="1052928520"/>
              </p:ext>
            </p:extLst>
          </p:nvPr>
        </p:nvGraphicFramePr>
        <p:xfrm>
          <a:off x="7162800" y="4495800"/>
          <a:ext cx="76200" cy="228600"/>
        </p:xfrm>
        <a:graphic>
          <a:graphicData uri="http://schemas.openxmlformats.org/presentationml/2006/ole">
            <mc:AlternateContent xmlns:mc="http://schemas.openxmlformats.org/markup-compatibility/2006">
              <mc:Choice xmlns:v="urn:schemas-microsoft-com:vml" Requires="v">
                <p:oleObj spid="_x0000_s18377" name="Equation" r:id="rId41" imgW="75960" imgH="228600" progId="Equation.DSMT4">
                  <p:embed/>
                </p:oleObj>
              </mc:Choice>
              <mc:Fallback>
                <p:oleObj name="Equation" r:id="rId41" imgW="75960" imgH="228600" progId="Equation.DSMT4">
                  <p:embed/>
                  <p:pic>
                    <p:nvPicPr>
                      <p:cNvPr id="0" name=""/>
                      <p:cNvPicPr/>
                      <p:nvPr/>
                    </p:nvPicPr>
                    <p:blipFill>
                      <a:blip r:embed="rId42"/>
                      <a:stretch>
                        <a:fillRect/>
                      </a:stretch>
                    </p:blipFill>
                    <p:spPr>
                      <a:xfrm>
                        <a:off x="7162800" y="4495800"/>
                        <a:ext cx="76200" cy="228600"/>
                      </a:xfrm>
                      <a:prstGeom prst="rect">
                        <a:avLst/>
                      </a:prstGeom>
                    </p:spPr>
                  </p:pic>
                </p:oleObj>
              </mc:Fallback>
            </mc:AlternateContent>
          </a:graphicData>
        </a:graphic>
      </p:graphicFrame>
      <p:graphicFrame>
        <p:nvGraphicFramePr>
          <p:cNvPr id="29" name="Object 28">
            <a:extLst>
              <a:ext uri="{FF2B5EF4-FFF2-40B4-BE49-F238E27FC236}">
                <a16:creationId xmlns:a16="http://schemas.microsoft.com/office/drawing/2014/main" id="{CF90277A-DC61-4CA8-914F-1665637035F6}"/>
              </a:ext>
            </a:extLst>
          </p:cNvPr>
          <p:cNvGraphicFramePr>
            <a:graphicFrameLocks noChangeAspect="1"/>
          </p:cNvGraphicFramePr>
          <p:nvPr>
            <p:extLst>
              <p:ext uri="{D42A27DB-BD31-4B8C-83A1-F6EECF244321}">
                <p14:modId xmlns:p14="http://schemas.microsoft.com/office/powerpoint/2010/main" val="2163652736"/>
              </p:ext>
            </p:extLst>
          </p:nvPr>
        </p:nvGraphicFramePr>
        <p:xfrm>
          <a:off x="1573966" y="4836857"/>
          <a:ext cx="178633" cy="228600"/>
        </p:xfrm>
        <a:graphic>
          <a:graphicData uri="http://schemas.openxmlformats.org/presentationml/2006/ole">
            <mc:AlternateContent xmlns:mc="http://schemas.openxmlformats.org/markup-compatibility/2006">
              <mc:Choice xmlns:v="urn:schemas-microsoft-com:vml" Requires="v">
                <p:oleObj spid="_x0000_s18378" name="Equation" r:id="rId43" imgW="266400" imgH="228600" progId="Equation.DSMT4">
                  <p:embed/>
                </p:oleObj>
              </mc:Choice>
              <mc:Fallback>
                <p:oleObj name="Equation" r:id="rId43" imgW="266400" imgH="228600" progId="Equation.DSMT4">
                  <p:embed/>
                  <p:pic>
                    <p:nvPicPr>
                      <p:cNvPr id="0" name=""/>
                      <p:cNvPicPr/>
                      <p:nvPr/>
                    </p:nvPicPr>
                    <p:blipFill>
                      <a:blip r:embed="rId44"/>
                      <a:stretch>
                        <a:fillRect/>
                      </a:stretch>
                    </p:blipFill>
                    <p:spPr>
                      <a:xfrm>
                        <a:off x="1573966" y="4836857"/>
                        <a:ext cx="178633" cy="228600"/>
                      </a:xfrm>
                      <a:prstGeom prst="rect">
                        <a:avLst/>
                      </a:prstGeom>
                    </p:spPr>
                  </p:pic>
                </p:oleObj>
              </mc:Fallback>
            </mc:AlternateContent>
          </a:graphicData>
        </a:graphic>
      </p:graphicFrame>
      <p:graphicFrame>
        <p:nvGraphicFramePr>
          <p:cNvPr id="30" name="Object 29">
            <a:extLst>
              <a:ext uri="{FF2B5EF4-FFF2-40B4-BE49-F238E27FC236}">
                <a16:creationId xmlns:a16="http://schemas.microsoft.com/office/drawing/2014/main" id="{0B2C38B1-BAA7-4CC3-844A-3D5F0AB4514A}"/>
              </a:ext>
            </a:extLst>
          </p:cNvPr>
          <p:cNvGraphicFramePr>
            <a:graphicFrameLocks noChangeAspect="1"/>
          </p:cNvGraphicFramePr>
          <p:nvPr>
            <p:extLst>
              <p:ext uri="{D42A27DB-BD31-4B8C-83A1-F6EECF244321}">
                <p14:modId xmlns:p14="http://schemas.microsoft.com/office/powerpoint/2010/main" val="2964928346"/>
              </p:ext>
            </p:extLst>
          </p:nvPr>
        </p:nvGraphicFramePr>
        <p:xfrm>
          <a:off x="2948353" y="4823599"/>
          <a:ext cx="230909" cy="207818"/>
        </p:xfrm>
        <a:graphic>
          <a:graphicData uri="http://schemas.openxmlformats.org/presentationml/2006/ole">
            <mc:AlternateContent xmlns:mc="http://schemas.openxmlformats.org/markup-compatibility/2006">
              <mc:Choice xmlns:v="urn:schemas-microsoft-com:vml" Requires="v">
                <p:oleObj spid="_x0000_s18379" name="Equation" r:id="rId45" imgW="368280" imgH="228600" progId="Equation.DSMT4">
                  <p:embed/>
                </p:oleObj>
              </mc:Choice>
              <mc:Fallback>
                <p:oleObj name="Equation" r:id="rId45" imgW="368280" imgH="228600" progId="Equation.DSMT4">
                  <p:embed/>
                  <p:pic>
                    <p:nvPicPr>
                      <p:cNvPr id="0" name=""/>
                      <p:cNvPicPr/>
                      <p:nvPr/>
                    </p:nvPicPr>
                    <p:blipFill>
                      <a:blip r:embed="rId46"/>
                      <a:stretch>
                        <a:fillRect/>
                      </a:stretch>
                    </p:blipFill>
                    <p:spPr>
                      <a:xfrm>
                        <a:off x="2948353" y="4823599"/>
                        <a:ext cx="230909" cy="207818"/>
                      </a:xfrm>
                      <a:prstGeom prst="rect">
                        <a:avLst/>
                      </a:prstGeom>
                    </p:spPr>
                  </p:pic>
                </p:oleObj>
              </mc:Fallback>
            </mc:AlternateContent>
          </a:graphicData>
        </a:graphic>
      </p:graphicFrame>
      <p:graphicFrame>
        <p:nvGraphicFramePr>
          <p:cNvPr id="31" name="Object 30">
            <a:extLst>
              <a:ext uri="{FF2B5EF4-FFF2-40B4-BE49-F238E27FC236}">
                <a16:creationId xmlns:a16="http://schemas.microsoft.com/office/drawing/2014/main" id="{AA7D9431-50D8-443C-933C-C74545EDDE3D}"/>
              </a:ext>
            </a:extLst>
          </p:cNvPr>
          <p:cNvGraphicFramePr>
            <a:graphicFrameLocks noChangeAspect="1"/>
          </p:cNvGraphicFramePr>
          <p:nvPr>
            <p:extLst>
              <p:ext uri="{D42A27DB-BD31-4B8C-83A1-F6EECF244321}">
                <p14:modId xmlns:p14="http://schemas.microsoft.com/office/powerpoint/2010/main" val="3918436893"/>
              </p:ext>
            </p:extLst>
          </p:nvPr>
        </p:nvGraphicFramePr>
        <p:xfrm>
          <a:off x="4360985" y="4822570"/>
          <a:ext cx="342900" cy="215900"/>
        </p:xfrm>
        <a:graphic>
          <a:graphicData uri="http://schemas.openxmlformats.org/presentationml/2006/ole">
            <mc:AlternateContent xmlns:mc="http://schemas.openxmlformats.org/markup-compatibility/2006">
              <mc:Choice xmlns:v="urn:schemas-microsoft-com:vml" Requires="v">
                <p:oleObj spid="_x0000_s18380" name="Equation" r:id="rId47" imgW="342720" imgH="215640" progId="Equation.DSMT4">
                  <p:embed/>
                </p:oleObj>
              </mc:Choice>
              <mc:Fallback>
                <p:oleObj name="Equation" r:id="rId47" imgW="342720" imgH="215640" progId="Equation.DSMT4">
                  <p:embed/>
                  <p:pic>
                    <p:nvPicPr>
                      <p:cNvPr id="0" name=""/>
                      <p:cNvPicPr/>
                      <p:nvPr/>
                    </p:nvPicPr>
                    <p:blipFill>
                      <a:blip r:embed="rId48"/>
                      <a:stretch>
                        <a:fillRect/>
                      </a:stretch>
                    </p:blipFill>
                    <p:spPr>
                      <a:xfrm>
                        <a:off x="4360985" y="4822570"/>
                        <a:ext cx="342900" cy="215900"/>
                      </a:xfrm>
                      <a:prstGeom prst="rect">
                        <a:avLst/>
                      </a:prstGeom>
                    </p:spPr>
                  </p:pic>
                </p:oleObj>
              </mc:Fallback>
            </mc:AlternateContent>
          </a:graphicData>
        </a:graphic>
      </p:graphicFrame>
      <p:graphicFrame>
        <p:nvGraphicFramePr>
          <p:cNvPr id="32" name="Object 31">
            <a:extLst>
              <a:ext uri="{FF2B5EF4-FFF2-40B4-BE49-F238E27FC236}">
                <a16:creationId xmlns:a16="http://schemas.microsoft.com/office/drawing/2014/main" id="{C1E4704C-B03A-4D71-BB4A-A60C1029BB8C}"/>
              </a:ext>
            </a:extLst>
          </p:cNvPr>
          <p:cNvGraphicFramePr>
            <a:graphicFrameLocks noChangeAspect="1"/>
          </p:cNvGraphicFramePr>
          <p:nvPr>
            <p:extLst>
              <p:ext uri="{D42A27DB-BD31-4B8C-83A1-F6EECF244321}">
                <p14:modId xmlns:p14="http://schemas.microsoft.com/office/powerpoint/2010/main" val="2584609876"/>
              </p:ext>
            </p:extLst>
          </p:nvPr>
        </p:nvGraphicFramePr>
        <p:xfrm>
          <a:off x="5867400" y="4830507"/>
          <a:ext cx="152400" cy="228600"/>
        </p:xfrm>
        <a:graphic>
          <a:graphicData uri="http://schemas.openxmlformats.org/presentationml/2006/ole">
            <mc:AlternateContent xmlns:mc="http://schemas.openxmlformats.org/markup-compatibility/2006">
              <mc:Choice xmlns:v="urn:schemas-microsoft-com:vml" Requires="v">
                <p:oleObj spid="_x0000_s18381" name="Equation" r:id="rId49" imgW="152280" imgH="228600" progId="Equation.DSMT4">
                  <p:embed/>
                </p:oleObj>
              </mc:Choice>
              <mc:Fallback>
                <p:oleObj name="Equation" r:id="rId49" imgW="152280" imgH="228600" progId="Equation.DSMT4">
                  <p:embed/>
                  <p:pic>
                    <p:nvPicPr>
                      <p:cNvPr id="0" name=""/>
                      <p:cNvPicPr/>
                      <p:nvPr/>
                    </p:nvPicPr>
                    <p:blipFill>
                      <a:blip r:embed="rId50"/>
                      <a:stretch>
                        <a:fillRect/>
                      </a:stretch>
                    </p:blipFill>
                    <p:spPr>
                      <a:xfrm>
                        <a:off x="5867400" y="4830507"/>
                        <a:ext cx="152400" cy="22860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F8DFE41E-D3DE-44B1-8376-BEA8884445C5}"/>
              </a:ext>
            </a:extLst>
          </p:cNvPr>
          <p:cNvGraphicFramePr>
            <a:graphicFrameLocks noChangeAspect="1"/>
          </p:cNvGraphicFramePr>
          <p:nvPr>
            <p:extLst>
              <p:ext uri="{D42A27DB-BD31-4B8C-83A1-F6EECF244321}">
                <p14:modId xmlns:p14="http://schemas.microsoft.com/office/powerpoint/2010/main" val="1930548716"/>
              </p:ext>
            </p:extLst>
          </p:nvPr>
        </p:nvGraphicFramePr>
        <p:xfrm>
          <a:off x="6650038" y="4756150"/>
          <a:ext cx="1587500" cy="368300"/>
        </p:xfrm>
        <a:graphic>
          <a:graphicData uri="http://schemas.openxmlformats.org/presentationml/2006/ole">
            <mc:AlternateContent xmlns:mc="http://schemas.openxmlformats.org/markup-compatibility/2006">
              <mc:Choice xmlns:v="urn:schemas-microsoft-com:vml" Requires="v">
                <p:oleObj spid="_x0000_s18382" name="Equation" r:id="rId51" imgW="1587240" imgH="368280" progId="Equation.DSMT4">
                  <p:embed/>
                </p:oleObj>
              </mc:Choice>
              <mc:Fallback>
                <p:oleObj name="Equation" r:id="rId51" imgW="1587240" imgH="368280" progId="Equation.DSMT4">
                  <p:embed/>
                  <p:pic>
                    <p:nvPicPr>
                      <p:cNvPr id="11" name="Object 10">
                        <a:extLst>
                          <a:ext uri="{FF2B5EF4-FFF2-40B4-BE49-F238E27FC236}">
                            <a16:creationId xmlns:a16="http://schemas.microsoft.com/office/drawing/2014/main" id="{EE58C817-8DAD-46C4-888F-81B4F46D416F}"/>
                          </a:ext>
                        </a:extLst>
                      </p:cNvPr>
                      <p:cNvPicPr/>
                      <p:nvPr/>
                    </p:nvPicPr>
                    <p:blipFill>
                      <a:blip r:embed="rId52"/>
                      <a:stretch>
                        <a:fillRect/>
                      </a:stretch>
                    </p:blipFill>
                    <p:spPr>
                      <a:xfrm>
                        <a:off x="6650038" y="4756150"/>
                        <a:ext cx="1587500" cy="368300"/>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F14DCB3D-CB69-4979-8A56-049EE12FABFE}"/>
              </a:ext>
            </a:extLst>
          </p:cNvPr>
          <p:cNvSpPr>
            <a:spLocks noGrp="1"/>
          </p:cNvSpPr>
          <p:nvPr>
            <p:ph idx="10"/>
          </p:nvPr>
        </p:nvSpPr>
        <p:spPr>
          <a:xfrm>
            <a:off x="457200" y="5476455"/>
            <a:ext cx="1477963" cy="390945"/>
          </a:xfrm>
        </p:spPr>
        <p:txBody>
          <a:bodyPr>
            <a:normAutofit lnSpcReduction="10000"/>
          </a:bodyPr>
          <a:lstStyle/>
          <a:p>
            <a:r>
              <a:rPr lang="en-IN" dirty="0"/>
              <a:t>Compute</a:t>
            </a:r>
          </a:p>
        </p:txBody>
      </p:sp>
      <p:graphicFrame>
        <p:nvGraphicFramePr>
          <p:cNvPr id="15" name="Object 14">
            <a:extLst>
              <a:ext uri="{FF2B5EF4-FFF2-40B4-BE49-F238E27FC236}">
                <a16:creationId xmlns:a16="http://schemas.microsoft.com/office/drawing/2014/main" id="{E2789243-9433-4A27-989E-3FA5B71ADA02}"/>
              </a:ext>
            </a:extLst>
          </p:cNvPr>
          <p:cNvGraphicFramePr>
            <a:graphicFrameLocks noChangeAspect="1"/>
          </p:cNvGraphicFramePr>
          <p:nvPr>
            <p:extLst>
              <p:ext uri="{D42A27DB-BD31-4B8C-83A1-F6EECF244321}">
                <p14:modId xmlns:p14="http://schemas.microsoft.com/office/powerpoint/2010/main" val="1388365246"/>
              </p:ext>
            </p:extLst>
          </p:nvPr>
        </p:nvGraphicFramePr>
        <p:xfrm>
          <a:off x="2017713" y="5494338"/>
          <a:ext cx="3276600" cy="355600"/>
        </p:xfrm>
        <a:graphic>
          <a:graphicData uri="http://schemas.openxmlformats.org/presentationml/2006/ole">
            <mc:AlternateContent xmlns:mc="http://schemas.openxmlformats.org/markup-compatibility/2006">
              <mc:Choice xmlns:v="urn:schemas-microsoft-com:vml" Requires="v">
                <p:oleObj spid="_x0000_s18383" name="Equation" r:id="rId53" imgW="3276360" imgH="355320" progId="Equation.DSMT4">
                  <p:embed/>
                </p:oleObj>
              </mc:Choice>
              <mc:Fallback>
                <p:oleObj name="Equation" r:id="rId53" imgW="3276360" imgH="355320" progId="Equation.DSMT4">
                  <p:embed/>
                  <p:pic>
                    <p:nvPicPr>
                      <p:cNvPr id="0" name=""/>
                      <p:cNvPicPr/>
                      <p:nvPr/>
                    </p:nvPicPr>
                    <p:blipFill>
                      <a:blip r:embed="rId54"/>
                      <a:stretch>
                        <a:fillRect/>
                      </a:stretch>
                    </p:blipFill>
                    <p:spPr>
                      <a:xfrm>
                        <a:off x="2017713" y="5494338"/>
                        <a:ext cx="3276600" cy="355600"/>
                      </a:xfrm>
                      <a:prstGeom prst="rect">
                        <a:avLst/>
                      </a:prstGeom>
                    </p:spPr>
                  </p:pic>
                </p:oleObj>
              </mc:Fallback>
            </mc:AlternateContent>
          </a:graphicData>
        </a:graphic>
      </p:graphicFrame>
    </p:spTree>
    <p:extLst>
      <p:ext uri="{BB962C8B-B14F-4D97-AF65-F5344CB8AC3E}">
        <p14:creationId xmlns:p14="http://schemas.microsoft.com/office/powerpoint/2010/main" val="711697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B3616-363C-444D-BAB2-23053F7124CE}"/>
              </a:ext>
            </a:extLst>
          </p:cNvPr>
          <p:cNvSpPr>
            <a:spLocks noGrp="1"/>
          </p:cNvSpPr>
          <p:nvPr>
            <p:ph type="title"/>
          </p:nvPr>
        </p:nvSpPr>
        <p:spPr/>
        <p:txBody>
          <a:bodyPr>
            <a:normAutofit fontScale="90000"/>
          </a:bodyPr>
          <a:lstStyle/>
          <a:p>
            <a:r>
              <a:rPr kumimoji="0" lang="en-US" b="0" i="0" u="none" strike="noStrike" kern="1200" cap="none" spc="0" normalizeH="0" noProof="0" dirty="0">
                <a:ln>
                  <a:noFill/>
                </a:ln>
                <a:solidFill>
                  <a:srgbClr val="1F4984"/>
                </a:solidFill>
                <a:effectLst/>
                <a:uLnTx/>
                <a:uFillTx/>
                <a:latin typeface="Calibri" panose="020F0502020204030204" pitchFamily="34" charset="0"/>
                <a:ea typeface="+mj-ea"/>
                <a:cs typeface="+mj-cs"/>
              </a:rPr>
              <a:t>10.2 Inference Concerning Mean Differences </a:t>
            </a:r>
            <a:r>
              <a:rPr kumimoji="0" lang="en-US" sz="1100" b="0" i="0" u="none" strike="noStrike" kern="1200" cap="none" spc="0" normalizeH="0" noProof="0" dirty="0">
                <a:ln>
                  <a:noFill/>
                </a:ln>
                <a:solidFill>
                  <a:srgbClr val="1F4984"/>
                </a:solidFill>
                <a:effectLst/>
                <a:uLnTx/>
                <a:uFillTx/>
                <a:latin typeface="Calibri" panose="020F0502020204030204" pitchFamily="34" charset="0"/>
                <a:ea typeface="+mj-ea"/>
                <a:cs typeface="+mj-cs"/>
              </a:rPr>
              <a:t>8</a:t>
            </a:r>
            <a:endParaRPr lang="en-IN" sz="1100" dirty="0"/>
          </a:p>
        </p:txBody>
      </p:sp>
      <p:sp>
        <p:nvSpPr>
          <p:cNvPr id="3" name="Content Placeholder 2">
            <a:extLst>
              <a:ext uri="{FF2B5EF4-FFF2-40B4-BE49-F238E27FC236}">
                <a16:creationId xmlns:a16="http://schemas.microsoft.com/office/drawing/2014/main" id="{857DF11A-B87C-40F5-9B9C-10DC66C9A91F}"/>
              </a:ext>
            </a:extLst>
          </p:cNvPr>
          <p:cNvSpPr>
            <a:spLocks noGrp="1"/>
          </p:cNvSpPr>
          <p:nvPr>
            <p:ph idx="1"/>
          </p:nvPr>
        </p:nvSpPr>
        <p:spPr>
          <a:xfrm>
            <a:off x="457200" y="1600202"/>
            <a:ext cx="8229600" cy="789914"/>
          </a:xfrm>
        </p:spPr>
        <p:txBody>
          <a:bodyPr/>
          <a:lstStyle/>
          <a:p>
            <a:r>
              <a:rPr lang="en-US" dirty="0"/>
              <a:t>Example, continued.</a:t>
            </a:r>
          </a:p>
          <a:p>
            <a:r>
              <a:rPr lang="en-US" dirty="0"/>
              <a:t>We want to test if the mean difference is greater than zero</a:t>
            </a:r>
            <a:endParaRPr lang="en-IN" dirty="0"/>
          </a:p>
        </p:txBody>
      </p:sp>
      <p:graphicFrame>
        <p:nvGraphicFramePr>
          <p:cNvPr id="15" name="Object 14">
            <a:extLst>
              <a:ext uri="{FF2B5EF4-FFF2-40B4-BE49-F238E27FC236}">
                <a16:creationId xmlns:a16="http://schemas.microsoft.com/office/drawing/2014/main" id="{03CAE88D-4A7A-4FD3-A7DA-B2EB3EF43A04}"/>
              </a:ext>
            </a:extLst>
          </p:cNvPr>
          <p:cNvGraphicFramePr>
            <a:graphicFrameLocks noChangeAspect="1"/>
          </p:cNvGraphicFramePr>
          <p:nvPr>
            <p:extLst>
              <p:ext uri="{D42A27DB-BD31-4B8C-83A1-F6EECF244321}">
                <p14:modId xmlns:p14="http://schemas.microsoft.com/office/powerpoint/2010/main" val="1785445323"/>
              </p:ext>
            </p:extLst>
          </p:nvPr>
        </p:nvGraphicFramePr>
        <p:xfrm>
          <a:off x="4165600" y="2403475"/>
          <a:ext cx="965200" cy="273050"/>
        </p:xfrm>
        <a:graphic>
          <a:graphicData uri="http://schemas.openxmlformats.org/presentationml/2006/ole">
            <mc:AlternateContent xmlns:mc="http://schemas.openxmlformats.org/markup-compatibility/2006">
              <mc:Choice xmlns:v="urn:schemas-microsoft-com:vml" Requires="v">
                <p:oleObj spid="_x0000_s18618" name="Equation" r:id="rId3" imgW="1168200" imgH="330120" progId="Equation.DSMT4">
                  <p:embed/>
                </p:oleObj>
              </mc:Choice>
              <mc:Fallback>
                <p:oleObj name="Equation" r:id="rId3" imgW="1168200" imgH="330120" progId="Equation.DSMT4">
                  <p:embed/>
                  <p:pic>
                    <p:nvPicPr>
                      <p:cNvPr id="0" name=""/>
                      <p:cNvPicPr/>
                      <p:nvPr/>
                    </p:nvPicPr>
                    <p:blipFill>
                      <a:blip r:embed="rId4"/>
                      <a:stretch>
                        <a:fillRect/>
                      </a:stretch>
                    </p:blipFill>
                    <p:spPr>
                      <a:xfrm>
                        <a:off x="4165600" y="2403475"/>
                        <a:ext cx="965200" cy="273050"/>
                      </a:xfrm>
                      <a:prstGeom prst="rect">
                        <a:avLst/>
                      </a:prstGeom>
                    </p:spPr>
                  </p:pic>
                </p:oleObj>
              </mc:Fallback>
            </mc:AlternateContent>
          </a:graphicData>
        </a:graphic>
      </p:graphicFrame>
      <p:graphicFrame>
        <p:nvGraphicFramePr>
          <p:cNvPr id="16" name="Object 15">
            <a:extLst>
              <a:ext uri="{FF2B5EF4-FFF2-40B4-BE49-F238E27FC236}">
                <a16:creationId xmlns:a16="http://schemas.microsoft.com/office/drawing/2014/main" id="{C99C1C56-7906-4934-B0AA-C57D45826480}"/>
              </a:ext>
            </a:extLst>
          </p:cNvPr>
          <p:cNvGraphicFramePr>
            <a:graphicFrameLocks noChangeAspect="1"/>
          </p:cNvGraphicFramePr>
          <p:nvPr>
            <p:extLst>
              <p:ext uri="{D42A27DB-BD31-4B8C-83A1-F6EECF244321}">
                <p14:modId xmlns:p14="http://schemas.microsoft.com/office/powerpoint/2010/main" val="1137331746"/>
              </p:ext>
            </p:extLst>
          </p:nvPr>
        </p:nvGraphicFramePr>
        <p:xfrm>
          <a:off x="4129088" y="2735263"/>
          <a:ext cx="1039812" cy="273050"/>
        </p:xfrm>
        <a:graphic>
          <a:graphicData uri="http://schemas.openxmlformats.org/presentationml/2006/ole">
            <mc:AlternateContent xmlns:mc="http://schemas.openxmlformats.org/markup-compatibility/2006">
              <mc:Choice xmlns:v="urn:schemas-microsoft-com:vml" Requires="v">
                <p:oleObj spid="_x0000_s18619" name="Equation" r:id="rId5" imgW="1257120" imgH="330120" progId="Equation.DSMT4">
                  <p:embed/>
                </p:oleObj>
              </mc:Choice>
              <mc:Fallback>
                <p:oleObj name="Equation" r:id="rId5" imgW="1257120" imgH="330120" progId="Equation.DSMT4">
                  <p:embed/>
                  <p:pic>
                    <p:nvPicPr>
                      <p:cNvPr id="15" name="Object 14">
                        <a:extLst>
                          <a:ext uri="{FF2B5EF4-FFF2-40B4-BE49-F238E27FC236}">
                            <a16:creationId xmlns:a16="http://schemas.microsoft.com/office/drawing/2014/main" id="{03CAE88D-4A7A-4FD3-A7DA-B2EB3EF43A04}"/>
                          </a:ext>
                        </a:extLst>
                      </p:cNvPr>
                      <p:cNvPicPr/>
                      <p:nvPr/>
                    </p:nvPicPr>
                    <p:blipFill>
                      <a:blip r:embed="rId6"/>
                      <a:stretch>
                        <a:fillRect/>
                      </a:stretch>
                    </p:blipFill>
                    <p:spPr>
                      <a:xfrm>
                        <a:off x="4129088" y="2735263"/>
                        <a:ext cx="1039812" cy="273050"/>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4F982D53-A50F-4962-A637-152D56645483}"/>
              </a:ext>
            </a:extLst>
          </p:cNvPr>
          <p:cNvSpPr>
            <a:spLocks noGrp="1"/>
          </p:cNvSpPr>
          <p:nvPr>
            <p:ph idx="10"/>
          </p:nvPr>
        </p:nvSpPr>
        <p:spPr>
          <a:xfrm>
            <a:off x="457200" y="3057025"/>
            <a:ext cx="381000" cy="457199"/>
          </a:xfrm>
        </p:spPr>
        <p:txBody>
          <a:bodyPr/>
          <a:lstStyle/>
          <a:p>
            <a:r>
              <a:rPr lang="en-IN" dirty="0"/>
              <a:t> </a:t>
            </a:r>
          </a:p>
        </p:txBody>
      </p:sp>
      <p:graphicFrame>
        <p:nvGraphicFramePr>
          <p:cNvPr id="17" name="Object 16">
            <a:extLst>
              <a:ext uri="{FF2B5EF4-FFF2-40B4-BE49-F238E27FC236}">
                <a16:creationId xmlns:a16="http://schemas.microsoft.com/office/drawing/2014/main" id="{5B0801CC-661B-43C9-97A6-7766DE9980BB}"/>
              </a:ext>
            </a:extLst>
          </p:cNvPr>
          <p:cNvGraphicFramePr>
            <a:graphicFrameLocks noChangeAspect="1"/>
          </p:cNvGraphicFramePr>
          <p:nvPr>
            <p:extLst>
              <p:ext uri="{D42A27DB-BD31-4B8C-83A1-F6EECF244321}">
                <p14:modId xmlns:p14="http://schemas.microsoft.com/office/powerpoint/2010/main" val="762208710"/>
              </p:ext>
            </p:extLst>
          </p:nvPr>
        </p:nvGraphicFramePr>
        <p:xfrm>
          <a:off x="881063" y="2976563"/>
          <a:ext cx="3084512" cy="609600"/>
        </p:xfrm>
        <a:graphic>
          <a:graphicData uri="http://schemas.openxmlformats.org/presentationml/2006/ole">
            <mc:AlternateContent xmlns:mc="http://schemas.openxmlformats.org/markup-compatibility/2006">
              <mc:Choice xmlns:v="urn:schemas-microsoft-com:vml" Requires="v">
                <p:oleObj spid="_x0000_s18620" name="Equation" r:id="rId7" imgW="3733560" imgH="736560" progId="Equation.DSMT4">
                  <p:embed/>
                </p:oleObj>
              </mc:Choice>
              <mc:Fallback>
                <p:oleObj name="Equation" r:id="rId7" imgW="3733560" imgH="736560" progId="Equation.DSMT4">
                  <p:embed/>
                  <p:pic>
                    <p:nvPicPr>
                      <p:cNvPr id="0" name=""/>
                      <p:cNvPicPr/>
                      <p:nvPr/>
                    </p:nvPicPr>
                    <p:blipFill>
                      <a:blip r:embed="rId8"/>
                      <a:stretch>
                        <a:fillRect/>
                      </a:stretch>
                    </p:blipFill>
                    <p:spPr>
                      <a:xfrm>
                        <a:off x="881063" y="2976563"/>
                        <a:ext cx="3084512" cy="6096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FFF8FC47-1088-484C-90D6-E111EE55136B}"/>
              </a:ext>
            </a:extLst>
          </p:cNvPr>
          <p:cNvSpPr>
            <a:spLocks noGrp="1"/>
          </p:cNvSpPr>
          <p:nvPr>
            <p:ph idx="11"/>
          </p:nvPr>
        </p:nvSpPr>
        <p:spPr>
          <a:xfrm>
            <a:off x="457200" y="3657600"/>
            <a:ext cx="1914808" cy="423248"/>
          </a:xfrm>
        </p:spPr>
        <p:txBody>
          <a:bodyPr/>
          <a:lstStyle/>
          <a:p>
            <a:r>
              <a:rPr lang="en-IN" dirty="0"/>
              <a:t>The p-value is</a:t>
            </a:r>
          </a:p>
        </p:txBody>
      </p:sp>
      <p:graphicFrame>
        <p:nvGraphicFramePr>
          <p:cNvPr id="18" name="Object 17">
            <a:extLst>
              <a:ext uri="{FF2B5EF4-FFF2-40B4-BE49-F238E27FC236}">
                <a16:creationId xmlns:a16="http://schemas.microsoft.com/office/drawing/2014/main" id="{AEAD9258-3541-418E-B17E-DEB158CA1A5F}"/>
              </a:ext>
            </a:extLst>
          </p:cNvPr>
          <p:cNvGraphicFramePr>
            <a:graphicFrameLocks noChangeAspect="1"/>
          </p:cNvGraphicFramePr>
          <p:nvPr>
            <p:extLst>
              <p:ext uri="{D42A27DB-BD31-4B8C-83A1-F6EECF244321}">
                <p14:modId xmlns:p14="http://schemas.microsoft.com/office/powerpoint/2010/main" val="1992017899"/>
              </p:ext>
            </p:extLst>
          </p:nvPr>
        </p:nvGraphicFramePr>
        <p:xfrm>
          <a:off x="2344738" y="3711575"/>
          <a:ext cx="1431925" cy="346075"/>
        </p:xfrm>
        <a:graphic>
          <a:graphicData uri="http://schemas.openxmlformats.org/presentationml/2006/ole">
            <mc:AlternateContent xmlns:mc="http://schemas.openxmlformats.org/markup-compatibility/2006">
              <mc:Choice xmlns:v="urn:schemas-microsoft-com:vml" Requires="v">
                <p:oleObj spid="_x0000_s18621" name="Equation" r:id="rId9" imgW="1574640" imgH="380880" progId="Equation.DSMT4">
                  <p:embed/>
                </p:oleObj>
              </mc:Choice>
              <mc:Fallback>
                <p:oleObj name="Equation" r:id="rId9" imgW="1574640" imgH="380880" progId="Equation.DSMT4">
                  <p:embed/>
                  <p:pic>
                    <p:nvPicPr>
                      <p:cNvPr id="0" name=""/>
                      <p:cNvPicPr/>
                      <p:nvPr/>
                    </p:nvPicPr>
                    <p:blipFill>
                      <a:blip r:embed="rId10"/>
                      <a:stretch>
                        <a:fillRect/>
                      </a:stretch>
                    </p:blipFill>
                    <p:spPr>
                      <a:xfrm>
                        <a:off x="2344738" y="3711575"/>
                        <a:ext cx="1431925" cy="346075"/>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314D120A-7887-4BB7-B5D4-560F602C5B09}"/>
              </a:ext>
            </a:extLst>
          </p:cNvPr>
          <p:cNvSpPr>
            <a:spLocks noGrp="1"/>
          </p:cNvSpPr>
          <p:nvPr>
            <p:ph idx="12"/>
          </p:nvPr>
        </p:nvSpPr>
        <p:spPr>
          <a:xfrm>
            <a:off x="457200" y="4157048"/>
            <a:ext cx="8153400" cy="1845400"/>
          </a:xfrm>
        </p:spPr>
        <p:txBody>
          <a:bodyPr>
            <a:normAutofit/>
          </a:bodyPr>
          <a:lstStyle/>
          <a:p>
            <a:r>
              <a:rPr lang="en-US" dirty="0"/>
              <a:t>With Excel: T.DIST.RT(1.629, 39).</a:t>
            </a:r>
          </a:p>
          <a:p>
            <a:r>
              <a:rPr lang="en-US" dirty="0"/>
              <a:t>With R: </a:t>
            </a:r>
            <a:r>
              <a:rPr lang="en-US" dirty="0" err="1"/>
              <a:t>pt</a:t>
            </a:r>
            <a:r>
              <a:rPr lang="en-US" dirty="0"/>
              <a:t>(1.629, 39, </a:t>
            </a:r>
            <a:r>
              <a:rPr lang="en-US" dirty="0" err="1"/>
              <a:t>lower.tail</a:t>
            </a:r>
            <a:r>
              <a:rPr lang="en-US" dirty="0"/>
              <a:t>=FALSE).</a:t>
            </a:r>
          </a:p>
          <a:p>
            <a:r>
              <a:rPr lang="en-US" dirty="0"/>
              <a:t>The p-value is 0.056, do not reject the null hypothesis.</a:t>
            </a:r>
          </a:p>
          <a:p>
            <a:r>
              <a:rPr lang="en-US" dirty="0"/>
              <a:t>At the 5% significance level, we cannot conclude that posting of caloric information decreases average drink calories.</a:t>
            </a:r>
            <a:endParaRPr lang="en-IN" dirty="0"/>
          </a:p>
        </p:txBody>
      </p:sp>
    </p:spTree>
    <p:extLst>
      <p:ext uri="{BB962C8B-B14F-4D97-AF65-F5344CB8AC3E}">
        <p14:creationId xmlns:p14="http://schemas.microsoft.com/office/powerpoint/2010/main" val="2443753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2FD9C-6AAB-47E4-90B7-303E4357F50C}"/>
              </a:ext>
            </a:extLst>
          </p:cNvPr>
          <p:cNvSpPr>
            <a:spLocks noGrp="1"/>
          </p:cNvSpPr>
          <p:nvPr>
            <p:ph type="title"/>
          </p:nvPr>
        </p:nvSpPr>
        <p:spPr/>
        <p:txBody>
          <a:bodyPr>
            <a:normAutofit fontScale="90000"/>
          </a:bodyPr>
          <a:lstStyle/>
          <a:p>
            <a:r>
              <a:rPr kumimoji="0" lang="en-US" sz="4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10.2 Inference Concerning Mean Differences </a:t>
            </a:r>
            <a:r>
              <a:rPr kumimoji="0" lang="en-US" sz="11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9</a:t>
            </a:r>
            <a:endParaRPr lang="en-IN" sz="1100" dirty="0"/>
          </a:p>
        </p:txBody>
      </p:sp>
      <p:sp>
        <p:nvSpPr>
          <p:cNvPr id="3" name="Content Placeholder 2">
            <a:extLst>
              <a:ext uri="{FF2B5EF4-FFF2-40B4-BE49-F238E27FC236}">
                <a16:creationId xmlns:a16="http://schemas.microsoft.com/office/drawing/2014/main" id="{DCFF4D08-EB00-485F-B739-18EFE8ECB83B}"/>
              </a:ext>
            </a:extLst>
          </p:cNvPr>
          <p:cNvSpPr>
            <a:spLocks noGrp="1"/>
          </p:cNvSpPr>
          <p:nvPr>
            <p:ph idx="1"/>
          </p:nvPr>
        </p:nvSpPr>
        <p:spPr>
          <a:xfrm>
            <a:off x="457200" y="1600201"/>
            <a:ext cx="8534400" cy="871395"/>
          </a:xfrm>
        </p:spPr>
        <p:txBody>
          <a:bodyPr>
            <a:normAutofit/>
          </a:bodyPr>
          <a:lstStyle/>
          <a:p>
            <a:r>
              <a:rPr lang="en-US" sz="2000" dirty="0"/>
              <a:t>Example, continued with Excel.</a:t>
            </a:r>
          </a:p>
          <a:p>
            <a:r>
              <a:rPr lang="en-US" sz="2000" dirty="0"/>
              <a:t>Data &gt; Data Analysis &gt; </a:t>
            </a:r>
            <a:r>
              <a:rPr lang="en-US" sz="2000" i="1" dirty="0"/>
              <a:t>t</a:t>
            </a:r>
            <a:r>
              <a:rPr lang="en-US" sz="2000" dirty="0"/>
              <a:t>-Test: Paired Two Sample for Means.</a:t>
            </a:r>
            <a:endParaRPr lang="en-IN" sz="2000" dirty="0"/>
          </a:p>
        </p:txBody>
      </p:sp>
      <p:pic>
        <p:nvPicPr>
          <p:cNvPr id="6" name="Picture 5" descr="Screenshot of an Excel dialog box for a t test with paired sample.">
            <a:extLst>
              <a:ext uri="{FF2B5EF4-FFF2-40B4-BE49-F238E27FC236}">
                <a16:creationId xmlns:a16="http://schemas.microsoft.com/office/drawing/2014/main" id="{D6325C3E-B435-4153-B155-270091B7C0E0}"/>
              </a:ext>
            </a:extLst>
          </p:cNvPr>
          <p:cNvPicPr>
            <a:picLocks noChangeAspect="1"/>
          </p:cNvPicPr>
          <p:nvPr/>
        </p:nvPicPr>
        <p:blipFill>
          <a:blip r:embed="rId2"/>
          <a:stretch>
            <a:fillRect/>
          </a:stretch>
        </p:blipFill>
        <p:spPr>
          <a:xfrm>
            <a:off x="2423787" y="2628223"/>
            <a:ext cx="4296426" cy="2858177"/>
          </a:xfrm>
          <a:prstGeom prst="rect">
            <a:avLst/>
          </a:prstGeom>
        </p:spPr>
      </p:pic>
      <p:sp>
        <p:nvSpPr>
          <p:cNvPr id="4" name="Content Placeholder 3">
            <a:extLst>
              <a:ext uri="{FF2B5EF4-FFF2-40B4-BE49-F238E27FC236}">
                <a16:creationId xmlns:a16="http://schemas.microsoft.com/office/drawing/2014/main" id="{5C58A1B6-AC9A-4411-A512-12DD22256918}"/>
              </a:ext>
            </a:extLst>
          </p:cNvPr>
          <p:cNvSpPr>
            <a:spLocks noGrp="1"/>
          </p:cNvSpPr>
          <p:nvPr>
            <p:ph sz="quarter" idx="10"/>
          </p:nvPr>
        </p:nvSpPr>
        <p:spPr>
          <a:xfrm>
            <a:off x="2985567" y="5652247"/>
            <a:ext cx="3172867" cy="304800"/>
          </a:xfrm>
        </p:spPr>
        <p:txBody>
          <a:bodyPr/>
          <a:lstStyle/>
          <a:p>
            <a:r>
              <a:rPr lang="en-US" sz="1200" dirty="0">
                <a:hlinkClick r:id="rId3" action="ppaction://hlinksldjump"/>
              </a:rPr>
              <a:t>Access the text alternative for slide images.</a:t>
            </a:r>
            <a:endParaRPr lang="en-US" sz="1200" dirty="0"/>
          </a:p>
        </p:txBody>
      </p:sp>
    </p:spTree>
    <p:extLst>
      <p:ext uri="{BB962C8B-B14F-4D97-AF65-F5344CB8AC3E}">
        <p14:creationId xmlns:p14="http://schemas.microsoft.com/office/powerpoint/2010/main" val="29108967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2FD9C-6AAB-47E4-90B7-303E4357F50C}"/>
              </a:ext>
            </a:extLst>
          </p:cNvPr>
          <p:cNvSpPr>
            <a:spLocks noGrp="1"/>
          </p:cNvSpPr>
          <p:nvPr>
            <p:ph type="title"/>
          </p:nvPr>
        </p:nvSpPr>
        <p:spPr/>
        <p:txBody>
          <a:bodyPr>
            <a:normAutofit fontScale="90000"/>
          </a:bodyPr>
          <a:lstStyle/>
          <a:p>
            <a:r>
              <a:rPr kumimoji="0" lang="en-US" sz="4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10.2 Inference Concerning Mean Differences </a:t>
            </a:r>
            <a:r>
              <a:rPr kumimoji="0" lang="en-US" sz="11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10</a:t>
            </a:r>
            <a:endParaRPr lang="en-IN" sz="1100" dirty="0"/>
          </a:p>
        </p:txBody>
      </p:sp>
      <p:sp>
        <p:nvSpPr>
          <p:cNvPr id="3" name="Content Placeholder 2">
            <a:extLst>
              <a:ext uri="{FF2B5EF4-FFF2-40B4-BE49-F238E27FC236}">
                <a16:creationId xmlns:a16="http://schemas.microsoft.com/office/drawing/2014/main" id="{DCFF4D08-EB00-485F-B739-18EFE8ECB83B}"/>
              </a:ext>
            </a:extLst>
          </p:cNvPr>
          <p:cNvSpPr>
            <a:spLocks noGrp="1"/>
          </p:cNvSpPr>
          <p:nvPr>
            <p:ph idx="1"/>
          </p:nvPr>
        </p:nvSpPr>
        <p:spPr>
          <a:xfrm>
            <a:off x="457200" y="1600202"/>
            <a:ext cx="8534400" cy="518310"/>
          </a:xfrm>
        </p:spPr>
        <p:txBody>
          <a:bodyPr>
            <a:normAutofit/>
          </a:bodyPr>
          <a:lstStyle/>
          <a:p>
            <a:r>
              <a:rPr lang="en-US" sz="2000" dirty="0"/>
              <a:t>Example, continued with Excel.</a:t>
            </a:r>
          </a:p>
        </p:txBody>
      </p:sp>
      <p:pic>
        <p:nvPicPr>
          <p:cNvPr id="5" name="Picture 4" descr="The table displays values for Inference Concerning the Difference Between Two Means. ">
            <a:extLst>
              <a:ext uri="{FF2B5EF4-FFF2-40B4-BE49-F238E27FC236}">
                <a16:creationId xmlns:a16="http://schemas.microsoft.com/office/drawing/2014/main" id="{1B7C12EB-0571-4960-8F0F-E4DEDD712DA2}"/>
              </a:ext>
            </a:extLst>
          </p:cNvPr>
          <p:cNvPicPr>
            <a:picLocks noChangeAspect="1"/>
          </p:cNvPicPr>
          <p:nvPr/>
        </p:nvPicPr>
        <p:blipFill>
          <a:blip r:embed="rId2"/>
          <a:stretch>
            <a:fillRect/>
          </a:stretch>
        </p:blipFill>
        <p:spPr>
          <a:xfrm>
            <a:off x="2044617" y="2224531"/>
            <a:ext cx="5054764" cy="3263148"/>
          </a:xfrm>
          <a:prstGeom prst="rect">
            <a:avLst/>
          </a:prstGeom>
        </p:spPr>
      </p:pic>
      <p:sp>
        <p:nvSpPr>
          <p:cNvPr id="4" name="Content Placeholder 3">
            <a:extLst>
              <a:ext uri="{FF2B5EF4-FFF2-40B4-BE49-F238E27FC236}">
                <a16:creationId xmlns:a16="http://schemas.microsoft.com/office/drawing/2014/main" id="{5C58A1B6-AC9A-4411-A512-12DD22256918}"/>
              </a:ext>
            </a:extLst>
          </p:cNvPr>
          <p:cNvSpPr>
            <a:spLocks noGrp="1"/>
          </p:cNvSpPr>
          <p:nvPr>
            <p:ph sz="quarter" idx="10"/>
          </p:nvPr>
        </p:nvSpPr>
        <p:spPr/>
        <p:txBody>
          <a:bodyPr/>
          <a:lstStyle/>
          <a:p>
            <a:r>
              <a:rPr lang="en-US" sz="1200" dirty="0">
                <a:hlinkClick r:id="rId3" action="ppaction://hlinksldjump"/>
              </a:rPr>
              <a:t>Access the text alternative for slide images.</a:t>
            </a:r>
            <a:endParaRPr lang="en-US" sz="1200" dirty="0"/>
          </a:p>
        </p:txBody>
      </p:sp>
    </p:spTree>
    <p:extLst>
      <p:ext uri="{BB962C8B-B14F-4D97-AF65-F5344CB8AC3E}">
        <p14:creationId xmlns:p14="http://schemas.microsoft.com/office/powerpoint/2010/main" val="1593411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B12F0-C525-467F-A16A-4118B092988F}"/>
              </a:ext>
            </a:extLst>
          </p:cNvPr>
          <p:cNvSpPr>
            <a:spLocks noGrp="1"/>
          </p:cNvSpPr>
          <p:nvPr>
            <p:ph type="title"/>
          </p:nvPr>
        </p:nvSpPr>
        <p:spPr/>
        <p:txBody>
          <a:bodyPr>
            <a:normAutofit fontScale="90000"/>
          </a:bodyPr>
          <a:lstStyle/>
          <a:p>
            <a:r>
              <a:rPr lang="en-US" dirty="0"/>
              <a:t>Introductory Case: Effectiveness of Mandatory Caloric Postings </a:t>
            </a:r>
            <a:r>
              <a:rPr lang="en-US" sz="1100" dirty="0"/>
              <a:t>1</a:t>
            </a:r>
            <a:endParaRPr lang="en-IN" sz="1100" dirty="0"/>
          </a:p>
        </p:txBody>
      </p:sp>
      <p:sp>
        <p:nvSpPr>
          <p:cNvPr id="3" name="Content Placeholder 2">
            <a:extLst>
              <a:ext uri="{FF2B5EF4-FFF2-40B4-BE49-F238E27FC236}">
                <a16:creationId xmlns:a16="http://schemas.microsoft.com/office/drawing/2014/main" id="{9A286E18-358E-4BCD-B91E-48CAD8277A59}"/>
              </a:ext>
            </a:extLst>
          </p:cNvPr>
          <p:cNvSpPr>
            <a:spLocks noGrp="1"/>
          </p:cNvSpPr>
          <p:nvPr>
            <p:ph idx="1"/>
          </p:nvPr>
        </p:nvSpPr>
        <p:spPr/>
        <p:txBody>
          <a:bodyPr>
            <a:normAutofit fontScale="92500"/>
          </a:bodyPr>
          <a:lstStyle/>
          <a:p>
            <a:pPr eaLnBrk="1" hangingPunct="1">
              <a:buSzPct val="100000"/>
            </a:pPr>
            <a:r>
              <a:rPr lang="en-US" sz="2400" dirty="0"/>
              <a:t>In March 2010, federal health-care law required chain restaurants with 20 locations or more to post caloric information on their menus.</a:t>
            </a:r>
          </a:p>
          <a:p>
            <a:pPr eaLnBrk="1" hangingPunct="1">
              <a:buSzPct val="100000"/>
            </a:pPr>
            <a:r>
              <a:rPr lang="en-US" sz="2400" dirty="0"/>
              <a:t>This would make it easier for consumers to select healthier food options.</a:t>
            </a:r>
          </a:p>
          <a:p>
            <a:pPr eaLnBrk="1" hangingPunct="1">
              <a:buSzPct val="100000"/>
            </a:pPr>
            <a:r>
              <a:rPr lang="en-US" sz="2400" dirty="0"/>
              <a:t>Nutritionist Molly </a:t>
            </a:r>
            <a:r>
              <a:rPr lang="en-US" sz="2400" dirty="0" err="1"/>
              <a:t>Hosler</a:t>
            </a:r>
            <a:r>
              <a:rPr lang="en-US" sz="2400" dirty="0"/>
              <a:t> would like to study the effects of a recent local menu ordinance requiring caloric postings in San Mateo, California.</a:t>
            </a:r>
          </a:p>
          <a:p>
            <a:pPr eaLnBrk="1" hangingPunct="1">
              <a:buSzPct val="100000"/>
            </a:pPr>
            <a:r>
              <a:rPr lang="en-US" sz="2400" dirty="0"/>
              <a:t>Molly obtains transaction data for 40 customers at a popular cafe around the time that San Mateo implemented the ordinance.</a:t>
            </a:r>
          </a:p>
        </p:txBody>
      </p:sp>
    </p:spTree>
    <p:extLst>
      <p:ext uri="{BB962C8B-B14F-4D97-AF65-F5344CB8AC3E}">
        <p14:creationId xmlns:p14="http://schemas.microsoft.com/office/powerpoint/2010/main" val="28742086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2FD9C-6AAB-47E4-90B7-303E4357F50C}"/>
              </a:ext>
            </a:extLst>
          </p:cNvPr>
          <p:cNvSpPr>
            <a:spLocks noGrp="1"/>
          </p:cNvSpPr>
          <p:nvPr>
            <p:ph type="title"/>
          </p:nvPr>
        </p:nvSpPr>
        <p:spPr/>
        <p:txBody>
          <a:bodyPr>
            <a:normAutofit fontScale="90000"/>
          </a:bodyPr>
          <a:lstStyle/>
          <a:p>
            <a:r>
              <a:rPr kumimoji="0" lang="en-US" sz="4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10.2 Inference Concerning Mean Differences </a:t>
            </a:r>
            <a:r>
              <a:rPr kumimoji="0" lang="en-US" sz="11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11</a:t>
            </a:r>
            <a:endParaRPr lang="en-IN" sz="1100" dirty="0"/>
          </a:p>
        </p:txBody>
      </p:sp>
      <p:sp>
        <p:nvSpPr>
          <p:cNvPr id="3" name="Content Placeholder 2">
            <a:extLst>
              <a:ext uri="{FF2B5EF4-FFF2-40B4-BE49-F238E27FC236}">
                <a16:creationId xmlns:a16="http://schemas.microsoft.com/office/drawing/2014/main" id="{DCFF4D08-EB00-485F-B739-18EFE8ECB83B}"/>
              </a:ext>
            </a:extLst>
          </p:cNvPr>
          <p:cNvSpPr>
            <a:spLocks noGrp="1"/>
          </p:cNvSpPr>
          <p:nvPr>
            <p:ph idx="1"/>
          </p:nvPr>
        </p:nvSpPr>
        <p:spPr>
          <a:xfrm>
            <a:off x="457200" y="1600202"/>
            <a:ext cx="8534400" cy="518310"/>
          </a:xfrm>
        </p:spPr>
        <p:txBody>
          <a:bodyPr>
            <a:normAutofit/>
          </a:bodyPr>
          <a:lstStyle/>
          <a:p>
            <a:r>
              <a:rPr lang="en-US" sz="2000" dirty="0"/>
              <a:t>Example, continued with R.</a:t>
            </a:r>
          </a:p>
        </p:txBody>
      </p:sp>
      <p:pic>
        <p:nvPicPr>
          <p:cNvPr id="6" name="Picture 5" descr="A 2 line program code. ">
            <a:extLst>
              <a:ext uri="{FF2B5EF4-FFF2-40B4-BE49-F238E27FC236}">
                <a16:creationId xmlns:a16="http://schemas.microsoft.com/office/drawing/2014/main" id="{FD3D0CD6-CD53-4A64-AB8C-2BAA04532D09}"/>
              </a:ext>
            </a:extLst>
          </p:cNvPr>
          <p:cNvPicPr>
            <a:picLocks noChangeAspect="1"/>
          </p:cNvPicPr>
          <p:nvPr/>
        </p:nvPicPr>
        <p:blipFill>
          <a:blip r:embed="rId2"/>
          <a:stretch>
            <a:fillRect/>
          </a:stretch>
        </p:blipFill>
        <p:spPr>
          <a:xfrm>
            <a:off x="1446947" y="2201141"/>
            <a:ext cx="6171525" cy="669967"/>
          </a:xfrm>
          <a:prstGeom prst="rect">
            <a:avLst/>
          </a:prstGeom>
        </p:spPr>
      </p:pic>
      <p:pic>
        <p:nvPicPr>
          <p:cNvPr id="7" name="Picture 6" descr="A 9 line program code. ">
            <a:extLst>
              <a:ext uri="{FF2B5EF4-FFF2-40B4-BE49-F238E27FC236}">
                <a16:creationId xmlns:a16="http://schemas.microsoft.com/office/drawing/2014/main" id="{6E8A8C6E-1ED7-4507-824A-6620412C9FE6}"/>
              </a:ext>
            </a:extLst>
          </p:cNvPr>
          <p:cNvPicPr>
            <a:picLocks noChangeAspect="1"/>
          </p:cNvPicPr>
          <p:nvPr/>
        </p:nvPicPr>
        <p:blipFill>
          <a:blip r:embed="rId3"/>
          <a:stretch>
            <a:fillRect/>
          </a:stretch>
        </p:blipFill>
        <p:spPr>
          <a:xfrm>
            <a:off x="1336977" y="2953737"/>
            <a:ext cx="6313182" cy="2393265"/>
          </a:xfrm>
          <a:prstGeom prst="rect">
            <a:avLst/>
          </a:prstGeom>
        </p:spPr>
      </p:pic>
      <p:sp>
        <p:nvSpPr>
          <p:cNvPr id="4" name="Content Placeholder 3">
            <a:extLst>
              <a:ext uri="{FF2B5EF4-FFF2-40B4-BE49-F238E27FC236}">
                <a16:creationId xmlns:a16="http://schemas.microsoft.com/office/drawing/2014/main" id="{5C58A1B6-AC9A-4411-A512-12DD22256918}"/>
              </a:ext>
            </a:extLst>
          </p:cNvPr>
          <p:cNvSpPr>
            <a:spLocks noGrp="1"/>
          </p:cNvSpPr>
          <p:nvPr>
            <p:ph sz="quarter" idx="10"/>
          </p:nvPr>
        </p:nvSpPr>
        <p:spPr/>
        <p:txBody>
          <a:bodyPr/>
          <a:lstStyle/>
          <a:p>
            <a:r>
              <a:rPr lang="en-US" sz="1200" dirty="0">
                <a:hlinkClick r:id="rId4" action="ppaction://hlinksldjump"/>
              </a:rPr>
              <a:t>Access the text alternative for slide images.</a:t>
            </a:r>
            <a:endParaRPr lang="en-US" sz="1200" dirty="0"/>
          </a:p>
        </p:txBody>
      </p:sp>
    </p:spTree>
    <p:extLst>
      <p:ext uri="{BB962C8B-B14F-4D97-AF65-F5344CB8AC3E}">
        <p14:creationId xmlns:p14="http://schemas.microsoft.com/office/powerpoint/2010/main" val="9182273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1CE3B-C651-4001-A70E-C1FFA8BD9BE0}"/>
              </a:ext>
            </a:extLst>
          </p:cNvPr>
          <p:cNvSpPr>
            <a:spLocks noGrp="1"/>
          </p:cNvSpPr>
          <p:nvPr>
            <p:ph type="title"/>
          </p:nvPr>
        </p:nvSpPr>
        <p:spPr/>
        <p:txBody>
          <a:bodyPr>
            <a:normAutofit fontScale="90000"/>
          </a:bodyPr>
          <a:lstStyle/>
          <a:p>
            <a:r>
              <a:rPr lang="en-US" dirty="0"/>
              <a:t>10.3 Inference Concerning the Difference Between Two Proportions </a:t>
            </a:r>
            <a:r>
              <a:rPr lang="en-US" sz="1100" dirty="0"/>
              <a:t>1</a:t>
            </a:r>
            <a:endParaRPr lang="en-IN" sz="1100" dirty="0"/>
          </a:p>
        </p:txBody>
      </p:sp>
      <p:sp>
        <p:nvSpPr>
          <p:cNvPr id="3" name="Content Placeholder 2">
            <a:extLst>
              <a:ext uri="{FF2B5EF4-FFF2-40B4-BE49-F238E27FC236}">
                <a16:creationId xmlns:a16="http://schemas.microsoft.com/office/drawing/2014/main" id="{428C0D3E-E89C-4E5D-8615-1618FD197403}"/>
              </a:ext>
            </a:extLst>
          </p:cNvPr>
          <p:cNvSpPr>
            <a:spLocks noGrp="1"/>
          </p:cNvSpPr>
          <p:nvPr>
            <p:ph idx="1"/>
          </p:nvPr>
        </p:nvSpPr>
        <p:spPr>
          <a:xfrm>
            <a:off x="457200" y="1611924"/>
            <a:ext cx="2965010" cy="436829"/>
          </a:xfrm>
        </p:spPr>
        <p:txBody>
          <a:bodyPr>
            <a:normAutofit/>
          </a:bodyPr>
          <a:lstStyle/>
          <a:p>
            <a:r>
              <a:rPr lang="en-IN" dirty="0"/>
              <a:t>Like with inferences for</a:t>
            </a:r>
          </a:p>
        </p:txBody>
      </p:sp>
      <p:graphicFrame>
        <p:nvGraphicFramePr>
          <p:cNvPr id="15" name="Object 14">
            <a:extLst>
              <a:ext uri="{FF2B5EF4-FFF2-40B4-BE49-F238E27FC236}">
                <a16:creationId xmlns:a16="http://schemas.microsoft.com/office/drawing/2014/main" id="{C7527540-319A-4005-9913-9E88089BAB46}"/>
              </a:ext>
            </a:extLst>
          </p:cNvPr>
          <p:cNvGraphicFramePr>
            <a:graphicFrameLocks noChangeAspect="1"/>
          </p:cNvGraphicFramePr>
          <p:nvPr>
            <p:extLst>
              <p:ext uri="{D42A27DB-BD31-4B8C-83A1-F6EECF244321}">
                <p14:modId xmlns:p14="http://schemas.microsoft.com/office/powerpoint/2010/main" val="1820441646"/>
              </p:ext>
            </p:extLst>
          </p:nvPr>
        </p:nvGraphicFramePr>
        <p:xfrm>
          <a:off x="3429000" y="1651000"/>
          <a:ext cx="825500" cy="330200"/>
        </p:xfrm>
        <a:graphic>
          <a:graphicData uri="http://schemas.openxmlformats.org/presentationml/2006/ole">
            <mc:AlternateContent xmlns:mc="http://schemas.openxmlformats.org/markup-compatibility/2006">
              <mc:Choice xmlns:v="urn:schemas-microsoft-com:vml" Requires="v">
                <p:oleObj spid="_x0000_s19650" name="Equation" r:id="rId3" imgW="825480" imgH="330120" progId="Equation.DSMT4">
                  <p:embed/>
                </p:oleObj>
              </mc:Choice>
              <mc:Fallback>
                <p:oleObj name="Equation" r:id="rId3" imgW="825480" imgH="330120" progId="Equation.DSMT4">
                  <p:embed/>
                  <p:pic>
                    <p:nvPicPr>
                      <p:cNvPr id="0" name=""/>
                      <p:cNvPicPr/>
                      <p:nvPr/>
                    </p:nvPicPr>
                    <p:blipFill>
                      <a:blip r:embed="rId4"/>
                      <a:stretch>
                        <a:fillRect/>
                      </a:stretch>
                    </p:blipFill>
                    <p:spPr>
                      <a:xfrm>
                        <a:off x="3429000" y="1651000"/>
                        <a:ext cx="825500" cy="330200"/>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CAFD5D86-445D-4619-9CA0-921D1E5AF66A}"/>
              </a:ext>
            </a:extLst>
          </p:cNvPr>
          <p:cNvSpPr>
            <a:spLocks noGrp="1"/>
          </p:cNvSpPr>
          <p:nvPr>
            <p:ph idx="10"/>
          </p:nvPr>
        </p:nvSpPr>
        <p:spPr>
          <a:xfrm>
            <a:off x="4260410" y="1622083"/>
            <a:ext cx="4502590" cy="436829"/>
          </a:xfrm>
        </p:spPr>
        <p:txBody>
          <a:bodyPr/>
          <a:lstStyle/>
          <a:p>
            <a:pPr marL="0" indent="0">
              <a:buNone/>
            </a:pPr>
            <a:r>
              <a:rPr lang="en-US" dirty="0"/>
              <a:t>we consider inferences for </a:t>
            </a:r>
            <a:r>
              <a:rPr lang="en-US" i="1" dirty="0"/>
              <a:t>p</a:t>
            </a:r>
            <a:r>
              <a:rPr lang="en-US" baseline="-25000" dirty="0"/>
              <a:t>1</a:t>
            </a:r>
            <a:r>
              <a:rPr lang="en-US" dirty="0"/>
              <a:t> − </a:t>
            </a:r>
            <a:r>
              <a:rPr lang="en-US" i="1" dirty="0"/>
              <a:t>p</a:t>
            </a:r>
            <a:r>
              <a:rPr lang="en-US" baseline="-25000" dirty="0"/>
              <a:t>2</a:t>
            </a:r>
            <a:endParaRPr lang="en-IN" baseline="-25000" dirty="0"/>
          </a:p>
        </p:txBody>
      </p:sp>
      <p:sp>
        <p:nvSpPr>
          <p:cNvPr id="5" name="Content Placeholder 4">
            <a:extLst>
              <a:ext uri="{FF2B5EF4-FFF2-40B4-BE49-F238E27FC236}">
                <a16:creationId xmlns:a16="http://schemas.microsoft.com/office/drawing/2014/main" id="{2B624B31-B941-404B-A11A-538B0CBF9872}"/>
              </a:ext>
            </a:extLst>
          </p:cNvPr>
          <p:cNvSpPr>
            <a:spLocks noGrp="1"/>
          </p:cNvSpPr>
          <p:nvPr>
            <p:ph idx="11"/>
          </p:nvPr>
        </p:nvSpPr>
        <p:spPr>
          <a:xfrm>
            <a:off x="762000" y="2043068"/>
            <a:ext cx="7467600" cy="428529"/>
          </a:xfrm>
        </p:spPr>
        <p:txBody>
          <a:bodyPr/>
          <a:lstStyle/>
          <a:p>
            <a:pPr marL="0" indent="0">
              <a:buNone/>
            </a:pPr>
            <a:r>
              <a:rPr lang="en-IN" dirty="0"/>
              <a:t>under independent sampling.</a:t>
            </a:r>
          </a:p>
        </p:txBody>
      </p:sp>
      <p:sp>
        <p:nvSpPr>
          <p:cNvPr id="6" name="Content Placeholder 5">
            <a:extLst>
              <a:ext uri="{FF2B5EF4-FFF2-40B4-BE49-F238E27FC236}">
                <a16:creationId xmlns:a16="http://schemas.microsoft.com/office/drawing/2014/main" id="{E1F8A2EE-C525-402F-9F7E-24ADDCC3CEB4}"/>
              </a:ext>
            </a:extLst>
          </p:cNvPr>
          <p:cNvSpPr>
            <a:spLocks noGrp="1"/>
          </p:cNvSpPr>
          <p:nvPr>
            <p:ph idx="12"/>
          </p:nvPr>
        </p:nvSpPr>
        <p:spPr>
          <a:xfrm>
            <a:off x="457200" y="2590800"/>
            <a:ext cx="3276599" cy="467879"/>
          </a:xfrm>
        </p:spPr>
        <p:txBody>
          <a:bodyPr>
            <a:normAutofit/>
          </a:bodyPr>
          <a:lstStyle/>
          <a:p>
            <a:r>
              <a:rPr lang="en-IN" dirty="0"/>
              <a:t>The estimator for </a:t>
            </a:r>
            <a:r>
              <a:rPr lang="en-US" i="1" dirty="0"/>
              <a:t>p</a:t>
            </a:r>
            <a:r>
              <a:rPr lang="en-US" baseline="-25000" dirty="0"/>
              <a:t>1</a:t>
            </a:r>
            <a:r>
              <a:rPr lang="en-US" dirty="0"/>
              <a:t> − </a:t>
            </a:r>
            <a:r>
              <a:rPr lang="en-US" i="1" dirty="0"/>
              <a:t>p</a:t>
            </a:r>
            <a:r>
              <a:rPr lang="en-US" baseline="-25000" dirty="0"/>
              <a:t>2 </a:t>
            </a:r>
            <a:r>
              <a:rPr lang="en-US" dirty="0"/>
              <a:t>is</a:t>
            </a:r>
            <a:endParaRPr lang="en-IN" dirty="0"/>
          </a:p>
        </p:txBody>
      </p:sp>
      <p:graphicFrame>
        <p:nvGraphicFramePr>
          <p:cNvPr id="16" name="Object 15">
            <a:extLst>
              <a:ext uri="{FF2B5EF4-FFF2-40B4-BE49-F238E27FC236}">
                <a16:creationId xmlns:a16="http://schemas.microsoft.com/office/drawing/2014/main" id="{CB2D7004-696D-4AE6-BC62-ED0E05009EE9}"/>
              </a:ext>
            </a:extLst>
          </p:cNvPr>
          <p:cNvGraphicFramePr>
            <a:graphicFrameLocks noChangeAspect="1"/>
          </p:cNvGraphicFramePr>
          <p:nvPr>
            <p:extLst>
              <p:ext uri="{D42A27DB-BD31-4B8C-83A1-F6EECF244321}">
                <p14:modId xmlns:p14="http://schemas.microsoft.com/office/powerpoint/2010/main" val="3345002256"/>
              </p:ext>
            </p:extLst>
          </p:nvPr>
        </p:nvGraphicFramePr>
        <p:xfrm>
          <a:off x="3705225" y="2630488"/>
          <a:ext cx="736600" cy="355600"/>
        </p:xfrm>
        <a:graphic>
          <a:graphicData uri="http://schemas.openxmlformats.org/presentationml/2006/ole">
            <mc:AlternateContent xmlns:mc="http://schemas.openxmlformats.org/markup-compatibility/2006">
              <mc:Choice xmlns:v="urn:schemas-microsoft-com:vml" Requires="v">
                <p:oleObj spid="_x0000_s19651" name="Equation" r:id="rId5" imgW="736560" imgH="355320" progId="Equation.DSMT4">
                  <p:embed/>
                </p:oleObj>
              </mc:Choice>
              <mc:Fallback>
                <p:oleObj name="Equation" r:id="rId5" imgW="736560" imgH="355320" progId="Equation.DSMT4">
                  <p:embed/>
                  <p:pic>
                    <p:nvPicPr>
                      <p:cNvPr id="0" name=""/>
                      <p:cNvPicPr/>
                      <p:nvPr/>
                    </p:nvPicPr>
                    <p:blipFill>
                      <a:blip r:embed="rId6"/>
                      <a:stretch>
                        <a:fillRect/>
                      </a:stretch>
                    </p:blipFill>
                    <p:spPr>
                      <a:xfrm>
                        <a:off x="3705225" y="2630488"/>
                        <a:ext cx="736600" cy="355600"/>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771A1CE5-93DD-4D64-96EF-0397572B150A}"/>
              </a:ext>
            </a:extLst>
          </p:cNvPr>
          <p:cNvSpPr>
            <a:spLocks noGrp="1"/>
          </p:cNvSpPr>
          <p:nvPr>
            <p:ph idx="13"/>
          </p:nvPr>
        </p:nvSpPr>
        <p:spPr>
          <a:xfrm>
            <a:off x="457200" y="3124201"/>
            <a:ext cx="6803679" cy="397597"/>
          </a:xfrm>
        </p:spPr>
        <p:txBody>
          <a:bodyPr/>
          <a:lstStyle/>
          <a:p>
            <a:r>
              <a:rPr lang="en-US" dirty="0"/>
              <a:t>If </a:t>
            </a:r>
            <a:r>
              <a:rPr lang="en-US" i="1" dirty="0"/>
              <a:t>n</a:t>
            </a:r>
            <a:r>
              <a:rPr lang="en-US" baseline="-25000" dirty="0"/>
              <a:t>1</a:t>
            </a:r>
            <a:r>
              <a:rPr lang="en-US" dirty="0"/>
              <a:t> and </a:t>
            </a:r>
            <a:r>
              <a:rPr lang="en-US" i="1" dirty="0"/>
              <a:t>n</a:t>
            </a:r>
            <a:r>
              <a:rPr lang="en-US" baseline="-25000" dirty="0"/>
              <a:t>2</a:t>
            </a:r>
            <a:r>
              <a:rPr lang="en-US" dirty="0"/>
              <a:t> are sufficiently large, the sampling distribution of</a:t>
            </a:r>
            <a:endParaRPr lang="en-IN" dirty="0"/>
          </a:p>
        </p:txBody>
      </p:sp>
      <p:graphicFrame>
        <p:nvGraphicFramePr>
          <p:cNvPr id="17" name="Object 16">
            <a:extLst>
              <a:ext uri="{FF2B5EF4-FFF2-40B4-BE49-F238E27FC236}">
                <a16:creationId xmlns:a16="http://schemas.microsoft.com/office/drawing/2014/main" id="{BAA6466D-73B8-49F3-BC79-3E4BB5424A5A}"/>
              </a:ext>
            </a:extLst>
          </p:cNvPr>
          <p:cNvGraphicFramePr>
            <a:graphicFrameLocks noChangeAspect="1"/>
          </p:cNvGraphicFramePr>
          <p:nvPr>
            <p:extLst>
              <p:ext uri="{D42A27DB-BD31-4B8C-83A1-F6EECF244321}">
                <p14:modId xmlns:p14="http://schemas.microsoft.com/office/powerpoint/2010/main" val="3080066825"/>
              </p:ext>
            </p:extLst>
          </p:nvPr>
        </p:nvGraphicFramePr>
        <p:xfrm>
          <a:off x="7258050" y="3160713"/>
          <a:ext cx="660400" cy="355600"/>
        </p:xfrm>
        <a:graphic>
          <a:graphicData uri="http://schemas.openxmlformats.org/presentationml/2006/ole">
            <mc:AlternateContent xmlns:mc="http://schemas.openxmlformats.org/markup-compatibility/2006">
              <mc:Choice xmlns:v="urn:schemas-microsoft-com:vml" Requires="v">
                <p:oleObj spid="_x0000_s19652" name="Equation" r:id="rId7" imgW="660240" imgH="355320" progId="Equation.DSMT4">
                  <p:embed/>
                </p:oleObj>
              </mc:Choice>
              <mc:Fallback>
                <p:oleObj name="Equation" r:id="rId7" imgW="660240" imgH="355320" progId="Equation.DSMT4">
                  <p:embed/>
                  <p:pic>
                    <p:nvPicPr>
                      <p:cNvPr id="16" name="Object 15">
                        <a:extLst>
                          <a:ext uri="{FF2B5EF4-FFF2-40B4-BE49-F238E27FC236}">
                            <a16:creationId xmlns:a16="http://schemas.microsoft.com/office/drawing/2014/main" id="{CB2D7004-696D-4AE6-BC62-ED0E05009EE9}"/>
                          </a:ext>
                        </a:extLst>
                      </p:cNvPr>
                      <p:cNvPicPr/>
                      <p:nvPr/>
                    </p:nvPicPr>
                    <p:blipFill>
                      <a:blip r:embed="rId8"/>
                      <a:stretch>
                        <a:fillRect/>
                      </a:stretch>
                    </p:blipFill>
                    <p:spPr>
                      <a:xfrm>
                        <a:off x="7258050" y="3160713"/>
                        <a:ext cx="660400" cy="355600"/>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65153DE0-9C7E-4536-9312-079F519CA1B2}"/>
              </a:ext>
            </a:extLst>
          </p:cNvPr>
          <p:cNvSpPr>
            <a:spLocks noGrp="1"/>
          </p:cNvSpPr>
          <p:nvPr>
            <p:ph idx="14"/>
          </p:nvPr>
        </p:nvSpPr>
        <p:spPr>
          <a:xfrm>
            <a:off x="457200" y="3550465"/>
            <a:ext cx="8382000" cy="414953"/>
          </a:xfrm>
        </p:spPr>
        <p:txBody>
          <a:bodyPr/>
          <a:lstStyle/>
          <a:p>
            <a:pPr indent="0">
              <a:buNone/>
            </a:pPr>
            <a:r>
              <a:rPr lang="en-US" dirty="0"/>
              <a:t>can be approximated by the normal distribution.</a:t>
            </a:r>
            <a:endParaRPr lang="en-IN" dirty="0"/>
          </a:p>
        </p:txBody>
      </p:sp>
      <p:sp>
        <p:nvSpPr>
          <p:cNvPr id="9" name="Content Placeholder 8">
            <a:extLst>
              <a:ext uri="{FF2B5EF4-FFF2-40B4-BE49-F238E27FC236}">
                <a16:creationId xmlns:a16="http://schemas.microsoft.com/office/drawing/2014/main" id="{08FB88B4-3C18-4FA8-A6A2-764A00197B44}"/>
              </a:ext>
            </a:extLst>
          </p:cNvPr>
          <p:cNvSpPr>
            <a:spLocks noGrp="1"/>
          </p:cNvSpPr>
          <p:nvPr>
            <p:ph idx="15"/>
          </p:nvPr>
        </p:nvSpPr>
        <p:spPr>
          <a:xfrm>
            <a:off x="457200" y="4145425"/>
            <a:ext cx="8153400" cy="426575"/>
          </a:xfrm>
        </p:spPr>
        <p:txBody>
          <a:bodyPr/>
          <a:lstStyle/>
          <a:p>
            <a:r>
              <a:rPr lang="en-US" dirty="0"/>
              <a:t>For independent samples, the standard error is</a:t>
            </a:r>
            <a:endParaRPr lang="en-IN" dirty="0"/>
          </a:p>
        </p:txBody>
      </p:sp>
      <p:graphicFrame>
        <p:nvGraphicFramePr>
          <p:cNvPr id="18" name="Object 17">
            <a:extLst>
              <a:ext uri="{FF2B5EF4-FFF2-40B4-BE49-F238E27FC236}">
                <a16:creationId xmlns:a16="http://schemas.microsoft.com/office/drawing/2014/main" id="{C9680584-DEA3-4DA3-A981-A3B4ACFA3413}"/>
              </a:ext>
            </a:extLst>
          </p:cNvPr>
          <p:cNvGraphicFramePr>
            <a:graphicFrameLocks noChangeAspect="1"/>
          </p:cNvGraphicFramePr>
          <p:nvPr>
            <p:extLst>
              <p:ext uri="{D42A27DB-BD31-4B8C-83A1-F6EECF244321}">
                <p14:modId xmlns:p14="http://schemas.microsoft.com/office/powerpoint/2010/main" val="2470085484"/>
              </p:ext>
            </p:extLst>
          </p:nvPr>
        </p:nvGraphicFramePr>
        <p:xfrm>
          <a:off x="812800" y="4643438"/>
          <a:ext cx="3733800" cy="800100"/>
        </p:xfrm>
        <a:graphic>
          <a:graphicData uri="http://schemas.openxmlformats.org/presentationml/2006/ole">
            <mc:AlternateContent xmlns:mc="http://schemas.openxmlformats.org/markup-compatibility/2006">
              <mc:Choice xmlns:v="urn:schemas-microsoft-com:vml" Requires="v">
                <p:oleObj spid="_x0000_s19653" name="Equation" r:id="rId9" imgW="3733560" imgH="799920" progId="Equation.DSMT4">
                  <p:embed/>
                </p:oleObj>
              </mc:Choice>
              <mc:Fallback>
                <p:oleObj name="Equation" r:id="rId9" imgW="3733560" imgH="799920" progId="Equation.DSMT4">
                  <p:embed/>
                  <p:pic>
                    <p:nvPicPr>
                      <p:cNvPr id="0" name=""/>
                      <p:cNvPicPr/>
                      <p:nvPr/>
                    </p:nvPicPr>
                    <p:blipFill>
                      <a:blip r:embed="rId10"/>
                      <a:stretch>
                        <a:fillRect/>
                      </a:stretch>
                    </p:blipFill>
                    <p:spPr>
                      <a:xfrm>
                        <a:off x="812800" y="4643438"/>
                        <a:ext cx="3733800" cy="800100"/>
                      </a:xfrm>
                      <a:prstGeom prst="rect">
                        <a:avLst/>
                      </a:prstGeom>
                    </p:spPr>
                  </p:pic>
                </p:oleObj>
              </mc:Fallback>
            </mc:AlternateContent>
          </a:graphicData>
        </a:graphic>
      </p:graphicFrame>
    </p:spTree>
    <p:extLst>
      <p:ext uri="{BB962C8B-B14F-4D97-AF65-F5344CB8AC3E}">
        <p14:creationId xmlns:p14="http://schemas.microsoft.com/office/powerpoint/2010/main" val="33087511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98452-7C72-4BAD-A1D4-BD9FBEAB6A4A}"/>
              </a:ext>
            </a:extLst>
          </p:cNvPr>
          <p:cNvSpPr>
            <a:spLocks noGrp="1"/>
          </p:cNvSpPr>
          <p:nvPr>
            <p:ph type="title"/>
          </p:nvPr>
        </p:nvSpPr>
        <p:spPr/>
        <p:txBody>
          <a:bodyPr>
            <a:normAutofit fontScale="90000"/>
          </a:bodyPr>
          <a:lstStyle/>
          <a:p>
            <a:r>
              <a:rPr kumimoji="0" lang="en-US" b="0" i="0" u="none" strike="noStrike" kern="1200" cap="none" spc="0" normalizeH="0" noProof="0" dirty="0">
                <a:ln>
                  <a:noFill/>
                </a:ln>
                <a:solidFill>
                  <a:srgbClr val="1F4984"/>
                </a:solidFill>
                <a:effectLst/>
                <a:uLnTx/>
                <a:uFillTx/>
                <a:latin typeface="Calibri" panose="020F0502020204030204" pitchFamily="34" charset="0"/>
                <a:ea typeface="+mj-ea"/>
                <a:cs typeface="+mj-cs"/>
              </a:rPr>
              <a:t>10.3 Inference Concerning the Difference Between Two Proportions </a:t>
            </a:r>
            <a:r>
              <a:rPr kumimoji="0" lang="en-US" sz="1100" b="0" i="0" u="none" strike="noStrike" kern="1200" cap="none" spc="0" normalizeH="0" noProof="0" dirty="0">
                <a:ln>
                  <a:noFill/>
                </a:ln>
                <a:solidFill>
                  <a:srgbClr val="1F4984"/>
                </a:solidFill>
                <a:effectLst/>
                <a:uLnTx/>
                <a:uFillTx/>
                <a:latin typeface="Calibri" panose="020F0502020204030204" pitchFamily="34" charset="0"/>
                <a:ea typeface="+mj-ea"/>
                <a:cs typeface="+mj-cs"/>
              </a:rPr>
              <a:t>2</a:t>
            </a:r>
            <a:endParaRPr lang="en-IN" sz="1100" dirty="0"/>
          </a:p>
        </p:txBody>
      </p:sp>
      <p:sp>
        <p:nvSpPr>
          <p:cNvPr id="3" name="Content Placeholder 2">
            <a:extLst>
              <a:ext uri="{FF2B5EF4-FFF2-40B4-BE49-F238E27FC236}">
                <a16:creationId xmlns:a16="http://schemas.microsoft.com/office/drawing/2014/main" id="{71A6F968-796E-4C28-A08C-06380C0A2029}"/>
              </a:ext>
            </a:extLst>
          </p:cNvPr>
          <p:cNvSpPr>
            <a:spLocks noGrp="1"/>
          </p:cNvSpPr>
          <p:nvPr>
            <p:ph idx="1"/>
          </p:nvPr>
        </p:nvSpPr>
        <p:spPr>
          <a:xfrm>
            <a:off x="457200" y="1600202"/>
            <a:ext cx="701644" cy="418722"/>
          </a:xfrm>
        </p:spPr>
        <p:txBody>
          <a:bodyPr/>
          <a:lstStyle/>
          <a:p>
            <a:r>
              <a:rPr lang="en-IN" dirty="0"/>
              <a:t>A</a:t>
            </a:r>
          </a:p>
        </p:txBody>
      </p:sp>
      <p:graphicFrame>
        <p:nvGraphicFramePr>
          <p:cNvPr id="15" name="Object 14">
            <a:extLst>
              <a:ext uri="{FF2B5EF4-FFF2-40B4-BE49-F238E27FC236}">
                <a16:creationId xmlns:a16="http://schemas.microsoft.com/office/drawing/2014/main" id="{948CEB05-1954-48F6-89B8-4DC682844E44}"/>
              </a:ext>
            </a:extLst>
          </p:cNvPr>
          <p:cNvGraphicFramePr>
            <a:graphicFrameLocks noChangeAspect="1"/>
          </p:cNvGraphicFramePr>
          <p:nvPr>
            <p:extLst>
              <p:ext uri="{D42A27DB-BD31-4B8C-83A1-F6EECF244321}">
                <p14:modId xmlns:p14="http://schemas.microsoft.com/office/powerpoint/2010/main" val="1741287219"/>
              </p:ext>
            </p:extLst>
          </p:nvPr>
        </p:nvGraphicFramePr>
        <p:xfrm>
          <a:off x="1187450" y="1630363"/>
          <a:ext cx="1295400" cy="381000"/>
        </p:xfrm>
        <a:graphic>
          <a:graphicData uri="http://schemas.openxmlformats.org/presentationml/2006/ole">
            <mc:AlternateContent xmlns:mc="http://schemas.openxmlformats.org/markup-compatibility/2006">
              <mc:Choice xmlns:v="urn:schemas-microsoft-com:vml" Requires="v">
                <p:oleObj spid="_x0000_s20670" name="Equation" r:id="rId3" imgW="1295280" imgH="380880" progId="Equation.DSMT4">
                  <p:embed/>
                </p:oleObj>
              </mc:Choice>
              <mc:Fallback>
                <p:oleObj name="Equation" r:id="rId3" imgW="1295280" imgH="380880" progId="Equation.DSMT4">
                  <p:embed/>
                  <p:pic>
                    <p:nvPicPr>
                      <p:cNvPr id="0" name=""/>
                      <p:cNvPicPr/>
                      <p:nvPr/>
                    </p:nvPicPr>
                    <p:blipFill>
                      <a:blip r:embed="rId4"/>
                      <a:stretch>
                        <a:fillRect/>
                      </a:stretch>
                    </p:blipFill>
                    <p:spPr>
                      <a:xfrm>
                        <a:off x="1187450" y="1630363"/>
                        <a:ext cx="1295400" cy="381000"/>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FD7EF26A-99BF-4FDB-A947-B3BEF77C53B3}"/>
              </a:ext>
            </a:extLst>
          </p:cNvPr>
          <p:cNvSpPr>
            <a:spLocks noGrp="1"/>
          </p:cNvSpPr>
          <p:nvPr>
            <p:ph idx="10"/>
          </p:nvPr>
        </p:nvSpPr>
        <p:spPr>
          <a:xfrm>
            <a:off x="2565022" y="1600203"/>
            <a:ext cx="5359778" cy="427774"/>
          </a:xfrm>
        </p:spPr>
        <p:txBody>
          <a:bodyPr/>
          <a:lstStyle/>
          <a:p>
            <a:pPr marL="0" indent="0">
              <a:buNone/>
            </a:pPr>
            <a:r>
              <a:rPr lang="en-US" dirty="0"/>
              <a:t>confidence interval for </a:t>
            </a:r>
            <a:r>
              <a:rPr lang="en-US" i="1" dirty="0"/>
              <a:t>p</a:t>
            </a:r>
            <a:r>
              <a:rPr lang="en-US" baseline="-25000" dirty="0"/>
              <a:t>1</a:t>
            </a:r>
            <a:r>
              <a:rPr lang="en-US" dirty="0"/>
              <a:t> − </a:t>
            </a:r>
            <a:r>
              <a:rPr lang="en-US" i="1" dirty="0"/>
              <a:t>p</a:t>
            </a:r>
            <a:r>
              <a:rPr lang="en-US" baseline="-25000" dirty="0"/>
              <a:t>2</a:t>
            </a:r>
            <a:r>
              <a:rPr lang="en-US" dirty="0"/>
              <a:t>:</a:t>
            </a:r>
            <a:endParaRPr lang="en-IN" dirty="0"/>
          </a:p>
        </p:txBody>
      </p:sp>
      <p:graphicFrame>
        <p:nvGraphicFramePr>
          <p:cNvPr id="16" name="Object 15">
            <a:extLst>
              <a:ext uri="{FF2B5EF4-FFF2-40B4-BE49-F238E27FC236}">
                <a16:creationId xmlns:a16="http://schemas.microsoft.com/office/drawing/2014/main" id="{4F0B245F-D81E-4586-8A33-A9C50E68CE5D}"/>
              </a:ext>
            </a:extLst>
          </p:cNvPr>
          <p:cNvGraphicFramePr>
            <a:graphicFrameLocks noChangeAspect="1"/>
          </p:cNvGraphicFramePr>
          <p:nvPr>
            <p:extLst>
              <p:ext uri="{D42A27DB-BD31-4B8C-83A1-F6EECF244321}">
                <p14:modId xmlns:p14="http://schemas.microsoft.com/office/powerpoint/2010/main" val="1916670557"/>
              </p:ext>
            </p:extLst>
          </p:nvPr>
        </p:nvGraphicFramePr>
        <p:xfrm>
          <a:off x="2508250" y="2139950"/>
          <a:ext cx="4127500" cy="800100"/>
        </p:xfrm>
        <a:graphic>
          <a:graphicData uri="http://schemas.openxmlformats.org/presentationml/2006/ole">
            <mc:AlternateContent xmlns:mc="http://schemas.openxmlformats.org/markup-compatibility/2006">
              <mc:Choice xmlns:v="urn:schemas-microsoft-com:vml" Requires="v">
                <p:oleObj spid="_x0000_s20671" name="Equation" r:id="rId5" imgW="4127400" imgH="799920" progId="Equation.DSMT4">
                  <p:embed/>
                </p:oleObj>
              </mc:Choice>
              <mc:Fallback>
                <p:oleObj name="Equation" r:id="rId5" imgW="4127400" imgH="799920" progId="Equation.DSMT4">
                  <p:embed/>
                  <p:pic>
                    <p:nvPicPr>
                      <p:cNvPr id="0" name=""/>
                      <p:cNvPicPr/>
                      <p:nvPr/>
                    </p:nvPicPr>
                    <p:blipFill>
                      <a:blip r:embed="rId6"/>
                      <a:stretch>
                        <a:fillRect/>
                      </a:stretch>
                    </p:blipFill>
                    <p:spPr>
                      <a:xfrm>
                        <a:off x="2508250" y="2139950"/>
                        <a:ext cx="4127500" cy="8001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B8186770-5A3C-44CB-B985-24EA757A246C}"/>
              </a:ext>
            </a:extLst>
          </p:cNvPr>
          <p:cNvSpPr>
            <a:spLocks noGrp="1"/>
          </p:cNvSpPr>
          <p:nvPr>
            <p:ph idx="11"/>
          </p:nvPr>
        </p:nvSpPr>
        <p:spPr>
          <a:xfrm>
            <a:off x="457200" y="3023857"/>
            <a:ext cx="8534400" cy="434567"/>
          </a:xfrm>
        </p:spPr>
        <p:txBody>
          <a:bodyPr/>
          <a:lstStyle/>
          <a:p>
            <a:r>
              <a:rPr lang="en-US" dirty="0"/>
              <a:t>Since the population proportions are not known, use the sample proportions</a:t>
            </a:r>
            <a:endParaRPr lang="en-IN" dirty="0"/>
          </a:p>
        </p:txBody>
      </p:sp>
      <p:sp>
        <p:nvSpPr>
          <p:cNvPr id="6" name="Content Placeholder 5">
            <a:extLst>
              <a:ext uri="{FF2B5EF4-FFF2-40B4-BE49-F238E27FC236}">
                <a16:creationId xmlns:a16="http://schemas.microsoft.com/office/drawing/2014/main" id="{DB3F302A-03C5-46D0-B014-1545C05C5B76}"/>
              </a:ext>
            </a:extLst>
          </p:cNvPr>
          <p:cNvSpPr>
            <a:spLocks noGrp="1"/>
          </p:cNvSpPr>
          <p:nvPr>
            <p:ph idx="12"/>
          </p:nvPr>
        </p:nvSpPr>
        <p:spPr>
          <a:xfrm>
            <a:off x="457200" y="3483318"/>
            <a:ext cx="1679418" cy="426575"/>
          </a:xfrm>
        </p:spPr>
        <p:txBody>
          <a:bodyPr/>
          <a:lstStyle/>
          <a:p>
            <a:pPr indent="0">
              <a:buNone/>
            </a:pPr>
            <a:r>
              <a:rPr lang="en-IN" dirty="0"/>
              <a:t>to estimate</a:t>
            </a:r>
          </a:p>
        </p:txBody>
      </p:sp>
      <p:graphicFrame>
        <p:nvGraphicFramePr>
          <p:cNvPr id="17" name="Object 16">
            <a:extLst>
              <a:ext uri="{FF2B5EF4-FFF2-40B4-BE49-F238E27FC236}">
                <a16:creationId xmlns:a16="http://schemas.microsoft.com/office/drawing/2014/main" id="{B98BF1DB-D829-4B49-A22F-7905471CCC8C}"/>
              </a:ext>
            </a:extLst>
          </p:cNvPr>
          <p:cNvGraphicFramePr>
            <a:graphicFrameLocks noChangeAspect="1"/>
          </p:cNvGraphicFramePr>
          <p:nvPr>
            <p:extLst>
              <p:ext uri="{D42A27DB-BD31-4B8C-83A1-F6EECF244321}">
                <p14:modId xmlns:p14="http://schemas.microsoft.com/office/powerpoint/2010/main" val="4242444713"/>
              </p:ext>
            </p:extLst>
          </p:nvPr>
        </p:nvGraphicFramePr>
        <p:xfrm>
          <a:off x="2160588" y="3494088"/>
          <a:ext cx="1130300" cy="406400"/>
        </p:xfrm>
        <a:graphic>
          <a:graphicData uri="http://schemas.openxmlformats.org/presentationml/2006/ole">
            <mc:AlternateContent xmlns:mc="http://schemas.openxmlformats.org/markup-compatibility/2006">
              <mc:Choice xmlns:v="urn:schemas-microsoft-com:vml" Requires="v">
                <p:oleObj spid="_x0000_s20672" name="Equation" r:id="rId7" imgW="1130040" imgH="406080" progId="Equation.DSMT4">
                  <p:embed/>
                </p:oleObj>
              </mc:Choice>
              <mc:Fallback>
                <p:oleObj name="Equation" r:id="rId7" imgW="1130040" imgH="406080" progId="Equation.DSMT4">
                  <p:embed/>
                  <p:pic>
                    <p:nvPicPr>
                      <p:cNvPr id="0" name=""/>
                      <p:cNvPicPr/>
                      <p:nvPr/>
                    </p:nvPicPr>
                    <p:blipFill>
                      <a:blip r:embed="rId8"/>
                      <a:stretch>
                        <a:fillRect/>
                      </a:stretch>
                    </p:blipFill>
                    <p:spPr>
                      <a:xfrm>
                        <a:off x="2160588" y="3494088"/>
                        <a:ext cx="1130300" cy="406400"/>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E74509F6-0E53-4963-B419-DD3A22728F49}"/>
              </a:ext>
            </a:extLst>
          </p:cNvPr>
          <p:cNvSpPr>
            <a:spLocks noGrp="1"/>
          </p:cNvSpPr>
          <p:nvPr>
            <p:ph idx="13"/>
          </p:nvPr>
        </p:nvSpPr>
        <p:spPr>
          <a:xfrm>
            <a:off x="3352800" y="3487096"/>
            <a:ext cx="4191000" cy="460216"/>
          </a:xfrm>
        </p:spPr>
        <p:txBody>
          <a:bodyPr/>
          <a:lstStyle/>
          <a:p>
            <a:pPr marL="0" indent="0">
              <a:buNone/>
            </a:pPr>
            <a:r>
              <a:rPr lang="en-US" dirty="0"/>
              <a:t>in the margin of error.</a:t>
            </a:r>
            <a:endParaRPr lang="en-IN" dirty="0"/>
          </a:p>
        </p:txBody>
      </p:sp>
      <p:sp>
        <p:nvSpPr>
          <p:cNvPr id="8" name="Content Placeholder 7">
            <a:extLst>
              <a:ext uri="{FF2B5EF4-FFF2-40B4-BE49-F238E27FC236}">
                <a16:creationId xmlns:a16="http://schemas.microsoft.com/office/drawing/2014/main" id="{F0C9D34F-E45D-4102-9807-21D6E3C7DEA6}"/>
              </a:ext>
            </a:extLst>
          </p:cNvPr>
          <p:cNvSpPr>
            <a:spLocks noGrp="1"/>
          </p:cNvSpPr>
          <p:nvPr>
            <p:ph idx="14"/>
          </p:nvPr>
        </p:nvSpPr>
        <p:spPr>
          <a:xfrm>
            <a:off x="457200" y="4114800"/>
            <a:ext cx="1676400" cy="413441"/>
          </a:xfrm>
        </p:spPr>
        <p:txBody>
          <a:bodyPr/>
          <a:lstStyle/>
          <a:p>
            <a:r>
              <a:rPr lang="en-IN" dirty="0"/>
              <a:t>Valid when</a:t>
            </a:r>
          </a:p>
        </p:txBody>
      </p:sp>
      <p:graphicFrame>
        <p:nvGraphicFramePr>
          <p:cNvPr id="18" name="Object 17">
            <a:extLst>
              <a:ext uri="{FF2B5EF4-FFF2-40B4-BE49-F238E27FC236}">
                <a16:creationId xmlns:a16="http://schemas.microsoft.com/office/drawing/2014/main" id="{1BD11F00-A3FC-46A4-B09C-E04DBA05CA3D}"/>
              </a:ext>
            </a:extLst>
          </p:cNvPr>
          <p:cNvGraphicFramePr>
            <a:graphicFrameLocks noChangeAspect="1"/>
          </p:cNvGraphicFramePr>
          <p:nvPr>
            <p:extLst>
              <p:ext uri="{D42A27DB-BD31-4B8C-83A1-F6EECF244321}">
                <p14:modId xmlns:p14="http://schemas.microsoft.com/office/powerpoint/2010/main" val="1490227944"/>
              </p:ext>
            </p:extLst>
          </p:nvPr>
        </p:nvGraphicFramePr>
        <p:xfrm>
          <a:off x="2171700" y="4140200"/>
          <a:ext cx="3302000" cy="381000"/>
        </p:xfrm>
        <a:graphic>
          <a:graphicData uri="http://schemas.openxmlformats.org/presentationml/2006/ole">
            <mc:AlternateContent xmlns:mc="http://schemas.openxmlformats.org/markup-compatibility/2006">
              <mc:Choice xmlns:v="urn:schemas-microsoft-com:vml" Requires="v">
                <p:oleObj spid="_x0000_s20673" name="Equation" r:id="rId9" imgW="3301920" imgH="380880" progId="Equation.DSMT4">
                  <p:embed/>
                </p:oleObj>
              </mc:Choice>
              <mc:Fallback>
                <p:oleObj name="Equation" r:id="rId9" imgW="3301920" imgH="380880" progId="Equation.DSMT4">
                  <p:embed/>
                  <p:pic>
                    <p:nvPicPr>
                      <p:cNvPr id="0" name=""/>
                      <p:cNvPicPr/>
                      <p:nvPr/>
                    </p:nvPicPr>
                    <p:blipFill>
                      <a:blip r:embed="rId10"/>
                      <a:stretch>
                        <a:fillRect/>
                      </a:stretch>
                    </p:blipFill>
                    <p:spPr>
                      <a:xfrm>
                        <a:off x="2171700" y="4140200"/>
                        <a:ext cx="3302000" cy="381000"/>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F69F5AE5-F3AF-498D-9004-540D78CEAE08}"/>
              </a:ext>
            </a:extLst>
          </p:cNvPr>
          <p:cNvSpPr>
            <a:spLocks noGrp="1"/>
          </p:cNvSpPr>
          <p:nvPr>
            <p:ph idx="15"/>
          </p:nvPr>
        </p:nvSpPr>
        <p:spPr>
          <a:xfrm>
            <a:off x="5613400" y="4120837"/>
            <a:ext cx="3378200" cy="460216"/>
          </a:xfrm>
        </p:spPr>
        <p:txBody>
          <a:bodyPr/>
          <a:lstStyle/>
          <a:p>
            <a:pPr marL="0" indent="0">
              <a:buNone/>
            </a:pPr>
            <a:r>
              <a:rPr lang="en-US" dirty="0"/>
              <a:t>are all at least 5.</a:t>
            </a:r>
            <a:endParaRPr lang="en-IN" dirty="0"/>
          </a:p>
        </p:txBody>
      </p:sp>
    </p:spTree>
    <p:extLst>
      <p:ext uri="{BB962C8B-B14F-4D97-AF65-F5344CB8AC3E}">
        <p14:creationId xmlns:p14="http://schemas.microsoft.com/office/powerpoint/2010/main" val="16092268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5927C-C021-4817-A4F0-D263A5AAB50A}"/>
              </a:ext>
            </a:extLst>
          </p:cNvPr>
          <p:cNvSpPr>
            <a:spLocks noGrp="1"/>
          </p:cNvSpPr>
          <p:nvPr>
            <p:ph type="title"/>
          </p:nvPr>
        </p:nvSpPr>
        <p:spPr/>
        <p:txBody>
          <a:bodyPr>
            <a:normAutofit fontScale="90000"/>
          </a:bodyPr>
          <a:lstStyle/>
          <a:p>
            <a:r>
              <a:rPr kumimoji="0" lang="en-US" b="0" i="0" u="none" strike="noStrike" kern="1200" cap="none" spc="0" normalizeH="0" noProof="0" dirty="0">
                <a:ln>
                  <a:noFill/>
                </a:ln>
                <a:solidFill>
                  <a:srgbClr val="1F4984"/>
                </a:solidFill>
                <a:effectLst/>
                <a:uLnTx/>
                <a:uFillTx/>
                <a:latin typeface="Calibri" panose="020F0502020204030204" pitchFamily="34" charset="0"/>
                <a:ea typeface="+mj-ea"/>
                <a:cs typeface="+mj-cs"/>
              </a:rPr>
              <a:t>10.3 Inference Concerning the Difference Between Two Proportions </a:t>
            </a:r>
            <a:r>
              <a:rPr kumimoji="0" lang="en-US" sz="1100" b="0" i="0" u="none" strike="noStrike" kern="1200" cap="none" spc="0" normalizeH="0" noProof="0" dirty="0">
                <a:ln>
                  <a:noFill/>
                </a:ln>
                <a:solidFill>
                  <a:srgbClr val="1F4984"/>
                </a:solidFill>
                <a:effectLst/>
                <a:uLnTx/>
                <a:uFillTx/>
                <a:latin typeface="Calibri" panose="020F0502020204030204" pitchFamily="34" charset="0"/>
                <a:ea typeface="+mj-ea"/>
                <a:cs typeface="+mj-cs"/>
              </a:rPr>
              <a:t>3</a:t>
            </a:r>
            <a:endParaRPr lang="en-IN" sz="1100" dirty="0"/>
          </a:p>
        </p:txBody>
      </p:sp>
      <p:sp>
        <p:nvSpPr>
          <p:cNvPr id="3" name="Content Placeholder 2">
            <a:extLst>
              <a:ext uri="{FF2B5EF4-FFF2-40B4-BE49-F238E27FC236}">
                <a16:creationId xmlns:a16="http://schemas.microsoft.com/office/drawing/2014/main" id="{E6A7B8F9-FAC5-4510-A382-546778278304}"/>
              </a:ext>
            </a:extLst>
          </p:cNvPr>
          <p:cNvSpPr>
            <a:spLocks noGrp="1"/>
          </p:cNvSpPr>
          <p:nvPr>
            <p:ph idx="1"/>
          </p:nvPr>
        </p:nvSpPr>
        <p:spPr>
          <a:xfrm>
            <a:off x="457200" y="1600200"/>
            <a:ext cx="8229600" cy="4343399"/>
          </a:xfrm>
        </p:spPr>
        <p:txBody>
          <a:bodyPr>
            <a:normAutofit/>
          </a:bodyPr>
          <a:lstStyle/>
          <a:p>
            <a:r>
              <a:rPr lang="en-US" sz="2400" dirty="0"/>
              <a:t>Example: Despite his inexperience, Candidate A appears to have gained support among the electorate.</a:t>
            </a:r>
          </a:p>
          <a:p>
            <a:r>
              <a:rPr lang="en-US" sz="2400" dirty="0"/>
              <a:t>Three months ago, in a survey of 120 registered voters, 55 said that they would vote for Candidate A.</a:t>
            </a:r>
          </a:p>
          <a:p>
            <a:r>
              <a:rPr lang="en-US" sz="2400" dirty="0"/>
              <a:t>Today, 41 registered voters in a sample of 80 said that they would vote for Candidate A.</a:t>
            </a:r>
          </a:p>
          <a:p>
            <a:r>
              <a:rPr lang="en-US" sz="2400" dirty="0"/>
              <a:t>Construct the 95% confidence interval for the difference between the two population proportions.</a:t>
            </a:r>
            <a:endParaRPr lang="en-IN" sz="2400" dirty="0"/>
          </a:p>
        </p:txBody>
      </p:sp>
    </p:spTree>
    <p:extLst>
      <p:ext uri="{BB962C8B-B14F-4D97-AF65-F5344CB8AC3E}">
        <p14:creationId xmlns:p14="http://schemas.microsoft.com/office/powerpoint/2010/main" val="28485012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D8761-45EB-4290-999A-4F20F7B7C46E}"/>
              </a:ext>
            </a:extLst>
          </p:cNvPr>
          <p:cNvSpPr>
            <a:spLocks noGrp="1"/>
          </p:cNvSpPr>
          <p:nvPr>
            <p:ph type="title"/>
          </p:nvPr>
        </p:nvSpPr>
        <p:spPr/>
        <p:txBody>
          <a:bodyPr>
            <a:normAutofit fontScale="90000"/>
          </a:bodyPr>
          <a:lstStyle/>
          <a:p>
            <a:r>
              <a:rPr kumimoji="0" lang="en-US" b="0" i="0" u="none" strike="noStrike" kern="1200" cap="none" spc="0" normalizeH="0" noProof="0" dirty="0">
                <a:ln>
                  <a:noFill/>
                </a:ln>
                <a:solidFill>
                  <a:srgbClr val="1F4984"/>
                </a:solidFill>
                <a:effectLst/>
                <a:uLnTx/>
                <a:uFillTx/>
                <a:latin typeface="Calibri" panose="020F0502020204030204" pitchFamily="34" charset="0"/>
                <a:ea typeface="+mj-ea"/>
                <a:cs typeface="+mj-cs"/>
              </a:rPr>
              <a:t>10.3 Inference Concerning the Difference Between Two Proportions </a:t>
            </a:r>
            <a:r>
              <a:rPr kumimoji="0" lang="en-US" sz="1100" b="0" i="0" u="none" strike="noStrike" kern="1200" cap="none" spc="0" normalizeH="0" noProof="0" dirty="0">
                <a:ln>
                  <a:noFill/>
                </a:ln>
                <a:solidFill>
                  <a:srgbClr val="1F4984"/>
                </a:solidFill>
                <a:effectLst/>
                <a:uLnTx/>
                <a:uFillTx/>
                <a:latin typeface="Calibri" panose="020F0502020204030204" pitchFamily="34" charset="0"/>
                <a:ea typeface="+mj-ea"/>
                <a:cs typeface="+mj-cs"/>
              </a:rPr>
              <a:t>4</a:t>
            </a:r>
            <a:endParaRPr lang="en-IN" sz="1100" dirty="0"/>
          </a:p>
        </p:txBody>
      </p:sp>
      <p:sp>
        <p:nvSpPr>
          <p:cNvPr id="3" name="Content Placeholder 2">
            <a:extLst>
              <a:ext uri="{FF2B5EF4-FFF2-40B4-BE49-F238E27FC236}">
                <a16:creationId xmlns:a16="http://schemas.microsoft.com/office/drawing/2014/main" id="{F4F60106-01E3-4221-B70A-A607612A7DB7}"/>
              </a:ext>
            </a:extLst>
          </p:cNvPr>
          <p:cNvSpPr>
            <a:spLocks noGrp="1"/>
          </p:cNvSpPr>
          <p:nvPr>
            <p:ph idx="1"/>
          </p:nvPr>
        </p:nvSpPr>
        <p:spPr>
          <a:xfrm>
            <a:off x="457200" y="1600202"/>
            <a:ext cx="4343400" cy="427774"/>
          </a:xfrm>
        </p:spPr>
        <p:txBody>
          <a:bodyPr/>
          <a:lstStyle/>
          <a:p>
            <a:r>
              <a:rPr lang="en-IN" dirty="0"/>
              <a:t>Example, continued.</a:t>
            </a:r>
          </a:p>
        </p:txBody>
      </p:sp>
      <p:sp>
        <p:nvSpPr>
          <p:cNvPr id="4" name="Content Placeholder 3">
            <a:extLst>
              <a:ext uri="{FF2B5EF4-FFF2-40B4-BE49-F238E27FC236}">
                <a16:creationId xmlns:a16="http://schemas.microsoft.com/office/drawing/2014/main" id="{41917D7B-4C90-4163-93A3-7BD8037E0A71}"/>
              </a:ext>
            </a:extLst>
          </p:cNvPr>
          <p:cNvSpPr>
            <a:spLocks noGrp="1"/>
          </p:cNvSpPr>
          <p:nvPr>
            <p:ph idx="10"/>
          </p:nvPr>
        </p:nvSpPr>
        <p:spPr>
          <a:xfrm>
            <a:off x="457200" y="2209800"/>
            <a:ext cx="381000" cy="518310"/>
          </a:xfrm>
        </p:spPr>
        <p:txBody>
          <a:bodyPr/>
          <a:lstStyle/>
          <a:p>
            <a:r>
              <a:rPr lang="en-IN" dirty="0"/>
              <a:t> </a:t>
            </a:r>
          </a:p>
        </p:txBody>
      </p:sp>
      <p:graphicFrame>
        <p:nvGraphicFramePr>
          <p:cNvPr id="15" name="Object 14">
            <a:extLst>
              <a:ext uri="{FF2B5EF4-FFF2-40B4-BE49-F238E27FC236}">
                <a16:creationId xmlns:a16="http://schemas.microsoft.com/office/drawing/2014/main" id="{F4E9C91D-E6CD-48ED-82DB-A93B022BEB6A}"/>
              </a:ext>
            </a:extLst>
          </p:cNvPr>
          <p:cNvGraphicFramePr>
            <a:graphicFrameLocks noChangeAspect="1"/>
          </p:cNvGraphicFramePr>
          <p:nvPr>
            <p:extLst>
              <p:ext uri="{D42A27DB-BD31-4B8C-83A1-F6EECF244321}">
                <p14:modId xmlns:p14="http://schemas.microsoft.com/office/powerpoint/2010/main" val="238064222"/>
              </p:ext>
            </p:extLst>
          </p:nvPr>
        </p:nvGraphicFramePr>
        <p:xfrm>
          <a:off x="931863" y="2108200"/>
          <a:ext cx="3784600" cy="609600"/>
        </p:xfrm>
        <a:graphic>
          <a:graphicData uri="http://schemas.openxmlformats.org/presentationml/2006/ole">
            <mc:AlternateContent xmlns:mc="http://schemas.openxmlformats.org/markup-compatibility/2006">
              <mc:Choice xmlns:v="urn:schemas-microsoft-com:vml" Requires="v">
                <p:oleObj spid="_x0000_s21600" name="Equation" r:id="rId3" imgW="3784320" imgH="609480" progId="Equation.DSMT4">
                  <p:embed/>
                </p:oleObj>
              </mc:Choice>
              <mc:Fallback>
                <p:oleObj name="Equation" r:id="rId3" imgW="3784320" imgH="609480" progId="Equation.DSMT4">
                  <p:embed/>
                  <p:pic>
                    <p:nvPicPr>
                      <p:cNvPr id="0" name=""/>
                      <p:cNvPicPr/>
                      <p:nvPr/>
                    </p:nvPicPr>
                    <p:blipFill>
                      <a:blip r:embed="rId4"/>
                      <a:stretch>
                        <a:fillRect/>
                      </a:stretch>
                    </p:blipFill>
                    <p:spPr>
                      <a:xfrm>
                        <a:off x="931863" y="2108200"/>
                        <a:ext cx="3784600" cy="6096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46BCB584-1EA8-436A-9722-780B2B4A72A2}"/>
              </a:ext>
            </a:extLst>
          </p:cNvPr>
          <p:cNvSpPr>
            <a:spLocks noGrp="1"/>
          </p:cNvSpPr>
          <p:nvPr>
            <p:ph idx="11"/>
          </p:nvPr>
        </p:nvSpPr>
        <p:spPr>
          <a:xfrm>
            <a:off x="457200" y="2819400"/>
            <a:ext cx="3937000" cy="783879"/>
          </a:xfrm>
        </p:spPr>
        <p:txBody>
          <a:bodyPr/>
          <a:lstStyle/>
          <a:p>
            <a:r>
              <a:rPr lang="en-US" i="1" dirty="0"/>
              <a:t>z</a:t>
            </a:r>
            <a:r>
              <a:rPr lang="en-US" baseline="-25000" dirty="0"/>
              <a:t>0.025</a:t>
            </a:r>
            <a:r>
              <a:rPr lang="en-US" dirty="0"/>
              <a:t> = 1.96.</a:t>
            </a:r>
          </a:p>
          <a:p>
            <a:r>
              <a:rPr lang="en-US" dirty="0"/>
              <a:t>The confidence interval is</a:t>
            </a:r>
            <a:endParaRPr lang="en-IN" dirty="0"/>
          </a:p>
        </p:txBody>
      </p:sp>
      <p:graphicFrame>
        <p:nvGraphicFramePr>
          <p:cNvPr id="16" name="Object 15">
            <a:extLst>
              <a:ext uri="{FF2B5EF4-FFF2-40B4-BE49-F238E27FC236}">
                <a16:creationId xmlns:a16="http://schemas.microsoft.com/office/drawing/2014/main" id="{94D383E9-A45F-4978-B218-CDA4578B8EEF}"/>
              </a:ext>
            </a:extLst>
          </p:cNvPr>
          <p:cNvGraphicFramePr>
            <a:graphicFrameLocks noChangeAspect="1"/>
          </p:cNvGraphicFramePr>
          <p:nvPr>
            <p:extLst>
              <p:ext uri="{D42A27DB-BD31-4B8C-83A1-F6EECF244321}">
                <p14:modId xmlns:p14="http://schemas.microsoft.com/office/powerpoint/2010/main" val="507398515"/>
              </p:ext>
            </p:extLst>
          </p:nvPr>
        </p:nvGraphicFramePr>
        <p:xfrm>
          <a:off x="712788" y="3675063"/>
          <a:ext cx="7931150" cy="669925"/>
        </p:xfrm>
        <a:graphic>
          <a:graphicData uri="http://schemas.openxmlformats.org/presentationml/2006/ole">
            <mc:AlternateContent xmlns:mc="http://schemas.openxmlformats.org/markup-compatibility/2006">
              <mc:Choice xmlns:v="urn:schemas-microsoft-com:vml" Requires="v">
                <p:oleObj spid="_x0000_s21601" name="Equation" r:id="rId5" imgW="8724600" imgH="736560" progId="Equation.DSMT4">
                  <p:embed/>
                </p:oleObj>
              </mc:Choice>
              <mc:Fallback>
                <p:oleObj name="Equation" r:id="rId5" imgW="8724600" imgH="736560" progId="Equation.DSMT4">
                  <p:embed/>
                  <p:pic>
                    <p:nvPicPr>
                      <p:cNvPr id="0" name=""/>
                      <p:cNvPicPr/>
                      <p:nvPr/>
                    </p:nvPicPr>
                    <p:blipFill>
                      <a:blip r:embed="rId6"/>
                      <a:stretch>
                        <a:fillRect/>
                      </a:stretch>
                    </p:blipFill>
                    <p:spPr>
                      <a:xfrm>
                        <a:off x="712788" y="3675063"/>
                        <a:ext cx="7931150" cy="669925"/>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D44F99D7-373F-40FC-AD26-760D038E878E}"/>
              </a:ext>
            </a:extLst>
          </p:cNvPr>
          <p:cNvSpPr>
            <a:spLocks noGrp="1"/>
          </p:cNvSpPr>
          <p:nvPr>
            <p:ph idx="12"/>
          </p:nvPr>
        </p:nvSpPr>
        <p:spPr>
          <a:xfrm>
            <a:off x="457200" y="4543558"/>
            <a:ext cx="8382000" cy="906628"/>
          </a:xfrm>
        </p:spPr>
        <p:txBody>
          <a:bodyPr/>
          <a:lstStyle/>
          <a:p>
            <a:r>
              <a:rPr lang="en-US" dirty="0"/>
              <a:t>With 95% confidence, we can report that the percentage change of support for the candidate is between −8.70% and 19.54%.</a:t>
            </a:r>
            <a:endParaRPr lang="en-IN" dirty="0"/>
          </a:p>
        </p:txBody>
      </p:sp>
    </p:spTree>
    <p:extLst>
      <p:ext uri="{BB962C8B-B14F-4D97-AF65-F5344CB8AC3E}">
        <p14:creationId xmlns:p14="http://schemas.microsoft.com/office/powerpoint/2010/main" val="6378221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62FA1-5CA0-4C74-A45B-5F4339A842DE}"/>
              </a:ext>
            </a:extLst>
          </p:cNvPr>
          <p:cNvSpPr>
            <a:spLocks noGrp="1"/>
          </p:cNvSpPr>
          <p:nvPr>
            <p:ph type="title"/>
          </p:nvPr>
        </p:nvSpPr>
        <p:spPr/>
        <p:txBody>
          <a:bodyPr>
            <a:normAutofit fontScale="90000"/>
          </a:bodyPr>
          <a:lstStyle/>
          <a:p>
            <a:r>
              <a:rPr kumimoji="0" lang="en-US" b="0" i="0" u="none" strike="noStrike" kern="1200" cap="none" spc="0" normalizeH="0" noProof="0" dirty="0">
                <a:ln>
                  <a:noFill/>
                </a:ln>
                <a:solidFill>
                  <a:srgbClr val="1F4984"/>
                </a:solidFill>
                <a:effectLst/>
                <a:uLnTx/>
                <a:uFillTx/>
                <a:latin typeface="Calibri" panose="020F0502020204030204" pitchFamily="34" charset="0"/>
                <a:ea typeface="+mj-ea"/>
                <a:cs typeface="+mj-cs"/>
              </a:rPr>
              <a:t>10.3 Inference Concerning the Difference Between Two Proportions </a:t>
            </a:r>
            <a:r>
              <a:rPr kumimoji="0" lang="en-US" sz="1100" b="0" i="0" u="none" strike="noStrike" kern="1200" cap="none" spc="0" normalizeH="0" noProof="0" dirty="0">
                <a:ln>
                  <a:noFill/>
                </a:ln>
                <a:solidFill>
                  <a:srgbClr val="1F4984"/>
                </a:solidFill>
                <a:effectLst/>
                <a:uLnTx/>
                <a:uFillTx/>
                <a:latin typeface="Calibri" panose="020F0502020204030204" pitchFamily="34" charset="0"/>
                <a:ea typeface="+mj-ea"/>
                <a:cs typeface="+mj-cs"/>
              </a:rPr>
              <a:t>5</a:t>
            </a:r>
            <a:endParaRPr lang="en-IN" sz="1100" dirty="0"/>
          </a:p>
        </p:txBody>
      </p:sp>
      <p:sp>
        <p:nvSpPr>
          <p:cNvPr id="3" name="Content Placeholder 2">
            <a:extLst>
              <a:ext uri="{FF2B5EF4-FFF2-40B4-BE49-F238E27FC236}">
                <a16:creationId xmlns:a16="http://schemas.microsoft.com/office/drawing/2014/main" id="{71CDBE7F-FC8D-491A-8CE6-CC9C5A849086}"/>
              </a:ext>
            </a:extLst>
          </p:cNvPr>
          <p:cNvSpPr>
            <a:spLocks noGrp="1"/>
          </p:cNvSpPr>
          <p:nvPr>
            <p:ph idx="1"/>
          </p:nvPr>
        </p:nvSpPr>
        <p:spPr>
          <a:xfrm>
            <a:off x="457200" y="1600202"/>
            <a:ext cx="8382000" cy="708432"/>
          </a:xfrm>
        </p:spPr>
        <p:txBody>
          <a:bodyPr/>
          <a:lstStyle/>
          <a:p>
            <a:pPr marL="0" indent="0">
              <a:lnSpc>
                <a:spcPct val="90000"/>
              </a:lnSpc>
              <a:buNone/>
            </a:pPr>
            <a:r>
              <a:rPr lang="en-US" dirty="0"/>
              <a:t>Let </a:t>
            </a:r>
            <a:r>
              <a:rPr lang="en-US" i="1" dirty="0"/>
              <a:t>d</a:t>
            </a:r>
            <a:r>
              <a:rPr lang="en-US" baseline="-25000" dirty="0"/>
              <a:t>0</a:t>
            </a:r>
            <a:r>
              <a:rPr lang="en-US" dirty="0"/>
              <a:t> be a given hypothesized difference for </a:t>
            </a:r>
            <a:r>
              <a:rPr lang="en-US" i="1" dirty="0"/>
              <a:t>p</a:t>
            </a:r>
            <a:r>
              <a:rPr lang="en-US" baseline="-25000" dirty="0"/>
              <a:t>1</a:t>
            </a:r>
            <a:r>
              <a:rPr lang="en-US" dirty="0"/>
              <a:t> − </a:t>
            </a:r>
            <a:r>
              <a:rPr lang="en-US" i="1" dirty="0"/>
              <a:t>p</a:t>
            </a:r>
            <a:r>
              <a:rPr lang="en-US" baseline="-25000" dirty="0"/>
              <a:t>2</a:t>
            </a:r>
            <a:r>
              <a:rPr lang="en-US" dirty="0"/>
              <a:t>.</a:t>
            </a:r>
          </a:p>
          <a:p>
            <a:pPr marL="0" indent="0">
              <a:lnSpc>
                <a:spcPct val="90000"/>
              </a:lnSpc>
              <a:buNone/>
            </a:pPr>
            <a:r>
              <a:rPr lang="en-US" dirty="0"/>
              <a:t>The competing hypothesis will be one of the below.</a:t>
            </a:r>
            <a:endParaRPr lang="en-IN" dirty="0"/>
          </a:p>
        </p:txBody>
      </p:sp>
      <p:graphicFrame>
        <p:nvGraphicFramePr>
          <p:cNvPr id="16" name="(Decorative)Table 17">
            <a:extLst>
              <a:ext uri="{FF2B5EF4-FFF2-40B4-BE49-F238E27FC236}">
                <a16:creationId xmlns:a16="http://schemas.microsoft.com/office/drawing/2014/main" id="{7E3FDD2F-8758-49C3-84EE-76727A9AF26B}"/>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3101016128"/>
              </p:ext>
            </p:extLst>
          </p:nvPr>
        </p:nvGraphicFramePr>
        <p:xfrm>
          <a:off x="1400238" y="2364232"/>
          <a:ext cx="6343521" cy="1089210"/>
        </p:xfrm>
        <a:graphic>
          <a:graphicData uri="http://schemas.openxmlformats.org/drawingml/2006/table">
            <a:tbl>
              <a:tblPr firstRow="1" bandRow="1">
                <a:tableStyleId>{5C22544A-7EE6-4342-B048-85BDC9FD1C3A}</a:tableStyleId>
              </a:tblPr>
              <a:tblGrid>
                <a:gridCol w="2114507">
                  <a:extLst>
                    <a:ext uri="{9D8B030D-6E8A-4147-A177-3AD203B41FA5}">
                      <a16:colId xmlns:a16="http://schemas.microsoft.com/office/drawing/2014/main" val="2469205824"/>
                    </a:ext>
                  </a:extLst>
                </a:gridCol>
                <a:gridCol w="2114507">
                  <a:extLst>
                    <a:ext uri="{9D8B030D-6E8A-4147-A177-3AD203B41FA5}">
                      <a16:colId xmlns:a16="http://schemas.microsoft.com/office/drawing/2014/main" val="2743771027"/>
                    </a:ext>
                  </a:extLst>
                </a:gridCol>
                <a:gridCol w="2114507">
                  <a:extLst>
                    <a:ext uri="{9D8B030D-6E8A-4147-A177-3AD203B41FA5}">
                      <a16:colId xmlns:a16="http://schemas.microsoft.com/office/drawing/2014/main" val="2796856641"/>
                    </a:ext>
                  </a:extLst>
                </a:gridCol>
              </a:tblGrid>
              <a:tr h="360354">
                <a:tc>
                  <a:txBody>
                    <a:bodyPr/>
                    <a:lstStyle/>
                    <a:p>
                      <a:endParaRPr lang="en-IN" sz="1800"/>
                    </a:p>
                  </a:txBody>
                  <a:tcPr marL="95153" marR="95153" marT="44375" marB="44375"/>
                </a:tc>
                <a:tc>
                  <a:txBody>
                    <a:bodyPr/>
                    <a:lstStyle/>
                    <a:p>
                      <a:endParaRPr lang="en-IN" sz="1800"/>
                    </a:p>
                  </a:txBody>
                  <a:tcPr marL="95153" marR="95153" marT="44375" marB="44375"/>
                </a:tc>
                <a:tc>
                  <a:txBody>
                    <a:bodyPr/>
                    <a:lstStyle/>
                    <a:p>
                      <a:endParaRPr lang="en-IN" sz="1800" dirty="0"/>
                    </a:p>
                  </a:txBody>
                  <a:tcPr marL="95153" marR="95153" marT="44375" marB="44375"/>
                </a:tc>
                <a:extLst>
                  <a:ext uri="{0D108BD9-81ED-4DB2-BD59-A6C34878D82A}">
                    <a16:rowId xmlns:a16="http://schemas.microsoft.com/office/drawing/2014/main" val="961221270"/>
                  </a:ext>
                </a:extLst>
              </a:tr>
              <a:tr h="360354">
                <a:tc>
                  <a:txBody>
                    <a:bodyPr/>
                    <a:lstStyle/>
                    <a:p>
                      <a:endParaRPr lang="en-IN" sz="1800"/>
                    </a:p>
                  </a:txBody>
                  <a:tcPr marL="95153" marR="95153" marT="44375" marB="44375"/>
                </a:tc>
                <a:tc>
                  <a:txBody>
                    <a:bodyPr/>
                    <a:lstStyle/>
                    <a:p>
                      <a:endParaRPr lang="en-IN" sz="1800"/>
                    </a:p>
                  </a:txBody>
                  <a:tcPr marL="95153" marR="95153" marT="44375" marB="44375"/>
                </a:tc>
                <a:tc>
                  <a:txBody>
                    <a:bodyPr/>
                    <a:lstStyle/>
                    <a:p>
                      <a:endParaRPr lang="en-IN" sz="1800"/>
                    </a:p>
                  </a:txBody>
                  <a:tcPr marL="95153" marR="95153" marT="44375" marB="44375"/>
                </a:tc>
                <a:extLst>
                  <a:ext uri="{0D108BD9-81ED-4DB2-BD59-A6C34878D82A}">
                    <a16:rowId xmlns:a16="http://schemas.microsoft.com/office/drawing/2014/main" val="1693626675"/>
                  </a:ext>
                </a:extLst>
              </a:tr>
              <a:tr h="360354">
                <a:tc>
                  <a:txBody>
                    <a:bodyPr/>
                    <a:lstStyle/>
                    <a:p>
                      <a:endParaRPr lang="en-IN" sz="1800"/>
                    </a:p>
                  </a:txBody>
                  <a:tcPr marL="95153" marR="95153" marT="44375" marB="44375"/>
                </a:tc>
                <a:tc>
                  <a:txBody>
                    <a:bodyPr/>
                    <a:lstStyle/>
                    <a:p>
                      <a:endParaRPr lang="en-IN" sz="1800"/>
                    </a:p>
                  </a:txBody>
                  <a:tcPr marL="95153" marR="95153" marT="44375" marB="44375"/>
                </a:tc>
                <a:tc>
                  <a:txBody>
                    <a:bodyPr/>
                    <a:lstStyle/>
                    <a:p>
                      <a:endParaRPr lang="en-IN" sz="1800" dirty="0"/>
                    </a:p>
                  </a:txBody>
                  <a:tcPr marL="95153" marR="95153" marT="44375" marB="44375"/>
                </a:tc>
                <a:extLst>
                  <a:ext uri="{0D108BD9-81ED-4DB2-BD59-A6C34878D82A}">
                    <a16:rowId xmlns:a16="http://schemas.microsoft.com/office/drawing/2014/main" val="2321255683"/>
                  </a:ext>
                </a:extLst>
              </a:tr>
            </a:tbl>
          </a:graphicData>
        </a:graphic>
      </p:graphicFrame>
      <p:graphicFrame>
        <p:nvGraphicFramePr>
          <p:cNvPr id="17" name="Object 16">
            <a:extLst>
              <a:ext uri="{FF2B5EF4-FFF2-40B4-BE49-F238E27FC236}">
                <a16:creationId xmlns:a16="http://schemas.microsoft.com/office/drawing/2014/main" id="{7F095C4A-70DC-4514-8CD3-76CE7D8A84D4}"/>
              </a:ext>
            </a:extLst>
          </p:cNvPr>
          <p:cNvGraphicFramePr>
            <a:graphicFrameLocks noChangeAspect="1"/>
          </p:cNvGraphicFramePr>
          <p:nvPr>
            <p:extLst>
              <p:ext uri="{D42A27DB-BD31-4B8C-83A1-F6EECF244321}">
                <p14:modId xmlns:p14="http://schemas.microsoft.com/office/powerpoint/2010/main" val="1174582954"/>
              </p:ext>
            </p:extLst>
          </p:nvPr>
        </p:nvGraphicFramePr>
        <p:xfrm>
          <a:off x="1622797" y="2434096"/>
          <a:ext cx="1491506" cy="197224"/>
        </p:xfrm>
        <a:graphic>
          <a:graphicData uri="http://schemas.openxmlformats.org/presentationml/2006/ole">
            <mc:AlternateContent xmlns:mc="http://schemas.openxmlformats.org/markup-compatibility/2006">
              <mc:Choice xmlns:v="urn:schemas-microsoft-com:vml" Requires="v">
                <p:oleObj spid="_x0000_s23010" name="Equation" r:id="rId3" imgW="1536480" imgH="203040" progId="Equation.DSMT4">
                  <p:embed/>
                </p:oleObj>
              </mc:Choice>
              <mc:Fallback>
                <p:oleObj name="Equation" r:id="rId3" imgW="1536480" imgH="203040" progId="Equation.DSMT4">
                  <p:embed/>
                  <p:pic>
                    <p:nvPicPr>
                      <p:cNvPr id="18" name="Object 17">
                        <a:extLst>
                          <a:ext uri="{FF2B5EF4-FFF2-40B4-BE49-F238E27FC236}">
                            <a16:creationId xmlns:a16="http://schemas.microsoft.com/office/drawing/2014/main" id="{F1AD4270-10B6-4909-A08E-9FA102A9B703}"/>
                          </a:ext>
                        </a:extLst>
                      </p:cNvPr>
                      <p:cNvPicPr/>
                      <p:nvPr/>
                    </p:nvPicPr>
                    <p:blipFill>
                      <a:blip r:embed="rId4"/>
                      <a:stretch>
                        <a:fillRect/>
                      </a:stretch>
                    </p:blipFill>
                    <p:spPr>
                      <a:xfrm>
                        <a:off x="1622797" y="2434096"/>
                        <a:ext cx="1491506" cy="197224"/>
                      </a:xfrm>
                      <a:prstGeom prst="rect">
                        <a:avLst/>
                      </a:prstGeom>
                    </p:spPr>
                  </p:pic>
                </p:oleObj>
              </mc:Fallback>
            </mc:AlternateContent>
          </a:graphicData>
        </a:graphic>
      </p:graphicFrame>
      <p:graphicFrame>
        <p:nvGraphicFramePr>
          <p:cNvPr id="18" name="Object 17">
            <a:extLst>
              <a:ext uri="{FF2B5EF4-FFF2-40B4-BE49-F238E27FC236}">
                <a16:creationId xmlns:a16="http://schemas.microsoft.com/office/drawing/2014/main" id="{374C9792-2EF5-4D3F-AD65-0C728824CF3B}"/>
              </a:ext>
            </a:extLst>
          </p:cNvPr>
          <p:cNvGraphicFramePr>
            <a:graphicFrameLocks noChangeAspect="1"/>
          </p:cNvGraphicFramePr>
          <p:nvPr>
            <p:extLst>
              <p:ext uri="{D42A27DB-BD31-4B8C-83A1-F6EECF244321}">
                <p14:modId xmlns:p14="http://schemas.microsoft.com/office/powerpoint/2010/main" val="3783300983"/>
              </p:ext>
            </p:extLst>
          </p:nvPr>
        </p:nvGraphicFramePr>
        <p:xfrm>
          <a:off x="3770778" y="2414914"/>
          <a:ext cx="1602444" cy="234204"/>
        </p:xfrm>
        <a:graphic>
          <a:graphicData uri="http://schemas.openxmlformats.org/presentationml/2006/ole">
            <mc:AlternateContent xmlns:mc="http://schemas.openxmlformats.org/markup-compatibility/2006">
              <mc:Choice xmlns:v="urn:schemas-microsoft-com:vml" Requires="v">
                <p:oleObj spid="_x0000_s23011" name="Equation" r:id="rId5" imgW="1650960" imgH="241200" progId="Equation.DSMT4">
                  <p:embed/>
                </p:oleObj>
              </mc:Choice>
              <mc:Fallback>
                <p:oleObj name="Equation" r:id="rId5" imgW="1650960" imgH="241200" progId="Equation.DSMT4">
                  <p:embed/>
                  <p:pic>
                    <p:nvPicPr>
                      <p:cNvPr id="19" name="Object 18">
                        <a:extLst>
                          <a:ext uri="{FF2B5EF4-FFF2-40B4-BE49-F238E27FC236}">
                            <a16:creationId xmlns:a16="http://schemas.microsoft.com/office/drawing/2014/main" id="{534FB034-CEC9-439B-9E7E-CF9F97BD6568}"/>
                          </a:ext>
                        </a:extLst>
                      </p:cNvPr>
                      <p:cNvPicPr/>
                      <p:nvPr/>
                    </p:nvPicPr>
                    <p:blipFill>
                      <a:blip r:embed="rId6"/>
                      <a:stretch>
                        <a:fillRect/>
                      </a:stretch>
                    </p:blipFill>
                    <p:spPr>
                      <a:xfrm>
                        <a:off x="3770778" y="2414914"/>
                        <a:ext cx="1602444" cy="234204"/>
                      </a:xfrm>
                      <a:prstGeom prst="rect">
                        <a:avLst/>
                      </a:prstGeom>
                    </p:spPr>
                  </p:pic>
                </p:oleObj>
              </mc:Fallback>
            </mc:AlternateContent>
          </a:graphicData>
        </a:graphic>
      </p:graphicFrame>
      <p:graphicFrame>
        <p:nvGraphicFramePr>
          <p:cNvPr id="19" name="Object 18">
            <a:extLst>
              <a:ext uri="{FF2B5EF4-FFF2-40B4-BE49-F238E27FC236}">
                <a16:creationId xmlns:a16="http://schemas.microsoft.com/office/drawing/2014/main" id="{058A685D-9EE4-448C-894E-F81A15CE1041}"/>
              </a:ext>
            </a:extLst>
          </p:cNvPr>
          <p:cNvGraphicFramePr>
            <a:graphicFrameLocks noChangeAspect="1"/>
          </p:cNvGraphicFramePr>
          <p:nvPr>
            <p:extLst>
              <p:ext uri="{D42A27DB-BD31-4B8C-83A1-F6EECF244321}">
                <p14:modId xmlns:p14="http://schemas.microsoft.com/office/powerpoint/2010/main" val="2648810362"/>
              </p:ext>
            </p:extLst>
          </p:nvPr>
        </p:nvGraphicFramePr>
        <p:xfrm>
          <a:off x="5905686" y="2433404"/>
          <a:ext cx="1479179" cy="197224"/>
        </p:xfrm>
        <a:graphic>
          <a:graphicData uri="http://schemas.openxmlformats.org/presentationml/2006/ole">
            <mc:AlternateContent xmlns:mc="http://schemas.openxmlformats.org/markup-compatibility/2006">
              <mc:Choice xmlns:v="urn:schemas-microsoft-com:vml" Requires="v">
                <p:oleObj spid="_x0000_s23012" name="Equation" r:id="rId7" imgW="1523880" imgH="203040" progId="Equation.DSMT4">
                  <p:embed/>
                </p:oleObj>
              </mc:Choice>
              <mc:Fallback>
                <p:oleObj name="Equation" r:id="rId7" imgW="1523880" imgH="203040" progId="Equation.DSMT4">
                  <p:embed/>
                  <p:pic>
                    <p:nvPicPr>
                      <p:cNvPr id="20" name="Object 19">
                        <a:extLst>
                          <a:ext uri="{FF2B5EF4-FFF2-40B4-BE49-F238E27FC236}">
                            <a16:creationId xmlns:a16="http://schemas.microsoft.com/office/drawing/2014/main" id="{F9F8188B-476D-489C-A180-A29C75B4DDEE}"/>
                          </a:ext>
                        </a:extLst>
                      </p:cNvPr>
                      <p:cNvPicPr/>
                      <p:nvPr/>
                    </p:nvPicPr>
                    <p:blipFill>
                      <a:blip r:embed="rId8"/>
                      <a:stretch>
                        <a:fillRect/>
                      </a:stretch>
                    </p:blipFill>
                    <p:spPr>
                      <a:xfrm>
                        <a:off x="5905686" y="2433404"/>
                        <a:ext cx="1479179" cy="197224"/>
                      </a:xfrm>
                      <a:prstGeom prst="rect">
                        <a:avLst/>
                      </a:prstGeom>
                    </p:spPr>
                  </p:pic>
                </p:oleObj>
              </mc:Fallback>
            </mc:AlternateContent>
          </a:graphicData>
        </a:graphic>
      </p:graphicFrame>
      <p:graphicFrame>
        <p:nvGraphicFramePr>
          <p:cNvPr id="20" name="Object 19">
            <a:extLst>
              <a:ext uri="{FF2B5EF4-FFF2-40B4-BE49-F238E27FC236}">
                <a16:creationId xmlns:a16="http://schemas.microsoft.com/office/drawing/2014/main" id="{BFAAFD08-386F-4797-A98E-AE12A389B30D}"/>
              </a:ext>
            </a:extLst>
          </p:cNvPr>
          <p:cNvGraphicFramePr>
            <a:graphicFrameLocks noChangeAspect="1"/>
          </p:cNvGraphicFramePr>
          <p:nvPr>
            <p:extLst>
              <p:ext uri="{D42A27DB-BD31-4B8C-83A1-F6EECF244321}">
                <p14:modId xmlns:p14="http://schemas.microsoft.com/office/powerpoint/2010/main" val="2597497394"/>
              </p:ext>
            </p:extLst>
          </p:nvPr>
        </p:nvGraphicFramePr>
        <p:xfrm>
          <a:off x="1709738" y="2759075"/>
          <a:ext cx="1316037" cy="269875"/>
        </p:xfrm>
        <a:graphic>
          <a:graphicData uri="http://schemas.openxmlformats.org/presentationml/2006/ole">
            <mc:AlternateContent xmlns:mc="http://schemas.openxmlformats.org/markup-compatibility/2006">
              <mc:Choice xmlns:v="urn:schemas-microsoft-com:vml" Requires="v">
                <p:oleObj spid="_x0000_s23013" name="Equation" r:id="rId9" imgW="1358640" imgH="279360" progId="Equation.DSMT4">
                  <p:embed/>
                </p:oleObj>
              </mc:Choice>
              <mc:Fallback>
                <p:oleObj name="Equation" r:id="rId9" imgW="1358640" imgH="279360" progId="Equation.DSMT4">
                  <p:embed/>
                  <p:pic>
                    <p:nvPicPr>
                      <p:cNvPr id="21" name="Object 20">
                        <a:extLst>
                          <a:ext uri="{FF2B5EF4-FFF2-40B4-BE49-F238E27FC236}">
                            <a16:creationId xmlns:a16="http://schemas.microsoft.com/office/drawing/2014/main" id="{DA63F2D5-87E9-4206-A2B7-BC1C0B1EAE4D}"/>
                          </a:ext>
                        </a:extLst>
                      </p:cNvPr>
                      <p:cNvPicPr/>
                      <p:nvPr/>
                    </p:nvPicPr>
                    <p:blipFill>
                      <a:blip r:embed="rId10"/>
                      <a:stretch>
                        <a:fillRect/>
                      </a:stretch>
                    </p:blipFill>
                    <p:spPr>
                      <a:xfrm>
                        <a:off x="1709738" y="2759075"/>
                        <a:ext cx="1316037" cy="269875"/>
                      </a:xfrm>
                      <a:prstGeom prst="rect">
                        <a:avLst/>
                      </a:prstGeom>
                    </p:spPr>
                  </p:pic>
                </p:oleObj>
              </mc:Fallback>
            </mc:AlternateContent>
          </a:graphicData>
        </a:graphic>
      </p:graphicFrame>
      <p:graphicFrame>
        <p:nvGraphicFramePr>
          <p:cNvPr id="21" name="Object 20">
            <a:extLst>
              <a:ext uri="{FF2B5EF4-FFF2-40B4-BE49-F238E27FC236}">
                <a16:creationId xmlns:a16="http://schemas.microsoft.com/office/drawing/2014/main" id="{D7388C55-AA20-450C-90BE-0BE5338D7DF2}"/>
              </a:ext>
            </a:extLst>
          </p:cNvPr>
          <p:cNvGraphicFramePr>
            <a:graphicFrameLocks noChangeAspect="1"/>
          </p:cNvGraphicFramePr>
          <p:nvPr>
            <p:extLst>
              <p:ext uri="{D42A27DB-BD31-4B8C-83A1-F6EECF244321}">
                <p14:modId xmlns:p14="http://schemas.microsoft.com/office/powerpoint/2010/main" val="55714794"/>
              </p:ext>
            </p:extLst>
          </p:nvPr>
        </p:nvGraphicFramePr>
        <p:xfrm>
          <a:off x="3913188" y="2759075"/>
          <a:ext cx="1317625" cy="269875"/>
        </p:xfrm>
        <a:graphic>
          <a:graphicData uri="http://schemas.openxmlformats.org/presentationml/2006/ole">
            <mc:AlternateContent xmlns:mc="http://schemas.openxmlformats.org/markup-compatibility/2006">
              <mc:Choice xmlns:v="urn:schemas-microsoft-com:vml" Requires="v">
                <p:oleObj spid="_x0000_s23014" name="Equation" r:id="rId11" imgW="1358640" imgH="279360" progId="Equation.DSMT4">
                  <p:embed/>
                </p:oleObj>
              </mc:Choice>
              <mc:Fallback>
                <p:oleObj name="Equation" r:id="rId11" imgW="1358640" imgH="279360" progId="Equation.DSMT4">
                  <p:embed/>
                  <p:pic>
                    <p:nvPicPr>
                      <p:cNvPr id="22" name="Object 21">
                        <a:extLst>
                          <a:ext uri="{FF2B5EF4-FFF2-40B4-BE49-F238E27FC236}">
                            <a16:creationId xmlns:a16="http://schemas.microsoft.com/office/drawing/2014/main" id="{01A3A176-4A02-4346-9072-72C37EDD24DB}"/>
                          </a:ext>
                        </a:extLst>
                      </p:cNvPr>
                      <p:cNvPicPr/>
                      <p:nvPr/>
                    </p:nvPicPr>
                    <p:blipFill>
                      <a:blip r:embed="rId12"/>
                      <a:stretch>
                        <a:fillRect/>
                      </a:stretch>
                    </p:blipFill>
                    <p:spPr>
                      <a:xfrm>
                        <a:off x="3913188" y="2759075"/>
                        <a:ext cx="1317625" cy="269875"/>
                      </a:xfrm>
                      <a:prstGeom prst="rect">
                        <a:avLst/>
                      </a:prstGeom>
                    </p:spPr>
                  </p:pic>
                </p:oleObj>
              </mc:Fallback>
            </mc:AlternateContent>
          </a:graphicData>
        </a:graphic>
      </p:graphicFrame>
      <p:graphicFrame>
        <p:nvGraphicFramePr>
          <p:cNvPr id="22" name="Object 21">
            <a:extLst>
              <a:ext uri="{FF2B5EF4-FFF2-40B4-BE49-F238E27FC236}">
                <a16:creationId xmlns:a16="http://schemas.microsoft.com/office/drawing/2014/main" id="{E1CE8FC6-1909-4B5E-8305-F6282A234EA7}"/>
              </a:ext>
            </a:extLst>
          </p:cNvPr>
          <p:cNvGraphicFramePr>
            <a:graphicFrameLocks noChangeAspect="1"/>
          </p:cNvGraphicFramePr>
          <p:nvPr>
            <p:extLst>
              <p:ext uri="{D42A27DB-BD31-4B8C-83A1-F6EECF244321}">
                <p14:modId xmlns:p14="http://schemas.microsoft.com/office/powerpoint/2010/main" val="2180582687"/>
              </p:ext>
            </p:extLst>
          </p:nvPr>
        </p:nvGraphicFramePr>
        <p:xfrm>
          <a:off x="5976938" y="2759075"/>
          <a:ext cx="1317625" cy="269875"/>
        </p:xfrm>
        <a:graphic>
          <a:graphicData uri="http://schemas.openxmlformats.org/presentationml/2006/ole">
            <mc:AlternateContent xmlns:mc="http://schemas.openxmlformats.org/markup-compatibility/2006">
              <mc:Choice xmlns:v="urn:schemas-microsoft-com:vml" Requires="v">
                <p:oleObj spid="_x0000_s23015" name="Equation" r:id="rId13" imgW="1358640" imgH="279360" progId="Equation.DSMT4">
                  <p:embed/>
                </p:oleObj>
              </mc:Choice>
              <mc:Fallback>
                <p:oleObj name="Equation" r:id="rId13" imgW="1358640" imgH="279360" progId="Equation.DSMT4">
                  <p:embed/>
                  <p:pic>
                    <p:nvPicPr>
                      <p:cNvPr id="23" name="Object 22">
                        <a:extLst>
                          <a:ext uri="{FF2B5EF4-FFF2-40B4-BE49-F238E27FC236}">
                            <a16:creationId xmlns:a16="http://schemas.microsoft.com/office/drawing/2014/main" id="{661C4691-41DE-46EA-96A2-A52E26B5C958}"/>
                          </a:ext>
                        </a:extLst>
                      </p:cNvPr>
                      <p:cNvPicPr/>
                      <p:nvPr/>
                    </p:nvPicPr>
                    <p:blipFill>
                      <a:blip r:embed="rId14"/>
                      <a:stretch>
                        <a:fillRect/>
                      </a:stretch>
                    </p:blipFill>
                    <p:spPr>
                      <a:xfrm>
                        <a:off x="5976938" y="2759075"/>
                        <a:ext cx="1317625" cy="269875"/>
                      </a:xfrm>
                      <a:prstGeom prst="rect">
                        <a:avLst/>
                      </a:prstGeom>
                    </p:spPr>
                  </p:pic>
                </p:oleObj>
              </mc:Fallback>
            </mc:AlternateContent>
          </a:graphicData>
        </a:graphic>
      </p:graphicFrame>
      <p:graphicFrame>
        <p:nvGraphicFramePr>
          <p:cNvPr id="23" name="Object 22">
            <a:extLst>
              <a:ext uri="{FF2B5EF4-FFF2-40B4-BE49-F238E27FC236}">
                <a16:creationId xmlns:a16="http://schemas.microsoft.com/office/drawing/2014/main" id="{08AD277C-C5F5-4C9D-BC2B-7CAB08FF9EA4}"/>
              </a:ext>
            </a:extLst>
          </p:cNvPr>
          <p:cNvGraphicFramePr>
            <a:graphicFrameLocks noChangeAspect="1"/>
          </p:cNvGraphicFramePr>
          <p:nvPr>
            <p:extLst>
              <p:ext uri="{D42A27DB-BD31-4B8C-83A1-F6EECF244321}">
                <p14:modId xmlns:p14="http://schemas.microsoft.com/office/powerpoint/2010/main" val="3849946728"/>
              </p:ext>
            </p:extLst>
          </p:nvPr>
        </p:nvGraphicFramePr>
        <p:xfrm>
          <a:off x="1666875" y="3116263"/>
          <a:ext cx="1343025" cy="269875"/>
        </p:xfrm>
        <a:graphic>
          <a:graphicData uri="http://schemas.openxmlformats.org/presentationml/2006/ole">
            <mc:AlternateContent xmlns:mc="http://schemas.openxmlformats.org/markup-compatibility/2006">
              <mc:Choice xmlns:v="urn:schemas-microsoft-com:vml" Requires="v">
                <p:oleObj spid="_x0000_s23016" name="Equation" r:id="rId15" imgW="1384200" imgH="279360" progId="Equation.DSMT4">
                  <p:embed/>
                </p:oleObj>
              </mc:Choice>
              <mc:Fallback>
                <p:oleObj name="Equation" r:id="rId15" imgW="1384200" imgH="279360" progId="Equation.DSMT4">
                  <p:embed/>
                  <p:pic>
                    <p:nvPicPr>
                      <p:cNvPr id="24" name="Object 23">
                        <a:extLst>
                          <a:ext uri="{FF2B5EF4-FFF2-40B4-BE49-F238E27FC236}">
                            <a16:creationId xmlns:a16="http://schemas.microsoft.com/office/drawing/2014/main" id="{364614AB-D33E-4CA9-BE5F-1ECE361D6842}"/>
                          </a:ext>
                        </a:extLst>
                      </p:cNvPr>
                      <p:cNvPicPr/>
                      <p:nvPr/>
                    </p:nvPicPr>
                    <p:blipFill>
                      <a:blip r:embed="rId16"/>
                      <a:stretch>
                        <a:fillRect/>
                      </a:stretch>
                    </p:blipFill>
                    <p:spPr>
                      <a:xfrm>
                        <a:off x="1666875" y="3116263"/>
                        <a:ext cx="1343025" cy="269875"/>
                      </a:xfrm>
                      <a:prstGeom prst="rect">
                        <a:avLst/>
                      </a:prstGeom>
                    </p:spPr>
                  </p:pic>
                </p:oleObj>
              </mc:Fallback>
            </mc:AlternateContent>
          </a:graphicData>
        </a:graphic>
      </p:graphicFrame>
      <p:graphicFrame>
        <p:nvGraphicFramePr>
          <p:cNvPr id="24" name="Object 23">
            <a:extLst>
              <a:ext uri="{FF2B5EF4-FFF2-40B4-BE49-F238E27FC236}">
                <a16:creationId xmlns:a16="http://schemas.microsoft.com/office/drawing/2014/main" id="{4C4CA27F-4D13-43D6-B85D-509171C3C507}"/>
              </a:ext>
            </a:extLst>
          </p:cNvPr>
          <p:cNvGraphicFramePr>
            <a:graphicFrameLocks noChangeAspect="1"/>
          </p:cNvGraphicFramePr>
          <p:nvPr>
            <p:extLst>
              <p:ext uri="{D42A27DB-BD31-4B8C-83A1-F6EECF244321}">
                <p14:modId xmlns:p14="http://schemas.microsoft.com/office/powerpoint/2010/main" val="656664168"/>
              </p:ext>
            </p:extLst>
          </p:nvPr>
        </p:nvGraphicFramePr>
        <p:xfrm>
          <a:off x="3914775" y="3133725"/>
          <a:ext cx="1343025" cy="269875"/>
        </p:xfrm>
        <a:graphic>
          <a:graphicData uri="http://schemas.openxmlformats.org/presentationml/2006/ole">
            <mc:AlternateContent xmlns:mc="http://schemas.openxmlformats.org/markup-compatibility/2006">
              <mc:Choice xmlns:v="urn:schemas-microsoft-com:vml" Requires="v">
                <p:oleObj spid="_x0000_s23017" name="Equation" r:id="rId17" imgW="1384200" imgH="279360" progId="Equation.DSMT4">
                  <p:embed/>
                </p:oleObj>
              </mc:Choice>
              <mc:Fallback>
                <p:oleObj name="Equation" r:id="rId17" imgW="1384200" imgH="279360" progId="Equation.DSMT4">
                  <p:embed/>
                  <p:pic>
                    <p:nvPicPr>
                      <p:cNvPr id="25" name="Object 24">
                        <a:extLst>
                          <a:ext uri="{FF2B5EF4-FFF2-40B4-BE49-F238E27FC236}">
                            <a16:creationId xmlns:a16="http://schemas.microsoft.com/office/drawing/2014/main" id="{F878DD1F-67C7-4905-BF90-A33F4644437B}"/>
                          </a:ext>
                        </a:extLst>
                      </p:cNvPr>
                      <p:cNvPicPr/>
                      <p:nvPr/>
                    </p:nvPicPr>
                    <p:blipFill>
                      <a:blip r:embed="rId18"/>
                      <a:stretch>
                        <a:fillRect/>
                      </a:stretch>
                    </p:blipFill>
                    <p:spPr>
                      <a:xfrm>
                        <a:off x="3914775" y="3133725"/>
                        <a:ext cx="1343025" cy="269875"/>
                      </a:xfrm>
                      <a:prstGeom prst="rect">
                        <a:avLst/>
                      </a:prstGeom>
                    </p:spPr>
                  </p:pic>
                </p:oleObj>
              </mc:Fallback>
            </mc:AlternateContent>
          </a:graphicData>
        </a:graphic>
      </p:graphicFrame>
      <p:graphicFrame>
        <p:nvGraphicFramePr>
          <p:cNvPr id="25" name="Object 24">
            <a:extLst>
              <a:ext uri="{FF2B5EF4-FFF2-40B4-BE49-F238E27FC236}">
                <a16:creationId xmlns:a16="http://schemas.microsoft.com/office/drawing/2014/main" id="{D084B0C0-5A6E-4159-8241-00F0A098A48F}"/>
              </a:ext>
            </a:extLst>
          </p:cNvPr>
          <p:cNvGraphicFramePr>
            <a:graphicFrameLocks noChangeAspect="1"/>
          </p:cNvGraphicFramePr>
          <p:nvPr>
            <p:extLst>
              <p:ext uri="{D42A27DB-BD31-4B8C-83A1-F6EECF244321}">
                <p14:modId xmlns:p14="http://schemas.microsoft.com/office/powerpoint/2010/main" val="2086550465"/>
              </p:ext>
            </p:extLst>
          </p:nvPr>
        </p:nvGraphicFramePr>
        <p:xfrm>
          <a:off x="5976938" y="3140075"/>
          <a:ext cx="1343025" cy="269875"/>
        </p:xfrm>
        <a:graphic>
          <a:graphicData uri="http://schemas.openxmlformats.org/presentationml/2006/ole">
            <mc:AlternateContent xmlns:mc="http://schemas.openxmlformats.org/markup-compatibility/2006">
              <mc:Choice xmlns:v="urn:schemas-microsoft-com:vml" Requires="v">
                <p:oleObj spid="_x0000_s23018" name="Equation" r:id="rId19" imgW="1384200" imgH="279360" progId="Equation.DSMT4">
                  <p:embed/>
                </p:oleObj>
              </mc:Choice>
              <mc:Fallback>
                <p:oleObj name="Equation" r:id="rId19" imgW="1384200" imgH="279360" progId="Equation.DSMT4">
                  <p:embed/>
                  <p:pic>
                    <p:nvPicPr>
                      <p:cNvPr id="26" name="Object 25">
                        <a:extLst>
                          <a:ext uri="{FF2B5EF4-FFF2-40B4-BE49-F238E27FC236}">
                            <a16:creationId xmlns:a16="http://schemas.microsoft.com/office/drawing/2014/main" id="{C7895FB4-5588-45B0-990F-AF88757C213D}"/>
                          </a:ext>
                        </a:extLst>
                      </p:cNvPr>
                      <p:cNvPicPr/>
                      <p:nvPr/>
                    </p:nvPicPr>
                    <p:blipFill>
                      <a:blip r:embed="rId20"/>
                      <a:stretch>
                        <a:fillRect/>
                      </a:stretch>
                    </p:blipFill>
                    <p:spPr>
                      <a:xfrm>
                        <a:off x="5976938" y="3140075"/>
                        <a:ext cx="1343025" cy="269875"/>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433C8161-01D9-4354-AB24-AA11E60821A4}"/>
              </a:ext>
            </a:extLst>
          </p:cNvPr>
          <p:cNvSpPr>
            <a:spLocks noGrp="1"/>
          </p:cNvSpPr>
          <p:nvPr>
            <p:ph idx="10"/>
          </p:nvPr>
        </p:nvSpPr>
        <p:spPr>
          <a:xfrm>
            <a:off x="457200" y="3452388"/>
            <a:ext cx="2458016" cy="420231"/>
          </a:xfrm>
        </p:spPr>
        <p:txBody>
          <a:bodyPr/>
          <a:lstStyle/>
          <a:p>
            <a:pPr marL="0" indent="0">
              <a:buNone/>
            </a:pPr>
            <a:r>
              <a:rPr lang="en-US" dirty="0"/>
              <a:t>In most cases, </a:t>
            </a:r>
            <a:r>
              <a:rPr lang="en-US" i="1" dirty="0"/>
              <a:t>d</a:t>
            </a:r>
            <a:r>
              <a:rPr lang="en-US" baseline="-25000" dirty="0"/>
              <a:t>0</a:t>
            </a:r>
            <a:r>
              <a:rPr lang="en-US" dirty="0"/>
              <a:t> = 0.</a:t>
            </a:r>
            <a:endParaRPr lang="en-IN" dirty="0"/>
          </a:p>
        </p:txBody>
      </p:sp>
      <p:sp>
        <p:nvSpPr>
          <p:cNvPr id="5" name="Content Placeholder 4">
            <a:extLst>
              <a:ext uri="{FF2B5EF4-FFF2-40B4-BE49-F238E27FC236}">
                <a16:creationId xmlns:a16="http://schemas.microsoft.com/office/drawing/2014/main" id="{7BCD7397-7583-4630-B810-448EDE86AA5E}"/>
              </a:ext>
            </a:extLst>
          </p:cNvPr>
          <p:cNvSpPr>
            <a:spLocks noGrp="1"/>
          </p:cNvSpPr>
          <p:nvPr>
            <p:ph idx="11"/>
          </p:nvPr>
        </p:nvSpPr>
        <p:spPr>
          <a:xfrm>
            <a:off x="457201" y="3917889"/>
            <a:ext cx="1706578" cy="425511"/>
          </a:xfrm>
        </p:spPr>
        <p:txBody>
          <a:bodyPr/>
          <a:lstStyle/>
          <a:p>
            <a:pPr marL="0" indent="0">
              <a:buNone/>
            </a:pPr>
            <a:r>
              <a:rPr lang="en-IN" dirty="0"/>
              <a:t>The estimated</a:t>
            </a:r>
          </a:p>
        </p:txBody>
      </p:sp>
      <p:graphicFrame>
        <p:nvGraphicFramePr>
          <p:cNvPr id="15" name="Object 14">
            <a:extLst>
              <a:ext uri="{FF2B5EF4-FFF2-40B4-BE49-F238E27FC236}">
                <a16:creationId xmlns:a16="http://schemas.microsoft.com/office/drawing/2014/main" id="{738A29F0-2F9C-4F4B-AC15-0E2598D9A7E2}"/>
              </a:ext>
            </a:extLst>
          </p:cNvPr>
          <p:cNvGraphicFramePr>
            <a:graphicFrameLocks noChangeAspect="1"/>
          </p:cNvGraphicFramePr>
          <p:nvPr>
            <p:extLst>
              <p:ext uri="{D42A27DB-BD31-4B8C-83A1-F6EECF244321}">
                <p14:modId xmlns:p14="http://schemas.microsoft.com/office/powerpoint/2010/main" val="1095650340"/>
              </p:ext>
            </p:extLst>
          </p:nvPr>
        </p:nvGraphicFramePr>
        <p:xfrm>
          <a:off x="2192338" y="3935413"/>
          <a:ext cx="1025525" cy="369887"/>
        </p:xfrm>
        <a:graphic>
          <a:graphicData uri="http://schemas.openxmlformats.org/presentationml/2006/ole">
            <mc:AlternateContent xmlns:mc="http://schemas.openxmlformats.org/markup-compatibility/2006">
              <mc:Choice xmlns:v="urn:schemas-microsoft-com:vml" Requires="v">
                <p:oleObj spid="_x0000_s23019" name="Equation" r:id="rId21" imgW="1130040" imgH="406080" progId="Equation.DSMT4">
                  <p:embed/>
                </p:oleObj>
              </mc:Choice>
              <mc:Fallback>
                <p:oleObj name="Equation" r:id="rId21" imgW="1130040" imgH="406080" progId="Equation.DSMT4">
                  <p:embed/>
                  <p:pic>
                    <p:nvPicPr>
                      <p:cNvPr id="0" name=""/>
                      <p:cNvPicPr/>
                      <p:nvPr/>
                    </p:nvPicPr>
                    <p:blipFill>
                      <a:blip r:embed="rId22"/>
                      <a:stretch>
                        <a:fillRect/>
                      </a:stretch>
                    </p:blipFill>
                    <p:spPr>
                      <a:xfrm>
                        <a:off x="2192338" y="3935413"/>
                        <a:ext cx="1025525" cy="369887"/>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042C62DA-30BF-4A1F-B00A-FF0B5006B238}"/>
              </a:ext>
            </a:extLst>
          </p:cNvPr>
          <p:cNvSpPr>
            <a:spLocks noGrp="1"/>
          </p:cNvSpPr>
          <p:nvPr>
            <p:ph idx="12"/>
          </p:nvPr>
        </p:nvSpPr>
        <p:spPr>
          <a:xfrm>
            <a:off x="3355816" y="3918641"/>
            <a:ext cx="2514600" cy="415706"/>
          </a:xfrm>
        </p:spPr>
        <p:txBody>
          <a:bodyPr/>
          <a:lstStyle/>
          <a:p>
            <a:pPr marL="0" indent="0">
              <a:buNone/>
            </a:pPr>
            <a:r>
              <a:rPr lang="en-IN" dirty="0"/>
              <a:t>depends on </a:t>
            </a:r>
            <a:r>
              <a:rPr lang="en-IN" i="1" dirty="0"/>
              <a:t>d</a:t>
            </a:r>
            <a:r>
              <a:rPr lang="en-IN" baseline="-25000" dirty="0"/>
              <a:t>0</a:t>
            </a:r>
            <a:r>
              <a:rPr lang="en-IN" dirty="0"/>
              <a:t>.</a:t>
            </a:r>
          </a:p>
        </p:txBody>
      </p:sp>
      <p:sp>
        <p:nvSpPr>
          <p:cNvPr id="7" name="Content Placeholder 6">
            <a:extLst>
              <a:ext uri="{FF2B5EF4-FFF2-40B4-BE49-F238E27FC236}">
                <a16:creationId xmlns:a16="http://schemas.microsoft.com/office/drawing/2014/main" id="{724D0F57-FE67-4C62-97EF-7CC93CAC3FCA}"/>
              </a:ext>
            </a:extLst>
          </p:cNvPr>
          <p:cNvSpPr>
            <a:spLocks noGrp="1"/>
          </p:cNvSpPr>
          <p:nvPr>
            <p:ph idx="13"/>
          </p:nvPr>
        </p:nvSpPr>
        <p:spPr>
          <a:xfrm>
            <a:off x="457200" y="4379869"/>
            <a:ext cx="8610600" cy="1601950"/>
          </a:xfrm>
        </p:spPr>
        <p:txBody>
          <a:bodyPr/>
          <a:lstStyle/>
          <a:p>
            <a:pPr marL="0" indent="0">
              <a:lnSpc>
                <a:spcPct val="90000"/>
              </a:lnSpc>
              <a:buNone/>
            </a:pPr>
            <a:r>
              <a:rPr lang="en-US" dirty="0"/>
              <a:t>When </a:t>
            </a:r>
            <a:r>
              <a:rPr lang="en-US" i="1" dirty="0"/>
              <a:t>d</a:t>
            </a:r>
            <a:r>
              <a:rPr lang="en-US" baseline="-25000" dirty="0"/>
              <a:t>0</a:t>
            </a:r>
            <a:r>
              <a:rPr lang="en-US" dirty="0"/>
              <a:t> = 0, </a:t>
            </a:r>
            <a:r>
              <a:rPr lang="en-US" i="1" dirty="0"/>
              <a:t>p</a:t>
            </a:r>
            <a:r>
              <a:rPr lang="en-US" baseline="-25000" dirty="0"/>
              <a:t>1</a:t>
            </a:r>
            <a:r>
              <a:rPr lang="en-US" dirty="0"/>
              <a:t> = </a:t>
            </a:r>
            <a:r>
              <a:rPr lang="en-US" i="1" dirty="0"/>
              <a:t>p</a:t>
            </a:r>
            <a:r>
              <a:rPr lang="en-US" baseline="-25000" dirty="0"/>
              <a:t>2</a:t>
            </a:r>
            <a:r>
              <a:rPr lang="en-US" dirty="0"/>
              <a:t>.</a:t>
            </a:r>
          </a:p>
          <a:p>
            <a:pPr>
              <a:lnSpc>
                <a:spcPct val="90000"/>
              </a:lnSpc>
            </a:pPr>
            <a:r>
              <a:rPr lang="en-US" dirty="0"/>
              <a:t>Sample proportions are estimates of the same unknown population proportion.</a:t>
            </a:r>
          </a:p>
          <a:p>
            <a:pPr>
              <a:lnSpc>
                <a:spcPct val="90000"/>
              </a:lnSpc>
            </a:pPr>
            <a:r>
              <a:rPr lang="en-US" dirty="0"/>
              <a:t>Standard error can be improved by computing the pooled estimate based on a larger sample.</a:t>
            </a:r>
          </a:p>
        </p:txBody>
      </p:sp>
    </p:spTree>
    <p:extLst>
      <p:ext uri="{BB962C8B-B14F-4D97-AF65-F5344CB8AC3E}">
        <p14:creationId xmlns:p14="http://schemas.microsoft.com/office/powerpoint/2010/main" val="32085005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F92B6-E170-4291-9D64-87329670A8D8}"/>
              </a:ext>
            </a:extLst>
          </p:cNvPr>
          <p:cNvSpPr>
            <a:spLocks noGrp="1"/>
          </p:cNvSpPr>
          <p:nvPr>
            <p:ph type="title"/>
          </p:nvPr>
        </p:nvSpPr>
        <p:spPr/>
        <p:txBody>
          <a:bodyPr>
            <a:normAutofit fontScale="90000"/>
          </a:bodyPr>
          <a:lstStyle/>
          <a:p>
            <a:r>
              <a:rPr kumimoji="0" lang="en-US" b="0" i="0" u="none" strike="noStrike" kern="1200" cap="none" spc="0" normalizeH="0" noProof="0" dirty="0">
                <a:ln>
                  <a:noFill/>
                </a:ln>
                <a:solidFill>
                  <a:srgbClr val="1F4984"/>
                </a:solidFill>
                <a:effectLst/>
                <a:uLnTx/>
                <a:uFillTx/>
                <a:latin typeface="Calibri" panose="020F0502020204030204" pitchFamily="34" charset="0"/>
                <a:ea typeface="+mj-ea"/>
                <a:cs typeface="+mj-cs"/>
              </a:rPr>
              <a:t>10.3 Inference Concerning the Difference Between Two Proportions </a:t>
            </a:r>
            <a:r>
              <a:rPr kumimoji="0" lang="en-US" sz="1100" b="0" i="0" u="none" strike="noStrike" kern="1200" cap="none" spc="0" normalizeH="0" noProof="0" dirty="0">
                <a:ln>
                  <a:noFill/>
                </a:ln>
                <a:solidFill>
                  <a:srgbClr val="1F4984"/>
                </a:solidFill>
                <a:effectLst/>
                <a:uLnTx/>
                <a:uFillTx/>
                <a:latin typeface="Calibri" panose="020F0502020204030204" pitchFamily="34" charset="0"/>
                <a:ea typeface="+mj-ea"/>
                <a:cs typeface="+mj-cs"/>
              </a:rPr>
              <a:t>6</a:t>
            </a:r>
            <a:endParaRPr lang="en-IN" sz="1100" dirty="0"/>
          </a:p>
        </p:txBody>
      </p:sp>
      <p:sp>
        <p:nvSpPr>
          <p:cNvPr id="3" name="Content Placeholder 2">
            <a:extLst>
              <a:ext uri="{FF2B5EF4-FFF2-40B4-BE49-F238E27FC236}">
                <a16:creationId xmlns:a16="http://schemas.microsoft.com/office/drawing/2014/main" id="{D3141964-987C-4A6E-93C0-F87B3DCAF55B}"/>
              </a:ext>
            </a:extLst>
          </p:cNvPr>
          <p:cNvSpPr>
            <a:spLocks noGrp="1"/>
          </p:cNvSpPr>
          <p:nvPr>
            <p:ph idx="1"/>
          </p:nvPr>
        </p:nvSpPr>
        <p:spPr>
          <a:xfrm>
            <a:off x="457200" y="1600201"/>
            <a:ext cx="8458200" cy="427775"/>
          </a:xfrm>
        </p:spPr>
        <p:txBody>
          <a:bodyPr/>
          <a:lstStyle/>
          <a:p>
            <a:pPr marL="0" indent="0">
              <a:buNone/>
            </a:pPr>
            <a:r>
              <a:rPr lang="en-US" dirty="0"/>
              <a:t>The estimated test statistics in each case depend on </a:t>
            </a:r>
            <a:r>
              <a:rPr lang="en-US" i="1" dirty="0"/>
              <a:t>d</a:t>
            </a:r>
            <a:r>
              <a:rPr lang="en-US" baseline="-25000" dirty="0"/>
              <a:t>0</a:t>
            </a:r>
            <a:r>
              <a:rPr lang="en-US" dirty="0"/>
              <a:t>.</a:t>
            </a:r>
            <a:endParaRPr lang="en-IN" dirty="0"/>
          </a:p>
        </p:txBody>
      </p:sp>
      <p:graphicFrame>
        <p:nvGraphicFramePr>
          <p:cNvPr id="15" name="Object 14">
            <a:extLst>
              <a:ext uri="{FF2B5EF4-FFF2-40B4-BE49-F238E27FC236}">
                <a16:creationId xmlns:a16="http://schemas.microsoft.com/office/drawing/2014/main" id="{BE17A9FE-FC07-4246-95A6-FC14E63DC403}"/>
              </a:ext>
            </a:extLst>
          </p:cNvPr>
          <p:cNvGraphicFramePr>
            <a:graphicFrameLocks noChangeAspect="1"/>
          </p:cNvGraphicFramePr>
          <p:nvPr>
            <p:extLst>
              <p:ext uri="{D42A27DB-BD31-4B8C-83A1-F6EECF244321}">
                <p14:modId xmlns:p14="http://schemas.microsoft.com/office/powerpoint/2010/main" val="3076271051"/>
              </p:ext>
            </p:extLst>
          </p:nvPr>
        </p:nvGraphicFramePr>
        <p:xfrm>
          <a:off x="546100" y="2073275"/>
          <a:ext cx="3352800" cy="1143000"/>
        </p:xfrm>
        <a:graphic>
          <a:graphicData uri="http://schemas.openxmlformats.org/presentationml/2006/ole">
            <mc:AlternateContent xmlns:mc="http://schemas.openxmlformats.org/markup-compatibility/2006">
              <mc:Choice xmlns:v="urn:schemas-microsoft-com:vml" Requires="v">
                <p:oleObj spid="_x0000_s23695" name="Equation" r:id="rId3" imgW="3352680" imgH="1143000" progId="Equation.DSMT4">
                  <p:embed/>
                </p:oleObj>
              </mc:Choice>
              <mc:Fallback>
                <p:oleObj name="Equation" r:id="rId3" imgW="3352680" imgH="1143000" progId="Equation.DSMT4">
                  <p:embed/>
                  <p:pic>
                    <p:nvPicPr>
                      <p:cNvPr id="0" name=""/>
                      <p:cNvPicPr/>
                      <p:nvPr/>
                    </p:nvPicPr>
                    <p:blipFill>
                      <a:blip r:embed="rId4"/>
                      <a:stretch>
                        <a:fillRect/>
                      </a:stretch>
                    </p:blipFill>
                    <p:spPr>
                      <a:xfrm>
                        <a:off x="546100" y="2073275"/>
                        <a:ext cx="3352800" cy="1143000"/>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07D7D37A-2872-4B3E-9EFC-2B44B3E8A2DF}"/>
              </a:ext>
            </a:extLst>
          </p:cNvPr>
          <p:cNvSpPr>
            <a:spLocks noGrp="1"/>
          </p:cNvSpPr>
          <p:nvPr>
            <p:ph idx="10"/>
          </p:nvPr>
        </p:nvSpPr>
        <p:spPr>
          <a:xfrm>
            <a:off x="457200" y="3334694"/>
            <a:ext cx="8305800" cy="435320"/>
          </a:xfrm>
        </p:spPr>
        <p:txBody>
          <a:bodyPr/>
          <a:lstStyle/>
          <a:p>
            <a:r>
              <a:rPr lang="en-US" dirty="0"/>
              <a:t>This uses the pooled estimate, based on a larger sample size.</a:t>
            </a:r>
            <a:endParaRPr lang="en-IN" dirty="0"/>
          </a:p>
        </p:txBody>
      </p:sp>
      <p:sp>
        <p:nvSpPr>
          <p:cNvPr id="5" name="Content Placeholder 4">
            <a:extLst>
              <a:ext uri="{FF2B5EF4-FFF2-40B4-BE49-F238E27FC236}">
                <a16:creationId xmlns:a16="http://schemas.microsoft.com/office/drawing/2014/main" id="{4BCA2515-B7CB-49BF-BED2-D0B7BD29962E}"/>
              </a:ext>
            </a:extLst>
          </p:cNvPr>
          <p:cNvSpPr>
            <a:spLocks noGrp="1"/>
          </p:cNvSpPr>
          <p:nvPr>
            <p:ph idx="11"/>
          </p:nvPr>
        </p:nvSpPr>
        <p:spPr>
          <a:xfrm>
            <a:off x="457200" y="3962399"/>
            <a:ext cx="381000" cy="435320"/>
          </a:xfrm>
        </p:spPr>
        <p:txBody>
          <a:bodyPr/>
          <a:lstStyle/>
          <a:p>
            <a:r>
              <a:rPr lang="en-IN" dirty="0"/>
              <a:t> </a:t>
            </a:r>
          </a:p>
        </p:txBody>
      </p:sp>
      <p:graphicFrame>
        <p:nvGraphicFramePr>
          <p:cNvPr id="16" name="Object 15">
            <a:extLst>
              <a:ext uri="{FF2B5EF4-FFF2-40B4-BE49-F238E27FC236}">
                <a16:creationId xmlns:a16="http://schemas.microsoft.com/office/drawing/2014/main" id="{42F396D2-D420-4B56-BEA2-E4391ACEB4AF}"/>
              </a:ext>
            </a:extLst>
          </p:cNvPr>
          <p:cNvGraphicFramePr>
            <a:graphicFrameLocks noChangeAspect="1"/>
          </p:cNvGraphicFramePr>
          <p:nvPr>
            <p:extLst>
              <p:ext uri="{D42A27DB-BD31-4B8C-83A1-F6EECF244321}">
                <p14:modId xmlns:p14="http://schemas.microsoft.com/office/powerpoint/2010/main" val="3618862536"/>
              </p:ext>
            </p:extLst>
          </p:nvPr>
        </p:nvGraphicFramePr>
        <p:xfrm>
          <a:off x="857250" y="3816350"/>
          <a:ext cx="1219200" cy="673100"/>
        </p:xfrm>
        <a:graphic>
          <a:graphicData uri="http://schemas.openxmlformats.org/presentationml/2006/ole">
            <mc:AlternateContent xmlns:mc="http://schemas.openxmlformats.org/markup-compatibility/2006">
              <mc:Choice xmlns:v="urn:schemas-microsoft-com:vml" Requires="v">
                <p:oleObj spid="_x0000_s23696" name="Equation" r:id="rId5" imgW="1218960" imgH="672840" progId="Equation.DSMT4">
                  <p:embed/>
                </p:oleObj>
              </mc:Choice>
              <mc:Fallback>
                <p:oleObj name="Equation" r:id="rId5" imgW="1218960" imgH="672840" progId="Equation.DSMT4">
                  <p:embed/>
                  <p:pic>
                    <p:nvPicPr>
                      <p:cNvPr id="0" name=""/>
                      <p:cNvPicPr/>
                      <p:nvPr/>
                    </p:nvPicPr>
                    <p:blipFill>
                      <a:blip r:embed="rId6"/>
                      <a:stretch>
                        <a:fillRect/>
                      </a:stretch>
                    </p:blipFill>
                    <p:spPr>
                      <a:xfrm>
                        <a:off x="857250" y="3816350"/>
                        <a:ext cx="1219200" cy="673100"/>
                      </a:xfrm>
                      <a:prstGeom prst="rect">
                        <a:avLst/>
                      </a:prstGeom>
                    </p:spPr>
                  </p:pic>
                </p:oleObj>
              </mc:Fallback>
            </mc:AlternateContent>
          </a:graphicData>
        </a:graphic>
      </p:graphicFrame>
      <p:graphicFrame>
        <p:nvGraphicFramePr>
          <p:cNvPr id="17" name="Object 16">
            <a:extLst>
              <a:ext uri="{FF2B5EF4-FFF2-40B4-BE49-F238E27FC236}">
                <a16:creationId xmlns:a16="http://schemas.microsoft.com/office/drawing/2014/main" id="{AB712D9F-A75F-426B-B01B-C46E17472516}"/>
              </a:ext>
            </a:extLst>
          </p:cNvPr>
          <p:cNvGraphicFramePr>
            <a:graphicFrameLocks noChangeAspect="1"/>
          </p:cNvGraphicFramePr>
          <p:nvPr>
            <p:extLst>
              <p:ext uri="{D42A27DB-BD31-4B8C-83A1-F6EECF244321}">
                <p14:modId xmlns:p14="http://schemas.microsoft.com/office/powerpoint/2010/main" val="1775188193"/>
              </p:ext>
            </p:extLst>
          </p:nvPr>
        </p:nvGraphicFramePr>
        <p:xfrm>
          <a:off x="628650" y="4649788"/>
          <a:ext cx="3835400" cy="1168400"/>
        </p:xfrm>
        <a:graphic>
          <a:graphicData uri="http://schemas.openxmlformats.org/presentationml/2006/ole">
            <mc:AlternateContent xmlns:mc="http://schemas.openxmlformats.org/markup-compatibility/2006">
              <mc:Choice xmlns:v="urn:schemas-microsoft-com:vml" Requires="v">
                <p:oleObj spid="_x0000_s23697" name="Equation" r:id="rId7" imgW="3835080" imgH="1168200" progId="Equation.DSMT4">
                  <p:embed/>
                </p:oleObj>
              </mc:Choice>
              <mc:Fallback>
                <p:oleObj name="Equation" r:id="rId7" imgW="3835080" imgH="1168200" progId="Equation.DSMT4">
                  <p:embed/>
                  <p:pic>
                    <p:nvPicPr>
                      <p:cNvPr id="0" name=""/>
                      <p:cNvPicPr/>
                      <p:nvPr/>
                    </p:nvPicPr>
                    <p:blipFill>
                      <a:blip r:embed="rId8"/>
                      <a:stretch>
                        <a:fillRect/>
                      </a:stretch>
                    </p:blipFill>
                    <p:spPr>
                      <a:xfrm>
                        <a:off x="628650" y="4649788"/>
                        <a:ext cx="3835400" cy="1168400"/>
                      </a:xfrm>
                      <a:prstGeom prst="rect">
                        <a:avLst/>
                      </a:prstGeom>
                    </p:spPr>
                  </p:pic>
                </p:oleObj>
              </mc:Fallback>
            </mc:AlternateContent>
          </a:graphicData>
        </a:graphic>
      </p:graphicFrame>
    </p:spTree>
    <p:extLst>
      <p:ext uri="{BB962C8B-B14F-4D97-AF65-F5344CB8AC3E}">
        <p14:creationId xmlns:p14="http://schemas.microsoft.com/office/powerpoint/2010/main" val="16625010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5927C-C021-4817-A4F0-D263A5AAB50A}"/>
              </a:ext>
            </a:extLst>
          </p:cNvPr>
          <p:cNvSpPr>
            <a:spLocks noGrp="1"/>
          </p:cNvSpPr>
          <p:nvPr>
            <p:ph type="title"/>
          </p:nvPr>
        </p:nvSpPr>
        <p:spPr/>
        <p:txBody>
          <a:bodyPr>
            <a:normAutofit fontScale="90000"/>
          </a:bodyPr>
          <a:lstStyle/>
          <a:p>
            <a:r>
              <a:rPr kumimoji="0" lang="en-US" b="0" i="0" u="none" strike="noStrike" kern="1200" cap="none" spc="0" normalizeH="0" noProof="0" dirty="0">
                <a:ln>
                  <a:noFill/>
                </a:ln>
                <a:solidFill>
                  <a:srgbClr val="1F4984"/>
                </a:solidFill>
                <a:effectLst/>
                <a:uLnTx/>
                <a:uFillTx/>
                <a:latin typeface="Calibri" panose="020F0502020204030204" pitchFamily="34" charset="0"/>
                <a:ea typeface="+mj-ea"/>
                <a:cs typeface="+mj-cs"/>
              </a:rPr>
              <a:t>10.3 Inference Concerning the Difference Between Two Proportions </a:t>
            </a:r>
            <a:r>
              <a:rPr kumimoji="0" lang="en-US" sz="1100" b="0" i="0" u="none" strike="noStrike" kern="1200" cap="none" spc="0" normalizeH="0" noProof="0" dirty="0">
                <a:ln>
                  <a:noFill/>
                </a:ln>
                <a:solidFill>
                  <a:srgbClr val="1F4984"/>
                </a:solidFill>
                <a:effectLst/>
                <a:uLnTx/>
                <a:uFillTx/>
                <a:latin typeface="Calibri" panose="020F0502020204030204" pitchFamily="34" charset="0"/>
                <a:ea typeface="+mj-ea"/>
                <a:cs typeface="+mj-cs"/>
              </a:rPr>
              <a:t>7</a:t>
            </a:r>
            <a:endParaRPr lang="en-IN" sz="1100" dirty="0"/>
          </a:p>
        </p:txBody>
      </p:sp>
      <p:sp>
        <p:nvSpPr>
          <p:cNvPr id="3" name="Content Placeholder 2">
            <a:extLst>
              <a:ext uri="{FF2B5EF4-FFF2-40B4-BE49-F238E27FC236}">
                <a16:creationId xmlns:a16="http://schemas.microsoft.com/office/drawing/2014/main" id="{E6A7B8F9-FAC5-4510-A382-546778278304}"/>
              </a:ext>
            </a:extLst>
          </p:cNvPr>
          <p:cNvSpPr>
            <a:spLocks noGrp="1"/>
          </p:cNvSpPr>
          <p:nvPr>
            <p:ph idx="1"/>
          </p:nvPr>
        </p:nvSpPr>
        <p:spPr>
          <a:xfrm>
            <a:off x="457200" y="1600200"/>
            <a:ext cx="8229600" cy="4343399"/>
          </a:xfrm>
        </p:spPr>
        <p:txBody>
          <a:bodyPr>
            <a:normAutofit/>
          </a:bodyPr>
          <a:lstStyle/>
          <a:p>
            <a:r>
              <a:rPr lang="en-US" sz="2400" dirty="0"/>
              <a:t>Example: An analyst claims that the proportion of men who regularly make online purchases is greater than the proportion of women.</a:t>
            </a:r>
          </a:p>
          <a:p>
            <a:r>
              <a:rPr lang="en-US" sz="2400" dirty="0"/>
              <a:t>Of the 6,000 men that the analyst surveyed, 5,400 of them said they regularly make online purchases.</a:t>
            </a:r>
          </a:p>
          <a:p>
            <a:r>
              <a:rPr lang="en-US" sz="2400" dirty="0"/>
              <a:t>8,600 of the 10,000 women surveyed regularly make online purchases.</a:t>
            </a:r>
          </a:p>
          <a:p>
            <a:r>
              <a:rPr lang="en-US" sz="2400" dirty="0"/>
              <a:t>Test the analyst’s claim at the 5% significance level.</a:t>
            </a:r>
          </a:p>
        </p:txBody>
      </p:sp>
    </p:spTree>
    <p:extLst>
      <p:ext uri="{BB962C8B-B14F-4D97-AF65-F5344CB8AC3E}">
        <p14:creationId xmlns:p14="http://schemas.microsoft.com/office/powerpoint/2010/main" val="22385000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5927C-C021-4817-A4F0-D263A5AAB50A}"/>
              </a:ext>
            </a:extLst>
          </p:cNvPr>
          <p:cNvSpPr>
            <a:spLocks noGrp="1"/>
          </p:cNvSpPr>
          <p:nvPr>
            <p:ph type="title"/>
          </p:nvPr>
        </p:nvSpPr>
        <p:spPr/>
        <p:txBody>
          <a:bodyPr>
            <a:normAutofit fontScale="90000"/>
          </a:bodyPr>
          <a:lstStyle/>
          <a:p>
            <a:r>
              <a:rPr kumimoji="0" lang="en-US" b="0" i="0" u="none" strike="noStrike" kern="1200" cap="none" spc="0" normalizeH="0" noProof="0" dirty="0">
                <a:ln>
                  <a:noFill/>
                </a:ln>
                <a:solidFill>
                  <a:srgbClr val="1F4984"/>
                </a:solidFill>
                <a:effectLst/>
                <a:uLnTx/>
                <a:uFillTx/>
                <a:latin typeface="Calibri" panose="020F0502020204030204" pitchFamily="34" charset="0"/>
                <a:ea typeface="+mj-ea"/>
                <a:cs typeface="+mj-cs"/>
              </a:rPr>
              <a:t>10.3 Inference Concerning the Difference Between Two Proportions </a:t>
            </a:r>
            <a:r>
              <a:rPr kumimoji="0" lang="en-US" sz="1100" b="0" i="0" u="none" strike="noStrike" kern="1200" cap="none" spc="0" normalizeH="0" noProof="0" dirty="0">
                <a:ln>
                  <a:noFill/>
                </a:ln>
                <a:solidFill>
                  <a:srgbClr val="1F4984"/>
                </a:solidFill>
                <a:effectLst/>
                <a:uLnTx/>
                <a:uFillTx/>
                <a:latin typeface="Calibri" panose="020F0502020204030204" pitchFamily="34" charset="0"/>
                <a:ea typeface="+mj-ea"/>
                <a:cs typeface="+mj-cs"/>
              </a:rPr>
              <a:t>8</a:t>
            </a:r>
            <a:endParaRPr lang="en-IN" sz="1100" dirty="0"/>
          </a:p>
        </p:txBody>
      </p:sp>
      <p:sp>
        <p:nvSpPr>
          <p:cNvPr id="3" name="Content Placeholder 2">
            <a:extLst>
              <a:ext uri="{FF2B5EF4-FFF2-40B4-BE49-F238E27FC236}">
                <a16:creationId xmlns:a16="http://schemas.microsoft.com/office/drawing/2014/main" id="{E6A7B8F9-FAC5-4510-A382-546778278304}"/>
              </a:ext>
            </a:extLst>
          </p:cNvPr>
          <p:cNvSpPr>
            <a:spLocks noGrp="1"/>
          </p:cNvSpPr>
          <p:nvPr>
            <p:ph idx="1"/>
          </p:nvPr>
        </p:nvSpPr>
        <p:spPr>
          <a:xfrm>
            <a:off x="457200" y="1600200"/>
            <a:ext cx="8229600" cy="2519127"/>
          </a:xfrm>
        </p:spPr>
        <p:txBody>
          <a:bodyPr>
            <a:normAutofit/>
          </a:bodyPr>
          <a:lstStyle/>
          <a:p>
            <a:r>
              <a:rPr lang="en-US" sz="2400" dirty="0"/>
              <a:t>Example, continued.</a:t>
            </a:r>
          </a:p>
          <a:p>
            <a:r>
              <a:rPr lang="en-US" sz="2400" dirty="0"/>
              <a:t>Let </a:t>
            </a:r>
            <a:r>
              <a:rPr lang="en-US" sz="2400" i="1" dirty="0"/>
              <a:t>p</a:t>
            </a:r>
            <a:r>
              <a:rPr lang="en-US" sz="2400" baseline="-25000" dirty="0"/>
              <a:t>1</a:t>
            </a:r>
            <a:r>
              <a:rPr lang="en-US" sz="2400" dirty="0"/>
              <a:t> denote the proportion of men who make online purchases.</a:t>
            </a:r>
          </a:p>
          <a:p>
            <a:r>
              <a:rPr lang="en-US" sz="2400" dirty="0"/>
              <a:t>Let </a:t>
            </a:r>
            <a:r>
              <a:rPr lang="en-US" sz="2400" i="1" dirty="0"/>
              <a:t>p</a:t>
            </a:r>
            <a:r>
              <a:rPr lang="en-US" sz="2400" baseline="-25000" dirty="0"/>
              <a:t>2</a:t>
            </a:r>
            <a:r>
              <a:rPr lang="en-US" sz="2400" dirty="0"/>
              <a:t> denote the proportion of women who make online purchases.</a:t>
            </a:r>
          </a:p>
          <a:p>
            <a:r>
              <a:rPr lang="en-US" sz="2400" dirty="0"/>
              <a:t>We wish to test the below competing hypotheses.</a:t>
            </a:r>
          </a:p>
        </p:txBody>
      </p:sp>
      <p:graphicFrame>
        <p:nvGraphicFramePr>
          <p:cNvPr id="4" name="Object 3">
            <a:extLst>
              <a:ext uri="{FF2B5EF4-FFF2-40B4-BE49-F238E27FC236}">
                <a16:creationId xmlns:a16="http://schemas.microsoft.com/office/drawing/2014/main" id="{243FE271-3C11-4BD7-A449-E77EA1E77863}"/>
              </a:ext>
            </a:extLst>
          </p:cNvPr>
          <p:cNvGraphicFramePr>
            <a:graphicFrameLocks noChangeAspect="1"/>
          </p:cNvGraphicFramePr>
          <p:nvPr>
            <p:extLst>
              <p:ext uri="{D42A27DB-BD31-4B8C-83A1-F6EECF244321}">
                <p14:modId xmlns:p14="http://schemas.microsoft.com/office/powerpoint/2010/main" val="4194475077"/>
              </p:ext>
            </p:extLst>
          </p:nvPr>
        </p:nvGraphicFramePr>
        <p:xfrm>
          <a:off x="876300" y="4167188"/>
          <a:ext cx="1892300" cy="381000"/>
        </p:xfrm>
        <a:graphic>
          <a:graphicData uri="http://schemas.openxmlformats.org/presentationml/2006/ole">
            <mc:AlternateContent xmlns:mc="http://schemas.openxmlformats.org/markup-compatibility/2006">
              <mc:Choice xmlns:v="urn:schemas-microsoft-com:vml" Requires="v">
                <p:oleObj spid="_x0000_s24672" name="Equation" r:id="rId3" imgW="1892160" imgH="380880" progId="Equation.DSMT4">
                  <p:embed/>
                </p:oleObj>
              </mc:Choice>
              <mc:Fallback>
                <p:oleObj name="Equation" r:id="rId3" imgW="1892160" imgH="380880" progId="Equation.DSMT4">
                  <p:embed/>
                  <p:pic>
                    <p:nvPicPr>
                      <p:cNvPr id="0" name=""/>
                      <p:cNvPicPr/>
                      <p:nvPr/>
                    </p:nvPicPr>
                    <p:blipFill>
                      <a:blip r:embed="rId4"/>
                      <a:stretch>
                        <a:fillRect/>
                      </a:stretch>
                    </p:blipFill>
                    <p:spPr>
                      <a:xfrm>
                        <a:off x="876300" y="4167188"/>
                        <a:ext cx="1892300" cy="381000"/>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2221CA76-2C4B-48B6-BA0B-9E56816C6AFC}"/>
              </a:ext>
            </a:extLst>
          </p:cNvPr>
          <p:cNvGraphicFramePr>
            <a:graphicFrameLocks noChangeAspect="1"/>
          </p:cNvGraphicFramePr>
          <p:nvPr>
            <p:extLst>
              <p:ext uri="{D42A27DB-BD31-4B8C-83A1-F6EECF244321}">
                <p14:modId xmlns:p14="http://schemas.microsoft.com/office/powerpoint/2010/main" val="205803442"/>
              </p:ext>
            </p:extLst>
          </p:nvPr>
        </p:nvGraphicFramePr>
        <p:xfrm>
          <a:off x="801688" y="4645025"/>
          <a:ext cx="1993900" cy="381000"/>
        </p:xfrm>
        <a:graphic>
          <a:graphicData uri="http://schemas.openxmlformats.org/presentationml/2006/ole">
            <mc:AlternateContent xmlns:mc="http://schemas.openxmlformats.org/markup-compatibility/2006">
              <mc:Choice xmlns:v="urn:schemas-microsoft-com:vml" Requires="v">
                <p:oleObj spid="_x0000_s24673" name="Equation" r:id="rId5" imgW="1993680" imgH="380880" progId="Equation.DSMT4">
                  <p:embed/>
                </p:oleObj>
              </mc:Choice>
              <mc:Fallback>
                <p:oleObj name="Equation" r:id="rId5" imgW="1993680" imgH="380880" progId="Equation.DSMT4">
                  <p:embed/>
                  <p:pic>
                    <p:nvPicPr>
                      <p:cNvPr id="4" name="Object 3">
                        <a:extLst>
                          <a:ext uri="{FF2B5EF4-FFF2-40B4-BE49-F238E27FC236}">
                            <a16:creationId xmlns:a16="http://schemas.microsoft.com/office/drawing/2014/main" id="{243FE271-3C11-4BD7-A449-E77EA1E77863}"/>
                          </a:ext>
                        </a:extLst>
                      </p:cNvPr>
                      <p:cNvPicPr/>
                      <p:nvPr/>
                    </p:nvPicPr>
                    <p:blipFill>
                      <a:blip r:embed="rId6"/>
                      <a:stretch>
                        <a:fillRect/>
                      </a:stretch>
                    </p:blipFill>
                    <p:spPr>
                      <a:xfrm>
                        <a:off x="801688" y="4645025"/>
                        <a:ext cx="1993900" cy="381000"/>
                      </a:xfrm>
                      <a:prstGeom prst="rect">
                        <a:avLst/>
                      </a:prstGeom>
                    </p:spPr>
                  </p:pic>
                </p:oleObj>
              </mc:Fallback>
            </mc:AlternateContent>
          </a:graphicData>
        </a:graphic>
      </p:graphicFrame>
    </p:spTree>
    <p:extLst>
      <p:ext uri="{BB962C8B-B14F-4D97-AF65-F5344CB8AC3E}">
        <p14:creationId xmlns:p14="http://schemas.microsoft.com/office/powerpoint/2010/main" val="8647333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76A77-8110-4301-893C-B31466AE6102}"/>
              </a:ext>
            </a:extLst>
          </p:cNvPr>
          <p:cNvSpPr>
            <a:spLocks noGrp="1"/>
          </p:cNvSpPr>
          <p:nvPr>
            <p:ph type="title"/>
          </p:nvPr>
        </p:nvSpPr>
        <p:spPr/>
        <p:txBody>
          <a:bodyPr>
            <a:normAutofit fontScale="90000"/>
          </a:bodyPr>
          <a:lstStyle/>
          <a:p>
            <a:r>
              <a:rPr kumimoji="0" lang="en-US" b="0" i="0" u="none" strike="noStrike" kern="1200" cap="none" spc="0" normalizeH="0" noProof="0" dirty="0">
                <a:ln>
                  <a:noFill/>
                </a:ln>
                <a:solidFill>
                  <a:srgbClr val="1F4984"/>
                </a:solidFill>
                <a:effectLst/>
                <a:uLnTx/>
                <a:uFillTx/>
                <a:latin typeface="Calibri" panose="020F0502020204030204" pitchFamily="34" charset="0"/>
                <a:ea typeface="+mj-ea"/>
                <a:cs typeface="+mj-cs"/>
              </a:rPr>
              <a:t>10.3 Inference Concerning the Difference Between Two Proportions </a:t>
            </a:r>
            <a:r>
              <a:rPr kumimoji="0" lang="en-US" sz="1100" b="0" i="0" u="none" strike="noStrike" kern="1200" cap="none" spc="0" normalizeH="0" noProof="0" dirty="0">
                <a:ln>
                  <a:noFill/>
                </a:ln>
                <a:solidFill>
                  <a:srgbClr val="1F4984"/>
                </a:solidFill>
                <a:effectLst/>
                <a:uLnTx/>
                <a:uFillTx/>
                <a:latin typeface="Calibri" panose="020F0502020204030204" pitchFamily="34" charset="0"/>
                <a:ea typeface="+mj-ea"/>
                <a:cs typeface="+mj-cs"/>
              </a:rPr>
              <a:t>9</a:t>
            </a:r>
            <a:endParaRPr lang="en-IN" sz="1100" dirty="0"/>
          </a:p>
        </p:txBody>
      </p:sp>
      <p:sp>
        <p:nvSpPr>
          <p:cNvPr id="3" name="Content Placeholder 2">
            <a:extLst>
              <a:ext uri="{FF2B5EF4-FFF2-40B4-BE49-F238E27FC236}">
                <a16:creationId xmlns:a16="http://schemas.microsoft.com/office/drawing/2014/main" id="{5EC8191F-066E-4B53-976D-34E1FD2FFA74}"/>
              </a:ext>
            </a:extLst>
          </p:cNvPr>
          <p:cNvSpPr>
            <a:spLocks noGrp="1"/>
          </p:cNvSpPr>
          <p:nvPr>
            <p:ph idx="1"/>
          </p:nvPr>
        </p:nvSpPr>
        <p:spPr>
          <a:xfrm>
            <a:off x="457200" y="1600201"/>
            <a:ext cx="4724400" cy="436829"/>
          </a:xfrm>
        </p:spPr>
        <p:txBody>
          <a:bodyPr/>
          <a:lstStyle/>
          <a:p>
            <a:r>
              <a:rPr lang="en-IN" dirty="0"/>
              <a:t>Example, continued.</a:t>
            </a:r>
          </a:p>
        </p:txBody>
      </p:sp>
      <p:sp>
        <p:nvSpPr>
          <p:cNvPr id="4" name="Content Placeholder 3">
            <a:extLst>
              <a:ext uri="{FF2B5EF4-FFF2-40B4-BE49-F238E27FC236}">
                <a16:creationId xmlns:a16="http://schemas.microsoft.com/office/drawing/2014/main" id="{BDD2C0B2-99FB-4D27-9363-7FCACAB8C38E}"/>
              </a:ext>
            </a:extLst>
          </p:cNvPr>
          <p:cNvSpPr>
            <a:spLocks noGrp="1"/>
          </p:cNvSpPr>
          <p:nvPr>
            <p:ph idx="10"/>
          </p:nvPr>
        </p:nvSpPr>
        <p:spPr>
          <a:xfrm>
            <a:off x="457200" y="2219594"/>
            <a:ext cx="457200" cy="436829"/>
          </a:xfrm>
        </p:spPr>
        <p:txBody>
          <a:bodyPr/>
          <a:lstStyle/>
          <a:p>
            <a:r>
              <a:rPr lang="en-IN" dirty="0"/>
              <a:t> </a:t>
            </a:r>
          </a:p>
        </p:txBody>
      </p:sp>
      <p:graphicFrame>
        <p:nvGraphicFramePr>
          <p:cNvPr id="15" name="Object 14">
            <a:extLst>
              <a:ext uri="{FF2B5EF4-FFF2-40B4-BE49-F238E27FC236}">
                <a16:creationId xmlns:a16="http://schemas.microsoft.com/office/drawing/2014/main" id="{AEC9BE20-A12F-46EF-ACBC-317E08618E82}"/>
              </a:ext>
            </a:extLst>
          </p:cNvPr>
          <p:cNvGraphicFramePr>
            <a:graphicFrameLocks noChangeAspect="1"/>
          </p:cNvGraphicFramePr>
          <p:nvPr>
            <p:extLst>
              <p:ext uri="{D42A27DB-BD31-4B8C-83A1-F6EECF244321}">
                <p14:modId xmlns:p14="http://schemas.microsoft.com/office/powerpoint/2010/main" val="3838560838"/>
              </p:ext>
            </p:extLst>
          </p:nvPr>
        </p:nvGraphicFramePr>
        <p:xfrm>
          <a:off x="966788" y="2114550"/>
          <a:ext cx="3797300" cy="609600"/>
        </p:xfrm>
        <a:graphic>
          <a:graphicData uri="http://schemas.openxmlformats.org/presentationml/2006/ole">
            <mc:AlternateContent xmlns:mc="http://schemas.openxmlformats.org/markup-compatibility/2006">
              <mc:Choice xmlns:v="urn:schemas-microsoft-com:vml" Requires="v">
                <p:oleObj spid="_x0000_s25743" name="Equation" r:id="rId3" imgW="3797280" imgH="609480" progId="Equation.DSMT4">
                  <p:embed/>
                </p:oleObj>
              </mc:Choice>
              <mc:Fallback>
                <p:oleObj name="Equation" r:id="rId3" imgW="3797280" imgH="609480" progId="Equation.DSMT4">
                  <p:embed/>
                  <p:pic>
                    <p:nvPicPr>
                      <p:cNvPr id="0" name=""/>
                      <p:cNvPicPr/>
                      <p:nvPr/>
                    </p:nvPicPr>
                    <p:blipFill>
                      <a:blip r:embed="rId4"/>
                      <a:stretch>
                        <a:fillRect/>
                      </a:stretch>
                    </p:blipFill>
                    <p:spPr>
                      <a:xfrm>
                        <a:off x="966788" y="2114550"/>
                        <a:ext cx="3797300" cy="6096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B595CD6B-8802-4591-AD88-0178EF6D261B}"/>
              </a:ext>
            </a:extLst>
          </p:cNvPr>
          <p:cNvSpPr>
            <a:spLocks noGrp="1"/>
          </p:cNvSpPr>
          <p:nvPr>
            <p:ph idx="11"/>
          </p:nvPr>
        </p:nvSpPr>
        <p:spPr>
          <a:xfrm>
            <a:off x="457200" y="2819400"/>
            <a:ext cx="7848600" cy="516155"/>
          </a:xfrm>
        </p:spPr>
        <p:txBody>
          <a:bodyPr/>
          <a:lstStyle/>
          <a:p>
            <a:r>
              <a:rPr lang="en-US" dirty="0"/>
              <a:t>Since </a:t>
            </a:r>
            <a:r>
              <a:rPr lang="en-US" i="1" dirty="0"/>
              <a:t>d</a:t>
            </a:r>
            <a:r>
              <a:rPr lang="en-US" baseline="-25000" dirty="0"/>
              <a:t>0</a:t>
            </a:r>
            <a:r>
              <a:rPr lang="en-US" baseline="30000" dirty="0"/>
              <a:t> </a:t>
            </a:r>
            <a:r>
              <a:rPr lang="en-US" dirty="0"/>
              <a:t>= 0, compute the pooled estimate.</a:t>
            </a:r>
            <a:endParaRPr lang="en-IN" dirty="0"/>
          </a:p>
        </p:txBody>
      </p:sp>
      <p:sp>
        <p:nvSpPr>
          <p:cNvPr id="6" name="Content Placeholder 5">
            <a:extLst>
              <a:ext uri="{FF2B5EF4-FFF2-40B4-BE49-F238E27FC236}">
                <a16:creationId xmlns:a16="http://schemas.microsoft.com/office/drawing/2014/main" id="{00D9A295-8AA5-4BC1-A58B-2061F4349316}"/>
              </a:ext>
            </a:extLst>
          </p:cNvPr>
          <p:cNvSpPr>
            <a:spLocks noGrp="1"/>
          </p:cNvSpPr>
          <p:nvPr>
            <p:ph idx="12"/>
          </p:nvPr>
        </p:nvSpPr>
        <p:spPr>
          <a:xfrm>
            <a:off x="457200" y="3522445"/>
            <a:ext cx="457200" cy="516155"/>
          </a:xfrm>
        </p:spPr>
        <p:txBody>
          <a:bodyPr/>
          <a:lstStyle/>
          <a:p>
            <a:r>
              <a:rPr lang="en-IN" dirty="0"/>
              <a:t> </a:t>
            </a:r>
          </a:p>
        </p:txBody>
      </p:sp>
      <p:graphicFrame>
        <p:nvGraphicFramePr>
          <p:cNvPr id="16" name="Object 15">
            <a:extLst>
              <a:ext uri="{FF2B5EF4-FFF2-40B4-BE49-F238E27FC236}">
                <a16:creationId xmlns:a16="http://schemas.microsoft.com/office/drawing/2014/main" id="{154DDF3B-F349-4E6C-9FB3-C13DEC199F88}"/>
              </a:ext>
            </a:extLst>
          </p:cNvPr>
          <p:cNvGraphicFramePr>
            <a:graphicFrameLocks noChangeAspect="1"/>
          </p:cNvGraphicFramePr>
          <p:nvPr>
            <p:extLst>
              <p:ext uri="{D42A27DB-BD31-4B8C-83A1-F6EECF244321}">
                <p14:modId xmlns:p14="http://schemas.microsoft.com/office/powerpoint/2010/main" val="513709956"/>
              </p:ext>
            </p:extLst>
          </p:nvPr>
        </p:nvGraphicFramePr>
        <p:xfrm>
          <a:off x="935038" y="3440113"/>
          <a:ext cx="2717800" cy="609600"/>
        </p:xfrm>
        <a:graphic>
          <a:graphicData uri="http://schemas.openxmlformats.org/presentationml/2006/ole">
            <mc:AlternateContent xmlns:mc="http://schemas.openxmlformats.org/markup-compatibility/2006">
              <mc:Choice xmlns:v="urn:schemas-microsoft-com:vml" Requires="v">
                <p:oleObj spid="_x0000_s25744" name="Equation" r:id="rId5" imgW="2717640" imgH="609480" progId="Equation.DSMT4">
                  <p:embed/>
                </p:oleObj>
              </mc:Choice>
              <mc:Fallback>
                <p:oleObj name="Equation" r:id="rId5" imgW="2717640" imgH="609480" progId="Equation.DSMT4">
                  <p:embed/>
                  <p:pic>
                    <p:nvPicPr>
                      <p:cNvPr id="0" name=""/>
                      <p:cNvPicPr/>
                      <p:nvPr/>
                    </p:nvPicPr>
                    <p:blipFill>
                      <a:blip r:embed="rId6"/>
                      <a:stretch>
                        <a:fillRect/>
                      </a:stretch>
                    </p:blipFill>
                    <p:spPr>
                      <a:xfrm>
                        <a:off x="935038" y="3440113"/>
                        <a:ext cx="2717800" cy="609600"/>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FD8AF355-7527-4C88-979B-4695F7FA324D}"/>
              </a:ext>
            </a:extLst>
          </p:cNvPr>
          <p:cNvSpPr>
            <a:spLocks noGrp="1"/>
          </p:cNvSpPr>
          <p:nvPr>
            <p:ph idx="13"/>
          </p:nvPr>
        </p:nvSpPr>
        <p:spPr>
          <a:xfrm>
            <a:off x="457200" y="4495801"/>
            <a:ext cx="457200" cy="516155"/>
          </a:xfrm>
        </p:spPr>
        <p:txBody>
          <a:bodyPr/>
          <a:lstStyle/>
          <a:p>
            <a:r>
              <a:rPr lang="en-IN" dirty="0"/>
              <a:t> </a:t>
            </a:r>
          </a:p>
        </p:txBody>
      </p:sp>
      <p:graphicFrame>
        <p:nvGraphicFramePr>
          <p:cNvPr id="17" name="Object 16">
            <a:extLst>
              <a:ext uri="{FF2B5EF4-FFF2-40B4-BE49-F238E27FC236}">
                <a16:creationId xmlns:a16="http://schemas.microsoft.com/office/drawing/2014/main" id="{2EF1C024-B708-45B4-93D4-7180299C392C}"/>
              </a:ext>
            </a:extLst>
          </p:cNvPr>
          <p:cNvGraphicFramePr>
            <a:graphicFrameLocks noChangeAspect="1"/>
          </p:cNvGraphicFramePr>
          <p:nvPr>
            <p:extLst>
              <p:ext uri="{D42A27DB-BD31-4B8C-83A1-F6EECF244321}">
                <p14:modId xmlns:p14="http://schemas.microsoft.com/office/powerpoint/2010/main" val="3599712931"/>
              </p:ext>
            </p:extLst>
          </p:nvPr>
        </p:nvGraphicFramePr>
        <p:xfrm>
          <a:off x="952500" y="4349750"/>
          <a:ext cx="5003800" cy="1117600"/>
        </p:xfrm>
        <a:graphic>
          <a:graphicData uri="http://schemas.openxmlformats.org/presentationml/2006/ole">
            <mc:AlternateContent xmlns:mc="http://schemas.openxmlformats.org/markup-compatibility/2006">
              <mc:Choice xmlns:v="urn:schemas-microsoft-com:vml" Requires="v">
                <p:oleObj spid="_x0000_s25745" name="Equation" r:id="rId7" imgW="5003640" imgH="1117440" progId="Equation.DSMT4">
                  <p:embed/>
                </p:oleObj>
              </mc:Choice>
              <mc:Fallback>
                <p:oleObj name="Equation" r:id="rId7" imgW="5003640" imgH="1117440" progId="Equation.DSMT4">
                  <p:embed/>
                  <p:pic>
                    <p:nvPicPr>
                      <p:cNvPr id="0" name=""/>
                      <p:cNvPicPr/>
                      <p:nvPr/>
                    </p:nvPicPr>
                    <p:blipFill>
                      <a:blip r:embed="rId8"/>
                      <a:stretch>
                        <a:fillRect/>
                      </a:stretch>
                    </p:blipFill>
                    <p:spPr>
                      <a:xfrm>
                        <a:off x="952500" y="4349750"/>
                        <a:ext cx="5003800" cy="1117600"/>
                      </a:xfrm>
                      <a:prstGeom prst="rect">
                        <a:avLst/>
                      </a:prstGeom>
                    </p:spPr>
                  </p:pic>
                </p:oleObj>
              </mc:Fallback>
            </mc:AlternateContent>
          </a:graphicData>
        </a:graphic>
      </p:graphicFrame>
    </p:spTree>
    <p:extLst>
      <p:ext uri="{BB962C8B-B14F-4D97-AF65-F5344CB8AC3E}">
        <p14:creationId xmlns:p14="http://schemas.microsoft.com/office/powerpoint/2010/main" val="745964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A7B99-851D-421D-A94D-1181F9D6BF3D}"/>
              </a:ext>
            </a:extLst>
          </p:cNvPr>
          <p:cNvSpPr>
            <a:spLocks noGrp="1"/>
          </p:cNvSpPr>
          <p:nvPr>
            <p:ph type="title"/>
          </p:nvPr>
        </p:nvSpPr>
        <p:spPr/>
        <p:txBody>
          <a:bodyPr>
            <a:normAutofit fontScale="90000"/>
          </a:bodyPr>
          <a:lstStyle/>
          <a:p>
            <a:r>
              <a:rPr kumimoji="0" lang="en-US" sz="4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Introductory Case: Effectiveness of Mandatory Caloric Postings </a:t>
            </a:r>
            <a:r>
              <a:rPr kumimoji="0" lang="en-US" sz="11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2</a:t>
            </a:r>
            <a:endParaRPr lang="en-IN" sz="1100" dirty="0"/>
          </a:p>
        </p:txBody>
      </p:sp>
      <p:sp>
        <p:nvSpPr>
          <p:cNvPr id="3" name="Content Placeholder 2">
            <a:extLst>
              <a:ext uri="{FF2B5EF4-FFF2-40B4-BE49-F238E27FC236}">
                <a16:creationId xmlns:a16="http://schemas.microsoft.com/office/drawing/2014/main" id="{D349C984-52ED-4353-8C6D-083F9478273B}"/>
              </a:ext>
            </a:extLst>
          </p:cNvPr>
          <p:cNvSpPr>
            <a:spLocks noGrp="1"/>
          </p:cNvSpPr>
          <p:nvPr>
            <p:ph idx="1"/>
          </p:nvPr>
        </p:nvSpPr>
        <p:spPr>
          <a:xfrm>
            <a:off x="457200" y="1600201"/>
            <a:ext cx="8229600" cy="400615"/>
          </a:xfrm>
        </p:spPr>
        <p:txBody>
          <a:bodyPr>
            <a:normAutofit/>
          </a:bodyPr>
          <a:lstStyle/>
          <a:p>
            <a:pPr marL="292608" indent="-292608"/>
            <a:r>
              <a:rPr lang="en-US" sz="2000" dirty="0"/>
              <a:t>Here is some of the sample data.</a:t>
            </a:r>
            <a:endParaRPr lang="en-IN" sz="2000" dirty="0"/>
          </a:p>
        </p:txBody>
      </p:sp>
      <p:graphicFrame>
        <p:nvGraphicFramePr>
          <p:cNvPr id="5" name="Table 5">
            <a:extLst>
              <a:ext uri="{FF2B5EF4-FFF2-40B4-BE49-F238E27FC236}">
                <a16:creationId xmlns:a16="http://schemas.microsoft.com/office/drawing/2014/main" id="{30F22333-FED0-4844-AB0E-A63AF85A6596}"/>
              </a:ext>
            </a:extLst>
          </p:cNvPr>
          <p:cNvGraphicFramePr>
            <a:graphicFrameLocks noGrp="1"/>
          </p:cNvGraphicFramePr>
          <p:nvPr>
            <p:extLst>
              <p:ext uri="{D42A27DB-BD31-4B8C-83A1-F6EECF244321}">
                <p14:modId xmlns:p14="http://schemas.microsoft.com/office/powerpoint/2010/main" val="1802568857"/>
              </p:ext>
            </p:extLst>
          </p:nvPr>
        </p:nvGraphicFramePr>
        <p:xfrm>
          <a:off x="1012936" y="2057400"/>
          <a:ext cx="7118130" cy="1668088"/>
        </p:xfrm>
        <a:graphic>
          <a:graphicData uri="http://schemas.openxmlformats.org/drawingml/2006/table">
            <a:tbl>
              <a:tblPr firstRow="1" bandRow="1">
                <a:tableStyleId>{5C22544A-7EE6-4342-B048-85BDC9FD1C3A}</a:tableStyleId>
              </a:tblPr>
              <a:tblGrid>
                <a:gridCol w="1423626">
                  <a:extLst>
                    <a:ext uri="{9D8B030D-6E8A-4147-A177-3AD203B41FA5}">
                      <a16:colId xmlns:a16="http://schemas.microsoft.com/office/drawing/2014/main" val="1485941898"/>
                    </a:ext>
                  </a:extLst>
                </a:gridCol>
                <a:gridCol w="1423626">
                  <a:extLst>
                    <a:ext uri="{9D8B030D-6E8A-4147-A177-3AD203B41FA5}">
                      <a16:colId xmlns:a16="http://schemas.microsoft.com/office/drawing/2014/main" val="299099564"/>
                    </a:ext>
                  </a:extLst>
                </a:gridCol>
                <a:gridCol w="1423626">
                  <a:extLst>
                    <a:ext uri="{9D8B030D-6E8A-4147-A177-3AD203B41FA5}">
                      <a16:colId xmlns:a16="http://schemas.microsoft.com/office/drawing/2014/main" val="2168770350"/>
                    </a:ext>
                  </a:extLst>
                </a:gridCol>
                <a:gridCol w="1423626">
                  <a:extLst>
                    <a:ext uri="{9D8B030D-6E8A-4147-A177-3AD203B41FA5}">
                      <a16:colId xmlns:a16="http://schemas.microsoft.com/office/drawing/2014/main" val="1404637091"/>
                    </a:ext>
                  </a:extLst>
                </a:gridCol>
                <a:gridCol w="1423626">
                  <a:extLst>
                    <a:ext uri="{9D8B030D-6E8A-4147-A177-3AD203B41FA5}">
                      <a16:colId xmlns:a16="http://schemas.microsoft.com/office/drawing/2014/main" val="4059394917"/>
                    </a:ext>
                  </a:extLst>
                </a:gridCol>
              </a:tblGrid>
              <a:tr h="140624">
                <a:tc>
                  <a:txBody>
                    <a:bodyPr/>
                    <a:lstStyle/>
                    <a:p>
                      <a:pPr algn="ctr"/>
                      <a:r>
                        <a:rPr lang="en-IN" sz="1400" baseline="0" dirty="0"/>
                        <a:t>Customer</a:t>
                      </a:r>
                    </a:p>
                  </a:txBody>
                  <a:tcPr marL="106771" marR="106771" marT="41564" marB="41564" anchor="b"/>
                </a:tc>
                <a:tc>
                  <a:txBody>
                    <a:bodyPr/>
                    <a:lstStyle/>
                    <a:p>
                      <a:pPr algn="ctr"/>
                      <a:r>
                        <a:rPr lang="en-IN" sz="1400" baseline="0" dirty="0"/>
                        <a:t>Drink Calories for Before</a:t>
                      </a:r>
                    </a:p>
                  </a:txBody>
                  <a:tcPr marL="106771" marR="106771" marT="41564" marB="41564"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aseline="0" dirty="0"/>
                        <a:t>Drink Calories for After</a:t>
                      </a:r>
                    </a:p>
                  </a:txBody>
                  <a:tcPr marL="106771" marR="106771" marT="41564" marB="41564" anchor="b"/>
                </a:tc>
                <a:tc>
                  <a:txBody>
                    <a:bodyPr/>
                    <a:lstStyle/>
                    <a:p>
                      <a:pPr algn="ctr"/>
                      <a:r>
                        <a:rPr lang="en-IN" sz="1400" baseline="0" dirty="0"/>
                        <a:t>Food Calories for Before</a:t>
                      </a:r>
                    </a:p>
                  </a:txBody>
                  <a:tcPr marL="106771" marR="106771" marT="41564" marB="41564"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aseline="0" dirty="0"/>
                        <a:t>Food Calories for After</a:t>
                      </a:r>
                    </a:p>
                  </a:txBody>
                  <a:tcPr marL="106771" marR="106771" marT="41564" marB="41564" anchor="b"/>
                </a:tc>
                <a:extLst>
                  <a:ext uri="{0D108BD9-81ED-4DB2-BD59-A6C34878D82A}">
                    <a16:rowId xmlns:a16="http://schemas.microsoft.com/office/drawing/2014/main" val="3084190122"/>
                  </a:ext>
                </a:extLst>
              </a:tr>
              <a:tr h="140624">
                <a:tc>
                  <a:txBody>
                    <a:bodyPr/>
                    <a:lstStyle/>
                    <a:p>
                      <a:pPr algn="ctr"/>
                      <a:r>
                        <a:rPr lang="en-IN" sz="1400" baseline="0" dirty="0"/>
                        <a:t>1</a:t>
                      </a:r>
                    </a:p>
                  </a:txBody>
                  <a:tcPr marL="106771" marR="106771" marT="41564" marB="41564"/>
                </a:tc>
                <a:tc>
                  <a:txBody>
                    <a:bodyPr/>
                    <a:lstStyle/>
                    <a:p>
                      <a:pPr algn="ctr"/>
                      <a:r>
                        <a:rPr lang="en-IN" sz="1400" baseline="0" dirty="0"/>
                        <a:t>141</a:t>
                      </a:r>
                    </a:p>
                  </a:txBody>
                  <a:tcPr marL="106771" marR="106771" marT="41564" marB="41564"/>
                </a:tc>
                <a:tc>
                  <a:txBody>
                    <a:bodyPr/>
                    <a:lstStyle/>
                    <a:p>
                      <a:pPr algn="ctr"/>
                      <a:r>
                        <a:rPr lang="en-IN" sz="1400" baseline="0" dirty="0"/>
                        <a:t>142</a:t>
                      </a:r>
                    </a:p>
                  </a:txBody>
                  <a:tcPr marL="106771" marR="106771" marT="41564" marB="41564"/>
                </a:tc>
                <a:tc>
                  <a:txBody>
                    <a:bodyPr/>
                    <a:lstStyle/>
                    <a:p>
                      <a:pPr algn="ctr"/>
                      <a:r>
                        <a:rPr lang="en-IN" sz="1400" baseline="0" dirty="0"/>
                        <a:t>395</a:t>
                      </a:r>
                    </a:p>
                  </a:txBody>
                  <a:tcPr marL="106771" marR="106771" marT="41564" marB="41564"/>
                </a:tc>
                <a:tc>
                  <a:txBody>
                    <a:bodyPr/>
                    <a:lstStyle/>
                    <a:p>
                      <a:pPr algn="ctr"/>
                      <a:r>
                        <a:rPr lang="en-IN" sz="1400" baseline="0" dirty="0"/>
                        <a:t>378</a:t>
                      </a:r>
                    </a:p>
                  </a:txBody>
                  <a:tcPr marL="106771" marR="106771" marT="41564" marB="41564"/>
                </a:tc>
                <a:extLst>
                  <a:ext uri="{0D108BD9-81ED-4DB2-BD59-A6C34878D82A}">
                    <a16:rowId xmlns:a16="http://schemas.microsoft.com/office/drawing/2014/main" val="72525535"/>
                  </a:ext>
                </a:extLst>
              </a:tr>
              <a:tr h="140624">
                <a:tc>
                  <a:txBody>
                    <a:bodyPr/>
                    <a:lstStyle/>
                    <a:p>
                      <a:pPr algn="ctr"/>
                      <a:r>
                        <a:rPr lang="en-IN" sz="1400" baseline="0" dirty="0"/>
                        <a:t>2</a:t>
                      </a:r>
                    </a:p>
                  </a:txBody>
                  <a:tcPr marL="106771" marR="106771" marT="41564" marB="41564"/>
                </a:tc>
                <a:tc>
                  <a:txBody>
                    <a:bodyPr/>
                    <a:lstStyle/>
                    <a:p>
                      <a:pPr algn="ctr"/>
                      <a:r>
                        <a:rPr lang="en-IN" sz="1400" baseline="0" dirty="0"/>
                        <a:t>137</a:t>
                      </a:r>
                    </a:p>
                  </a:txBody>
                  <a:tcPr marL="106771" marR="106771" marT="41564" marB="41564"/>
                </a:tc>
                <a:tc>
                  <a:txBody>
                    <a:bodyPr/>
                    <a:lstStyle/>
                    <a:p>
                      <a:pPr algn="ctr"/>
                      <a:r>
                        <a:rPr lang="en-IN" sz="1400" baseline="0" dirty="0"/>
                        <a:t>140</a:t>
                      </a:r>
                    </a:p>
                  </a:txBody>
                  <a:tcPr marL="106771" marR="106771" marT="41564" marB="41564"/>
                </a:tc>
                <a:tc>
                  <a:txBody>
                    <a:bodyPr/>
                    <a:lstStyle/>
                    <a:p>
                      <a:pPr algn="ctr"/>
                      <a:r>
                        <a:rPr lang="en-IN" sz="1400" baseline="0" dirty="0"/>
                        <a:t>404</a:t>
                      </a:r>
                    </a:p>
                  </a:txBody>
                  <a:tcPr marL="106771" marR="106771" marT="41564" marB="41564"/>
                </a:tc>
                <a:tc>
                  <a:txBody>
                    <a:bodyPr/>
                    <a:lstStyle/>
                    <a:p>
                      <a:pPr algn="ctr"/>
                      <a:r>
                        <a:rPr lang="en-IN" sz="1400" baseline="0" dirty="0"/>
                        <a:t>392</a:t>
                      </a:r>
                    </a:p>
                  </a:txBody>
                  <a:tcPr marL="106771" marR="106771" marT="41564" marB="41564"/>
                </a:tc>
                <a:extLst>
                  <a:ext uri="{0D108BD9-81ED-4DB2-BD59-A6C34878D82A}">
                    <a16:rowId xmlns:a16="http://schemas.microsoft.com/office/drawing/2014/main" val="1077243827"/>
                  </a:ext>
                </a:extLst>
              </a:tr>
              <a:tr h="268776">
                <a:tc>
                  <a:txBody>
                    <a:bodyPr/>
                    <a:lstStyle/>
                    <a:p>
                      <a:pPr algn="ctr"/>
                      <a:r>
                        <a:rPr lang="en-IN" sz="1400" baseline="0" dirty="0"/>
                        <a:t>…</a:t>
                      </a:r>
                    </a:p>
                  </a:txBody>
                  <a:tcPr marL="106771" marR="106771" marT="41564" marB="41564" vert="vert270" anchor="ctr"/>
                </a:tc>
                <a:tc>
                  <a:txBody>
                    <a:bodyPr/>
                    <a:lstStyle/>
                    <a:p>
                      <a:pPr algn="ctr"/>
                      <a:r>
                        <a:rPr kumimoji="0" lang="en-IN" sz="1400" b="0" i="0" u="none" strike="noStrike" kern="1200" cap="none" spc="0" normalizeH="0" baseline="0" noProof="0">
                          <a:ln>
                            <a:noFill/>
                          </a:ln>
                          <a:solidFill>
                            <a:prstClr val="black"/>
                          </a:solidFill>
                          <a:effectLst/>
                          <a:uLnTx/>
                          <a:uFillTx/>
                          <a:latin typeface="Calibri"/>
                          <a:ea typeface="+mn-ea"/>
                          <a:cs typeface="+mn-cs"/>
                        </a:rPr>
                        <a:t>…</a:t>
                      </a:r>
                      <a:endParaRPr lang="en-IN" sz="1400" baseline="0" dirty="0"/>
                    </a:p>
                  </a:txBody>
                  <a:tcPr marL="106771" marR="106771" marT="41564" marB="41564" vert="vert270" anchor="ctr"/>
                </a:tc>
                <a:tc>
                  <a:txBody>
                    <a:bodyPr/>
                    <a:lstStyle/>
                    <a:p>
                      <a:pPr algn="ctr"/>
                      <a:r>
                        <a:rPr kumimoji="0" lang="en-IN" sz="1400" b="0" i="0" u="none" strike="noStrike" kern="1200" cap="none" spc="0" normalizeH="0" baseline="0" noProof="0">
                          <a:ln>
                            <a:noFill/>
                          </a:ln>
                          <a:solidFill>
                            <a:prstClr val="black"/>
                          </a:solidFill>
                          <a:effectLst/>
                          <a:uLnTx/>
                          <a:uFillTx/>
                          <a:latin typeface="Calibri"/>
                          <a:ea typeface="+mn-ea"/>
                          <a:cs typeface="+mn-cs"/>
                        </a:rPr>
                        <a:t>…</a:t>
                      </a:r>
                      <a:endParaRPr lang="en-IN" sz="1400" baseline="0" dirty="0"/>
                    </a:p>
                  </a:txBody>
                  <a:tcPr marL="106771" marR="106771" marT="41564" marB="41564" vert="vert270" anchor="ctr"/>
                </a:tc>
                <a:tc>
                  <a:txBody>
                    <a:bodyPr/>
                    <a:lstStyle/>
                    <a:p>
                      <a:pPr algn="ctr"/>
                      <a:r>
                        <a:rPr kumimoji="0" lang="en-IN" sz="1400" b="0" i="0" u="none" strike="noStrike" kern="1200" cap="none" spc="0" normalizeH="0" baseline="0" noProof="0">
                          <a:ln>
                            <a:noFill/>
                          </a:ln>
                          <a:solidFill>
                            <a:prstClr val="black"/>
                          </a:solidFill>
                          <a:effectLst/>
                          <a:uLnTx/>
                          <a:uFillTx/>
                          <a:latin typeface="Calibri"/>
                          <a:ea typeface="+mn-ea"/>
                          <a:cs typeface="+mn-cs"/>
                        </a:rPr>
                        <a:t>…</a:t>
                      </a:r>
                      <a:endParaRPr lang="en-IN" sz="1400" baseline="0" dirty="0"/>
                    </a:p>
                  </a:txBody>
                  <a:tcPr marL="106771" marR="106771" marT="41564" marB="41564" vert="vert270" anchor="ctr"/>
                </a:tc>
                <a:tc>
                  <a:txBody>
                    <a:bodyPr/>
                    <a:lstStyle/>
                    <a:p>
                      <a:pPr algn="ctr"/>
                      <a:r>
                        <a:rPr kumimoji="0" lang="en-IN" sz="1400" b="0" i="0" u="none" strike="noStrike" kern="1200" cap="none" spc="0" normalizeH="0" baseline="0" noProof="0" dirty="0">
                          <a:ln>
                            <a:noFill/>
                          </a:ln>
                          <a:solidFill>
                            <a:prstClr val="black"/>
                          </a:solidFill>
                          <a:effectLst/>
                          <a:uLnTx/>
                          <a:uFillTx/>
                          <a:latin typeface="Calibri"/>
                          <a:ea typeface="+mn-ea"/>
                          <a:cs typeface="+mn-cs"/>
                        </a:rPr>
                        <a:t>…</a:t>
                      </a:r>
                      <a:endParaRPr lang="en-IN" sz="1400" baseline="0" dirty="0"/>
                    </a:p>
                  </a:txBody>
                  <a:tcPr marL="106771" marR="106771" marT="41564" marB="41564" vert="vert270" anchor="ctr"/>
                </a:tc>
                <a:extLst>
                  <a:ext uri="{0D108BD9-81ED-4DB2-BD59-A6C34878D82A}">
                    <a16:rowId xmlns:a16="http://schemas.microsoft.com/office/drawing/2014/main" val="1725145242"/>
                  </a:ext>
                </a:extLst>
              </a:tr>
              <a:tr h="140624">
                <a:tc>
                  <a:txBody>
                    <a:bodyPr/>
                    <a:lstStyle/>
                    <a:p>
                      <a:pPr algn="ctr"/>
                      <a:r>
                        <a:rPr lang="en-IN" sz="1400" baseline="0" dirty="0"/>
                        <a:t>40</a:t>
                      </a:r>
                    </a:p>
                  </a:txBody>
                  <a:tcPr marL="106771" marR="106771" marT="41564" marB="41564"/>
                </a:tc>
                <a:tc>
                  <a:txBody>
                    <a:bodyPr/>
                    <a:lstStyle/>
                    <a:p>
                      <a:pPr algn="ctr"/>
                      <a:r>
                        <a:rPr lang="en-IN" sz="1400" baseline="0" dirty="0"/>
                        <a:t>147</a:t>
                      </a:r>
                    </a:p>
                  </a:txBody>
                  <a:tcPr marL="106771" marR="106771" marT="41564" marB="41564"/>
                </a:tc>
                <a:tc>
                  <a:txBody>
                    <a:bodyPr/>
                    <a:lstStyle/>
                    <a:p>
                      <a:pPr algn="ctr"/>
                      <a:r>
                        <a:rPr lang="en-IN" sz="1400" baseline="0" dirty="0"/>
                        <a:t>141</a:t>
                      </a:r>
                    </a:p>
                  </a:txBody>
                  <a:tcPr marL="106771" marR="106771" marT="41564" marB="41564"/>
                </a:tc>
                <a:tc>
                  <a:txBody>
                    <a:bodyPr/>
                    <a:lstStyle/>
                    <a:p>
                      <a:pPr algn="ctr"/>
                      <a:r>
                        <a:rPr lang="en-IN" sz="1400" baseline="0" dirty="0"/>
                        <a:t>406</a:t>
                      </a:r>
                    </a:p>
                  </a:txBody>
                  <a:tcPr marL="106771" marR="106771" marT="41564" marB="41564"/>
                </a:tc>
                <a:tc>
                  <a:txBody>
                    <a:bodyPr/>
                    <a:lstStyle/>
                    <a:p>
                      <a:pPr algn="ctr"/>
                      <a:r>
                        <a:rPr lang="en-IN" sz="1400" baseline="0" dirty="0"/>
                        <a:t>400</a:t>
                      </a:r>
                    </a:p>
                  </a:txBody>
                  <a:tcPr marL="106771" marR="106771" marT="41564" marB="41564"/>
                </a:tc>
                <a:extLst>
                  <a:ext uri="{0D108BD9-81ED-4DB2-BD59-A6C34878D82A}">
                    <a16:rowId xmlns:a16="http://schemas.microsoft.com/office/drawing/2014/main" val="115255961"/>
                  </a:ext>
                </a:extLst>
              </a:tr>
            </a:tbl>
          </a:graphicData>
        </a:graphic>
      </p:graphicFrame>
      <p:sp>
        <p:nvSpPr>
          <p:cNvPr id="4" name="Content Placeholder 3">
            <a:extLst>
              <a:ext uri="{FF2B5EF4-FFF2-40B4-BE49-F238E27FC236}">
                <a16:creationId xmlns:a16="http://schemas.microsoft.com/office/drawing/2014/main" id="{062A7C4B-5773-49EA-A5C3-BEDF535E0944}"/>
              </a:ext>
            </a:extLst>
          </p:cNvPr>
          <p:cNvSpPr>
            <a:spLocks noGrp="1"/>
          </p:cNvSpPr>
          <p:nvPr>
            <p:ph idx="10"/>
          </p:nvPr>
        </p:nvSpPr>
        <p:spPr>
          <a:xfrm>
            <a:off x="457200" y="3791893"/>
            <a:ext cx="8229600" cy="2151707"/>
          </a:xfrm>
        </p:spPr>
        <p:txBody>
          <a:bodyPr>
            <a:normAutofit/>
          </a:bodyPr>
          <a:lstStyle/>
          <a:p>
            <a:pPr marL="292608" indent="-292608"/>
            <a:r>
              <a:rPr lang="en-US" sz="2000" dirty="0"/>
              <a:t>Molly wants to use the sample information to:</a:t>
            </a:r>
          </a:p>
          <a:p>
            <a:pPr marL="804672" indent="-411480">
              <a:buFont typeface="+mj-lt"/>
              <a:buAutoNum type="arabicPeriod"/>
            </a:pPr>
            <a:r>
              <a:rPr lang="en-US" sz="2000" dirty="0"/>
              <a:t>Determine whether average calories of purchased drinks declined after the passage of the ordinance.</a:t>
            </a:r>
          </a:p>
          <a:p>
            <a:pPr marL="804672" indent="-411480">
              <a:buFont typeface="+mj-lt"/>
              <a:buAutoNum type="arabicPeriod"/>
            </a:pPr>
            <a:r>
              <a:rPr lang="en-US" sz="2000" dirty="0"/>
              <a:t>Determine whether average calories of purchased food declined after the passage of the ordinance.</a:t>
            </a:r>
          </a:p>
          <a:p>
            <a:pPr marL="804672" indent="-411480">
              <a:buFont typeface="+mj-lt"/>
              <a:buAutoNum type="arabicPeriod"/>
            </a:pPr>
            <a:r>
              <a:rPr lang="en-US" sz="2000" dirty="0"/>
              <a:t>Assess the implications of caloric postings for cafes.</a:t>
            </a:r>
          </a:p>
        </p:txBody>
      </p:sp>
    </p:spTree>
    <p:extLst>
      <p:ext uri="{BB962C8B-B14F-4D97-AF65-F5344CB8AC3E}">
        <p14:creationId xmlns:p14="http://schemas.microsoft.com/office/powerpoint/2010/main" val="15109684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C7F89-21B4-4D3D-B6D4-BEEF3FAD4080}"/>
              </a:ext>
            </a:extLst>
          </p:cNvPr>
          <p:cNvSpPr>
            <a:spLocks noGrp="1"/>
          </p:cNvSpPr>
          <p:nvPr>
            <p:ph type="title"/>
          </p:nvPr>
        </p:nvSpPr>
        <p:spPr/>
        <p:txBody>
          <a:bodyPr>
            <a:normAutofit fontScale="90000"/>
          </a:bodyPr>
          <a:lstStyle/>
          <a:p>
            <a:r>
              <a:rPr kumimoji="0" lang="en-US" b="0" i="0" u="none" strike="noStrike" kern="1200" cap="none" spc="0" normalizeH="0" noProof="0" dirty="0">
                <a:ln>
                  <a:noFill/>
                </a:ln>
                <a:solidFill>
                  <a:srgbClr val="1F4984"/>
                </a:solidFill>
                <a:effectLst/>
                <a:uLnTx/>
                <a:uFillTx/>
                <a:latin typeface="Calibri" panose="020F0502020204030204" pitchFamily="34" charset="0"/>
                <a:ea typeface="+mj-ea"/>
                <a:cs typeface="+mj-cs"/>
              </a:rPr>
              <a:t>10.3 Inference Concerning the Difference Between Two Proportions </a:t>
            </a:r>
            <a:r>
              <a:rPr kumimoji="0" lang="en-US" sz="1100" b="0" i="0" u="none" strike="noStrike" kern="1200" cap="none" spc="0" normalizeH="0" noProof="0" dirty="0">
                <a:ln>
                  <a:noFill/>
                </a:ln>
                <a:solidFill>
                  <a:srgbClr val="1F4984"/>
                </a:solidFill>
                <a:effectLst/>
                <a:uLnTx/>
                <a:uFillTx/>
                <a:latin typeface="Calibri" panose="020F0502020204030204" pitchFamily="34" charset="0"/>
                <a:ea typeface="+mj-ea"/>
                <a:cs typeface="+mj-cs"/>
              </a:rPr>
              <a:t>10</a:t>
            </a:r>
            <a:endParaRPr lang="en-IN" sz="1100" dirty="0"/>
          </a:p>
        </p:txBody>
      </p:sp>
      <p:sp>
        <p:nvSpPr>
          <p:cNvPr id="3" name="Content Placeholder 2">
            <a:extLst>
              <a:ext uri="{FF2B5EF4-FFF2-40B4-BE49-F238E27FC236}">
                <a16:creationId xmlns:a16="http://schemas.microsoft.com/office/drawing/2014/main" id="{406DC1B7-31E2-4C91-9532-4C8A6301A7F0}"/>
              </a:ext>
            </a:extLst>
          </p:cNvPr>
          <p:cNvSpPr>
            <a:spLocks noGrp="1"/>
          </p:cNvSpPr>
          <p:nvPr>
            <p:ph idx="1"/>
          </p:nvPr>
        </p:nvSpPr>
        <p:spPr>
          <a:xfrm>
            <a:off x="457200" y="1600202"/>
            <a:ext cx="4267200" cy="418722"/>
          </a:xfrm>
        </p:spPr>
        <p:txBody>
          <a:bodyPr/>
          <a:lstStyle/>
          <a:p>
            <a:r>
              <a:rPr lang="en-IN" dirty="0"/>
              <a:t>Example, continued.</a:t>
            </a:r>
          </a:p>
        </p:txBody>
      </p:sp>
      <p:sp>
        <p:nvSpPr>
          <p:cNvPr id="4" name="Content Placeholder 3">
            <a:extLst>
              <a:ext uri="{FF2B5EF4-FFF2-40B4-BE49-F238E27FC236}">
                <a16:creationId xmlns:a16="http://schemas.microsoft.com/office/drawing/2014/main" id="{6F681532-22E2-46AE-8469-56CB22319F16}"/>
              </a:ext>
            </a:extLst>
          </p:cNvPr>
          <p:cNvSpPr>
            <a:spLocks noGrp="1"/>
          </p:cNvSpPr>
          <p:nvPr>
            <p:ph idx="10"/>
          </p:nvPr>
        </p:nvSpPr>
        <p:spPr>
          <a:xfrm>
            <a:off x="457200" y="2133600"/>
            <a:ext cx="1960075" cy="464745"/>
          </a:xfrm>
        </p:spPr>
        <p:txBody>
          <a:bodyPr/>
          <a:lstStyle/>
          <a:p>
            <a:r>
              <a:rPr lang="en-IN" dirty="0"/>
              <a:t>The p-value is</a:t>
            </a:r>
          </a:p>
        </p:txBody>
      </p:sp>
      <p:graphicFrame>
        <p:nvGraphicFramePr>
          <p:cNvPr id="17" name="Object 16">
            <a:extLst>
              <a:ext uri="{FF2B5EF4-FFF2-40B4-BE49-F238E27FC236}">
                <a16:creationId xmlns:a16="http://schemas.microsoft.com/office/drawing/2014/main" id="{6F909628-B6A7-44D9-BC13-57EB6DB8F5E6}"/>
              </a:ext>
            </a:extLst>
          </p:cNvPr>
          <p:cNvGraphicFramePr>
            <a:graphicFrameLocks noChangeAspect="1"/>
          </p:cNvGraphicFramePr>
          <p:nvPr>
            <p:extLst>
              <p:ext uri="{D42A27DB-BD31-4B8C-83A1-F6EECF244321}">
                <p14:modId xmlns:p14="http://schemas.microsoft.com/office/powerpoint/2010/main" val="208740246"/>
              </p:ext>
            </p:extLst>
          </p:nvPr>
        </p:nvGraphicFramePr>
        <p:xfrm>
          <a:off x="2430463" y="2189163"/>
          <a:ext cx="1549400" cy="381000"/>
        </p:xfrm>
        <a:graphic>
          <a:graphicData uri="http://schemas.openxmlformats.org/presentationml/2006/ole">
            <mc:AlternateContent xmlns:mc="http://schemas.openxmlformats.org/markup-compatibility/2006">
              <mc:Choice xmlns:v="urn:schemas-microsoft-com:vml" Requires="v">
                <p:oleObj spid="_x0000_s26672" name="Equation" r:id="rId3" imgW="1549080" imgH="380880" progId="Equation.DSMT4">
                  <p:embed/>
                </p:oleObj>
              </mc:Choice>
              <mc:Fallback>
                <p:oleObj name="Equation" r:id="rId3" imgW="1549080" imgH="380880" progId="Equation.DSMT4">
                  <p:embed/>
                  <p:pic>
                    <p:nvPicPr>
                      <p:cNvPr id="0" name=""/>
                      <p:cNvPicPr/>
                      <p:nvPr/>
                    </p:nvPicPr>
                    <p:blipFill>
                      <a:blip r:embed="rId4"/>
                      <a:stretch>
                        <a:fillRect/>
                      </a:stretch>
                    </p:blipFill>
                    <p:spPr>
                      <a:xfrm>
                        <a:off x="2430463" y="2189163"/>
                        <a:ext cx="1549400" cy="3810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83DD58DF-72C2-42B7-B990-0A4F2EAE0B3F}"/>
              </a:ext>
            </a:extLst>
          </p:cNvPr>
          <p:cNvSpPr>
            <a:spLocks noGrp="1"/>
          </p:cNvSpPr>
          <p:nvPr>
            <p:ph idx="11"/>
          </p:nvPr>
        </p:nvSpPr>
        <p:spPr>
          <a:xfrm>
            <a:off x="4038600" y="2133602"/>
            <a:ext cx="4876800" cy="428530"/>
          </a:xfrm>
        </p:spPr>
        <p:txBody>
          <a:bodyPr/>
          <a:lstStyle/>
          <a:p>
            <a:pPr marL="0" indent="0">
              <a:buNone/>
            </a:pPr>
            <a:r>
              <a:rPr lang="en-IN" dirty="0"/>
              <a:t>which is approximately zero.</a:t>
            </a:r>
          </a:p>
        </p:txBody>
      </p:sp>
      <p:sp>
        <p:nvSpPr>
          <p:cNvPr id="6" name="Content Placeholder 5">
            <a:extLst>
              <a:ext uri="{FF2B5EF4-FFF2-40B4-BE49-F238E27FC236}">
                <a16:creationId xmlns:a16="http://schemas.microsoft.com/office/drawing/2014/main" id="{C8394994-9FA4-473D-BA33-EB536CF506BE}"/>
              </a:ext>
            </a:extLst>
          </p:cNvPr>
          <p:cNvSpPr>
            <a:spLocks noGrp="1"/>
          </p:cNvSpPr>
          <p:nvPr>
            <p:ph idx="12"/>
          </p:nvPr>
        </p:nvSpPr>
        <p:spPr>
          <a:xfrm>
            <a:off x="457200" y="2667000"/>
            <a:ext cx="8229600" cy="2126068"/>
          </a:xfrm>
        </p:spPr>
        <p:txBody>
          <a:bodyPr/>
          <a:lstStyle/>
          <a:p>
            <a:r>
              <a:rPr lang="en-US" dirty="0"/>
              <a:t>Reject the null hypothesis.</a:t>
            </a:r>
          </a:p>
          <a:p>
            <a:r>
              <a:rPr lang="en-US" dirty="0"/>
              <a:t>At the 5% significance level, the analyst’s claim is supported by the sample data; that is, the proportion of men is greater than the proportion of women.</a:t>
            </a:r>
          </a:p>
          <a:p>
            <a:r>
              <a:rPr lang="en-US" dirty="0"/>
              <a:t>The results appear consistent with the decision by so many retailers to redesign their websites to attract male customers.</a:t>
            </a:r>
            <a:endParaRPr lang="en-IN" dirty="0"/>
          </a:p>
        </p:txBody>
      </p:sp>
    </p:spTree>
    <p:extLst>
      <p:ext uri="{BB962C8B-B14F-4D97-AF65-F5344CB8AC3E}">
        <p14:creationId xmlns:p14="http://schemas.microsoft.com/office/powerpoint/2010/main" val="15720696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14D4D-0335-4276-ACEE-3C7C8657DE91}"/>
              </a:ext>
            </a:extLst>
          </p:cNvPr>
          <p:cNvSpPr>
            <a:spLocks noGrp="1"/>
          </p:cNvSpPr>
          <p:nvPr>
            <p:ph type="title"/>
          </p:nvPr>
        </p:nvSpPr>
        <p:spPr/>
        <p:txBody>
          <a:bodyPr>
            <a:normAutofit fontScale="90000"/>
          </a:bodyPr>
          <a:lstStyle/>
          <a:p>
            <a:r>
              <a:rPr kumimoji="0" lang="en-US" b="0" i="0" u="none" strike="noStrike" kern="1200" cap="none" spc="0" normalizeH="0" noProof="0" dirty="0">
                <a:ln>
                  <a:noFill/>
                </a:ln>
                <a:solidFill>
                  <a:srgbClr val="1F4984"/>
                </a:solidFill>
                <a:effectLst/>
                <a:uLnTx/>
                <a:uFillTx/>
                <a:latin typeface="Calibri" panose="020F0502020204030204" pitchFamily="34" charset="0"/>
                <a:ea typeface="+mj-ea"/>
                <a:cs typeface="+mj-cs"/>
              </a:rPr>
              <a:t>10.3 Inference Concerning the Difference Between Two Proportions </a:t>
            </a:r>
            <a:r>
              <a:rPr kumimoji="0" lang="en-US" sz="1100" b="0" i="0" u="none" strike="noStrike" kern="1200" cap="none" spc="0" normalizeH="0" noProof="0" dirty="0">
                <a:ln>
                  <a:noFill/>
                </a:ln>
                <a:solidFill>
                  <a:srgbClr val="1F4984"/>
                </a:solidFill>
                <a:effectLst/>
                <a:uLnTx/>
                <a:uFillTx/>
                <a:latin typeface="Calibri" panose="020F0502020204030204" pitchFamily="34" charset="0"/>
                <a:ea typeface="+mj-ea"/>
                <a:cs typeface="+mj-cs"/>
              </a:rPr>
              <a:t>11</a:t>
            </a:r>
            <a:endParaRPr lang="en-IN" sz="1100" dirty="0"/>
          </a:p>
        </p:txBody>
      </p:sp>
      <p:sp>
        <p:nvSpPr>
          <p:cNvPr id="3" name="Content Placeholder 2">
            <a:extLst>
              <a:ext uri="{FF2B5EF4-FFF2-40B4-BE49-F238E27FC236}">
                <a16:creationId xmlns:a16="http://schemas.microsoft.com/office/drawing/2014/main" id="{EBDC4FCD-7237-4E18-B52F-BA27EAC24A0A}"/>
              </a:ext>
            </a:extLst>
          </p:cNvPr>
          <p:cNvSpPr>
            <a:spLocks noGrp="1"/>
          </p:cNvSpPr>
          <p:nvPr>
            <p:ph idx="1"/>
          </p:nvPr>
        </p:nvSpPr>
        <p:spPr>
          <a:xfrm>
            <a:off x="457200" y="1600200"/>
            <a:ext cx="8534400" cy="4343400"/>
          </a:xfrm>
        </p:spPr>
        <p:txBody>
          <a:bodyPr>
            <a:noAutofit/>
          </a:bodyPr>
          <a:lstStyle/>
          <a:p>
            <a:r>
              <a:rPr lang="en-US" sz="2000" dirty="0"/>
              <a:t>Example: While we expect relatively expensive wines to have more desirable characteristics than relatively inexpensive wines, people are often confused in their assessment of the quality of wine in a blind test.</a:t>
            </a:r>
          </a:p>
          <a:p>
            <a:r>
              <a:rPr lang="en-US" sz="2000" dirty="0"/>
              <a:t>In a recent experiment at a local winery, the same wine is served to two groups of people but with different price information.</a:t>
            </a:r>
          </a:p>
          <a:p>
            <a:r>
              <a:rPr lang="en-US" sz="2000" dirty="0"/>
              <a:t>In the first group, 60 people are told that they are tasting a $25 wine, of which 48 like the wine.</a:t>
            </a:r>
          </a:p>
          <a:p>
            <a:r>
              <a:rPr lang="en-US" sz="2000" dirty="0"/>
              <a:t>In the second group, only 20 of 50 people like the wine when they are told that it is a $10 wine.</a:t>
            </a:r>
          </a:p>
          <a:p>
            <a:r>
              <a:rPr lang="en-US" sz="2000" dirty="0"/>
              <a:t>The experiment is conducted to determine if the proportion of people who like the wine in the first group is more than 20 percentage points higher than in the second group.</a:t>
            </a:r>
          </a:p>
          <a:p>
            <a:r>
              <a:rPr lang="en-US" sz="2000" dirty="0"/>
              <a:t>Conduct this test at the 5% significance level.</a:t>
            </a:r>
          </a:p>
        </p:txBody>
      </p:sp>
    </p:spTree>
    <p:extLst>
      <p:ext uri="{BB962C8B-B14F-4D97-AF65-F5344CB8AC3E}">
        <p14:creationId xmlns:p14="http://schemas.microsoft.com/office/powerpoint/2010/main" val="105761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14D4D-0335-4276-ACEE-3C7C8657DE91}"/>
              </a:ext>
            </a:extLst>
          </p:cNvPr>
          <p:cNvSpPr>
            <a:spLocks noGrp="1"/>
          </p:cNvSpPr>
          <p:nvPr>
            <p:ph type="title"/>
          </p:nvPr>
        </p:nvSpPr>
        <p:spPr/>
        <p:txBody>
          <a:bodyPr>
            <a:normAutofit fontScale="90000"/>
          </a:bodyPr>
          <a:lstStyle/>
          <a:p>
            <a:r>
              <a:rPr kumimoji="0" lang="en-US" b="0" i="0" u="none" strike="noStrike" kern="1200" cap="none" spc="0" normalizeH="0" noProof="0" dirty="0">
                <a:ln>
                  <a:noFill/>
                </a:ln>
                <a:solidFill>
                  <a:srgbClr val="1F4984"/>
                </a:solidFill>
                <a:effectLst/>
                <a:uLnTx/>
                <a:uFillTx/>
                <a:latin typeface="Calibri" panose="020F0502020204030204" pitchFamily="34" charset="0"/>
                <a:ea typeface="+mj-ea"/>
                <a:cs typeface="+mj-cs"/>
              </a:rPr>
              <a:t>10.3 Inference Concerning the Difference Between Two Proportions </a:t>
            </a:r>
            <a:r>
              <a:rPr kumimoji="0" lang="en-US" sz="1100" b="0" i="0" u="none" strike="noStrike" kern="1200" cap="none" spc="0" normalizeH="0" noProof="0" dirty="0">
                <a:ln>
                  <a:noFill/>
                </a:ln>
                <a:solidFill>
                  <a:srgbClr val="1F4984"/>
                </a:solidFill>
                <a:effectLst/>
                <a:uLnTx/>
                <a:uFillTx/>
                <a:latin typeface="Calibri" panose="020F0502020204030204" pitchFamily="34" charset="0"/>
                <a:ea typeface="+mj-ea"/>
                <a:cs typeface="+mj-cs"/>
              </a:rPr>
              <a:t>12</a:t>
            </a:r>
            <a:endParaRPr lang="en-IN" sz="1100" dirty="0"/>
          </a:p>
        </p:txBody>
      </p:sp>
      <p:sp>
        <p:nvSpPr>
          <p:cNvPr id="3" name="Content Placeholder 2">
            <a:extLst>
              <a:ext uri="{FF2B5EF4-FFF2-40B4-BE49-F238E27FC236}">
                <a16:creationId xmlns:a16="http://schemas.microsoft.com/office/drawing/2014/main" id="{EBDC4FCD-7237-4E18-B52F-BA27EAC24A0A}"/>
              </a:ext>
            </a:extLst>
          </p:cNvPr>
          <p:cNvSpPr>
            <a:spLocks noGrp="1"/>
          </p:cNvSpPr>
          <p:nvPr>
            <p:ph idx="1"/>
          </p:nvPr>
        </p:nvSpPr>
        <p:spPr>
          <a:xfrm>
            <a:off x="457200" y="1600201"/>
            <a:ext cx="8229600" cy="1912544"/>
          </a:xfrm>
        </p:spPr>
        <p:txBody>
          <a:bodyPr>
            <a:normAutofit/>
          </a:bodyPr>
          <a:lstStyle/>
          <a:p>
            <a:r>
              <a:rPr lang="en-US" sz="2200" dirty="0"/>
              <a:t>Example, continued.</a:t>
            </a:r>
          </a:p>
          <a:p>
            <a:r>
              <a:rPr lang="en-US" sz="2200" dirty="0"/>
              <a:t>Let </a:t>
            </a:r>
            <a:r>
              <a:rPr lang="en-US" sz="2200" i="1" dirty="0"/>
              <a:t>p</a:t>
            </a:r>
            <a:r>
              <a:rPr lang="en-US" sz="2200" baseline="-25000" dirty="0"/>
              <a:t>1</a:t>
            </a:r>
            <a:r>
              <a:rPr lang="en-US" sz="2200" dirty="0"/>
              <a:t> denote the proportion of people who like the wine in the first group.</a:t>
            </a:r>
          </a:p>
          <a:p>
            <a:r>
              <a:rPr lang="en-US" sz="2200" dirty="0"/>
              <a:t>Let </a:t>
            </a:r>
            <a:r>
              <a:rPr lang="en-US" sz="2200" i="1" dirty="0"/>
              <a:t>p</a:t>
            </a:r>
            <a:r>
              <a:rPr lang="en-US" sz="2200" baseline="-25000" dirty="0"/>
              <a:t>2</a:t>
            </a:r>
            <a:r>
              <a:rPr lang="en-US" sz="2200" dirty="0"/>
              <a:t> denote the proportion of people who like the wine in the second group.</a:t>
            </a:r>
          </a:p>
        </p:txBody>
      </p:sp>
      <p:graphicFrame>
        <p:nvGraphicFramePr>
          <p:cNvPr id="4" name="Object 3">
            <a:extLst>
              <a:ext uri="{FF2B5EF4-FFF2-40B4-BE49-F238E27FC236}">
                <a16:creationId xmlns:a16="http://schemas.microsoft.com/office/drawing/2014/main" id="{1C1964E9-E57C-460B-BF24-3E74944234C8}"/>
              </a:ext>
            </a:extLst>
          </p:cNvPr>
          <p:cNvGraphicFramePr>
            <a:graphicFrameLocks noChangeAspect="1"/>
          </p:cNvGraphicFramePr>
          <p:nvPr>
            <p:extLst>
              <p:ext uri="{D42A27DB-BD31-4B8C-83A1-F6EECF244321}">
                <p14:modId xmlns:p14="http://schemas.microsoft.com/office/powerpoint/2010/main" val="609038755"/>
              </p:ext>
            </p:extLst>
          </p:nvPr>
        </p:nvGraphicFramePr>
        <p:xfrm>
          <a:off x="846138" y="3587750"/>
          <a:ext cx="2206625" cy="368300"/>
        </p:xfrm>
        <a:graphic>
          <a:graphicData uri="http://schemas.openxmlformats.org/presentationml/2006/ole">
            <mc:AlternateContent xmlns:mc="http://schemas.openxmlformats.org/markup-compatibility/2006">
              <mc:Choice xmlns:v="urn:schemas-microsoft-com:vml" Requires="v">
                <p:oleObj spid="_x0000_s27742" name="Equation" r:id="rId3" imgW="2273040" imgH="380880" progId="Equation.DSMT4">
                  <p:embed/>
                </p:oleObj>
              </mc:Choice>
              <mc:Fallback>
                <p:oleObj name="Equation" r:id="rId3" imgW="2273040" imgH="380880" progId="Equation.DSMT4">
                  <p:embed/>
                  <p:pic>
                    <p:nvPicPr>
                      <p:cNvPr id="4" name="Object 3">
                        <a:extLst>
                          <a:ext uri="{FF2B5EF4-FFF2-40B4-BE49-F238E27FC236}">
                            <a16:creationId xmlns:a16="http://schemas.microsoft.com/office/drawing/2014/main" id="{243FE271-3C11-4BD7-A449-E77EA1E77863}"/>
                          </a:ext>
                        </a:extLst>
                      </p:cNvPr>
                      <p:cNvPicPr/>
                      <p:nvPr/>
                    </p:nvPicPr>
                    <p:blipFill>
                      <a:blip r:embed="rId4"/>
                      <a:stretch>
                        <a:fillRect/>
                      </a:stretch>
                    </p:blipFill>
                    <p:spPr>
                      <a:xfrm>
                        <a:off x="846138" y="3587750"/>
                        <a:ext cx="2206625" cy="368300"/>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73C27B9D-1CAE-43F2-8583-BCDC06E0A5DC}"/>
              </a:ext>
            </a:extLst>
          </p:cNvPr>
          <p:cNvGraphicFramePr>
            <a:graphicFrameLocks noChangeAspect="1"/>
          </p:cNvGraphicFramePr>
          <p:nvPr>
            <p:extLst>
              <p:ext uri="{D42A27DB-BD31-4B8C-83A1-F6EECF244321}">
                <p14:modId xmlns:p14="http://schemas.microsoft.com/office/powerpoint/2010/main" val="3744662620"/>
              </p:ext>
            </p:extLst>
          </p:nvPr>
        </p:nvGraphicFramePr>
        <p:xfrm>
          <a:off x="773113" y="4065588"/>
          <a:ext cx="2305050" cy="368300"/>
        </p:xfrm>
        <a:graphic>
          <a:graphicData uri="http://schemas.openxmlformats.org/presentationml/2006/ole">
            <mc:AlternateContent xmlns:mc="http://schemas.openxmlformats.org/markup-compatibility/2006">
              <mc:Choice xmlns:v="urn:schemas-microsoft-com:vml" Requires="v">
                <p:oleObj spid="_x0000_s27743" name="Equation" r:id="rId5" imgW="2374560" imgH="380880" progId="Equation.DSMT4">
                  <p:embed/>
                </p:oleObj>
              </mc:Choice>
              <mc:Fallback>
                <p:oleObj name="Equation" r:id="rId5" imgW="2374560" imgH="380880" progId="Equation.DSMT4">
                  <p:embed/>
                  <p:pic>
                    <p:nvPicPr>
                      <p:cNvPr id="5" name="Object 4">
                        <a:extLst>
                          <a:ext uri="{FF2B5EF4-FFF2-40B4-BE49-F238E27FC236}">
                            <a16:creationId xmlns:a16="http://schemas.microsoft.com/office/drawing/2014/main" id="{2221CA76-2C4B-48B6-BA0B-9E56816C6AFC}"/>
                          </a:ext>
                        </a:extLst>
                      </p:cNvPr>
                      <p:cNvPicPr/>
                      <p:nvPr/>
                    </p:nvPicPr>
                    <p:blipFill>
                      <a:blip r:embed="rId6"/>
                      <a:stretch>
                        <a:fillRect/>
                      </a:stretch>
                    </p:blipFill>
                    <p:spPr>
                      <a:xfrm>
                        <a:off x="773113" y="4065588"/>
                        <a:ext cx="2305050" cy="368300"/>
                      </a:xfrm>
                      <a:prstGeom prst="rect">
                        <a:avLst/>
                      </a:prstGeom>
                    </p:spPr>
                  </p:pic>
                </p:oleObj>
              </mc:Fallback>
            </mc:AlternateContent>
          </a:graphicData>
        </a:graphic>
      </p:graphicFrame>
    </p:spTree>
    <p:extLst>
      <p:ext uri="{BB962C8B-B14F-4D97-AF65-F5344CB8AC3E}">
        <p14:creationId xmlns:p14="http://schemas.microsoft.com/office/powerpoint/2010/main" val="7679855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A99F8-A95F-4AF6-B2C8-A220661C5580}"/>
              </a:ext>
            </a:extLst>
          </p:cNvPr>
          <p:cNvSpPr>
            <a:spLocks noGrp="1"/>
          </p:cNvSpPr>
          <p:nvPr>
            <p:ph type="title"/>
          </p:nvPr>
        </p:nvSpPr>
        <p:spPr/>
        <p:txBody>
          <a:bodyPr>
            <a:normAutofit fontScale="90000"/>
          </a:bodyPr>
          <a:lstStyle/>
          <a:p>
            <a:r>
              <a:rPr kumimoji="0" lang="en-US" b="0" i="0" u="none" strike="noStrike" kern="1200" cap="none" spc="0" normalizeH="0" noProof="0" dirty="0">
                <a:ln>
                  <a:noFill/>
                </a:ln>
                <a:solidFill>
                  <a:srgbClr val="1F4984"/>
                </a:solidFill>
                <a:effectLst/>
                <a:uLnTx/>
                <a:uFillTx/>
                <a:latin typeface="Calibri" panose="020F0502020204030204" pitchFamily="34" charset="0"/>
                <a:ea typeface="+mj-ea"/>
                <a:cs typeface="+mj-cs"/>
              </a:rPr>
              <a:t>10.3 Inference Concerning the Difference Between Two Proportions </a:t>
            </a:r>
            <a:r>
              <a:rPr kumimoji="0" lang="en-US" sz="1100" b="0" i="0" u="none" strike="noStrike" kern="1200" cap="none" spc="0" normalizeH="0" noProof="0" dirty="0">
                <a:ln>
                  <a:noFill/>
                </a:ln>
                <a:solidFill>
                  <a:srgbClr val="1F4984"/>
                </a:solidFill>
                <a:effectLst/>
                <a:uLnTx/>
                <a:uFillTx/>
                <a:latin typeface="Calibri" panose="020F0502020204030204" pitchFamily="34" charset="0"/>
                <a:ea typeface="+mj-ea"/>
                <a:cs typeface="+mj-cs"/>
              </a:rPr>
              <a:t>13</a:t>
            </a:r>
            <a:endParaRPr lang="en-IN" sz="1100" dirty="0"/>
          </a:p>
        </p:txBody>
      </p:sp>
      <p:sp>
        <p:nvSpPr>
          <p:cNvPr id="3" name="Content Placeholder 2">
            <a:extLst>
              <a:ext uri="{FF2B5EF4-FFF2-40B4-BE49-F238E27FC236}">
                <a16:creationId xmlns:a16="http://schemas.microsoft.com/office/drawing/2014/main" id="{D7B70F47-62D3-4774-97D1-50D35A8A325F}"/>
              </a:ext>
            </a:extLst>
          </p:cNvPr>
          <p:cNvSpPr>
            <a:spLocks noGrp="1"/>
          </p:cNvSpPr>
          <p:nvPr>
            <p:ph idx="1"/>
          </p:nvPr>
        </p:nvSpPr>
        <p:spPr>
          <a:xfrm>
            <a:off x="457200" y="1600202"/>
            <a:ext cx="5562600" cy="409668"/>
          </a:xfrm>
        </p:spPr>
        <p:txBody>
          <a:bodyPr>
            <a:normAutofit/>
          </a:bodyPr>
          <a:lstStyle/>
          <a:p>
            <a:r>
              <a:rPr lang="en-IN" sz="1800" dirty="0"/>
              <a:t>Example, continued.</a:t>
            </a:r>
          </a:p>
        </p:txBody>
      </p:sp>
      <p:sp>
        <p:nvSpPr>
          <p:cNvPr id="4" name="Content Placeholder 3">
            <a:extLst>
              <a:ext uri="{FF2B5EF4-FFF2-40B4-BE49-F238E27FC236}">
                <a16:creationId xmlns:a16="http://schemas.microsoft.com/office/drawing/2014/main" id="{2FFB6266-45D1-463A-BD62-28A2EA860A09}"/>
              </a:ext>
            </a:extLst>
          </p:cNvPr>
          <p:cNvSpPr>
            <a:spLocks noGrp="1"/>
          </p:cNvSpPr>
          <p:nvPr>
            <p:ph idx="10"/>
          </p:nvPr>
        </p:nvSpPr>
        <p:spPr>
          <a:xfrm>
            <a:off x="457200" y="2126027"/>
            <a:ext cx="457200" cy="409668"/>
          </a:xfrm>
        </p:spPr>
        <p:txBody>
          <a:bodyPr>
            <a:normAutofit/>
          </a:bodyPr>
          <a:lstStyle/>
          <a:p>
            <a:r>
              <a:rPr lang="en-IN" sz="1800" dirty="0"/>
              <a:t> </a:t>
            </a:r>
          </a:p>
        </p:txBody>
      </p:sp>
      <p:graphicFrame>
        <p:nvGraphicFramePr>
          <p:cNvPr id="15" name="Object 14">
            <a:extLst>
              <a:ext uri="{FF2B5EF4-FFF2-40B4-BE49-F238E27FC236}">
                <a16:creationId xmlns:a16="http://schemas.microsoft.com/office/drawing/2014/main" id="{0BD29310-26B6-49F7-B5A4-7298EA9F2E79}"/>
              </a:ext>
            </a:extLst>
          </p:cNvPr>
          <p:cNvGraphicFramePr>
            <a:graphicFrameLocks noChangeAspect="1"/>
          </p:cNvGraphicFramePr>
          <p:nvPr>
            <p:extLst>
              <p:ext uri="{D42A27DB-BD31-4B8C-83A1-F6EECF244321}">
                <p14:modId xmlns:p14="http://schemas.microsoft.com/office/powerpoint/2010/main" val="3114267619"/>
              </p:ext>
            </p:extLst>
          </p:nvPr>
        </p:nvGraphicFramePr>
        <p:xfrm>
          <a:off x="977900" y="2066925"/>
          <a:ext cx="2633663" cy="504825"/>
        </p:xfrm>
        <a:graphic>
          <a:graphicData uri="http://schemas.openxmlformats.org/presentationml/2006/ole">
            <mc:AlternateContent xmlns:mc="http://schemas.openxmlformats.org/markup-compatibility/2006">
              <mc:Choice xmlns:v="urn:schemas-microsoft-com:vml" Requires="v">
                <p:oleObj spid="_x0000_s28812" name="Equation" r:id="rId3" imgW="3187440" imgH="609480" progId="Equation.DSMT4">
                  <p:embed/>
                </p:oleObj>
              </mc:Choice>
              <mc:Fallback>
                <p:oleObj name="Equation" r:id="rId3" imgW="3187440" imgH="609480" progId="Equation.DSMT4">
                  <p:embed/>
                  <p:pic>
                    <p:nvPicPr>
                      <p:cNvPr id="0" name=""/>
                      <p:cNvPicPr/>
                      <p:nvPr/>
                    </p:nvPicPr>
                    <p:blipFill>
                      <a:blip r:embed="rId4"/>
                      <a:stretch>
                        <a:fillRect/>
                      </a:stretch>
                    </p:blipFill>
                    <p:spPr>
                      <a:xfrm>
                        <a:off x="977900" y="2066925"/>
                        <a:ext cx="2633663" cy="504825"/>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DAF74A40-57DE-4099-9298-B2B97EDB0462}"/>
              </a:ext>
            </a:extLst>
          </p:cNvPr>
          <p:cNvSpPr>
            <a:spLocks noGrp="1"/>
          </p:cNvSpPr>
          <p:nvPr>
            <p:ph idx="11"/>
          </p:nvPr>
        </p:nvSpPr>
        <p:spPr>
          <a:xfrm>
            <a:off x="457200" y="2793234"/>
            <a:ext cx="381000" cy="409668"/>
          </a:xfrm>
        </p:spPr>
        <p:txBody>
          <a:bodyPr>
            <a:normAutofit/>
          </a:bodyPr>
          <a:lstStyle/>
          <a:p>
            <a:r>
              <a:rPr lang="en-IN" sz="1800" dirty="0"/>
              <a:t> </a:t>
            </a:r>
          </a:p>
        </p:txBody>
      </p:sp>
      <p:graphicFrame>
        <p:nvGraphicFramePr>
          <p:cNvPr id="16" name="Object 15">
            <a:extLst>
              <a:ext uri="{FF2B5EF4-FFF2-40B4-BE49-F238E27FC236}">
                <a16:creationId xmlns:a16="http://schemas.microsoft.com/office/drawing/2014/main" id="{9456610D-4E11-4CC0-B188-6D92C5CBEB61}"/>
              </a:ext>
            </a:extLst>
          </p:cNvPr>
          <p:cNvGraphicFramePr>
            <a:graphicFrameLocks noChangeAspect="1"/>
          </p:cNvGraphicFramePr>
          <p:nvPr>
            <p:extLst>
              <p:ext uri="{D42A27DB-BD31-4B8C-83A1-F6EECF244321}">
                <p14:modId xmlns:p14="http://schemas.microsoft.com/office/powerpoint/2010/main" val="1952536738"/>
              </p:ext>
            </p:extLst>
          </p:nvPr>
        </p:nvGraphicFramePr>
        <p:xfrm>
          <a:off x="881063" y="2671763"/>
          <a:ext cx="3946525" cy="912812"/>
        </p:xfrm>
        <a:graphic>
          <a:graphicData uri="http://schemas.openxmlformats.org/presentationml/2006/ole">
            <mc:AlternateContent xmlns:mc="http://schemas.openxmlformats.org/markup-compatibility/2006">
              <mc:Choice xmlns:v="urn:schemas-microsoft-com:vml" Requires="v">
                <p:oleObj spid="_x0000_s28813" name="Equation" r:id="rId5" imgW="4775040" imgH="1104840" progId="Equation.DSMT4">
                  <p:embed/>
                </p:oleObj>
              </mc:Choice>
              <mc:Fallback>
                <p:oleObj name="Equation" r:id="rId5" imgW="4775040" imgH="1104840" progId="Equation.DSMT4">
                  <p:embed/>
                  <p:pic>
                    <p:nvPicPr>
                      <p:cNvPr id="0" name=""/>
                      <p:cNvPicPr/>
                      <p:nvPr/>
                    </p:nvPicPr>
                    <p:blipFill>
                      <a:blip r:embed="rId6"/>
                      <a:stretch>
                        <a:fillRect/>
                      </a:stretch>
                    </p:blipFill>
                    <p:spPr>
                      <a:xfrm>
                        <a:off x="881063" y="2671763"/>
                        <a:ext cx="3946525" cy="912812"/>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F9648E1F-A79B-4BFA-803D-D8AF34575E0C}"/>
              </a:ext>
            </a:extLst>
          </p:cNvPr>
          <p:cNvSpPr>
            <a:spLocks noGrp="1"/>
          </p:cNvSpPr>
          <p:nvPr>
            <p:ph idx="12"/>
          </p:nvPr>
        </p:nvSpPr>
        <p:spPr>
          <a:xfrm>
            <a:off x="457200" y="3675443"/>
            <a:ext cx="1806166" cy="371456"/>
          </a:xfrm>
        </p:spPr>
        <p:txBody>
          <a:bodyPr>
            <a:normAutofit/>
          </a:bodyPr>
          <a:lstStyle/>
          <a:p>
            <a:r>
              <a:rPr lang="en-IN" sz="1800" dirty="0"/>
              <a:t>The p-value is</a:t>
            </a:r>
          </a:p>
        </p:txBody>
      </p:sp>
      <p:graphicFrame>
        <p:nvGraphicFramePr>
          <p:cNvPr id="17" name="Object 16">
            <a:extLst>
              <a:ext uri="{FF2B5EF4-FFF2-40B4-BE49-F238E27FC236}">
                <a16:creationId xmlns:a16="http://schemas.microsoft.com/office/drawing/2014/main" id="{314A438B-1292-4016-8EEB-511CACCDEA4E}"/>
              </a:ext>
            </a:extLst>
          </p:cNvPr>
          <p:cNvGraphicFramePr>
            <a:graphicFrameLocks noChangeAspect="1"/>
          </p:cNvGraphicFramePr>
          <p:nvPr>
            <p:extLst>
              <p:ext uri="{D42A27DB-BD31-4B8C-83A1-F6EECF244321}">
                <p14:modId xmlns:p14="http://schemas.microsoft.com/office/powerpoint/2010/main" val="1550390499"/>
              </p:ext>
            </p:extLst>
          </p:nvPr>
        </p:nvGraphicFramePr>
        <p:xfrm>
          <a:off x="2292350" y="3730625"/>
          <a:ext cx="2109788" cy="315913"/>
        </p:xfrm>
        <a:graphic>
          <a:graphicData uri="http://schemas.openxmlformats.org/presentationml/2006/ole">
            <mc:AlternateContent xmlns:mc="http://schemas.openxmlformats.org/markup-compatibility/2006">
              <mc:Choice xmlns:v="urn:schemas-microsoft-com:vml" Requires="v">
                <p:oleObj spid="_x0000_s28814" name="Equation" r:id="rId7" imgW="2552400" imgH="380880" progId="Equation.DSMT4">
                  <p:embed/>
                </p:oleObj>
              </mc:Choice>
              <mc:Fallback>
                <p:oleObj name="Equation" r:id="rId7" imgW="2552400" imgH="380880" progId="Equation.DSMT4">
                  <p:embed/>
                  <p:pic>
                    <p:nvPicPr>
                      <p:cNvPr id="0" name=""/>
                      <p:cNvPicPr/>
                      <p:nvPr/>
                    </p:nvPicPr>
                    <p:blipFill>
                      <a:blip r:embed="rId8"/>
                      <a:stretch>
                        <a:fillRect/>
                      </a:stretch>
                    </p:blipFill>
                    <p:spPr>
                      <a:xfrm>
                        <a:off x="2292350" y="3730625"/>
                        <a:ext cx="2109788" cy="315913"/>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55AC6E92-E946-45FA-8154-9412C333CAFB}"/>
              </a:ext>
            </a:extLst>
          </p:cNvPr>
          <p:cNvSpPr>
            <a:spLocks noGrp="1"/>
          </p:cNvSpPr>
          <p:nvPr>
            <p:ph idx="13"/>
          </p:nvPr>
        </p:nvSpPr>
        <p:spPr>
          <a:xfrm>
            <a:off x="457200" y="4096695"/>
            <a:ext cx="8478570" cy="1860487"/>
          </a:xfrm>
        </p:spPr>
        <p:txBody>
          <a:bodyPr>
            <a:noAutofit/>
          </a:bodyPr>
          <a:lstStyle/>
          <a:p>
            <a:r>
              <a:rPr lang="en-US" sz="1800" dirty="0"/>
              <a:t>Reject the null hypothesis.</a:t>
            </a:r>
          </a:p>
          <a:p>
            <a:r>
              <a:rPr lang="en-US" sz="1800" dirty="0"/>
              <a:t>At the 5% significance level, we conclude that the proportion of people who like the wine in the first group is more than 20 percentage points higher than in the second group.</a:t>
            </a:r>
          </a:p>
          <a:p>
            <a:r>
              <a:rPr lang="en-US" sz="1800" dirty="0"/>
              <a:t>Overall, this result is consistent with scientific research, which has demonstrated the power of suggestion in wine tasting.</a:t>
            </a:r>
            <a:endParaRPr lang="en-IN" sz="1800" dirty="0"/>
          </a:p>
        </p:txBody>
      </p:sp>
    </p:spTree>
    <p:extLst>
      <p:ext uri="{BB962C8B-B14F-4D97-AF65-F5344CB8AC3E}">
        <p14:creationId xmlns:p14="http://schemas.microsoft.com/office/powerpoint/2010/main" val="21219730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EB5B9-B8DE-4878-8595-6CACE75D70BB}"/>
              </a:ext>
            </a:extLst>
          </p:cNvPr>
          <p:cNvSpPr>
            <a:spLocks noGrp="1"/>
          </p:cNvSpPr>
          <p:nvPr>
            <p:ph type="ctrTitle"/>
          </p:nvPr>
        </p:nvSpPr>
        <p:spPr/>
        <p:txBody>
          <a:bodyPr/>
          <a:lstStyle/>
          <a:p>
            <a:r>
              <a:rPr lang="en-US" noProof="0" dirty="0">
                <a:latin typeface="+mn-lt"/>
              </a:rPr>
              <a:t>End of Main Content</a:t>
            </a:r>
          </a:p>
        </p:txBody>
      </p:sp>
      <p:sp>
        <p:nvSpPr>
          <p:cNvPr id="3" name="Content Placeholder 2">
            <a:extLst>
              <a:ext uri="{FF2B5EF4-FFF2-40B4-BE49-F238E27FC236}">
                <a16:creationId xmlns:a16="http://schemas.microsoft.com/office/drawing/2014/main" id="{A848E35C-E51F-42B1-8E56-9AA70D145414}"/>
              </a:ext>
            </a:extLst>
          </p:cNvPr>
          <p:cNvSpPr>
            <a:spLocks noGrp="1"/>
          </p:cNvSpPr>
          <p:nvPr>
            <p:ph sz="quarter" idx="10"/>
          </p:nvPr>
        </p:nvSpPr>
        <p:spPr>
          <a:xfrm>
            <a:off x="762000" y="6172200"/>
            <a:ext cx="7623175" cy="533400"/>
          </a:xfrm>
        </p:spPr>
        <p:txBody>
          <a:bodyPr>
            <a:normAutofit/>
          </a:bodyPr>
          <a:lstStyle/>
          <a:p>
            <a:pPr marL="0" indent="0" algn="ctr">
              <a:lnSpc>
                <a:spcPct val="120000"/>
              </a:lnSpc>
              <a:buNone/>
            </a:pPr>
            <a:r>
              <a:rPr lang="en-US" sz="1200" dirty="0"/>
              <a:t>Copyright 2022 © McGraw Hill LLC. All rights reserved. No reproduction or distribution without the prior written consent of McGraw Hill LLC.</a:t>
            </a:r>
          </a:p>
        </p:txBody>
      </p:sp>
    </p:spTree>
    <p:extLst>
      <p:ext uri="{BB962C8B-B14F-4D97-AF65-F5344CB8AC3E}">
        <p14:creationId xmlns:p14="http://schemas.microsoft.com/office/powerpoint/2010/main" val="36801395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895600"/>
            <a:ext cx="8229600" cy="1143000"/>
          </a:xfrm>
        </p:spPr>
        <p:txBody>
          <a:bodyPr>
            <a:normAutofit fontScale="90000"/>
          </a:bodyPr>
          <a:lstStyle/>
          <a:p>
            <a:r>
              <a:rPr lang="en-US" dirty="0">
                <a:latin typeface="+mn-lt"/>
              </a:rPr>
              <a:t>Accessibility Content: Text Alternatives for Images</a:t>
            </a:r>
            <a:endParaRPr lang="en-US" sz="1100" dirty="0">
              <a:latin typeface="+mn-lt"/>
            </a:endParaRPr>
          </a:p>
        </p:txBody>
      </p:sp>
    </p:spTree>
    <p:extLst>
      <p:ext uri="{BB962C8B-B14F-4D97-AF65-F5344CB8AC3E}">
        <p14:creationId xmlns:p14="http://schemas.microsoft.com/office/powerpoint/2010/main" val="1481514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z="3600" dirty="0">
                <a:latin typeface="+mn-lt"/>
              </a:rPr>
              <a:t>10.1 Inference Concerning the Difference Between Two Means </a:t>
            </a:r>
            <a:r>
              <a:rPr lang="en-US" sz="1100" dirty="0">
                <a:latin typeface="+mn-lt"/>
              </a:rPr>
              <a:t>13</a:t>
            </a:r>
            <a:r>
              <a:rPr lang="en-US" sz="3600" noProof="0" dirty="0">
                <a:latin typeface="+mn-lt"/>
              </a:rPr>
              <a:t> – Text Alternative</a:t>
            </a:r>
          </a:p>
        </p:txBody>
      </p:sp>
      <p:sp>
        <p:nvSpPr>
          <p:cNvPr id="8" name="Content Placeholder 7"/>
          <p:cNvSpPr>
            <a:spLocks noGrp="1"/>
          </p:cNvSpPr>
          <p:nvPr>
            <p:ph sz="quarter" idx="10"/>
          </p:nvPr>
        </p:nvSpPr>
        <p:spPr>
          <a:xfrm>
            <a:off x="451022" y="1367589"/>
            <a:ext cx="8229600" cy="304801"/>
          </a:xfrm>
        </p:spPr>
        <p:txBody>
          <a:bodyPr/>
          <a:lstStyle/>
          <a:p>
            <a:r>
              <a:rPr lang="en-US" noProof="0" dirty="0">
                <a:hlinkClick r:id="rId2" action="ppaction://hlinksldjump"/>
              </a:rPr>
              <a:t>Return to parent-slide containing images.</a:t>
            </a:r>
            <a:endParaRPr lang="en-US" noProof="0" dirty="0"/>
          </a:p>
        </p:txBody>
      </p:sp>
      <p:sp>
        <p:nvSpPr>
          <p:cNvPr id="7" name="Content Placeholder 6"/>
          <p:cNvSpPr>
            <a:spLocks noGrp="1"/>
          </p:cNvSpPr>
          <p:nvPr>
            <p:ph idx="1"/>
          </p:nvPr>
        </p:nvSpPr>
        <p:spPr>
          <a:xfrm>
            <a:off x="451022" y="1791188"/>
            <a:ext cx="8229600" cy="3879696"/>
          </a:xfrm>
        </p:spPr>
        <p:txBody>
          <a:bodyPr>
            <a:normAutofit/>
          </a:bodyPr>
          <a:lstStyle/>
          <a:p>
            <a:pPr marL="0" indent="0">
              <a:buNone/>
            </a:pPr>
            <a:r>
              <a:rPr lang="en-US" sz="2400" dirty="0"/>
              <a:t>The inputs are the variable 1 and 2 ranges. The hypothesized mean difference is 0. The box for labels is checked and alpha is 0.05. The output is selected to be a new worksheet ply.</a:t>
            </a:r>
            <a:endParaRPr lang="en-US" sz="2400" noProof="0" dirty="0">
              <a:latin typeface="+mn-lt"/>
            </a:endParaRPr>
          </a:p>
        </p:txBody>
      </p:sp>
      <p:sp>
        <p:nvSpPr>
          <p:cNvPr id="9" name="Content Placeholder 8"/>
          <p:cNvSpPr>
            <a:spLocks noGrp="1"/>
          </p:cNvSpPr>
          <p:nvPr>
            <p:ph sz="quarter" idx="11"/>
          </p:nvPr>
        </p:nvSpPr>
        <p:spPr>
          <a:xfrm>
            <a:off x="451022" y="5719010"/>
            <a:ext cx="8229600" cy="228600"/>
          </a:xfrm>
        </p:spPr>
        <p:txBody>
          <a:bodyPr/>
          <a:lstStyle/>
          <a:p>
            <a:r>
              <a:rPr lang="en-US" noProof="0" dirty="0">
                <a:hlinkClick r:id="rId2" action="ppaction://hlinksldjump"/>
              </a:rPr>
              <a:t>Return to parent-slide containing images.</a:t>
            </a:r>
            <a:endParaRPr lang="en-US" noProof="0" dirty="0"/>
          </a:p>
        </p:txBody>
      </p:sp>
    </p:spTree>
    <p:extLst>
      <p:ext uri="{BB962C8B-B14F-4D97-AF65-F5344CB8AC3E}">
        <p14:creationId xmlns:p14="http://schemas.microsoft.com/office/powerpoint/2010/main" val="23638781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z="3600" dirty="0">
                <a:latin typeface="Calibri" panose="020F0502020204030204" pitchFamily="34" charset="0"/>
              </a:rPr>
              <a:t>10.1 Inference Concerning the Difference Between Two Means </a:t>
            </a:r>
            <a:r>
              <a:rPr lang="en-US" sz="1050" dirty="0">
                <a:latin typeface="Calibri" panose="020F0502020204030204" pitchFamily="34" charset="0"/>
              </a:rPr>
              <a:t>14</a:t>
            </a:r>
            <a:r>
              <a:rPr lang="en-US" sz="3600" noProof="0" dirty="0">
                <a:latin typeface="+mn-lt"/>
              </a:rPr>
              <a:t> – Text Alternative</a:t>
            </a:r>
          </a:p>
        </p:txBody>
      </p:sp>
      <p:sp>
        <p:nvSpPr>
          <p:cNvPr id="8" name="Content Placeholder 7"/>
          <p:cNvSpPr>
            <a:spLocks noGrp="1"/>
          </p:cNvSpPr>
          <p:nvPr>
            <p:ph sz="quarter" idx="10"/>
          </p:nvPr>
        </p:nvSpPr>
        <p:spPr>
          <a:xfrm>
            <a:off x="451022" y="1367589"/>
            <a:ext cx="8229600" cy="304801"/>
          </a:xfrm>
        </p:spPr>
        <p:txBody>
          <a:bodyPr/>
          <a:lstStyle/>
          <a:p>
            <a:r>
              <a:rPr lang="en-US" noProof="0" dirty="0">
                <a:hlinkClick r:id="rId2" action="ppaction://hlinksldjump"/>
              </a:rPr>
              <a:t>Return to parent-slide containing images.</a:t>
            </a:r>
            <a:endParaRPr lang="en-US" noProof="0" dirty="0"/>
          </a:p>
        </p:txBody>
      </p:sp>
      <p:sp>
        <p:nvSpPr>
          <p:cNvPr id="7" name="Content Placeholder 6"/>
          <p:cNvSpPr>
            <a:spLocks noGrp="1"/>
          </p:cNvSpPr>
          <p:nvPr>
            <p:ph idx="1"/>
          </p:nvPr>
        </p:nvSpPr>
        <p:spPr>
          <a:xfrm>
            <a:off x="451022" y="1791188"/>
            <a:ext cx="8229600" cy="3879696"/>
          </a:xfrm>
        </p:spPr>
        <p:txBody>
          <a:bodyPr>
            <a:normAutofit fontScale="85000" lnSpcReduction="20000"/>
          </a:bodyPr>
          <a:lstStyle/>
          <a:p>
            <a:pPr marL="0" indent="0">
              <a:buNone/>
            </a:pPr>
            <a:r>
              <a:rPr lang="en-US" sz="2400" dirty="0"/>
              <a:t>A Table has 10 Rows and 2 columns. The columns have the following headings from left to right. Gold, Oil. The Row entries are as follows. </a:t>
            </a:r>
          </a:p>
          <a:p>
            <a:pPr marL="0" indent="0">
              <a:buNone/>
            </a:pPr>
            <a:r>
              <a:rPr lang="en-US" sz="2400" dirty="0"/>
              <a:t>Row 1. Mean. Gold, Oil, 16,17.3. </a:t>
            </a:r>
          </a:p>
          <a:p>
            <a:pPr marL="0" indent="0">
              <a:buNone/>
            </a:pPr>
            <a:r>
              <a:rPr lang="en-US" sz="2400" dirty="0"/>
              <a:t>Row 2. Variance. Gold, Oil, 70.6667, 114.2333. </a:t>
            </a:r>
          </a:p>
          <a:p>
            <a:pPr marL="0" indent="0">
              <a:buNone/>
            </a:pPr>
            <a:r>
              <a:rPr lang="en-US" sz="2400" dirty="0"/>
              <a:t>Row 3. Observations. Gold, Oil, 10,10. </a:t>
            </a:r>
          </a:p>
          <a:p>
            <a:pPr marL="0" indent="0">
              <a:buNone/>
            </a:pPr>
            <a:r>
              <a:rPr lang="en-US" sz="2400" dirty="0"/>
              <a:t>Row 4. Hypothesized mean difference. Gold, Oil, 0. </a:t>
            </a:r>
          </a:p>
          <a:p>
            <a:pPr marL="0" indent="0">
              <a:buNone/>
            </a:pPr>
            <a:r>
              <a:rPr lang="en-US" sz="2400" dirty="0"/>
              <a:t>Row 5. Df. Gold, Oil, 17. </a:t>
            </a:r>
          </a:p>
          <a:p>
            <a:pPr marL="0" indent="0">
              <a:buNone/>
            </a:pPr>
            <a:r>
              <a:rPr lang="en-US" sz="2400" dirty="0"/>
              <a:t>Row 6. t Stat. Gold, Oil, negative 0.3023. </a:t>
            </a:r>
          </a:p>
          <a:p>
            <a:pPr marL="0" indent="0">
              <a:buNone/>
            </a:pPr>
            <a:r>
              <a:rPr lang="en-US" sz="2400" dirty="0"/>
              <a:t>Row 7. P(T less than or equal to t) one-tail. Gold, Oil, 0.3830. </a:t>
            </a:r>
          </a:p>
          <a:p>
            <a:pPr marL="0" indent="0">
              <a:buNone/>
            </a:pPr>
            <a:r>
              <a:rPr lang="en-US" sz="2400" dirty="0"/>
              <a:t>Row 8. t Critical one-tail. Gold, Oil, 1.7396. </a:t>
            </a:r>
          </a:p>
          <a:p>
            <a:pPr marL="0" indent="0">
              <a:buNone/>
            </a:pPr>
            <a:r>
              <a:rPr lang="en-US" sz="2400" dirty="0"/>
              <a:t>Row 9. P(T less than or equal to t) two-tail. Gold, Oil, 0.7661. </a:t>
            </a:r>
          </a:p>
          <a:p>
            <a:pPr marL="0" indent="0">
              <a:buNone/>
            </a:pPr>
            <a:r>
              <a:rPr lang="en-US" sz="2400" dirty="0"/>
              <a:t>Row 10. t Critical two-tail. Gold, Oil, 2.1098.</a:t>
            </a:r>
            <a:endParaRPr lang="en-US" sz="2400" noProof="0" dirty="0">
              <a:latin typeface="+mn-lt"/>
            </a:endParaRPr>
          </a:p>
        </p:txBody>
      </p:sp>
      <p:sp>
        <p:nvSpPr>
          <p:cNvPr id="9" name="Content Placeholder 8"/>
          <p:cNvSpPr>
            <a:spLocks noGrp="1"/>
          </p:cNvSpPr>
          <p:nvPr>
            <p:ph sz="quarter" idx="11"/>
          </p:nvPr>
        </p:nvSpPr>
        <p:spPr>
          <a:xfrm>
            <a:off x="451022" y="5719010"/>
            <a:ext cx="8229600" cy="228600"/>
          </a:xfrm>
        </p:spPr>
        <p:txBody>
          <a:bodyPr/>
          <a:lstStyle/>
          <a:p>
            <a:r>
              <a:rPr lang="en-US" noProof="0" dirty="0">
                <a:hlinkClick r:id="rId2" action="ppaction://hlinksldjump"/>
              </a:rPr>
              <a:t>Return to parent-slide containing images.</a:t>
            </a:r>
            <a:endParaRPr lang="en-US" noProof="0" dirty="0"/>
          </a:p>
        </p:txBody>
      </p:sp>
    </p:spTree>
    <p:extLst>
      <p:ext uri="{BB962C8B-B14F-4D97-AF65-F5344CB8AC3E}">
        <p14:creationId xmlns:p14="http://schemas.microsoft.com/office/powerpoint/2010/main" val="24431379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z="3600" dirty="0">
                <a:latin typeface="Calibri" panose="020F0502020204030204" pitchFamily="34" charset="0"/>
              </a:rPr>
              <a:t>10.1 Inference Concerning the Difference Between Two Means </a:t>
            </a:r>
            <a:r>
              <a:rPr lang="en-US" sz="1050" dirty="0">
                <a:latin typeface="Calibri" panose="020F0502020204030204" pitchFamily="34" charset="0"/>
              </a:rPr>
              <a:t>15</a:t>
            </a:r>
            <a:r>
              <a:rPr lang="en-US" sz="3600" noProof="0" dirty="0">
                <a:latin typeface="+mn-lt"/>
              </a:rPr>
              <a:t> – Text Alternative</a:t>
            </a:r>
          </a:p>
        </p:txBody>
      </p:sp>
      <p:sp>
        <p:nvSpPr>
          <p:cNvPr id="8" name="Content Placeholder 7"/>
          <p:cNvSpPr>
            <a:spLocks noGrp="1"/>
          </p:cNvSpPr>
          <p:nvPr>
            <p:ph sz="quarter" idx="10"/>
          </p:nvPr>
        </p:nvSpPr>
        <p:spPr>
          <a:xfrm>
            <a:off x="451022" y="1367589"/>
            <a:ext cx="8229600" cy="304801"/>
          </a:xfrm>
        </p:spPr>
        <p:txBody>
          <a:bodyPr/>
          <a:lstStyle/>
          <a:p>
            <a:r>
              <a:rPr lang="en-US" noProof="0" dirty="0">
                <a:hlinkClick r:id="rId2" action="ppaction://hlinksldjump"/>
              </a:rPr>
              <a:t>Return to parent-slide containing images.</a:t>
            </a:r>
            <a:endParaRPr lang="en-US" noProof="0" dirty="0"/>
          </a:p>
        </p:txBody>
      </p:sp>
      <p:sp>
        <p:nvSpPr>
          <p:cNvPr id="7" name="Content Placeholder 6"/>
          <p:cNvSpPr>
            <a:spLocks noGrp="1"/>
          </p:cNvSpPr>
          <p:nvPr>
            <p:ph idx="1"/>
          </p:nvPr>
        </p:nvSpPr>
        <p:spPr>
          <a:xfrm>
            <a:off x="451022" y="1791188"/>
            <a:ext cx="8229600" cy="3879696"/>
          </a:xfrm>
        </p:spPr>
        <p:txBody>
          <a:bodyPr>
            <a:normAutofit lnSpcReduction="10000"/>
          </a:bodyPr>
          <a:lstStyle/>
          <a:p>
            <a:pPr marL="0" indent="0">
              <a:buNone/>
            </a:pPr>
            <a:r>
              <a:rPr lang="en-US" sz="2000" dirty="0"/>
              <a:t>For first image, program code. In the code, the words in the variable names are merged. Line 1. &gt; </a:t>
            </a:r>
            <a:r>
              <a:rPr lang="en-US" sz="2000" dirty="0" err="1"/>
              <a:t>t.test</a:t>
            </a:r>
            <a:r>
              <a:rPr lang="en-US" sz="2000" dirty="0"/>
              <a:t>, left parenthesis, </a:t>
            </a:r>
            <a:r>
              <a:rPr lang="en-US" sz="2000" dirty="0" err="1"/>
              <a:t>myDatadollarGold</a:t>
            </a:r>
            <a:r>
              <a:rPr lang="en-US" sz="2000" dirty="0"/>
              <a:t>, comma, </a:t>
            </a:r>
            <a:r>
              <a:rPr lang="en-US" sz="2000" dirty="0" err="1"/>
              <a:t>myDatadollarOil</a:t>
            </a:r>
            <a:r>
              <a:rPr lang="en-US" sz="2000" dirty="0"/>
              <a:t>, comma, alternative = open quotes, </a:t>
            </a:r>
            <a:r>
              <a:rPr lang="en-US" sz="2000" dirty="0" err="1"/>
              <a:t>two.sided</a:t>
            </a:r>
            <a:r>
              <a:rPr lang="en-US" sz="2000" dirty="0"/>
              <a:t>, close quotes, comma. Line 2. mu = 0, comma, paired = FALSE, comma, </a:t>
            </a:r>
            <a:r>
              <a:rPr lang="en-US" sz="2000" dirty="0" err="1"/>
              <a:t>var.equal</a:t>
            </a:r>
            <a:r>
              <a:rPr lang="en-US" sz="2000" dirty="0"/>
              <a:t> = FALSE, comma, </a:t>
            </a:r>
            <a:r>
              <a:rPr lang="en-US" sz="2000" dirty="0" err="1"/>
              <a:t>conf.level</a:t>
            </a:r>
            <a:r>
              <a:rPr lang="en-US" sz="2000" dirty="0"/>
              <a:t> = 0.95, right parenthesis.</a:t>
            </a:r>
          </a:p>
          <a:p>
            <a:pPr marL="0" indent="0">
              <a:buNone/>
            </a:pPr>
            <a:r>
              <a:rPr lang="en-US" sz="2000" dirty="0"/>
              <a:t>For second image, program code. In the code, the words in the variable names are merged. Line 1. Welch Two Sample t, </a:t>
            </a:r>
            <a:r>
              <a:rPr lang="en-US" sz="2000" dirty="0" err="1"/>
              <a:t>hypen</a:t>
            </a:r>
            <a:r>
              <a:rPr lang="en-US" sz="2000" dirty="0"/>
              <a:t>, test. Line 2. data, colon, </a:t>
            </a:r>
            <a:r>
              <a:rPr lang="en-US" sz="2000" dirty="0" err="1"/>
              <a:t>myDatadollarGold</a:t>
            </a:r>
            <a:r>
              <a:rPr lang="en-US" sz="2000" dirty="0"/>
              <a:t> and </a:t>
            </a:r>
            <a:r>
              <a:rPr lang="en-US" sz="2000" dirty="0" err="1"/>
              <a:t>myDatadollarOil</a:t>
            </a:r>
            <a:r>
              <a:rPr lang="en-US" sz="2000" dirty="0"/>
              <a:t>. Line 3. t = negative 0.30233, comma, df = 17.053 p, </a:t>
            </a:r>
            <a:r>
              <a:rPr lang="en-US" sz="2000" dirty="0" err="1"/>
              <a:t>hypen</a:t>
            </a:r>
            <a:r>
              <a:rPr lang="en-US" sz="2000" dirty="0"/>
              <a:t>, value = 0.7661. Line 4. alternative hypothesis, colon, true difference in means is not equal to 0. Line 5. </a:t>
            </a:r>
            <a:r>
              <a:rPr lang="en-US" sz="2000" dirty="0" err="1"/>
              <a:t>indended</a:t>
            </a:r>
            <a:r>
              <a:rPr lang="en-US" sz="2000" dirty="0"/>
              <a:t> once, 95 percent confidence interval, colon. Line 6. </a:t>
            </a:r>
            <a:r>
              <a:rPr lang="en-US" sz="2000" dirty="0" err="1"/>
              <a:t>indended</a:t>
            </a:r>
            <a:r>
              <a:rPr lang="en-US" sz="2000" dirty="0"/>
              <a:t> once, negative 10.37005 7.77005. Line 7. sample estimates, colon. Line 8. mean of x mean of y. Line 9. </a:t>
            </a:r>
            <a:r>
              <a:rPr lang="en-US" sz="2000" dirty="0" err="1"/>
              <a:t>indended</a:t>
            </a:r>
            <a:r>
              <a:rPr lang="en-US" sz="2000" dirty="0"/>
              <a:t> once, 16.0 7.3.</a:t>
            </a:r>
            <a:endParaRPr lang="en-US" sz="2000" noProof="0" dirty="0">
              <a:latin typeface="+mn-lt"/>
            </a:endParaRPr>
          </a:p>
        </p:txBody>
      </p:sp>
      <p:sp>
        <p:nvSpPr>
          <p:cNvPr id="9" name="Content Placeholder 8"/>
          <p:cNvSpPr>
            <a:spLocks noGrp="1"/>
          </p:cNvSpPr>
          <p:nvPr>
            <p:ph sz="quarter" idx="11"/>
          </p:nvPr>
        </p:nvSpPr>
        <p:spPr>
          <a:xfrm>
            <a:off x="451022" y="5719010"/>
            <a:ext cx="8229600" cy="228600"/>
          </a:xfrm>
        </p:spPr>
        <p:txBody>
          <a:bodyPr/>
          <a:lstStyle/>
          <a:p>
            <a:r>
              <a:rPr lang="en-US" noProof="0" dirty="0">
                <a:hlinkClick r:id="rId2" action="ppaction://hlinksldjump"/>
              </a:rPr>
              <a:t>Return to parent-slide containing images.</a:t>
            </a:r>
            <a:endParaRPr lang="en-US" noProof="0" dirty="0"/>
          </a:p>
        </p:txBody>
      </p:sp>
    </p:spTree>
    <p:extLst>
      <p:ext uri="{BB962C8B-B14F-4D97-AF65-F5344CB8AC3E}">
        <p14:creationId xmlns:p14="http://schemas.microsoft.com/office/powerpoint/2010/main" val="31324703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10.2 Inference Concerning Mean Differences </a:t>
            </a:r>
            <a:r>
              <a:rPr lang="en-US" sz="1100" dirty="0"/>
              <a:t>9</a:t>
            </a:r>
            <a:r>
              <a:rPr lang="en-US" noProof="0" dirty="0"/>
              <a:t> – Text Alternative</a:t>
            </a:r>
          </a:p>
        </p:txBody>
      </p:sp>
      <p:sp>
        <p:nvSpPr>
          <p:cNvPr id="8" name="Content Placeholder 7"/>
          <p:cNvSpPr>
            <a:spLocks noGrp="1"/>
          </p:cNvSpPr>
          <p:nvPr>
            <p:ph sz="quarter" idx="10"/>
          </p:nvPr>
        </p:nvSpPr>
        <p:spPr>
          <a:xfrm>
            <a:off x="451022" y="1367589"/>
            <a:ext cx="8229600" cy="304801"/>
          </a:xfrm>
        </p:spPr>
        <p:txBody>
          <a:bodyPr/>
          <a:lstStyle/>
          <a:p>
            <a:r>
              <a:rPr lang="en-US" noProof="0" dirty="0">
                <a:hlinkClick r:id="rId2" action="ppaction://hlinksldjump"/>
              </a:rPr>
              <a:t>Return to parent-slide containing images.</a:t>
            </a:r>
            <a:endParaRPr lang="en-US" noProof="0" dirty="0"/>
          </a:p>
        </p:txBody>
      </p:sp>
      <p:sp>
        <p:nvSpPr>
          <p:cNvPr id="7" name="Content Placeholder 6"/>
          <p:cNvSpPr>
            <a:spLocks noGrp="1"/>
          </p:cNvSpPr>
          <p:nvPr>
            <p:ph idx="1"/>
          </p:nvPr>
        </p:nvSpPr>
        <p:spPr>
          <a:xfrm>
            <a:off x="451022" y="1791188"/>
            <a:ext cx="8229600" cy="3879696"/>
          </a:xfrm>
        </p:spPr>
        <p:txBody>
          <a:bodyPr>
            <a:normAutofit/>
          </a:bodyPr>
          <a:lstStyle/>
          <a:p>
            <a:pPr marL="0" indent="0">
              <a:buNone/>
            </a:pPr>
            <a:r>
              <a:rPr lang="en-US" sz="2400" dirty="0"/>
              <a:t>The inputs are the variable 1 and 2 ranges. The hypothesized mean difference is 0. The box for labels is checked and alpha is 0.05. The output is selected to be a new worksheet ply.</a:t>
            </a:r>
            <a:endParaRPr lang="en-US" sz="2400" noProof="0" dirty="0">
              <a:latin typeface="+mn-lt"/>
            </a:endParaRPr>
          </a:p>
        </p:txBody>
      </p:sp>
      <p:sp>
        <p:nvSpPr>
          <p:cNvPr id="9" name="Content Placeholder 8"/>
          <p:cNvSpPr>
            <a:spLocks noGrp="1"/>
          </p:cNvSpPr>
          <p:nvPr>
            <p:ph sz="quarter" idx="11"/>
          </p:nvPr>
        </p:nvSpPr>
        <p:spPr>
          <a:xfrm>
            <a:off x="451022" y="5719010"/>
            <a:ext cx="8229600" cy="228600"/>
          </a:xfrm>
        </p:spPr>
        <p:txBody>
          <a:bodyPr/>
          <a:lstStyle/>
          <a:p>
            <a:r>
              <a:rPr lang="en-US" noProof="0" dirty="0">
                <a:hlinkClick r:id="rId2" action="ppaction://hlinksldjump"/>
              </a:rPr>
              <a:t>Return to parent-slide containing images.</a:t>
            </a:r>
            <a:endParaRPr lang="en-US" noProof="0" dirty="0"/>
          </a:p>
        </p:txBody>
      </p:sp>
    </p:spTree>
    <p:extLst>
      <p:ext uri="{BB962C8B-B14F-4D97-AF65-F5344CB8AC3E}">
        <p14:creationId xmlns:p14="http://schemas.microsoft.com/office/powerpoint/2010/main" val="275575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A7B99-851D-421D-A94D-1181F9D6BF3D}"/>
              </a:ext>
            </a:extLst>
          </p:cNvPr>
          <p:cNvSpPr>
            <a:spLocks noGrp="1"/>
          </p:cNvSpPr>
          <p:nvPr>
            <p:ph type="title"/>
          </p:nvPr>
        </p:nvSpPr>
        <p:spPr/>
        <p:txBody>
          <a:bodyPr>
            <a:normAutofit fontScale="90000"/>
          </a:bodyPr>
          <a:lstStyle/>
          <a:p>
            <a:r>
              <a:rPr kumimoji="0" lang="en-US" sz="4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10.1 Inference Concerning the Difference Between Two Means </a:t>
            </a:r>
            <a:r>
              <a:rPr kumimoji="0" lang="en-US" sz="1100" b="0" i="0" u="none" strike="noStrike" kern="1200" cap="none" spc="0" normalizeH="0" noProof="0" dirty="0">
                <a:ln>
                  <a:noFill/>
                </a:ln>
                <a:solidFill>
                  <a:srgbClr val="1F4984"/>
                </a:solidFill>
                <a:effectLst/>
                <a:uLnTx/>
                <a:uFillTx/>
                <a:latin typeface="Calibri" panose="020F0502020204030204" pitchFamily="34" charset="0"/>
                <a:ea typeface="+mj-ea"/>
                <a:cs typeface="+mj-cs"/>
              </a:rPr>
              <a:t>1</a:t>
            </a:r>
            <a:endParaRPr lang="en-IN" sz="1100" dirty="0"/>
          </a:p>
        </p:txBody>
      </p:sp>
      <p:sp>
        <p:nvSpPr>
          <p:cNvPr id="3" name="Content Placeholder 2">
            <a:extLst>
              <a:ext uri="{FF2B5EF4-FFF2-40B4-BE49-F238E27FC236}">
                <a16:creationId xmlns:a16="http://schemas.microsoft.com/office/drawing/2014/main" id="{D349C984-52ED-4353-8C6D-083F9478273B}"/>
              </a:ext>
            </a:extLst>
          </p:cNvPr>
          <p:cNvSpPr>
            <a:spLocks noGrp="1"/>
          </p:cNvSpPr>
          <p:nvPr>
            <p:ph idx="1"/>
          </p:nvPr>
        </p:nvSpPr>
        <p:spPr>
          <a:xfrm>
            <a:off x="457200" y="1600201"/>
            <a:ext cx="8229600" cy="1812955"/>
          </a:xfrm>
        </p:spPr>
        <p:txBody>
          <a:bodyPr>
            <a:normAutofit/>
          </a:bodyPr>
          <a:lstStyle/>
          <a:p>
            <a:pPr marL="0" indent="0">
              <a:buNone/>
            </a:pPr>
            <a:r>
              <a:rPr lang="en-US" sz="2000" dirty="0"/>
              <a:t>Independent random samples are samples that are completely unrelated to one another.</a:t>
            </a:r>
          </a:p>
          <a:p>
            <a:pPr marL="292608" indent="-292608"/>
            <a:r>
              <a:rPr lang="en-US" sz="2000" dirty="0"/>
              <a:t>The process that generates one sample is completely separate from the process that generates the other sample.</a:t>
            </a:r>
          </a:p>
          <a:p>
            <a:pPr marL="292608" indent="-292608"/>
            <a:r>
              <a:rPr lang="en-US" sz="2000" dirty="0"/>
              <a:t>The samples are clearly delineated.</a:t>
            </a:r>
            <a:endParaRPr lang="en-IN" sz="2000" dirty="0"/>
          </a:p>
        </p:txBody>
      </p:sp>
      <p:sp>
        <p:nvSpPr>
          <p:cNvPr id="4" name="Content Placeholder 3">
            <a:extLst>
              <a:ext uri="{FF2B5EF4-FFF2-40B4-BE49-F238E27FC236}">
                <a16:creationId xmlns:a16="http://schemas.microsoft.com/office/drawing/2014/main" id="{062A7C4B-5773-49EA-A5C3-BEDF535E0944}"/>
              </a:ext>
            </a:extLst>
          </p:cNvPr>
          <p:cNvSpPr>
            <a:spLocks noGrp="1"/>
          </p:cNvSpPr>
          <p:nvPr>
            <p:ph idx="10"/>
          </p:nvPr>
        </p:nvSpPr>
        <p:spPr>
          <a:xfrm>
            <a:off x="457200" y="3505201"/>
            <a:ext cx="8229600" cy="2107948"/>
          </a:xfrm>
        </p:spPr>
        <p:txBody>
          <a:bodyPr>
            <a:normAutofit/>
          </a:bodyPr>
          <a:lstStyle/>
          <a:p>
            <a:pPr marL="0" indent="0">
              <a:buNone/>
            </a:pPr>
            <a:r>
              <a:rPr lang="en-US" sz="2000" dirty="0"/>
              <a:t>Example: difference between male and female salaries.</a:t>
            </a:r>
          </a:p>
          <a:p>
            <a:pPr marL="292608" indent="-292608"/>
            <a:r>
              <a:rPr lang="en-US" sz="2000" dirty="0"/>
              <a:t>For one sample, collect data from the male population.</a:t>
            </a:r>
          </a:p>
          <a:p>
            <a:pPr marL="292608" indent="-292608"/>
            <a:r>
              <a:rPr lang="en-US" sz="2000" dirty="0"/>
              <a:t>For the other sample, collect data from the female population.</a:t>
            </a:r>
          </a:p>
          <a:p>
            <a:pPr marL="292608" indent="-292608"/>
            <a:r>
              <a:rPr lang="en-US" sz="2000" dirty="0"/>
              <a:t>The selection of one is not influenced by the selection of the other.</a:t>
            </a:r>
          </a:p>
        </p:txBody>
      </p:sp>
    </p:spTree>
    <p:extLst>
      <p:ext uri="{BB962C8B-B14F-4D97-AF65-F5344CB8AC3E}">
        <p14:creationId xmlns:p14="http://schemas.microsoft.com/office/powerpoint/2010/main" val="33510298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latin typeface="Calibri" panose="020F0502020204030204" pitchFamily="34" charset="0"/>
              </a:rPr>
              <a:t>10.2 Inference Concerning Mean Differences </a:t>
            </a:r>
            <a:r>
              <a:rPr lang="en-US" sz="1100" dirty="0">
                <a:latin typeface="Calibri" panose="020F0502020204030204" pitchFamily="34" charset="0"/>
              </a:rPr>
              <a:t>10</a:t>
            </a:r>
            <a:r>
              <a:rPr lang="en-US" noProof="0" dirty="0"/>
              <a:t> – Text Alternative</a:t>
            </a:r>
          </a:p>
        </p:txBody>
      </p:sp>
      <p:sp>
        <p:nvSpPr>
          <p:cNvPr id="8" name="Content Placeholder 7"/>
          <p:cNvSpPr>
            <a:spLocks noGrp="1"/>
          </p:cNvSpPr>
          <p:nvPr>
            <p:ph sz="quarter" idx="10"/>
          </p:nvPr>
        </p:nvSpPr>
        <p:spPr>
          <a:xfrm>
            <a:off x="451022" y="1367589"/>
            <a:ext cx="8229600" cy="304801"/>
          </a:xfrm>
        </p:spPr>
        <p:txBody>
          <a:bodyPr/>
          <a:lstStyle/>
          <a:p>
            <a:r>
              <a:rPr lang="en-US" noProof="0" dirty="0">
                <a:hlinkClick r:id="rId2" action="ppaction://hlinksldjump"/>
              </a:rPr>
              <a:t>Return to parent-slide containing images.</a:t>
            </a:r>
            <a:endParaRPr lang="en-US" noProof="0" dirty="0"/>
          </a:p>
        </p:txBody>
      </p:sp>
      <p:sp>
        <p:nvSpPr>
          <p:cNvPr id="7" name="Content Placeholder 6"/>
          <p:cNvSpPr>
            <a:spLocks noGrp="1"/>
          </p:cNvSpPr>
          <p:nvPr>
            <p:ph idx="1"/>
          </p:nvPr>
        </p:nvSpPr>
        <p:spPr>
          <a:xfrm>
            <a:off x="451022" y="1791188"/>
            <a:ext cx="8229600" cy="3879696"/>
          </a:xfrm>
        </p:spPr>
        <p:txBody>
          <a:bodyPr>
            <a:normAutofit fontScale="77500" lnSpcReduction="20000"/>
          </a:bodyPr>
          <a:lstStyle/>
          <a:p>
            <a:pPr marL="0" indent="0">
              <a:buNone/>
            </a:pPr>
            <a:r>
              <a:rPr lang="en-US" sz="2400" dirty="0"/>
              <a:t>A Table has 11 Rows and 2 columns. The columns have the following headings from left to right. Before, After. The Row entries are as follows. </a:t>
            </a:r>
          </a:p>
          <a:p>
            <a:pPr marL="0" indent="0">
              <a:buNone/>
            </a:pPr>
            <a:r>
              <a:rPr lang="en-US" sz="2400" dirty="0"/>
              <a:t>Row 1. Mean. Before, After, 400.275,391.475. </a:t>
            </a:r>
          </a:p>
          <a:p>
            <a:pPr marL="0" indent="0">
              <a:buNone/>
            </a:pPr>
            <a:r>
              <a:rPr lang="en-US" sz="2400" dirty="0"/>
              <a:t>Row 2. Variance. Before, After, 49.9481, 42.3583. </a:t>
            </a:r>
          </a:p>
          <a:p>
            <a:pPr marL="0" indent="0">
              <a:buNone/>
            </a:pPr>
            <a:r>
              <a:rPr lang="en-US" sz="2400" dirty="0"/>
              <a:t>Row 3. Observations. Before, After, 40,40. </a:t>
            </a:r>
          </a:p>
          <a:p>
            <a:pPr marL="0" indent="0">
              <a:buNone/>
            </a:pPr>
            <a:r>
              <a:rPr lang="en-US" sz="2400" dirty="0"/>
              <a:t>Row 4. Person Correlation. Before, After, 0.27080. </a:t>
            </a:r>
          </a:p>
          <a:p>
            <a:pPr marL="0" indent="0">
              <a:buNone/>
            </a:pPr>
            <a:r>
              <a:rPr lang="en-US" sz="2400" dirty="0"/>
              <a:t>Row 5. Hypothesized mean difference. Before, After, 0. </a:t>
            </a:r>
          </a:p>
          <a:p>
            <a:pPr marL="0" indent="0">
              <a:buNone/>
            </a:pPr>
            <a:r>
              <a:rPr lang="en-US" sz="2400" dirty="0"/>
              <a:t>Row 6. Df. Before, After, 39. </a:t>
            </a:r>
          </a:p>
          <a:p>
            <a:pPr marL="0" indent="0">
              <a:buNone/>
            </a:pPr>
            <a:r>
              <a:rPr lang="en-US" sz="2400" dirty="0"/>
              <a:t>Row 7. t Stat. Before, After, 6.7795. </a:t>
            </a:r>
          </a:p>
          <a:p>
            <a:pPr marL="0" indent="0">
              <a:buNone/>
            </a:pPr>
            <a:r>
              <a:rPr lang="en-US" sz="2400" dirty="0"/>
              <a:t>Row 8. P(T less than or equal to t). Before, After, 2.15E.08. </a:t>
            </a:r>
          </a:p>
          <a:p>
            <a:pPr marL="0" indent="0">
              <a:buNone/>
            </a:pPr>
            <a:r>
              <a:rPr lang="en-US" sz="2400" dirty="0"/>
              <a:t>Row 9. t Critical one-tail. Before, After, 1.6849. </a:t>
            </a:r>
          </a:p>
          <a:p>
            <a:pPr marL="0" indent="0">
              <a:buNone/>
            </a:pPr>
            <a:r>
              <a:rPr lang="en-US" sz="2400" dirty="0"/>
              <a:t>Row 10. P(T less than or equal to t) two-tail. Before, After, 4.31E-08. </a:t>
            </a:r>
          </a:p>
          <a:p>
            <a:pPr marL="0" indent="0">
              <a:buNone/>
            </a:pPr>
            <a:r>
              <a:rPr lang="en-US" sz="2400" dirty="0"/>
              <a:t>Row 11. t Critical two-tail. Before, After, 2.0227. </a:t>
            </a:r>
            <a:endParaRPr lang="en-US" sz="2400" noProof="0" dirty="0">
              <a:latin typeface="+mn-lt"/>
            </a:endParaRPr>
          </a:p>
        </p:txBody>
      </p:sp>
      <p:sp>
        <p:nvSpPr>
          <p:cNvPr id="9" name="Content Placeholder 8"/>
          <p:cNvSpPr>
            <a:spLocks noGrp="1"/>
          </p:cNvSpPr>
          <p:nvPr>
            <p:ph sz="quarter" idx="11"/>
          </p:nvPr>
        </p:nvSpPr>
        <p:spPr>
          <a:xfrm>
            <a:off x="451022" y="5719010"/>
            <a:ext cx="8229600" cy="228600"/>
          </a:xfrm>
        </p:spPr>
        <p:txBody>
          <a:bodyPr/>
          <a:lstStyle/>
          <a:p>
            <a:r>
              <a:rPr lang="en-US" noProof="0" dirty="0">
                <a:hlinkClick r:id="rId2" action="ppaction://hlinksldjump"/>
              </a:rPr>
              <a:t>Return to parent-slide containing images.</a:t>
            </a:r>
            <a:endParaRPr lang="en-US" noProof="0" dirty="0"/>
          </a:p>
        </p:txBody>
      </p:sp>
    </p:spTree>
    <p:extLst>
      <p:ext uri="{BB962C8B-B14F-4D97-AF65-F5344CB8AC3E}">
        <p14:creationId xmlns:p14="http://schemas.microsoft.com/office/powerpoint/2010/main" val="33930256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latin typeface="Calibri" panose="020F0502020204030204" pitchFamily="34" charset="0"/>
              </a:rPr>
              <a:t>10.2 Inference Concerning Mean Differences </a:t>
            </a:r>
            <a:r>
              <a:rPr lang="en-US" sz="1100" dirty="0">
                <a:latin typeface="Calibri" panose="020F0502020204030204" pitchFamily="34" charset="0"/>
              </a:rPr>
              <a:t>11</a:t>
            </a:r>
            <a:r>
              <a:rPr lang="en-US" noProof="0" dirty="0"/>
              <a:t> – Text Alternative</a:t>
            </a:r>
          </a:p>
        </p:txBody>
      </p:sp>
      <p:sp>
        <p:nvSpPr>
          <p:cNvPr id="8" name="Content Placeholder 7"/>
          <p:cNvSpPr>
            <a:spLocks noGrp="1"/>
          </p:cNvSpPr>
          <p:nvPr>
            <p:ph sz="quarter" idx="10"/>
          </p:nvPr>
        </p:nvSpPr>
        <p:spPr>
          <a:xfrm>
            <a:off x="451022" y="1367589"/>
            <a:ext cx="8229600" cy="304801"/>
          </a:xfrm>
        </p:spPr>
        <p:txBody>
          <a:bodyPr/>
          <a:lstStyle/>
          <a:p>
            <a:r>
              <a:rPr lang="en-US" noProof="0" dirty="0">
                <a:hlinkClick r:id="rId2" action="ppaction://hlinksldjump"/>
              </a:rPr>
              <a:t>Return to parent-slide containing images.</a:t>
            </a:r>
            <a:endParaRPr lang="en-US" noProof="0" dirty="0"/>
          </a:p>
        </p:txBody>
      </p:sp>
      <p:sp>
        <p:nvSpPr>
          <p:cNvPr id="7" name="Content Placeholder 6"/>
          <p:cNvSpPr>
            <a:spLocks noGrp="1"/>
          </p:cNvSpPr>
          <p:nvPr>
            <p:ph idx="1"/>
          </p:nvPr>
        </p:nvSpPr>
        <p:spPr>
          <a:xfrm>
            <a:off x="451022" y="1791188"/>
            <a:ext cx="8229600" cy="3879696"/>
          </a:xfrm>
        </p:spPr>
        <p:txBody>
          <a:bodyPr>
            <a:normAutofit/>
          </a:bodyPr>
          <a:lstStyle/>
          <a:p>
            <a:pPr marL="0" indent="0">
              <a:buNone/>
            </a:pPr>
            <a:r>
              <a:rPr lang="en-US" sz="2000" dirty="0"/>
              <a:t>For first image, program code. In the code, the words in the variable names are merged. Line 1. &gt; </a:t>
            </a:r>
            <a:r>
              <a:rPr lang="en-US" sz="2000" dirty="0" err="1"/>
              <a:t>t.test</a:t>
            </a:r>
            <a:r>
              <a:rPr lang="en-US" sz="2000" dirty="0"/>
              <a:t>, left parenthesis, </a:t>
            </a:r>
            <a:r>
              <a:rPr lang="en-US" sz="2000" dirty="0" err="1"/>
              <a:t>myDatadollarBefore</a:t>
            </a:r>
            <a:r>
              <a:rPr lang="en-US" sz="2000" dirty="0"/>
              <a:t>, comma, </a:t>
            </a:r>
            <a:r>
              <a:rPr lang="en-US" sz="2000" dirty="0" err="1"/>
              <a:t>myDatadollarAfter</a:t>
            </a:r>
            <a:r>
              <a:rPr lang="en-US" sz="2000" dirty="0"/>
              <a:t>, comma, alternative = open quotes, greater, close quotes, comma. Line 2. mu = 0, comma, paired = TRUE, right parenthesis.</a:t>
            </a:r>
          </a:p>
          <a:p>
            <a:pPr marL="0" indent="0">
              <a:buNone/>
            </a:pPr>
            <a:r>
              <a:rPr lang="en-US" sz="2000" dirty="0"/>
              <a:t>For second image, program code. In the code, the words in the variable names are merged. Line 1. Paired t, </a:t>
            </a:r>
            <a:r>
              <a:rPr lang="en-US" sz="2000" dirty="0" err="1"/>
              <a:t>hypen</a:t>
            </a:r>
            <a:r>
              <a:rPr lang="en-US" sz="2000" dirty="0"/>
              <a:t>, test. Line 2. data, colon, </a:t>
            </a:r>
            <a:r>
              <a:rPr lang="en-US" sz="2000" dirty="0" err="1"/>
              <a:t>myDatadollarBefore</a:t>
            </a:r>
            <a:r>
              <a:rPr lang="en-US" sz="2000" dirty="0"/>
              <a:t> and </a:t>
            </a:r>
            <a:r>
              <a:rPr lang="en-US" sz="2000" dirty="0" err="1"/>
              <a:t>myDatadollarAfter</a:t>
            </a:r>
            <a:r>
              <a:rPr lang="en-US" sz="2000" dirty="0"/>
              <a:t>. Line 3. t = 6.7795, comma, df = 39, p, </a:t>
            </a:r>
            <a:r>
              <a:rPr lang="en-US" sz="2000" dirty="0" err="1"/>
              <a:t>hypen</a:t>
            </a:r>
            <a:r>
              <a:rPr lang="en-US" sz="2000" dirty="0"/>
              <a:t>, value = 2.154e, </a:t>
            </a:r>
            <a:r>
              <a:rPr lang="en-US" sz="2000" dirty="0" err="1"/>
              <a:t>hypen</a:t>
            </a:r>
            <a:r>
              <a:rPr lang="en-US" sz="2000" dirty="0"/>
              <a:t>, 08. Line 4. alternative hypothesis, colon, true difference in means is greater. Line 5. than 0. Line 6. 95 percent confidence interval, colon. Line 7. </a:t>
            </a:r>
            <a:r>
              <a:rPr lang="en-US" sz="2000" dirty="0" err="1"/>
              <a:t>indended</a:t>
            </a:r>
            <a:r>
              <a:rPr lang="en-US" sz="2000" dirty="0"/>
              <a:t> once, 6.612988 Inf. Line 8. sample estimates, colon. Line 9. mean of the differences. Line 10. </a:t>
            </a:r>
            <a:r>
              <a:rPr lang="en-US" sz="2000" dirty="0" err="1"/>
              <a:t>indended</a:t>
            </a:r>
            <a:r>
              <a:rPr lang="en-US" sz="2000" dirty="0"/>
              <a:t> once, 8.8.</a:t>
            </a:r>
            <a:endParaRPr lang="en-US" sz="2000" noProof="0" dirty="0">
              <a:latin typeface="+mn-lt"/>
            </a:endParaRPr>
          </a:p>
        </p:txBody>
      </p:sp>
      <p:sp>
        <p:nvSpPr>
          <p:cNvPr id="9" name="Content Placeholder 8"/>
          <p:cNvSpPr>
            <a:spLocks noGrp="1"/>
          </p:cNvSpPr>
          <p:nvPr>
            <p:ph sz="quarter" idx="11"/>
          </p:nvPr>
        </p:nvSpPr>
        <p:spPr>
          <a:xfrm>
            <a:off x="451022" y="5719010"/>
            <a:ext cx="8229600" cy="228600"/>
          </a:xfrm>
        </p:spPr>
        <p:txBody>
          <a:bodyPr/>
          <a:lstStyle/>
          <a:p>
            <a:r>
              <a:rPr lang="en-US" noProof="0" dirty="0">
                <a:hlinkClick r:id="rId2" action="ppaction://hlinksldjump"/>
              </a:rPr>
              <a:t>Return to parent-slide containing images.</a:t>
            </a:r>
            <a:endParaRPr lang="en-US" noProof="0" dirty="0"/>
          </a:p>
        </p:txBody>
      </p:sp>
    </p:spTree>
    <p:extLst>
      <p:ext uri="{BB962C8B-B14F-4D97-AF65-F5344CB8AC3E}">
        <p14:creationId xmlns:p14="http://schemas.microsoft.com/office/powerpoint/2010/main" val="2132956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21B69-6302-4B81-8E53-BB7A1F9741B0}"/>
              </a:ext>
            </a:extLst>
          </p:cNvPr>
          <p:cNvSpPr>
            <a:spLocks noGrp="1"/>
          </p:cNvSpPr>
          <p:nvPr>
            <p:ph type="title"/>
          </p:nvPr>
        </p:nvSpPr>
        <p:spPr/>
        <p:txBody>
          <a:bodyPr>
            <a:normAutofit fontScale="90000"/>
          </a:bodyPr>
          <a:lstStyle/>
          <a:p>
            <a:r>
              <a:rPr kumimoji="0" lang="en-US" b="0" i="0" u="none" strike="noStrike" kern="1200" cap="none" spc="0" normalizeH="0" noProof="0" dirty="0">
                <a:ln>
                  <a:noFill/>
                </a:ln>
                <a:solidFill>
                  <a:srgbClr val="1F4984"/>
                </a:solidFill>
                <a:effectLst/>
                <a:uLnTx/>
                <a:uFillTx/>
                <a:latin typeface="Calibri" panose="020F0502020204030204" pitchFamily="34" charset="0"/>
                <a:ea typeface="+mj-ea"/>
                <a:cs typeface="+mj-cs"/>
              </a:rPr>
              <a:t>10.1 Inference Concerning the Difference Between Two Means </a:t>
            </a:r>
            <a:r>
              <a:rPr kumimoji="0" lang="en-US" sz="1100" b="0" i="0" u="none" strike="noStrike" kern="1200" cap="none" spc="0" normalizeH="0" noProof="0" dirty="0">
                <a:ln>
                  <a:noFill/>
                </a:ln>
                <a:solidFill>
                  <a:srgbClr val="1F4984"/>
                </a:solidFill>
                <a:effectLst/>
                <a:uLnTx/>
                <a:uFillTx/>
                <a:latin typeface="Calibri" panose="020F0502020204030204" pitchFamily="34" charset="0"/>
                <a:ea typeface="+mj-ea"/>
                <a:cs typeface="+mj-cs"/>
              </a:rPr>
              <a:t>2</a:t>
            </a:r>
            <a:endParaRPr lang="en-IN" sz="1100" dirty="0"/>
          </a:p>
        </p:txBody>
      </p:sp>
      <p:sp>
        <p:nvSpPr>
          <p:cNvPr id="3" name="Content Placeholder 2">
            <a:extLst>
              <a:ext uri="{FF2B5EF4-FFF2-40B4-BE49-F238E27FC236}">
                <a16:creationId xmlns:a16="http://schemas.microsoft.com/office/drawing/2014/main" id="{70352CEB-744C-45D7-B541-37A872F61C60}"/>
              </a:ext>
            </a:extLst>
          </p:cNvPr>
          <p:cNvSpPr>
            <a:spLocks noGrp="1"/>
          </p:cNvSpPr>
          <p:nvPr>
            <p:ph idx="1"/>
          </p:nvPr>
        </p:nvSpPr>
        <p:spPr>
          <a:xfrm>
            <a:off x="457200" y="1600202"/>
            <a:ext cx="8305800" cy="780859"/>
          </a:xfrm>
        </p:spPr>
        <p:txBody>
          <a:bodyPr>
            <a:normAutofit/>
          </a:bodyPr>
          <a:lstStyle/>
          <a:p>
            <a:pPr marL="0" indent="0">
              <a:buNone/>
            </a:pPr>
            <a:r>
              <a:rPr lang="en-US" sz="2200" dirty="0"/>
              <a:t>Previously, we use a sample statistic to estimate a population parameter.</a:t>
            </a:r>
            <a:endParaRPr lang="en-IN" sz="2200" dirty="0"/>
          </a:p>
        </p:txBody>
      </p:sp>
      <p:sp>
        <p:nvSpPr>
          <p:cNvPr id="4" name="Content Placeholder 3">
            <a:extLst>
              <a:ext uri="{FF2B5EF4-FFF2-40B4-BE49-F238E27FC236}">
                <a16:creationId xmlns:a16="http://schemas.microsoft.com/office/drawing/2014/main" id="{C453A072-6F63-45CB-8A1A-5CFF90D6C52E}"/>
              </a:ext>
            </a:extLst>
          </p:cNvPr>
          <p:cNvSpPr>
            <a:spLocks noGrp="1"/>
          </p:cNvSpPr>
          <p:nvPr>
            <p:ph idx="10"/>
          </p:nvPr>
        </p:nvSpPr>
        <p:spPr>
          <a:xfrm>
            <a:off x="457200" y="2462544"/>
            <a:ext cx="2249786" cy="434565"/>
          </a:xfrm>
        </p:spPr>
        <p:txBody>
          <a:bodyPr>
            <a:normAutofit/>
          </a:bodyPr>
          <a:lstStyle/>
          <a:p>
            <a:pPr marL="0" indent="0">
              <a:buNone/>
            </a:pPr>
            <a:r>
              <a:rPr lang="en-IN" sz="2200" dirty="0"/>
              <a:t>The sample mean</a:t>
            </a:r>
          </a:p>
        </p:txBody>
      </p:sp>
      <p:graphicFrame>
        <p:nvGraphicFramePr>
          <p:cNvPr id="15" name="Object 14">
            <a:extLst>
              <a:ext uri="{FF2B5EF4-FFF2-40B4-BE49-F238E27FC236}">
                <a16:creationId xmlns:a16="http://schemas.microsoft.com/office/drawing/2014/main" id="{FDCF9AA5-A89A-4DC5-8F30-7413B2F3B3AE}"/>
              </a:ext>
            </a:extLst>
          </p:cNvPr>
          <p:cNvGraphicFramePr>
            <a:graphicFrameLocks noChangeAspect="1"/>
          </p:cNvGraphicFramePr>
          <p:nvPr>
            <p:extLst>
              <p:ext uri="{D42A27DB-BD31-4B8C-83A1-F6EECF244321}">
                <p14:modId xmlns:p14="http://schemas.microsoft.com/office/powerpoint/2010/main" val="4187974786"/>
              </p:ext>
            </p:extLst>
          </p:nvPr>
        </p:nvGraphicFramePr>
        <p:xfrm>
          <a:off x="2725738" y="2533650"/>
          <a:ext cx="279400" cy="292100"/>
        </p:xfrm>
        <a:graphic>
          <a:graphicData uri="http://schemas.openxmlformats.org/presentationml/2006/ole">
            <mc:AlternateContent xmlns:mc="http://schemas.openxmlformats.org/markup-compatibility/2006">
              <mc:Choice xmlns:v="urn:schemas-microsoft-com:vml" Requires="v">
                <p:oleObj spid="_x0000_s1164" name="Equation" r:id="rId3" imgW="279360" imgH="291960" progId="Equation.DSMT4">
                  <p:embed/>
                </p:oleObj>
              </mc:Choice>
              <mc:Fallback>
                <p:oleObj name="Equation" r:id="rId3" imgW="279360" imgH="291960" progId="Equation.DSMT4">
                  <p:embed/>
                  <p:pic>
                    <p:nvPicPr>
                      <p:cNvPr id="0" name=""/>
                      <p:cNvPicPr/>
                      <p:nvPr/>
                    </p:nvPicPr>
                    <p:blipFill>
                      <a:blip r:embed="rId4"/>
                      <a:stretch>
                        <a:fillRect/>
                      </a:stretch>
                    </p:blipFill>
                    <p:spPr>
                      <a:xfrm>
                        <a:off x="2725738" y="2533650"/>
                        <a:ext cx="279400" cy="2921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D6BCCED7-88D1-49C8-8C8C-0FACAEFC2F0E}"/>
              </a:ext>
            </a:extLst>
          </p:cNvPr>
          <p:cNvSpPr>
            <a:spLocks noGrp="1"/>
          </p:cNvSpPr>
          <p:nvPr>
            <p:ph idx="11"/>
          </p:nvPr>
        </p:nvSpPr>
        <p:spPr>
          <a:xfrm>
            <a:off x="3022598" y="2492718"/>
            <a:ext cx="5496713" cy="449657"/>
          </a:xfrm>
        </p:spPr>
        <p:txBody>
          <a:bodyPr>
            <a:normAutofit/>
          </a:bodyPr>
          <a:lstStyle/>
          <a:p>
            <a:pPr marL="0" indent="0">
              <a:buNone/>
            </a:pPr>
            <a:r>
              <a:rPr lang="en-US" sz="2200" dirty="0"/>
              <a:t>is the point estimator for the population mean</a:t>
            </a:r>
            <a:endParaRPr lang="en-IN" sz="2200" dirty="0"/>
          </a:p>
        </p:txBody>
      </p:sp>
      <p:graphicFrame>
        <p:nvGraphicFramePr>
          <p:cNvPr id="16" name="Object 15">
            <a:extLst>
              <a:ext uri="{FF2B5EF4-FFF2-40B4-BE49-F238E27FC236}">
                <a16:creationId xmlns:a16="http://schemas.microsoft.com/office/drawing/2014/main" id="{6DE431CC-4E11-4F1B-AAD4-CD1725F5EE17}"/>
              </a:ext>
            </a:extLst>
          </p:cNvPr>
          <p:cNvGraphicFramePr>
            <a:graphicFrameLocks noChangeAspect="1"/>
          </p:cNvGraphicFramePr>
          <p:nvPr>
            <p:extLst>
              <p:ext uri="{D42A27DB-BD31-4B8C-83A1-F6EECF244321}">
                <p14:modId xmlns:p14="http://schemas.microsoft.com/office/powerpoint/2010/main" val="2325609341"/>
              </p:ext>
            </p:extLst>
          </p:nvPr>
        </p:nvGraphicFramePr>
        <p:xfrm>
          <a:off x="8512175" y="2647950"/>
          <a:ext cx="266700" cy="139700"/>
        </p:xfrm>
        <a:graphic>
          <a:graphicData uri="http://schemas.openxmlformats.org/presentationml/2006/ole">
            <mc:AlternateContent xmlns:mc="http://schemas.openxmlformats.org/markup-compatibility/2006">
              <mc:Choice xmlns:v="urn:schemas-microsoft-com:vml" Requires="v">
                <p:oleObj spid="_x0000_s1165" name="Equation" r:id="rId5" imgW="266400" imgH="241200" progId="Equation.DSMT4">
                  <p:embed/>
                </p:oleObj>
              </mc:Choice>
              <mc:Fallback>
                <p:oleObj name="Equation" r:id="rId5" imgW="266400" imgH="241200" progId="Equation.DSMT4">
                  <p:embed/>
                  <p:pic>
                    <p:nvPicPr>
                      <p:cNvPr id="0" name=""/>
                      <p:cNvPicPr/>
                      <p:nvPr/>
                    </p:nvPicPr>
                    <p:blipFill>
                      <a:blip r:embed="rId6"/>
                      <a:stretch>
                        <a:fillRect/>
                      </a:stretch>
                    </p:blipFill>
                    <p:spPr>
                      <a:xfrm>
                        <a:off x="8512175" y="2647950"/>
                        <a:ext cx="266700" cy="13970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F8160995-5767-47C0-AD9B-459DF7F05B80}"/>
              </a:ext>
            </a:extLst>
          </p:cNvPr>
          <p:cNvSpPr>
            <a:spLocks noGrp="1"/>
          </p:cNvSpPr>
          <p:nvPr>
            <p:ph idx="12"/>
          </p:nvPr>
        </p:nvSpPr>
        <p:spPr>
          <a:xfrm>
            <a:off x="457200" y="3021591"/>
            <a:ext cx="3607806" cy="461727"/>
          </a:xfrm>
        </p:spPr>
        <p:txBody>
          <a:bodyPr>
            <a:normAutofit/>
          </a:bodyPr>
          <a:lstStyle/>
          <a:p>
            <a:pPr marL="0" indent="0">
              <a:buNone/>
            </a:pPr>
            <a:r>
              <a:rPr lang="en-IN" sz="2200" dirty="0"/>
              <a:t>For statistical inference about</a:t>
            </a:r>
          </a:p>
        </p:txBody>
      </p:sp>
      <p:graphicFrame>
        <p:nvGraphicFramePr>
          <p:cNvPr id="17" name="Object 16">
            <a:extLst>
              <a:ext uri="{FF2B5EF4-FFF2-40B4-BE49-F238E27FC236}">
                <a16:creationId xmlns:a16="http://schemas.microsoft.com/office/drawing/2014/main" id="{4656F712-FC9C-486D-88BD-8E969E19141F}"/>
              </a:ext>
            </a:extLst>
          </p:cNvPr>
          <p:cNvGraphicFramePr>
            <a:graphicFrameLocks noChangeAspect="1"/>
          </p:cNvGraphicFramePr>
          <p:nvPr>
            <p:extLst>
              <p:ext uri="{D42A27DB-BD31-4B8C-83A1-F6EECF244321}">
                <p14:modId xmlns:p14="http://schemas.microsoft.com/office/powerpoint/2010/main" val="295345545"/>
              </p:ext>
            </p:extLst>
          </p:nvPr>
        </p:nvGraphicFramePr>
        <p:xfrm>
          <a:off x="4037013" y="3063875"/>
          <a:ext cx="596900" cy="368300"/>
        </p:xfrm>
        <a:graphic>
          <a:graphicData uri="http://schemas.openxmlformats.org/presentationml/2006/ole">
            <mc:AlternateContent xmlns:mc="http://schemas.openxmlformats.org/markup-compatibility/2006">
              <mc:Choice xmlns:v="urn:schemas-microsoft-com:vml" Requires="v">
                <p:oleObj spid="_x0000_s1166" name="Equation" r:id="rId7" imgW="596880" imgH="368280" progId="Equation.DSMT4">
                  <p:embed/>
                </p:oleObj>
              </mc:Choice>
              <mc:Fallback>
                <p:oleObj name="Equation" r:id="rId7" imgW="596880" imgH="368280" progId="Equation.DSMT4">
                  <p:embed/>
                  <p:pic>
                    <p:nvPicPr>
                      <p:cNvPr id="16" name="Object 15">
                        <a:extLst>
                          <a:ext uri="{FF2B5EF4-FFF2-40B4-BE49-F238E27FC236}">
                            <a16:creationId xmlns:a16="http://schemas.microsoft.com/office/drawing/2014/main" id="{6DE431CC-4E11-4F1B-AAD4-CD1725F5EE17}"/>
                          </a:ext>
                        </a:extLst>
                      </p:cNvPr>
                      <p:cNvPicPr/>
                      <p:nvPr/>
                    </p:nvPicPr>
                    <p:blipFill>
                      <a:blip r:embed="rId8"/>
                      <a:stretch>
                        <a:fillRect/>
                      </a:stretch>
                    </p:blipFill>
                    <p:spPr>
                      <a:xfrm>
                        <a:off x="4037013" y="3063875"/>
                        <a:ext cx="596900" cy="368300"/>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5586BC45-3611-4CFA-8932-BBC177C032BB}"/>
              </a:ext>
            </a:extLst>
          </p:cNvPr>
          <p:cNvSpPr>
            <a:spLocks noGrp="1"/>
          </p:cNvSpPr>
          <p:nvPr>
            <p:ph idx="13"/>
          </p:nvPr>
        </p:nvSpPr>
        <p:spPr>
          <a:xfrm>
            <a:off x="4621040" y="3020843"/>
            <a:ext cx="4141959" cy="428528"/>
          </a:xfrm>
        </p:spPr>
        <p:txBody>
          <a:bodyPr>
            <a:normAutofit/>
          </a:bodyPr>
          <a:lstStyle/>
          <a:p>
            <a:pPr marL="0" indent="0">
              <a:buNone/>
            </a:pPr>
            <a:r>
              <a:rPr lang="en-US" sz="2200" dirty="0"/>
              <a:t>had to be normally distributed or</a:t>
            </a:r>
            <a:endParaRPr lang="en-IN" sz="2200" dirty="0"/>
          </a:p>
        </p:txBody>
      </p:sp>
      <p:sp>
        <p:nvSpPr>
          <p:cNvPr id="8" name="Content Placeholder 7">
            <a:extLst>
              <a:ext uri="{FF2B5EF4-FFF2-40B4-BE49-F238E27FC236}">
                <a16:creationId xmlns:a16="http://schemas.microsoft.com/office/drawing/2014/main" id="{D11BCDE6-9802-4104-8445-7AB1C6C8533A}"/>
              </a:ext>
            </a:extLst>
          </p:cNvPr>
          <p:cNvSpPr>
            <a:spLocks noGrp="1"/>
          </p:cNvSpPr>
          <p:nvPr>
            <p:ph idx="14"/>
          </p:nvPr>
        </p:nvSpPr>
        <p:spPr>
          <a:xfrm>
            <a:off x="457200" y="3459933"/>
            <a:ext cx="8229600" cy="1904999"/>
          </a:xfrm>
        </p:spPr>
        <p:txBody>
          <a:bodyPr>
            <a:normAutofit/>
          </a:bodyPr>
          <a:lstStyle/>
          <a:p>
            <a:pPr marL="0" indent="0">
              <a:buNone/>
            </a:pPr>
            <a:r>
              <a:rPr lang="en-US" sz="2200" dirty="0"/>
              <a:t>approximately normally distributed.</a:t>
            </a:r>
          </a:p>
          <a:p>
            <a:pPr marL="292608" indent="-292608"/>
            <a:r>
              <a:rPr lang="en-US" sz="2200" dirty="0"/>
              <a:t>Sample data from a normal population.</a:t>
            </a:r>
          </a:p>
          <a:p>
            <a:pPr marL="292608" indent="-292608"/>
            <a:r>
              <a:rPr lang="en-US" sz="2200" dirty="0"/>
              <a:t>Large sample size (at least 30)</a:t>
            </a:r>
            <a:endParaRPr lang="en-IN" sz="2200" dirty="0"/>
          </a:p>
        </p:txBody>
      </p:sp>
    </p:spTree>
    <p:extLst>
      <p:ext uri="{BB962C8B-B14F-4D97-AF65-F5344CB8AC3E}">
        <p14:creationId xmlns:p14="http://schemas.microsoft.com/office/powerpoint/2010/main" val="3955776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C3DB2-DAFE-45CB-961B-F6B62C4F26FF}"/>
              </a:ext>
            </a:extLst>
          </p:cNvPr>
          <p:cNvSpPr>
            <a:spLocks noGrp="1"/>
          </p:cNvSpPr>
          <p:nvPr>
            <p:ph type="title"/>
          </p:nvPr>
        </p:nvSpPr>
        <p:spPr/>
        <p:txBody>
          <a:bodyPr>
            <a:normAutofit fontScale="90000"/>
          </a:bodyPr>
          <a:lstStyle/>
          <a:p>
            <a:r>
              <a:rPr kumimoji="0" lang="en-US" b="0" i="0" u="none" strike="noStrike" kern="1200" cap="none" spc="0" normalizeH="0" noProof="0" dirty="0">
                <a:ln>
                  <a:noFill/>
                </a:ln>
                <a:solidFill>
                  <a:srgbClr val="1F4984"/>
                </a:solidFill>
                <a:effectLst/>
                <a:uLnTx/>
                <a:uFillTx/>
                <a:latin typeface="Calibri" panose="020F0502020204030204" pitchFamily="34" charset="0"/>
                <a:ea typeface="+mj-ea"/>
                <a:cs typeface="+mj-cs"/>
              </a:rPr>
              <a:t>10.1 Inference Concerning the Difference Between Two Means </a:t>
            </a:r>
            <a:r>
              <a:rPr kumimoji="0" lang="en-US" sz="1100" b="0" i="0" u="none" strike="noStrike" kern="1200" cap="none" spc="0" normalizeH="0" noProof="0" dirty="0">
                <a:ln>
                  <a:noFill/>
                </a:ln>
                <a:solidFill>
                  <a:srgbClr val="1F4984"/>
                </a:solidFill>
                <a:effectLst/>
                <a:uLnTx/>
                <a:uFillTx/>
                <a:latin typeface="Calibri" panose="020F0502020204030204" pitchFamily="34" charset="0"/>
                <a:ea typeface="+mj-ea"/>
                <a:cs typeface="+mj-cs"/>
              </a:rPr>
              <a:t>3</a:t>
            </a:r>
            <a:endParaRPr lang="en-IN" sz="1100" dirty="0"/>
          </a:p>
        </p:txBody>
      </p:sp>
      <p:sp>
        <p:nvSpPr>
          <p:cNvPr id="3" name="Content Placeholder 2">
            <a:extLst>
              <a:ext uri="{FF2B5EF4-FFF2-40B4-BE49-F238E27FC236}">
                <a16:creationId xmlns:a16="http://schemas.microsoft.com/office/drawing/2014/main" id="{103904F8-0FD5-4FD3-A025-BCF22AB56ED7}"/>
              </a:ext>
            </a:extLst>
          </p:cNvPr>
          <p:cNvSpPr>
            <a:spLocks noGrp="1"/>
          </p:cNvSpPr>
          <p:nvPr>
            <p:ph idx="1"/>
          </p:nvPr>
        </p:nvSpPr>
        <p:spPr>
          <a:xfrm>
            <a:off x="457200" y="1600201"/>
            <a:ext cx="8534400" cy="427775"/>
          </a:xfrm>
        </p:spPr>
        <p:txBody>
          <a:bodyPr>
            <a:normAutofit/>
          </a:bodyPr>
          <a:lstStyle/>
          <a:p>
            <a:pPr marL="0" indent="0">
              <a:buNone/>
            </a:pPr>
            <a:r>
              <a:rPr lang="en-US" sz="2000" dirty="0"/>
              <a:t>We want a confidence interval for the difference between two population means</a:t>
            </a:r>
            <a:endParaRPr lang="en-IN" sz="2000" dirty="0"/>
          </a:p>
        </p:txBody>
      </p:sp>
      <p:graphicFrame>
        <p:nvGraphicFramePr>
          <p:cNvPr id="15" name="Object 14">
            <a:extLst>
              <a:ext uri="{FF2B5EF4-FFF2-40B4-BE49-F238E27FC236}">
                <a16:creationId xmlns:a16="http://schemas.microsoft.com/office/drawing/2014/main" id="{101589DA-B23F-43B8-B3E2-FCBAA8396E3D}"/>
              </a:ext>
            </a:extLst>
          </p:cNvPr>
          <p:cNvGraphicFramePr>
            <a:graphicFrameLocks noChangeAspect="1"/>
          </p:cNvGraphicFramePr>
          <p:nvPr>
            <p:extLst>
              <p:ext uri="{D42A27DB-BD31-4B8C-83A1-F6EECF244321}">
                <p14:modId xmlns:p14="http://schemas.microsoft.com/office/powerpoint/2010/main" val="3274047980"/>
              </p:ext>
            </p:extLst>
          </p:nvPr>
        </p:nvGraphicFramePr>
        <p:xfrm>
          <a:off x="539750" y="2090738"/>
          <a:ext cx="800100" cy="330200"/>
        </p:xfrm>
        <a:graphic>
          <a:graphicData uri="http://schemas.openxmlformats.org/presentationml/2006/ole">
            <mc:AlternateContent xmlns:mc="http://schemas.openxmlformats.org/markup-compatibility/2006">
              <mc:Choice xmlns:v="urn:schemas-microsoft-com:vml" Requires="v">
                <p:oleObj spid="_x0000_s2326" name="Equation" r:id="rId3" imgW="799920" imgH="330120" progId="Equation.DSMT4">
                  <p:embed/>
                </p:oleObj>
              </mc:Choice>
              <mc:Fallback>
                <p:oleObj name="Equation" r:id="rId3" imgW="799920" imgH="330120" progId="Equation.DSMT4">
                  <p:embed/>
                  <p:pic>
                    <p:nvPicPr>
                      <p:cNvPr id="0" name=""/>
                      <p:cNvPicPr/>
                      <p:nvPr/>
                    </p:nvPicPr>
                    <p:blipFill>
                      <a:blip r:embed="rId4"/>
                      <a:stretch>
                        <a:fillRect/>
                      </a:stretch>
                    </p:blipFill>
                    <p:spPr>
                      <a:xfrm>
                        <a:off x="539750" y="2090738"/>
                        <a:ext cx="800100" cy="330200"/>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AD6CD52D-8524-4EF9-B662-3EE219E36D6F}"/>
              </a:ext>
            </a:extLst>
          </p:cNvPr>
          <p:cNvSpPr>
            <a:spLocks noGrp="1"/>
          </p:cNvSpPr>
          <p:nvPr>
            <p:ph idx="10"/>
          </p:nvPr>
        </p:nvSpPr>
        <p:spPr>
          <a:xfrm>
            <a:off x="457200" y="2473858"/>
            <a:ext cx="4603687" cy="441357"/>
          </a:xfrm>
        </p:spPr>
        <p:txBody>
          <a:bodyPr>
            <a:normAutofit/>
          </a:bodyPr>
          <a:lstStyle/>
          <a:p>
            <a:pPr marL="0" indent="0">
              <a:buNone/>
            </a:pPr>
            <a:r>
              <a:rPr lang="en-US" sz="2000" dirty="0"/>
              <a:t>The difference between the sample means</a:t>
            </a:r>
            <a:endParaRPr lang="en-IN" sz="2000" dirty="0"/>
          </a:p>
        </p:txBody>
      </p:sp>
      <p:graphicFrame>
        <p:nvGraphicFramePr>
          <p:cNvPr id="16" name="Object 15">
            <a:extLst>
              <a:ext uri="{FF2B5EF4-FFF2-40B4-BE49-F238E27FC236}">
                <a16:creationId xmlns:a16="http://schemas.microsoft.com/office/drawing/2014/main" id="{8ED7298F-9FE3-475F-B3A8-DF28A81F79E5}"/>
              </a:ext>
            </a:extLst>
          </p:cNvPr>
          <p:cNvGraphicFramePr>
            <a:graphicFrameLocks noChangeAspect="1"/>
          </p:cNvGraphicFramePr>
          <p:nvPr>
            <p:extLst>
              <p:ext uri="{D42A27DB-BD31-4B8C-83A1-F6EECF244321}">
                <p14:modId xmlns:p14="http://schemas.microsoft.com/office/powerpoint/2010/main" val="267662140"/>
              </p:ext>
            </p:extLst>
          </p:nvPr>
        </p:nvGraphicFramePr>
        <p:xfrm>
          <a:off x="5124450" y="2533650"/>
          <a:ext cx="735013" cy="317500"/>
        </p:xfrm>
        <a:graphic>
          <a:graphicData uri="http://schemas.openxmlformats.org/presentationml/2006/ole">
            <mc:AlternateContent xmlns:mc="http://schemas.openxmlformats.org/markup-compatibility/2006">
              <mc:Choice xmlns:v="urn:schemas-microsoft-com:vml" Requires="v">
                <p:oleObj spid="_x0000_s2327" name="Equation" r:id="rId5" imgW="825480" imgH="355320" progId="Equation.DSMT4">
                  <p:embed/>
                </p:oleObj>
              </mc:Choice>
              <mc:Fallback>
                <p:oleObj name="Equation" r:id="rId5" imgW="825480" imgH="355320" progId="Equation.DSMT4">
                  <p:embed/>
                  <p:pic>
                    <p:nvPicPr>
                      <p:cNvPr id="0" name=""/>
                      <p:cNvPicPr/>
                      <p:nvPr/>
                    </p:nvPicPr>
                    <p:blipFill>
                      <a:blip r:embed="rId6"/>
                      <a:stretch>
                        <a:fillRect/>
                      </a:stretch>
                    </p:blipFill>
                    <p:spPr>
                      <a:xfrm>
                        <a:off x="5124450" y="2533650"/>
                        <a:ext cx="735013" cy="3175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23EAFC7B-973B-4748-9E22-ABEF383F463B}"/>
              </a:ext>
            </a:extLst>
          </p:cNvPr>
          <p:cNvSpPr>
            <a:spLocks noGrp="1"/>
          </p:cNvSpPr>
          <p:nvPr>
            <p:ph idx="11"/>
          </p:nvPr>
        </p:nvSpPr>
        <p:spPr>
          <a:xfrm>
            <a:off x="5924487" y="2473858"/>
            <a:ext cx="2838512" cy="414197"/>
          </a:xfrm>
        </p:spPr>
        <p:txBody>
          <a:bodyPr>
            <a:normAutofit/>
          </a:bodyPr>
          <a:lstStyle/>
          <a:p>
            <a:pPr marL="0" indent="0">
              <a:buNone/>
            </a:pPr>
            <a:r>
              <a:rPr lang="en-US" sz="2000" dirty="0"/>
              <a:t>is the point estimator for</a:t>
            </a:r>
            <a:endParaRPr lang="en-IN" sz="2000" dirty="0"/>
          </a:p>
        </p:txBody>
      </p:sp>
      <p:graphicFrame>
        <p:nvGraphicFramePr>
          <p:cNvPr id="17" name="Object 16">
            <a:extLst>
              <a:ext uri="{FF2B5EF4-FFF2-40B4-BE49-F238E27FC236}">
                <a16:creationId xmlns:a16="http://schemas.microsoft.com/office/drawing/2014/main" id="{82658144-BC88-48DB-83F4-9D8F9E1CA1A2}"/>
              </a:ext>
            </a:extLst>
          </p:cNvPr>
          <p:cNvGraphicFramePr>
            <a:graphicFrameLocks noChangeAspect="1"/>
          </p:cNvGraphicFramePr>
          <p:nvPr>
            <p:extLst>
              <p:ext uri="{D42A27DB-BD31-4B8C-83A1-F6EECF244321}">
                <p14:modId xmlns:p14="http://schemas.microsoft.com/office/powerpoint/2010/main" val="3514827480"/>
              </p:ext>
            </p:extLst>
          </p:nvPr>
        </p:nvGraphicFramePr>
        <p:xfrm>
          <a:off x="539750" y="2906713"/>
          <a:ext cx="800100" cy="330200"/>
        </p:xfrm>
        <a:graphic>
          <a:graphicData uri="http://schemas.openxmlformats.org/presentationml/2006/ole">
            <mc:AlternateContent xmlns:mc="http://schemas.openxmlformats.org/markup-compatibility/2006">
              <mc:Choice xmlns:v="urn:schemas-microsoft-com:vml" Requires="v">
                <p:oleObj spid="_x0000_s2328" name="Equation" r:id="rId7" imgW="799920" imgH="330120" progId="Equation.DSMT4">
                  <p:embed/>
                </p:oleObj>
              </mc:Choice>
              <mc:Fallback>
                <p:oleObj name="Equation" r:id="rId7" imgW="799920" imgH="330120" progId="Equation.DSMT4">
                  <p:embed/>
                  <p:pic>
                    <p:nvPicPr>
                      <p:cNvPr id="15" name="Object 14">
                        <a:extLst>
                          <a:ext uri="{FF2B5EF4-FFF2-40B4-BE49-F238E27FC236}">
                            <a16:creationId xmlns:a16="http://schemas.microsoft.com/office/drawing/2014/main" id="{101589DA-B23F-43B8-B3E2-FCBAA8396E3D}"/>
                          </a:ext>
                        </a:extLst>
                      </p:cNvPr>
                      <p:cNvPicPr/>
                      <p:nvPr/>
                    </p:nvPicPr>
                    <p:blipFill>
                      <a:blip r:embed="rId8"/>
                      <a:stretch>
                        <a:fillRect/>
                      </a:stretch>
                    </p:blipFill>
                    <p:spPr>
                      <a:xfrm>
                        <a:off x="539750" y="2906713"/>
                        <a:ext cx="800100" cy="33020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7F7F9FDC-59B3-4F51-AE71-B62C7F9874A2}"/>
              </a:ext>
            </a:extLst>
          </p:cNvPr>
          <p:cNvSpPr>
            <a:spLocks noGrp="1"/>
          </p:cNvSpPr>
          <p:nvPr>
            <p:ph idx="12"/>
          </p:nvPr>
        </p:nvSpPr>
        <p:spPr>
          <a:xfrm>
            <a:off x="457200" y="3294706"/>
            <a:ext cx="8458200" cy="776336"/>
          </a:xfrm>
        </p:spPr>
        <p:txBody>
          <a:bodyPr>
            <a:normAutofit/>
          </a:bodyPr>
          <a:lstStyle/>
          <a:p>
            <a:pPr marL="0" indent="0">
              <a:buNone/>
            </a:pPr>
            <a:r>
              <a:rPr lang="en-US" sz="2000" dirty="0"/>
              <a:t>The values of the sample means are computed from two independent random samples with </a:t>
            </a:r>
            <a:r>
              <a:rPr lang="en-US" sz="2000" i="1" dirty="0"/>
              <a:t>n</a:t>
            </a:r>
            <a:r>
              <a:rPr lang="en-US" sz="2000" baseline="-25000" dirty="0"/>
              <a:t>1</a:t>
            </a:r>
            <a:r>
              <a:rPr lang="en-US" sz="2000" dirty="0"/>
              <a:t> and </a:t>
            </a:r>
            <a:r>
              <a:rPr lang="en-US" sz="2000" i="1" dirty="0"/>
              <a:t>n</a:t>
            </a:r>
            <a:r>
              <a:rPr lang="en-US" sz="2000" baseline="-25000" dirty="0"/>
              <a:t>2</a:t>
            </a:r>
            <a:r>
              <a:rPr lang="en-US" sz="2000" dirty="0"/>
              <a:t> observations.</a:t>
            </a:r>
            <a:endParaRPr lang="en-IN" sz="2000" dirty="0"/>
          </a:p>
        </p:txBody>
      </p:sp>
      <p:sp>
        <p:nvSpPr>
          <p:cNvPr id="7" name="Content Placeholder 6">
            <a:extLst>
              <a:ext uri="{FF2B5EF4-FFF2-40B4-BE49-F238E27FC236}">
                <a16:creationId xmlns:a16="http://schemas.microsoft.com/office/drawing/2014/main" id="{10634644-3B60-47AD-8F95-CF7A37AC21AD}"/>
              </a:ext>
            </a:extLst>
          </p:cNvPr>
          <p:cNvSpPr>
            <a:spLocks noGrp="1"/>
          </p:cNvSpPr>
          <p:nvPr>
            <p:ph idx="13"/>
          </p:nvPr>
        </p:nvSpPr>
        <p:spPr>
          <a:xfrm>
            <a:off x="457200" y="4145737"/>
            <a:ext cx="3327150" cy="399106"/>
          </a:xfrm>
        </p:spPr>
        <p:txBody>
          <a:bodyPr>
            <a:normAutofit/>
          </a:bodyPr>
          <a:lstStyle/>
          <a:p>
            <a:pPr marL="0" indent="0">
              <a:buNone/>
            </a:pPr>
            <a:r>
              <a:rPr lang="en-IN" sz="2000" dirty="0"/>
              <a:t>For statistical inference about</a:t>
            </a:r>
          </a:p>
        </p:txBody>
      </p:sp>
      <p:graphicFrame>
        <p:nvGraphicFramePr>
          <p:cNvPr id="18" name="Object 17">
            <a:extLst>
              <a:ext uri="{FF2B5EF4-FFF2-40B4-BE49-F238E27FC236}">
                <a16:creationId xmlns:a16="http://schemas.microsoft.com/office/drawing/2014/main" id="{6B2BC0F0-553B-4C53-B71C-330591798B21}"/>
              </a:ext>
            </a:extLst>
          </p:cNvPr>
          <p:cNvGraphicFramePr>
            <a:graphicFrameLocks noChangeAspect="1"/>
          </p:cNvGraphicFramePr>
          <p:nvPr>
            <p:extLst>
              <p:ext uri="{D42A27DB-BD31-4B8C-83A1-F6EECF244321}">
                <p14:modId xmlns:p14="http://schemas.microsoft.com/office/powerpoint/2010/main" val="1616446420"/>
              </p:ext>
            </p:extLst>
          </p:nvPr>
        </p:nvGraphicFramePr>
        <p:xfrm>
          <a:off x="3816350" y="4165600"/>
          <a:ext cx="825500" cy="330200"/>
        </p:xfrm>
        <a:graphic>
          <a:graphicData uri="http://schemas.openxmlformats.org/presentationml/2006/ole">
            <mc:AlternateContent xmlns:mc="http://schemas.openxmlformats.org/markup-compatibility/2006">
              <mc:Choice xmlns:v="urn:schemas-microsoft-com:vml" Requires="v">
                <p:oleObj spid="_x0000_s2329" name="Equation" r:id="rId9" imgW="825480" imgH="330120" progId="Equation.DSMT4">
                  <p:embed/>
                </p:oleObj>
              </mc:Choice>
              <mc:Fallback>
                <p:oleObj name="Equation" r:id="rId9" imgW="825480" imgH="330120" progId="Equation.DSMT4">
                  <p:embed/>
                  <p:pic>
                    <p:nvPicPr>
                      <p:cNvPr id="17" name="Object 16">
                        <a:extLst>
                          <a:ext uri="{FF2B5EF4-FFF2-40B4-BE49-F238E27FC236}">
                            <a16:creationId xmlns:a16="http://schemas.microsoft.com/office/drawing/2014/main" id="{82658144-BC88-48DB-83F4-9D8F9E1CA1A2}"/>
                          </a:ext>
                        </a:extLst>
                      </p:cNvPr>
                      <p:cNvPicPr/>
                      <p:nvPr/>
                    </p:nvPicPr>
                    <p:blipFill>
                      <a:blip r:embed="rId10"/>
                      <a:stretch>
                        <a:fillRect/>
                      </a:stretch>
                    </p:blipFill>
                    <p:spPr>
                      <a:xfrm>
                        <a:off x="3816350" y="4165600"/>
                        <a:ext cx="825500" cy="330200"/>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E4A6F454-0AE9-4250-92C7-183FEB726E5D}"/>
              </a:ext>
            </a:extLst>
          </p:cNvPr>
          <p:cNvSpPr>
            <a:spLocks noGrp="1"/>
          </p:cNvSpPr>
          <p:nvPr>
            <p:ph idx="14"/>
          </p:nvPr>
        </p:nvSpPr>
        <p:spPr>
          <a:xfrm>
            <a:off x="4648200" y="4145736"/>
            <a:ext cx="3124200" cy="417212"/>
          </a:xfrm>
        </p:spPr>
        <p:txBody>
          <a:bodyPr>
            <a:normAutofit/>
          </a:bodyPr>
          <a:lstStyle/>
          <a:p>
            <a:pPr marL="0" indent="0">
              <a:buNone/>
            </a:pPr>
            <a:r>
              <a:rPr lang="en-IN" sz="2000" dirty="0"/>
              <a:t>the sampling distribution of</a:t>
            </a:r>
          </a:p>
        </p:txBody>
      </p:sp>
      <p:graphicFrame>
        <p:nvGraphicFramePr>
          <p:cNvPr id="21" name="Object 20">
            <a:extLst>
              <a:ext uri="{FF2B5EF4-FFF2-40B4-BE49-F238E27FC236}">
                <a16:creationId xmlns:a16="http://schemas.microsoft.com/office/drawing/2014/main" id="{011A449F-500B-4765-AD9F-FC5687074EF5}"/>
              </a:ext>
            </a:extLst>
          </p:cNvPr>
          <p:cNvGraphicFramePr>
            <a:graphicFrameLocks noChangeAspect="1"/>
          </p:cNvGraphicFramePr>
          <p:nvPr>
            <p:extLst>
              <p:ext uri="{D42A27DB-BD31-4B8C-83A1-F6EECF244321}">
                <p14:modId xmlns:p14="http://schemas.microsoft.com/office/powerpoint/2010/main" val="59942857"/>
              </p:ext>
            </p:extLst>
          </p:nvPr>
        </p:nvGraphicFramePr>
        <p:xfrm>
          <a:off x="7777163" y="4208463"/>
          <a:ext cx="731837" cy="315912"/>
        </p:xfrm>
        <a:graphic>
          <a:graphicData uri="http://schemas.openxmlformats.org/presentationml/2006/ole">
            <mc:AlternateContent xmlns:mc="http://schemas.openxmlformats.org/markup-compatibility/2006">
              <mc:Choice xmlns:v="urn:schemas-microsoft-com:vml" Requires="v">
                <p:oleObj spid="_x0000_s2330" name="Equation" r:id="rId11" imgW="825480" imgH="355320" progId="Equation.DSMT4">
                  <p:embed/>
                </p:oleObj>
              </mc:Choice>
              <mc:Fallback>
                <p:oleObj name="Equation" r:id="rId11" imgW="825480" imgH="355320" progId="Equation.DSMT4">
                  <p:embed/>
                  <p:pic>
                    <p:nvPicPr>
                      <p:cNvPr id="16" name="Object 15">
                        <a:extLst>
                          <a:ext uri="{FF2B5EF4-FFF2-40B4-BE49-F238E27FC236}">
                            <a16:creationId xmlns:a16="http://schemas.microsoft.com/office/drawing/2014/main" id="{8ED7298F-9FE3-475F-B3A8-DF28A81F79E5}"/>
                          </a:ext>
                        </a:extLst>
                      </p:cNvPr>
                      <p:cNvPicPr/>
                      <p:nvPr/>
                    </p:nvPicPr>
                    <p:blipFill>
                      <a:blip r:embed="rId12"/>
                      <a:stretch>
                        <a:fillRect/>
                      </a:stretch>
                    </p:blipFill>
                    <p:spPr>
                      <a:xfrm>
                        <a:off x="7777163" y="4208463"/>
                        <a:ext cx="731837" cy="315912"/>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2D0230B6-19D9-4996-B714-DE2EED8235A9}"/>
              </a:ext>
            </a:extLst>
          </p:cNvPr>
          <p:cNvSpPr>
            <a:spLocks noGrp="1"/>
          </p:cNvSpPr>
          <p:nvPr>
            <p:ph idx="15"/>
          </p:nvPr>
        </p:nvSpPr>
        <p:spPr>
          <a:xfrm>
            <a:off x="457200" y="4590107"/>
            <a:ext cx="8305800" cy="398352"/>
          </a:xfrm>
        </p:spPr>
        <p:txBody>
          <a:bodyPr>
            <a:normAutofit/>
          </a:bodyPr>
          <a:lstStyle/>
          <a:p>
            <a:pPr marL="0" indent="0">
              <a:buNone/>
            </a:pPr>
            <a:r>
              <a:rPr lang="en-US" sz="2000" dirty="0"/>
              <a:t>has to be normally distributed or approximately normally distributed.</a:t>
            </a:r>
            <a:endParaRPr lang="en-IN" sz="2000" dirty="0"/>
          </a:p>
        </p:txBody>
      </p:sp>
      <p:sp>
        <p:nvSpPr>
          <p:cNvPr id="10" name="Content Placeholder 9">
            <a:extLst>
              <a:ext uri="{FF2B5EF4-FFF2-40B4-BE49-F238E27FC236}">
                <a16:creationId xmlns:a16="http://schemas.microsoft.com/office/drawing/2014/main" id="{E1633CFD-1031-409B-9E49-02418C8FBB85}"/>
              </a:ext>
            </a:extLst>
          </p:cNvPr>
          <p:cNvSpPr>
            <a:spLocks noGrp="1"/>
          </p:cNvSpPr>
          <p:nvPr>
            <p:ph idx="16"/>
          </p:nvPr>
        </p:nvSpPr>
        <p:spPr>
          <a:xfrm>
            <a:off x="457199" y="5051834"/>
            <a:ext cx="8305799" cy="416459"/>
          </a:xfrm>
        </p:spPr>
        <p:txBody>
          <a:bodyPr>
            <a:normAutofit/>
          </a:bodyPr>
          <a:lstStyle/>
          <a:p>
            <a:pPr marL="292608" indent="-292608"/>
            <a:r>
              <a:rPr lang="en-US" sz="2000" dirty="0"/>
              <a:t>Sample from two independent normally distributed populations.</a:t>
            </a:r>
            <a:endParaRPr lang="en-IN" sz="2000" dirty="0"/>
          </a:p>
        </p:txBody>
      </p:sp>
      <p:sp>
        <p:nvSpPr>
          <p:cNvPr id="11" name="Content Placeholder 10">
            <a:extLst>
              <a:ext uri="{FF2B5EF4-FFF2-40B4-BE49-F238E27FC236}">
                <a16:creationId xmlns:a16="http://schemas.microsoft.com/office/drawing/2014/main" id="{EE03B8F6-8CE3-443A-A7B6-D6C5EF9F9BE0}"/>
              </a:ext>
            </a:extLst>
          </p:cNvPr>
          <p:cNvSpPr>
            <a:spLocks noGrp="1"/>
          </p:cNvSpPr>
          <p:nvPr>
            <p:ph sz="quarter" idx="17"/>
          </p:nvPr>
        </p:nvSpPr>
        <p:spPr>
          <a:xfrm>
            <a:off x="457200" y="5522612"/>
            <a:ext cx="4983934" cy="398352"/>
          </a:xfrm>
        </p:spPr>
        <p:txBody>
          <a:bodyPr>
            <a:normAutofit/>
          </a:bodyPr>
          <a:lstStyle/>
          <a:p>
            <a:pPr marL="292608" indent="-292608"/>
            <a:r>
              <a:rPr lang="en-US" sz="2000" dirty="0"/>
              <a:t>Sample from two independent populations</a:t>
            </a:r>
            <a:endParaRPr lang="en-IN" sz="2000" dirty="0"/>
          </a:p>
        </p:txBody>
      </p:sp>
      <p:graphicFrame>
        <p:nvGraphicFramePr>
          <p:cNvPr id="22" name="Object 21">
            <a:extLst>
              <a:ext uri="{FF2B5EF4-FFF2-40B4-BE49-F238E27FC236}">
                <a16:creationId xmlns:a16="http://schemas.microsoft.com/office/drawing/2014/main" id="{53120ED4-4E4C-4C8F-8638-5947901F9856}"/>
              </a:ext>
            </a:extLst>
          </p:cNvPr>
          <p:cNvGraphicFramePr>
            <a:graphicFrameLocks noChangeAspect="1"/>
          </p:cNvGraphicFramePr>
          <p:nvPr>
            <p:extLst>
              <p:ext uri="{D42A27DB-BD31-4B8C-83A1-F6EECF244321}">
                <p14:modId xmlns:p14="http://schemas.microsoft.com/office/powerpoint/2010/main" val="3927274664"/>
              </p:ext>
            </p:extLst>
          </p:nvPr>
        </p:nvGraphicFramePr>
        <p:xfrm>
          <a:off x="5449888" y="5561013"/>
          <a:ext cx="2209800" cy="381000"/>
        </p:xfrm>
        <a:graphic>
          <a:graphicData uri="http://schemas.openxmlformats.org/presentationml/2006/ole">
            <mc:AlternateContent xmlns:mc="http://schemas.openxmlformats.org/markup-compatibility/2006">
              <mc:Choice xmlns:v="urn:schemas-microsoft-com:vml" Requires="v">
                <p:oleObj spid="_x0000_s2331" name="Equation" r:id="rId13" imgW="2209680" imgH="380880" progId="Equation.DSMT4">
                  <p:embed/>
                </p:oleObj>
              </mc:Choice>
              <mc:Fallback>
                <p:oleObj name="Equation" r:id="rId13" imgW="2209680" imgH="380880" progId="Equation.DSMT4">
                  <p:embed/>
                  <p:pic>
                    <p:nvPicPr>
                      <p:cNvPr id="0" name=""/>
                      <p:cNvPicPr/>
                      <p:nvPr/>
                    </p:nvPicPr>
                    <p:blipFill>
                      <a:blip r:embed="rId14"/>
                      <a:stretch>
                        <a:fillRect/>
                      </a:stretch>
                    </p:blipFill>
                    <p:spPr>
                      <a:xfrm>
                        <a:off x="5449888" y="5561013"/>
                        <a:ext cx="2209800" cy="381000"/>
                      </a:xfrm>
                      <a:prstGeom prst="rect">
                        <a:avLst/>
                      </a:prstGeom>
                    </p:spPr>
                  </p:pic>
                </p:oleObj>
              </mc:Fallback>
            </mc:AlternateContent>
          </a:graphicData>
        </a:graphic>
      </p:graphicFrame>
    </p:spTree>
    <p:extLst>
      <p:ext uri="{BB962C8B-B14F-4D97-AF65-F5344CB8AC3E}">
        <p14:creationId xmlns:p14="http://schemas.microsoft.com/office/powerpoint/2010/main" val="2020768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B27D7-3221-443B-8166-D2ACCE98FD7A}"/>
              </a:ext>
            </a:extLst>
          </p:cNvPr>
          <p:cNvSpPr>
            <a:spLocks noGrp="1"/>
          </p:cNvSpPr>
          <p:nvPr>
            <p:ph type="title"/>
          </p:nvPr>
        </p:nvSpPr>
        <p:spPr/>
        <p:txBody>
          <a:bodyPr>
            <a:normAutofit fontScale="90000"/>
          </a:bodyPr>
          <a:lstStyle/>
          <a:p>
            <a:r>
              <a:rPr kumimoji="0" lang="en-US" b="0" i="0" u="none" strike="noStrike" kern="1200" cap="none" spc="0" normalizeH="0" noProof="0" dirty="0">
                <a:ln>
                  <a:noFill/>
                </a:ln>
                <a:solidFill>
                  <a:srgbClr val="1F4984"/>
                </a:solidFill>
                <a:effectLst/>
                <a:uLnTx/>
                <a:uFillTx/>
                <a:latin typeface="Calibri" panose="020F0502020204030204" pitchFamily="34" charset="0"/>
                <a:ea typeface="+mj-ea"/>
                <a:cs typeface="+mj-cs"/>
              </a:rPr>
              <a:t>10.1 Inference Concerning the Difference Between Two Means </a:t>
            </a:r>
            <a:r>
              <a:rPr kumimoji="0" lang="en-US" sz="1100" b="0" i="0" u="none" strike="noStrike" kern="1200" cap="none" spc="0" normalizeH="0" noProof="0" dirty="0">
                <a:ln>
                  <a:noFill/>
                </a:ln>
                <a:solidFill>
                  <a:srgbClr val="1F4984"/>
                </a:solidFill>
                <a:effectLst/>
                <a:uLnTx/>
                <a:uFillTx/>
                <a:latin typeface="Calibri" panose="020F0502020204030204" pitchFamily="34" charset="0"/>
                <a:ea typeface="+mj-ea"/>
                <a:cs typeface="+mj-cs"/>
              </a:rPr>
              <a:t>4</a:t>
            </a:r>
            <a:endParaRPr lang="en-IN" sz="1100" dirty="0"/>
          </a:p>
        </p:txBody>
      </p:sp>
      <p:graphicFrame>
        <p:nvGraphicFramePr>
          <p:cNvPr id="15" name="Object 14">
            <a:extLst>
              <a:ext uri="{FF2B5EF4-FFF2-40B4-BE49-F238E27FC236}">
                <a16:creationId xmlns:a16="http://schemas.microsoft.com/office/drawing/2014/main" id="{6FAE20D7-7076-46F7-AA48-23D93C756BDC}"/>
              </a:ext>
            </a:extLst>
          </p:cNvPr>
          <p:cNvGraphicFramePr>
            <a:graphicFrameLocks noChangeAspect="1"/>
          </p:cNvGraphicFramePr>
          <p:nvPr>
            <p:extLst>
              <p:ext uri="{D42A27DB-BD31-4B8C-83A1-F6EECF244321}">
                <p14:modId xmlns:p14="http://schemas.microsoft.com/office/powerpoint/2010/main" val="1029965918"/>
              </p:ext>
            </p:extLst>
          </p:nvPr>
        </p:nvGraphicFramePr>
        <p:xfrm>
          <a:off x="476250" y="1600200"/>
          <a:ext cx="825500" cy="355600"/>
        </p:xfrm>
        <a:graphic>
          <a:graphicData uri="http://schemas.openxmlformats.org/presentationml/2006/ole">
            <mc:AlternateContent xmlns:mc="http://schemas.openxmlformats.org/markup-compatibility/2006">
              <mc:Choice xmlns:v="urn:schemas-microsoft-com:vml" Requires="v">
                <p:oleObj spid="_x0000_s3442" name="Equation" r:id="rId3" imgW="825480" imgH="355320" progId="Equation.DSMT4">
                  <p:embed/>
                </p:oleObj>
              </mc:Choice>
              <mc:Fallback>
                <p:oleObj name="Equation" r:id="rId3" imgW="825480" imgH="355320" progId="Equation.DSMT4">
                  <p:embed/>
                  <p:pic>
                    <p:nvPicPr>
                      <p:cNvPr id="16" name="Object 15">
                        <a:extLst>
                          <a:ext uri="{FF2B5EF4-FFF2-40B4-BE49-F238E27FC236}">
                            <a16:creationId xmlns:a16="http://schemas.microsoft.com/office/drawing/2014/main" id="{8ED7298F-9FE3-475F-B3A8-DF28A81F79E5}"/>
                          </a:ext>
                        </a:extLst>
                      </p:cNvPr>
                      <p:cNvPicPr/>
                      <p:nvPr/>
                    </p:nvPicPr>
                    <p:blipFill>
                      <a:blip r:embed="rId4"/>
                      <a:stretch>
                        <a:fillRect/>
                      </a:stretch>
                    </p:blipFill>
                    <p:spPr>
                      <a:xfrm>
                        <a:off x="476250" y="1600200"/>
                        <a:ext cx="825500" cy="355600"/>
                      </a:xfrm>
                      <a:prstGeom prst="rect">
                        <a:avLst/>
                      </a:prstGeom>
                    </p:spPr>
                  </p:pic>
                </p:oleObj>
              </mc:Fallback>
            </mc:AlternateContent>
          </a:graphicData>
        </a:graphic>
      </p:graphicFrame>
      <p:sp>
        <p:nvSpPr>
          <p:cNvPr id="3" name="Content Placeholder 2">
            <a:extLst>
              <a:ext uri="{FF2B5EF4-FFF2-40B4-BE49-F238E27FC236}">
                <a16:creationId xmlns:a16="http://schemas.microsoft.com/office/drawing/2014/main" id="{E0B2FE21-2291-422B-9E18-388432A9E223}"/>
              </a:ext>
            </a:extLst>
          </p:cNvPr>
          <p:cNvSpPr>
            <a:spLocks noGrp="1"/>
          </p:cNvSpPr>
          <p:nvPr>
            <p:ph idx="1"/>
          </p:nvPr>
        </p:nvSpPr>
        <p:spPr>
          <a:xfrm>
            <a:off x="1320800" y="1600202"/>
            <a:ext cx="3061077" cy="409668"/>
          </a:xfrm>
        </p:spPr>
        <p:txBody>
          <a:bodyPr>
            <a:normAutofit/>
          </a:bodyPr>
          <a:lstStyle/>
          <a:p>
            <a:pPr marL="0" indent="0">
              <a:buNone/>
            </a:pPr>
            <a:r>
              <a:rPr lang="en-US" sz="2000" dirty="0"/>
              <a:t>is as unbiased estimator for</a:t>
            </a:r>
            <a:endParaRPr lang="en-IN" sz="2000" dirty="0"/>
          </a:p>
        </p:txBody>
      </p:sp>
      <p:graphicFrame>
        <p:nvGraphicFramePr>
          <p:cNvPr id="16" name="Object 15">
            <a:extLst>
              <a:ext uri="{FF2B5EF4-FFF2-40B4-BE49-F238E27FC236}">
                <a16:creationId xmlns:a16="http://schemas.microsoft.com/office/drawing/2014/main" id="{0F5CC080-6AC1-4BB8-AD5E-52C36FFE6E9E}"/>
              </a:ext>
            </a:extLst>
          </p:cNvPr>
          <p:cNvGraphicFramePr>
            <a:graphicFrameLocks noChangeAspect="1"/>
          </p:cNvGraphicFramePr>
          <p:nvPr>
            <p:extLst>
              <p:ext uri="{D42A27DB-BD31-4B8C-83A1-F6EECF244321}">
                <p14:modId xmlns:p14="http://schemas.microsoft.com/office/powerpoint/2010/main" val="1498298030"/>
              </p:ext>
            </p:extLst>
          </p:nvPr>
        </p:nvGraphicFramePr>
        <p:xfrm>
          <a:off x="4414838" y="1627188"/>
          <a:ext cx="800100" cy="330200"/>
        </p:xfrm>
        <a:graphic>
          <a:graphicData uri="http://schemas.openxmlformats.org/presentationml/2006/ole">
            <mc:AlternateContent xmlns:mc="http://schemas.openxmlformats.org/markup-compatibility/2006">
              <mc:Choice xmlns:v="urn:schemas-microsoft-com:vml" Requires="v">
                <p:oleObj spid="_x0000_s3443" name="Equation" r:id="rId5" imgW="799920" imgH="330120" progId="Equation.DSMT4">
                  <p:embed/>
                </p:oleObj>
              </mc:Choice>
              <mc:Fallback>
                <p:oleObj name="Equation" r:id="rId5" imgW="799920" imgH="330120" progId="Equation.DSMT4">
                  <p:embed/>
                  <p:pic>
                    <p:nvPicPr>
                      <p:cNvPr id="0" name=""/>
                      <p:cNvPicPr/>
                      <p:nvPr/>
                    </p:nvPicPr>
                    <p:blipFill>
                      <a:blip r:embed="rId6"/>
                      <a:stretch>
                        <a:fillRect/>
                      </a:stretch>
                    </p:blipFill>
                    <p:spPr>
                      <a:xfrm>
                        <a:off x="4414838" y="1627188"/>
                        <a:ext cx="800100" cy="330200"/>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272A8643-7A70-43DE-88CF-182025A93128}"/>
              </a:ext>
            </a:extLst>
          </p:cNvPr>
          <p:cNvSpPr>
            <a:spLocks noGrp="1"/>
          </p:cNvSpPr>
          <p:nvPr>
            <p:ph idx="10"/>
          </p:nvPr>
        </p:nvSpPr>
        <p:spPr>
          <a:xfrm>
            <a:off x="457200" y="2048348"/>
            <a:ext cx="7620000" cy="405143"/>
          </a:xfrm>
        </p:spPr>
        <p:txBody>
          <a:bodyPr>
            <a:normAutofit/>
          </a:bodyPr>
          <a:lstStyle/>
          <a:p>
            <a:pPr marL="0" indent="0">
              <a:buNone/>
            </a:pPr>
            <a:r>
              <a:rPr lang="en-US" sz="2000" dirty="0"/>
              <a:t>Three cases regarding the population variances.</a:t>
            </a:r>
            <a:endParaRPr lang="en-IN" sz="2000" dirty="0"/>
          </a:p>
        </p:txBody>
      </p:sp>
      <p:sp>
        <p:nvSpPr>
          <p:cNvPr id="5" name="Content Placeholder 4">
            <a:extLst>
              <a:ext uri="{FF2B5EF4-FFF2-40B4-BE49-F238E27FC236}">
                <a16:creationId xmlns:a16="http://schemas.microsoft.com/office/drawing/2014/main" id="{10E23C6D-E610-471E-9220-D062CD261F74}"/>
              </a:ext>
            </a:extLst>
          </p:cNvPr>
          <p:cNvSpPr>
            <a:spLocks noGrp="1"/>
          </p:cNvSpPr>
          <p:nvPr>
            <p:ph idx="11"/>
          </p:nvPr>
        </p:nvSpPr>
        <p:spPr>
          <a:xfrm>
            <a:off x="457200" y="2514600"/>
            <a:ext cx="475307" cy="445883"/>
          </a:xfrm>
        </p:spPr>
        <p:txBody>
          <a:bodyPr>
            <a:normAutofit/>
          </a:bodyPr>
          <a:lstStyle/>
          <a:p>
            <a:pPr marL="402336" indent="-402336">
              <a:buFont typeface="+mj-lt"/>
              <a:buAutoNum type="arabicPeriod"/>
            </a:pPr>
            <a:r>
              <a:rPr lang="en-IN" sz="2000" dirty="0"/>
              <a:t> </a:t>
            </a:r>
          </a:p>
        </p:txBody>
      </p:sp>
      <p:graphicFrame>
        <p:nvGraphicFramePr>
          <p:cNvPr id="17" name="Object 16">
            <a:extLst>
              <a:ext uri="{FF2B5EF4-FFF2-40B4-BE49-F238E27FC236}">
                <a16:creationId xmlns:a16="http://schemas.microsoft.com/office/drawing/2014/main" id="{C4514CF9-D2B1-41DA-B687-C5264BB7F3CC}"/>
              </a:ext>
            </a:extLst>
          </p:cNvPr>
          <p:cNvGraphicFramePr>
            <a:graphicFrameLocks noChangeAspect="1"/>
          </p:cNvGraphicFramePr>
          <p:nvPr>
            <p:extLst>
              <p:ext uri="{D42A27DB-BD31-4B8C-83A1-F6EECF244321}">
                <p14:modId xmlns:p14="http://schemas.microsoft.com/office/powerpoint/2010/main" val="2664651429"/>
              </p:ext>
            </p:extLst>
          </p:nvPr>
        </p:nvGraphicFramePr>
        <p:xfrm>
          <a:off x="882650" y="2541588"/>
          <a:ext cx="1104900" cy="355600"/>
        </p:xfrm>
        <a:graphic>
          <a:graphicData uri="http://schemas.openxmlformats.org/presentationml/2006/ole">
            <mc:AlternateContent xmlns:mc="http://schemas.openxmlformats.org/markup-compatibility/2006">
              <mc:Choice xmlns:v="urn:schemas-microsoft-com:vml" Requires="v">
                <p:oleObj spid="_x0000_s3444" name="Equation" r:id="rId7" imgW="1104840" imgH="355320" progId="Equation.DSMT4">
                  <p:embed/>
                </p:oleObj>
              </mc:Choice>
              <mc:Fallback>
                <p:oleObj name="Equation" r:id="rId7" imgW="1104840" imgH="355320" progId="Equation.DSMT4">
                  <p:embed/>
                  <p:pic>
                    <p:nvPicPr>
                      <p:cNvPr id="0" name=""/>
                      <p:cNvPicPr/>
                      <p:nvPr/>
                    </p:nvPicPr>
                    <p:blipFill>
                      <a:blip r:embed="rId8"/>
                      <a:stretch>
                        <a:fillRect/>
                      </a:stretch>
                    </p:blipFill>
                    <p:spPr>
                      <a:xfrm>
                        <a:off x="882650" y="2541588"/>
                        <a:ext cx="1104900" cy="35560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361C4A4E-F3F8-463E-A4E2-4BD7EB5E392B}"/>
              </a:ext>
            </a:extLst>
          </p:cNvPr>
          <p:cNvSpPr>
            <a:spLocks noGrp="1"/>
          </p:cNvSpPr>
          <p:nvPr>
            <p:ph idx="12"/>
          </p:nvPr>
        </p:nvSpPr>
        <p:spPr>
          <a:xfrm>
            <a:off x="2057400" y="2514601"/>
            <a:ext cx="6781800" cy="436830"/>
          </a:xfrm>
        </p:spPr>
        <p:txBody>
          <a:bodyPr>
            <a:normAutofit/>
          </a:bodyPr>
          <a:lstStyle/>
          <a:p>
            <a:pPr marL="0" indent="0">
              <a:buNone/>
            </a:pPr>
            <a:r>
              <a:rPr lang="en-US" sz="2000" dirty="0"/>
              <a:t>are known, use </a:t>
            </a:r>
            <a:r>
              <a:rPr lang="en-US" sz="2000" i="1" dirty="0"/>
              <a:t>z</a:t>
            </a:r>
            <a:r>
              <a:rPr lang="en-US" sz="2000" dirty="0"/>
              <a:t> for statistical inference.</a:t>
            </a:r>
            <a:endParaRPr lang="en-IN" sz="2000" dirty="0"/>
          </a:p>
        </p:txBody>
      </p:sp>
      <p:sp>
        <p:nvSpPr>
          <p:cNvPr id="7" name="Content Placeholder 6">
            <a:extLst>
              <a:ext uri="{FF2B5EF4-FFF2-40B4-BE49-F238E27FC236}">
                <a16:creationId xmlns:a16="http://schemas.microsoft.com/office/drawing/2014/main" id="{8EF6CE92-4C9E-4DD1-8B53-A72389CA109B}"/>
              </a:ext>
            </a:extLst>
          </p:cNvPr>
          <p:cNvSpPr>
            <a:spLocks noGrp="1"/>
          </p:cNvSpPr>
          <p:nvPr>
            <p:ph idx="13"/>
          </p:nvPr>
        </p:nvSpPr>
        <p:spPr>
          <a:xfrm>
            <a:off x="457200" y="3041205"/>
            <a:ext cx="475307" cy="387795"/>
          </a:xfrm>
        </p:spPr>
        <p:txBody>
          <a:bodyPr>
            <a:normAutofit lnSpcReduction="10000"/>
          </a:bodyPr>
          <a:lstStyle/>
          <a:p>
            <a:pPr marL="402336" indent="-402336">
              <a:buFont typeface="+mj-lt"/>
              <a:buAutoNum type="arabicPeriod" startAt="2"/>
            </a:pPr>
            <a:r>
              <a:rPr lang="en-IN" sz="2000" dirty="0"/>
              <a:t> </a:t>
            </a:r>
          </a:p>
        </p:txBody>
      </p:sp>
      <p:graphicFrame>
        <p:nvGraphicFramePr>
          <p:cNvPr id="18" name="Object 17">
            <a:extLst>
              <a:ext uri="{FF2B5EF4-FFF2-40B4-BE49-F238E27FC236}">
                <a16:creationId xmlns:a16="http://schemas.microsoft.com/office/drawing/2014/main" id="{74C1689C-EBB2-4015-9C08-CCEEB50D4745}"/>
              </a:ext>
            </a:extLst>
          </p:cNvPr>
          <p:cNvGraphicFramePr>
            <a:graphicFrameLocks noChangeAspect="1"/>
          </p:cNvGraphicFramePr>
          <p:nvPr>
            <p:extLst>
              <p:ext uri="{D42A27DB-BD31-4B8C-83A1-F6EECF244321}">
                <p14:modId xmlns:p14="http://schemas.microsoft.com/office/powerpoint/2010/main" val="2947436909"/>
              </p:ext>
            </p:extLst>
          </p:nvPr>
        </p:nvGraphicFramePr>
        <p:xfrm>
          <a:off x="882650" y="3048000"/>
          <a:ext cx="1104900" cy="355600"/>
        </p:xfrm>
        <a:graphic>
          <a:graphicData uri="http://schemas.openxmlformats.org/presentationml/2006/ole">
            <mc:AlternateContent xmlns:mc="http://schemas.openxmlformats.org/markup-compatibility/2006">
              <mc:Choice xmlns:v="urn:schemas-microsoft-com:vml" Requires="v">
                <p:oleObj spid="_x0000_s3445" name="Equation" r:id="rId9" imgW="1104840" imgH="355320" progId="Equation.DSMT4">
                  <p:embed/>
                </p:oleObj>
              </mc:Choice>
              <mc:Fallback>
                <p:oleObj name="Equation" r:id="rId9" imgW="1104840" imgH="355320" progId="Equation.DSMT4">
                  <p:embed/>
                  <p:pic>
                    <p:nvPicPr>
                      <p:cNvPr id="17" name="Object 16">
                        <a:extLst>
                          <a:ext uri="{FF2B5EF4-FFF2-40B4-BE49-F238E27FC236}">
                            <a16:creationId xmlns:a16="http://schemas.microsoft.com/office/drawing/2014/main" id="{C4514CF9-D2B1-41DA-B687-C5264BB7F3CC}"/>
                          </a:ext>
                        </a:extLst>
                      </p:cNvPr>
                      <p:cNvPicPr/>
                      <p:nvPr/>
                    </p:nvPicPr>
                    <p:blipFill>
                      <a:blip r:embed="rId10"/>
                      <a:stretch>
                        <a:fillRect/>
                      </a:stretch>
                    </p:blipFill>
                    <p:spPr>
                      <a:xfrm>
                        <a:off x="882650" y="3048000"/>
                        <a:ext cx="1104900" cy="355600"/>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338B2417-985E-440E-9430-DB707A33815B}"/>
              </a:ext>
            </a:extLst>
          </p:cNvPr>
          <p:cNvSpPr>
            <a:spLocks noGrp="1"/>
          </p:cNvSpPr>
          <p:nvPr>
            <p:ph idx="14"/>
          </p:nvPr>
        </p:nvSpPr>
        <p:spPr>
          <a:xfrm>
            <a:off x="2057400" y="3012541"/>
            <a:ext cx="3601016" cy="400615"/>
          </a:xfrm>
        </p:spPr>
        <p:txBody>
          <a:bodyPr>
            <a:normAutofit/>
          </a:bodyPr>
          <a:lstStyle/>
          <a:p>
            <a:pPr marL="0" indent="0">
              <a:buNone/>
            </a:pPr>
            <a:r>
              <a:rPr lang="en-US" sz="2000" dirty="0"/>
              <a:t>are unknown but assumed equal</a:t>
            </a:r>
            <a:endParaRPr lang="en-IN" sz="2000" dirty="0"/>
          </a:p>
        </p:txBody>
      </p:sp>
      <p:graphicFrame>
        <p:nvGraphicFramePr>
          <p:cNvPr id="19" name="Object 18">
            <a:extLst>
              <a:ext uri="{FF2B5EF4-FFF2-40B4-BE49-F238E27FC236}">
                <a16:creationId xmlns:a16="http://schemas.microsoft.com/office/drawing/2014/main" id="{A94C1E12-4C25-4E80-8D4B-0523079D7626}"/>
              </a:ext>
            </a:extLst>
          </p:cNvPr>
          <p:cNvGraphicFramePr>
            <a:graphicFrameLocks noChangeAspect="1"/>
          </p:cNvGraphicFramePr>
          <p:nvPr>
            <p:extLst>
              <p:ext uri="{D42A27DB-BD31-4B8C-83A1-F6EECF244321}">
                <p14:modId xmlns:p14="http://schemas.microsoft.com/office/powerpoint/2010/main" val="1222336299"/>
              </p:ext>
            </p:extLst>
          </p:nvPr>
        </p:nvGraphicFramePr>
        <p:xfrm>
          <a:off x="5702300" y="3030538"/>
          <a:ext cx="1714500" cy="381000"/>
        </p:xfrm>
        <a:graphic>
          <a:graphicData uri="http://schemas.openxmlformats.org/presentationml/2006/ole">
            <mc:AlternateContent xmlns:mc="http://schemas.openxmlformats.org/markup-compatibility/2006">
              <mc:Choice xmlns:v="urn:schemas-microsoft-com:vml" Requires="v">
                <p:oleObj spid="_x0000_s3446" name="Equation" r:id="rId11" imgW="1714320" imgH="380880" progId="Equation.DSMT4">
                  <p:embed/>
                </p:oleObj>
              </mc:Choice>
              <mc:Fallback>
                <p:oleObj name="Equation" r:id="rId11" imgW="1714320" imgH="380880" progId="Equation.DSMT4">
                  <p:embed/>
                  <p:pic>
                    <p:nvPicPr>
                      <p:cNvPr id="0" name=""/>
                      <p:cNvPicPr/>
                      <p:nvPr/>
                    </p:nvPicPr>
                    <p:blipFill>
                      <a:blip r:embed="rId12"/>
                      <a:stretch>
                        <a:fillRect/>
                      </a:stretch>
                    </p:blipFill>
                    <p:spPr>
                      <a:xfrm>
                        <a:off x="5702300" y="3030538"/>
                        <a:ext cx="1714500" cy="381000"/>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A361CA01-DE11-4549-BD74-D70CB839A2F6}"/>
              </a:ext>
            </a:extLst>
          </p:cNvPr>
          <p:cNvSpPr>
            <a:spLocks noGrp="1"/>
          </p:cNvSpPr>
          <p:nvPr>
            <p:ph idx="15"/>
          </p:nvPr>
        </p:nvSpPr>
        <p:spPr>
          <a:xfrm>
            <a:off x="457200" y="3545188"/>
            <a:ext cx="475307" cy="499449"/>
          </a:xfrm>
        </p:spPr>
        <p:txBody>
          <a:bodyPr>
            <a:normAutofit/>
          </a:bodyPr>
          <a:lstStyle/>
          <a:p>
            <a:pPr marL="402336" indent="-402336">
              <a:buAutoNum type="arabicPeriod" startAt="3"/>
            </a:pPr>
            <a:r>
              <a:rPr lang="en-IN" sz="2000" dirty="0"/>
              <a:t> </a:t>
            </a:r>
          </a:p>
        </p:txBody>
      </p:sp>
      <p:graphicFrame>
        <p:nvGraphicFramePr>
          <p:cNvPr id="20" name="Object 19">
            <a:extLst>
              <a:ext uri="{FF2B5EF4-FFF2-40B4-BE49-F238E27FC236}">
                <a16:creationId xmlns:a16="http://schemas.microsoft.com/office/drawing/2014/main" id="{838D3EDB-E828-4671-A302-B11E5CC653C4}"/>
              </a:ext>
            </a:extLst>
          </p:cNvPr>
          <p:cNvGraphicFramePr>
            <a:graphicFrameLocks noChangeAspect="1"/>
          </p:cNvGraphicFramePr>
          <p:nvPr>
            <p:extLst>
              <p:ext uri="{D42A27DB-BD31-4B8C-83A1-F6EECF244321}">
                <p14:modId xmlns:p14="http://schemas.microsoft.com/office/powerpoint/2010/main" val="3315014107"/>
              </p:ext>
            </p:extLst>
          </p:nvPr>
        </p:nvGraphicFramePr>
        <p:xfrm>
          <a:off x="882650" y="3589338"/>
          <a:ext cx="1104900" cy="355600"/>
        </p:xfrm>
        <a:graphic>
          <a:graphicData uri="http://schemas.openxmlformats.org/presentationml/2006/ole">
            <mc:AlternateContent xmlns:mc="http://schemas.openxmlformats.org/markup-compatibility/2006">
              <mc:Choice xmlns:v="urn:schemas-microsoft-com:vml" Requires="v">
                <p:oleObj spid="_x0000_s3447" name="Equation" r:id="rId13" imgW="1104840" imgH="355320" progId="Equation.DSMT4">
                  <p:embed/>
                </p:oleObj>
              </mc:Choice>
              <mc:Fallback>
                <p:oleObj name="Equation" r:id="rId13" imgW="1104840" imgH="355320" progId="Equation.DSMT4">
                  <p:embed/>
                  <p:pic>
                    <p:nvPicPr>
                      <p:cNvPr id="18" name="Object 17">
                        <a:extLst>
                          <a:ext uri="{FF2B5EF4-FFF2-40B4-BE49-F238E27FC236}">
                            <a16:creationId xmlns:a16="http://schemas.microsoft.com/office/drawing/2014/main" id="{74C1689C-EBB2-4015-9C08-CCEEB50D4745}"/>
                          </a:ext>
                        </a:extLst>
                      </p:cNvPr>
                      <p:cNvPicPr/>
                      <p:nvPr/>
                    </p:nvPicPr>
                    <p:blipFill>
                      <a:blip r:embed="rId14"/>
                      <a:stretch>
                        <a:fillRect/>
                      </a:stretch>
                    </p:blipFill>
                    <p:spPr>
                      <a:xfrm>
                        <a:off x="882650" y="3589338"/>
                        <a:ext cx="1104900" cy="355600"/>
                      </a:xfrm>
                      <a:prstGeom prst="rect">
                        <a:avLst/>
                      </a:prstGeom>
                    </p:spPr>
                  </p:pic>
                </p:oleObj>
              </mc:Fallback>
            </mc:AlternateContent>
          </a:graphicData>
        </a:graphic>
      </p:graphicFrame>
      <p:sp>
        <p:nvSpPr>
          <p:cNvPr id="10" name="Content Placeholder 9">
            <a:extLst>
              <a:ext uri="{FF2B5EF4-FFF2-40B4-BE49-F238E27FC236}">
                <a16:creationId xmlns:a16="http://schemas.microsoft.com/office/drawing/2014/main" id="{B266B2DA-35C3-4A84-B717-B6D08CA8BD6E}"/>
              </a:ext>
            </a:extLst>
          </p:cNvPr>
          <p:cNvSpPr>
            <a:spLocks noGrp="1"/>
          </p:cNvSpPr>
          <p:nvPr>
            <p:ph idx="16"/>
          </p:nvPr>
        </p:nvSpPr>
        <p:spPr>
          <a:xfrm>
            <a:off x="2021188" y="3599507"/>
            <a:ext cx="3899778" cy="402125"/>
          </a:xfrm>
        </p:spPr>
        <p:txBody>
          <a:bodyPr>
            <a:normAutofit/>
          </a:bodyPr>
          <a:lstStyle/>
          <a:p>
            <a:pPr marL="0" indent="0">
              <a:buNone/>
            </a:pPr>
            <a:r>
              <a:rPr lang="en-US" sz="2000" dirty="0"/>
              <a:t>are unknown but assumed unequal</a:t>
            </a:r>
            <a:endParaRPr lang="en-IN" sz="2000" dirty="0"/>
          </a:p>
        </p:txBody>
      </p:sp>
      <p:graphicFrame>
        <p:nvGraphicFramePr>
          <p:cNvPr id="21" name="Object 20">
            <a:extLst>
              <a:ext uri="{FF2B5EF4-FFF2-40B4-BE49-F238E27FC236}">
                <a16:creationId xmlns:a16="http://schemas.microsoft.com/office/drawing/2014/main" id="{E25CFE01-3FD5-452A-A8C1-DF657BB785EA}"/>
              </a:ext>
            </a:extLst>
          </p:cNvPr>
          <p:cNvGraphicFramePr>
            <a:graphicFrameLocks noChangeAspect="1"/>
          </p:cNvGraphicFramePr>
          <p:nvPr>
            <p:extLst>
              <p:ext uri="{D42A27DB-BD31-4B8C-83A1-F6EECF244321}">
                <p14:modId xmlns:p14="http://schemas.microsoft.com/office/powerpoint/2010/main" val="338551078"/>
              </p:ext>
            </p:extLst>
          </p:nvPr>
        </p:nvGraphicFramePr>
        <p:xfrm>
          <a:off x="5930900" y="3621088"/>
          <a:ext cx="1714500" cy="381000"/>
        </p:xfrm>
        <a:graphic>
          <a:graphicData uri="http://schemas.openxmlformats.org/presentationml/2006/ole">
            <mc:AlternateContent xmlns:mc="http://schemas.openxmlformats.org/markup-compatibility/2006">
              <mc:Choice xmlns:v="urn:schemas-microsoft-com:vml" Requires="v">
                <p:oleObj spid="_x0000_s3448" name="Equation" r:id="rId15" imgW="1714320" imgH="380880" progId="Equation.DSMT4">
                  <p:embed/>
                </p:oleObj>
              </mc:Choice>
              <mc:Fallback>
                <p:oleObj name="Equation" r:id="rId15" imgW="1714320" imgH="380880" progId="Equation.DSMT4">
                  <p:embed/>
                  <p:pic>
                    <p:nvPicPr>
                      <p:cNvPr id="19" name="Object 18">
                        <a:extLst>
                          <a:ext uri="{FF2B5EF4-FFF2-40B4-BE49-F238E27FC236}">
                            <a16:creationId xmlns:a16="http://schemas.microsoft.com/office/drawing/2014/main" id="{A94C1E12-4C25-4E80-8D4B-0523079D7626}"/>
                          </a:ext>
                        </a:extLst>
                      </p:cNvPr>
                      <p:cNvPicPr/>
                      <p:nvPr/>
                    </p:nvPicPr>
                    <p:blipFill>
                      <a:blip r:embed="rId16"/>
                      <a:stretch>
                        <a:fillRect/>
                      </a:stretch>
                    </p:blipFill>
                    <p:spPr>
                      <a:xfrm>
                        <a:off x="5930900" y="3621088"/>
                        <a:ext cx="1714500" cy="381000"/>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id="{3CD4D8FC-04E8-4ED3-8100-2CC0B27D239D}"/>
              </a:ext>
            </a:extLst>
          </p:cNvPr>
          <p:cNvSpPr>
            <a:spLocks noGrp="1"/>
          </p:cNvSpPr>
          <p:nvPr>
            <p:ph sz="quarter" idx="17"/>
          </p:nvPr>
        </p:nvSpPr>
        <p:spPr>
          <a:xfrm>
            <a:off x="457200" y="4038600"/>
            <a:ext cx="8229600" cy="814057"/>
          </a:xfrm>
        </p:spPr>
        <p:txBody>
          <a:bodyPr>
            <a:normAutofit/>
          </a:bodyPr>
          <a:lstStyle/>
          <a:p>
            <a:pPr marL="0" indent="0">
              <a:buNone/>
            </a:pPr>
            <a:r>
              <a:rPr lang="en-US" sz="2000" dirty="0">
                <a:latin typeface="+mn-lt"/>
              </a:rPr>
              <a:t>The confidence interval follows the standard format.</a:t>
            </a:r>
          </a:p>
          <a:p>
            <a:pPr marL="292608" indent="-292608"/>
            <a:r>
              <a:rPr lang="en-US" sz="2000" dirty="0">
                <a:latin typeface="+mn-lt"/>
              </a:rPr>
              <a:t>Point Estimate ± Margin of Error.</a:t>
            </a:r>
            <a:endParaRPr lang="en-IN" sz="2000" dirty="0">
              <a:latin typeface="+mn-lt"/>
            </a:endParaRPr>
          </a:p>
        </p:txBody>
      </p:sp>
      <p:sp>
        <p:nvSpPr>
          <p:cNvPr id="12" name="Content Placeholder 11">
            <a:extLst>
              <a:ext uri="{FF2B5EF4-FFF2-40B4-BE49-F238E27FC236}">
                <a16:creationId xmlns:a16="http://schemas.microsoft.com/office/drawing/2014/main" id="{2F60A9D4-5E26-4328-BB2D-C848FA8EB0EF}"/>
              </a:ext>
            </a:extLst>
          </p:cNvPr>
          <p:cNvSpPr>
            <a:spLocks noGrp="1"/>
          </p:cNvSpPr>
          <p:nvPr>
            <p:ph sz="quarter" idx="18"/>
          </p:nvPr>
        </p:nvSpPr>
        <p:spPr>
          <a:xfrm>
            <a:off x="457200" y="4876800"/>
            <a:ext cx="5201216" cy="473798"/>
          </a:xfrm>
        </p:spPr>
        <p:txBody>
          <a:bodyPr>
            <a:normAutofit/>
          </a:bodyPr>
          <a:lstStyle/>
          <a:p>
            <a:pPr marL="292608" indent="-292608"/>
            <a:r>
              <a:rPr lang="en-US" sz="2000" dirty="0"/>
              <a:t>Margin of error includes </a:t>
            </a:r>
            <a:r>
              <a:rPr lang="en-US" sz="2000" i="1" dirty="0"/>
              <a:t>z</a:t>
            </a:r>
            <a:r>
              <a:rPr lang="en-US" sz="2000" dirty="0"/>
              <a:t> or </a:t>
            </a:r>
            <a:r>
              <a:rPr lang="en-US" sz="2000" i="1" dirty="0" err="1"/>
              <a:t>t</a:t>
            </a:r>
            <a:r>
              <a:rPr lang="en-US" sz="2000" i="1" baseline="-25000" dirty="0" err="1"/>
              <a:t>df</a:t>
            </a:r>
            <a:r>
              <a:rPr lang="en-US" sz="2000" dirty="0"/>
              <a:t> multiplied by</a:t>
            </a:r>
            <a:endParaRPr lang="en-IN" sz="2000" dirty="0"/>
          </a:p>
        </p:txBody>
      </p:sp>
      <p:graphicFrame>
        <p:nvGraphicFramePr>
          <p:cNvPr id="22" name="Object 21">
            <a:extLst>
              <a:ext uri="{FF2B5EF4-FFF2-40B4-BE49-F238E27FC236}">
                <a16:creationId xmlns:a16="http://schemas.microsoft.com/office/drawing/2014/main" id="{16219291-506C-4C24-927B-1EEC63254B87}"/>
              </a:ext>
            </a:extLst>
          </p:cNvPr>
          <p:cNvGraphicFramePr>
            <a:graphicFrameLocks noChangeAspect="1"/>
          </p:cNvGraphicFramePr>
          <p:nvPr>
            <p:extLst>
              <p:ext uri="{D42A27DB-BD31-4B8C-83A1-F6EECF244321}">
                <p14:modId xmlns:p14="http://schemas.microsoft.com/office/powerpoint/2010/main" val="932729849"/>
              </p:ext>
            </p:extLst>
          </p:nvPr>
        </p:nvGraphicFramePr>
        <p:xfrm>
          <a:off x="5649913" y="4876800"/>
          <a:ext cx="1346200" cy="406400"/>
        </p:xfrm>
        <a:graphic>
          <a:graphicData uri="http://schemas.openxmlformats.org/presentationml/2006/ole">
            <mc:AlternateContent xmlns:mc="http://schemas.openxmlformats.org/markup-compatibility/2006">
              <mc:Choice xmlns:v="urn:schemas-microsoft-com:vml" Requires="v">
                <p:oleObj spid="_x0000_s3449" name="Equation" r:id="rId17" imgW="1346040" imgH="406080" progId="Equation.DSMT4">
                  <p:embed/>
                </p:oleObj>
              </mc:Choice>
              <mc:Fallback>
                <p:oleObj name="Equation" r:id="rId17" imgW="1346040" imgH="406080" progId="Equation.DSMT4">
                  <p:embed/>
                  <p:pic>
                    <p:nvPicPr>
                      <p:cNvPr id="0" name=""/>
                      <p:cNvPicPr/>
                      <p:nvPr/>
                    </p:nvPicPr>
                    <p:blipFill>
                      <a:blip r:embed="rId18"/>
                      <a:stretch>
                        <a:fillRect/>
                      </a:stretch>
                    </p:blipFill>
                    <p:spPr>
                      <a:xfrm>
                        <a:off x="5649913" y="4876800"/>
                        <a:ext cx="1346200" cy="406400"/>
                      </a:xfrm>
                      <a:prstGeom prst="rect">
                        <a:avLst/>
                      </a:prstGeom>
                    </p:spPr>
                  </p:pic>
                </p:oleObj>
              </mc:Fallback>
            </mc:AlternateContent>
          </a:graphicData>
        </a:graphic>
      </p:graphicFrame>
    </p:spTree>
    <p:extLst>
      <p:ext uri="{BB962C8B-B14F-4D97-AF65-F5344CB8AC3E}">
        <p14:creationId xmlns:p14="http://schemas.microsoft.com/office/powerpoint/2010/main" val="3536801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06EC0-6912-4C99-B8FE-46B83ABA8093}"/>
              </a:ext>
            </a:extLst>
          </p:cNvPr>
          <p:cNvSpPr>
            <a:spLocks noGrp="1"/>
          </p:cNvSpPr>
          <p:nvPr>
            <p:ph type="title"/>
          </p:nvPr>
        </p:nvSpPr>
        <p:spPr/>
        <p:txBody>
          <a:bodyPr>
            <a:normAutofit fontScale="90000"/>
          </a:bodyPr>
          <a:lstStyle/>
          <a:p>
            <a:r>
              <a:rPr kumimoji="0" lang="en-US" b="0" i="0" u="none" strike="noStrike" kern="1200" cap="none" spc="0" normalizeH="0" noProof="0" dirty="0">
                <a:ln>
                  <a:noFill/>
                </a:ln>
                <a:solidFill>
                  <a:srgbClr val="1F4984"/>
                </a:solidFill>
                <a:effectLst/>
                <a:uLnTx/>
                <a:uFillTx/>
                <a:latin typeface="Calibri" panose="020F0502020204030204" pitchFamily="34" charset="0"/>
                <a:ea typeface="+mj-ea"/>
                <a:cs typeface="+mj-cs"/>
              </a:rPr>
              <a:t>10.1 Inference Concerning the Difference Between Two Means </a:t>
            </a:r>
            <a:r>
              <a:rPr kumimoji="0" lang="en-US" sz="1100" b="0" i="0" u="none" strike="noStrike" kern="1200" cap="none" spc="0" normalizeH="0" noProof="0" dirty="0">
                <a:ln>
                  <a:noFill/>
                </a:ln>
                <a:solidFill>
                  <a:srgbClr val="1F4984"/>
                </a:solidFill>
                <a:effectLst/>
                <a:uLnTx/>
                <a:uFillTx/>
                <a:latin typeface="Calibri" panose="020F0502020204030204" pitchFamily="34" charset="0"/>
                <a:ea typeface="+mj-ea"/>
                <a:cs typeface="+mj-cs"/>
              </a:rPr>
              <a:t>5</a:t>
            </a:r>
            <a:endParaRPr lang="en-IN" sz="1100" dirty="0"/>
          </a:p>
        </p:txBody>
      </p:sp>
      <p:sp>
        <p:nvSpPr>
          <p:cNvPr id="3" name="Content Placeholder 2">
            <a:extLst>
              <a:ext uri="{FF2B5EF4-FFF2-40B4-BE49-F238E27FC236}">
                <a16:creationId xmlns:a16="http://schemas.microsoft.com/office/drawing/2014/main" id="{8F1C8E02-6525-4927-840F-0AB5C3E4FB19}"/>
              </a:ext>
            </a:extLst>
          </p:cNvPr>
          <p:cNvSpPr>
            <a:spLocks noGrp="1"/>
          </p:cNvSpPr>
          <p:nvPr>
            <p:ph idx="1"/>
          </p:nvPr>
        </p:nvSpPr>
        <p:spPr>
          <a:xfrm>
            <a:off x="457200" y="1600202"/>
            <a:ext cx="685800" cy="427774"/>
          </a:xfrm>
        </p:spPr>
        <p:txBody>
          <a:bodyPr>
            <a:normAutofit/>
          </a:bodyPr>
          <a:lstStyle/>
          <a:p>
            <a:pPr marL="0" indent="0">
              <a:buNone/>
            </a:pPr>
            <a:r>
              <a:rPr lang="en-IN" sz="2000" dirty="0"/>
              <a:t>The</a:t>
            </a:r>
          </a:p>
        </p:txBody>
      </p:sp>
      <p:graphicFrame>
        <p:nvGraphicFramePr>
          <p:cNvPr id="15" name="Object 14">
            <a:extLst>
              <a:ext uri="{FF2B5EF4-FFF2-40B4-BE49-F238E27FC236}">
                <a16:creationId xmlns:a16="http://schemas.microsoft.com/office/drawing/2014/main" id="{3C50EE02-6473-4B9D-A26F-0174A5719137}"/>
              </a:ext>
            </a:extLst>
          </p:cNvPr>
          <p:cNvGraphicFramePr>
            <a:graphicFrameLocks noChangeAspect="1"/>
          </p:cNvGraphicFramePr>
          <p:nvPr>
            <p:extLst>
              <p:ext uri="{D42A27DB-BD31-4B8C-83A1-F6EECF244321}">
                <p14:modId xmlns:p14="http://schemas.microsoft.com/office/powerpoint/2010/main" val="2032604093"/>
              </p:ext>
            </p:extLst>
          </p:nvPr>
        </p:nvGraphicFramePr>
        <p:xfrm>
          <a:off x="1122363" y="1651000"/>
          <a:ext cx="1295400" cy="381000"/>
        </p:xfrm>
        <a:graphic>
          <a:graphicData uri="http://schemas.openxmlformats.org/presentationml/2006/ole">
            <mc:AlternateContent xmlns:mc="http://schemas.openxmlformats.org/markup-compatibility/2006">
              <mc:Choice xmlns:v="urn:schemas-microsoft-com:vml" Requires="v">
                <p:oleObj spid="_x0000_s4282" name="Equation" r:id="rId3" imgW="1295280" imgH="380880" progId="Equation.DSMT4">
                  <p:embed/>
                </p:oleObj>
              </mc:Choice>
              <mc:Fallback>
                <p:oleObj name="Equation" r:id="rId3" imgW="1295280" imgH="380880" progId="Equation.DSMT4">
                  <p:embed/>
                  <p:pic>
                    <p:nvPicPr>
                      <p:cNvPr id="0" name=""/>
                      <p:cNvPicPr/>
                      <p:nvPr/>
                    </p:nvPicPr>
                    <p:blipFill>
                      <a:blip r:embed="rId4"/>
                      <a:stretch>
                        <a:fillRect/>
                      </a:stretch>
                    </p:blipFill>
                    <p:spPr>
                      <a:xfrm>
                        <a:off x="1122363" y="1651000"/>
                        <a:ext cx="1295400" cy="381000"/>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BD995A9F-8FED-4BA7-859B-EA4F3A3CB0A9}"/>
              </a:ext>
            </a:extLst>
          </p:cNvPr>
          <p:cNvSpPr>
            <a:spLocks noGrp="1"/>
          </p:cNvSpPr>
          <p:nvPr>
            <p:ph idx="10"/>
          </p:nvPr>
        </p:nvSpPr>
        <p:spPr>
          <a:xfrm>
            <a:off x="2514600" y="1600200"/>
            <a:ext cx="6096000" cy="445883"/>
          </a:xfrm>
        </p:spPr>
        <p:txBody>
          <a:bodyPr>
            <a:normAutofit/>
          </a:bodyPr>
          <a:lstStyle/>
          <a:p>
            <a:pPr marL="0" indent="0">
              <a:buNone/>
            </a:pPr>
            <a:r>
              <a:rPr lang="en-US" sz="2000" dirty="0"/>
              <a:t>confidence interval depends on the variances.</a:t>
            </a:r>
            <a:endParaRPr lang="en-IN" sz="2000" dirty="0"/>
          </a:p>
        </p:txBody>
      </p:sp>
      <p:sp>
        <p:nvSpPr>
          <p:cNvPr id="5" name="Content Placeholder 4">
            <a:extLst>
              <a:ext uri="{FF2B5EF4-FFF2-40B4-BE49-F238E27FC236}">
                <a16:creationId xmlns:a16="http://schemas.microsoft.com/office/drawing/2014/main" id="{F4614764-98DA-4658-8CDA-28B00C863856}"/>
              </a:ext>
            </a:extLst>
          </p:cNvPr>
          <p:cNvSpPr>
            <a:spLocks noGrp="1"/>
          </p:cNvSpPr>
          <p:nvPr>
            <p:ph idx="11"/>
          </p:nvPr>
        </p:nvSpPr>
        <p:spPr>
          <a:xfrm>
            <a:off x="457200" y="2250413"/>
            <a:ext cx="2476123" cy="416587"/>
          </a:xfrm>
        </p:spPr>
        <p:txBody>
          <a:bodyPr>
            <a:normAutofit/>
          </a:bodyPr>
          <a:lstStyle/>
          <a:p>
            <a:pPr marL="402336" indent="-402336">
              <a:buFont typeface="+mj-lt"/>
              <a:buAutoNum type="arabicPeriod"/>
            </a:pPr>
            <a:r>
              <a:rPr lang="en-IN" sz="2000" dirty="0"/>
              <a:t>Variances known:</a:t>
            </a:r>
          </a:p>
        </p:txBody>
      </p:sp>
      <p:graphicFrame>
        <p:nvGraphicFramePr>
          <p:cNvPr id="16" name="Object 15">
            <a:extLst>
              <a:ext uri="{FF2B5EF4-FFF2-40B4-BE49-F238E27FC236}">
                <a16:creationId xmlns:a16="http://schemas.microsoft.com/office/drawing/2014/main" id="{EFF8B531-A7FA-41A3-8A0A-0BE0E2E0BF93}"/>
              </a:ext>
            </a:extLst>
          </p:cNvPr>
          <p:cNvGraphicFramePr>
            <a:graphicFrameLocks noChangeAspect="1"/>
          </p:cNvGraphicFramePr>
          <p:nvPr>
            <p:extLst>
              <p:ext uri="{D42A27DB-BD31-4B8C-83A1-F6EECF244321}">
                <p14:modId xmlns:p14="http://schemas.microsoft.com/office/powerpoint/2010/main" val="619909107"/>
              </p:ext>
            </p:extLst>
          </p:nvPr>
        </p:nvGraphicFramePr>
        <p:xfrm>
          <a:off x="2984500" y="2085975"/>
          <a:ext cx="2590800" cy="787400"/>
        </p:xfrm>
        <a:graphic>
          <a:graphicData uri="http://schemas.openxmlformats.org/presentationml/2006/ole">
            <mc:AlternateContent xmlns:mc="http://schemas.openxmlformats.org/markup-compatibility/2006">
              <mc:Choice xmlns:v="urn:schemas-microsoft-com:vml" Requires="v">
                <p:oleObj spid="_x0000_s4283" name="Equation" r:id="rId5" imgW="2590560" imgH="787320" progId="Equation.DSMT4">
                  <p:embed/>
                </p:oleObj>
              </mc:Choice>
              <mc:Fallback>
                <p:oleObj name="Equation" r:id="rId5" imgW="2590560" imgH="787320" progId="Equation.DSMT4">
                  <p:embed/>
                  <p:pic>
                    <p:nvPicPr>
                      <p:cNvPr id="0" name=""/>
                      <p:cNvPicPr/>
                      <p:nvPr/>
                    </p:nvPicPr>
                    <p:blipFill>
                      <a:blip r:embed="rId6"/>
                      <a:stretch>
                        <a:fillRect/>
                      </a:stretch>
                    </p:blipFill>
                    <p:spPr>
                      <a:xfrm>
                        <a:off x="2984500" y="2085975"/>
                        <a:ext cx="2590800" cy="78740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B2A21B89-8168-41A3-A7E7-CABE57D84591}"/>
              </a:ext>
            </a:extLst>
          </p:cNvPr>
          <p:cNvSpPr>
            <a:spLocks noGrp="1"/>
          </p:cNvSpPr>
          <p:nvPr>
            <p:ph idx="12"/>
          </p:nvPr>
        </p:nvSpPr>
        <p:spPr>
          <a:xfrm>
            <a:off x="457200" y="2914083"/>
            <a:ext cx="6324600" cy="444753"/>
          </a:xfrm>
        </p:spPr>
        <p:txBody>
          <a:bodyPr>
            <a:normAutofit/>
          </a:bodyPr>
          <a:lstStyle/>
          <a:p>
            <a:pPr marL="402336" indent="-402336">
              <a:buAutoNum type="arabicPeriod" startAt="2"/>
            </a:pPr>
            <a:r>
              <a:rPr lang="en-IN" sz="2000" dirty="0"/>
              <a:t>Variances unknown, assumed equal:</a:t>
            </a:r>
          </a:p>
        </p:txBody>
      </p:sp>
      <p:sp>
        <p:nvSpPr>
          <p:cNvPr id="7" name="Content Placeholder 6">
            <a:extLst>
              <a:ext uri="{FF2B5EF4-FFF2-40B4-BE49-F238E27FC236}">
                <a16:creationId xmlns:a16="http://schemas.microsoft.com/office/drawing/2014/main" id="{C3D9FA9E-AAE9-464B-A621-3269EDA5DC16}"/>
              </a:ext>
            </a:extLst>
          </p:cNvPr>
          <p:cNvSpPr>
            <a:spLocks noGrp="1"/>
          </p:cNvSpPr>
          <p:nvPr>
            <p:ph idx="13"/>
          </p:nvPr>
        </p:nvSpPr>
        <p:spPr>
          <a:xfrm>
            <a:off x="457200" y="3605544"/>
            <a:ext cx="457200" cy="433056"/>
          </a:xfrm>
        </p:spPr>
        <p:txBody>
          <a:bodyPr>
            <a:normAutofit/>
          </a:bodyPr>
          <a:lstStyle/>
          <a:p>
            <a:pPr marL="292608" indent="-292608"/>
            <a:r>
              <a:rPr lang="en-IN" sz="2000" dirty="0"/>
              <a:t> </a:t>
            </a:r>
          </a:p>
        </p:txBody>
      </p:sp>
      <p:graphicFrame>
        <p:nvGraphicFramePr>
          <p:cNvPr id="17" name="Object 16">
            <a:extLst>
              <a:ext uri="{FF2B5EF4-FFF2-40B4-BE49-F238E27FC236}">
                <a16:creationId xmlns:a16="http://schemas.microsoft.com/office/drawing/2014/main" id="{58A0DE4E-DD82-4EB2-9C29-9B839AE355C1}"/>
              </a:ext>
            </a:extLst>
          </p:cNvPr>
          <p:cNvGraphicFramePr>
            <a:graphicFrameLocks noChangeAspect="1"/>
          </p:cNvGraphicFramePr>
          <p:nvPr>
            <p:extLst>
              <p:ext uri="{D42A27DB-BD31-4B8C-83A1-F6EECF244321}">
                <p14:modId xmlns:p14="http://schemas.microsoft.com/office/powerpoint/2010/main" val="3145756439"/>
              </p:ext>
            </p:extLst>
          </p:nvPr>
        </p:nvGraphicFramePr>
        <p:xfrm>
          <a:off x="944563" y="3433763"/>
          <a:ext cx="2840037" cy="750887"/>
        </p:xfrm>
        <a:graphic>
          <a:graphicData uri="http://schemas.openxmlformats.org/presentationml/2006/ole">
            <mc:AlternateContent xmlns:mc="http://schemas.openxmlformats.org/markup-compatibility/2006">
              <mc:Choice xmlns:v="urn:schemas-microsoft-com:vml" Requires="v">
                <p:oleObj spid="_x0000_s4284" name="Equation" r:id="rId7" imgW="3124080" imgH="825480" progId="Equation.DSMT4">
                  <p:embed/>
                </p:oleObj>
              </mc:Choice>
              <mc:Fallback>
                <p:oleObj name="Equation" r:id="rId7" imgW="3124080" imgH="825480" progId="Equation.DSMT4">
                  <p:embed/>
                  <p:pic>
                    <p:nvPicPr>
                      <p:cNvPr id="0" name=""/>
                      <p:cNvPicPr/>
                      <p:nvPr/>
                    </p:nvPicPr>
                    <p:blipFill>
                      <a:blip r:embed="rId8"/>
                      <a:stretch>
                        <a:fillRect/>
                      </a:stretch>
                    </p:blipFill>
                    <p:spPr>
                      <a:xfrm>
                        <a:off x="944563" y="3433763"/>
                        <a:ext cx="2840037" cy="750887"/>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1C719446-B16F-4E30-B856-9030C5C51A10}"/>
              </a:ext>
            </a:extLst>
          </p:cNvPr>
          <p:cNvSpPr>
            <a:spLocks noGrp="1"/>
          </p:cNvSpPr>
          <p:nvPr>
            <p:ph idx="14"/>
          </p:nvPr>
        </p:nvSpPr>
        <p:spPr>
          <a:xfrm>
            <a:off x="457200" y="4411050"/>
            <a:ext cx="3173240" cy="425512"/>
          </a:xfrm>
        </p:spPr>
        <p:txBody>
          <a:bodyPr>
            <a:normAutofit/>
          </a:bodyPr>
          <a:lstStyle/>
          <a:p>
            <a:pPr marL="292608" indent="-292608"/>
            <a:r>
              <a:rPr lang="en-IN" sz="2000" dirty="0"/>
              <a:t>Uses the pooled estimate</a:t>
            </a:r>
          </a:p>
        </p:txBody>
      </p:sp>
      <p:graphicFrame>
        <p:nvGraphicFramePr>
          <p:cNvPr id="18" name="Object 17">
            <a:extLst>
              <a:ext uri="{FF2B5EF4-FFF2-40B4-BE49-F238E27FC236}">
                <a16:creationId xmlns:a16="http://schemas.microsoft.com/office/drawing/2014/main" id="{C16B4255-98B8-4532-8CF8-BD99801A2CFC}"/>
              </a:ext>
            </a:extLst>
          </p:cNvPr>
          <p:cNvGraphicFramePr>
            <a:graphicFrameLocks noChangeAspect="1"/>
          </p:cNvGraphicFramePr>
          <p:nvPr>
            <p:extLst>
              <p:ext uri="{D42A27DB-BD31-4B8C-83A1-F6EECF244321}">
                <p14:modId xmlns:p14="http://schemas.microsoft.com/office/powerpoint/2010/main" val="1056429421"/>
              </p:ext>
            </p:extLst>
          </p:nvPr>
        </p:nvGraphicFramePr>
        <p:xfrm>
          <a:off x="3651250" y="4216400"/>
          <a:ext cx="2768600" cy="736600"/>
        </p:xfrm>
        <a:graphic>
          <a:graphicData uri="http://schemas.openxmlformats.org/presentationml/2006/ole">
            <mc:AlternateContent xmlns:mc="http://schemas.openxmlformats.org/markup-compatibility/2006">
              <mc:Choice xmlns:v="urn:schemas-microsoft-com:vml" Requires="v">
                <p:oleObj spid="_x0000_s4285" name="Equation" r:id="rId9" imgW="2768400" imgH="736560" progId="Equation.DSMT4">
                  <p:embed/>
                </p:oleObj>
              </mc:Choice>
              <mc:Fallback>
                <p:oleObj name="Equation" r:id="rId9" imgW="2768400" imgH="736560" progId="Equation.DSMT4">
                  <p:embed/>
                  <p:pic>
                    <p:nvPicPr>
                      <p:cNvPr id="0" name=""/>
                      <p:cNvPicPr/>
                      <p:nvPr/>
                    </p:nvPicPr>
                    <p:blipFill>
                      <a:blip r:embed="rId10"/>
                      <a:stretch>
                        <a:fillRect/>
                      </a:stretch>
                    </p:blipFill>
                    <p:spPr>
                      <a:xfrm>
                        <a:off x="3651250" y="4216400"/>
                        <a:ext cx="2768600" cy="736600"/>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2438B1DC-4DC7-496C-B09F-DD7D450B6709}"/>
              </a:ext>
            </a:extLst>
          </p:cNvPr>
          <p:cNvSpPr>
            <a:spLocks noGrp="1"/>
          </p:cNvSpPr>
          <p:nvPr>
            <p:ph idx="15"/>
          </p:nvPr>
        </p:nvSpPr>
        <p:spPr>
          <a:xfrm>
            <a:off x="457200" y="5133315"/>
            <a:ext cx="5029200" cy="581685"/>
          </a:xfrm>
        </p:spPr>
        <p:txBody>
          <a:bodyPr>
            <a:normAutofit/>
          </a:bodyPr>
          <a:lstStyle/>
          <a:p>
            <a:pPr marL="292608" indent="-292608"/>
            <a:r>
              <a:rPr lang="en-IN" sz="2000" i="1" dirty="0"/>
              <a:t>df </a:t>
            </a:r>
            <a:r>
              <a:rPr lang="en-IN" sz="2000" dirty="0"/>
              <a:t>=</a:t>
            </a:r>
            <a:r>
              <a:rPr lang="en-IN" sz="2000" i="1" dirty="0"/>
              <a:t> n</a:t>
            </a:r>
            <a:r>
              <a:rPr lang="en-IN" sz="2000" baseline="-25000" dirty="0"/>
              <a:t>1 </a:t>
            </a:r>
            <a:r>
              <a:rPr lang="en-IN" sz="2000" dirty="0"/>
              <a:t>+ </a:t>
            </a:r>
            <a:r>
              <a:rPr lang="en-IN" sz="2000" i="1" dirty="0"/>
              <a:t>n</a:t>
            </a:r>
            <a:r>
              <a:rPr lang="en-IN" sz="2000" baseline="-25000" dirty="0"/>
              <a:t>2 </a:t>
            </a:r>
            <a:r>
              <a:rPr lang="en-IN" sz="2000" dirty="0"/>
              <a:t>− 2.</a:t>
            </a:r>
          </a:p>
        </p:txBody>
      </p:sp>
    </p:spTree>
    <p:extLst>
      <p:ext uri="{BB962C8B-B14F-4D97-AF65-F5344CB8AC3E}">
        <p14:creationId xmlns:p14="http://schemas.microsoft.com/office/powerpoint/2010/main" val="2788464436"/>
      </p:ext>
    </p:extLst>
  </p:cSld>
  <p:clrMapOvr>
    <a:masterClrMapping/>
  </p:clrMapOvr>
</p:sld>
</file>

<file path=ppt/theme/theme1.xml><?xml version="1.0" encoding="utf-8"?>
<a:theme xmlns:a="http://schemas.openxmlformats.org/drawingml/2006/main" name="Master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Master Design">
  <a:themeElements>
    <a:clrScheme name="Custom 2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a:noFill/>
        </a:ln>
        <a:effectLst/>
      </a:spPr>
      <a:bodyPr/>
      <a:lstStyle>
        <a:defPPr>
          <a:buClrTx/>
          <a:buSzPct val="100000"/>
          <a:buFont typeface="Arial" panose="020B0604020202020204" pitchFamily="34" charset="0"/>
          <a:buChar char="•"/>
          <a:defRPr dirty="0">
            <a:latin typeface="Helvetica" panose="020B0604020202020204" pitchFamily="34" charset="0"/>
            <a:cs typeface="Helvetica" panose="020B0604020202020204"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Master Design</Template>
  <TotalTime>23661</TotalTime>
  <Words>3672</Words>
  <Application>Microsoft Office PowerPoint</Application>
  <PresentationFormat>On-screen Show (4:3)</PresentationFormat>
  <Paragraphs>363</Paragraphs>
  <Slides>51</Slides>
  <Notes>1</Notes>
  <HiddenSlides>7</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2</vt:i4>
      </vt:variant>
      <vt:variant>
        <vt:lpstr>Slide Titles</vt:lpstr>
      </vt:variant>
      <vt:variant>
        <vt:i4>51</vt:i4>
      </vt:variant>
    </vt:vector>
  </HeadingPairs>
  <TitlesOfParts>
    <vt:vector size="61" baseType="lpstr">
      <vt:lpstr>Arial</vt:lpstr>
      <vt:lpstr>Book Antiqua</vt:lpstr>
      <vt:lpstr>Calibri</vt:lpstr>
      <vt:lpstr>Helvetica</vt:lpstr>
      <vt:lpstr>Times New Roman</vt:lpstr>
      <vt:lpstr>Wingdings</vt:lpstr>
      <vt:lpstr>Master Design</vt:lpstr>
      <vt:lpstr>1_Master Design</vt:lpstr>
      <vt:lpstr>Equation</vt:lpstr>
      <vt:lpstr>MathType 7.0 Equation</vt:lpstr>
      <vt:lpstr>10 Statistical Inference Concerning Two Populations</vt:lpstr>
      <vt:lpstr>Chapter 10 Learning Objectives (L Os)</vt:lpstr>
      <vt:lpstr>Introductory Case: Effectiveness of Mandatory Caloric Postings 1</vt:lpstr>
      <vt:lpstr>Introductory Case: Effectiveness of Mandatory Caloric Postings 2</vt:lpstr>
      <vt:lpstr>10.1 Inference Concerning the Difference Between Two Means 1</vt:lpstr>
      <vt:lpstr>10.1 Inference Concerning the Difference Between Two Means 2</vt:lpstr>
      <vt:lpstr>10.1 Inference Concerning the Difference Between Two Means 3</vt:lpstr>
      <vt:lpstr>10.1 Inference Concerning the Difference Between Two Means 4</vt:lpstr>
      <vt:lpstr>10.1 Inference Concerning the Difference Between Two Means 5</vt:lpstr>
      <vt:lpstr>10.1 Inference Concerning the Difference Between Two Means 6</vt:lpstr>
      <vt:lpstr>10.1 Inference Concerning the Difference Between Two Means 7</vt:lpstr>
      <vt:lpstr>10.1 Inference Concerning the Difference Between Two Means 8</vt:lpstr>
      <vt:lpstr>10.1 Inference Concerning the Difference Between Two Means 9</vt:lpstr>
      <vt:lpstr>10.1 Inference Concerning the Difference Between Two Means 10</vt:lpstr>
      <vt:lpstr>10.1 Inference Concerning the Difference Between Two Means 11</vt:lpstr>
      <vt:lpstr>10.1 Inference Concerning the Difference Between Two Means 12</vt:lpstr>
      <vt:lpstr>10.1 Inference Concerning the Difference Between Two Means 13</vt:lpstr>
      <vt:lpstr>10.1 Inference Concerning the Difference Between Two Means 14</vt:lpstr>
      <vt:lpstr>10.1 Inference Concerning the Difference Between Two Means 15</vt:lpstr>
      <vt:lpstr>10.2 Inference Concerning Mean Differences 1</vt:lpstr>
      <vt:lpstr>10.2 Inference Concerning Mean Differences 2</vt:lpstr>
      <vt:lpstr>10.2 Inference Concerning Mean Differences 3</vt:lpstr>
      <vt:lpstr>10.2 Inference Concerning Mean Differences 4</vt:lpstr>
      <vt:lpstr>10.2 Inference Concerning Mean Differences 5</vt:lpstr>
      <vt:lpstr>10.2 Inference Concerning Mean Differences 6</vt:lpstr>
      <vt:lpstr>10.2 Inference Concerning Mean Differences 7</vt:lpstr>
      <vt:lpstr>10.2 Inference Concerning Mean Differences 8</vt:lpstr>
      <vt:lpstr>10.2 Inference Concerning Mean Differences 9</vt:lpstr>
      <vt:lpstr>10.2 Inference Concerning Mean Differences 10</vt:lpstr>
      <vt:lpstr>10.2 Inference Concerning Mean Differences 11</vt:lpstr>
      <vt:lpstr>10.3 Inference Concerning the Difference Between Two Proportions 1</vt:lpstr>
      <vt:lpstr>10.3 Inference Concerning the Difference Between Two Proportions 2</vt:lpstr>
      <vt:lpstr>10.3 Inference Concerning the Difference Between Two Proportions 3</vt:lpstr>
      <vt:lpstr>10.3 Inference Concerning the Difference Between Two Proportions 4</vt:lpstr>
      <vt:lpstr>10.3 Inference Concerning the Difference Between Two Proportions 5</vt:lpstr>
      <vt:lpstr>10.3 Inference Concerning the Difference Between Two Proportions 6</vt:lpstr>
      <vt:lpstr>10.3 Inference Concerning the Difference Between Two Proportions 7</vt:lpstr>
      <vt:lpstr>10.3 Inference Concerning the Difference Between Two Proportions 8</vt:lpstr>
      <vt:lpstr>10.3 Inference Concerning the Difference Between Two Proportions 9</vt:lpstr>
      <vt:lpstr>10.3 Inference Concerning the Difference Between Two Proportions 10</vt:lpstr>
      <vt:lpstr>10.3 Inference Concerning the Difference Between Two Proportions 11</vt:lpstr>
      <vt:lpstr>10.3 Inference Concerning the Difference Between Two Proportions 12</vt:lpstr>
      <vt:lpstr>10.3 Inference Concerning the Difference Between Two Proportions 13</vt:lpstr>
      <vt:lpstr>End of Main Content</vt:lpstr>
      <vt:lpstr>Accessibility Content: Text Alternatives for Images</vt:lpstr>
      <vt:lpstr>10.1 Inference Concerning the Difference Between Two Means 13 – Text Alternative</vt:lpstr>
      <vt:lpstr>10.1 Inference Concerning the Difference Between Two Means 14 – Text Alternative</vt:lpstr>
      <vt:lpstr>10.1 Inference Concerning the Difference Between Two Means 15 – Text Alternative</vt:lpstr>
      <vt:lpstr>10.2 Inference Concerning Mean Differences 9 – Text Alternative</vt:lpstr>
      <vt:lpstr>10.2 Inference Concerning Mean Differences 10 – Text Alternative</vt:lpstr>
      <vt:lpstr>10.2 Inference Concerning Mean Differences 11 – Text Alternative</vt:lpstr>
    </vt:vector>
  </TitlesOfParts>
  <Company>McGraw Hill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 Numerical Descriptive Measures</dc:title>
  <dc:creator/>
  <cp:lastModifiedBy>Michaelammal Michael</cp:lastModifiedBy>
  <cp:revision>1153</cp:revision>
  <dcterms:created xsi:type="dcterms:W3CDTF">2011-08-11T13:30:00Z</dcterms:created>
  <dcterms:modified xsi:type="dcterms:W3CDTF">2021-07-12T12:33:02Z</dcterms:modified>
</cp:coreProperties>
</file>