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2" r:id="rId1"/>
    <p:sldMasterId id="2147483764" r:id="rId2"/>
  </p:sldMasterIdLst>
  <p:notesMasterIdLst>
    <p:notesMasterId r:id="rId48"/>
  </p:notesMasterIdLst>
  <p:sldIdLst>
    <p:sldId id="401" r:id="rId3"/>
    <p:sldId id="718" r:id="rId4"/>
    <p:sldId id="719" r:id="rId5"/>
    <p:sldId id="720" r:id="rId6"/>
    <p:sldId id="722" r:id="rId7"/>
    <p:sldId id="723" r:id="rId8"/>
    <p:sldId id="724" r:id="rId9"/>
    <p:sldId id="725" r:id="rId10"/>
    <p:sldId id="726" r:id="rId11"/>
    <p:sldId id="727" r:id="rId12"/>
    <p:sldId id="728" r:id="rId13"/>
    <p:sldId id="729" r:id="rId14"/>
    <p:sldId id="730" r:id="rId15"/>
    <p:sldId id="731" r:id="rId16"/>
    <p:sldId id="732" r:id="rId17"/>
    <p:sldId id="733" r:id="rId18"/>
    <p:sldId id="734" r:id="rId19"/>
    <p:sldId id="735" r:id="rId20"/>
    <p:sldId id="736" r:id="rId21"/>
    <p:sldId id="737" r:id="rId22"/>
    <p:sldId id="738" r:id="rId23"/>
    <p:sldId id="739" r:id="rId24"/>
    <p:sldId id="740" r:id="rId25"/>
    <p:sldId id="741" r:id="rId26"/>
    <p:sldId id="742" r:id="rId27"/>
    <p:sldId id="743" r:id="rId28"/>
    <p:sldId id="744" r:id="rId29"/>
    <p:sldId id="745" r:id="rId30"/>
    <p:sldId id="746" r:id="rId31"/>
    <p:sldId id="747" r:id="rId32"/>
    <p:sldId id="748" r:id="rId33"/>
    <p:sldId id="749" r:id="rId34"/>
    <p:sldId id="750" r:id="rId35"/>
    <p:sldId id="751" r:id="rId36"/>
    <p:sldId id="752" r:id="rId37"/>
    <p:sldId id="753" r:id="rId38"/>
    <p:sldId id="754" r:id="rId39"/>
    <p:sldId id="402" r:id="rId40"/>
    <p:sldId id="513" r:id="rId41"/>
    <p:sldId id="755" r:id="rId42"/>
    <p:sldId id="758" r:id="rId43"/>
    <p:sldId id="756" r:id="rId44"/>
    <p:sldId id="759" r:id="rId45"/>
    <p:sldId id="760" r:id="rId46"/>
    <p:sldId id="757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Content" id="{D3F44C91-3BA7-4281-8574-3F307E499921}">
          <p14:sldIdLst>
            <p14:sldId id="401"/>
            <p14:sldId id="718"/>
            <p14:sldId id="719"/>
            <p14:sldId id="720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  <p14:sldId id="742"/>
            <p14:sldId id="743"/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  <p14:sldId id="752"/>
            <p14:sldId id="753"/>
            <p14:sldId id="754"/>
            <p14:sldId id="402"/>
          </p14:sldIdLst>
        </p14:section>
        <p14:section name="Appendix: Image Descriptions for Unsighted Students" id="{18C3DBE0-DF1C-434E-AFD7-31C5F583D067}">
          <p14:sldIdLst>
            <p14:sldId id="513"/>
            <p14:sldId id="755"/>
            <p14:sldId id="758"/>
            <p14:sldId id="756"/>
            <p14:sldId id="759"/>
            <p14:sldId id="760"/>
            <p14:sldId id="7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z Moliski" initials="" lastIdx="25" clrIdx="0"/>
  <p:cmAuthor id="1" name="Samuel Joseph Frame" initials="SJF" lastIdx="11" clrIdx="1"/>
  <p:cmAuthor id="2" name="Microsoft Office User" initials="MOU" lastIdx="3" clrIdx="2"/>
  <p:cmAuthor id="3" name="Agate Development" initials="AD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84"/>
    <a:srgbClr val="002495"/>
    <a:srgbClr val="009C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15" autoAdjust="0"/>
    <p:restoredTop sz="96357" autoAdjust="0"/>
  </p:normalViewPr>
  <p:slideViewPr>
    <p:cSldViewPr>
      <p:cViewPr varScale="1">
        <p:scale>
          <a:sx n="64" d="100"/>
          <a:sy n="64" d="100"/>
        </p:scale>
        <p:origin x="1080" y="72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</p:sldLst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3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9" Type="http://schemas.openxmlformats.org/officeDocument/2006/relationships/slide" Target="slides/slide39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34" Type="http://schemas.openxmlformats.org/officeDocument/2006/relationships/slide" Target="slides/slide34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38" Type="http://schemas.openxmlformats.org/officeDocument/2006/relationships/slide" Target="slides/slide38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29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37" Type="http://schemas.openxmlformats.org/officeDocument/2006/relationships/slide" Target="slides/slide37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36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1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35" Type="http://schemas.openxmlformats.org/officeDocument/2006/relationships/slide" Target="slides/slide3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image" Target="../media/image63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12" Type="http://schemas.openxmlformats.org/officeDocument/2006/relationships/image" Target="../media/image62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11" Type="http://schemas.openxmlformats.org/officeDocument/2006/relationships/image" Target="../media/image61.wmf"/><Relationship Id="rId5" Type="http://schemas.openxmlformats.org/officeDocument/2006/relationships/image" Target="../media/image55.wmf"/><Relationship Id="rId10" Type="http://schemas.openxmlformats.org/officeDocument/2006/relationships/image" Target="../media/image60.wmf"/><Relationship Id="rId4" Type="http://schemas.openxmlformats.org/officeDocument/2006/relationships/image" Target="../media/image54.wmf"/><Relationship Id="rId9" Type="http://schemas.openxmlformats.org/officeDocument/2006/relationships/image" Target="../media/image59.wmf"/><Relationship Id="rId14" Type="http://schemas.openxmlformats.org/officeDocument/2006/relationships/image" Target="../media/image6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4" Type="http://schemas.openxmlformats.org/officeDocument/2006/relationships/image" Target="../media/image8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4" Type="http://schemas.openxmlformats.org/officeDocument/2006/relationships/image" Target="../media/image11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4" Type="http://schemas.openxmlformats.org/officeDocument/2006/relationships/image" Target="../media/image118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9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image" Target="../media/image134.wmf"/><Relationship Id="rId3" Type="http://schemas.openxmlformats.org/officeDocument/2006/relationships/image" Target="../media/image124.wmf"/><Relationship Id="rId7" Type="http://schemas.openxmlformats.org/officeDocument/2006/relationships/image" Target="../media/image128.wmf"/><Relationship Id="rId12" Type="http://schemas.openxmlformats.org/officeDocument/2006/relationships/image" Target="../media/image133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6" Type="http://schemas.openxmlformats.org/officeDocument/2006/relationships/image" Target="../media/image127.wmf"/><Relationship Id="rId11" Type="http://schemas.openxmlformats.org/officeDocument/2006/relationships/image" Target="../media/image132.wmf"/><Relationship Id="rId5" Type="http://schemas.openxmlformats.org/officeDocument/2006/relationships/image" Target="../media/image126.wmf"/><Relationship Id="rId10" Type="http://schemas.openxmlformats.org/officeDocument/2006/relationships/image" Target="../media/image131.wmf"/><Relationship Id="rId4" Type="http://schemas.openxmlformats.org/officeDocument/2006/relationships/image" Target="../media/image125.wmf"/><Relationship Id="rId9" Type="http://schemas.openxmlformats.org/officeDocument/2006/relationships/image" Target="../media/image130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C75103D-9994-411B-83F1-CA97D5FFCEE2}" type="datetimeFigureOut">
              <a:rPr lang="en-US"/>
              <a:pPr>
                <a:defRPr/>
              </a:pPr>
              <a:t>7/11/2021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7CE43C7-7701-4DA9-9326-FB9088196B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430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CE43C7-7701-4DA9-9326-FB9088196BE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185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CE43C7-7701-4DA9-9326-FB9088196BE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995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19400" y="457200"/>
            <a:ext cx="6248400" cy="2514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5000" dirty="0">
                <a:solidFill>
                  <a:srgbClr val="009C9E"/>
                </a:solidFill>
                <a:latin typeface="Book Antiqua" panose="02040602050305030304" pitchFamily="18" charset="0"/>
              </a:rPr>
              <a:t>5</a:t>
            </a:r>
            <a:br>
              <a:rPr lang="en-US" sz="14500" dirty="0">
                <a:latin typeface="Book Antiqua" panose="02040602050305030304" pitchFamily="18" charset="0"/>
              </a:rPr>
            </a:br>
            <a:r>
              <a:rPr lang="en-US" sz="8300" dirty="0">
                <a:latin typeface="Book Antiqua" panose="02040602050305030304" pitchFamily="18" charset="0"/>
              </a:rPr>
              <a:t>Discrete Probability Distributions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124200" y="3886200"/>
            <a:ext cx="6019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1F4984"/>
                </a:solidFill>
                <a:latin typeface="Helvetica" pitchFamily="34" charset="0"/>
              </a:rPr>
              <a:t>Business Statistics: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1F4984"/>
                </a:solidFill>
                <a:latin typeface="Helvetica" pitchFamily="34" charset="0"/>
              </a:rPr>
              <a:t>Communicating with Numbers, 2e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>
              <a:latin typeface="Helvetica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2200" dirty="0">
                <a:latin typeface="Helvetica" pitchFamily="34" charset="0"/>
              </a:rPr>
              <a:t>By Sanjiv Jaggia and Alison Kelly</a:t>
            </a:r>
          </a:p>
        </p:txBody>
      </p:sp>
      <p:sp>
        <p:nvSpPr>
          <p:cNvPr id="9" name="Rectangle 8"/>
          <p:cNvSpPr/>
          <p:nvPr/>
        </p:nvSpPr>
        <p:spPr>
          <a:xfrm>
            <a:off x="-2310" y="0"/>
            <a:ext cx="2745509" cy="6858000"/>
          </a:xfrm>
          <a:prstGeom prst="rect">
            <a:avLst/>
          </a:prstGeom>
          <a:gradFill>
            <a:gsLst>
              <a:gs pos="50000">
                <a:srgbClr val="1F4984"/>
              </a:gs>
              <a:gs pos="100000">
                <a:srgbClr val="CADB3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>
              <a:solidFill>
                <a:srgbClr val="E9F7FE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53375" y="-5057775"/>
            <a:ext cx="4048606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914400"/>
            <a:ext cx="2699071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4114800" y="3429000"/>
            <a:ext cx="3657600" cy="0"/>
          </a:xfrm>
          <a:prstGeom prst="line">
            <a:avLst/>
          </a:prstGeom>
          <a:ln>
            <a:solidFill>
              <a:srgbClr val="009C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6200" y="6594475"/>
            <a:ext cx="1752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i="1" dirty="0">
                <a:latin typeface="Book Antiqua" panose="02040602050305030304" pitchFamily="18" charset="0"/>
                <a:ea typeface="ＭＳ Ｐゴシック"/>
                <a:cs typeface="ＭＳ Ｐゴシック"/>
              </a:rPr>
              <a:t>McGraw-Hill/Irwin</a:t>
            </a:r>
          </a:p>
        </p:txBody>
      </p:sp>
    </p:spTree>
    <p:extLst>
      <p:ext uri="{BB962C8B-B14F-4D97-AF65-F5344CB8AC3E}">
        <p14:creationId xmlns:p14="http://schemas.microsoft.com/office/powerpoint/2010/main" val="4015702907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Helvetic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292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Helvetica" pitchFamily="34" charset="0"/>
              </a:defRPr>
            </a:lvl1pPr>
            <a:lvl2pPr>
              <a:defRPr sz="2400">
                <a:latin typeface="Helvetica" pitchFamily="34" charset="0"/>
              </a:defRPr>
            </a:lvl2pPr>
            <a:lvl3pPr>
              <a:defRPr sz="2000">
                <a:latin typeface="Helvetica" pitchFamily="34" charset="0"/>
              </a:defRPr>
            </a:lvl3pPr>
            <a:lvl4pPr>
              <a:defRPr sz="1800">
                <a:latin typeface="Helvetica" pitchFamily="34" charset="0"/>
              </a:defRPr>
            </a:lvl4pPr>
            <a:lvl5pPr>
              <a:defRPr sz="1800"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Helvetica" pitchFamily="34" charset="0"/>
              </a:defRPr>
            </a:lvl1pPr>
            <a:lvl2pPr>
              <a:defRPr sz="2400">
                <a:latin typeface="Helvetica" pitchFamily="34" charset="0"/>
              </a:defRPr>
            </a:lvl2pPr>
            <a:lvl3pPr>
              <a:defRPr sz="2000">
                <a:latin typeface="Helvetica" pitchFamily="34" charset="0"/>
              </a:defRPr>
            </a:lvl3pPr>
            <a:lvl4pPr>
              <a:defRPr sz="1800">
                <a:latin typeface="Helvetica" pitchFamily="34" charset="0"/>
              </a:defRPr>
            </a:lvl4pPr>
            <a:lvl5pPr>
              <a:defRPr sz="1800"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2685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Helvetica" pitchFamily="34" charset="0"/>
              </a:defRPr>
            </a:lvl1pPr>
            <a:lvl2pPr>
              <a:defRPr sz="2000">
                <a:latin typeface="Helvetica" pitchFamily="34" charset="0"/>
              </a:defRPr>
            </a:lvl2pPr>
            <a:lvl3pPr>
              <a:defRPr sz="1800">
                <a:latin typeface="Helvetica" pitchFamily="34" charset="0"/>
              </a:defRPr>
            </a:lvl3pPr>
            <a:lvl4pPr>
              <a:defRPr sz="1600">
                <a:latin typeface="Helvetica" pitchFamily="34" charset="0"/>
              </a:defRPr>
            </a:lvl4pPr>
            <a:lvl5pPr>
              <a:defRPr sz="1600">
                <a:latin typeface="Helvetic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Helvetica" pitchFamily="34" charset="0"/>
              </a:defRPr>
            </a:lvl1pPr>
            <a:lvl2pPr>
              <a:defRPr sz="2000">
                <a:latin typeface="Helvetica" pitchFamily="34" charset="0"/>
              </a:defRPr>
            </a:lvl2pPr>
            <a:lvl3pPr>
              <a:defRPr sz="1800">
                <a:latin typeface="Helvetica" pitchFamily="34" charset="0"/>
              </a:defRPr>
            </a:lvl3pPr>
            <a:lvl4pPr>
              <a:defRPr sz="1600">
                <a:latin typeface="Helvetica" pitchFamily="34" charset="0"/>
              </a:defRPr>
            </a:lvl4pPr>
            <a:lvl5pPr>
              <a:defRPr sz="1600">
                <a:latin typeface="Helvetic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7314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0076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570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Helvetica" pitchFamily="34" charset="0"/>
              </a:defRPr>
            </a:lvl1pPr>
            <a:lvl2pPr>
              <a:defRPr sz="2800">
                <a:latin typeface="Helvetica" pitchFamily="34" charset="0"/>
              </a:defRPr>
            </a:lvl2pPr>
            <a:lvl3pPr>
              <a:defRPr sz="2400">
                <a:latin typeface="Helvetica" pitchFamily="34" charset="0"/>
              </a:defRPr>
            </a:lvl3pPr>
            <a:lvl4pPr>
              <a:defRPr sz="2000">
                <a:latin typeface="Helvetica" pitchFamily="34" charset="0"/>
              </a:defRPr>
            </a:lvl4pPr>
            <a:lvl5pPr>
              <a:defRPr sz="2000">
                <a:latin typeface="Helvetic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Helvetic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6326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Helvetic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Helvetic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994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Helvetica" pitchFamily="34" charset="0"/>
              </a:defRPr>
            </a:lvl1pPr>
            <a:lvl2pPr>
              <a:defRPr>
                <a:latin typeface="Helvetica" pitchFamily="34" charset="0"/>
              </a:defRPr>
            </a:lvl2pPr>
            <a:lvl3pPr>
              <a:defRPr>
                <a:latin typeface="Helvetica" pitchFamily="34" charset="0"/>
              </a:defRPr>
            </a:lvl3pPr>
            <a:lvl4pPr>
              <a:defRPr>
                <a:latin typeface="Helvetica" pitchFamily="34" charset="0"/>
              </a:defRPr>
            </a:lvl4pPr>
            <a:lvl5pPr>
              <a:defRPr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5892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Helvetica" pitchFamily="34" charset="0"/>
              </a:defRPr>
            </a:lvl1pPr>
            <a:lvl2pPr>
              <a:defRPr>
                <a:latin typeface="Helvetica" pitchFamily="34" charset="0"/>
              </a:defRPr>
            </a:lvl2pPr>
            <a:lvl3pPr>
              <a:defRPr>
                <a:latin typeface="Helvetica" pitchFamily="34" charset="0"/>
              </a:defRPr>
            </a:lvl3pPr>
            <a:lvl4pPr>
              <a:defRPr>
                <a:latin typeface="Helvetica" pitchFamily="34" charset="0"/>
              </a:defRPr>
            </a:lvl4pPr>
            <a:lvl5pPr>
              <a:defRPr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7114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>
            <a:normAutofit/>
          </a:bodyPr>
          <a:lstStyle>
            <a:lvl1pPr>
              <a:defRPr sz="4400">
                <a:solidFill>
                  <a:srgbClr val="1F4984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altLang="en-US" dirty="0"/>
              <a:t>Statistics and Data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B065A-80F1-475D-BFEE-7F93B08AF2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6934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r>
              <a:rPr lang="en-US" sz="1000" dirty="0">
                <a:latin typeface="Helvetica"/>
                <a:cs typeface="Helvetica"/>
              </a:rPr>
              <a:t>11-</a:t>
            </a:r>
            <a:fld id="{3B23F10E-B9DB-4030-83AA-1C45FF54A19F}" type="slidenum">
              <a:rPr lang="en-US" sz="1000" smtClean="0">
                <a:latin typeface="Helvetica"/>
                <a:cs typeface="Helvetica"/>
              </a:rPr>
              <a:pPr algn="r">
                <a:defRPr/>
              </a:pPr>
              <a:t>‹#›</a:t>
            </a:fld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9C0A71-2F34-4BC1-B8D1-CE00F5724D37}"/>
              </a:ext>
            </a:extLst>
          </p:cNvPr>
          <p:cNvSpPr/>
          <p:nvPr userDrawn="1"/>
        </p:nvSpPr>
        <p:spPr>
          <a:xfrm>
            <a:off x="-2310" y="0"/>
            <a:ext cx="2745509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>
              <a:solidFill>
                <a:srgbClr val="E9F7FE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339CF8-486B-486F-A867-E3D3C2E67F77}"/>
              </a:ext>
            </a:extLst>
          </p:cNvPr>
          <p:cNvCxnSpPr/>
          <p:nvPr userDrawn="1"/>
        </p:nvCxnSpPr>
        <p:spPr>
          <a:xfrm>
            <a:off x="4114800" y="3429000"/>
            <a:ext cx="3657600" cy="0"/>
          </a:xfrm>
          <a:prstGeom prst="line">
            <a:avLst/>
          </a:prstGeom>
          <a:ln>
            <a:solidFill>
              <a:srgbClr val="009C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5A0988F-6E75-4F71-9160-2D2D916F93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963706"/>
            <a:ext cx="2743199" cy="4840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22517-BE01-4008-9007-D44B83F312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71800" y="5894388"/>
            <a:ext cx="5715000" cy="20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6B0BF-4D04-414F-97F3-95C0C75EF2C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048000" y="6356350"/>
            <a:ext cx="5257800" cy="344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01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/>
          <a:lstStyle>
            <a:lvl1pPr marL="292608" indent="-292608">
              <a:spcBef>
                <a:spcPts val="500"/>
              </a:spcBef>
              <a:defRPr baseline="0">
                <a:latin typeface="Calibri" panose="020F0502020204030204" pitchFamily="34" charset="0"/>
              </a:defRPr>
            </a:lvl1pPr>
            <a:lvl2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2pPr>
            <a:lvl3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3pPr>
            <a:lvl4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4pPr>
            <a:lvl5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 rot="5400000">
            <a:off x="4229100" y="1790700"/>
            <a:ext cx="685800" cy="9144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rgbClr val="E9F7FE"/>
                </a:solidFill>
                <a:latin typeface="Helvetica" pitchFamily="34" charset="0"/>
              </a:rPr>
              <a:t>	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BUSINESS</a:t>
            </a:r>
            <a:r>
              <a:rPr lang="en-US" sz="1200" baseline="0" dirty="0">
                <a:solidFill>
                  <a:schemeClr val="bg1"/>
                </a:solidFill>
                <a:latin typeface="+mn-lt"/>
              </a:rPr>
              <a:t> STATISTICS: COMMUNICATING WITH NUMBERS, 4e 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|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Jaggia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,</a:t>
            </a:r>
            <a:r>
              <a:rPr lang="en-US" sz="1200" baseline="0" dirty="0">
                <a:solidFill>
                  <a:schemeClr val="bg1"/>
                </a:solidFill>
                <a:latin typeface="+mn-lt"/>
              </a:rPr>
              <a:t> Kelly</a:t>
            </a:r>
            <a:endParaRPr lang="en-US" sz="1200" b="1" i="0" kern="1200" dirty="0">
              <a:solidFill>
                <a:schemeClr val="bg1"/>
              </a:solidFill>
              <a:latin typeface="+mn-lt"/>
              <a:ea typeface="ＭＳ Ｐゴシック"/>
              <a:cs typeface="ＭＳ Ｐゴシック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bg1"/>
                </a:solidFill>
                <a:latin typeface="+mn-lt"/>
              </a:rPr>
              <a:t>© McGraw Hill</a:t>
            </a:r>
            <a:r>
              <a:rPr lang="en-US" sz="1200" b="0" i="0" kern="1200" dirty="0">
                <a:solidFill>
                  <a:schemeClr val="bg1"/>
                </a:solidFill>
                <a:latin typeface="+mn-lt"/>
                <a:ea typeface="ＭＳ Ｐゴシック"/>
                <a:cs typeface="Helvetica"/>
              </a:rPr>
              <a:t>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/>
              <a:ea typeface="ＭＳ Ｐゴシック"/>
              <a:cs typeface="Helvetica"/>
            </a:endParaRPr>
          </a:p>
        </p:txBody>
      </p:sp>
      <p:sp>
        <p:nvSpPr>
          <p:cNvPr id="6" name="Rectangle 21"/>
          <p:cNvSpPr>
            <a:spLocks noChangeArrowheads="1"/>
          </p:cNvSpPr>
          <p:nvPr userDrawn="1"/>
        </p:nvSpPr>
        <p:spPr bwMode="auto">
          <a:xfrm>
            <a:off x="7734300" y="59436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r>
              <a:rPr lang="en-US" sz="1000" dirty="0">
                <a:solidFill>
                  <a:srgbClr val="FFFFFF"/>
                </a:solidFill>
                <a:latin typeface="Helvetica"/>
                <a:cs typeface="Helvetica"/>
              </a:rPr>
              <a:t>11-</a:t>
            </a:r>
            <a:fld id="{3B23F10E-B9DB-4030-83AA-1C45FF54A19F}" type="slidenum">
              <a:rPr lang="en-US" sz="1000" smtClean="0">
                <a:solidFill>
                  <a:srgbClr val="FFFFFF"/>
                </a:solidFill>
                <a:latin typeface="Helvetica"/>
                <a:cs typeface="Helvetica"/>
              </a:rPr>
              <a:pPr algn="r">
                <a:defRPr/>
              </a:pPr>
              <a:t>‹#›</a:t>
            </a:fld>
            <a:endParaRPr lang="en-US" sz="10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457200" y="5652247"/>
            <a:ext cx="8229600" cy="3048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Access the text alternative for slide images.</a:t>
            </a:r>
          </a:p>
        </p:txBody>
      </p:sp>
    </p:spTree>
    <p:extLst>
      <p:ext uri="{BB962C8B-B14F-4D97-AF65-F5344CB8AC3E}">
        <p14:creationId xmlns:p14="http://schemas.microsoft.com/office/powerpoint/2010/main" val="2657915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>
            <a:normAutofit/>
          </a:bodyPr>
          <a:lstStyle>
            <a:lvl1pPr>
              <a:defRPr sz="4400">
                <a:solidFill>
                  <a:srgbClr val="1F4984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6934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r>
              <a:rPr lang="en-US" sz="1000" dirty="0">
                <a:latin typeface="Helvetica"/>
                <a:cs typeface="Helvetica"/>
              </a:rPr>
              <a:t>11-</a:t>
            </a:r>
            <a:fld id="{3B23F10E-B9DB-4030-83AA-1C45FF54A19F}" type="slidenum">
              <a:rPr lang="en-US" sz="1000" smtClean="0">
                <a:latin typeface="Helvetica"/>
                <a:cs typeface="Helvetica"/>
              </a:rPr>
              <a:pPr algn="r">
                <a:defRPr/>
              </a:pPr>
              <a:t>‹#›</a:t>
            </a:fld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1CF0B-3967-4E8C-AE79-0DDBE66FA6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4572000"/>
            <a:ext cx="7623175" cy="106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78576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19400" y="457200"/>
            <a:ext cx="6248400" cy="2514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5000" dirty="0">
                <a:solidFill>
                  <a:srgbClr val="009C9E"/>
                </a:solidFill>
                <a:latin typeface="Book Antiqua" panose="02040602050305030304" pitchFamily="18" charset="0"/>
              </a:rPr>
              <a:t>5</a:t>
            </a:r>
            <a:br>
              <a:rPr lang="en-US" sz="14500" dirty="0">
                <a:latin typeface="Book Antiqua" panose="02040602050305030304" pitchFamily="18" charset="0"/>
              </a:rPr>
            </a:br>
            <a:r>
              <a:rPr lang="en-US" sz="8300" dirty="0">
                <a:latin typeface="Book Antiqua" panose="02040602050305030304" pitchFamily="18" charset="0"/>
              </a:rPr>
              <a:t>Discrete Probability Distributions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124200" y="3886200"/>
            <a:ext cx="6019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1F4984"/>
                </a:solidFill>
                <a:latin typeface="Helvetica" pitchFamily="34" charset="0"/>
              </a:rPr>
              <a:t>Business Statistics: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1F4984"/>
                </a:solidFill>
                <a:latin typeface="Helvetica" pitchFamily="34" charset="0"/>
              </a:rPr>
              <a:t>Communicating with Numbers, 2e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>
              <a:latin typeface="Helvetica" pitchFamily="34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2200" dirty="0">
                <a:latin typeface="Helvetica" pitchFamily="34" charset="0"/>
              </a:rPr>
              <a:t>By Sanjiv Jaggia and Alison Kelly</a:t>
            </a:r>
          </a:p>
        </p:txBody>
      </p:sp>
      <p:sp>
        <p:nvSpPr>
          <p:cNvPr id="9" name="Rectangle 8"/>
          <p:cNvSpPr/>
          <p:nvPr/>
        </p:nvSpPr>
        <p:spPr>
          <a:xfrm>
            <a:off x="-2310" y="0"/>
            <a:ext cx="2745509" cy="6858000"/>
          </a:xfrm>
          <a:prstGeom prst="rect">
            <a:avLst/>
          </a:prstGeom>
          <a:gradFill>
            <a:gsLst>
              <a:gs pos="50000">
                <a:srgbClr val="1F4984"/>
              </a:gs>
              <a:gs pos="100000">
                <a:srgbClr val="CADB3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>
              <a:solidFill>
                <a:srgbClr val="E9F7FE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53375" y="-5057775"/>
            <a:ext cx="4048606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914400"/>
            <a:ext cx="2699071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4114800" y="3429000"/>
            <a:ext cx="3657600" cy="0"/>
          </a:xfrm>
          <a:prstGeom prst="line">
            <a:avLst/>
          </a:prstGeom>
          <a:ln>
            <a:solidFill>
              <a:srgbClr val="009C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15422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 rot="5400000">
            <a:off x="4229100" y="1790700"/>
            <a:ext cx="685800" cy="9144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n-lt"/>
              </a:rPr>
              <a:t>	BUSINESS</a:t>
            </a:r>
            <a:r>
              <a:rPr lang="en-US" sz="1200" baseline="0" dirty="0">
                <a:solidFill>
                  <a:schemeClr val="bg1"/>
                </a:solidFill>
                <a:latin typeface="+mn-lt"/>
              </a:rPr>
              <a:t> STATISTICS: COMMUNICATING WITH NUMBERS, 4e 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| Jaggia,</a:t>
            </a:r>
            <a:r>
              <a:rPr lang="en-US" sz="1200" baseline="0" dirty="0">
                <a:solidFill>
                  <a:schemeClr val="bg1"/>
                </a:solidFill>
                <a:latin typeface="+mn-lt"/>
              </a:rPr>
              <a:t> Kelly</a:t>
            </a:r>
            <a:endParaRPr lang="en-US" sz="1200" b="1" i="0" kern="1200" dirty="0">
              <a:solidFill>
                <a:schemeClr val="bg1"/>
              </a:solidFill>
              <a:latin typeface="+mn-lt"/>
              <a:ea typeface="ＭＳ Ｐゴシック"/>
              <a:cs typeface="ＭＳ Ｐゴシック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bg1"/>
                </a:solidFill>
                <a:latin typeface="+mn-lt"/>
              </a:rPr>
              <a:t>© McGraw Hill</a:t>
            </a:r>
            <a:r>
              <a:rPr lang="en-US" sz="1200" b="0" i="0" kern="1200" dirty="0">
                <a:solidFill>
                  <a:schemeClr val="bg1"/>
                </a:solidFill>
                <a:latin typeface="+mn-lt"/>
                <a:ea typeface="ＭＳ Ｐゴシック"/>
                <a:cs typeface="Helvetica"/>
              </a:rPr>
              <a:t>.</a:t>
            </a:r>
          </a:p>
        </p:txBody>
      </p:sp>
      <p:sp>
        <p:nvSpPr>
          <p:cNvPr id="6" name="Rectangle 21"/>
          <p:cNvSpPr>
            <a:spLocks noChangeArrowheads="1"/>
          </p:cNvSpPr>
          <p:nvPr userDrawn="1"/>
        </p:nvSpPr>
        <p:spPr bwMode="auto">
          <a:xfrm>
            <a:off x="7734300" y="59436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r>
              <a:rPr lang="en-US" sz="1000" dirty="0">
                <a:solidFill>
                  <a:srgbClr val="FFFFFF"/>
                </a:solidFill>
                <a:latin typeface="Helvetica"/>
                <a:cs typeface="Helvetica"/>
              </a:rPr>
              <a:t>2-</a:t>
            </a:r>
            <a:fld id="{3B23F10E-B9DB-4030-83AA-1C45FF54A19F}" type="slidenum">
              <a:rPr lang="en-US" sz="1000">
                <a:solidFill>
                  <a:srgbClr val="FFFFFF"/>
                </a:solidFill>
                <a:latin typeface="Helvetica"/>
                <a:cs typeface="Helvetica"/>
              </a:rPr>
              <a:pPr algn="r">
                <a:defRPr/>
              </a:pPr>
              <a:t>‹#›</a:t>
            </a:fld>
            <a:endParaRPr lang="en-US" sz="10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52BABB4-A2AF-0B48-B25E-04A8786B2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022" y="1488988"/>
            <a:ext cx="8229600" cy="3845012"/>
          </a:xfrm>
        </p:spPr>
        <p:txBody>
          <a:bodyPr/>
          <a:lstStyle>
            <a:lvl1pPr>
              <a:defRPr sz="3200">
                <a:latin typeface="Helvetica" pitchFamily="34" charset="0"/>
              </a:defRPr>
            </a:lvl1pPr>
            <a:lvl2pPr>
              <a:defRPr sz="2800">
                <a:latin typeface="Helvetica" pitchFamily="34" charset="0"/>
              </a:defRPr>
            </a:lvl2pPr>
            <a:lvl3pPr>
              <a:defRPr sz="2400">
                <a:latin typeface="Helvetica" pitchFamily="34" charset="0"/>
              </a:defRPr>
            </a:lvl3pPr>
            <a:lvl4pPr>
              <a:defRPr sz="2000">
                <a:latin typeface="Helvetica" pitchFamily="34" charset="0"/>
              </a:defRPr>
            </a:lvl4pPr>
            <a:lvl5pPr>
              <a:defRPr sz="2000">
                <a:latin typeface="Helvetic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9F6BB67-4E8A-3543-A9C9-0CB9CB48B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665"/>
            <a:ext cx="8229600" cy="1143000"/>
          </a:xfrm>
        </p:spPr>
        <p:txBody>
          <a:bodyPr>
            <a:normAutofit/>
          </a:bodyPr>
          <a:lstStyle>
            <a:lvl1pPr algn="ctr">
              <a:defRPr sz="4000">
                <a:solidFill>
                  <a:srgbClr val="1F4984"/>
                </a:solidFill>
                <a:latin typeface="Helvetic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57200" y="5638800"/>
            <a:ext cx="3352800" cy="228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Access the text alternative for slide images.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648200" y="5638800"/>
            <a:ext cx="3352800" cy="228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Access the text alternative for slide images.</a:t>
            </a:r>
          </a:p>
        </p:txBody>
      </p:sp>
    </p:spTree>
    <p:extLst>
      <p:ext uri="{BB962C8B-B14F-4D97-AF65-F5344CB8AC3E}">
        <p14:creationId xmlns:p14="http://schemas.microsoft.com/office/powerpoint/2010/main" val="30424949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 rot="5400000">
            <a:off x="4229100" y="1790700"/>
            <a:ext cx="685800" cy="9144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9F7FE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	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BUSINESS STATISTICS: COMMUNICATING WITH NUMBERS, 4e |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Jaggia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Kelly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ＭＳ Ｐゴシック"/>
              <a:cs typeface="ＭＳ Ｐゴシック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McGraw Hill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ＭＳ Ｐゴシック"/>
                <a:cs typeface="Helvetica"/>
              </a:rPr>
              <a:t>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ea typeface="ＭＳ Ｐゴシック"/>
              <a:cs typeface="Helvetica"/>
            </a:endParaRPr>
          </a:p>
        </p:txBody>
      </p:sp>
      <p:sp>
        <p:nvSpPr>
          <p:cNvPr id="6" name="Rectangle 21"/>
          <p:cNvSpPr>
            <a:spLocks noChangeArrowheads="1"/>
          </p:cNvSpPr>
          <p:nvPr userDrawn="1"/>
        </p:nvSpPr>
        <p:spPr bwMode="auto">
          <a:xfrm>
            <a:off x="7734300" y="59436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r>
              <a:rPr lang="en-US" sz="1000" dirty="0">
                <a:solidFill>
                  <a:srgbClr val="FFFFFF"/>
                </a:solidFill>
                <a:latin typeface="Helvetica"/>
                <a:cs typeface="Helvetica"/>
              </a:rPr>
              <a:t>11-</a:t>
            </a:r>
            <a:fld id="{3B23F10E-B9DB-4030-83AA-1C45FF54A19F}" type="slidenum">
              <a:rPr lang="en-US" sz="1000" smtClean="0">
                <a:solidFill>
                  <a:srgbClr val="FFFFFF"/>
                </a:solidFill>
                <a:latin typeface="Helvetica"/>
                <a:cs typeface="Helvetica"/>
              </a:rPr>
              <a:pPr algn="r">
                <a:defRPr/>
              </a:pPr>
              <a:t>‹#›</a:t>
            </a:fld>
            <a:endParaRPr lang="en-US" sz="10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52BABB4-A2AF-0B48-B25E-04A8786B2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022" y="1981200"/>
            <a:ext cx="8229600" cy="3352800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9F6BB67-4E8A-3543-A9C9-0CB9CB48B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665"/>
            <a:ext cx="8229600" cy="1143000"/>
          </a:xfrm>
        </p:spPr>
        <p:txBody>
          <a:bodyPr>
            <a:normAutofit/>
          </a:bodyPr>
          <a:lstStyle>
            <a:lvl1pPr algn="ctr">
              <a:defRPr sz="4000">
                <a:solidFill>
                  <a:srgbClr val="1F4984"/>
                </a:solidFill>
                <a:latin typeface="+mj-lt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51022" y="1447799"/>
            <a:ext cx="8229600" cy="43866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Return to parent-slide containing images.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51022" y="5428736"/>
            <a:ext cx="8229600" cy="438664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Return to parent-slide containing images.</a:t>
            </a:r>
          </a:p>
        </p:txBody>
      </p:sp>
    </p:spTree>
    <p:extLst>
      <p:ext uri="{BB962C8B-B14F-4D97-AF65-F5344CB8AC3E}">
        <p14:creationId xmlns:p14="http://schemas.microsoft.com/office/powerpoint/2010/main" val="2151717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 rot="5400000">
            <a:off x="4229100" y="1790700"/>
            <a:ext cx="685800" cy="9144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n-lt"/>
              </a:rPr>
              <a:t>	BUSINESS</a:t>
            </a:r>
            <a:r>
              <a:rPr lang="en-US" sz="1200" baseline="0" dirty="0">
                <a:solidFill>
                  <a:schemeClr val="bg1"/>
                </a:solidFill>
                <a:latin typeface="+mn-lt"/>
              </a:rPr>
              <a:t> STATISTICS: COMMUNICATING WITH NUMBERS, 4e 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|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Jaggia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,</a:t>
            </a:r>
            <a:r>
              <a:rPr lang="en-US" sz="1200" baseline="0" dirty="0">
                <a:solidFill>
                  <a:schemeClr val="bg1"/>
                </a:solidFill>
                <a:latin typeface="+mn-lt"/>
              </a:rPr>
              <a:t> Kelly</a:t>
            </a:r>
            <a:endParaRPr lang="en-US" sz="1200" b="1" i="0" kern="1200" dirty="0">
              <a:solidFill>
                <a:schemeClr val="bg1"/>
              </a:solidFill>
              <a:latin typeface="+mn-lt"/>
              <a:ea typeface="ＭＳ Ｐゴシック"/>
              <a:cs typeface="ＭＳ Ｐゴシック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bg1"/>
                </a:solidFill>
                <a:latin typeface="+mn-lt"/>
              </a:rPr>
              <a:t>© McGraw Hill</a:t>
            </a:r>
            <a:r>
              <a:rPr lang="en-US" sz="1200" b="0" i="0" kern="1200" dirty="0">
                <a:solidFill>
                  <a:schemeClr val="bg1"/>
                </a:solidFill>
                <a:latin typeface="+mn-lt"/>
                <a:ea typeface="ＭＳ Ｐゴシック"/>
                <a:cs typeface="Helvetica"/>
              </a:rPr>
              <a:t>.</a:t>
            </a:r>
          </a:p>
        </p:txBody>
      </p:sp>
      <p:sp>
        <p:nvSpPr>
          <p:cNvPr id="6" name="Rectangle 21"/>
          <p:cNvSpPr>
            <a:spLocks noChangeArrowheads="1"/>
          </p:cNvSpPr>
          <p:nvPr userDrawn="1"/>
        </p:nvSpPr>
        <p:spPr bwMode="auto">
          <a:xfrm>
            <a:off x="7734300" y="59436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r>
              <a:rPr lang="en-US" sz="1000" dirty="0">
                <a:solidFill>
                  <a:srgbClr val="FFFFFF"/>
                </a:solidFill>
                <a:latin typeface="Helvetica"/>
                <a:cs typeface="Helvetica"/>
              </a:rPr>
              <a:t>2-</a:t>
            </a:r>
            <a:fld id="{3B23F10E-B9DB-4030-83AA-1C45FF54A19F}" type="slidenum">
              <a:rPr lang="en-US" sz="1000">
                <a:solidFill>
                  <a:srgbClr val="FFFFFF"/>
                </a:solidFill>
                <a:latin typeface="Helvetica"/>
                <a:cs typeface="Helvetica"/>
              </a:rPr>
              <a:pPr algn="r">
                <a:defRPr/>
              </a:pPr>
              <a:t>‹#›</a:t>
            </a:fld>
            <a:endParaRPr lang="en-US" sz="10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52BABB4-A2AF-0B48-B25E-04A8786B2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022" y="1488988"/>
            <a:ext cx="8229600" cy="1559012"/>
          </a:xfrm>
        </p:spPr>
        <p:txBody>
          <a:bodyPr/>
          <a:lstStyle>
            <a:lvl1pPr>
              <a:defRPr sz="3200">
                <a:latin typeface="Helvetica" pitchFamily="34" charset="0"/>
              </a:defRPr>
            </a:lvl1pPr>
            <a:lvl2pPr>
              <a:defRPr sz="2800">
                <a:latin typeface="Helvetica" pitchFamily="34" charset="0"/>
              </a:defRPr>
            </a:lvl2pPr>
            <a:lvl3pPr>
              <a:defRPr sz="2400">
                <a:latin typeface="Helvetica" pitchFamily="34" charset="0"/>
              </a:defRPr>
            </a:lvl3pPr>
            <a:lvl4pPr>
              <a:defRPr sz="2000">
                <a:latin typeface="Helvetica" pitchFamily="34" charset="0"/>
              </a:defRPr>
            </a:lvl4pPr>
            <a:lvl5pPr>
              <a:defRPr sz="2000">
                <a:latin typeface="Helvetic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9F6BB67-4E8A-3543-A9C9-0CB9CB48B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665"/>
            <a:ext cx="8229600" cy="1143000"/>
          </a:xfrm>
        </p:spPr>
        <p:txBody>
          <a:bodyPr>
            <a:normAutofit/>
          </a:bodyPr>
          <a:lstStyle>
            <a:lvl1pPr algn="ctr">
              <a:defRPr sz="4000">
                <a:solidFill>
                  <a:srgbClr val="1F4984"/>
                </a:solidFill>
                <a:latin typeface="Helvetic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16294FC-65FE-4591-B195-5755519663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3124200"/>
            <a:ext cx="8229600" cy="1447800"/>
          </a:xfrm>
        </p:spPr>
        <p:txBody>
          <a:bodyPr/>
          <a:lstStyle>
            <a:lvl1pPr>
              <a:defRPr sz="3200">
                <a:latin typeface="Helvetica" pitchFamily="34" charset="0"/>
              </a:defRPr>
            </a:lvl1pPr>
            <a:lvl2pPr>
              <a:defRPr sz="2800">
                <a:latin typeface="Helvetica" pitchFamily="34" charset="0"/>
              </a:defRPr>
            </a:lvl2pPr>
            <a:lvl3pPr>
              <a:defRPr sz="2400">
                <a:latin typeface="Helvetica" pitchFamily="34" charset="0"/>
              </a:defRPr>
            </a:lvl3pPr>
            <a:lvl4pPr>
              <a:defRPr sz="2000">
                <a:latin typeface="Helvetica" pitchFamily="34" charset="0"/>
              </a:defRPr>
            </a:lvl4pPr>
            <a:lvl5pPr>
              <a:defRPr sz="2000">
                <a:latin typeface="Helvetic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450850" y="5715000"/>
            <a:ext cx="8229600" cy="228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Access the text alternative for slide images.</a:t>
            </a:r>
          </a:p>
        </p:txBody>
      </p:sp>
    </p:spTree>
    <p:extLst>
      <p:ext uri="{BB962C8B-B14F-4D97-AF65-F5344CB8AC3E}">
        <p14:creationId xmlns:p14="http://schemas.microsoft.com/office/powerpoint/2010/main" val="27254581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Helvetic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4343400" y="1981199"/>
            <a:ext cx="457200" cy="9144000"/>
          </a:xfrm>
          <a:prstGeom prst="rect">
            <a:avLst/>
          </a:prstGeom>
          <a:gradFill>
            <a:gsLst>
              <a:gs pos="50000">
                <a:srgbClr val="1F4984"/>
              </a:gs>
              <a:gs pos="100000">
                <a:srgbClr val="CADB3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rgbClr val="E9F7FE"/>
                </a:solidFill>
                <a:latin typeface="Helvetica" pitchFamily="34" charset="0"/>
              </a:rPr>
              <a:t>						BUSINESS</a:t>
            </a:r>
            <a:r>
              <a:rPr lang="en-US" sz="1200" baseline="0" dirty="0">
                <a:solidFill>
                  <a:srgbClr val="E9F7FE"/>
                </a:solidFill>
                <a:latin typeface="Helvetica" pitchFamily="34" charset="0"/>
              </a:rPr>
              <a:t> STATISTICS </a:t>
            </a:r>
            <a:r>
              <a:rPr lang="en-US" sz="1200" dirty="0">
                <a:solidFill>
                  <a:schemeClr val="bg1"/>
                </a:solidFill>
                <a:latin typeface="Helvetica" pitchFamily="34" charset="0"/>
              </a:rPr>
              <a:t>| Jaggia,</a:t>
            </a:r>
            <a:r>
              <a:rPr lang="en-US" sz="1200" baseline="0" dirty="0">
                <a:solidFill>
                  <a:schemeClr val="bg1"/>
                </a:solidFill>
                <a:latin typeface="Helvetica" pitchFamily="34" charset="0"/>
              </a:rPr>
              <a:t> Kelly</a:t>
            </a:r>
            <a:endParaRPr lang="en-US" sz="1200" dirty="0">
              <a:solidFill>
                <a:srgbClr val="E9F7FE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8302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Helvetica" pitchFamily="34" charset="0"/>
              </a:defRPr>
            </a:lvl1pPr>
            <a:lvl2pPr>
              <a:defRPr sz="2400">
                <a:latin typeface="Helvetica" pitchFamily="34" charset="0"/>
              </a:defRPr>
            </a:lvl2pPr>
            <a:lvl3pPr>
              <a:defRPr sz="2000">
                <a:latin typeface="Helvetica" pitchFamily="34" charset="0"/>
              </a:defRPr>
            </a:lvl3pPr>
            <a:lvl4pPr>
              <a:defRPr sz="1800">
                <a:latin typeface="Helvetica" pitchFamily="34" charset="0"/>
              </a:defRPr>
            </a:lvl4pPr>
            <a:lvl5pPr>
              <a:defRPr sz="1800"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Helvetica" pitchFamily="34" charset="0"/>
              </a:defRPr>
            </a:lvl1pPr>
            <a:lvl2pPr>
              <a:defRPr sz="2400">
                <a:latin typeface="Helvetica" pitchFamily="34" charset="0"/>
              </a:defRPr>
            </a:lvl2pPr>
            <a:lvl3pPr>
              <a:defRPr sz="2000">
                <a:latin typeface="Helvetica" pitchFamily="34" charset="0"/>
              </a:defRPr>
            </a:lvl3pPr>
            <a:lvl4pPr>
              <a:defRPr sz="1800">
                <a:latin typeface="Helvetica" pitchFamily="34" charset="0"/>
              </a:defRPr>
            </a:lvl4pPr>
            <a:lvl5pPr>
              <a:defRPr sz="1800">
                <a:latin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4343400" y="1981199"/>
            <a:ext cx="457200" cy="9144000"/>
          </a:xfrm>
          <a:prstGeom prst="rect">
            <a:avLst/>
          </a:prstGeom>
          <a:gradFill>
            <a:gsLst>
              <a:gs pos="50000">
                <a:srgbClr val="1F4984"/>
              </a:gs>
              <a:gs pos="100000">
                <a:srgbClr val="CADB3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rgbClr val="E9F7FE"/>
                </a:solidFill>
                <a:latin typeface="Helvetica" pitchFamily="34" charset="0"/>
              </a:rPr>
              <a:t>						BUSINESS</a:t>
            </a:r>
            <a:r>
              <a:rPr lang="en-US" sz="1200" baseline="0" dirty="0">
                <a:solidFill>
                  <a:srgbClr val="E9F7FE"/>
                </a:solidFill>
                <a:latin typeface="Helvetica" pitchFamily="34" charset="0"/>
              </a:rPr>
              <a:t> STATISTICS </a:t>
            </a:r>
            <a:r>
              <a:rPr lang="en-US" sz="1200" dirty="0">
                <a:solidFill>
                  <a:schemeClr val="bg1"/>
                </a:solidFill>
                <a:latin typeface="Helvetica" pitchFamily="34" charset="0"/>
              </a:rPr>
              <a:t>| Jaggia,</a:t>
            </a:r>
            <a:r>
              <a:rPr lang="en-US" sz="1200" baseline="0" dirty="0">
                <a:solidFill>
                  <a:schemeClr val="bg1"/>
                </a:solidFill>
                <a:latin typeface="Helvetica" pitchFamily="34" charset="0"/>
              </a:rPr>
              <a:t> Kelly</a:t>
            </a:r>
            <a:endParaRPr lang="en-US" sz="1200" dirty="0">
              <a:solidFill>
                <a:srgbClr val="E9F7FE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836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F4984"/>
                </a:solidFill>
                <a:latin typeface="Helvetic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Helvetica" pitchFamily="34" charset="0"/>
              </a:defRPr>
            </a:lvl1pPr>
            <a:lvl2pPr>
              <a:defRPr sz="2000">
                <a:latin typeface="Helvetica" pitchFamily="34" charset="0"/>
              </a:defRPr>
            </a:lvl2pPr>
            <a:lvl3pPr>
              <a:defRPr sz="1800">
                <a:latin typeface="Helvetica" pitchFamily="34" charset="0"/>
              </a:defRPr>
            </a:lvl3pPr>
            <a:lvl4pPr>
              <a:defRPr sz="1600">
                <a:latin typeface="Helvetica" pitchFamily="34" charset="0"/>
              </a:defRPr>
            </a:lvl4pPr>
            <a:lvl5pPr>
              <a:defRPr sz="1600">
                <a:latin typeface="Helvetic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Helvetica" pitchFamily="34" charset="0"/>
              </a:defRPr>
            </a:lvl1pPr>
            <a:lvl2pPr>
              <a:defRPr sz="2000">
                <a:latin typeface="Helvetica" pitchFamily="34" charset="0"/>
              </a:defRPr>
            </a:lvl2pPr>
            <a:lvl3pPr>
              <a:defRPr sz="1800">
                <a:latin typeface="Helvetica" pitchFamily="34" charset="0"/>
              </a:defRPr>
            </a:lvl3pPr>
            <a:lvl4pPr>
              <a:defRPr sz="1600">
                <a:latin typeface="Helvetica" pitchFamily="34" charset="0"/>
              </a:defRPr>
            </a:lvl4pPr>
            <a:lvl5pPr>
              <a:defRPr sz="1600">
                <a:latin typeface="Helvetic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 rot="5400000">
            <a:off x="4343400" y="1981199"/>
            <a:ext cx="457200" cy="9144000"/>
          </a:xfrm>
          <a:prstGeom prst="rect">
            <a:avLst/>
          </a:prstGeom>
          <a:gradFill>
            <a:gsLst>
              <a:gs pos="50000">
                <a:srgbClr val="1F4984"/>
              </a:gs>
              <a:gs pos="100000">
                <a:srgbClr val="CADB3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rgbClr val="E9F7FE"/>
                </a:solidFill>
                <a:latin typeface="Helvetica" pitchFamily="34" charset="0"/>
              </a:rPr>
              <a:t>						BUSINESS</a:t>
            </a:r>
            <a:r>
              <a:rPr lang="en-US" sz="1200" baseline="0" dirty="0">
                <a:solidFill>
                  <a:srgbClr val="E9F7FE"/>
                </a:solidFill>
                <a:latin typeface="Helvetica" pitchFamily="34" charset="0"/>
              </a:rPr>
              <a:t> STATISTICS </a:t>
            </a:r>
            <a:r>
              <a:rPr lang="en-US" sz="1200" dirty="0">
                <a:solidFill>
                  <a:schemeClr val="bg1"/>
                </a:solidFill>
                <a:latin typeface="Helvetica" pitchFamily="34" charset="0"/>
              </a:rPr>
              <a:t>| Jaggia,</a:t>
            </a:r>
            <a:r>
              <a:rPr lang="en-US" sz="1200" baseline="0" dirty="0">
                <a:solidFill>
                  <a:schemeClr val="bg1"/>
                </a:solidFill>
                <a:latin typeface="Helvetica" pitchFamily="34" charset="0"/>
              </a:rPr>
              <a:t> Kelly</a:t>
            </a:r>
            <a:endParaRPr lang="en-US" sz="1200" dirty="0">
              <a:solidFill>
                <a:srgbClr val="E9F7FE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5957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F4984"/>
                </a:solidFill>
                <a:latin typeface="Helvetic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/>
        </p:nvSpPr>
        <p:spPr>
          <a:xfrm rot="5400000">
            <a:off x="4343400" y="1981199"/>
            <a:ext cx="457200" cy="9144000"/>
          </a:xfrm>
          <a:prstGeom prst="rect">
            <a:avLst/>
          </a:prstGeom>
          <a:gradFill>
            <a:gsLst>
              <a:gs pos="50000">
                <a:srgbClr val="1F4984"/>
              </a:gs>
              <a:gs pos="100000">
                <a:srgbClr val="CADB3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rgbClr val="E9F7FE"/>
                </a:solidFill>
                <a:latin typeface="Helvetica" pitchFamily="34" charset="0"/>
              </a:rPr>
              <a:t>						BUSINESS</a:t>
            </a:r>
            <a:r>
              <a:rPr lang="en-US" sz="1200" baseline="0" dirty="0">
                <a:solidFill>
                  <a:srgbClr val="E9F7FE"/>
                </a:solidFill>
                <a:latin typeface="Helvetica" pitchFamily="34" charset="0"/>
              </a:rPr>
              <a:t> STATISTICS </a:t>
            </a:r>
            <a:r>
              <a:rPr lang="en-US" sz="1200" dirty="0">
                <a:solidFill>
                  <a:schemeClr val="bg1"/>
                </a:solidFill>
                <a:latin typeface="Helvetica" pitchFamily="34" charset="0"/>
              </a:rPr>
              <a:t>| Jaggia,</a:t>
            </a:r>
            <a:r>
              <a:rPr lang="en-US" sz="1200" baseline="0" dirty="0">
                <a:solidFill>
                  <a:schemeClr val="bg1"/>
                </a:solidFill>
                <a:latin typeface="Helvetica" pitchFamily="34" charset="0"/>
              </a:rPr>
              <a:t> Kelly</a:t>
            </a:r>
            <a:endParaRPr lang="en-US" sz="1200" dirty="0">
              <a:solidFill>
                <a:srgbClr val="E9F7FE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7181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5400000">
            <a:off x="4343400" y="1981199"/>
            <a:ext cx="457200" cy="9144000"/>
          </a:xfrm>
          <a:prstGeom prst="rect">
            <a:avLst/>
          </a:prstGeom>
          <a:gradFill>
            <a:gsLst>
              <a:gs pos="50000">
                <a:srgbClr val="1F4984"/>
              </a:gs>
              <a:gs pos="100000">
                <a:srgbClr val="CADB3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rgbClr val="E9F7FE"/>
                </a:solidFill>
                <a:latin typeface="Helvetica" pitchFamily="34" charset="0"/>
              </a:rPr>
              <a:t>						BUSINESS</a:t>
            </a:r>
            <a:r>
              <a:rPr lang="en-US" sz="1200" baseline="0" dirty="0">
                <a:solidFill>
                  <a:srgbClr val="E9F7FE"/>
                </a:solidFill>
                <a:latin typeface="Helvetica" pitchFamily="34" charset="0"/>
              </a:rPr>
              <a:t> STATISTICS </a:t>
            </a:r>
            <a:r>
              <a:rPr lang="en-US" sz="1200" dirty="0">
                <a:solidFill>
                  <a:schemeClr val="bg1"/>
                </a:solidFill>
                <a:latin typeface="Helvetica" pitchFamily="34" charset="0"/>
              </a:rPr>
              <a:t>| Jaggia,</a:t>
            </a:r>
            <a:r>
              <a:rPr lang="en-US" sz="1200" baseline="0" dirty="0">
                <a:solidFill>
                  <a:schemeClr val="bg1"/>
                </a:solidFill>
                <a:latin typeface="Helvetica" pitchFamily="34" charset="0"/>
              </a:rPr>
              <a:t> Kelly</a:t>
            </a:r>
            <a:endParaRPr lang="en-US" sz="1200" dirty="0">
              <a:solidFill>
                <a:srgbClr val="E9F7FE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46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1"/>
            <a:ext cx="8229600" cy="3581400"/>
          </a:xfrm>
        </p:spPr>
        <p:txBody>
          <a:bodyPr/>
          <a:lstStyle>
            <a:lvl1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1pPr>
            <a:lvl2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2pPr>
            <a:lvl3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3pPr>
            <a:lvl4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4pPr>
            <a:lvl5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 rot="5400000">
            <a:off x="4229100" y="1790700"/>
            <a:ext cx="685800" cy="9144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rgbClr val="E9F7FE"/>
                </a:solidFill>
                <a:latin typeface="Helvetica" pitchFamily="34" charset="0"/>
              </a:rPr>
              <a:t>	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BUSINESS</a:t>
            </a:r>
            <a:r>
              <a:rPr lang="en-US" sz="1200" baseline="0" dirty="0">
                <a:solidFill>
                  <a:schemeClr val="bg1"/>
                </a:solidFill>
                <a:latin typeface="+mn-lt"/>
              </a:rPr>
              <a:t> STATISTICS: COMMUNICATING WITH NUMBERS, 4e 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|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Jaggia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,</a:t>
            </a:r>
            <a:r>
              <a:rPr lang="en-US" sz="1200" baseline="0" dirty="0">
                <a:solidFill>
                  <a:schemeClr val="bg1"/>
                </a:solidFill>
                <a:latin typeface="+mn-lt"/>
              </a:rPr>
              <a:t> Kelly</a:t>
            </a:r>
            <a:endParaRPr lang="en-US" sz="1200" b="1" i="0" kern="1200" dirty="0">
              <a:solidFill>
                <a:schemeClr val="bg1"/>
              </a:solidFill>
              <a:latin typeface="+mn-lt"/>
              <a:ea typeface="ＭＳ Ｐゴシック"/>
              <a:cs typeface="ＭＳ Ｐゴシック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bg1"/>
                </a:solidFill>
                <a:latin typeface="+mn-lt"/>
              </a:rPr>
              <a:t>© McGraw Hill</a:t>
            </a:r>
            <a:r>
              <a:rPr lang="en-US" sz="1200" b="0" i="0" kern="1200" dirty="0">
                <a:solidFill>
                  <a:schemeClr val="bg1"/>
                </a:solidFill>
                <a:latin typeface="+mn-lt"/>
                <a:ea typeface="ＭＳ Ｐゴシック"/>
                <a:cs typeface="Helvetica"/>
              </a:rPr>
              <a:t>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/>
              <a:ea typeface="ＭＳ Ｐゴシック"/>
              <a:cs typeface="Helvetica"/>
            </a:endParaRPr>
          </a:p>
        </p:txBody>
      </p:sp>
      <p:sp>
        <p:nvSpPr>
          <p:cNvPr id="6" name="Rectangle 21"/>
          <p:cNvSpPr>
            <a:spLocks noChangeArrowheads="1"/>
          </p:cNvSpPr>
          <p:nvPr userDrawn="1"/>
        </p:nvSpPr>
        <p:spPr bwMode="auto">
          <a:xfrm>
            <a:off x="7734300" y="59436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r>
              <a:rPr lang="en-US" sz="1000" dirty="0">
                <a:solidFill>
                  <a:srgbClr val="FFFFFF"/>
                </a:solidFill>
                <a:latin typeface="Helvetica"/>
                <a:cs typeface="Helvetica"/>
              </a:rPr>
              <a:t>11-</a:t>
            </a:r>
            <a:fld id="{3B23F10E-B9DB-4030-83AA-1C45FF54A19F}" type="slidenum">
              <a:rPr lang="en-US" sz="1000" smtClean="0">
                <a:solidFill>
                  <a:srgbClr val="FFFFFF"/>
                </a:solidFill>
                <a:latin typeface="Helvetica"/>
                <a:cs typeface="Helvetica"/>
              </a:rPr>
              <a:pPr algn="r">
                <a:defRPr/>
              </a:pPr>
              <a:t>‹#›</a:t>
            </a:fld>
            <a:endParaRPr lang="en-US" sz="10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457200" y="1493838"/>
            <a:ext cx="8229600" cy="411162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Return to parent-slide containing images.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457200" y="5581744"/>
            <a:ext cx="8229600" cy="411162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Return to parent-slide containing images.</a:t>
            </a:r>
          </a:p>
        </p:txBody>
      </p:sp>
    </p:spTree>
    <p:extLst>
      <p:ext uri="{BB962C8B-B14F-4D97-AF65-F5344CB8AC3E}">
        <p14:creationId xmlns:p14="http://schemas.microsoft.com/office/powerpoint/2010/main" val="599611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Helvetica" pitchFamily="34" charset="0"/>
              </a:defRPr>
            </a:lvl1pPr>
            <a:lvl2pPr>
              <a:defRPr sz="2800">
                <a:latin typeface="Helvetica" pitchFamily="34" charset="0"/>
              </a:defRPr>
            </a:lvl2pPr>
            <a:lvl3pPr>
              <a:defRPr sz="2400">
                <a:latin typeface="Helvetica" pitchFamily="34" charset="0"/>
              </a:defRPr>
            </a:lvl3pPr>
            <a:lvl4pPr>
              <a:defRPr sz="2000">
                <a:latin typeface="Helvetica" pitchFamily="34" charset="0"/>
              </a:defRPr>
            </a:lvl4pPr>
            <a:lvl5pPr>
              <a:defRPr sz="2000">
                <a:latin typeface="Helvetic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Helvetic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4343400" y="1981199"/>
            <a:ext cx="457200" cy="9144000"/>
          </a:xfrm>
          <a:prstGeom prst="rect">
            <a:avLst/>
          </a:prstGeom>
          <a:gradFill>
            <a:gsLst>
              <a:gs pos="50000">
                <a:srgbClr val="1F4984"/>
              </a:gs>
              <a:gs pos="100000">
                <a:srgbClr val="CADB3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rgbClr val="E9F7FE"/>
                </a:solidFill>
                <a:latin typeface="Helvetica" pitchFamily="34" charset="0"/>
              </a:rPr>
              <a:t>						BUSINESS</a:t>
            </a:r>
            <a:r>
              <a:rPr lang="en-US" sz="1200" baseline="0" dirty="0">
                <a:solidFill>
                  <a:srgbClr val="E9F7FE"/>
                </a:solidFill>
                <a:latin typeface="Helvetica" pitchFamily="34" charset="0"/>
              </a:rPr>
              <a:t> STATISTICS </a:t>
            </a:r>
            <a:r>
              <a:rPr lang="en-US" sz="1200" dirty="0">
                <a:solidFill>
                  <a:schemeClr val="bg1"/>
                </a:solidFill>
                <a:latin typeface="Helvetica" pitchFamily="34" charset="0"/>
              </a:rPr>
              <a:t>| Jaggia,</a:t>
            </a:r>
            <a:r>
              <a:rPr lang="en-US" sz="1200" baseline="0" dirty="0">
                <a:solidFill>
                  <a:schemeClr val="bg1"/>
                </a:solidFill>
                <a:latin typeface="Helvetica" pitchFamily="34" charset="0"/>
              </a:rPr>
              <a:t> Kelly</a:t>
            </a:r>
            <a:endParaRPr lang="en-US" sz="1200" dirty="0">
              <a:solidFill>
                <a:srgbClr val="E9F7FE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1477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Helvetic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Helvetic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4343400" y="1981199"/>
            <a:ext cx="457200" cy="9144000"/>
          </a:xfrm>
          <a:prstGeom prst="rect">
            <a:avLst/>
          </a:prstGeom>
          <a:gradFill>
            <a:gsLst>
              <a:gs pos="50000">
                <a:srgbClr val="1F4984"/>
              </a:gs>
              <a:gs pos="100000">
                <a:srgbClr val="CADB3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rgbClr val="E9F7FE"/>
                </a:solidFill>
                <a:latin typeface="Helvetica" pitchFamily="34" charset="0"/>
              </a:rPr>
              <a:t>						BUSINESS</a:t>
            </a:r>
            <a:r>
              <a:rPr lang="en-US" sz="1200" baseline="0" dirty="0">
                <a:solidFill>
                  <a:srgbClr val="E9F7FE"/>
                </a:solidFill>
                <a:latin typeface="Helvetica" pitchFamily="34" charset="0"/>
              </a:rPr>
              <a:t> STATISTICS </a:t>
            </a:r>
            <a:r>
              <a:rPr lang="en-US" sz="1200" dirty="0">
                <a:solidFill>
                  <a:schemeClr val="bg1"/>
                </a:solidFill>
                <a:latin typeface="Helvetica" pitchFamily="34" charset="0"/>
              </a:rPr>
              <a:t>| Jaggia,</a:t>
            </a:r>
            <a:r>
              <a:rPr lang="en-US" sz="1200" baseline="0" dirty="0">
                <a:solidFill>
                  <a:schemeClr val="bg1"/>
                </a:solidFill>
                <a:latin typeface="Helvetica" pitchFamily="34" charset="0"/>
              </a:rPr>
              <a:t> Kelly</a:t>
            </a:r>
            <a:endParaRPr lang="en-US" sz="1200" dirty="0">
              <a:solidFill>
                <a:srgbClr val="E9F7FE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2553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F4984"/>
                </a:solidFill>
                <a:latin typeface="Helvetic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Helvetica" pitchFamily="34" charset="0"/>
              </a:defRPr>
            </a:lvl1pPr>
            <a:lvl2pPr>
              <a:defRPr>
                <a:latin typeface="Helvetica" pitchFamily="34" charset="0"/>
              </a:defRPr>
            </a:lvl2pPr>
            <a:lvl3pPr>
              <a:defRPr>
                <a:latin typeface="Helvetica" pitchFamily="34" charset="0"/>
              </a:defRPr>
            </a:lvl3pPr>
            <a:lvl4pPr>
              <a:defRPr>
                <a:latin typeface="Helvetica" pitchFamily="34" charset="0"/>
              </a:defRPr>
            </a:lvl4pPr>
            <a:lvl5pPr>
              <a:defRPr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 rot="5400000">
            <a:off x="4343400" y="1981199"/>
            <a:ext cx="457200" cy="9144000"/>
          </a:xfrm>
          <a:prstGeom prst="rect">
            <a:avLst/>
          </a:prstGeom>
          <a:gradFill>
            <a:gsLst>
              <a:gs pos="50000">
                <a:srgbClr val="1F4984"/>
              </a:gs>
              <a:gs pos="100000">
                <a:srgbClr val="CADB3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rgbClr val="E9F7FE"/>
                </a:solidFill>
                <a:latin typeface="Helvetica" pitchFamily="34" charset="0"/>
              </a:rPr>
              <a:t>						BUSINESS</a:t>
            </a:r>
            <a:r>
              <a:rPr lang="en-US" sz="1200" baseline="0" dirty="0">
                <a:solidFill>
                  <a:srgbClr val="E9F7FE"/>
                </a:solidFill>
                <a:latin typeface="Helvetica" pitchFamily="34" charset="0"/>
              </a:rPr>
              <a:t> STATISTICS </a:t>
            </a:r>
            <a:r>
              <a:rPr lang="en-US" sz="1200" dirty="0">
                <a:solidFill>
                  <a:schemeClr val="bg1"/>
                </a:solidFill>
                <a:latin typeface="Helvetica" pitchFamily="34" charset="0"/>
              </a:rPr>
              <a:t>| Jaggia,</a:t>
            </a:r>
            <a:r>
              <a:rPr lang="en-US" sz="1200" baseline="0" dirty="0">
                <a:solidFill>
                  <a:schemeClr val="bg1"/>
                </a:solidFill>
                <a:latin typeface="Helvetica" pitchFamily="34" charset="0"/>
              </a:rPr>
              <a:t> Kelly</a:t>
            </a:r>
            <a:endParaRPr lang="en-US" sz="1200" dirty="0">
              <a:solidFill>
                <a:srgbClr val="E9F7FE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8157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1F4984"/>
                </a:solidFill>
                <a:latin typeface="Helvetic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Helvetica" pitchFamily="34" charset="0"/>
              </a:defRPr>
            </a:lvl1pPr>
            <a:lvl2pPr>
              <a:defRPr>
                <a:latin typeface="Helvetica" pitchFamily="34" charset="0"/>
              </a:defRPr>
            </a:lvl2pPr>
            <a:lvl3pPr>
              <a:defRPr>
                <a:latin typeface="Helvetica" pitchFamily="34" charset="0"/>
              </a:defRPr>
            </a:lvl3pPr>
            <a:lvl4pPr>
              <a:defRPr>
                <a:latin typeface="Helvetica" pitchFamily="34" charset="0"/>
              </a:defRPr>
            </a:lvl4pPr>
            <a:lvl5pPr>
              <a:defRPr>
                <a:latin typeface="Helvetic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 rot="5400000">
            <a:off x="4343400" y="1981199"/>
            <a:ext cx="457200" cy="9144000"/>
          </a:xfrm>
          <a:prstGeom prst="rect">
            <a:avLst/>
          </a:prstGeom>
          <a:gradFill>
            <a:gsLst>
              <a:gs pos="50000">
                <a:srgbClr val="1F4984"/>
              </a:gs>
              <a:gs pos="100000">
                <a:srgbClr val="CADB34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rgbClr val="E9F7FE"/>
                </a:solidFill>
                <a:latin typeface="Helvetica" pitchFamily="34" charset="0"/>
              </a:rPr>
              <a:t>						BUSINESS</a:t>
            </a:r>
            <a:r>
              <a:rPr lang="en-US" sz="1200" baseline="0" dirty="0">
                <a:solidFill>
                  <a:srgbClr val="E9F7FE"/>
                </a:solidFill>
                <a:latin typeface="Helvetica" pitchFamily="34" charset="0"/>
              </a:rPr>
              <a:t> STATISTICS </a:t>
            </a:r>
            <a:r>
              <a:rPr lang="en-US" sz="1200" dirty="0">
                <a:solidFill>
                  <a:schemeClr val="bg1"/>
                </a:solidFill>
                <a:latin typeface="Helvetica" pitchFamily="34" charset="0"/>
              </a:rPr>
              <a:t>| Jaggia,</a:t>
            </a:r>
            <a:r>
              <a:rPr lang="en-US" sz="1200" baseline="0" dirty="0">
                <a:solidFill>
                  <a:schemeClr val="bg1"/>
                </a:solidFill>
                <a:latin typeface="Helvetica" pitchFamily="34" charset="0"/>
              </a:rPr>
              <a:t> Kelly</a:t>
            </a:r>
            <a:endParaRPr lang="en-US" sz="1200" dirty="0">
              <a:solidFill>
                <a:srgbClr val="E9F7FE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2499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>
            <a:normAutofit/>
          </a:bodyPr>
          <a:lstStyle>
            <a:lvl1pPr>
              <a:defRPr sz="4400">
                <a:solidFill>
                  <a:srgbClr val="1F4984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altLang="en-US" dirty="0"/>
              <a:t>Statistics and Data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B065A-80F1-475D-BFEE-7F93B08AF2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6934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r>
              <a:rPr lang="en-US" sz="1000" dirty="0">
                <a:latin typeface="Helvetica"/>
                <a:cs typeface="Helvetica"/>
              </a:rPr>
              <a:t>2-</a:t>
            </a:r>
            <a:fld id="{3B23F10E-B9DB-4030-83AA-1C45FF54A19F}" type="slidenum">
              <a:rPr lang="en-US" sz="1000" smtClean="0">
                <a:latin typeface="Helvetica"/>
                <a:cs typeface="Helvetica"/>
              </a:rPr>
              <a:pPr algn="r">
                <a:defRPr/>
              </a:pPr>
              <a:t>‹#›</a:t>
            </a:fld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9C0A71-2F34-4BC1-B8D1-CE00F5724D37}"/>
              </a:ext>
            </a:extLst>
          </p:cNvPr>
          <p:cNvSpPr/>
          <p:nvPr userDrawn="1"/>
        </p:nvSpPr>
        <p:spPr>
          <a:xfrm>
            <a:off x="-2310" y="0"/>
            <a:ext cx="2745509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>
              <a:solidFill>
                <a:srgbClr val="E9F7FE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339CF8-486B-486F-A867-E3D3C2E67F77}"/>
              </a:ext>
            </a:extLst>
          </p:cNvPr>
          <p:cNvCxnSpPr/>
          <p:nvPr userDrawn="1"/>
        </p:nvCxnSpPr>
        <p:spPr>
          <a:xfrm>
            <a:off x="4114800" y="3429000"/>
            <a:ext cx="3657600" cy="0"/>
          </a:xfrm>
          <a:prstGeom prst="line">
            <a:avLst/>
          </a:prstGeom>
          <a:ln>
            <a:solidFill>
              <a:srgbClr val="009C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5A0988F-6E75-4F71-9160-2D2D916F93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963706"/>
            <a:ext cx="2743199" cy="4840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22517-BE01-4008-9007-D44B83F312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71800" y="5894388"/>
            <a:ext cx="5715000" cy="20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6B0BF-4D04-414F-97F3-95C0C75EF2C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048000" y="6356350"/>
            <a:ext cx="5257800" cy="344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41345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>
            <a:normAutofit/>
          </a:bodyPr>
          <a:lstStyle>
            <a:lvl1pPr>
              <a:defRPr sz="4400">
                <a:solidFill>
                  <a:srgbClr val="1F4984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altLang="en-US" dirty="0"/>
              <a:t>Statistics and Data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B065A-80F1-475D-BFEE-7F93B08AF2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6934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r>
              <a:rPr lang="en-US" sz="1000" dirty="0">
                <a:latin typeface="Helvetica"/>
                <a:cs typeface="Helvetica"/>
              </a:rPr>
              <a:t>2-</a:t>
            </a:r>
            <a:fld id="{3B23F10E-B9DB-4030-83AA-1C45FF54A19F}" type="slidenum">
              <a:rPr lang="en-US" sz="1000" smtClean="0">
                <a:latin typeface="Helvetica"/>
                <a:cs typeface="Helvetica"/>
              </a:rPr>
              <a:pPr algn="r">
                <a:defRPr/>
              </a:pPr>
              <a:t>‹#›</a:t>
            </a:fld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743200" y="622929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0" i="0" kern="1200" dirty="0">
                <a:solidFill>
                  <a:schemeClr val="tx1"/>
                </a:solidFill>
                <a:latin typeface="Helvetica"/>
                <a:ea typeface="ＭＳ Ｐゴシック"/>
                <a:cs typeface="Helvetica"/>
              </a:rPr>
              <a:t>Copyright ©2022 McGraw-Hill Education. All rights reserved. No reproduction or distribution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3910429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>
            <a:normAutofit/>
          </a:bodyPr>
          <a:lstStyle>
            <a:lvl1pPr>
              <a:defRPr sz="4400">
                <a:solidFill>
                  <a:srgbClr val="1F4984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9" name="Rectangle 21"/>
          <p:cNvSpPr>
            <a:spLocks noChangeArrowheads="1"/>
          </p:cNvSpPr>
          <p:nvPr userDrawn="1"/>
        </p:nvSpPr>
        <p:spPr bwMode="auto">
          <a:xfrm>
            <a:off x="6934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r>
              <a:rPr lang="en-US" sz="1000" dirty="0">
                <a:latin typeface="Helvetica"/>
                <a:cs typeface="Helvetica"/>
              </a:rPr>
              <a:t>2-</a:t>
            </a:r>
            <a:fld id="{3B23F10E-B9DB-4030-83AA-1C45FF54A19F}" type="slidenum">
              <a:rPr lang="en-US" sz="1000" smtClean="0">
                <a:latin typeface="Helvetica"/>
                <a:cs typeface="Helvetica"/>
              </a:rPr>
              <a:pPr algn="r">
                <a:defRPr/>
              </a:pPr>
              <a:t>‹#›</a:t>
            </a:fld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1CF0B-3967-4E8C-AE79-0DDBE66FA6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4572000"/>
            <a:ext cx="7623175" cy="106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046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399"/>
          </a:xfrm>
        </p:spPr>
        <p:txBody>
          <a:bodyPr/>
          <a:lstStyle>
            <a:lvl1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1pPr>
            <a:lvl2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2pPr>
            <a:lvl3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3pPr>
            <a:lvl4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4pPr>
            <a:lvl5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 rot="5400000">
            <a:off x="4229100" y="1790700"/>
            <a:ext cx="685800" cy="9144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rgbClr val="E9F7FE"/>
                </a:solidFill>
                <a:latin typeface="Helvetica" pitchFamily="34" charset="0"/>
              </a:rPr>
              <a:t>	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BUSINESS</a:t>
            </a:r>
            <a:r>
              <a:rPr lang="en-US" sz="1200" baseline="0" dirty="0">
                <a:solidFill>
                  <a:schemeClr val="bg1"/>
                </a:solidFill>
                <a:latin typeface="+mn-lt"/>
              </a:rPr>
              <a:t> STATISTICS: COMMUNICATING WITH NUMBERS, 4e 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|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Jaggia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,</a:t>
            </a:r>
            <a:r>
              <a:rPr lang="en-US" sz="1200" baseline="0" dirty="0">
                <a:solidFill>
                  <a:schemeClr val="bg1"/>
                </a:solidFill>
                <a:latin typeface="+mn-lt"/>
              </a:rPr>
              <a:t> Kelly</a:t>
            </a:r>
            <a:endParaRPr lang="en-US" sz="1200" b="1" i="0" kern="1200" dirty="0">
              <a:solidFill>
                <a:schemeClr val="bg1"/>
              </a:solidFill>
              <a:latin typeface="+mn-lt"/>
              <a:ea typeface="ＭＳ Ｐゴシック"/>
              <a:cs typeface="ＭＳ Ｐゴシック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bg1"/>
                </a:solidFill>
                <a:latin typeface="+mn-lt"/>
              </a:rPr>
              <a:t>© McGraw Hill</a:t>
            </a:r>
            <a:r>
              <a:rPr lang="en-US" sz="1200" b="0" i="0" kern="1200" dirty="0">
                <a:solidFill>
                  <a:schemeClr val="bg1"/>
                </a:solidFill>
                <a:latin typeface="+mn-lt"/>
                <a:ea typeface="ＭＳ Ｐゴシック"/>
                <a:cs typeface="Helvetica"/>
              </a:rPr>
              <a:t>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/>
              <a:ea typeface="ＭＳ Ｐゴシック"/>
              <a:cs typeface="Helvetica"/>
            </a:endParaRPr>
          </a:p>
        </p:txBody>
      </p:sp>
      <p:sp>
        <p:nvSpPr>
          <p:cNvPr id="6" name="Rectangle 21"/>
          <p:cNvSpPr>
            <a:spLocks noChangeArrowheads="1"/>
          </p:cNvSpPr>
          <p:nvPr userDrawn="1"/>
        </p:nvSpPr>
        <p:spPr bwMode="auto">
          <a:xfrm>
            <a:off x="7734300" y="59436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r>
              <a:rPr lang="en-US" sz="1000" dirty="0">
                <a:solidFill>
                  <a:srgbClr val="FFFFFF"/>
                </a:solidFill>
                <a:latin typeface="Helvetica"/>
                <a:cs typeface="Helvetica"/>
              </a:rPr>
              <a:t>11-</a:t>
            </a:r>
            <a:fld id="{3B23F10E-B9DB-4030-83AA-1C45FF54A19F}" type="slidenum">
              <a:rPr lang="en-US" sz="1000" smtClean="0">
                <a:solidFill>
                  <a:srgbClr val="FFFFFF"/>
                </a:solidFill>
                <a:latin typeface="Helvetica"/>
                <a:cs typeface="Helvetica"/>
              </a:rPr>
              <a:pPr algn="r">
                <a:defRPr/>
              </a:pPr>
              <a:t>‹#›</a:t>
            </a:fld>
            <a:endParaRPr lang="en-US" sz="10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7EDC90-0FC9-477E-9C64-5ABD7ACDA17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3352801"/>
            <a:ext cx="8229600" cy="914399"/>
          </a:xfrm>
        </p:spPr>
        <p:txBody>
          <a:bodyPr/>
          <a:lstStyle>
            <a:lvl1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1pPr>
            <a:lvl2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2pPr>
            <a:lvl3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3pPr>
            <a:lvl4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4pPr>
            <a:lvl5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457200" y="5562600"/>
            <a:ext cx="8229600" cy="38100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 algn="ctr">
              <a:buNone/>
              <a:defRPr sz="1200">
                <a:latin typeface="+mn-lt"/>
              </a:defRPr>
            </a:lvl2pPr>
            <a:lvl3pPr marL="914400" indent="0" algn="ctr">
              <a:buNone/>
              <a:defRPr sz="1200">
                <a:latin typeface="+mn-lt"/>
              </a:defRPr>
            </a:lvl3pPr>
            <a:lvl4pPr marL="1371600" indent="0" algn="ctr">
              <a:buNone/>
              <a:defRPr sz="1200">
                <a:latin typeface="+mn-lt"/>
              </a:defRPr>
            </a:lvl4pPr>
            <a:lvl5pPr marL="1828800" indent="0" algn="ctr">
              <a:buNone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Access the text alternative for slide images.</a:t>
            </a:r>
          </a:p>
        </p:txBody>
      </p:sp>
    </p:spTree>
    <p:extLst>
      <p:ext uri="{BB962C8B-B14F-4D97-AF65-F5344CB8AC3E}">
        <p14:creationId xmlns:p14="http://schemas.microsoft.com/office/powerpoint/2010/main" val="173751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581400" cy="914399"/>
          </a:xfrm>
        </p:spPr>
        <p:txBody>
          <a:bodyPr/>
          <a:lstStyle>
            <a:lvl1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1pPr>
            <a:lvl2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2pPr>
            <a:lvl3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3pPr>
            <a:lvl4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4pPr>
            <a:lvl5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 rot="5400000">
            <a:off x="4229100" y="1790700"/>
            <a:ext cx="685800" cy="9144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rgbClr val="E9F7FE"/>
                </a:solidFill>
                <a:latin typeface="Helvetica" pitchFamily="34" charset="0"/>
              </a:rPr>
              <a:t>	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BUSINESS</a:t>
            </a:r>
            <a:r>
              <a:rPr lang="en-US" sz="1200" baseline="0" dirty="0">
                <a:solidFill>
                  <a:schemeClr val="bg1"/>
                </a:solidFill>
                <a:latin typeface="+mn-lt"/>
              </a:rPr>
              <a:t> STATISTICS: COMMUNICATING WITH NUMBERS, 4e 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|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Jaggia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,</a:t>
            </a:r>
            <a:r>
              <a:rPr lang="en-US" sz="1200" baseline="0" dirty="0">
                <a:solidFill>
                  <a:schemeClr val="bg1"/>
                </a:solidFill>
                <a:latin typeface="+mn-lt"/>
              </a:rPr>
              <a:t> Kelly</a:t>
            </a:r>
            <a:endParaRPr lang="en-US" sz="1200" b="1" i="0" kern="1200" dirty="0">
              <a:solidFill>
                <a:schemeClr val="bg1"/>
              </a:solidFill>
              <a:latin typeface="+mn-lt"/>
              <a:ea typeface="ＭＳ Ｐゴシック"/>
              <a:cs typeface="ＭＳ Ｐゴシック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bg1"/>
                </a:solidFill>
                <a:latin typeface="+mn-lt"/>
              </a:rPr>
              <a:t>© McGraw Hill</a:t>
            </a:r>
            <a:r>
              <a:rPr lang="en-US" sz="1200" b="0" i="0" kern="1200" dirty="0">
                <a:solidFill>
                  <a:schemeClr val="bg1"/>
                </a:solidFill>
                <a:latin typeface="+mn-lt"/>
                <a:ea typeface="ＭＳ Ｐゴシック"/>
                <a:cs typeface="Helvetica"/>
              </a:rPr>
              <a:t>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/>
              <a:ea typeface="ＭＳ Ｐゴシック"/>
              <a:cs typeface="Helvetica"/>
            </a:endParaRPr>
          </a:p>
        </p:txBody>
      </p:sp>
      <p:sp>
        <p:nvSpPr>
          <p:cNvPr id="6" name="Rectangle 21"/>
          <p:cNvSpPr>
            <a:spLocks noChangeArrowheads="1"/>
          </p:cNvSpPr>
          <p:nvPr userDrawn="1"/>
        </p:nvSpPr>
        <p:spPr bwMode="auto">
          <a:xfrm>
            <a:off x="7734300" y="59436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r>
              <a:rPr lang="en-US" sz="1000" dirty="0">
                <a:solidFill>
                  <a:srgbClr val="FFFFFF"/>
                </a:solidFill>
                <a:latin typeface="Helvetica"/>
                <a:cs typeface="Helvetica"/>
              </a:rPr>
              <a:t>11-</a:t>
            </a:r>
            <a:fld id="{3B23F10E-B9DB-4030-83AA-1C45FF54A19F}" type="slidenum">
              <a:rPr lang="en-US" sz="1000" smtClean="0">
                <a:solidFill>
                  <a:srgbClr val="FFFFFF"/>
                </a:solidFill>
                <a:latin typeface="Helvetica"/>
                <a:cs typeface="Helvetica"/>
              </a:rPr>
              <a:pPr algn="r">
                <a:defRPr/>
              </a:pPr>
              <a:t>‹#›</a:t>
            </a:fld>
            <a:endParaRPr lang="en-US" sz="10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7EDC90-0FC9-477E-9C64-5ABD7ACDA17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2667000"/>
            <a:ext cx="3581400" cy="914399"/>
          </a:xfrm>
        </p:spPr>
        <p:txBody>
          <a:bodyPr/>
          <a:lstStyle>
            <a:lvl1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1pPr>
            <a:lvl2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2pPr>
            <a:lvl3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3pPr>
            <a:lvl4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4pPr>
            <a:lvl5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A32148-4D56-4A15-876E-6CC486B13E7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3810000"/>
            <a:ext cx="3581400" cy="914399"/>
          </a:xfrm>
        </p:spPr>
        <p:txBody>
          <a:bodyPr/>
          <a:lstStyle>
            <a:lvl1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1pPr>
            <a:lvl2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2pPr>
            <a:lvl3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3pPr>
            <a:lvl4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4pPr>
            <a:lvl5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D34695-3950-4749-B09E-FC79A2C3295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57200" y="4953000"/>
            <a:ext cx="3581400" cy="914399"/>
          </a:xfrm>
        </p:spPr>
        <p:txBody>
          <a:bodyPr/>
          <a:lstStyle>
            <a:lvl1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1pPr>
            <a:lvl2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2pPr>
            <a:lvl3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3pPr>
            <a:lvl4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4pPr>
            <a:lvl5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365A0FC-EDD0-434F-82F0-0716102C008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19600" y="1600202"/>
            <a:ext cx="3581400" cy="914399"/>
          </a:xfrm>
        </p:spPr>
        <p:txBody>
          <a:bodyPr/>
          <a:lstStyle>
            <a:lvl1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1pPr>
            <a:lvl2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2pPr>
            <a:lvl3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3pPr>
            <a:lvl4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4pPr>
            <a:lvl5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D9512C8-11E1-4B0A-8824-E51BEF3ED14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419600" y="2667001"/>
            <a:ext cx="3581400" cy="914399"/>
          </a:xfrm>
        </p:spPr>
        <p:txBody>
          <a:bodyPr/>
          <a:lstStyle>
            <a:lvl1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1pPr>
            <a:lvl2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2pPr>
            <a:lvl3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3pPr>
            <a:lvl4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4pPr>
            <a:lvl5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B109D53-56B6-4ECE-94F2-E769A475073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419600" y="3810001"/>
            <a:ext cx="3581400" cy="914399"/>
          </a:xfrm>
        </p:spPr>
        <p:txBody>
          <a:bodyPr/>
          <a:lstStyle>
            <a:lvl1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1pPr>
            <a:lvl2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2pPr>
            <a:lvl3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3pPr>
            <a:lvl4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4pPr>
            <a:lvl5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E09844D-2969-4B83-8FF9-2306DED2912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419600" y="4953001"/>
            <a:ext cx="3581400" cy="914399"/>
          </a:xfrm>
        </p:spPr>
        <p:txBody>
          <a:bodyPr/>
          <a:lstStyle>
            <a:lvl1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1pPr>
            <a:lvl2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2pPr>
            <a:lvl3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3pPr>
            <a:lvl4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4pPr>
            <a:lvl5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907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1981200" cy="914399"/>
          </a:xfrm>
        </p:spPr>
        <p:txBody>
          <a:bodyPr/>
          <a:lstStyle>
            <a:lvl1pPr marL="292608" indent="-292608">
              <a:spcBef>
                <a:spcPts val="500"/>
              </a:spcBef>
              <a:defRPr sz="2000" baseline="0">
                <a:latin typeface="+mn-lt"/>
              </a:defRPr>
            </a:lvl1pPr>
            <a:lvl2pPr>
              <a:spcBef>
                <a:spcPts val="500"/>
              </a:spcBef>
              <a:defRPr sz="2000" baseline="0">
                <a:latin typeface="+mn-lt"/>
              </a:defRPr>
            </a:lvl2pPr>
            <a:lvl3pPr>
              <a:spcBef>
                <a:spcPts val="500"/>
              </a:spcBef>
              <a:defRPr sz="2000" baseline="0">
                <a:latin typeface="+mn-lt"/>
              </a:defRPr>
            </a:lvl3pPr>
            <a:lvl4pPr>
              <a:spcBef>
                <a:spcPts val="500"/>
              </a:spcBef>
              <a:defRPr sz="2000" baseline="0">
                <a:latin typeface="+mn-lt"/>
              </a:defRPr>
            </a:lvl4pPr>
            <a:lvl5pPr>
              <a:spcBef>
                <a:spcPts val="500"/>
              </a:spcBef>
              <a:defRPr sz="2000" baseline="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 rot="5400000">
            <a:off x="4229100" y="1790700"/>
            <a:ext cx="685800" cy="9144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rgbClr val="E9F7FE"/>
                </a:solidFill>
                <a:latin typeface="Helvetica" pitchFamily="34" charset="0"/>
              </a:rPr>
              <a:t>	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BUSINESS</a:t>
            </a:r>
            <a:r>
              <a:rPr lang="en-US" sz="1200" baseline="0" dirty="0">
                <a:solidFill>
                  <a:schemeClr val="bg1"/>
                </a:solidFill>
                <a:latin typeface="+mn-lt"/>
              </a:rPr>
              <a:t> STATISTICS: COMMUNICATING WITH NUMBERS, 4e 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|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Jaggia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,</a:t>
            </a:r>
            <a:r>
              <a:rPr lang="en-US" sz="1200" baseline="0" dirty="0">
                <a:solidFill>
                  <a:schemeClr val="bg1"/>
                </a:solidFill>
                <a:latin typeface="+mn-lt"/>
              </a:rPr>
              <a:t> Kelly</a:t>
            </a:r>
            <a:endParaRPr lang="en-US" sz="1200" b="1" i="0" kern="1200" dirty="0">
              <a:solidFill>
                <a:schemeClr val="bg1"/>
              </a:solidFill>
              <a:latin typeface="+mn-lt"/>
              <a:ea typeface="ＭＳ Ｐゴシック"/>
              <a:cs typeface="ＭＳ Ｐゴシック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bg1"/>
                </a:solidFill>
                <a:latin typeface="+mn-lt"/>
              </a:rPr>
              <a:t>© McGraw Hill</a:t>
            </a:r>
            <a:r>
              <a:rPr lang="en-US" sz="1200" b="0" i="0" kern="1200" dirty="0">
                <a:solidFill>
                  <a:schemeClr val="bg1"/>
                </a:solidFill>
                <a:latin typeface="+mn-lt"/>
                <a:ea typeface="ＭＳ Ｐゴシック"/>
                <a:cs typeface="Helvetica"/>
              </a:rPr>
              <a:t>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/>
              <a:ea typeface="ＭＳ Ｐゴシック"/>
              <a:cs typeface="Helvetica"/>
            </a:endParaRPr>
          </a:p>
        </p:txBody>
      </p:sp>
      <p:sp>
        <p:nvSpPr>
          <p:cNvPr id="6" name="Rectangle 21"/>
          <p:cNvSpPr>
            <a:spLocks noChangeArrowheads="1"/>
          </p:cNvSpPr>
          <p:nvPr userDrawn="1"/>
        </p:nvSpPr>
        <p:spPr bwMode="auto">
          <a:xfrm>
            <a:off x="7734300" y="59436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r>
              <a:rPr lang="en-US" sz="1000" dirty="0">
                <a:solidFill>
                  <a:srgbClr val="FFFFFF"/>
                </a:solidFill>
                <a:latin typeface="Helvetica"/>
                <a:cs typeface="Helvetica"/>
              </a:rPr>
              <a:t>11-</a:t>
            </a:r>
            <a:fld id="{3B23F10E-B9DB-4030-83AA-1C45FF54A19F}" type="slidenum">
              <a:rPr lang="en-US" sz="1000" smtClean="0">
                <a:solidFill>
                  <a:srgbClr val="FFFFFF"/>
                </a:solidFill>
                <a:latin typeface="Helvetica"/>
                <a:cs typeface="Helvetica"/>
              </a:rPr>
              <a:pPr algn="r">
                <a:defRPr/>
              </a:pPr>
              <a:t>‹#›</a:t>
            </a:fld>
            <a:endParaRPr lang="en-US" sz="10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7EDC90-0FC9-477E-9C64-5ABD7ACDA17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2667000"/>
            <a:ext cx="1981200" cy="914399"/>
          </a:xfrm>
        </p:spPr>
        <p:txBody>
          <a:bodyPr/>
          <a:lstStyle>
            <a:lvl1pPr marL="292608" indent="-292608">
              <a:spcBef>
                <a:spcPts val="500"/>
              </a:spcBef>
              <a:defRPr sz="2000" baseline="0">
                <a:latin typeface="+mn-lt"/>
              </a:defRPr>
            </a:lvl1pPr>
            <a:lvl2pPr>
              <a:spcBef>
                <a:spcPts val="500"/>
              </a:spcBef>
              <a:defRPr sz="2000" baseline="0">
                <a:latin typeface="+mn-lt"/>
              </a:defRPr>
            </a:lvl2pPr>
            <a:lvl3pPr>
              <a:spcBef>
                <a:spcPts val="500"/>
              </a:spcBef>
              <a:defRPr sz="2000" baseline="0">
                <a:latin typeface="+mn-lt"/>
              </a:defRPr>
            </a:lvl3pPr>
            <a:lvl4pPr>
              <a:spcBef>
                <a:spcPts val="500"/>
              </a:spcBef>
              <a:defRPr sz="2000" baseline="0">
                <a:latin typeface="+mn-lt"/>
              </a:defRPr>
            </a:lvl4pPr>
            <a:lvl5pPr>
              <a:spcBef>
                <a:spcPts val="500"/>
              </a:spcBef>
              <a:defRPr sz="2000" baseline="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A32148-4D56-4A15-876E-6CC486B13E7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3810000"/>
            <a:ext cx="1981200" cy="914399"/>
          </a:xfrm>
        </p:spPr>
        <p:txBody>
          <a:bodyPr/>
          <a:lstStyle>
            <a:lvl1pPr marL="292608" indent="-292608">
              <a:spcBef>
                <a:spcPts val="500"/>
              </a:spcBef>
              <a:defRPr sz="2000" baseline="0">
                <a:latin typeface="+mn-lt"/>
              </a:defRPr>
            </a:lvl1pPr>
            <a:lvl2pPr>
              <a:spcBef>
                <a:spcPts val="500"/>
              </a:spcBef>
              <a:defRPr sz="2000" baseline="0">
                <a:latin typeface="+mn-lt"/>
              </a:defRPr>
            </a:lvl2pPr>
            <a:lvl3pPr>
              <a:spcBef>
                <a:spcPts val="500"/>
              </a:spcBef>
              <a:defRPr sz="2000" baseline="0">
                <a:latin typeface="+mn-lt"/>
              </a:defRPr>
            </a:lvl3pPr>
            <a:lvl4pPr>
              <a:spcBef>
                <a:spcPts val="500"/>
              </a:spcBef>
              <a:defRPr sz="2000" baseline="0">
                <a:latin typeface="+mn-lt"/>
              </a:defRPr>
            </a:lvl4pPr>
            <a:lvl5pPr>
              <a:spcBef>
                <a:spcPts val="500"/>
              </a:spcBef>
              <a:defRPr sz="2000" baseline="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D34695-3950-4749-B09E-FC79A2C3295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57200" y="4953000"/>
            <a:ext cx="1981200" cy="914399"/>
          </a:xfrm>
        </p:spPr>
        <p:txBody>
          <a:bodyPr/>
          <a:lstStyle>
            <a:lvl1pPr marL="292608" indent="-292608">
              <a:spcBef>
                <a:spcPts val="500"/>
              </a:spcBef>
              <a:defRPr sz="2000" baseline="0">
                <a:latin typeface="+mn-lt"/>
              </a:defRPr>
            </a:lvl1pPr>
            <a:lvl2pPr>
              <a:spcBef>
                <a:spcPts val="500"/>
              </a:spcBef>
              <a:defRPr sz="2000" baseline="0">
                <a:latin typeface="+mn-lt"/>
              </a:defRPr>
            </a:lvl2pPr>
            <a:lvl3pPr>
              <a:spcBef>
                <a:spcPts val="500"/>
              </a:spcBef>
              <a:defRPr sz="2000" baseline="0">
                <a:latin typeface="+mn-lt"/>
              </a:defRPr>
            </a:lvl3pPr>
            <a:lvl4pPr>
              <a:spcBef>
                <a:spcPts val="500"/>
              </a:spcBef>
              <a:defRPr sz="2000" baseline="0">
                <a:latin typeface="+mn-lt"/>
              </a:defRPr>
            </a:lvl4pPr>
            <a:lvl5pPr>
              <a:spcBef>
                <a:spcPts val="500"/>
              </a:spcBef>
              <a:defRPr sz="2000" baseline="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365A0FC-EDD0-434F-82F0-0716102C008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590800" y="1600202"/>
            <a:ext cx="1981200" cy="914399"/>
          </a:xfrm>
        </p:spPr>
        <p:txBody>
          <a:bodyPr/>
          <a:lstStyle>
            <a:lvl1pPr marL="292608" indent="-292608">
              <a:spcBef>
                <a:spcPts val="500"/>
              </a:spcBef>
              <a:defRPr sz="2000" baseline="0">
                <a:latin typeface="+mn-lt"/>
              </a:defRPr>
            </a:lvl1pPr>
            <a:lvl2pPr>
              <a:spcBef>
                <a:spcPts val="500"/>
              </a:spcBef>
              <a:defRPr sz="2000" baseline="0">
                <a:latin typeface="+mn-lt"/>
              </a:defRPr>
            </a:lvl2pPr>
            <a:lvl3pPr>
              <a:spcBef>
                <a:spcPts val="500"/>
              </a:spcBef>
              <a:defRPr sz="2000" baseline="0">
                <a:latin typeface="+mn-lt"/>
              </a:defRPr>
            </a:lvl3pPr>
            <a:lvl4pPr>
              <a:spcBef>
                <a:spcPts val="500"/>
              </a:spcBef>
              <a:defRPr sz="2000" baseline="0">
                <a:latin typeface="+mn-lt"/>
              </a:defRPr>
            </a:lvl4pPr>
            <a:lvl5pPr>
              <a:spcBef>
                <a:spcPts val="500"/>
              </a:spcBef>
              <a:defRPr sz="2000" baseline="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D9512C8-11E1-4B0A-8824-E51BEF3ED14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590800" y="2667001"/>
            <a:ext cx="1981200" cy="914399"/>
          </a:xfrm>
        </p:spPr>
        <p:txBody>
          <a:bodyPr/>
          <a:lstStyle>
            <a:lvl1pPr marL="292608" indent="-292608">
              <a:spcBef>
                <a:spcPts val="500"/>
              </a:spcBef>
              <a:defRPr sz="2000" baseline="0">
                <a:latin typeface="+mn-lt"/>
              </a:defRPr>
            </a:lvl1pPr>
            <a:lvl2pPr>
              <a:spcBef>
                <a:spcPts val="500"/>
              </a:spcBef>
              <a:defRPr sz="2000" baseline="0">
                <a:latin typeface="+mn-lt"/>
              </a:defRPr>
            </a:lvl2pPr>
            <a:lvl3pPr>
              <a:spcBef>
                <a:spcPts val="500"/>
              </a:spcBef>
              <a:defRPr sz="2000" baseline="0">
                <a:latin typeface="+mn-lt"/>
              </a:defRPr>
            </a:lvl3pPr>
            <a:lvl4pPr>
              <a:spcBef>
                <a:spcPts val="500"/>
              </a:spcBef>
              <a:defRPr sz="2000" baseline="0">
                <a:latin typeface="+mn-lt"/>
              </a:defRPr>
            </a:lvl4pPr>
            <a:lvl5pPr>
              <a:spcBef>
                <a:spcPts val="500"/>
              </a:spcBef>
              <a:defRPr sz="2000" baseline="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B109D53-56B6-4ECE-94F2-E769A475073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590800" y="3810001"/>
            <a:ext cx="1981200" cy="914399"/>
          </a:xfrm>
        </p:spPr>
        <p:txBody>
          <a:bodyPr/>
          <a:lstStyle>
            <a:lvl1pPr marL="292608" indent="-292608">
              <a:spcBef>
                <a:spcPts val="500"/>
              </a:spcBef>
              <a:defRPr sz="2000" baseline="0">
                <a:latin typeface="+mn-lt"/>
              </a:defRPr>
            </a:lvl1pPr>
            <a:lvl2pPr>
              <a:spcBef>
                <a:spcPts val="500"/>
              </a:spcBef>
              <a:defRPr sz="2000" baseline="0">
                <a:latin typeface="+mn-lt"/>
              </a:defRPr>
            </a:lvl2pPr>
            <a:lvl3pPr>
              <a:spcBef>
                <a:spcPts val="500"/>
              </a:spcBef>
              <a:defRPr sz="2000" baseline="0">
                <a:latin typeface="+mn-lt"/>
              </a:defRPr>
            </a:lvl3pPr>
            <a:lvl4pPr>
              <a:spcBef>
                <a:spcPts val="500"/>
              </a:spcBef>
              <a:defRPr sz="2000" baseline="0">
                <a:latin typeface="+mn-lt"/>
              </a:defRPr>
            </a:lvl4pPr>
            <a:lvl5pPr>
              <a:spcBef>
                <a:spcPts val="500"/>
              </a:spcBef>
              <a:defRPr sz="2000" baseline="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E09844D-2969-4B83-8FF9-2306DED2912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590800" y="4953001"/>
            <a:ext cx="1981200" cy="914399"/>
          </a:xfrm>
        </p:spPr>
        <p:txBody>
          <a:bodyPr/>
          <a:lstStyle>
            <a:lvl1pPr marL="292608" indent="-292608">
              <a:spcBef>
                <a:spcPts val="500"/>
              </a:spcBef>
              <a:defRPr sz="2000" baseline="0">
                <a:latin typeface="+mn-lt"/>
              </a:defRPr>
            </a:lvl1pPr>
            <a:lvl2pPr>
              <a:spcBef>
                <a:spcPts val="500"/>
              </a:spcBef>
              <a:defRPr sz="2000" baseline="0">
                <a:latin typeface="+mn-lt"/>
              </a:defRPr>
            </a:lvl2pPr>
            <a:lvl3pPr>
              <a:spcBef>
                <a:spcPts val="500"/>
              </a:spcBef>
              <a:defRPr sz="2000" baseline="0">
                <a:latin typeface="+mn-lt"/>
              </a:defRPr>
            </a:lvl3pPr>
            <a:lvl4pPr>
              <a:spcBef>
                <a:spcPts val="500"/>
              </a:spcBef>
              <a:defRPr sz="2000" baseline="0">
                <a:latin typeface="+mn-lt"/>
              </a:defRPr>
            </a:lvl4pPr>
            <a:lvl5pPr>
              <a:spcBef>
                <a:spcPts val="500"/>
              </a:spcBef>
              <a:defRPr sz="2000" baseline="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741F353-5BB6-4B9A-8E47-80E3B4C98F1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24400" y="1600200"/>
            <a:ext cx="1981200" cy="990600"/>
          </a:xfrm>
        </p:spPr>
        <p:txBody>
          <a:bodyPr/>
          <a:lstStyle>
            <a:lvl1pPr marL="292608" indent="-292608">
              <a:spcBef>
                <a:spcPts val="500"/>
              </a:spcBef>
              <a:defRPr sz="2000">
                <a:latin typeface="+mn-lt"/>
              </a:defRPr>
            </a:lvl1pPr>
            <a:lvl2pPr>
              <a:spcBef>
                <a:spcPts val="500"/>
              </a:spcBef>
              <a:defRPr sz="2000">
                <a:latin typeface="+mn-lt"/>
              </a:defRPr>
            </a:lvl2pPr>
            <a:lvl3pPr>
              <a:spcBef>
                <a:spcPts val="500"/>
              </a:spcBef>
              <a:defRPr sz="2000">
                <a:latin typeface="+mn-lt"/>
              </a:defRPr>
            </a:lvl3pPr>
            <a:lvl4pPr>
              <a:spcBef>
                <a:spcPts val="500"/>
              </a:spcBef>
              <a:defRPr sz="2000">
                <a:latin typeface="+mn-lt"/>
              </a:defRPr>
            </a:lvl4pPr>
            <a:lvl5pPr>
              <a:spcBef>
                <a:spcPts val="500"/>
              </a:spcBef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268C9C9-81B6-49EE-A332-BC0EF9C8B12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724400" y="2667000"/>
            <a:ext cx="1981200" cy="914400"/>
          </a:xfrm>
        </p:spPr>
        <p:txBody>
          <a:bodyPr/>
          <a:lstStyle>
            <a:lvl1pPr marL="292608" indent="-292608">
              <a:spcBef>
                <a:spcPts val="500"/>
              </a:spcBef>
              <a:defRPr sz="2000">
                <a:latin typeface="+mn-lt"/>
              </a:defRPr>
            </a:lvl1pPr>
            <a:lvl2pPr>
              <a:spcBef>
                <a:spcPts val="500"/>
              </a:spcBef>
              <a:defRPr sz="2000">
                <a:latin typeface="+mn-lt"/>
              </a:defRPr>
            </a:lvl2pPr>
            <a:lvl3pPr>
              <a:spcBef>
                <a:spcPts val="500"/>
              </a:spcBef>
              <a:defRPr sz="2000">
                <a:latin typeface="+mn-lt"/>
              </a:defRPr>
            </a:lvl3pPr>
            <a:lvl4pPr>
              <a:spcBef>
                <a:spcPts val="500"/>
              </a:spcBef>
              <a:defRPr sz="2000">
                <a:latin typeface="+mn-lt"/>
              </a:defRPr>
            </a:lvl4pPr>
            <a:lvl5pPr>
              <a:spcBef>
                <a:spcPts val="500"/>
              </a:spcBef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0E411D3-8E54-45C4-AB56-948CD7ABF36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724400" y="3779838"/>
            <a:ext cx="1981200" cy="914400"/>
          </a:xfrm>
        </p:spPr>
        <p:txBody>
          <a:bodyPr/>
          <a:lstStyle>
            <a:lvl1pPr marL="292608" indent="-292608">
              <a:spcBef>
                <a:spcPts val="500"/>
              </a:spcBef>
              <a:defRPr sz="2000">
                <a:latin typeface="+mn-lt"/>
              </a:defRPr>
            </a:lvl1pPr>
            <a:lvl2pPr>
              <a:spcBef>
                <a:spcPts val="500"/>
              </a:spcBef>
              <a:defRPr sz="2000">
                <a:latin typeface="+mn-lt"/>
              </a:defRPr>
            </a:lvl2pPr>
            <a:lvl3pPr>
              <a:spcBef>
                <a:spcPts val="500"/>
              </a:spcBef>
              <a:defRPr sz="2000">
                <a:latin typeface="+mn-lt"/>
              </a:defRPr>
            </a:lvl3pPr>
            <a:lvl4pPr>
              <a:spcBef>
                <a:spcPts val="500"/>
              </a:spcBef>
              <a:defRPr sz="2000">
                <a:latin typeface="+mn-lt"/>
              </a:defRPr>
            </a:lvl4pPr>
            <a:lvl5pPr>
              <a:spcBef>
                <a:spcPts val="500"/>
              </a:spcBef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FA6DFB4-6128-4A80-B47E-0AE7BCCE945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724400" y="4876800"/>
            <a:ext cx="1981200" cy="990600"/>
          </a:xfrm>
        </p:spPr>
        <p:txBody>
          <a:bodyPr/>
          <a:lstStyle>
            <a:lvl1pPr marL="292608" indent="-292608">
              <a:spcBef>
                <a:spcPts val="500"/>
              </a:spcBef>
              <a:defRPr sz="2000">
                <a:latin typeface="+mn-lt"/>
              </a:defRPr>
            </a:lvl1pPr>
            <a:lvl2pPr>
              <a:spcBef>
                <a:spcPts val="500"/>
              </a:spcBef>
              <a:defRPr sz="2000">
                <a:latin typeface="+mn-lt"/>
              </a:defRPr>
            </a:lvl2pPr>
            <a:lvl3pPr>
              <a:spcBef>
                <a:spcPts val="500"/>
              </a:spcBef>
              <a:defRPr sz="2000">
                <a:latin typeface="+mn-lt"/>
              </a:defRPr>
            </a:lvl3pPr>
            <a:lvl4pPr>
              <a:spcBef>
                <a:spcPts val="500"/>
              </a:spcBef>
              <a:defRPr sz="2000">
                <a:latin typeface="+mn-lt"/>
              </a:defRPr>
            </a:lvl4pPr>
            <a:lvl5pPr>
              <a:spcBef>
                <a:spcPts val="500"/>
              </a:spcBef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C3FFE47-4353-4706-8F12-A62412009AD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858000" y="1600200"/>
            <a:ext cx="1828800" cy="990600"/>
          </a:xfrm>
        </p:spPr>
        <p:txBody>
          <a:bodyPr/>
          <a:lstStyle>
            <a:lvl1pPr marL="292608" indent="-292608">
              <a:spcBef>
                <a:spcPts val="500"/>
              </a:spcBef>
              <a:defRPr sz="2000" baseline="0"/>
            </a:lvl1pPr>
            <a:lvl2pPr>
              <a:defRPr sz="2000" baseline="0"/>
            </a:lvl2pPr>
            <a:lvl3pPr>
              <a:defRPr sz="2000" baseline="0"/>
            </a:lvl3pPr>
            <a:lvl4pPr>
              <a:defRPr sz="2000" baseline="0"/>
            </a:lvl4pPr>
            <a:lvl5pPr>
              <a:defRPr sz="20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2E2348C-23EB-42B9-9897-210199335B2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858000" y="2667000"/>
            <a:ext cx="1828800" cy="914400"/>
          </a:xfrm>
        </p:spPr>
        <p:txBody>
          <a:bodyPr/>
          <a:lstStyle>
            <a:lvl1pPr marL="292608" indent="-292608">
              <a:spcBef>
                <a:spcPts val="500"/>
              </a:spcBef>
              <a:defRPr sz="2000" baseline="0"/>
            </a:lvl1pPr>
            <a:lvl2pPr>
              <a:defRPr sz="2000" baseline="0"/>
            </a:lvl2pPr>
            <a:lvl3pPr>
              <a:defRPr sz="2000" baseline="0"/>
            </a:lvl3pPr>
            <a:lvl4pPr>
              <a:defRPr sz="2000" baseline="0"/>
            </a:lvl4pPr>
            <a:lvl5pPr>
              <a:defRPr sz="20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9B6CD366-85A3-42A7-9301-726C602CFEF5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858000" y="3779838"/>
            <a:ext cx="1828800" cy="914400"/>
          </a:xfrm>
        </p:spPr>
        <p:txBody>
          <a:bodyPr/>
          <a:lstStyle>
            <a:lvl1pPr marL="292608" indent="-292608">
              <a:spcBef>
                <a:spcPts val="500"/>
              </a:spcBef>
              <a:defRPr sz="2000" baseline="0"/>
            </a:lvl1pPr>
            <a:lvl2pPr>
              <a:defRPr sz="2000" baseline="0"/>
            </a:lvl2pPr>
            <a:lvl3pPr>
              <a:defRPr sz="2000" baseline="0"/>
            </a:lvl3pPr>
            <a:lvl4pPr>
              <a:defRPr sz="2000" baseline="0"/>
            </a:lvl4pPr>
            <a:lvl5pPr>
              <a:defRPr sz="20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EFDAE4B6-1F00-4D89-8907-C75B2E4CF80F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858000" y="4846638"/>
            <a:ext cx="1828800" cy="1020762"/>
          </a:xfrm>
        </p:spPr>
        <p:txBody>
          <a:bodyPr/>
          <a:lstStyle>
            <a:lvl1pPr marL="292608" indent="-292608">
              <a:spcBef>
                <a:spcPts val="500"/>
              </a:spcBef>
              <a:defRPr sz="2000" baseline="0"/>
            </a:lvl1pPr>
            <a:lvl2pPr>
              <a:defRPr sz="2000" baseline="0"/>
            </a:lvl2pPr>
            <a:lvl3pPr>
              <a:defRPr sz="2000" baseline="0"/>
            </a:lvl3pPr>
            <a:lvl4pPr>
              <a:defRPr sz="2000" baseline="0"/>
            </a:lvl4pPr>
            <a:lvl5pPr>
              <a:defRPr sz="20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5049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761998"/>
          </a:xfrm>
        </p:spPr>
        <p:txBody>
          <a:bodyPr/>
          <a:lstStyle>
            <a:lvl1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1pPr>
            <a:lvl2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2pPr>
            <a:lvl3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3pPr>
            <a:lvl4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4pPr>
            <a:lvl5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 rot="5400000">
            <a:off x="4229100" y="1790700"/>
            <a:ext cx="685800" cy="9144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rgbClr val="E9F7FE"/>
                </a:solidFill>
                <a:latin typeface="Helvetica" pitchFamily="34" charset="0"/>
              </a:rPr>
              <a:t>	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BUSINESS</a:t>
            </a:r>
            <a:r>
              <a:rPr lang="en-US" sz="1200" baseline="0" dirty="0">
                <a:solidFill>
                  <a:schemeClr val="bg1"/>
                </a:solidFill>
                <a:latin typeface="+mn-lt"/>
              </a:rPr>
              <a:t> STATISTICS: COMMUNICATING WITH NUMBERS, 4e 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|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Jaggia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,</a:t>
            </a:r>
            <a:r>
              <a:rPr lang="en-US" sz="1200" baseline="0" dirty="0">
                <a:solidFill>
                  <a:schemeClr val="bg1"/>
                </a:solidFill>
                <a:latin typeface="+mn-lt"/>
              </a:rPr>
              <a:t> Kelly</a:t>
            </a:r>
            <a:endParaRPr lang="en-US" sz="1200" b="1" i="0" kern="1200" dirty="0">
              <a:solidFill>
                <a:schemeClr val="bg1"/>
              </a:solidFill>
              <a:latin typeface="+mn-lt"/>
              <a:ea typeface="ＭＳ Ｐゴシック"/>
              <a:cs typeface="ＭＳ Ｐゴシック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bg1"/>
                </a:solidFill>
                <a:latin typeface="+mn-lt"/>
              </a:rPr>
              <a:t>© McGraw Hill</a:t>
            </a:r>
            <a:r>
              <a:rPr lang="en-US" sz="1200" b="0" i="0" kern="1200" dirty="0">
                <a:solidFill>
                  <a:schemeClr val="bg1"/>
                </a:solidFill>
                <a:latin typeface="+mn-lt"/>
                <a:ea typeface="ＭＳ Ｐゴシック"/>
                <a:cs typeface="Helvetica"/>
              </a:rPr>
              <a:t>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/>
              <a:ea typeface="ＭＳ Ｐゴシック"/>
              <a:cs typeface="Helvetica"/>
            </a:endParaRPr>
          </a:p>
        </p:txBody>
      </p:sp>
      <p:sp>
        <p:nvSpPr>
          <p:cNvPr id="6" name="Rectangle 21"/>
          <p:cNvSpPr>
            <a:spLocks noChangeArrowheads="1"/>
          </p:cNvSpPr>
          <p:nvPr userDrawn="1"/>
        </p:nvSpPr>
        <p:spPr bwMode="auto">
          <a:xfrm>
            <a:off x="7734300" y="59436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r>
              <a:rPr lang="en-US" sz="1000" dirty="0">
                <a:solidFill>
                  <a:srgbClr val="FFFFFF"/>
                </a:solidFill>
                <a:latin typeface="Helvetica"/>
                <a:cs typeface="Helvetica"/>
              </a:rPr>
              <a:t>11-</a:t>
            </a:r>
            <a:fld id="{3B23F10E-B9DB-4030-83AA-1C45FF54A19F}" type="slidenum">
              <a:rPr lang="en-US" sz="1000" smtClean="0">
                <a:solidFill>
                  <a:srgbClr val="FFFFFF"/>
                </a:solidFill>
                <a:latin typeface="Helvetica"/>
                <a:cs typeface="Helvetica"/>
              </a:rPr>
              <a:pPr algn="r">
                <a:defRPr/>
              </a:pPr>
              <a:t>‹#›</a:t>
            </a:fld>
            <a:endParaRPr lang="en-US" sz="10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7EDC90-0FC9-477E-9C64-5ABD7ACDA17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2438400"/>
            <a:ext cx="8229600" cy="609600"/>
          </a:xfrm>
        </p:spPr>
        <p:txBody>
          <a:bodyPr/>
          <a:lstStyle>
            <a:lvl1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1pPr>
            <a:lvl2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2pPr>
            <a:lvl3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3pPr>
            <a:lvl4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4pPr>
            <a:lvl5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A32148-4D56-4A15-876E-6CC486B13E7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3200400"/>
            <a:ext cx="8229600" cy="914399"/>
          </a:xfrm>
        </p:spPr>
        <p:txBody>
          <a:bodyPr/>
          <a:lstStyle>
            <a:lvl1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1pPr>
            <a:lvl2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2pPr>
            <a:lvl3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3pPr>
            <a:lvl4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4pPr>
            <a:lvl5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D34695-3950-4749-B09E-FC79A2C3295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57200" y="4343400"/>
            <a:ext cx="8229600" cy="914399"/>
          </a:xfrm>
        </p:spPr>
        <p:txBody>
          <a:bodyPr/>
          <a:lstStyle>
            <a:lvl1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1pPr>
            <a:lvl2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2pPr>
            <a:lvl3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3pPr>
            <a:lvl4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4pPr>
            <a:lvl5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7EDC90-0FC9-477E-9C64-5ABD7ACDA17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0" y="5334000"/>
            <a:ext cx="8229600" cy="609600"/>
          </a:xfrm>
        </p:spPr>
        <p:txBody>
          <a:bodyPr/>
          <a:lstStyle>
            <a:lvl1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1pPr>
            <a:lvl2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2pPr>
            <a:lvl3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3pPr>
            <a:lvl4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4pPr>
            <a:lvl5pPr>
              <a:spcBef>
                <a:spcPts val="500"/>
              </a:spcBef>
              <a:defRPr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500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399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  <a:lvl2pPr>
              <a:defRPr baseline="0">
                <a:latin typeface="Calibri" panose="020F0502020204030204" pitchFamily="34" charset="0"/>
              </a:defRPr>
            </a:lvl2pPr>
            <a:lvl3pPr>
              <a:defRPr baseline="0">
                <a:latin typeface="Calibri" panose="020F0502020204030204" pitchFamily="34" charset="0"/>
              </a:defRPr>
            </a:lvl3pPr>
            <a:lvl4pPr>
              <a:defRPr baseline="0">
                <a:latin typeface="Calibri" panose="020F0502020204030204" pitchFamily="34" charset="0"/>
              </a:defRPr>
            </a:lvl4pPr>
            <a:lvl5pPr>
              <a:defRPr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 rot="5400000">
            <a:off x="4229100" y="1790700"/>
            <a:ext cx="685800" cy="9144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rgbClr val="E9F7FE"/>
                </a:solidFill>
                <a:latin typeface="Helvetica" pitchFamily="34" charset="0"/>
              </a:rPr>
              <a:t>	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 BUSINESS</a:t>
            </a:r>
            <a:r>
              <a:rPr lang="en-US" sz="1200" baseline="0" dirty="0">
                <a:solidFill>
                  <a:schemeClr val="bg1"/>
                </a:solidFill>
                <a:latin typeface="+mn-lt"/>
              </a:rPr>
              <a:t> STATISTICS: COMMUNICATING WITH NUMBERS, 4e 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|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Jaggia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,</a:t>
            </a:r>
            <a:r>
              <a:rPr lang="en-US" sz="1200" baseline="0" dirty="0">
                <a:solidFill>
                  <a:schemeClr val="bg1"/>
                </a:solidFill>
                <a:latin typeface="+mn-lt"/>
              </a:rPr>
              <a:t> Kelly</a:t>
            </a:r>
            <a:endParaRPr lang="en-US" sz="1200" b="1" i="0" kern="1200" dirty="0">
              <a:solidFill>
                <a:schemeClr val="bg1"/>
              </a:solidFill>
              <a:latin typeface="+mn-lt"/>
              <a:ea typeface="ＭＳ Ｐゴシック"/>
              <a:cs typeface="ＭＳ Ｐゴシック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bg1"/>
                </a:solidFill>
                <a:latin typeface="+mn-lt"/>
              </a:rPr>
              <a:t>© McGraw Hill</a:t>
            </a:r>
            <a:r>
              <a:rPr lang="en-US" sz="1200" b="0" i="0" kern="1200" dirty="0">
                <a:solidFill>
                  <a:schemeClr val="bg1"/>
                </a:solidFill>
                <a:latin typeface="+mn-lt"/>
                <a:ea typeface="ＭＳ Ｐゴシック"/>
                <a:cs typeface="Helvetica"/>
              </a:rPr>
              <a:t>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/>
              <a:ea typeface="ＭＳ Ｐゴシック"/>
              <a:cs typeface="Helvetica"/>
            </a:endParaRPr>
          </a:p>
        </p:txBody>
      </p:sp>
      <p:sp>
        <p:nvSpPr>
          <p:cNvPr id="6" name="Rectangle 21"/>
          <p:cNvSpPr>
            <a:spLocks noChangeArrowheads="1"/>
          </p:cNvSpPr>
          <p:nvPr userDrawn="1"/>
        </p:nvSpPr>
        <p:spPr bwMode="auto">
          <a:xfrm>
            <a:off x="7734300" y="59436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r>
              <a:rPr lang="en-US" sz="1000" dirty="0">
                <a:solidFill>
                  <a:srgbClr val="FFFFFF"/>
                </a:solidFill>
                <a:latin typeface="Helvetica"/>
                <a:cs typeface="Helvetica"/>
              </a:rPr>
              <a:t>11-</a:t>
            </a:r>
            <a:fld id="{3B23F10E-B9DB-4030-83AA-1C45FF54A19F}" type="slidenum">
              <a:rPr lang="en-US" sz="1000" smtClean="0">
                <a:solidFill>
                  <a:srgbClr val="FFFFFF"/>
                </a:solidFill>
                <a:latin typeface="Helvetica"/>
                <a:cs typeface="Helvetica"/>
              </a:rPr>
              <a:pPr algn="r">
                <a:defRPr/>
              </a:pPr>
              <a:t>‹#›</a:t>
            </a:fld>
            <a:endParaRPr lang="en-US" sz="1000" dirty="0">
              <a:solidFill>
                <a:srgbClr val="FFFFFF"/>
              </a:solidFill>
              <a:latin typeface="Helvetica"/>
              <a:cs typeface="Helvetica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7EDC90-0FC9-477E-9C64-5ABD7ACDA17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3352801"/>
            <a:ext cx="8229600" cy="914399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  <a:lvl2pPr>
              <a:defRPr baseline="0">
                <a:latin typeface="Calibri" panose="020F0502020204030204" pitchFamily="34" charset="0"/>
              </a:defRPr>
            </a:lvl2pPr>
            <a:lvl3pPr>
              <a:defRPr baseline="0">
                <a:latin typeface="Calibri" panose="020F0502020204030204" pitchFamily="34" charset="0"/>
              </a:defRPr>
            </a:lvl3pPr>
            <a:lvl4pPr>
              <a:defRPr baseline="0">
                <a:latin typeface="Calibri" panose="020F0502020204030204" pitchFamily="34" charset="0"/>
              </a:defRPr>
            </a:lvl4pPr>
            <a:lvl5pPr>
              <a:defRPr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A32148-4D56-4A15-876E-6CC486B13E7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4800600"/>
            <a:ext cx="8229600" cy="914399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  <a:lvl2pPr>
              <a:defRPr baseline="0">
                <a:latin typeface="Calibri" panose="020F0502020204030204" pitchFamily="34" charset="0"/>
              </a:defRPr>
            </a:lvl2pPr>
            <a:lvl3pPr>
              <a:defRPr baseline="0">
                <a:latin typeface="Calibri" panose="020F0502020204030204" pitchFamily="34" charset="0"/>
              </a:defRPr>
            </a:lvl3pPr>
            <a:lvl4pPr>
              <a:defRPr baseline="0">
                <a:latin typeface="Calibri" panose="020F0502020204030204" pitchFamily="34" charset="0"/>
              </a:defRPr>
            </a:lvl4pPr>
            <a:lvl5pPr>
              <a:defRPr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1524000" y="5791200"/>
            <a:ext cx="5638800" cy="22860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Access the text alternative for slide images.</a:t>
            </a:r>
          </a:p>
        </p:txBody>
      </p:sp>
    </p:spTree>
    <p:extLst>
      <p:ext uri="{BB962C8B-B14F-4D97-AF65-F5344CB8AC3E}">
        <p14:creationId xmlns:p14="http://schemas.microsoft.com/office/powerpoint/2010/main" val="377902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rgbClr val="1F4984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itchFamily="34" charset="0"/>
              </a:defRPr>
            </a:lvl1pPr>
            <a:lvl2pPr>
              <a:defRPr>
                <a:latin typeface="Helvetica" pitchFamily="34" charset="0"/>
              </a:defRPr>
            </a:lvl2pPr>
            <a:lvl3pPr>
              <a:defRPr>
                <a:latin typeface="Helvetica" pitchFamily="34" charset="0"/>
              </a:defRPr>
            </a:lvl3pPr>
            <a:lvl4pPr>
              <a:defRPr>
                <a:latin typeface="Helvetica" pitchFamily="34" charset="0"/>
              </a:defRPr>
            </a:lvl4pPr>
            <a:lvl5pPr>
              <a:defRPr>
                <a:latin typeface="Helvetic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4229100" y="1866900"/>
            <a:ext cx="685800" cy="9144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n-lt"/>
              </a:rPr>
              <a:t>BUSINESS</a:t>
            </a:r>
            <a:r>
              <a:rPr lang="en-US" sz="1200" baseline="0" dirty="0">
                <a:solidFill>
                  <a:schemeClr val="bg1"/>
                </a:solidFill>
                <a:latin typeface="+mn-lt"/>
              </a:rPr>
              <a:t> STATISTICS: COMMUNICATING WITH NUMBERS, 4e 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| </a:t>
            </a:r>
            <a:r>
              <a:rPr lang="en-US" sz="1200" dirty="0" err="1">
                <a:solidFill>
                  <a:schemeClr val="bg1"/>
                </a:solidFill>
                <a:latin typeface="+mn-lt"/>
              </a:rPr>
              <a:t>Jaggia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,</a:t>
            </a:r>
            <a:r>
              <a:rPr lang="en-US" sz="1200" baseline="0" dirty="0">
                <a:solidFill>
                  <a:schemeClr val="bg1"/>
                </a:solidFill>
                <a:latin typeface="+mn-lt"/>
              </a:rPr>
              <a:t> Kelly</a:t>
            </a:r>
            <a:endParaRPr lang="en-US" sz="1200" b="1" i="0" kern="1200" dirty="0">
              <a:solidFill>
                <a:schemeClr val="bg1"/>
              </a:solidFill>
              <a:latin typeface="+mn-lt"/>
              <a:ea typeface="ＭＳ Ｐゴシック"/>
              <a:cs typeface="ＭＳ Ｐゴシック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bg1"/>
                </a:solidFill>
                <a:latin typeface="+mn-lt"/>
              </a:rPr>
              <a:t>© McGraw Hill</a:t>
            </a:r>
            <a:r>
              <a:rPr lang="en-US" sz="1200" b="0" i="0" kern="1200" dirty="0">
                <a:solidFill>
                  <a:schemeClr val="bg1"/>
                </a:solidFill>
                <a:latin typeface="+mn-lt"/>
                <a:ea typeface="ＭＳ Ｐゴシック"/>
                <a:cs typeface="Helvetica"/>
              </a:rPr>
              <a:t>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/>
              <a:ea typeface="ＭＳ Ｐゴシック"/>
              <a:cs typeface="Helvetica"/>
            </a:endParaRPr>
          </a:p>
        </p:txBody>
      </p:sp>
      <p:sp>
        <p:nvSpPr>
          <p:cNvPr id="6" name="Rectangle 21"/>
          <p:cNvSpPr>
            <a:spLocks noChangeArrowheads="1"/>
          </p:cNvSpPr>
          <p:nvPr userDrawn="1"/>
        </p:nvSpPr>
        <p:spPr bwMode="auto">
          <a:xfrm>
            <a:off x="7734300" y="59436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r>
              <a:rPr lang="en-US" sz="1000" dirty="0">
                <a:solidFill>
                  <a:srgbClr val="FFFFFF"/>
                </a:solidFill>
                <a:latin typeface="Times New Roman" pitchFamily="18" charset="0"/>
              </a:rPr>
              <a:t>11-</a:t>
            </a:r>
            <a:fld id="{3B23F10E-B9DB-4030-83AA-1C45FF54A19F}" type="slidenum">
              <a:rPr lang="en-US" sz="1000">
                <a:solidFill>
                  <a:srgbClr val="FFFFFF"/>
                </a:solidFill>
                <a:latin typeface="Times New Roman" pitchFamily="18" charset="0"/>
              </a:rPr>
              <a:pPr algn="r">
                <a:defRPr/>
              </a:pPr>
              <a:t>‹#›</a:t>
            </a:fld>
            <a:endParaRPr lang="en-US" sz="1000" dirty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20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Statistics and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AE25B61-33BC-4BBC-A97B-742A6A1FBF12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21"/>
          <p:cNvSpPr>
            <a:spLocks noChangeArrowheads="1"/>
          </p:cNvSpPr>
          <p:nvPr userDrawn="1"/>
        </p:nvSpPr>
        <p:spPr bwMode="auto">
          <a:xfrm>
            <a:off x="6934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r>
              <a:rPr lang="en-US" sz="1000" dirty="0">
                <a:latin typeface="Helvetica"/>
                <a:cs typeface="Helvetica"/>
              </a:rPr>
              <a:t>11-</a:t>
            </a:r>
            <a:fld id="{6C8002A7-30CA-4089-9E17-8C4E1B81BF6C}" type="slidenum">
              <a:rPr lang="en-US" sz="1000">
                <a:latin typeface="Helvetica"/>
                <a:cs typeface="Helvetica"/>
              </a:rPr>
              <a:pPr algn="r">
                <a:defRPr/>
              </a:pPr>
              <a:t>‹#›</a:t>
            </a:fld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743200" y="622929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ＭＳ Ｐゴシック"/>
                <a:cs typeface="Helvetica"/>
              </a:rPr>
              <a:t>Copyright ©2022 McGraw-Hill Education. All rights reserved. No reproduction or distribution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872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62" r:id="rId3"/>
    <p:sldLayoutId id="2147483758" r:id="rId4"/>
    <p:sldLayoutId id="2147483759" r:id="rId5"/>
    <p:sldLayoutId id="2147483763" r:id="rId6"/>
    <p:sldLayoutId id="2147483761" r:id="rId7"/>
    <p:sldLayoutId id="2147483760" r:id="rId8"/>
    <p:sldLayoutId id="2147483755" r:id="rId9"/>
    <p:sldLayoutId id="2147483745" r:id="rId10"/>
    <p:sldLayoutId id="2147483746" r:id="rId11"/>
    <p:sldLayoutId id="2147483747" r:id="rId12"/>
    <p:sldLayoutId id="2147483749" r:id="rId13"/>
    <p:sldLayoutId id="2147483748" r:id="rId14"/>
    <p:sldLayoutId id="2147483750" r:id="rId15"/>
    <p:sldLayoutId id="2147483751" r:id="rId16"/>
    <p:sldLayoutId id="2147483752" r:id="rId17"/>
    <p:sldLayoutId id="2147483753" r:id="rId18"/>
    <p:sldLayoutId id="2147483756" r:id="rId19"/>
    <p:sldLayoutId id="2147483757" r:id="rId20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1F4984"/>
          </a:solidFill>
          <a:latin typeface="Helvetic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3200" kern="1200">
          <a:solidFill>
            <a:schemeClr val="tx1"/>
          </a:solidFill>
          <a:latin typeface="Helvetic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sz="2800" kern="1200">
          <a:solidFill>
            <a:schemeClr val="tx1"/>
          </a:solidFill>
          <a:latin typeface="Helvetic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Helvetic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sz="2000" kern="1200">
          <a:solidFill>
            <a:schemeClr val="tx1"/>
          </a:solidFill>
          <a:latin typeface="Helvetic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sz="2000" kern="1200">
          <a:solidFill>
            <a:schemeClr val="tx1"/>
          </a:solidFill>
          <a:latin typeface="Helvetic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55177" y="644928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Statistics and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60691DE-486E-4A32-88AD-38CD65707634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Rectangle 21"/>
          <p:cNvSpPr>
            <a:spLocks noChangeArrowheads="1"/>
          </p:cNvSpPr>
          <p:nvPr userDrawn="1"/>
        </p:nvSpPr>
        <p:spPr bwMode="auto">
          <a:xfrm>
            <a:off x="6934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en-US" sz="1000" dirty="0">
                <a:latin typeface="Helvetica"/>
                <a:cs typeface="Helvetica"/>
              </a:rPr>
              <a:t>2-</a:t>
            </a:r>
            <a:fld id="{66E91E4A-1E28-44FA-BCE4-676641C8B2B1}" type="slidenum">
              <a:rPr lang="en-US" sz="1000">
                <a:latin typeface="Helvetica"/>
                <a:cs typeface="Helvetica"/>
              </a:rPr>
              <a:pPr algn="r"/>
              <a:t>‹#›</a:t>
            </a:fld>
            <a:endParaRPr lang="en-US" sz="1000" dirty="0"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743200" y="622929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0" i="0" kern="1200" dirty="0">
                <a:solidFill>
                  <a:schemeClr val="tx1"/>
                </a:solidFill>
                <a:latin typeface="Helvetica"/>
                <a:ea typeface="ＭＳ Ｐゴシック"/>
                <a:cs typeface="Helvetica"/>
              </a:rPr>
              <a:t>Copyright ©2022 McGraw-Hill Education. All rights reserved. No reproduction or distribution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413387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5.wmf"/><Relationship Id="rId9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8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58.wmf"/><Relationship Id="rId26" Type="http://schemas.openxmlformats.org/officeDocument/2006/relationships/image" Target="../media/image62.wmf"/><Relationship Id="rId3" Type="http://schemas.openxmlformats.org/officeDocument/2006/relationships/oleObject" Target="../embeddings/oleObject44.bin"/><Relationship Id="rId21" Type="http://schemas.openxmlformats.org/officeDocument/2006/relationships/oleObject" Target="../embeddings/oleObject53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55.wmf"/><Relationship Id="rId17" Type="http://schemas.openxmlformats.org/officeDocument/2006/relationships/oleObject" Target="../embeddings/oleObject51.bin"/><Relationship Id="rId25" Type="http://schemas.openxmlformats.org/officeDocument/2006/relationships/oleObject" Target="../embeddings/oleObject5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7.wmf"/><Relationship Id="rId20" Type="http://schemas.openxmlformats.org/officeDocument/2006/relationships/image" Target="../media/image59.wmf"/><Relationship Id="rId29" Type="http://schemas.openxmlformats.org/officeDocument/2006/relationships/oleObject" Target="../embeddings/oleObject57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48.bin"/><Relationship Id="rId24" Type="http://schemas.openxmlformats.org/officeDocument/2006/relationships/image" Target="../media/image61.wmf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23" Type="http://schemas.openxmlformats.org/officeDocument/2006/relationships/oleObject" Target="../embeddings/oleObject54.bin"/><Relationship Id="rId28" Type="http://schemas.openxmlformats.org/officeDocument/2006/relationships/image" Target="../media/image63.wmf"/><Relationship Id="rId10" Type="http://schemas.openxmlformats.org/officeDocument/2006/relationships/image" Target="../media/image54.wmf"/><Relationship Id="rId19" Type="http://schemas.openxmlformats.org/officeDocument/2006/relationships/oleObject" Target="../embeddings/oleObject52.bin"/><Relationship Id="rId4" Type="http://schemas.openxmlformats.org/officeDocument/2006/relationships/image" Target="../media/image51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6.wmf"/><Relationship Id="rId22" Type="http://schemas.openxmlformats.org/officeDocument/2006/relationships/image" Target="../media/image60.wmf"/><Relationship Id="rId27" Type="http://schemas.openxmlformats.org/officeDocument/2006/relationships/oleObject" Target="../embeddings/oleObject56.bin"/><Relationship Id="rId30" Type="http://schemas.openxmlformats.org/officeDocument/2006/relationships/image" Target="../media/image6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65.wmf"/><Relationship Id="rId4" Type="http://schemas.openxmlformats.org/officeDocument/2006/relationships/oleObject" Target="../embeddings/oleObject5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6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71.wmf"/><Relationship Id="rId4" Type="http://schemas.openxmlformats.org/officeDocument/2006/relationships/oleObject" Target="../embeddings/oleObject6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7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3" Type="http://schemas.openxmlformats.org/officeDocument/2006/relationships/image" Target="../media/image76.png"/><Relationship Id="rId7" Type="http://schemas.openxmlformats.org/officeDocument/2006/relationships/image" Target="../media/image7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74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8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8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7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3" Type="http://schemas.openxmlformats.org/officeDocument/2006/relationships/image" Target="../media/image92.png"/><Relationship Id="rId7" Type="http://schemas.openxmlformats.org/officeDocument/2006/relationships/image" Target="../media/image9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80.bin"/><Relationship Id="rId5" Type="http://schemas.openxmlformats.org/officeDocument/2006/relationships/image" Target="../media/image89.wmf"/><Relationship Id="rId10" Type="http://schemas.openxmlformats.org/officeDocument/2006/relationships/slide" Target="slide42.xml"/><Relationship Id="rId4" Type="http://schemas.openxmlformats.org/officeDocument/2006/relationships/oleObject" Target="../embeddings/oleObject79.bin"/><Relationship Id="rId9" Type="http://schemas.openxmlformats.org/officeDocument/2006/relationships/image" Target="../media/image9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3" Type="http://schemas.openxmlformats.org/officeDocument/2006/relationships/image" Target="../media/image96.png"/><Relationship Id="rId7" Type="http://schemas.openxmlformats.org/officeDocument/2006/relationships/image" Target="../media/image9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83.bin"/><Relationship Id="rId5" Type="http://schemas.openxmlformats.org/officeDocument/2006/relationships/image" Target="../media/image93.wmf"/><Relationship Id="rId4" Type="http://schemas.openxmlformats.org/officeDocument/2006/relationships/oleObject" Target="../embeddings/oleObject82.bin"/><Relationship Id="rId9" Type="http://schemas.openxmlformats.org/officeDocument/2006/relationships/image" Target="../media/image9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6" Type="http://schemas.openxmlformats.org/officeDocument/2006/relationships/slide" Target="slide43.xml"/><Relationship Id="rId5" Type="http://schemas.openxmlformats.org/officeDocument/2006/relationships/image" Target="../media/image98.png"/><Relationship Id="rId4" Type="http://schemas.openxmlformats.org/officeDocument/2006/relationships/image" Target="../media/image9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106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103.wmf"/><Relationship Id="rId17" Type="http://schemas.openxmlformats.org/officeDocument/2006/relationships/oleObject" Target="../embeddings/oleObject9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5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10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8.wmf"/><Relationship Id="rId11" Type="http://schemas.openxmlformats.org/officeDocument/2006/relationships/image" Target="../media/image111.png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110.wmf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9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11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118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0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11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120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oleObject" Target="../embeddings/oleObject113.bin"/><Relationship Id="rId18" Type="http://schemas.openxmlformats.org/officeDocument/2006/relationships/image" Target="../media/image129.wmf"/><Relationship Id="rId26" Type="http://schemas.openxmlformats.org/officeDocument/2006/relationships/image" Target="../media/image133.wmf"/><Relationship Id="rId3" Type="http://schemas.openxmlformats.org/officeDocument/2006/relationships/oleObject" Target="../embeddings/oleObject108.bin"/><Relationship Id="rId21" Type="http://schemas.openxmlformats.org/officeDocument/2006/relationships/oleObject" Target="../embeddings/oleObject117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26.wmf"/><Relationship Id="rId17" Type="http://schemas.openxmlformats.org/officeDocument/2006/relationships/oleObject" Target="../embeddings/oleObject115.bin"/><Relationship Id="rId25" Type="http://schemas.openxmlformats.org/officeDocument/2006/relationships/oleObject" Target="../embeddings/oleObject11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8.wmf"/><Relationship Id="rId20" Type="http://schemas.openxmlformats.org/officeDocument/2006/relationships/image" Target="../media/image130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112.bin"/><Relationship Id="rId24" Type="http://schemas.openxmlformats.org/officeDocument/2006/relationships/image" Target="../media/image132.wmf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4.bin"/><Relationship Id="rId23" Type="http://schemas.openxmlformats.org/officeDocument/2006/relationships/oleObject" Target="../embeddings/oleObject118.bin"/><Relationship Id="rId28" Type="http://schemas.openxmlformats.org/officeDocument/2006/relationships/image" Target="../media/image134.wmf"/><Relationship Id="rId10" Type="http://schemas.openxmlformats.org/officeDocument/2006/relationships/image" Target="../media/image125.wmf"/><Relationship Id="rId19" Type="http://schemas.openxmlformats.org/officeDocument/2006/relationships/oleObject" Target="../embeddings/oleObject116.bin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27.wmf"/><Relationship Id="rId22" Type="http://schemas.openxmlformats.org/officeDocument/2006/relationships/image" Target="../media/image131.wmf"/><Relationship Id="rId27" Type="http://schemas.openxmlformats.org/officeDocument/2006/relationships/oleObject" Target="../embeddings/oleObject120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35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37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3" Type="http://schemas.openxmlformats.org/officeDocument/2006/relationships/oleObject" Target="../embeddings/oleObject125.bin"/><Relationship Id="rId7" Type="http://schemas.openxmlformats.org/officeDocument/2006/relationships/image" Target="../media/image14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139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43.wmf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142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6.xml"/><Relationship Id="rId4" Type="http://schemas.openxmlformats.org/officeDocument/2006/relationships/slide" Target="slide4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2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0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37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22.png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26.png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slide" Target="slide40.xml"/><Relationship Id="rId5" Type="http://schemas.openxmlformats.org/officeDocument/2006/relationships/image" Target="../media/image28.png"/><Relationship Id="rId4" Type="http://schemas.openxmlformats.org/officeDocument/2006/relationships/image" Target="../media/image2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50D9-9633-4CF2-B896-57023971E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6600" y="761999"/>
            <a:ext cx="5260975" cy="2397659"/>
          </a:xfrm>
        </p:spPr>
        <p:txBody>
          <a:bodyPr>
            <a:normAutofit fontScale="90000"/>
          </a:bodyPr>
          <a:lstStyle/>
          <a:p>
            <a:r>
              <a:rPr lang="en-US" sz="9600" noProof="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11</a:t>
            </a:r>
            <a:br>
              <a:rPr lang="en-US" sz="9600" noProof="0" dirty="0">
                <a:solidFill>
                  <a:srgbClr val="009C9E"/>
                </a:solidFill>
                <a:latin typeface="+mn-lt"/>
              </a:rPr>
            </a:br>
            <a:r>
              <a:rPr lang="en-US" sz="4000" noProof="0" dirty="0">
                <a:latin typeface="+mn-lt"/>
              </a:rPr>
              <a:t>Statistical Inference Concerning Variance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8D616-0E7C-4917-A258-F706FE6A0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3424" y="3657600"/>
            <a:ext cx="5260976" cy="990600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 noProof="0" dirty="0">
                <a:solidFill>
                  <a:srgbClr val="1F4984"/>
                </a:solidFill>
                <a:latin typeface="+mn-lt"/>
              </a:rPr>
              <a:t>Business Statistics: </a:t>
            </a:r>
          </a:p>
          <a:p>
            <a:pPr algn="ctr">
              <a:spcBef>
                <a:spcPts val="0"/>
              </a:spcBef>
            </a:pPr>
            <a:r>
              <a:rPr lang="en-US" noProof="0" dirty="0">
                <a:solidFill>
                  <a:srgbClr val="1F4984"/>
                </a:solidFill>
                <a:latin typeface="+mn-lt"/>
              </a:rPr>
              <a:t>Communicating with Numbers, 4e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B385C-6C0A-4A31-9C9E-378A8E1C86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71800" y="4876800"/>
            <a:ext cx="5715000" cy="457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noProof="0" dirty="0">
                <a:latin typeface="+mn-lt"/>
              </a:rPr>
              <a:t>By Sanjiv </a:t>
            </a:r>
            <a:r>
              <a:rPr lang="en-US" sz="2200" noProof="0" dirty="0" err="1">
                <a:latin typeface="+mn-lt"/>
              </a:rPr>
              <a:t>Jaggia</a:t>
            </a:r>
            <a:r>
              <a:rPr lang="en-US" sz="2200" noProof="0" dirty="0">
                <a:latin typeface="+mn-lt"/>
              </a:rPr>
              <a:t> and Alison Kelly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A6F3DEC-092C-4F42-81C7-9D767079F7F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250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dirty="0">
                <a:latin typeface="+mn-lt"/>
              </a:rPr>
              <a:t>Copyright 2022 © McGraw Hill LLC. All rights reserved. No reproduction or distribution without the prior written consent of McGraw Hill LLC.</a:t>
            </a:r>
            <a:endParaRPr lang="en-US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5783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84F65-A564-4927-8E0D-E926C93A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11.1 Inference Concerning the Population Variance </a:t>
            </a:r>
            <a:r>
              <a:rPr lang="en-US" sz="1100" dirty="0"/>
              <a:t>7</a:t>
            </a:r>
            <a:endParaRPr lang="en-IN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2BBBE-985F-43C4-88EF-F9C1C99CE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5735370" cy="4096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Example: find a value such that the area to the left of</a:t>
            </a:r>
            <a:endParaRPr lang="en-IN" dirty="0"/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9CBEC76D-A20A-4943-AE10-D054046B44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127266"/>
              </p:ext>
            </p:extLst>
          </p:nvPr>
        </p:nvGraphicFramePr>
        <p:xfrm>
          <a:off x="6195584" y="1618308"/>
          <a:ext cx="330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8" name="Equation" r:id="rId3" imgW="330120" imgH="355320" progId="Equation.DSMT4">
                  <p:embed/>
                </p:oleObj>
              </mc:Choice>
              <mc:Fallback>
                <p:oleObj name="Equation" r:id="rId3" imgW="33012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95584" y="1618308"/>
                        <a:ext cx="3302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2EE33-70DC-4747-86AB-84CF59B7A54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553200" y="1603977"/>
            <a:ext cx="2209800" cy="40589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is 0.05.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422794-6A55-4150-831E-1826B35062E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2061174"/>
            <a:ext cx="5410200" cy="426575"/>
          </a:xfrm>
        </p:spPr>
        <p:txBody>
          <a:bodyPr/>
          <a:lstStyle/>
          <a:p>
            <a:r>
              <a:rPr lang="en-US" dirty="0"/>
              <a:t>The area to the right is 0.95.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764F0-DA77-4549-ACB1-68C0FC8F9B9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57200" y="2514600"/>
            <a:ext cx="1453081" cy="433057"/>
          </a:xfrm>
        </p:spPr>
        <p:txBody>
          <a:bodyPr/>
          <a:lstStyle/>
          <a:p>
            <a:r>
              <a:rPr lang="en-IN" dirty="0"/>
              <a:t>We want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46AFE180-9F6A-4DB7-BC14-F464877112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671813"/>
              </p:ext>
            </p:extLst>
          </p:nvPr>
        </p:nvGraphicFramePr>
        <p:xfrm>
          <a:off x="2012950" y="2514600"/>
          <a:ext cx="1689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9" name="Equation" r:id="rId5" imgW="1688760" imgH="380880" progId="Equation.DSMT4">
                  <p:embed/>
                </p:oleObj>
              </mc:Choice>
              <mc:Fallback>
                <p:oleObj name="Equation" r:id="rId5" imgW="16887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12950" y="2514600"/>
                        <a:ext cx="1689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45C256-262A-4060-BCE0-B23DB4F6740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0" y="2953694"/>
            <a:ext cx="384772" cy="470780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90AB4DE6-53B6-48B3-A66E-7715A22718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205844"/>
              </p:ext>
            </p:extLst>
          </p:nvPr>
        </p:nvGraphicFramePr>
        <p:xfrm>
          <a:off x="884238" y="2976563"/>
          <a:ext cx="449103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0" name="Equation" r:id="rId7" imgW="4940280" imgH="431640" progId="Equation.DSMT4">
                  <p:embed/>
                </p:oleObj>
              </mc:Choice>
              <mc:Fallback>
                <p:oleObj name="Equation" r:id="rId7" imgW="49402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4238" y="2976563"/>
                        <a:ext cx="4491037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Picture 21" descr="Chi-square curve with the area shaded below chi-square = 3.940 and above chi-square = 18.307 each with tail areas of 0.05.">
            <a:extLst>
              <a:ext uri="{FF2B5EF4-FFF2-40B4-BE49-F238E27FC236}">
                <a16:creationId xmlns:a16="http://schemas.microsoft.com/office/drawing/2014/main" id="{EC35A714-FA18-4871-992D-1AE8A3A3B5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1043" y="3429000"/>
            <a:ext cx="4181915" cy="223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023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3581-1D23-4E16-940A-E0C079CA2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11.1 Inference Concerning the Population Variance </a:t>
            </a:r>
            <a:r>
              <a:rPr lang="en-US" sz="1100" dirty="0"/>
              <a:t>8</a:t>
            </a:r>
            <a:endParaRPr lang="en-IN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8C449-9FC4-4A5D-99FF-BF0A3C47F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2874475" cy="41872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Example: find </a:t>
            </a:r>
            <a:r>
              <a:rPr lang="en-IN" i="1" dirty="0"/>
              <a:t>x</a:t>
            </a:r>
            <a:r>
              <a:rPr lang="en-IN" dirty="0"/>
              <a:t> for which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39673A13-FF25-4749-B247-494E4857A4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566706"/>
              </p:ext>
            </p:extLst>
          </p:nvPr>
        </p:nvGraphicFramePr>
        <p:xfrm>
          <a:off x="3319463" y="1624013"/>
          <a:ext cx="195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2" name="Equation" r:id="rId3" imgW="1955520" imgH="431640" progId="Equation.DSMT4">
                  <p:embed/>
                </p:oleObj>
              </mc:Choice>
              <mc:Fallback>
                <p:oleObj name="Equation" r:id="rId3" imgW="19555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19463" y="1624013"/>
                        <a:ext cx="19558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36FFA-C427-454F-A9E9-80EC04CD154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2048347"/>
            <a:ext cx="8229600" cy="1487786"/>
          </a:xfrm>
        </p:spPr>
        <p:txBody>
          <a:bodyPr/>
          <a:lstStyle/>
          <a:p>
            <a:r>
              <a:rPr lang="en-US" dirty="0"/>
              <a:t>Table: find </a:t>
            </a:r>
            <a:r>
              <a:rPr lang="en-US" i="1" dirty="0"/>
              <a:t>df </a:t>
            </a:r>
            <a:r>
              <a:rPr lang="en-US" dirty="0"/>
              <a:t>= 5 in the first column, follow this row until we intersect the column 0.025, and find the value 12.833.</a:t>
            </a:r>
          </a:p>
          <a:p>
            <a:r>
              <a:rPr lang="en-US" dirty="0"/>
              <a:t>Excel: CHISQ.INV(0.975, 5).</a:t>
            </a:r>
          </a:p>
          <a:p>
            <a:r>
              <a:rPr lang="en-US" dirty="0"/>
              <a:t>R: </a:t>
            </a:r>
            <a:r>
              <a:rPr lang="en-US" dirty="0" err="1"/>
              <a:t>qchisq</a:t>
            </a:r>
            <a:r>
              <a:rPr lang="en-US" dirty="0"/>
              <a:t>(0.975, 5, </a:t>
            </a:r>
            <a:r>
              <a:rPr lang="en-US" dirty="0" err="1"/>
              <a:t>lower.tail</a:t>
            </a:r>
            <a:r>
              <a:rPr lang="en-US" dirty="0"/>
              <a:t>=TRUE).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D52AC6-AFE2-4766-A050-374BBB84727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3581400"/>
            <a:ext cx="2847315" cy="4493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Example: find </a:t>
            </a:r>
            <a:r>
              <a:rPr lang="en-US" i="1" dirty="0"/>
              <a:t>x</a:t>
            </a:r>
            <a:r>
              <a:rPr lang="en-US" dirty="0"/>
              <a:t> for which</a:t>
            </a:r>
            <a:endParaRPr lang="en-IN" dirty="0"/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8796E8E4-E772-4ACF-89AF-867EB65909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036050"/>
              </p:ext>
            </p:extLst>
          </p:nvPr>
        </p:nvGraphicFramePr>
        <p:xfrm>
          <a:off x="3303588" y="3627438"/>
          <a:ext cx="17780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3" name="Equation" r:id="rId5" imgW="1955520" imgH="431640" progId="Equation.DSMT4">
                  <p:embed/>
                </p:oleObj>
              </mc:Choice>
              <mc:Fallback>
                <p:oleObj name="Equation" r:id="rId5" imgW="1955520" imgH="43164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39673A13-FF25-4749-B247-494E4857A4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03588" y="3627438"/>
                        <a:ext cx="1778000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90A201-F87C-47D1-A7DB-C292E79C71B9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57200" y="4038600"/>
            <a:ext cx="2720566" cy="457458"/>
          </a:xfrm>
        </p:spPr>
        <p:txBody>
          <a:bodyPr/>
          <a:lstStyle/>
          <a:p>
            <a:r>
              <a:rPr lang="en-IN" dirty="0"/>
              <a:t>Solve this problem as</a:t>
            </a:r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EDBC4B93-4934-4563-AE87-AE9E83D2E2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999243"/>
              </p:ext>
            </p:extLst>
          </p:nvPr>
        </p:nvGraphicFramePr>
        <p:xfrm>
          <a:off x="3151188" y="4083050"/>
          <a:ext cx="28971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4" name="Equation" r:id="rId7" imgW="3187440" imgH="431640" progId="Equation.DSMT4">
                  <p:embed/>
                </p:oleObj>
              </mc:Choice>
              <mc:Fallback>
                <p:oleObj name="Equation" r:id="rId7" imgW="3187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51188" y="4083050"/>
                        <a:ext cx="2897187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1D23BA-34FD-4CF5-BF0E-DE866621308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0" y="4510131"/>
            <a:ext cx="8229600" cy="1465156"/>
          </a:xfrm>
        </p:spPr>
        <p:txBody>
          <a:bodyPr>
            <a:noAutofit/>
          </a:bodyPr>
          <a:lstStyle/>
          <a:p>
            <a:r>
              <a:rPr lang="en-US" dirty="0"/>
              <a:t>Table: we find </a:t>
            </a:r>
            <a:r>
              <a:rPr lang="en-US" i="1" dirty="0"/>
              <a:t>df </a:t>
            </a:r>
            <a:r>
              <a:rPr lang="en-US" dirty="0"/>
              <a:t>= 8 in the first column, follow this row until we intersect the column 0.975, and find 2.180.</a:t>
            </a:r>
          </a:p>
          <a:p>
            <a:r>
              <a:rPr lang="en-US" dirty="0"/>
              <a:t>Excel: CHISQ.INV(0.025, 8).</a:t>
            </a:r>
          </a:p>
          <a:p>
            <a:r>
              <a:rPr lang="en-US" dirty="0"/>
              <a:t>R: </a:t>
            </a:r>
            <a:r>
              <a:rPr lang="en-US" dirty="0" err="1"/>
              <a:t>qchisq</a:t>
            </a:r>
            <a:r>
              <a:rPr lang="en-US" dirty="0"/>
              <a:t>(0.025, 8, </a:t>
            </a:r>
            <a:r>
              <a:rPr lang="en-US" dirty="0" err="1"/>
              <a:t>lower.tail</a:t>
            </a:r>
            <a:r>
              <a:rPr lang="en-US" dirty="0"/>
              <a:t>=TRUE).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8119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351E2-2997-47FE-96B5-4860860F9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11.1 Inference Concerning the Population Variance </a:t>
            </a:r>
            <a:r>
              <a:rPr lang="en-US" sz="1100" dirty="0"/>
              <a:t>9</a:t>
            </a:r>
            <a:endParaRPr lang="en-IN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5E8EB-FD65-4250-A1FC-2BDB18917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305800" cy="4368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Take a sample of size from a normal population with finite variance.</a:t>
            </a:r>
            <a:endParaRPr lang="en-IN" dirty="0"/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C37DD02F-DF10-4E9F-9CA7-07B6903635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230353"/>
              </p:ext>
            </p:extLst>
          </p:nvPr>
        </p:nvGraphicFramePr>
        <p:xfrm>
          <a:off x="539750" y="2132013"/>
          <a:ext cx="2262188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8" name="Equation" r:id="rId3" imgW="2489040" imgH="672840" progId="Equation.DSMT4">
                  <p:embed/>
                </p:oleObj>
              </mc:Choice>
              <mc:Fallback>
                <p:oleObj name="Equation" r:id="rId3" imgW="248904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750" y="2132013"/>
                        <a:ext cx="2262188" cy="611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2BEE-2E71-4BB1-90FE-FDAA1DE4589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837138" y="2218853"/>
            <a:ext cx="5276273" cy="4609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distribution with </a:t>
            </a:r>
            <a:r>
              <a:rPr lang="en-US" i="1" dirty="0"/>
              <a:t>df</a:t>
            </a:r>
            <a:r>
              <a:rPr lang="en-US" dirty="0"/>
              <a:t> = </a:t>
            </a:r>
            <a:r>
              <a:rPr lang="en-US" i="1" dirty="0"/>
              <a:t>n</a:t>
            </a:r>
            <a:r>
              <a:rPr lang="en-US" dirty="0"/>
              <a:t> − 1.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57BF9C-EB15-4BBC-BD3F-A8ACA2FAB9EC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2772667"/>
            <a:ext cx="1066800" cy="454892"/>
          </a:xfrm>
        </p:spPr>
        <p:txBody>
          <a:bodyPr/>
          <a:lstStyle/>
          <a:p>
            <a:r>
              <a:rPr lang="en-IN" dirty="0"/>
              <a:t>Since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7D07378A-9AE4-4831-ABC8-ABA9A037A0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546303"/>
              </p:ext>
            </p:extLst>
          </p:nvPr>
        </p:nvGraphicFramePr>
        <p:xfrm>
          <a:off x="1524000" y="2772667"/>
          <a:ext cx="342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9" name="Equation" r:id="rId5" imgW="342720" imgH="380880" progId="Equation.DSMT4">
                  <p:embed/>
                </p:oleObj>
              </mc:Choice>
              <mc:Fallback>
                <p:oleObj name="Equation" r:id="rId5" imgW="3427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2772667"/>
                        <a:ext cx="342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60550D-D050-4EC2-A569-126598DE3CC9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963094" y="2761307"/>
            <a:ext cx="6553200" cy="4255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is not symmetric, the confidence interval does not follow the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0615BA-6715-4F36-83FD-B32E31926EA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0" y="3209144"/>
            <a:ext cx="6172200" cy="426575"/>
          </a:xfrm>
        </p:spPr>
        <p:txBody>
          <a:bodyPr/>
          <a:lstStyle/>
          <a:p>
            <a:pPr indent="0">
              <a:buNone/>
            </a:pPr>
            <a:r>
              <a:rPr lang="en-US" dirty="0"/>
              <a:t>form of point estimate ± margin of error.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EEB80E-3635-43B7-8FD5-E53F0677346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3684759"/>
            <a:ext cx="1505894" cy="428530"/>
          </a:xfrm>
        </p:spPr>
        <p:txBody>
          <a:bodyPr/>
          <a:lstStyle/>
          <a:p>
            <a:r>
              <a:rPr lang="en-IN" dirty="0"/>
              <a:t>Start with</a:t>
            </a:r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67DD0429-9FE3-4322-B973-901C0218C9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070345"/>
              </p:ext>
            </p:extLst>
          </p:nvPr>
        </p:nvGraphicFramePr>
        <p:xfrm>
          <a:off x="2033588" y="3692525"/>
          <a:ext cx="3378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0" name="Equation" r:id="rId7" imgW="3377880" imgH="431640" progId="Equation.DSMT4">
                  <p:embed/>
                </p:oleObj>
              </mc:Choice>
              <mc:Fallback>
                <p:oleObj name="Equation" r:id="rId7" imgW="3377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33588" y="3692525"/>
                        <a:ext cx="3378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F4EB61-7CEC-4D36-98FC-9F2A7FF7D32F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200" y="4267200"/>
            <a:ext cx="2343727" cy="41520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Rearrange to get the</a:t>
            </a:r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71592017-AF63-4CAC-87CE-E9F1EAC629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330479"/>
              </p:ext>
            </p:extLst>
          </p:nvPr>
        </p:nvGraphicFramePr>
        <p:xfrm>
          <a:off x="2895600" y="4314825"/>
          <a:ext cx="1295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1" name="Equation" r:id="rId9" imgW="1295280" imgH="380880" progId="Equation.DSMT4">
                  <p:embed/>
                </p:oleObj>
              </mc:Choice>
              <mc:Fallback>
                <p:oleObj name="Equation" r:id="rId9" imgW="12952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95600" y="4314825"/>
                        <a:ext cx="12954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FABE056-02C3-4C2C-ADBB-20E132D539C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267200" y="4267200"/>
            <a:ext cx="2513846" cy="42551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confidence interval for</a:t>
            </a:r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4D3986AA-A22D-4DF3-A343-A506E11A0F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614335"/>
              </p:ext>
            </p:extLst>
          </p:nvPr>
        </p:nvGraphicFramePr>
        <p:xfrm>
          <a:off x="6821488" y="4110038"/>
          <a:ext cx="22574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2" name="Equation" r:id="rId11" imgW="2730240" imgH="838080" progId="Equation.DSMT4">
                  <p:embed/>
                </p:oleObj>
              </mc:Choice>
              <mc:Fallback>
                <p:oleObj name="Equation" r:id="rId11" imgW="273024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21488" y="4110038"/>
                        <a:ext cx="22574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7EA98DC-1F70-437B-AB8F-298455214D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7200" y="4863974"/>
            <a:ext cx="3435790" cy="4232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Take the square root to get the</a:t>
            </a:r>
            <a:endParaRPr lang="en-IN" dirty="0"/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3C369F35-7F9A-4A09-A6EF-680862D5ED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267606"/>
              </p:ext>
            </p:extLst>
          </p:nvPr>
        </p:nvGraphicFramePr>
        <p:xfrm>
          <a:off x="3900488" y="4921250"/>
          <a:ext cx="1295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3" name="Equation" r:id="rId13" imgW="1295280" imgH="380880" progId="Equation.DSMT4">
                  <p:embed/>
                </p:oleObj>
              </mc:Choice>
              <mc:Fallback>
                <p:oleObj name="Equation" r:id="rId13" imgW="1295280" imgH="380880" progId="Equation.DSMT4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71592017-AF63-4CAC-87CE-E9F1EAC629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00488" y="4921250"/>
                        <a:ext cx="12954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9DBEBCB-333D-4367-9F6F-FA827CB7C9D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84136" y="4863974"/>
            <a:ext cx="2592379" cy="40514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confidence interval for</a:t>
            </a:r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6B734965-6B2C-4089-988D-B27E22E938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102548"/>
              </p:ext>
            </p:extLst>
          </p:nvPr>
        </p:nvGraphicFramePr>
        <p:xfrm>
          <a:off x="533400" y="5324475"/>
          <a:ext cx="20193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4" name="Equation" r:id="rId15" imgW="2984400" imgH="914400" progId="Equation.DSMT4">
                  <p:embed/>
                </p:oleObj>
              </mc:Choice>
              <mc:Fallback>
                <p:oleObj name="Equation" r:id="rId15" imgW="2984400" imgH="91440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4D3986AA-A22D-4DF3-A343-A506E11A0F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3400" y="5324475"/>
                        <a:ext cx="2019300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6609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8EC98-61E1-4306-9346-5FAE54EAF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11.1 Inference Concerning the Population Variance </a:t>
            </a:r>
            <a:r>
              <a:rPr lang="en-US" sz="1100" dirty="0"/>
              <a:t>10</a:t>
            </a:r>
            <a:endParaRPr lang="en-IN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F9EF7-8BC0-4C4F-9839-6E183E21A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1447799"/>
          </a:xfrm>
        </p:spPr>
        <p:txBody>
          <a:bodyPr/>
          <a:lstStyle/>
          <a:p>
            <a:r>
              <a:rPr lang="en-US" dirty="0"/>
              <a:t>Example: Compute 95% a confidence interval for the population standard deviation for the Growth fund.</a:t>
            </a:r>
          </a:p>
          <a:p>
            <a:r>
              <a:rPr lang="en-US" dirty="0"/>
              <a:t>Assume that returns are normally distributed.</a:t>
            </a:r>
          </a:p>
          <a:p>
            <a:r>
              <a:rPr lang="en-US" i="1" dirty="0"/>
              <a:t>s</a:t>
            </a:r>
            <a:r>
              <a:rPr lang="en-US" dirty="0"/>
              <a:t> = 23.7993, </a:t>
            </a:r>
            <a:r>
              <a:rPr lang="en-US" i="1" dirty="0"/>
              <a:t>n</a:t>
            </a:r>
            <a:r>
              <a:rPr lang="en-US" dirty="0"/>
              <a:t> = 36, </a:t>
            </a:r>
            <a:r>
              <a:rPr lang="en-US" i="1" dirty="0"/>
              <a:t>df</a:t>
            </a:r>
            <a:r>
              <a:rPr lang="en-US" dirty="0"/>
              <a:t> = 35.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8500B-7A25-4E7A-8C9A-B624178C883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3170973"/>
            <a:ext cx="381000" cy="457199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3607B7BB-F238-4C27-BC64-D6A75BF690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119538"/>
              </p:ext>
            </p:extLst>
          </p:nvPr>
        </p:nvGraphicFramePr>
        <p:xfrm>
          <a:off x="920750" y="3241675"/>
          <a:ext cx="6375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name="Equation" r:id="rId3" imgW="6375240" imgH="380880" progId="Equation.DSMT4">
                  <p:embed/>
                </p:oleObj>
              </mc:Choice>
              <mc:Fallback>
                <p:oleObj name="Equation" r:id="rId3" imgW="63752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0750" y="3241675"/>
                        <a:ext cx="63754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6E3270-040B-45AA-85CD-7A46DC7BB46C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3810000"/>
            <a:ext cx="357612" cy="457199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1083D4B9-E013-42DA-80B5-7FFAB2EDA0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561015"/>
              </p:ext>
            </p:extLst>
          </p:nvPr>
        </p:nvGraphicFramePr>
        <p:xfrm>
          <a:off x="735013" y="3741738"/>
          <a:ext cx="75406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" name="Equation" r:id="rId5" imgW="8292960" imgH="838080" progId="Equation.DSMT4">
                  <p:embed/>
                </p:oleObj>
              </mc:Choice>
              <mc:Fallback>
                <p:oleObj name="Equation" r:id="rId5" imgW="829296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5013" y="3741738"/>
                        <a:ext cx="7540625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AE8A7-287F-48C9-95D0-A026EA324082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57200" y="4686301"/>
            <a:ext cx="8382000" cy="1257299"/>
          </a:xfrm>
        </p:spPr>
        <p:txBody>
          <a:bodyPr/>
          <a:lstStyle/>
          <a:p>
            <a:r>
              <a:rPr lang="en-US" dirty="0"/>
              <a:t>Take the square root, to get [19.30,31.04].</a:t>
            </a:r>
          </a:p>
          <a:p>
            <a:r>
              <a:rPr lang="en-US" dirty="0"/>
              <a:t>With 95% confidence, we report that the standard deviation of the return for the Growth fund is between 19.30% and 31.04%.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4640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15A4F-3929-492A-9723-7BB28B1F5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11.1 Inference Concerning the Population Variance </a:t>
            </a:r>
            <a:r>
              <a:rPr lang="en-US" sz="1100" dirty="0"/>
              <a:t>11</a:t>
            </a:r>
            <a:endParaRPr lang="en-IN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4696D-33AD-4DA7-AB2F-F028AA104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538681" cy="41872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Let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ED74E5B7-80E5-43EE-A871-5E6F7D7BEA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518628"/>
              </p:ext>
            </p:extLst>
          </p:nvPr>
        </p:nvGraphicFramePr>
        <p:xfrm>
          <a:off x="1054100" y="1646238"/>
          <a:ext cx="23018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8" name="Equation" r:id="rId3" imgW="304560" imgH="355320" progId="Equation.DSMT4">
                  <p:embed/>
                </p:oleObj>
              </mc:Choice>
              <mc:Fallback>
                <p:oleObj name="Equation" r:id="rId3" imgW="30456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4100" y="1646238"/>
                        <a:ext cx="230188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4D320-DAF6-4679-B9BA-0F0FEA95CAE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275281" y="1600202"/>
            <a:ext cx="2991920" cy="4458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 a hypothesized value of</a:t>
            </a:r>
            <a:endParaRPr lang="en-IN" dirty="0"/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B2C59267-D9BC-47DE-AC8E-9EB79E3D11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910200"/>
              </p:ext>
            </p:extLst>
          </p:nvPr>
        </p:nvGraphicFramePr>
        <p:xfrm>
          <a:off x="4264025" y="1604963"/>
          <a:ext cx="404813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9" name="Equation" r:id="rId5" imgW="368280" imgH="291960" progId="Equation.DSMT4">
                  <p:embed/>
                </p:oleObj>
              </mc:Choice>
              <mc:Fallback>
                <p:oleObj name="Equation" r:id="rId5" imgW="3682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64025" y="1604963"/>
                        <a:ext cx="404813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(Decorative)Table 17">
            <a:extLst>
              <a:ext uri="{FF2B5EF4-FFF2-40B4-BE49-F238E27FC236}">
                <a16:creationId xmlns:a16="http://schemas.microsoft.com/office/drawing/2014/main" id="{2B38B4C1-DA67-4CCB-B811-4149C40FB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664154"/>
              </p:ext>
            </p:extLst>
          </p:nvPr>
        </p:nvGraphicFramePr>
        <p:xfrm>
          <a:off x="1400238" y="2164080"/>
          <a:ext cx="634352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07">
                  <a:extLst>
                    <a:ext uri="{9D8B030D-6E8A-4147-A177-3AD203B41FA5}">
                      <a16:colId xmlns:a16="http://schemas.microsoft.com/office/drawing/2014/main" val="2469205824"/>
                    </a:ext>
                  </a:extLst>
                </a:gridCol>
                <a:gridCol w="2114507">
                  <a:extLst>
                    <a:ext uri="{9D8B030D-6E8A-4147-A177-3AD203B41FA5}">
                      <a16:colId xmlns:a16="http://schemas.microsoft.com/office/drawing/2014/main" val="2743771027"/>
                    </a:ext>
                  </a:extLst>
                </a:gridCol>
                <a:gridCol w="2114507">
                  <a:extLst>
                    <a:ext uri="{9D8B030D-6E8A-4147-A177-3AD203B41FA5}">
                      <a16:colId xmlns:a16="http://schemas.microsoft.com/office/drawing/2014/main" val="2796856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95153" marR="95153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153" marR="95153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95153" marR="95153"/>
                </a:tc>
                <a:extLst>
                  <a:ext uri="{0D108BD9-81ED-4DB2-BD59-A6C34878D82A}">
                    <a16:rowId xmlns:a16="http://schemas.microsoft.com/office/drawing/2014/main" val="961221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153" marR="95153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153" marR="95153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153" marR="95153"/>
                </a:tc>
                <a:extLst>
                  <a:ext uri="{0D108BD9-81ED-4DB2-BD59-A6C34878D82A}">
                    <a16:rowId xmlns:a16="http://schemas.microsoft.com/office/drawing/2014/main" val="1693626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153" marR="95153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153" marR="95153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95153" marR="95153"/>
                </a:tc>
                <a:extLst>
                  <a:ext uri="{0D108BD9-81ED-4DB2-BD59-A6C34878D82A}">
                    <a16:rowId xmlns:a16="http://schemas.microsoft.com/office/drawing/2014/main" val="2321255683"/>
                  </a:ext>
                </a:extLst>
              </a:tr>
            </a:tbl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2F3983DC-D2A7-4A98-B3A4-9DB9904AEB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204925"/>
              </p:ext>
            </p:extLst>
          </p:nvPr>
        </p:nvGraphicFramePr>
        <p:xfrm>
          <a:off x="1600200" y="2247322"/>
          <a:ext cx="1536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0" name="Equation" r:id="rId7" imgW="1536480" imgH="203040" progId="Equation.DSMT4">
                  <p:embed/>
                </p:oleObj>
              </mc:Choice>
              <mc:Fallback>
                <p:oleObj name="Equation" r:id="rId7" imgW="1536480" imgH="20304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F1AD4270-10B6-4909-A08E-9FA102A9B7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00200" y="2247322"/>
                        <a:ext cx="15367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0D3BB49A-8299-4D31-BFC4-5611337C5F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336735"/>
              </p:ext>
            </p:extLst>
          </p:nvPr>
        </p:nvGraphicFramePr>
        <p:xfrm>
          <a:off x="3746500" y="2227580"/>
          <a:ext cx="1651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1" name="Equation" r:id="rId9" imgW="1650960" imgH="241200" progId="Equation.DSMT4">
                  <p:embed/>
                </p:oleObj>
              </mc:Choice>
              <mc:Fallback>
                <p:oleObj name="Equation" r:id="rId9" imgW="1650960" imgH="24120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534FB034-CEC9-439B-9E7E-CF9F97BD65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46500" y="2227580"/>
                        <a:ext cx="1651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75917DA6-71DA-429F-9508-72BDC7898F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454007"/>
              </p:ext>
            </p:extLst>
          </p:nvPr>
        </p:nvGraphicFramePr>
        <p:xfrm>
          <a:off x="5883275" y="2246630"/>
          <a:ext cx="1524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2" name="Equation" r:id="rId11" imgW="1523880" imgH="203040" progId="Equation.DSMT4">
                  <p:embed/>
                </p:oleObj>
              </mc:Choice>
              <mc:Fallback>
                <p:oleObj name="Equation" r:id="rId11" imgW="1523880" imgH="203040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F9F8188B-476D-489C-A180-A29C75B4DD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883275" y="2246630"/>
                        <a:ext cx="1524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322A20CC-BDA6-4512-8479-FC5AA2A663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216134"/>
              </p:ext>
            </p:extLst>
          </p:nvPr>
        </p:nvGraphicFramePr>
        <p:xfrm>
          <a:off x="1847850" y="2557463"/>
          <a:ext cx="1041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3" name="Equation" r:id="rId13" imgW="1041120" imgH="304560" progId="Equation.DSMT4">
                  <p:embed/>
                </p:oleObj>
              </mc:Choice>
              <mc:Fallback>
                <p:oleObj name="Equation" r:id="rId13" imgW="1041120" imgH="30456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DA63F2D5-87E9-4206-A2B7-BC1C0B1EAE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47850" y="2557463"/>
                        <a:ext cx="10414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8DC81EBF-065E-45D3-B142-7BE9C3F9C0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380497"/>
              </p:ext>
            </p:extLst>
          </p:nvPr>
        </p:nvGraphicFramePr>
        <p:xfrm>
          <a:off x="4051300" y="2557463"/>
          <a:ext cx="1041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4" name="Equation" r:id="rId15" imgW="1041120" imgH="304560" progId="Equation.DSMT4">
                  <p:embed/>
                </p:oleObj>
              </mc:Choice>
              <mc:Fallback>
                <p:oleObj name="Equation" r:id="rId15" imgW="1041120" imgH="304560" progId="Equation.DSMT4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01A3A176-4A02-4346-9072-72C37EDD24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51300" y="2557463"/>
                        <a:ext cx="10414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4CF36A69-5285-4550-9FE6-3A69B6508D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046187"/>
              </p:ext>
            </p:extLst>
          </p:nvPr>
        </p:nvGraphicFramePr>
        <p:xfrm>
          <a:off x="6115050" y="2557463"/>
          <a:ext cx="1041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5" name="Equation" r:id="rId17" imgW="1041120" imgH="304560" progId="Equation.DSMT4">
                  <p:embed/>
                </p:oleObj>
              </mc:Choice>
              <mc:Fallback>
                <p:oleObj name="Equation" r:id="rId17" imgW="1041120" imgH="30456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661C4691-41DE-46EA-96A2-A52E26B5C9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115050" y="2557463"/>
                        <a:ext cx="10414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9D770226-4D1D-4716-9004-E4AB0DFB80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765481"/>
              </p:ext>
            </p:extLst>
          </p:nvPr>
        </p:nvGraphicFramePr>
        <p:xfrm>
          <a:off x="1804988" y="2923703"/>
          <a:ext cx="1066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6" name="Equation" r:id="rId19" imgW="1066680" imgH="304560" progId="Equation.DSMT4">
                  <p:embed/>
                </p:oleObj>
              </mc:Choice>
              <mc:Fallback>
                <p:oleObj name="Equation" r:id="rId19" imgW="1066680" imgH="304560" progId="Equation.DSMT4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364614AB-D33E-4CA9-BE5F-1ECE361D68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804988" y="2923703"/>
                        <a:ext cx="1066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DF038C3F-11B0-4514-8066-240EB5E556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641339"/>
              </p:ext>
            </p:extLst>
          </p:nvPr>
        </p:nvGraphicFramePr>
        <p:xfrm>
          <a:off x="4052888" y="2932113"/>
          <a:ext cx="1066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7" name="Equation" r:id="rId21" imgW="1066680" imgH="304560" progId="Equation.DSMT4">
                  <p:embed/>
                </p:oleObj>
              </mc:Choice>
              <mc:Fallback>
                <p:oleObj name="Equation" r:id="rId21" imgW="1066680" imgH="30456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F878DD1F-67C7-4905-BF90-A33F464443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052888" y="2932113"/>
                        <a:ext cx="1066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057A31C3-6D3E-4AA9-9662-605A816EA6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929700"/>
              </p:ext>
            </p:extLst>
          </p:nvPr>
        </p:nvGraphicFramePr>
        <p:xfrm>
          <a:off x="6115050" y="2938463"/>
          <a:ext cx="1066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8" name="Equation" r:id="rId23" imgW="1066680" imgH="304560" progId="Equation.DSMT4">
                  <p:embed/>
                </p:oleObj>
              </mc:Choice>
              <mc:Fallback>
                <p:oleObj name="Equation" r:id="rId23" imgW="1066680" imgH="304560" progId="Equation.DSMT4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C7895FB4-5588-45B0-990F-AF88757C21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115050" y="2938463"/>
                        <a:ext cx="1066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99493C-7F3D-43FE-ADB4-F4188D396CD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3810000"/>
            <a:ext cx="3429000" cy="4089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value of the test statistic is</a:t>
            </a:r>
            <a:endParaRPr lang="en-IN" dirty="0"/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3B97D64B-DD60-4340-8B40-747F477183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875033"/>
              </p:ext>
            </p:extLst>
          </p:nvPr>
        </p:nvGraphicFramePr>
        <p:xfrm>
          <a:off x="3911600" y="3646488"/>
          <a:ext cx="1600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9" name="Equation" r:id="rId25" imgW="1600200" imgH="736560" progId="Equation.DSMT4">
                  <p:embed/>
                </p:oleObj>
              </mc:Choice>
              <mc:Fallback>
                <p:oleObj name="Equation" r:id="rId25" imgW="160020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911600" y="3646488"/>
                        <a:ext cx="16002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7ACD7-09CA-411E-B024-58C1F8611BD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57200" y="4419600"/>
            <a:ext cx="8458200" cy="4692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a two-tailed test, we double the probability that is considered extreme.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5812A57-F4D3-4192-ACFD-BE2A762C51E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0" y="4990097"/>
            <a:ext cx="3118919" cy="443489"/>
          </a:xfrm>
        </p:spPr>
        <p:txBody>
          <a:bodyPr/>
          <a:lstStyle/>
          <a:p>
            <a:r>
              <a:rPr lang="en-US" dirty="0"/>
              <a:t>Two times the right tail if</a:t>
            </a:r>
            <a:endParaRPr lang="en-IN" dirty="0"/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A8BFFE7F-8509-4584-9A96-B06F62FE41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649628"/>
              </p:ext>
            </p:extLst>
          </p:nvPr>
        </p:nvGraphicFramePr>
        <p:xfrm>
          <a:off x="3554413" y="5011738"/>
          <a:ext cx="85566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0" name="Equation" r:id="rId27" imgW="838080" imgH="355320" progId="Equation.DSMT4">
                  <p:embed/>
                </p:oleObj>
              </mc:Choice>
              <mc:Fallback>
                <p:oleObj name="Equation" r:id="rId27" imgW="83808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554413" y="5011738"/>
                        <a:ext cx="855662" cy="363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5D7E9F-9F0B-4F3A-B413-07E2163D9AB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5504399"/>
            <a:ext cx="3037438" cy="439201"/>
          </a:xfrm>
        </p:spPr>
        <p:txBody>
          <a:bodyPr/>
          <a:lstStyle/>
          <a:p>
            <a:r>
              <a:rPr lang="en-US" dirty="0"/>
              <a:t>Two times the left tail if</a:t>
            </a:r>
            <a:endParaRPr lang="en-IN" dirty="0"/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594539D7-D49A-45C6-B823-2EA4AFC519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554027"/>
              </p:ext>
            </p:extLst>
          </p:nvPr>
        </p:nvGraphicFramePr>
        <p:xfrm>
          <a:off x="3554413" y="5541963"/>
          <a:ext cx="85566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1" name="Equation" r:id="rId29" imgW="838080" imgH="355320" progId="Equation.DSMT4">
                  <p:embed/>
                </p:oleObj>
              </mc:Choice>
              <mc:Fallback>
                <p:oleObj name="Equation" r:id="rId29" imgW="838080" imgH="355320" progId="Equation.DSMT4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A8BFFE7F-8509-4584-9A96-B06F62FE41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554413" y="5541963"/>
                        <a:ext cx="855662" cy="363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6074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9AEC-6184-4BF3-BF11-53DE23C7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11.1 Inference Concerning the Population Variance </a:t>
            </a:r>
            <a:r>
              <a:rPr lang="en-US" sz="1100" dirty="0"/>
              <a:t>12</a:t>
            </a:r>
            <a:endParaRPr lang="en-IN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217C4-C68F-4A30-850B-3E6AB2014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780860"/>
          </a:xfrm>
        </p:spPr>
        <p:txBody>
          <a:bodyPr/>
          <a:lstStyle/>
          <a:p>
            <a:r>
              <a:rPr lang="en-US" dirty="0"/>
              <a:t>Example: Dorothy Brennan’s client asks if the standard deviation of returns for the Growth fund exceeds 20%.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DE60C-F9D7-4774-8E87-38B883334AA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2438400"/>
            <a:ext cx="5753477" cy="456446"/>
          </a:xfrm>
        </p:spPr>
        <p:txBody>
          <a:bodyPr/>
          <a:lstStyle/>
          <a:p>
            <a:r>
              <a:rPr lang="en-US" dirty="0"/>
              <a:t>This is equivalent to testing if the variance exceeds</a:t>
            </a:r>
            <a:endParaRPr lang="en-IN" dirty="0"/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82004141-416F-4B54-B924-595F210870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391411"/>
              </p:ext>
            </p:extLst>
          </p:nvPr>
        </p:nvGraphicFramePr>
        <p:xfrm>
          <a:off x="6197600" y="2451100"/>
          <a:ext cx="1028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Equation" r:id="rId4" imgW="1028520" imgH="431640" progId="Equation.DSMT4">
                  <p:embed/>
                </p:oleObj>
              </mc:Choice>
              <mc:Fallback>
                <p:oleObj name="Equation" r:id="rId4" imgW="10285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97600" y="2451100"/>
                        <a:ext cx="10287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BFFB95-2F8E-456D-860E-6E142EB8C88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2971800"/>
            <a:ext cx="8229600" cy="1594792"/>
          </a:xfrm>
        </p:spPr>
        <p:txBody>
          <a:bodyPr/>
          <a:lstStyle/>
          <a:p>
            <a:r>
              <a:rPr lang="en-US" dirty="0"/>
              <a:t>Conduct this test at the 5% significance level.</a:t>
            </a:r>
          </a:p>
          <a:p>
            <a:r>
              <a:rPr lang="en-US" dirty="0"/>
              <a:t>Assume that returns are normally distributed.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4113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0305-7228-4C87-80E5-00371181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11.1 Inference Concerning the Population Variance </a:t>
            </a:r>
            <a:r>
              <a:rPr lang="en-US" sz="1100" dirty="0"/>
              <a:t>13</a:t>
            </a:r>
            <a:endParaRPr lang="en-IN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8B0D3-DE7D-49D1-8EFB-664395E59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835181"/>
          </a:xfrm>
        </p:spPr>
        <p:txBody>
          <a:bodyPr/>
          <a:lstStyle/>
          <a:p>
            <a:r>
              <a:rPr lang="en-US" dirty="0"/>
              <a:t>Example, continued.</a:t>
            </a:r>
          </a:p>
          <a:p>
            <a:r>
              <a:rPr lang="en-US" dirty="0"/>
              <a:t>We wish to determine whether the variance is greater than 400(%).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67148-1C58-4F23-BF0B-FF388525ADF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2590800"/>
            <a:ext cx="304800" cy="457200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678ECE21-DFB9-4DAC-92BF-02859AA357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720334"/>
              </p:ext>
            </p:extLst>
          </p:nvPr>
        </p:nvGraphicFramePr>
        <p:xfrm>
          <a:off x="874713" y="2600325"/>
          <a:ext cx="14097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5" name="Equation" r:id="rId3" imgW="1409400" imgH="355320" progId="Equation.DSMT4">
                  <p:embed/>
                </p:oleObj>
              </mc:Choice>
              <mc:Fallback>
                <p:oleObj name="Equation" r:id="rId3" imgW="14094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4713" y="2600325"/>
                        <a:ext cx="14097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31EF4BED-982A-4CAF-AD29-9610D7552A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347462"/>
              </p:ext>
            </p:extLst>
          </p:nvPr>
        </p:nvGraphicFramePr>
        <p:xfrm>
          <a:off x="830263" y="3076575"/>
          <a:ext cx="1498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6" name="Equation" r:id="rId5" imgW="1498320" imgH="355320" progId="Equation.DSMT4">
                  <p:embed/>
                </p:oleObj>
              </mc:Choice>
              <mc:Fallback>
                <p:oleObj name="Equation" r:id="rId5" imgW="1498320" imgH="35532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678ECE21-DFB9-4DAC-92BF-02859AA357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0263" y="3076575"/>
                        <a:ext cx="14986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F90559-F825-43D9-B49E-01F330545ED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3581401"/>
            <a:ext cx="3761715" cy="447391"/>
          </a:xfrm>
        </p:spPr>
        <p:txBody>
          <a:bodyPr/>
          <a:lstStyle/>
          <a:p>
            <a:r>
              <a:rPr lang="en-IN" i="1" dirty="0"/>
              <a:t>s</a:t>
            </a:r>
            <a:r>
              <a:rPr lang="en-IN" dirty="0"/>
              <a:t> = 23.7993, </a:t>
            </a:r>
            <a:r>
              <a:rPr lang="en-IN" i="1" dirty="0"/>
              <a:t>n</a:t>
            </a:r>
            <a:r>
              <a:rPr lang="en-IN" dirty="0"/>
              <a:t> = 36, </a:t>
            </a:r>
            <a:r>
              <a:rPr lang="en-IN" i="1" dirty="0"/>
              <a:t>df</a:t>
            </a:r>
            <a:r>
              <a:rPr lang="en-IN" dirty="0"/>
              <a:t> = 35.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EAC2A9-7485-4A01-AF54-684298C6FEC9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57200" y="4355958"/>
            <a:ext cx="411935" cy="447392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DB8ED09A-A43B-4418-949E-498C64DFFC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890249"/>
              </p:ext>
            </p:extLst>
          </p:nvPr>
        </p:nvGraphicFramePr>
        <p:xfrm>
          <a:off x="927100" y="4216400"/>
          <a:ext cx="4533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7" name="Equation" r:id="rId7" imgW="4533840" imgH="736560" progId="Equation.DSMT4">
                  <p:embed/>
                </p:oleObj>
              </mc:Choice>
              <mc:Fallback>
                <p:oleObj name="Equation" r:id="rId7" imgW="453384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7100" y="4216400"/>
                        <a:ext cx="45339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3502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36EA-E7F8-474B-A85C-44C295E2F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11.1 Inference Concerning the Population Variance </a:t>
            </a:r>
            <a:r>
              <a:rPr lang="en-US" sz="1100" dirty="0"/>
              <a:t>14</a:t>
            </a:r>
            <a:endParaRPr lang="en-IN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B1983-B22F-4568-9513-AF2032439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5486400" cy="463989"/>
          </a:xfrm>
        </p:spPr>
        <p:txBody>
          <a:bodyPr/>
          <a:lstStyle/>
          <a:p>
            <a:r>
              <a:rPr lang="en-IN" dirty="0"/>
              <a:t>Example, continued.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A0516-009D-4B5E-BC74-2C4FB286D27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2240425"/>
            <a:ext cx="1981200" cy="426575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i="1" dirty="0"/>
              <a:t>p</a:t>
            </a:r>
            <a:r>
              <a:rPr lang="en-IN" dirty="0"/>
              <a:t>-value is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A7AA3A77-C099-45AE-9B01-CE580162A2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982483"/>
              </p:ext>
            </p:extLst>
          </p:nvPr>
        </p:nvGraphicFramePr>
        <p:xfrm>
          <a:off x="2478088" y="2259013"/>
          <a:ext cx="3670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8" name="Equation" r:id="rId3" imgW="3670200" imgH="431640" progId="Equation.DSMT4">
                  <p:embed/>
                </p:oleObj>
              </mc:Choice>
              <mc:Fallback>
                <p:oleObj name="Equation" r:id="rId3" imgW="36702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8088" y="2259013"/>
                        <a:ext cx="36703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F8084A-110D-4D90-BDC8-CF168473623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418" y="2258532"/>
            <a:ext cx="2726982" cy="43940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or between 0.05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77FD6-D9DA-4679-B6A2-6967535D4F39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57200" y="2819400"/>
            <a:ext cx="5181600" cy="463989"/>
          </a:xfrm>
        </p:spPr>
        <p:txBody>
          <a:bodyPr/>
          <a:lstStyle/>
          <a:p>
            <a:pPr indent="0">
              <a:buNone/>
            </a:pPr>
            <a:r>
              <a:rPr lang="en-US" dirty="0"/>
              <a:t>and 0.10 using the table.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F7DE11-8124-4791-BB6F-8B043738659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0" y="3352800"/>
            <a:ext cx="8610600" cy="766527"/>
          </a:xfrm>
        </p:spPr>
        <p:txBody>
          <a:bodyPr/>
          <a:lstStyle/>
          <a:p>
            <a:r>
              <a:rPr lang="en-US" dirty="0"/>
              <a:t>Do not reject the null hypothesis.</a:t>
            </a:r>
          </a:p>
          <a:p>
            <a:r>
              <a:rPr lang="en-US" dirty="0"/>
              <a:t>At the 5% significance level, the variance of the Growth fund is not greater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1E49A7-60B4-4242-8C6F-FA6E415E1F0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4194021"/>
            <a:ext cx="990600" cy="414194"/>
          </a:xfrm>
        </p:spPr>
        <p:txBody>
          <a:bodyPr/>
          <a:lstStyle/>
          <a:p>
            <a:pPr indent="0">
              <a:buNone/>
            </a:pPr>
            <a:r>
              <a:rPr lang="en-IN" dirty="0"/>
              <a:t>than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7354254B-BDE5-41E8-BD1C-E7AB438776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334718"/>
              </p:ext>
            </p:extLst>
          </p:nvPr>
        </p:nvGraphicFramePr>
        <p:xfrm>
          <a:off x="1447800" y="4234003"/>
          <a:ext cx="762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9" name="Equation" r:id="rId5" imgW="761760" imgH="291960" progId="Equation.DSMT4">
                  <p:embed/>
                </p:oleObj>
              </mc:Choice>
              <mc:Fallback>
                <p:oleObj name="Equation" r:id="rId5" imgW="7617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7800" y="4234003"/>
                        <a:ext cx="7620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2C1FD83-1D6E-4E10-9CC8-8A431052F0E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200" y="4678362"/>
            <a:ext cx="8305800" cy="1189038"/>
          </a:xfrm>
        </p:spPr>
        <p:txBody>
          <a:bodyPr/>
          <a:lstStyle/>
          <a:p>
            <a:r>
              <a:rPr lang="en-US" dirty="0"/>
              <a:t>Equivalently, the standard deviation does not exceed 20%, implying that the risk associated with this investment is not more than what the client wants to accept.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7740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9AEC-6184-4BF3-BF11-53DE23C7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11.1 Inference Concerning the Population Variance </a:t>
            </a:r>
            <a:r>
              <a:rPr lang="en-US" sz="1100" dirty="0"/>
              <a:t>15</a:t>
            </a:r>
            <a:endParaRPr lang="en-IN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217C4-C68F-4A30-850B-3E6AB2014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780860"/>
          </a:xfrm>
        </p:spPr>
        <p:txBody>
          <a:bodyPr>
            <a:normAutofit fontScale="92500"/>
          </a:bodyPr>
          <a:lstStyle/>
          <a:p>
            <a:r>
              <a:rPr lang="en-US" dirty="0"/>
              <a:t>Example: Dorothy Brennan’s client from the introductory case also wonders if the standard deviation of returns for the Value fund differs from 15%.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DE60C-F9D7-4774-8E87-38B883334AA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1" y="2438400"/>
            <a:ext cx="6159500" cy="456446"/>
          </a:xfrm>
        </p:spPr>
        <p:txBody>
          <a:bodyPr/>
          <a:lstStyle/>
          <a:p>
            <a:r>
              <a:rPr lang="en-US" dirty="0"/>
              <a:t>This is equivalent to testing if the variance differs from</a:t>
            </a:r>
            <a:endParaRPr lang="en-IN" dirty="0"/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82004141-416F-4B54-B924-595F210870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507390"/>
              </p:ext>
            </p:extLst>
          </p:nvPr>
        </p:nvGraphicFramePr>
        <p:xfrm>
          <a:off x="6680200" y="2428875"/>
          <a:ext cx="1016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Equation" r:id="rId4" imgW="1015920" imgH="431640" progId="Equation.DSMT4">
                  <p:embed/>
                </p:oleObj>
              </mc:Choice>
              <mc:Fallback>
                <p:oleObj name="Equation" r:id="rId4" imgW="1015920" imgH="431640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82004141-416F-4B54-B924-595F210870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80200" y="2428875"/>
                        <a:ext cx="10160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BFFB95-2F8E-456D-860E-6E142EB8C88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2971800"/>
            <a:ext cx="8229600" cy="1594792"/>
          </a:xfrm>
        </p:spPr>
        <p:txBody>
          <a:bodyPr/>
          <a:lstStyle/>
          <a:p>
            <a:r>
              <a:rPr lang="en-US" dirty="0"/>
              <a:t>Conduct this test at the 5% significance level.</a:t>
            </a:r>
          </a:p>
          <a:p>
            <a:r>
              <a:rPr lang="en-US" dirty="0"/>
              <a:t>Assume that returns are normally distributed.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368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BF153-185D-47D1-92CC-B4CA6ACFD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11.1 Inference Concerning the Population Variance </a:t>
            </a:r>
            <a:r>
              <a:rPr lang="en-US" sz="1100" dirty="0"/>
              <a:t>16</a:t>
            </a:r>
            <a:endParaRPr lang="en-IN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03C54-66CA-450B-9B59-DA2115BCD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7899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Example, continued.</a:t>
            </a:r>
          </a:p>
          <a:p>
            <a:pPr marL="0" indent="0">
              <a:buNone/>
            </a:pPr>
            <a:r>
              <a:rPr lang="en-US" dirty="0"/>
              <a:t>This is an example of a two-tailed test.</a:t>
            </a:r>
            <a:endParaRPr lang="en-IN" dirty="0"/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CA4ACA6F-1139-46C9-AC52-CEA2A3FAB0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251009"/>
              </p:ext>
            </p:extLst>
          </p:nvPr>
        </p:nvGraphicFramePr>
        <p:xfrm>
          <a:off x="558800" y="2528888"/>
          <a:ext cx="14097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7" name="Equation" r:id="rId3" imgW="1409400" imgH="355320" progId="Equation.DSMT4">
                  <p:embed/>
                </p:oleObj>
              </mc:Choice>
              <mc:Fallback>
                <p:oleObj name="Equation" r:id="rId3" imgW="14094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8800" y="2528888"/>
                        <a:ext cx="14097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E8AB149A-FC95-4169-9235-5645896FCE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361506"/>
              </p:ext>
            </p:extLst>
          </p:nvPr>
        </p:nvGraphicFramePr>
        <p:xfrm>
          <a:off x="514350" y="3027363"/>
          <a:ext cx="1498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8" name="Equation" r:id="rId5" imgW="1498320" imgH="355320" progId="Equation.DSMT4">
                  <p:embed/>
                </p:oleObj>
              </mc:Choice>
              <mc:Fallback>
                <p:oleObj name="Equation" r:id="rId5" imgW="1498320" imgH="35532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CA4ACA6F-1139-46C9-AC52-CEA2A3FAB0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4350" y="3027363"/>
                        <a:ext cx="14986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A622A-2FCB-4A06-AD95-E00370F49A6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3382963"/>
            <a:ext cx="7696200" cy="1152823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n</a:t>
            </a:r>
            <a:r>
              <a:rPr lang="en-US" dirty="0"/>
              <a:t> = 36, </a:t>
            </a:r>
            <a:r>
              <a:rPr lang="en-US" i="1" dirty="0"/>
              <a:t>df</a:t>
            </a:r>
            <a:r>
              <a:rPr lang="en-US" dirty="0"/>
              <a:t> = 35.</a:t>
            </a:r>
          </a:p>
          <a:p>
            <a:pPr marL="0" indent="0">
              <a:buNone/>
            </a:pPr>
            <a:r>
              <a:rPr lang="en-US" dirty="0"/>
              <a:t>With Excel,</a:t>
            </a:r>
          </a:p>
          <a:p>
            <a:r>
              <a:rPr lang="en-US" dirty="0"/>
              <a:t>Use VAR.S to find the variance: </a:t>
            </a:r>
            <a:r>
              <a:rPr lang="en-US" i="1" dirty="0"/>
              <a:t>s</a:t>
            </a:r>
            <a:r>
              <a:rPr lang="en-US" dirty="0"/>
              <a:t> = 23.7993,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F4869D-49E6-4C7C-B5BF-A176B2D72B6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4572001"/>
            <a:ext cx="3218507" cy="407405"/>
          </a:xfrm>
        </p:spPr>
        <p:txBody>
          <a:bodyPr/>
          <a:lstStyle/>
          <a:p>
            <a:r>
              <a:rPr lang="en-IN" dirty="0"/>
              <a:t>Compute the test statistic:</a:t>
            </a:r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611F8ABB-F132-4715-85D8-BC9721B15F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824353"/>
              </p:ext>
            </p:extLst>
          </p:nvPr>
        </p:nvGraphicFramePr>
        <p:xfrm>
          <a:off x="3697288" y="4606925"/>
          <a:ext cx="1358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9" name="Equation" r:id="rId7" imgW="1358640" imgH="355320" progId="Equation.DSMT4">
                  <p:embed/>
                </p:oleObj>
              </mc:Choice>
              <mc:Fallback>
                <p:oleObj name="Equation" r:id="rId7" imgW="135864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97288" y="4606925"/>
                        <a:ext cx="13589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4A710-BA52-4E4E-B7AE-55BF4F7AE795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57200" y="5077485"/>
            <a:ext cx="8534400" cy="789914"/>
          </a:xfrm>
        </p:spPr>
        <p:txBody>
          <a:bodyPr/>
          <a:lstStyle/>
          <a:p>
            <a:r>
              <a:rPr lang="en-US" dirty="0"/>
              <a:t>Use CHISQ.DIST.RT to find the p-value: 2*CHISQ. DIST.RT(50.284, 35)=0.091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575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CABB7-99CC-4F0E-AA6D-4F7CFFD5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11 Learning Objectives (L</a:t>
            </a:r>
            <a:r>
              <a:rPr lang="en-US" sz="100" dirty="0"/>
              <a:t> </a:t>
            </a:r>
            <a:r>
              <a:rPr lang="en-US" dirty="0" err="1"/>
              <a:t>Os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1AD39-9FA7-4F58-96A2-38F7047B6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3716448" cy="4639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L</a:t>
            </a:r>
            <a:r>
              <a:rPr lang="en-US" sz="1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O 11.1</a:t>
            </a:r>
            <a:r>
              <a:rPr lang="en-US" sz="2400" b="1" dirty="0"/>
              <a:t> </a:t>
            </a:r>
            <a:r>
              <a:rPr lang="en-US" sz="2400" dirty="0"/>
              <a:t>  Discuss features of</a:t>
            </a:r>
            <a:endParaRPr lang="en-IN" sz="2400" dirty="0"/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D2BC5091-3E44-4778-830D-5B9BA09F71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677437"/>
              </p:ext>
            </p:extLst>
          </p:nvPr>
        </p:nvGraphicFramePr>
        <p:xfrm>
          <a:off x="4205588" y="1600200"/>
          <a:ext cx="330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3" imgW="330120" imgH="406080" progId="Equation.DSMT4">
                  <p:embed/>
                </p:oleObj>
              </mc:Choice>
              <mc:Fallback>
                <p:oleObj name="Equation" r:id="rId3" imgW="3301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05588" y="1600200"/>
                        <a:ext cx="3302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2AB7A-5C7B-4F35-960B-9B9FF8C700C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48200" y="1600200"/>
            <a:ext cx="2514600" cy="554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distribution.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FF73B-2FDF-4D19-B81D-6B77DB960A2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2137374"/>
            <a:ext cx="8229600" cy="2477646"/>
          </a:xfrm>
        </p:spPr>
        <p:txBody>
          <a:bodyPr>
            <a:normAutofit/>
          </a:bodyPr>
          <a:lstStyle/>
          <a:p>
            <a:pPr marL="1141413" indent="-1141413">
              <a:buNone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L</a:t>
            </a:r>
            <a:r>
              <a:rPr lang="en-US" sz="1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O 11.2</a:t>
            </a:r>
            <a:r>
              <a:rPr lang="en-US" sz="2400" dirty="0"/>
              <a:t>   Make inferences about the population variance.</a:t>
            </a:r>
          </a:p>
          <a:p>
            <a:pPr marL="1141413" indent="-1141413">
              <a:buNone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L</a:t>
            </a:r>
            <a:r>
              <a:rPr lang="en-US" sz="1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O 11.3</a:t>
            </a:r>
            <a:r>
              <a:rPr lang="en-US" sz="2400" dirty="0"/>
              <a:t>   Discuss features of the </a:t>
            </a:r>
            <a:r>
              <a:rPr lang="en-US" sz="2400" i="1" dirty="0"/>
              <a:t>F</a:t>
            </a:r>
            <a:r>
              <a:rPr lang="en-US" sz="2400" dirty="0"/>
              <a:t> distribution.</a:t>
            </a:r>
          </a:p>
          <a:p>
            <a:pPr marL="1141413" indent="-1141413">
              <a:buNone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L</a:t>
            </a:r>
            <a:r>
              <a:rPr lang="en-US" sz="1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O 11.4</a:t>
            </a:r>
            <a:r>
              <a:rPr lang="en-US" sz="2400" dirty="0"/>
              <a:t>   Make inferences about the ratio of two population variances.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53676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44352-C722-48B6-B5BB-4B8B7776F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11.1 Inference Concerning the Population Variance </a:t>
            </a:r>
            <a:r>
              <a:rPr lang="en-US" sz="1100" dirty="0"/>
              <a:t>17</a:t>
            </a:r>
            <a:endParaRPr lang="en-IN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BFF50-1CEB-4322-89F6-B0A42A4F3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5562600" cy="418722"/>
          </a:xfrm>
        </p:spPr>
        <p:txBody>
          <a:bodyPr/>
          <a:lstStyle/>
          <a:p>
            <a:r>
              <a:rPr lang="en-IN" dirty="0"/>
              <a:t>Example, continued with R.</a:t>
            </a:r>
          </a:p>
        </p:txBody>
      </p:sp>
      <p:pic>
        <p:nvPicPr>
          <p:cNvPr id="19" name="Picture 18" descr="A 2 line program code.">
            <a:extLst>
              <a:ext uri="{FF2B5EF4-FFF2-40B4-BE49-F238E27FC236}">
                <a16:creationId xmlns:a16="http://schemas.microsoft.com/office/drawing/2014/main" id="{A24DAC2D-7452-4F29-AC59-5256E56A0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59" y="2075079"/>
            <a:ext cx="2459682" cy="458041"/>
          </a:xfrm>
          <a:prstGeom prst="rect">
            <a:avLst/>
          </a:prstGeom>
        </p:spPr>
      </p:pic>
      <p:pic>
        <p:nvPicPr>
          <p:cNvPr id="21" name="Picture 20" descr="A 1 line program code. ">
            <a:extLst>
              <a:ext uri="{FF2B5EF4-FFF2-40B4-BE49-F238E27FC236}">
                <a16:creationId xmlns:a16="http://schemas.microsoft.com/office/drawing/2014/main" id="{4B69AC42-3B87-4D25-8DB6-C2C3EB041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59" y="2590800"/>
            <a:ext cx="5556040" cy="338950"/>
          </a:xfrm>
          <a:prstGeom prst="rect">
            <a:avLst/>
          </a:prstGeom>
        </p:spPr>
      </p:pic>
      <p:pic>
        <p:nvPicPr>
          <p:cNvPr id="22" name="Picture 21" descr="An image showing R’s output using var Test function.">
            <a:extLst>
              <a:ext uri="{FF2B5EF4-FFF2-40B4-BE49-F238E27FC236}">
                <a16:creationId xmlns:a16="http://schemas.microsoft.com/office/drawing/2014/main" id="{E08CE1B3-8639-427E-89FA-10D9DF1DB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803" y="2919766"/>
            <a:ext cx="3248753" cy="121209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2E3D1-8139-47AA-A86E-5056C2BD001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4191000"/>
            <a:ext cx="8382000" cy="797851"/>
          </a:xfrm>
        </p:spPr>
        <p:txBody>
          <a:bodyPr/>
          <a:lstStyle/>
          <a:p>
            <a:r>
              <a:rPr lang="en-US" dirty="0"/>
              <a:t>Do not reject the null hypothesis.</a:t>
            </a:r>
          </a:p>
          <a:p>
            <a:r>
              <a:rPr lang="en-US" dirty="0"/>
              <a:t>At the 5% level, we cannot conclude that the risk, measured by the variance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E57D98-936B-4EE7-912F-59DA67092AD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5043530"/>
            <a:ext cx="3200400" cy="426575"/>
          </a:xfrm>
        </p:spPr>
        <p:txBody>
          <a:bodyPr/>
          <a:lstStyle/>
          <a:p>
            <a:pPr indent="0">
              <a:buNone/>
            </a:pPr>
            <a:r>
              <a:rPr lang="en-US" dirty="0"/>
              <a:t>of the return, differs from</a:t>
            </a:r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A144E9AD-C03A-4954-B377-1C48975911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457655"/>
              </p:ext>
            </p:extLst>
          </p:nvPr>
        </p:nvGraphicFramePr>
        <p:xfrm>
          <a:off x="3721100" y="5032375"/>
          <a:ext cx="1016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Equation" r:id="rId6" imgW="1015920" imgH="431640" progId="Equation.DSMT4">
                  <p:embed/>
                </p:oleObj>
              </mc:Choice>
              <mc:Fallback>
                <p:oleObj name="Equation" r:id="rId6" imgW="10159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21100" y="5032375"/>
                        <a:ext cx="10160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3D70C1-C5F1-4F5D-A66F-2A5C769F166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008359" y="5696894"/>
            <a:ext cx="5152516" cy="2913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200" dirty="0">
                <a:hlinkClick r:id="rId8" action="ppaction://hlinksldjump"/>
              </a:rPr>
              <a:t>Access the text alternative for slide images.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58391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829D9-105D-43E3-ABB5-70887307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11.2 Inference Concerning the Ratio of Two Population Variances </a:t>
            </a:r>
            <a:r>
              <a:rPr lang="en-US" sz="1100" dirty="0"/>
              <a:t>1</a:t>
            </a:r>
            <a:endParaRPr lang="en-IN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43F18-1004-45DD-9A75-3A8CF3040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4549366" cy="473043"/>
          </a:xfrm>
        </p:spPr>
        <p:txBody>
          <a:bodyPr/>
          <a:lstStyle/>
          <a:p>
            <a:r>
              <a:rPr lang="en-US" dirty="0"/>
              <a:t>We compare two population variances,</a:t>
            </a:r>
            <a:endParaRPr lang="en-IN" dirty="0"/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48ADDF1A-BF16-4DBD-AC74-0D2F3673BE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159576"/>
              </p:ext>
            </p:extLst>
          </p:nvPr>
        </p:nvGraphicFramePr>
        <p:xfrm>
          <a:off x="4991100" y="1658938"/>
          <a:ext cx="1193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8" name="Equation" r:id="rId3" imgW="1193760" imgH="355320" progId="Equation.DSMT4">
                  <p:embed/>
                </p:oleObj>
              </mc:Choice>
              <mc:Fallback>
                <p:oleObj name="Equation" r:id="rId3" imgW="119376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91100" y="1658938"/>
                        <a:ext cx="11938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684E7-9F39-49B7-ABA9-24F01B1C1B6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170056" y="1600201"/>
            <a:ext cx="1987116" cy="42777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through the ratio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1CA0D279-479F-4B38-B97E-4D00D5B021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914077"/>
              </p:ext>
            </p:extLst>
          </p:nvPr>
        </p:nvGraphicFramePr>
        <p:xfrm>
          <a:off x="8154988" y="1617663"/>
          <a:ext cx="812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9" name="Equation" r:id="rId5" imgW="812520" imgH="355320" progId="Equation.DSMT4">
                  <p:embed/>
                </p:oleObj>
              </mc:Choice>
              <mc:Fallback>
                <p:oleObj name="Equation" r:id="rId5" imgW="81252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54988" y="1617663"/>
                        <a:ext cx="8128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0764A2-8128-463A-BB0B-A774FDABE06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2209801"/>
            <a:ext cx="656376" cy="424758"/>
          </a:xfrm>
        </p:spPr>
        <p:txBody>
          <a:bodyPr/>
          <a:lstStyle/>
          <a:p>
            <a:r>
              <a:rPr lang="en-IN" dirty="0"/>
              <a:t>If</a:t>
            </a:r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4F0BC151-8AE6-4F35-B9FC-D8CCF2AE14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873025"/>
              </p:ext>
            </p:extLst>
          </p:nvPr>
        </p:nvGraphicFramePr>
        <p:xfrm>
          <a:off x="1143000" y="2255838"/>
          <a:ext cx="26797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0" name="Equation" r:id="rId7" imgW="2679480" imgH="355320" progId="Equation.DSMT4">
                  <p:embed/>
                </p:oleObj>
              </mc:Choice>
              <mc:Fallback>
                <p:oleObj name="Equation" r:id="rId7" imgW="267948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3000" y="2255838"/>
                        <a:ext cx="26797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B18BD0-3D60-45A7-873E-B80DA78FA372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57200" y="2817122"/>
            <a:ext cx="3933731" cy="478339"/>
          </a:xfrm>
        </p:spPr>
        <p:txBody>
          <a:bodyPr/>
          <a:lstStyle/>
          <a:p>
            <a:r>
              <a:rPr lang="en-US" dirty="0"/>
              <a:t>The ratio of the sample variances</a:t>
            </a:r>
            <a:endParaRPr lang="en-IN" dirty="0"/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12A7A96D-6E8A-4217-8666-8EFEFCCCCA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446255"/>
              </p:ext>
            </p:extLst>
          </p:nvPr>
        </p:nvGraphicFramePr>
        <p:xfrm>
          <a:off x="4495800" y="2878491"/>
          <a:ext cx="711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1" name="Equation" r:id="rId9" imgW="711000" imgH="355320" progId="Equation.DSMT4">
                  <p:embed/>
                </p:oleObj>
              </mc:Choice>
              <mc:Fallback>
                <p:oleObj name="Equation" r:id="rId9" imgW="7110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95800" y="2878491"/>
                        <a:ext cx="7112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E645FF-6B67-4476-853E-8498F5C9262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302817" y="2837506"/>
            <a:ext cx="2048598" cy="41268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is an estimator of</a:t>
            </a:r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A07C2E0A-1B1A-401B-877E-5854F7748A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635102"/>
              </p:ext>
            </p:extLst>
          </p:nvPr>
        </p:nvGraphicFramePr>
        <p:xfrm>
          <a:off x="7359650" y="2860675"/>
          <a:ext cx="812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2" name="Equation" r:id="rId11" imgW="812520" imgH="355320" progId="Equation.DSMT4">
                  <p:embed/>
                </p:oleObj>
              </mc:Choice>
              <mc:Fallback>
                <p:oleObj name="Equation" r:id="rId11" imgW="812520" imgH="35532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48ADDF1A-BF16-4DBD-AC74-0D2F3673BE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359650" y="2860675"/>
                        <a:ext cx="8128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82665F-4AF7-4C7B-B5E7-1A53FE39837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3352800"/>
            <a:ext cx="8229600" cy="758981"/>
          </a:xfrm>
        </p:spPr>
        <p:txBody>
          <a:bodyPr/>
          <a:lstStyle/>
          <a:p>
            <a:r>
              <a:rPr lang="en-US" dirty="0"/>
              <a:t>The sample variances are computed from independent random samples, drawn from two normally distributed populations.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E9EE503-34C3-4BC1-84AB-8F5B1A0E189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200" y="4151015"/>
            <a:ext cx="6324600" cy="420985"/>
          </a:xfrm>
        </p:spPr>
        <p:txBody>
          <a:bodyPr/>
          <a:lstStyle/>
          <a:p>
            <a:r>
              <a:rPr lang="en-US" dirty="0"/>
              <a:t>We need to first understand the sampling distribution of</a:t>
            </a:r>
            <a:endParaRPr lang="en-IN" dirty="0"/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EB43CA95-DD5D-4F2F-AC51-5242C70175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051658"/>
              </p:ext>
            </p:extLst>
          </p:nvPr>
        </p:nvGraphicFramePr>
        <p:xfrm>
          <a:off x="6794500" y="4178300"/>
          <a:ext cx="7747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3" name="Equation" r:id="rId13" imgW="774360" imgH="355320" progId="Equation.DSMT4">
                  <p:embed/>
                </p:oleObj>
              </mc:Choice>
              <mc:Fallback>
                <p:oleObj name="Equation" r:id="rId13" imgW="774360" imgH="355320" progId="Equation.DSMT4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12A7A96D-6E8A-4217-8666-8EFEFCCCC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794500" y="4178300"/>
                        <a:ext cx="7747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6404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139C-7BD9-4E11-A07C-B3AAB187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11.2 Inference Concerning the Ratio of Two Population Variances </a:t>
            </a:r>
            <a:r>
              <a:rPr lang="en-US" sz="1100" dirty="0"/>
              <a:t>2</a:t>
            </a:r>
            <a:endParaRPr lang="en-IN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A21E-AFA3-43CE-8D9C-A68B5ECDE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3191347" cy="40061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 sampling distribution of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D1F40EF6-10CA-4C03-98F2-A6AC2C9934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95748"/>
              </p:ext>
            </p:extLst>
          </p:nvPr>
        </p:nvGraphicFramePr>
        <p:xfrm>
          <a:off x="3657600" y="1632643"/>
          <a:ext cx="711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8" name="Equation" r:id="rId3" imgW="711000" imgH="355320" progId="Equation.DSMT4">
                  <p:embed/>
                </p:oleObj>
              </mc:Choice>
              <mc:Fallback>
                <p:oleObj name="Equation" r:id="rId3" imgW="7110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7600" y="1632643"/>
                        <a:ext cx="7112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D2F5A-8FB1-4166-81BE-38739D04DD7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495800" y="1600202"/>
            <a:ext cx="3962400" cy="41872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 </a:t>
            </a:r>
            <a:r>
              <a:rPr lang="en-IN" i="1" dirty="0"/>
              <a:t>F</a:t>
            </a:r>
            <a:r>
              <a:rPr lang="en-IN" dirty="0"/>
              <a:t> distribution.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63B429-2DC7-49A9-BF3C-F994480270B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2126795"/>
            <a:ext cx="8229600" cy="4640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/>
              <a:t>F</a:t>
            </a:r>
            <a:r>
              <a:rPr lang="en-US" dirty="0"/>
              <a:t> distribution is characterized by a family of distributions.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75224-EEFD-44B2-94B0-A9E8F46E16D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57200" y="2743200"/>
            <a:ext cx="1652257" cy="416459"/>
          </a:xfrm>
        </p:spPr>
        <p:txBody>
          <a:bodyPr/>
          <a:lstStyle/>
          <a:p>
            <a:r>
              <a:rPr lang="en-IN" dirty="0"/>
              <a:t>Like </a:t>
            </a:r>
            <a:r>
              <a:rPr lang="en-IN" i="1" dirty="0" err="1"/>
              <a:t>t</a:t>
            </a:r>
            <a:r>
              <a:rPr lang="en-IN" i="1" baseline="-25000" dirty="0" err="1"/>
              <a:t>df</a:t>
            </a:r>
            <a:r>
              <a:rPr lang="en-IN" dirty="0"/>
              <a:t> and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649094EB-C458-4985-AB7F-49D0388D41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971479"/>
              </p:ext>
            </p:extLst>
          </p:nvPr>
        </p:nvGraphicFramePr>
        <p:xfrm>
          <a:off x="2136616" y="2760929"/>
          <a:ext cx="431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9" name="Equation" r:id="rId5" imgW="431640" imgH="380880" progId="Equation.DSMT4">
                  <p:embed/>
                </p:oleObj>
              </mc:Choice>
              <mc:Fallback>
                <p:oleObj name="Equation" r:id="rId5" imgW="4316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6616" y="2760929"/>
                        <a:ext cx="431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C73EE02-70DD-401E-A8E2-8FD1725B1D5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631786" y="2751876"/>
            <a:ext cx="5138725" cy="407783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F</a:t>
            </a:r>
            <a:r>
              <a:rPr lang="en-US" dirty="0"/>
              <a:t> depends on two degrees of freedom.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4FBE69-A4F8-479F-95C7-EA3E3AB78DA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3352801"/>
            <a:ext cx="8077200" cy="838953"/>
          </a:xfrm>
        </p:spPr>
        <p:txBody>
          <a:bodyPr/>
          <a:lstStyle/>
          <a:p>
            <a:r>
              <a:rPr lang="en-US" i="1" dirty="0"/>
              <a:t>df</a:t>
            </a:r>
            <a:r>
              <a:rPr lang="en-US" baseline="-25000" dirty="0"/>
              <a:t>1</a:t>
            </a:r>
            <a:r>
              <a:rPr lang="en-US" dirty="0"/>
              <a:t> is the numerator degrees of freedom.</a:t>
            </a:r>
          </a:p>
          <a:p>
            <a:r>
              <a:rPr lang="en-US" i="1" dirty="0"/>
              <a:t>df</a:t>
            </a:r>
            <a:r>
              <a:rPr lang="en-US" baseline="-25000" dirty="0"/>
              <a:t>2</a:t>
            </a:r>
            <a:r>
              <a:rPr lang="en-US" dirty="0"/>
              <a:t> is the denominator degrees of freedom.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6F7A27E-87AD-4B89-8619-2A16FB2F601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200" y="4267201"/>
            <a:ext cx="1453081" cy="413441"/>
          </a:xfrm>
        </p:spPr>
        <p:txBody>
          <a:bodyPr/>
          <a:lstStyle/>
          <a:p>
            <a:r>
              <a:rPr lang="en-IN" dirty="0"/>
              <a:t>Denoted</a:t>
            </a:r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B2A2367F-3FB8-4B9C-BEDF-9C936D2557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308026"/>
              </p:ext>
            </p:extLst>
          </p:nvPr>
        </p:nvGraphicFramePr>
        <p:xfrm>
          <a:off x="1851025" y="4286250"/>
          <a:ext cx="800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0" name="Equation" r:id="rId7" imgW="799920" imgH="393480" progId="Equation.DSMT4">
                  <p:embed/>
                </p:oleObj>
              </mc:Choice>
              <mc:Fallback>
                <p:oleObj name="Equation" r:id="rId7" imgW="7999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51025" y="4286250"/>
                        <a:ext cx="800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76088FB5-29B9-419F-99C8-AD1A82AA44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066162"/>
              </p:ext>
            </p:extLst>
          </p:nvPr>
        </p:nvGraphicFramePr>
        <p:xfrm>
          <a:off x="454025" y="4756150"/>
          <a:ext cx="73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1" name="Equation" r:id="rId9" imgW="736560" imgH="393480" progId="Equation.DSMT4">
                  <p:embed/>
                </p:oleObj>
              </mc:Choice>
              <mc:Fallback>
                <p:oleObj name="Equation" r:id="rId9" imgW="736560" imgH="39348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B2A2367F-3FB8-4B9C-BEDF-9C936D2557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4025" y="4756150"/>
                        <a:ext cx="7366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92EE9BD-C4DB-4933-B2E5-118470A1C9A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219200" y="4782495"/>
            <a:ext cx="7772400" cy="4051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is the probability distribution of the ratio of two independent chi-squared</a:t>
            </a:r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24548A2-E9DA-4CBA-932C-8C7A47C0954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7200" y="5232032"/>
            <a:ext cx="6248400" cy="5591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variables divided by their degrees of freedom.</a:t>
            </a:r>
          </a:p>
        </p:txBody>
      </p:sp>
    </p:spTree>
    <p:extLst>
      <p:ext uri="{BB962C8B-B14F-4D97-AF65-F5344CB8AC3E}">
        <p14:creationId xmlns:p14="http://schemas.microsoft.com/office/powerpoint/2010/main" val="2541671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C081F-85CE-4519-878C-2D2BB9B59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11.2 Inference Concerning the Ratio of Two Population Variances </a:t>
            </a:r>
            <a:r>
              <a:rPr lang="en-US" sz="1100" dirty="0"/>
              <a:t>3</a:t>
            </a:r>
            <a:endParaRPr lang="en-IN" sz="1100" dirty="0"/>
          </a:p>
        </p:txBody>
      </p:sp>
      <p:pic>
        <p:nvPicPr>
          <p:cNvPr id="19" name="Picture 18" descr="Three F distributions with various degrees of freedom.">
            <a:extLst>
              <a:ext uri="{FF2B5EF4-FFF2-40B4-BE49-F238E27FC236}">
                <a16:creationId xmlns:a16="http://schemas.microsoft.com/office/drawing/2014/main" id="{98ACC13F-49C7-48A3-967D-9D306FF14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40" y="1950776"/>
            <a:ext cx="4009943" cy="29564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53544-1426-4BA4-B855-7DCC31120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600201"/>
            <a:ext cx="434566" cy="500203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EBC3C3E1-5E82-4DED-A9F7-ECC4E90D5A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034617"/>
              </p:ext>
            </p:extLst>
          </p:nvPr>
        </p:nvGraphicFramePr>
        <p:xfrm>
          <a:off x="5016500" y="1654175"/>
          <a:ext cx="73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0" name="Equation" r:id="rId4" imgW="736560" imgH="393480" progId="Equation.DSMT4">
                  <p:embed/>
                </p:oleObj>
              </mc:Choice>
              <mc:Fallback>
                <p:oleObj name="Equation" r:id="rId4" imgW="7365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16500" y="1654175"/>
                        <a:ext cx="7366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F6481-F560-4C8F-BAB9-AC5A6A4F016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758004" y="1591147"/>
            <a:ext cx="3232086" cy="4730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ranges from zero to infinity.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843A9A-35B9-4373-8AC6-3146B93D04A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0" y="2282967"/>
            <a:ext cx="451163" cy="500204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88547D75-DF00-4676-A9FB-A9D4A33578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489746"/>
              </p:ext>
            </p:extLst>
          </p:nvPr>
        </p:nvGraphicFramePr>
        <p:xfrm>
          <a:off x="5016500" y="2349500"/>
          <a:ext cx="73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1" name="Equation" r:id="rId6" imgW="736560" imgH="393480" progId="Equation.DSMT4">
                  <p:embed/>
                </p:oleObj>
              </mc:Choice>
              <mc:Fallback>
                <p:oleObj name="Equation" r:id="rId6" imgW="736560" imgH="393480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EBC3C3E1-5E82-4DED-A9F7-ECC4E90D5A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16500" y="2349500"/>
                        <a:ext cx="7366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017378-80A0-4CBC-BADC-4CA28396E182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867400" y="2282224"/>
            <a:ext cx="2704959" cy="406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is positively skewed,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F5139E-C1DB-43A1-9C71-D7CDF919B2D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00" y="2761306"/>
            <a:ext cx="4418090" cy="470781"/>
          </a:xfrm>
        </p:spPr>
        <p:txBody>
          <a:bodyPr/>
          <a:lstStyle/>
          <a:p>
            <a:pPr indent="0">
              <a:buNone/>
            </a:pPr>
            <a:r>
              <a:rPr lang="en-US" dirty="0"/>
              <a:t>skewness depends on </a:t>
            </a:r>
            <a:r>
              <a:rPr lang="en-US" i="1" dirty="0"/>
              <a:t>df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df</a:t>
            </a:r>
            <a:r>
              <a:rPr lang="en-US" baseline="-25000" dirty="0"/>
              <a:t>2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39883D-3BE4-4D16-8266-BC980129459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0" y="3352802"/>
            <a:ext cx="3259248" cy="431547"/>
          </a:xfrm>
        </p:spPr>
        <p:txBody>
          <a:bodyPr/>
          <a:lstStyle/>
          <a:p>
            <a:r>
              <a:rPr lang="en-US" dirty="0"/>
              <a:t>As </a:t>
            </a:r>
            <a:r>
              <a:rPr lang="en-US" i="1" dirty="0"/>
              <a:t>df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df</a:t>
            </a:r>
            <a:r>
              <a:rPr lang="en-US" baseline="-25000" dirty="0"/>
              <a:t>2</a:t>
            </a:r>
            <a:r>
              <a:rPr lang="en-US" dirty="0"/>
              <a:t> grow larger,</a:t>
            </a:r>
            <a:endParaRPr lang="en-IN" dirty="0"/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75447332-90BE-464A-8CEC-F84173BC46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22859"/>
              </p:ext>
            </p:extLst>
          </p:nvPr>
        </p:nvGraphicFramePr>
        <p:xfrm>
          <a:off x="7802563" y="3425825"/>
          <a:ext cx="73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2" name="Equation" r:id="rId8" imgW="736560" imgH="393480" progId="Equation.DSMT4">
                  <p:embed/>
                </p:oleObj>
              </mc:Choice>
              <mc:Fallback>
                <p:oleObj name="Equation" r:id="rId8" imgW="736560" imgH="39348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88547D75-DF00-4676-A9FB-A9D4A33578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802563" y="3425825"/>
                        <a:ext cx="7366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8224EE-6FE4-499E-8C4E-0F1FDCB9E91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00656" y="3898272"/>
            <a:ext cx="4314744" cy="445128"/>
          </a:xfrm>
        </p:spPr>
        <p:txBody>
          <a:bodyPr/>
          <a:lstStyle/>
          <a:p>
            <a:pPr indent="0">
              <a:buNone/>
            </a:pPr>
            <a:r>
              <a:rPr lang="en-IN" dirty="0"/>
              <a:t>approaches the normal distribution.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219441B-93C6-4C5F-BEDE-6EE2BC4AD44A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788812" y="5668894"/>
            <a:ext cx="5562600" cy="3252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200" dirty="0">
                <a:latin typeface="Calibri" panose="020F0502020204030204" pitchFamily="34" charset="0"/>
                <a:hlinkClick r:id="rId10" action="ppaction://hlinksldjump"/>
              </a:rPr>
              <a:t>Access the text alternative for slide images.</a:t>
            </a:r>
            <a:endParaRPr lang="en-US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243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8D40-0D4F-48E5-BA4C-E0220D9A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11.2 Inference Concerning the Ratio of Two Population Variances </a:t>
            </a:r>
            <a:r>
              <a:rPr lang="en-US" sz="1100" dirty="0"/>
              <a:t>4</a:t>
            </a:r>
            <a:endParaRPr lang="en-IN" sz="1100" dirty="0"/>
          </a:p>
        </p:txBody>
      </p:sp>
      <p:pic>
        <p:nvPicPr>
          <p:cNvPr id="21" name="Picture 20" descr="F distribution with the upper tail region shaded with an area of alpha.">
            <a:extLst>
              <a:ext uri="{FF2B5EF4-FFF2-40B4-BE49-F238E27FC236}">
                <a16:creationId xmlns:a16="http://schemas.microsoft.com/office/drawing/2014/main" id="{AE0CB3F2-8FEE-4724-BB68-370D4B004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007" y="1622719"/>
            <a:ext cx="4085984" cy="22120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01667-214C-4665-978D-B92031726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38600"/>
            <a:ext cx="882713" cy="426575"/>
          </a:xfrm>
        </p:spPr>
        <p:txBody>
          <a:bodyPr/>
          <a:lstStyle/>
          <a:p>
            <a:r>
              <a:rPr lang="en-IN" dirty="0"/>
              <a:t>Let</a:t>
            </a:r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F0CB830B-676B-4C18-B304-60F7AF423A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387847"/>
              </p:ext>
            </p:extLst>
          </p:nvPr>
        </p:nvGraphicFramePr>
        <p:xfrm>
          <a:off x="1370013" y="4079875"/>
          <a:ext cx="876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4" name="Equation" r:id="rId4" imgW="876240" imgH="393480" progId="Equation.DSMT4">
                  <p:embed/>
                </p:oleObj>
              </mc:Choice>
              <mc:Fallback>
                <p:oleObj name="Equation" r:id="rId4" imgW="876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0013" y="4079875"/>
                        <a:ext cx="8763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4AD33-8D55-476E-9C87-AE6AAEF9974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275936" y="4038601"/>
            <a:ext cx="6715664" cy="4338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represent a value such that the upper (right) tail of the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B90A99-D402-4A14-97F8-BE768F3060B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4562948"/>
            <a:ext cx="1960075" cy="434566"/>
          </a:xfrm>
        </p:spPr>
        <p:txBody>
          <a:bodyPr/>
          <a:lstStyle/>
          <a:p>
            <a:pPr indent="0">
              <a:buNone/>
            </a:pPr>
            <a:r>
              <a:rPr lang="en-IN" dirty="0"/>
              <a:t>distribution is</a:t>
            </a:r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7C4A91F8-E812-49A5-911E-2AC59A0224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825441"/>
              </p:ext>
            </p:extLst>
          </p:nvPr>
        </p:nvGraphicFramePr>
        <p:xfrm>
          <a:off x="2417275" y="4684981"/>
          <a:ext cx="2159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5" name="Equation" r:id="rId6" imgW="215640" imgH="190440" progId="Equation.DSMT4">
                  <p:embed/>
                </p:oleObj>
              </mc:Choice>
              <mc:Fallback>
                <p:oleObj name="Equation" r:id="rId6" imgW="2156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17275" y="4684981"/>
                        <a:ext cx="2159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85817E-5CA2-4373-A858-0A7CC6FFC609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57200" y="5078995"/>
            <a:ext cx="1371600" cy="434566"/>
          </a:xfrm>
        </p:spPr>
        <p:txBody>
          <a:bodyPr/>
          <a:lstStyle/>
          <a:p>
            <a:r>
              <a:rPr lang="en-IN" dirty="0"/>
              <a:t>That is,</a:t>
            </a:r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A170A94A-0409-4D40-9E76-0DAC8AC991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070237"/>
              </p:ext>
            </p:extLst>
          </p:nvPr>
        </p:nvGraphicFramePr>
        <p:xfrm>
          <a:off x="1806575" y="5054600"/>
          <a:ext cx="2692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6" name="Equation" r:id="rId8" imgW="2692080" imgH="482400" progId="Equation.DSMT4">
                  <p:embed/>
                </p:oleObj>
              </mc:Choice>
              <mc:Fallback>
                <p:oleObj name="Equation" r:id="rId8" imgW="26920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06575" y="5054600"/>
                        <a:ext cx="2692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757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4A34-8755-4D57-A69D-49C91D75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11.2 Inference Concerning the Ratio of Two Population Variances </a:t>
            </a:r>
            <a:r>
              <a:rPr lang="en-US" sz="1100" dirty="0"/>
              <a:t>5</a:t>
            </a:r>
            <a:endParaRPr lang="en-IN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8AF20-7548-428D-A0C1-757E54875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2438400" cy="436829"/>
          </a:xfrm>
        </p:spPr>
        <p:txBody>
          <a:bodyPr/>
          <a:lstStyle/>
          <a:p>
            <a:r>
              <a:rPr lang="en-US" dirty="0"/>
              <a:t>Use a table to find</a:t>
            </a:r>
            <a:endParaRPr lang="en-IN" dirty="0"/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F9285F8A-10D0-4F59-AA7F-891E61DF50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804200"/>
              </p:ext>
            </p:extLst>
          </p:nvPr>
        </p:nvGraphicFramePr>
        <p:xfrm>
          <a:off x="2889250" y="1663700"/>
          <a:ext cx="876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3" name="Equation" r:id="rId3" imgW="876240" imgH="393480" progId="Equation.DSMT4">
                  <p:embed/>
                </p:oleObj>
              </mc:Choice>
              <mc:Fallback>
                <p:oleObj name="Equation" r:id="rId3" imgW="876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89250" y="1663700"/>
                        <a:ext cx="8763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735EE-B7B0-4602-BC2C-67920B6472C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759200" y="1600201"/>
            <a:ext cx="2489200" cy="47304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values.</a:t>
            </a:r>
          </a:p>
        </p:txBody>
      </p:sp>
      <p:pic>
        <p:nvPicPr>
          <p:cNvPr id="20" name="Picture 19" descr="An excel table with values for F of alpha (df 1, df 2).">
            <a:extLst>
              <a:ext uri="{FF2B5EF4-FFF2-40B4-BE49-F238E27FC236}">
                <a16:creationId xmlns:a16="http://schemas.microsoft.com/office/drawing/2014/main" id="{103893EC-B3B1-42F1-8365-FC91C06118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4177" y="2184729"/>
            <a:ext cx="3195647" cy="2469587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4F7CB6-9430-4FD1-B6CE-1C48F4DAE8F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4724401"/>
            <a:ext cx="8382000" cy="825374"/>
          </a:xfrm>
        </p:spPr>
        <p:txBody>
          <a:bodyPr/>
          <a:lstStyle/>
          <a:p>
            <a:r>
              <a:rPr lang="en-US" sz="2000" dirty="0">
                <a:cs typeface="Helvetica" panose="020B0604020202020204" pitchFamily="34" charset="0"/>
              </a:rPr>
              <a:t>With Excel: </a:t>
            </a:r>
            <a:r>
              <a:rPr lang="en-US" sz="2000" dirty="0"/>
              <a:t>F. INV(</a:t>
            </a:r>
            <a:r>
              <a:rPr lang="en-US" sz="2000" i="1" dirty="0" err="1"/>
              <a:t>cumulprob</a:t>
            </a:r>
            <a:r>
              <a:rPr lang="en-US" sz="2000" dirty="0"/>
              <a:t>, </a:t>
            </a:r>
            <a:r>
              <a:rPr lang="en-US" sz="2000" i="1" dirty="0"/>
              <a:t>df</a:t>
            </a:r>
            <a:r>
              <a:rPr lang="en-US" sz="2000" dirty="0"/>
              <a:t>1,</a:t>
            </a:r>
            <a:r>
              <a:rPr lang="en-US" sz="2000" i="1" dirty="0"/>
              <a:t>df</a:t>
            </a:r>
            <a:r>
              <a:rPr lang="en-US" sz="2000" dirty="0"/>
              <a:t>2).</a:t>
            </a:r>
          </a:p>
          <a:p>
            <a:r>
              <a:rPr lang="en-US" sz="2000" dirty="0">
                <a:cs typeface="Helvetica" panose="020B0604020202020204" pitchFamily="34" charset="0"/>
              </a:rPr>
              <a:t>With R: </a:t>
            </a:r>
            <a:r>
              <a:rPr lang="en-US" sz="2000" dirty="0" err="1"/>
              <a:t>qf</a:t>
            </a:r>
            <a:r>
              <a:rPr lang="en-US" sz="2000" dirty="0"/>
              <a:t>(</a:t>
            </a:r>
            <a:r>
              <a:rPr lang="en-US" sz="2000" i="1" dirty="0" err="1"/>
              <a:t>cumulprob</a:t>
            </a:r>
            <a:r>
              <a:rPr lang="en-US" sz="2000" dirty="0"/>
              <a:t>, </a:t>
            </a:r>
            <a:r>
              <a:rPr lang="en-US" sz="2000" i="1" dirty="0"/>
              <a:t>df</a:t>
            </a:r>
            <a:r>
              <a:rPr lang="en-US" sz="2000" dirty="0"/>
              <a:t>1, </a:t>
            </a:r>
            <a:r>
              <a:rPr lang="en-US" sz="2000" i="1" dirty="0"/>
              <a:t>df</a:t>
            </a:r>
            <a:r>
              <a:rPr lang="en-US" sz="2000" dirty="0"/>
              <a:t>2, </a:t>
            </a:r>
            <a:r>
              <a:rPr lang="en-US" sz="2000" i="1" dirty="0" err="1"/>
              <a:t>lower.tail</a:t>
            </a:r>
            <a:r>
              <a:rPr lang="en-US" sz="2000" dirty="0"/>
              <a:t>=</a:t>
            </a:r>
            <a:r>
              <a:rPr lang="en-US" sz="2000" i="1" dirty="0"/>
              <a:t>TRUE</a:t>
            </a:r>
            <a:r>
              <a:rPr lang="en-US" sz="2000" dirty="0"/>
              <a:t>).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FFAA3B-1269-4A5A-80D7-CCD96DDEA80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600200" y="5665680"/>
            <a:ext cx="5943600" cy="3077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200" dirty="0">
                <a:hlinkClick r:id="rId6" action="ppaction://hlinksldjump"/>
              </a:rPr>
              <a:t>Access the text alternative for slide images.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137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3D968-127F-42E1-8C5B-AE38CD285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11.2 Inference Concerning the Ratio of Two Population Variances </a:t>
            </a:r>
            <a:r>
              <a:rPr lang="en-US" sz="1100" dirty="0"/>
              <a:t>6</a:t>
            </a:r>
            <a:endParaRPr lang="en-IN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E2919-1F67-46F4-8C28-79F41C511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077200" cy="4368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Sometimes we need to derive values such that the area to the left of a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3C0D8-084C-4632-A436-C8EFA4FBA46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2057400"/>
            <a:ext cx="2514600" cy="4285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value is equal to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E60821D3-6164-41EF-853E-F7D96530EA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159585"/>
              </p:ext>
            </p:extLst>
          </p:nvPr>
        </p:nvGraphicFramePr>
        <p:xfrm>
          <a:off x="2971800" y="2188659"/>
          <a:ext cx="2159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0" name="Equation" r:id="rId3" imgW="215640" imgH="190440" progId="Equation.DSMT4">
                  <p:embed/>
                </p:oleObj>
              </mc:Choice>
              <mc:Fallback>
                <p:oleObj name="Equation" r:id="rId3" imgW="2156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1800" y="2188659"/>
                        <a:ext cx="2159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29B9A8-8056-4203-A532-DCE643EA90D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2554587"/>
            <a:ext cx="556788" cy="41645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Let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19FD510D-946E-457E-B692-D40BE6592F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632112"/>
              </p:ext>
            </p:extLst>
          </p:nvPr>
        </p:nvGraphicFramePr>
        <p:xfrm>
          <a:off x="1092449" y="2630787"/>
          <a:ext cx="1016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1" name="Equation" r:id="rId5" imgW="1015920" imgH="393480" progId="Equation.DSMT4">
                  <p:embed/>
                </p:oleObj>
              </mc:Choice>
              <mc:Fallback>
                <p:oleObj name="Equation" r:id="rId5" imgW="10159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2449" y="2630787"/>
                        <a:ext cx="10160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16BEED-CD49-4086-9B2F-EA360110DE79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186910" y="2554588"/>
            <a:ext cx="5146397" cy="4473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denote a value such that the area to the right is</a:t>
            </a:r>
            <a:endParaRPr lang="en-IN" dirty="0"/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1A4926EC-65EA-439C-A9E1-CE85ED5613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400744"/>
              </p:ext>
            </p:extLst>
          </p:nvPr>
        </p:nvGraphicFramePr>
        <p:xfrm>
          <a:off x="7424738" y="2641600"/>
          <a:ext cx="482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2" name="Equation" r:id="rId7" imgW="482400" imgH="241200" progId="Equation.DSMT4">
                  <p:embed/>
                </p:oleObj>
              </mc:Choice>
              <mc:Fallback>
                <p:oleObj name="Equation" r:id="rId7" imgW="482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24738" y="2641600"/>
                        <a:ext cx="482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B0CD90A-00FF-440E-87F1-F4422D3B2D5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0" y="3087988"/>
            <a:ext cx="2829208" cy="4209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and the area to the left is</a:t>
            </a:r>
            <a:endParaRPr lang="en-IN" dirty="0"/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E59337A5-DDAF-4A06-AC5B-503B30D148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006345"/>
              </p:ext>
            </p:extLst>
          </p:nvPr>
        </p:nvGraphicFramePr>
        <p:xfrm>
          <a:off x="3286408" y="3240387"/>
          <a:ext cx="2159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3" name="Equation" r:id="rId9" imgW="215640" imgH="190440" progId="Equation.DSMT4">
                  <p:embed/>
                </p:oleObj>
              </mc:Choice>
              <mc:Fallback>
                <p:oleObj name="Equation" r:id="rId9" imgW="215640" imgH="19044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E60821D3-6164-41EF-853E-F7D96530EA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86408" y="3240387"/>
                        <a:ext cx="2159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424285-EAD8-43B3-96E0-D5021E50FEE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3585176"/>
            <a:ext cx="457200" cy="430793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556B3DBB-5EF7-488C-B9A7-C143CD5FB6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216039"/>
              </p:ext>
            </p:extLst>
          </p:nvPr>
        </p:nvGraphicFramePr>
        <p:xfrm>
          <a:off x="965200" y="3533775"/>
          <a:ext cx="3136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4" name="Equation" r:id="rId11" imgW="3136680" imgH="482400" progId="Equation.DSMT4">
                  <p:embed/>
                </p:oleObj>
              </mc:Choice>
              <mc:Fallback>
                <p:oleObj name="Equation" r:id="rId11" imgW="31366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65200" y="3533775"/>
                        <a:ext cx="31369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840C7C1-720F-4D89-AAA6-2F83073E7D2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200" y="4106506"/>
            <a:ext cx="381000" cy="434566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E80863B3-1BF2-41F0-BD8D-AC614B7EAC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593743"/>
              </p:ext>
            </p:extLst>
          </p:nvPr>
        </p:nvGraphicFramePr>
        <p:xfrm>
          <a:off x="944563" y="4124325"/>
          <a:ext cx="27209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5" name="Equation" r:id="rId13" imgW="2831760" imgH="482400" progId="Equation.DSMT4">
                  <p:embed/>
                </p:oleObj>
              </mc:Choice>
              <mc:Fallback>
                <p:oleObj name="Equation" r:id="rId13" imgW="2831760" imgH="48240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556B3DBB-5EF7-488C-B9A7-C143CD5FB6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44563" y="4124325"/>
                        <a:ext cx="2720975" cy="46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719F6C-8A42-480F-9363-84BC575D81D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7200" y="4681268"/>
            <a:ext cx="1018515" cy="44361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To find</a:t>
            </a:r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BA21A4C6-82BA-477F-917D-634CC69046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365580"/>
              </p:ext>
            </p:extLst>
          </p:nvPr>
        </p:nvGraphicFramePr>
        <p:xfrm>
          <a:off x="1438275" y="4756150"/>
          <a:ext cx="2070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6" name="Equation" r:id="rId15" imgW="2070000" imgH="393480" progId="Equation.DSMT4">
                  <p:embed/>
                </p:oleObj>
              </mc:Choice>
              <mc:Fallback>
                <p:oleObj name="Equation" r:id="rId15" imgW="2070000" imgH="39348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556B3DBB-5EF7-488C-B9A7-C143CD5FB6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38275" y="4756150"/>
                        <a:ext cx="2070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1E643BF-904A-415F-B21C-B7C3AA9A66C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81400" y="4701637"/>
            <a:ext cx="2602117" cy="43230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use the following rule:</a:t>
            </a:r>
          </a:p>
        </p:txBody>
      </p: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D88AF869-7132-4000-BAA3-AE7C05B5AD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859685"/>
              </p:ext>
            </p:extLst>
          </p:nvPr>
        </p:nvGraphicFramePr>
        <p:xfrm>
          <a:off x="6264275" y="4637088"/>
          <a:ext cx="20447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7" name="Equation" r:id="rId17" imgW="2247840" imgH="736560" progId="Equation.DSMT4">
                  <p:embed/>
                </p:oleObj>
              </mc:Choice>
              <mc:Fallback>
                <p:oleObj name="Equation" r:id="rId17" imgW="224784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264275" y="4637088"/>
                        <a:ext cx="2044700" cy="66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D0ED91E-E60F-45DE-884D-E1E77EE318E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7200" y="5257798"/>
            <a:ext cx="8458200" cy="7557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rule reverses the order of the numerator and the denominator degrees of freedom.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4293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4DDBF-7CF4-442C-958B-90E48E8D2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11.2 Inference Concerning the Ratio of Two Population Variances </a:t>
            </a:r>
            <a:r>
              <a:rPr lang="en-US" sz="1100" dirty="0"/>
              <a:t>7</a:t>
            </a:r>
            <a:endParaRPr lang="en-IN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5AE63-F5B3-47B8-B7B7-222FB20AA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5762531" cy="4549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Example: Find a value such that the area to the left of</a:t>
            </a:r>
            <a:endParaRPr lang="en-IN" dirty="0"/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19AF00F4-B79F-4B71-9B75-8B4FB03AEC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804106"/>
              </p:ext>
            </p:extLst>
          </p:nvPr>
        </p:nvGraphicFramePr>
        <p:xfrm>
          <a:off x="6242050" y="1662113"/>
          <a:ext cx="50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8" name="Equation" r:id="rId3" imgW="507960" imgH="393480" progId="Equation.DSMT4">
                  <p:embed/>
                </p:oleObj>
              </mc:Choice>
              <mc:Fallback>
                <p:oleObj name="Equation" r:id="rId3" imgW="5079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42050" y="1662113"/>
                        <a:ext cx="5080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9013B-BFBC-44F4-933B-28ABAA32657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772368" y="1603976"/>
            <a:ext cx="1990631" cy="41494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is 0.05.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9B69A7-FD3F-4DC8-AC71-943F6B6264D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2086073"/>
            <a:ext cx="6096000" cy="412683"/>
          </a:xfrm>
        </p:spPr>
        <p:txBody>
          <a:bodyPr/>
          <a:lstStyle/>
          <a:p>
            <a:r>
              <a:rPr lang="en-US" dirty="0"/>
              <a:t>The area to the right is 0.95.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0C83F-A248-4AC2-8877-8BADEEEA2F3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57200" y="2529692"/>
            <a:ext cx="1444028" cy="412683"/>
          </a:xfrm>
        </p:spPr>
        <p:txBody>
          <a:bodyPr/>
          <a:lstStyle/>
          <a:p>
            <a:r>
              <a:rPr lang="en-IN" dirty="0"/>
              <a:t>We want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B0F55E4B-ECAE-49EB-8E4D-B23A9E072B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967108"/>
              </p:ext>
            </p:extLst>
          </p:nvPr>
        </p:nvGraphicFramePr>
        <p:xfrm>
          <a:off x="1895475" y="2579688"/>
          <a:ext cx="2476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9" name="Equation" r:id="rId5" imgW="2476440" imgH="393480" progId="Equation.DSMT4">
                  <p:embed/>
                </p:oleObj>
              </mc:Choice>
              <mc:Fallback>
                <p:oleObj name="Equation" r:id="rId5" imgW="24764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95475" y="2579688"/>
                        <a:ext cx="24765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22ED15-1568-4B6C-AB00-E92F5C6AC80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0" y="3048000"/>
            <a:ext cx="457200" cy="442864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7D516CFF-76F2-405D-B566-23CEB52ECE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128302"/>
              </p:ext>
            </p:extLst>
          </p:nvPr>
        </p:nvGraphicFramePr>
        <p:xfrm>
          <a:off x="866775" y="3067050"/>
          <a:ext cx="250348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0" name="Equation" r:id="rId7" imgW="2755800" imgH="482400" progId="Equation.DSMT4">
                  <p:embed/>
                </p:oleObj>
              </mc:Choice>
              <mc:Fallback>
                <p:oleObj name="Equation" r:id="rId7" imgW="27558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6775" y="3067050"/>
                        <a:ext cx="2503488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C84407D-55C1-451D-AB73-2C10A1176A4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3657601"/>
            <a:ext cx="457200" cy="438727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413E2344-FF7C-4F2C-A608-63D716DA5B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659628"/>
              </p:ext>
            </p:extLst>
          </p:nvPr>
        </p:nvGraphicFramePr>
        <p:xfrm>
          <a:off x="895350" y="3673475"/>
          <a:ext cx="3090863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1" name="Equation" r:id="rId9" imgW="3466800" imgH="736560" progId="Equation.DSMT4">
                  <p:embed/>
                </p:oleObj>
              </mc:Choice>
              <mc:Fallback>
                <p:oleObj name="Equation" r:id="rId9" imgW="346680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95350" y="3673475"/>
                        <a:ext cx="3090863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 descr="F distribution with df = (6, 8) and the area below 0.24 and above 3.58 shaded. Both areas are 0.05.">
            <a:extLst>
              <a:ext uri="{FF2B5EF4-FFF2-40B4-BE49-F238E27FC236}">
                <a16:creationId xmlns:a16="http://schemas.microsoft.com/office/drawing/2014/main" id="{D62C60FB-DB9C-405B-A5B3-8D797BF4A8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15872" y="3611953"/>
            <a:ext cx="4370495" cy="199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56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8A08-D0CC-40FB-9811-1C15B107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11.2 Inference Concerning the Ratio of Two Population Variances </a:t>
            </a:r>
            <a:r>
              <a:rPr lang="en-US" sz="1100" dirty="0"/>
              <a:t>8</a:t>
            </a:r>
            <a:endParaRPr lang="en-IN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EC27E-962B-4FD7-8F8B-BF826F3D5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2874475" cy="4639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Example: Find </a:t>
            </a:r>
            <a:r>
              <a:rPr lang="en-US" i="1" dirty="0"/>
              <a:t>x</a:t>
            </a:r>
            <a:r>
              <a:rPr lang="en-US" dirty="0"/>
              <a:t> for which</a:t>
            </a:r>
            <a:endParaRPr lang="en-IN" dirty="0"/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F4C59F37-1F82-4E35-9890-E402299847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983405"/>
              </p:ext>
            </p:extLst>
          </p:nvPr>
        </p:nvGraphicFramePr>
        <p:xfrm>
          <a:off x="3351213" y="1604963"/>
          <a:ext cx="2247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3" name="Equation" r:id="rId3" imgW="2247840" imgH="482400" progId="Equation.DSMT4">
                  <p:embed/>
                </p:oleObj>
              </mc:Choice>
              <mc:Fallback>
                <p:oleObj name="Equation" r:id="rId3" imgW="22478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1213" y="1604963"/>
                        <a:ext cx="22479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9362D-1861-45D8-8F43-4DC46580C6B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2114737"/>
            <a:ext cx="8229600" cy="1443275"/>
          </a:xfrm>
        </p:spPr>
        <p:txBody>
          <a:bodyPr/>
          <a:lstStyle/>
          <a:p>
            <a:r>
              <a:rPr lang="en-US" dirty="0"/>
              <a:t>Table: Follow the column corresponding to 7 until it intersects with the row corresponding to 10 and for 0.025; we find the value 3.95.</a:t>
            </a:r>
          </a:p>
          <a:p>
            <a:r>
              <a:rPr lang="en-US" dirty="0"/>
              <a:t>Excel: F.INV(0.975,7,10).</a:t>
            </a:r>
          </a:p>
          <a:p>
            <a:r>
              <a:rPr lang="en-US" dirty="0"/>
              <a:t>R: </a:t>
            </a:r>
            <a:r>
              <a:rPr lang="en-US" dirty="0" err="1"/>
              <a:t>qf</a:t>
            </a:r>
            <a:r>
              <a:rPr lang="en-US" dirty="0"/>
              <a:t>(0.975, 7, 10, </a:t>
            </a:r>
            <a:r>
              <a:rPr lang="en-US" dirty="0" err="1"/>
              <a:t>lower.tail</a:t>
            </a:r>
            <a:r>
              <a:rPr lang="en-US" dirty="0"/>
              <a:t>=TRUE).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4E3619-245A-41DC-9940-48166026C40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1" y="3653827"/>
            <a:ext cx="2820154" cy="4473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Example: Find </a:t>
            </a:r>
            <a:r>
              <a:rPr lang="en-US" i="1" dirty="0"/>
              <a:t>x</a:t>
            </a:r>
            <a:r>
              <a:rPr lang="en-US" dirty="0"/>
              <a:t> for which</a:t>
            </a:r>
            <a:endParaRPr lang="en-IN" dirty="0"/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DBB47457-A36A-4026-926B-8A384E6448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025544"/>
              </p:ext>
            </p:extLst>
          </p:nvPr>
        </p:nvGraphicFramePr>
        <p:xfrm>
          <a:off x="3371850" y="3660775"/>
          <a:ext cx="2120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4" name="Equation" r:id="rId5" imgW="2120760" imgH="482400" progId="Equation.DSMT4">
                  <p:embed/>
                </p:oleObj>
              </mc:Choice>
              <mc:Fallback>
                <p:oleObj name="Equation" r:id="rId5" imgW="2120760" imgH="48240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F4C59F37-1F82-4E35-9890-E402299847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71850" y="3660775"/>
                        <a:ext cx="21209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012B3D-CAF9-4CB4-8E81-A6C88F56F6C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57200" y="4255112"/>
            <a:ext cx="1172424" cy="447394"/>
          </a:xfrm>
        </p:spPr>
        <p:txBody>
          <a:bodyPr/>
          <a:lstStyle/>
          <a:p>
            <a:r>
              <a:rPr lang="en-IN" dirty="0"/>
              <a:t>Table:</a:t>
            </a:r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C07CDF62-DA44-427C-961E-4CC0C4B79E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731787"/>
              </p:ext>
            </p:extLst>
          </p:nvPr>
        </p:nvGraphicFramePr>
        <p:xfrm>
          <a:off x="1643063" y="4240213"/>
          <a:ext cx="29813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5" name="Equation" r:id="rId7" imgW="3606480" imgH="736560" progId="Equation.DSMT4">
                  <p:embed/>
                </p:oleObj>
              </mc:Choice>
              <mc:Fallback>
                <p:oleObj name="Equation" r:id="rId7" imgW="360648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43063" y="4240213"/>
                        <a:ext cx="2981325" cy="608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460627-EFFE-4666-ABF8-EBD21C8D38C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0" y="4953001"/>
            <a:ext cx="5715000" cy="914399"/>
          </a:xfrm>
        </p:spPr>
        <p:txBody>
          <a:bodyPr/>
          <a:lstStyle/>
          <a:p>
            <a:r>
              <a:rPr lang="en-US" dirty="0"/>
              <a:t>Excel: F.INV(0.05,7,10).</a:t>
            </a:r>
          </a:p>
          <a:p>
            <a:r>
              <a:rPr lang="en-US" dirty="0"/>
              <a:t>R: </a:t>
            </a:r>
            <a:r>
              <a:rPr lang="en-US" dirty="0" err="1"/>
              <a:t>qf</a:t>
            </a:r>
            <a:r>
              <a:rPr lang="en-US" dirty="0"/>
              <a:t>(0.05, 7, 10, </a:t>
            </a:r>
            <a:r>
              <a:rPr lang="en-US" dirty="0" err="1"/>
              <a:t>lower.tail</a:t>
            </a:r>
            <a:r>
              <a:rPr lang="en-US" dirty="0"/>
              <a:t>=TRUE).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9465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10DDA-62AB-42E4-BCBB-E15415C50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11.2 Inference Concerning the Ratio of Two Population Variances </a:t>
            </a:r>
            <a:r>
              <a:rPr lang="en-US" sz="1100" dirty="0"/>
              <a:t>9</a:t>
            </a:r>
            <a:endParaRPr lang="en-IN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ADA78-F8B1-42F0-B967-C72D947A6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382000" cy="717486"/>
          </a:xfrm>
        </p:spPr>
        <p:txBody>
          <a:bodyPr/>
          <a:lstStyle/>
          <a:p>
            <a:r>
              <a:rPr lang="en-US" sz="2000" dirty="0">
                <a:cs typeface="Helvetica" panose="020B0604020202020204" pitchFamily="34" charset="0"/>
              </a:rPr>
              <a:t>Suppose you have </a:t>
            </a:r>
            <a:r>
              <a:rPr lang="en-US" sz="2000" dirty="0"/>
              <a:t>independent samples of size </a:t>
            </a:r>
            <a:r>
              <a:rPr lang="en-US" sz="2000" i="1" dirty="0"/>
              <a:t>n</a:t>
            </a:r>
            <a:r>
              <a:rPr lang="en-US" sz="2000" baseline="-25000" dirty="0"/>
              <a:t>1</a:t>
            </a:r>
            <a:r>
              <a:rPr lang="en-US" sz="2000" dirty="0"/>
              <a:t> and </a:t>
            </a:r>
            <a:r>
              <a:rPr lang="en-US" sz="2000" i="1" dirty="0"/>
              <a:t>n</a:t>
            </a:r>
            <a:r>
              <a:rPr lang="en-US" sz="2000" baseline="-25000" dirty="0"/>
              <a:t>2</a:t>
            </a:r>
            <a:r>
              <a:rPr lang="en-US" sz="2000" dirty="0"/>
              <a:t> are drawn from normal populations with equal variances.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75DED-702D-4CF5-B0E0-9136AF393B0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2616200"/>
            <a:ext cx="457200" cy="457200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EA5EB28C-FCF0-4189-A8ED-FCA6C346FB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612030"/>
              </p:ext>
            </p:extLst>
          </p:nvPr>
        </p:nvGraphicFramePr>
        <p:xfrm>
          <a:off x="908050" y="2489200"/>
          <a:ext cx="3251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2" name="Equation" r:id="rId3" imgW="3251160" imgH="711000" progId="Equation.DSMT4">
                  <p:embed/>
                </p:oleObj>
              </mc:Choice>
              <mc:Fallback>
                <p:oleObj name="Equation" r:id="rId3" imgW="32511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8050" y="2489200"/>
                        <a:ext cx="32512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F69F9C-7363-4736-B162-F0A675D1D6F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191000" y="2616201"/>
            <a:ext cx="4800600" cy="46197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distribution with </a:t>
            </a:r>
            <a:r>
              <a:rPr lang="en-IN" i="1" dirty="0"/>
              <a:t>df</a:t>
            </a:r>
            <a:r>
              <a:rPr lang="en-IN" baseline="-25000" dirty="0"/>
              <a:t>1 </a:t>
            </a:r>
            <a:r>
              <a:rPr lang="en-IN" dirty="0"/>
              <a:t>= </a:t>
            </a:r>
            <a:r>
              <a:rPr lang="en-IN" i="1" dirty="0"/>
              <a:t>n</a:t>
            </a:r>
            <a:r>
              <a:rPr lang="en-IN" baseline="-25000" dirty="0"/>
              <a:t>1 </a:t>
            </a:r>
            <a:r>
              <a:rPr lang="en-IN" dirty="0"/>
              <a:t>− 1 and </a:t>
            </a:r>
            <a:r>
              <a:rPr lang="en-IN" i="1" dirty="0"/>
              <a:t>df</a:t>
            </a:r>
            <a:r>
              <a:rPr lang="en-IN" baseline="-25000" dirty="0"/>
              <a:t>2 </a:t>
            </a:r>
            <a:r>
              <a:rPr lang="en-IN" dirty="0"/>
              <a:t>= </a:t>
            </a:r>
            <a:r>
              <a:rPr lang="en-IN" i="1" dirty="0"/>
              <a:t>n</a:t>
            </a:r>
            <a:r>
              <a:rPr lang="en-IN" baseline="-25000" dirty="0"/>
              <a:t>2 </a:t>
            </a:r>
            <a:r>
              <a:rPr lang="en-IN" dirty="0"/>
              <a:t>− 1 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224E8-AB89-49C5-8A8C-199A43E5CE09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57200" y="3371912"/>
            <a:ext cx="685800" cy="457201"/>
          </a:xfrm>
        </p:spPr>
        <p:txBody>
          <a:bodyPr/>
          <a:lstStyle/>
          <a:p>
            <a:r>
              <a:rPr lang="en-IN" dirty="0"/>
              <a:t>A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59C4ED19-3904-459C-9C12-C9D9951C45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809517"/>
              </p:ext>
            </p:extLst>
          </p:nvPr>
        </p:nvGraphicFramePr>
        <p:xfrm>
          <a:off x="1184275" y="3406775"/>
          <a:ext cx="1295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3" name="Equation" r:id="rId5" imgW="1295280" imgH="380880" progId="Equation.DSMT4">
                  <p:embed/>
                </p:oleObj>
              </mc:Choice>
              <mc:Fallback>
                <p:oleObj name="Equation" r:id="rId5" imgW="12952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4275" y="3406775"/>
                        <a:ext cx="12954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CD96D1-D1FD-460B-8A6D-DAF8C4F6D27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514600" y="3361854"/>
            <a:ext cx="6400800" cy="4224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confidence interval for the ratio of the population variances</a:t>
            </a:r>
            <a:endParaRPr lang="en-IN" dirty="0"/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C8FFCE34-9E73-4C38-9763-FA7CE3B01B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425297"/>
              </p:ext>
            </p:extLst>
          </p:nvPr>
        </p:nvGraphicFramePr>
        <p:xfrm>
          <a:off x="768350" y="4133850"/>
          <a:ext cx="749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4" name="Equation" r:id="rId7" imgW="749160" imgH="355320" progId="Equation.DSMT4">
                  <p:embed/>
                </p:oleObj>
              </mc:Choice>
              <mc:Fallback>
                <p:oleObj name="Equation" r:id="rId7" imgW="74916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8350" y="4133850"/>
                        <a:ext cx="7493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1643E3-ABC0-44DB-8602-7131959228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600200" y="4148750"/>
            <a:ext cx="1840117" cy="42325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is computed as</a:t>
            </a:r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6AF1890B-015D-4084-ADA8-3E30FA4E70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24218"/>
              </p:ext>
            </p:extLst>
          </p:nvPr>
        </p:nvGraphicFramePr>
        <p:xfrm>
          <a:off x="3294063" y="3871913"/>
          <a:ext cx="3606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5" name="Equation" r:id="rId9" imgW="3606480" imgH="888840" progId="Equation.DSMT4">
                  <p:embed/>
                </p:oleObj>
              </mc:Choice>
              <mc:Fallback>
                <p:oleObj name="Equation" r:id="rId9" imgW="360648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94063" y="3871913"/>
                        <a:ext cx="36068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E0A1CD6-633E-472E-A733-9F746A80D0E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200" y="4953000"/>
            <a:ext cx="5715000" cy="587971"/>
          </a:xfrm>
        </p:spPr>
        <p:txBody>
          <a:bodyPr/>
          <a:lstStyle/>
          <a:p>
            <a:r>
              <a:rPr lang="en-IN" dirty="0"/>
              <a:t>Note </a:t>
            </a:r>
            <a:r>
              <a:rPr lang="en-IN" i="1" dirty="0"/>
              <a:t>df</a:t>
            </a:r>
            <a:r>
              <a:rPr lang="en-IN" baseline="-25000" dirty="0"/>
              <a:t>1 </a:t>
            </a:r>
            <a:r>
              <a:rPr lang="en-IN" dirty="0"/>
              <a:t>= </a:t>
            </a:r>
            <a:r>
              <a:rPr lang="en-IN" i="1" dirty="0"/>
              <a:t>n</a:t>
            </a:r>
            <a:r>
              <a:rPr lang="en-IN" baseline="-25000" dirty="0"/>
              <a:t>1 </a:t>
            </a:r>
            <a:r>
              <a:rPr lang="en-IN" dirty="0"/>
              <a:t>− 1 and </a:t>
            </a:r>
            <a:r>
              <a:rPr lang="en-IN" i="1" dirty="0"/>
              <a:t>df</a:t>
            </a:r>
            <a:r>
              <a:rPr lang="en-IN" baseline="-25000" dirty="0"/>
              <a:t>2 </a:t>
            </a:r>
            <a:r>
              <a:rPr lang="en-IN" dirty="0"/>
              <a:t>= </a:t>
            </a:r>
            <a:r>
              <a:rPr lang="en-IN" i="1" dirty="0"/>
              <a:t>n</a:t>
            </a:r>
            <a:r>
              <a:rPr lang="en-IN" baseline="-25000" dirty="0"/>
              <a:t>2 </a:t>
            </a:r>
            <a:r>
              <a:rPr lang="en-IN" dirty="0"/>
              <a:t>− 1.</a:t>
            </a:r>
          </a:p>
        </p:txBody>
      </p:sp>
    </p:spTree>
    <p:extLst>
      <p:ext uri="{BB962C8B-B14F-4D97-AF65-F5344CB8AC3E}">
        <p14:creationId xmlns:p14="http://schemas.microsoft.com/office/powerpoint/2010/main" val="3489740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BBAF-D632-4F54-A1ED-FC14359B0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Introductory Case: Assessing the Risk of Mutual Fund Returns</a:t>
            </a:r>
            <a:endParaRPr lang="en-IN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A5A29-DDEB-41DE-A38A-4B7A4485D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382000" cy="1496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Chapter 3, we examined annual return data for Vanguard’s Growth fund and Vanguard’s Value fund.</a:t>
            </a:r>
          </a:p>
          <a:p>
            <a:pPr marL="291600" indent="-291600"/>
            <a:r>
              <a:rPr lang="en-US" sz="2000" dirty="0"/>
              <a:t>The mean return assesses </a:t>
            </a:r>
            <a:r>
              <a:rPr lang="en-US" sz="2000" i="1" dirty="0"/>
              <a:t>reward</a:t>
            </a:r>
            <a:r>
              <a:rPr lang="en-US" sz="2000" dirty="0"/>
              <a:t>.</a:t>
            </a:r>
          </a:p>
          <a:p>
            <a:pPr marL="291600" indent="-291600"/>
            <a:r>
              <a:rPr lang="en-US" sz="2000" dirty="0"/>
              <a:t>The standard deviation assesses </a:t>
            </a:r>
            <a:r>
              <a:rPr lang="en-US" sz="2000" i="1" dirty="0"/>
              <a:t>risk</a:t>
            </a:r>
            <a:r>
              <a:rPr lang="en-US" sz="2000" dirty="0"/>
              <a:t>.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9FFEA5D-C981-4CE7-B4D9-FC2F61715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957369"/>
              </p:ext>
            </p:extLst>
          </p:nvPr>
        </p:nvGraphicFramePr>
        <p:xfrm>
          <a:off x="1524000" y="315468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03084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58779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12431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617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79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23.7993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17.9792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676976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89D76-CDCB-41CA-BB53-10219DF8D37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4444880"/>
            <a:ext cx="8610600" cy="1486644"/>
          </a:xfrm>
        </p:spPr>
        <p:txBody>
          <a:bodyPr>
            <a:normAutofit fontScale="92500"/>
          </a:bodyPr>
          <a:lstStyle/>
          <a:p>
            <a:pPr marL="402336" indent="-402336">
              <a:buFont typeface="+mj-lt"/>
              <a:buAutoNum type="arabicPeriod"/>
            </a:pPr>
            <a:r>
              <a:rPr lang="en-US" sz="2000" dirty="0"/>
              <a:t>Determine whether the standard deviation of the Growth fund exceeds 20%.</a:t>
            </a:r>
          </a:p>
          <a:p>
            <a:pPr marL="402336" indent="-402336">
              <a:buFont typeface="+mj-lt"/>
              <a:buAutoNum type="arabicPeriod"/>
            </a:pPr>
            <a:r>
              <a:rPr lang="en-US" sz="2000" dirty="0"/>
              <a:t>Determine whether the standard deviation of the Value fund differs from 15%.</a:t>
            </a:r>
          </a:p>
          <a:p>
            <a:pPr marL="402336" indent="-402336">
              <a:buFont typeface="+mj-lt"/>
              <a:buAutoNum type="arabicPeriod"/>
            </a:pPr>
            <a:r>
              <a:rPr lang="en-US" sz="2000" dirty="0"/>
              <a:t>Determine whether the risk from investing in the Growth fund is significantly greater than the risk from investing in the Value fund.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4707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44DA-9F6B-47D0-A2BB-C6E1760B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11.2 Inference Concerning the Ratio of Two Population Variances </a:t>
            </a:r>
            <a:r>
              <a:rPr lang="en-US" sz="1100" dirty="0"/>
              <a:t>10</a:t>
            </a:r>
            <a:endParaRPr lang="en-IN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15222-0519-4E39-8D3D-DB975813C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305800" cy="1468924"/>
          </a:xfrm>
        </p:spPr>
        <p:txBody>
          <a:bodyPr/>
          <a:lstStyle/>
          <a:p>
            <a:r>
              <a:rPr lang="en-US" dirty="0"/>
              <a:t>Example: Students of two sections of a statistics course took a common final examination.</a:t>
            </a:r>
          </a:p>
          <a:p>
            <a:r>
              <a:rPr lang="en-US" dirty="0"/>
              <a:t>A professor examines the variability in scores between the two sections.</a:t>
            </a:r>
          </a:p>
          <a:p>
            <a:r>
              <a:rPr lang="en-US" dirty="0"/>
              <a:t>Random samples of </a:t>
            </a:r>
            <a:r>
              <a:rPr lang="en-US" i="1" dirty="0"/>
              <a:t>n</a:t>
            </a:r>
            <a:r>
              <a:rPr lang="en-US" baseline="-25000" dirty="0"/>
              <a:t>1 </a:t>
            </a:r>
            <a:r>
              <a:rPr lang="en-US" dirty="0"/>
              <a:t>= 11 and </a:t>
            </a:r>
            <a:r>
              <a:rPr lang="en-US" i="1" dirty="0"/>
              <a:t>n</a:t>
            </a:r>
            <a:r>
              <a:rPr lang="en-US" baseline="-25000" dirty="0"/>
              <a:t>16</a:t>
            </a:r>
            <a:r>
              <a:rPr lang="en-US" dirty="0"/>
              <a:t> = 16 yield sample variances of</a:t>
            </a:r>
            <a:endParaRPr lang="en-IN" dirty="0"/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CBB95AF7-DA05-4464-A656-25D9E54F3C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400271"/>
              </p:ext>
            </p:extLst>
          </p:nvPr>
        </p:nvGraphicFramePr>
        <p:xfrm>
          <a:off x="876300" y="3073400"/>
          <a:ext cx="2908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name="Equation" r:id="rId3" imgW="2908080" imgH="355320" progId="Equation.DSMT4">
                  <p:embed/>
                </p:oleObj>
              </mc:Choice>
              <mc:Fallback>
                <p:oleObj name="Equation" r:id="rId3" imgW="290808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6300" y="3073400"/>
                        <a:ext cx="29083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4F122-3B81-4FC8-95AB-ED222FCF893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3581400"/>
            <a:ext cx="8229600" cy="1219199"/>
          </a:xfrm>
        </p:spPr>
        <p:txBody>
          <a:bodyPr>
            <a:normAutofit fontScale="92500"/>
          </a:bodyPr>
          <a:lstStyle/>
          <a:p>
            <a:r>
              <a:rPr lang="en-US" dirty="0"/>
              <a:t>Construct the 95% confidence interval for the ratio of the population variances.</a:t>
            </a:r>
          </a:p>
          <a:p>
            <a:r>
              <a:rPr lang="en-US" dirty="0"/>
              <a:t>Assume that the samples are independently drawn from two normally distributed populations.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6702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7E60B-0806-48F3-B9B1-41CE83F3E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11.2 Inference Concerning the Ratio of Two Population Variances </a:t>
            </a:r>
            <a:r>
              <a:rPr lang="en-US" sz="1100" dirty="0"/>
              <a:t>11</a:t>
            </a:r>
            <a:endParaRPr lang="en-IN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1F28B-2549-4647-ADA9-AC78A39F0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7315200" cy="427775"/>
          </a:xfrm>
        </p:spPr>
        <p:txBody>
          <a:bodyPr/>
          <a:lstStyle/>
          <a:p>
            <a:r>
              <a:rPr lang="en-IN" dirty="0"/>
              <a:t>Example, continued.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4376B-9FD7-4FF7-9E77-0FF111257C8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2133600"/>
            <a:ext cx="381000" cy="532660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C20E4160-3CE6-41D6-8929-8AD68A75E4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928597"/>
              </p:ext>
            </p:extLst>
          </p:nvPr>
        </p:nvGraphicFramePr>
        <p:xfrm>
          <a:off x="925513" y="2143125"/>
          <a:ext cx="4406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6" name="Equation" r:id="rId3" imgW="4406760" imgH="355320" progId="Equation.DSMT4">
                  <p:embed/>
                </p:oleObj>
              </mc:Choice>
              <mc:Fallback>
                <p:oleObj name="Equation" r:id="rId3" imgW="440676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5513" y="2143125"/>
                        <a:ext cx="44069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BE655A-DE70-4D51-AB34-FB7A38F304D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2874224"/>
            <a:ext cx="417212" cy="532661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2B1E8110-5A89-44FC-8CCA-B06DD6B969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278739"/>
              </p:ext>
            </p:extLst>
          </p:nvPr>
        </p:nvGraphicFramePr>
        <p:xfrm>
          <a:off x="781050" y="2768600"/>
          <a:ext cx="4800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7" name="Equation" r:id="rId5" imgW="4800600" imgH="736560" progId="Equation.DSMT4">
                  <p:embed/>
                </p:oleObj>
              </mc:Choice>
              <mc:Fallback>
                <p:oleObj name="Equation" r:id="rId5" imgW="480060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1050" y="2768600"/>
                        <a:ext cx="48006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BC3180-B7F7-4FD5-B4CF-761245B1FC2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57200" y="3657600"/>
            <a:ext cx="8077200" cy="2084542"/>
          </a:xfrm>
        </p:spPr>
        <p:txBody>
          <a:bodyPr/>
          <a:lstStyle/>
          <a:p>
            <a:r>
              <a:rPr lang="en-US" dirty="0"/>
              <a:t>With 95% confidence we can conclude that the variance of scores in the first section is between 13% and 140% of the variance of scores in the second section.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7909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F3BBB-21EE-4476-A2D2-73B48A93A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11.2 Inference Concerning the Ratio of Two Population Variances </a:t>
            </a:r>
            <a:r>
              <a:rPr lang="en-US" sz="1100" dirty="0"/>
              <a:t>12</a:t>
            </a:r>
            <a:endParaRPr lang="en-IN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90714-539D-4DCF-91F4-DC7D50CE1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3834143" cy="44588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Compare two population variances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14167C4C-3B66-4CFE-A9C8-750846923E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454862"/>
              </p:ext>
            </p:extLst>
          </p:nvPr>
        </p:nvGraphicFramePr>
        <p:xfrm>
          <a:off x="4235450" y="1636713"/>
          <a:ext cx="1104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6" name="Equation" r:id="rId3" imgW="1104840" imgH="355320" progId="Equation.DSMT4">
                  <p:embed/>
                </p:oleObj>
              </mc:Choice>
              <mc:Fallback>
                <p:oleObj name="Equation" r:id="rId3" imgW="110484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35450" y="1636713"/>
                        <a:ext cx="11049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B8531-8CCB-4FDE-84D2-5192E2E005D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410199" y="1600202"/>
            <a:ext cx="3652319" cy="40966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with the competing hypotheses.</a:t>
            </a:r>
          </a:p>
        </p:txBody>
      </p:sp>
      <p:graphicFrame>
        <p:nvGraphicFramePr>
          <p:cNvPr id="20" name="(Decorative)Table 17">
            <a:extLst>
              <a:ext uri="{FF2B5EF4-FFF2-40B4-BE49-F238E27FC236}">
                <a16:creationId xmlns:a16="http://schemas.microsoft.com/office/drawing/2014/main" id="{42036E60-4A8E-45FE-9EC5-1F1D02847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818823"/>
              </p:ext>
            </p:extLst>
          </p:nvPr>
        </p:nvGraphicFramePr>
        <p:xfrm>
          <a:off x="1400238" y="2209800"/>
          <a:ext cx="634352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07">
                  <a:extLst>
                    <a:ext uri="{9D8B030D-6E8A-4147-A177-3AD203B41FA5}">
                      <a16:colId xmlns:a16="http://schemas.microsoft.com/office/drawing/2014/main" val="2469205824"/>
                    </a:ext>
                  </a:extLst>
                </a:gridCol>
                <a:gridCol w="2114507">
                  <a:extLst>
                    <a:ext uri="{9D8B030D-6E8A-4147-A177-3AD203B41FA5}">
                      <a16:colId xmlns:a16="http://schemas.microsoft.com/office/drawing/2014/main" val="2743771027"/>
                    </a:ext>
                  </a:extLst>
                </a:gridCol>
                <a:gridCol w="2114507">
                  <a:extLst>
                    <a:ext uri="{9D8B030D-6E8A-4147-A177-3AD203B41FA5}">
                      <a16:colId xmlns:a16="http://schemas.microsoft.com/office/drawing/2014/main" val="2796856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153" marR="95153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153" marR="95153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153" marR="95153"/>
                </a:tc>
                <a:extLst>
                  <a:ext uri="{0D108BD9-81ED-4DB2-BD59-A6C34878D82A}">
                    <a16:rowId xmlns:a16="http://schemas.microsoft.com/office/drawing/2014/main" val="961221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153" marR="95153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153" marR="95153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153" marR="95153"/>
                </a:tc>
                <a:extLst>
                  <a:ext uri="{0D108BD9-81ED-4DB2-BD59-A6C34878D82A}">
                    <a16:rowId xmlns:a16="http://schemas.microsoft.com/office/drawing/2014/main" val="1693626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153" marR="95153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153" marR="95153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95153" marR="95153"/>
                </a:tc>
                <a:extLst>
                  <a:ext uri="{0D108BD9-81ED-4DB2-BD59-A6C34878D82A}">
                    <a16:rowId xmlns:a16="http://schemas.microsoft.com/office/drawing/2014/main" val="2321255683"/>
                  </a:ext>
                </a:extLst>
              </a:tr>
            </a:tbl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696AEBCC-8D76-4331-8E40-EEE70D7217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15480"/>
              </p:ext>
            </p:extLst>
          </p:nvPr>
        </p:nvGraphicFramePr>
        <p:xfrm>
          <a:off x="1600200" y="2293042"/>
          <a:ext cx="1536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7" name="Equation" r:id="rId5" imgW="1536480" imgH="203040" progId="Equation.DSMT4">
                  <p:embed/>
                </p:oleObj>
              </mc:Choice>
              <mc:Fallback>
                <p:oleObj name="Equation" r:id="rId5" imgW="1536480" imgH="20304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25C17C1E-8C73-479D-807A-A432C55EB8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0200" y="2293042"/>
                        <a:ext cx="15367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39226CE0-940E-45F5-BBED-91BC0E8B5A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497415"/>
              </p:ext>
            </p:extLst>
          </p:nvPr>
        </p:nvGraphicFramePr>
        <p:xfrm>
          <a:off x="3746500" y="2273300"/>
          <a:ext cx="1651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8" name="Equation" r:id="rId7" imgW="1650960" imgH="241200" progId="Equation.DSMT4">
                  <p:embed/>
                </p:oleObj>
              </mc:Choice>
              <mc:Fallback>
                <p:oleObj name="Equation" r:id="rId7" imgW="1650960" imgH="24120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9C01CE29-44C0-49B8-8C1F-11E0104A91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46500" y="2273300"/>
                        <a:ext cx="1651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05D0FBF7-876A-47F6-BD6B-5E77F85B1D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665670"/>
              </p:ext>
            </p:extLst>
          </p:nvPr>
        </p:nvGraphicFramePr>
        <p:xfrm>
          <a:off x="5883275" y="2292350"/>
          <a:ext cx="1524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9" name="Equation" r:id="rId9" imgW="1523880" imgH="203040" progId="Equation.DSMT4">
                  <p:embed/>
                </p:oleObj>
              </mc:Choice>
              <mc:Fallback>
                <p:oleObj name="Equation" r:id="rId9" imgW="1523880" imgH="20304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7346BBCF-EE4C-4F7C-8105-CE57F1EC14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83275" y="2292350"/>
                        <a:ext cx="1524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5FA16960-9D97-432F-B3F8-19334762AC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446391"/>
              </p:ext>
            </p:extLst>
          </p:nvPr>
        </p:nvGraphicFramePr>
        <p:xfrm>
          <a:off x="1733550" y="2603500"/>
          <a:ext cx="1270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0" name="Equation" r:id="rId11" imgW="1269720" imgH="304560" progId="Equation.DSMT4">
                  <p:embed/>
                </p:oleObj>
              </mc:Choice>
              <mc:Fallback>
                <p:oleObj name="Equation" r:id="rId11" imgW="1269720" imgH="304560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E6C724BF-D377-4DEE-A583-0CD3974F68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33550" y="2603500"/>
                        <a:ext cx="1270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754A2033-D5BF-486B-B119-C9756105DB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771983"/>
              </p:ext>
            </p:extLst>
          </p:nvPr>
        </p:nvGraphicFramePr>
        <p:xfrm>
          <a:off x="3937000" y="2603500"/>
          <a:ext cx="1270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1" name="Equation" r:id="rId13" imgW="1269720" imgH="304560" progId="Equation.DSMT4">
                  <p:embed/>
                </p:oleObj>
              </mc:Choice>
              <mc:Fallback>
                <p:oleObj name="Equation" r:id="rId13" imgW="1269720" imgH="30456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99937867-CFCB-4D41-A856-3D51CD678B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37000" y="2603500"/>
                        <a:ext cx="1270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7C79FD63-0403-4C69-88DD-D1121A4D5C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239943"/>
              </p:ext>
            </p:extLst>
          </p:nvPr>
        </p:nvGraphicFramePr>
        <p:xfrm>
          <a:off x="6000750" y="2603500"/>
          <a:ext cx="1270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2" name="Equation" r:id="rId15" imgW="1269720" imgH="304560" progId="Equation.DSMT4">
                  <p:embed/>
                </p:oleObj>
              </mc:Choice>
              <mc:Fallback>
                <p:oleObj name="Equation" r:id="rId15" imgW="1269720" imgH="304560" progId="Equation.DSMT4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E4D51F8F-7C03-4A89-A1F6-A1186179FF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00750" y="2603500"/>
                        <a:ext cx="1270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A961BBEA-6D4D-47A8-99D2-71D7506377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694814"/>
              </p:ext>
            </p:extLst>
          </p:nvPr>
        </p:nvGraphicFramePr>
        <p:xfrm>
          <a:off x="1690688" y="2960688"/>
          <a:ext cx="1295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3" name="Equation" r:id="rId17" imgW="1295280" imgH="304560" progId="Equation.DSMT4">
                  <p:embed/>
                </p:oleObj>
              </mc:Choice>
              <mc:Fallback>
                <p:oleObj name="Equation" r:id="rId17" imgW="1295280" imgH="30456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1DE6CB99-B51D-4369-83E7-09B73B510C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690688" y="2960688"/>
                        <a:ext cx="12954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5DF16F7C-DAE1-4446-9195-FE33FF4628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129275"/>
              </p:ext>
            </p:extLst>
          </p:nvPr>
        </p:nvGraphicFramePr>
        <p:xfrm>
          <a:off x="3938588" y="2978150"/>
          <a:ext cx="1295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4" name="Equation" r:id="rId19" imgW="1295280" imgH="304560" progId="Equation.DSMT4">
                  <p:embed/>
                </p:oleObj>
              </mc:Choice>
              <mc:Fallback>
                <p:oleObj name="Equation" r:id="rId19" imgW="1295280" imgH="304560" progId="Equation.DSMT4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F22860BC-D9EA-4426-ABA0-5C8CC4E082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938588" y="2978150"/>
                        <a:ext cx="12954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B636A70A-865A-471B-A8C5-0256F8AB6B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752910"/>
              </p:ext>
            </p:extLst>
          </p:nvPr>
        </p:nvGraphicFramePr>
        <p:xfrm>
          <a:off x="6007100" y="2984500"/>
          <a:ext cx="1282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5" name="Equation" r:id="rId21" imgW="1282680" imgH="304560" progId="Equation.DSMT4">
                  <p:embed/>
                </p:oleObj>
              </mc:Choice>
              <mc:Fallback>
                <p:oleObj name="Equation" r:id="rId21" imgW="1282680" imgH="30456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F849C880-6CB0-43E3-929B-2D63668DC2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007100" y="2984500"/>
                        <a:ext cx="12827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0E8CDB-4C7C-458D-9CC8-A0940203228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3581401"/>
            <a:ext cx="2095877" cy="483606"/>
          </a:xfrm>
        </p:spPr>
        <p:txBody>
          <a:bodyPr/>
          <a:lstStyle/>
          <a:p>
            <a:r>
              <a:rPr lang="en-IN" dirty="0"/>
              <a:t>Right tail: tests</a:t>
            </a:r>
          </a:p>
        </p:txBody>
      </p:sp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F8F2A005-4FEA-4833-93C4-B725DDA450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264924"/>
              </p:ext>
            </p:extLst>
          </p:nvPr>
        </p:nvGraphicFramePr>
        <p:xfrm>
          <a:off x="2508250" y="3644900"/>
          <a:ext cx="9017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6" name="Equation" r:id="rId23" imgW="901440" imgH="355320" progId="Equation.DSMT4">
                  <p:embed/>
                </p:oleObj>
              </mc:Choice>
              <mc:Fallback>
                <p:oleObj name="Equation" r:id="rId23" imgW="90144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508250" y="3644900"/>
                        <a:ext cx="9017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EB7FBE-F919-44C8-994F-009F86C3B9D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57200" y="4114483"/>
            <a:ext cx="1981200" cy="483606"/>
          </a:xfrm>
        </p:spPr>
        <p:txBody>
          <a:bodyPr/>
          <a:lstStyle/>
          <a:p>
            <a:r>
              <a:rPr lang="en-IN" dirty="0"/>
              <a:t>Left tail: tests</a:t>
            </a:r>
          </a:p>
        </p:txBody>
      </p:sp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8D1B5D16-7661-46CE-8D42-2C5AA00EE0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758726"/>
              </p:ext>
            </p:extLst>
          </p:nvPr>
        </p:nvGraphicFramePr>
        <p:xfrm>
          <a:off x="2393950" y="4183063"/>
          <a:ext cx="9017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7" name="Equation" r:id="rId25" imgW="901440" imgH="355320" progId="Equation.DSMT4">
                  <p:embed/>
                </p:oleObj>
              </mc:Choice>
              <mc:Fallback>
                <p:oleObj name="Equation" r:id="rId25" imgW="901440" imgH="355320" progId="Equation.DSMT4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F8F2A005-4FEA-4833-93C4-B725DDA450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393950" y="4183063"/>
                        <a:ext cx="9017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45E57F-7BA9-48F9-814D-9CFC69D2C57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0" y="4753950"/>
            <a:ext cx="2177358" cy="4489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 test statistic is</a:t>
            </a:r>
          </a:p>
        </p:txBody>
      </p:sp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CD50E781-CD1D-4BE0-8499-D7DBE0135E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581007"/>
              </p:ext>
            </p:extLst>
          </p:nvPr>
        </p:nvGraphicFramePr>
        <p:xfrm>
          <a:off x="2692400" y="4622800"/>
          <a:ext cx="1346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8" name="Equation" r:id="rId27" imgW="1346040" imgH="711000" progId="Equation.DSMT4">
                  <p:embed/>
                </p:oleObj>
              </mc:Choice>
              <mc:Fallback>
                <p:oleObj name="Equation" r:id="rId27" imgW="13460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692400" y="4622800"/>
                        <a:ext cx="13462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2487C5-1C63-4D98-B5E4-B94AC9E06CA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5410200"/>
            <a:ext cx="4851400" cy="453739"/>
          </a:xfrm>
        </p:spPr>
        <p:txBody>
          <a:bodyPr/>
          <a:lstStyle/>
          <a:p>
            <a:pPr marL="0" indent="0">
              <a:buNone/>
            </a:pPr>
            <a:r>
              <a:rPr lang="en-IN" i="1" dirty="0"/>
              <a:t>df</a:t>
            </a:r>
            <a:r>
              <a:rPr lang="en-IN" baseline="-25000" dirty="0"/>
              <a:t>1</a:t>
            </a:r>
            <a:r>
              <a:rPr lang="en-IN" dirty="0"/>
              <a:t> = </a:t>
            </a:r>
            <a:r>
              <a:rPr lang="en-IN" i="1" dirty="0"/>
              <a:t>n</a:t>
            </a:r>
            <a:r>
              <a:rPr lang="en-IN" baseline="-25000" dirty="0"/>
              <a:t>1 </a:t>
            </a:r>
            <a:r>
              <a:rPr lang="en-IN" dirty="0"/>
              <a:t>− 1 and </a:t>
            </a:r>
            <a:r>
              <a:rPr lang="en-IN" i="1" dirty="0"/>
              <a:t>df</a:t>
            </a:r>
            <a:r>
              <a:rPr lang="en-IN" baseline="-25000" dirty="0"/>
              <a:t>2 </a:t>
            </a:r>
            <a:r>
              <a:rPr lang="en-IN" dirty="0"/>
              <a:t>= </a:t>
            </a:r>
            <a:r>
              <a:rPr lang="en-IN" i="1" dirty="0"/>
              <a:t>n</a:t>
            </a:r>
            <a:r>
              <a:rPr lang="en-IN" baseline="-25000" dirty="0"/>
              <a:t>2</a:t>
            </a:r>
            <a:r>
              <a:rPr lang="en-IN" dirty="0"/>
              <a:t> − 1.</a:t>
            </a:r>
          </a:p>
        </p:txBody>
      </p:sp>
    </p:spTree>
    <p:extLst>
      <p:ext uri="{BB962C8B-B14F-4D97-AF65-F5344CB8AC3E}">
        <p14:creationId xmlns:p14="http://schemas.microsoft.com/office/powerpoint/2010/main" val="3889489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66A06-96FA-420B-8518-2F87FBFE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11.2 Inference Concerning the Ratio of Two Population Variances </a:t>
            </a:r>
            <a:r>
              <a:rPr lang="en-US" sz="1100" dirty="0"/>
              <a:t>13</a:t>
            </a:r>
            <a:endParaRPr lang="en-IN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7489B-A33F-41A7-9F2B-E3E23AA6B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0615"/>
          </a:xfrm>
        </p:spPr>
        <p:txBody>
          <a:bodyPr/>
          <a:lstStyle/>
          <a:p>
            <a:r>
              <a:rPr lang="en-US" dirty="0"/>
              <a:t>It is preferable to place the larger sample variance in the numerator of the</a:t>
            </a:r>
            <a:endParaRPr lang="en-IN" dirty="0"/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751EA972-0C39-46BC-A470-CA1CD3AE1E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568982"/>
              </p:ext>
            </p:extLst>
          </p:nvPr>
        </p:nvGraphicFramePr>
        <p:xfrm>
          <a:off x="804863" y="2084388"/>
          <a:ext cx="166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0" name="Equation" r:id="rId3" imgW="1663560" imgH="393480" progId="Equation.DSMT4">
                  <p:embed/>
                </p:oleObj>
              </mc:Choice>
              <mc:Fallback>
                <p:oleObj name="Equation" r:id="rId3" imgW="16635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4863" y="2084388"/>
                        <a:ext cx="16637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F82E2-FB8E-44FB-9B0D-148A041B1B0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2590800"/>
            <a:ext cx="8305800" cy="1198830"/>
          </a:xfrm>
        </p:spPr>
        <p:txBody>
          <a:bodyPr/>
          <a:lstStyle/>
          <a:p>
            <a:r>
              <a:rPr lang="en-US" dirty="0"/>
              <a:t>The resulting value allows us to focus only on the upper (right) tail of the distribution.</a:t>
            </a:r>
          </a:p>
          <a:p>
            <a:r>
              <a:rPr lang="en-US" dirty="0"/>
              <a:t>The degrees of freedom is adjusted accordingly.</a:t>
            </a:r>
            <a:endParaRPr lang="en-IN" dirty="0"/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F7919FE4-F92A-4F56-BBFA-B05D59807A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923801"/>
              </p:ext>
            </p:extLst>
          </p:nvPr>
        </p:nvGraphicFramePr>
        <p:xfrm>
          <a:off x="2317750" y="4054475"/>
          <a:ext cx="4508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1" name="Equation" r:id="rId5" imgW="4508280" imgH="787320" progId="Equation.DSMT4">
                  <p:embed/>
                </p:oleObj>
              </mc:Choice>
              <mc:Fallback>
                <p:oleObj name="Equation" r:id="rId5" imgW="450828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17750" y="4054475"/>
                        <a:ext cx="45085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5099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8B9D-BC63-4168-A911-AB540E78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11.2 Inference Concerning the Ratio of Two Population Variances </a:t>
            </a:r>
            <a:r>
              <a:rPr lang="en-US" sz="1100" dirty="0"/>
              <a:t>14</a:t>
            </a:r>
            <a:endParaRPr lang="en-IN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0F073-C009-444C-89D5-EE58FCC44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382000" cy="1776742"/>
          </a:xfrm>
        </p:spPr>
        <p:txBody>
          <a:bodyPr/>
          <a:lstStyle/>
          <a:p>
            <a:r>
              <a:rPr lang="en-US" dirty="0"/>
              <a:t>Example: Dorothy Brennan’s client wonders if the Growth fund is riskier than the Value fund.</a:t>
            </a:r>
          </a:p>
          <a:p>
            <a:r>
              <a:rPr lang="en-US" dirty="0"/>
              <a:t>Assume that returns are normally distributed to implement the test at the 5% significance level.</a:t>
            </a:r>
          </a:p>
          <a:p>
            <a:r>
              <a:rPr lang="en-US" i="1" dirty="0"/>
              <a:t>s</a:t>
            </a:r>
            <a:r>
              <a:rPr lang="en-US" baseline="-25000" dirty="0"/>
              <a:t>1 </a:t>
            </a:r>
            <a:r>
              <a:rPr lang="en-US" dirty="0"/>
              <a:t>= 23.7993, </a:t>
            </a:r>
            <a:r>
              <a:rPr lang="en-US" i="1" dirty="0"/>
              <a:t>n</a:t>
            </a:r>
            <a:r>
              <a:rPr lang="en-US" baseline="-25000" dirty="0"/>
              <a:t>1 </a:t>
            </a:r>
            <a:r>
              <a:rPr lang="en-US" dirty="0"/>
              <a:t>= 36, </a:t>
            </a:r>
            <a:r>
              <a:rPr lang="en-US" i="1" dirty="0"/>
              <a:t>s</a:t>
            </a:r>
            <a:r>
              <a:rPr lang="en-US" baseline="-25000" dirty="0"/>
              <a:t>2 </a:t>
            </a:r>
            <a:r>
              <a:rPr lang="en-US" dirty="0"/>
              <a:t>= 17.9792, </a:t>
            </a:r>
            <a:r>
              <a:rPr lang="en-US" i="1" dirty="0"/>
              <a:t>n</a:t>
            </a:r>
            <a:r>
              <a:rPr lang="en-US" baseline="-25000" dirty="0"/>
              <a:t>2 </a:t>
            </a:r>
            <a:r>
              <a:rPr lang="en-US" dirty="0"/>
              <a:t>= 36.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BED0F-64CA-4595-94E3-124E27E3B84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3505202"/>
            <a:ext cx="882713" cy="433056"/>
          </a:xfrm>
        </p:spPr>
        <p:txBody>
          <a:bodyPr/>
          <a:lstStyle/>
          <a:p>
            <a:r>
              <a:rPr lang="en-IN" dirty="0"/>
              <a:t>Let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8FDB2255-9479-46E9-B708-9B8BDF7EDA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893539"/>
              </p:ext>
            </p:extLst>
          </p:nvPr>
        </p:nvGraphicFramePr>
        <p:xfrm>
          <a:off x="1325563" y="3551238"/>
          <a:ext cx="1104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6" name="Equation" r:id="rId3" imgW="1104840" imgH="355320" progId="Equation.DSMT4">
                  <p:embed/>
                </p:oleObj>
              </mc:Choice>
              <mc:Fallback>
                <p:oleObj name="Equation" r:id="rId3" imgW="110484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5563" y="3551238"/>
                        <a:ext cx="11049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237688-2737-4A38-8C85-4B6409B8911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563641" y="3545188"/>
            <a:ext cx="6400800" cy="4255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denote the population variances of the Growth and the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28CE87-5255-48E4-AAEC-0376FBBC082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57200" y="4069225"/>
            <a:ext cx="1981200" cy="426575"/>
          </a:xfrm>
        </p:spPr>
        <p:txBody>
          <a:bodyPr/>
          <a:lstStyle/>
          <a:p>
            <a:pPr indent="0">
              <a:buNone/>
            </a:pPr>
            <a:r>
              <a:rPr lang="en-IN" dirty="0"/>
              <a:t>Value funds.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B5BE0D-00DE-495D-B74D-F93DC32BD32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0" y="4846875"/>
            <a:ext cx="375719" cy="533397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3875E480-55AC-4848-80EE-C63D9597CF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833540"/>
              </p:ext>
            </p:extLst>
          </p:nvPr>
        </p:nvGraphicFramePr>
        <p:xfrm>
          <a:off x="919163" y="4676775"/>
          <a:ext cx="1676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7" name="Equation" r:id="rId5" imgW="1676160" imgH="787320" progId="Equation.DSMT4">
                  <p:embed/>
                </p:oleObj>
              </mc:Choice>
              <mc:Fallback>
                <p:oleObj name="Equation" r:id="rId5" imgW="167616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9163" y="4676775"/>
                        <a:ext cx="16764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7963124-CD68-4DFB-9F6F-45E940F9061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648894" y="4825498"/>
            <a:ext cx="6266506" cy="5085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since 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 &gt; </a:t>
            </a:r>
            <a:r>
              <a:rPr lang="en-US" i="1" dirty="0"/>
              <a:t>s</a:t>
            </a:r>
            <a:r>
              <a:rPr lang="en-US" baseline="-25000" dirty="0"/>
              <a:t>2</a:t>
            </a:r>
            <a:r>
              <a:rPr lang="en-US" dirty="0"/>
              <a:t> the specification is appropriate.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06407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5144-84D3-458C-B0D6-9D1DEA240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11.2 Inference Concerning the Ratio of Two Population Variances </a:t>
            </a:r>
            <a:r>
              <a:rPr lang="en-US" sz="1100" dirty="0"/>
              <a:t>15</a:t>
            </a:r>
            <a:endParaRPr lang="en-IN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78AAA-7EFA-45F7-9ABB-F3A4AB11B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5486400" cy="457199"/>
          </a:xfrm>
        </p:spPr>
        <p:txBody>
          <a:bodyPr/>
          <a:lstStyle/>
          <a:p>
            <a:r>
              <a:rPr lang="en-IN" dirty="0"/>
              <a:t>Example, continued.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1B0B8-1A23-4FA9-A05E-AA86B4C9AB0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2286000"/>
            <a:ext cx="381000" cy="609600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78B0B752-FB24-449E-A9C0-37872B5D09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187089"/>
              </p:ext>
            </p:extLst>
          </p:nvPr>
        </p:nvGraphicFramePr>
        <p:xfrm>
          <a:off x="860425" y="2133600"/>
          <a:ext cx="3581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0" name="Equation" r:id="rId3" imgW="3581280" imgH="838080" progId="Equation.DSMT4">
                  <p:embed/>
                </p:oleObj>
              </mc:Choice>
              <mc:Fallback>
                <p:oleObj name="Equation" r:id="rId3" imgW="358128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0425" y="2133600"/>
                        <a:ext cx="35814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2C400B-2DA4-4FB1-B392-35E87C271D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3048001"/>
            <a:ext cx="1981200" cy="457200"/>
          </a:xfrm>
        </p:spPr>
        <p:txBody>
          <a:bodyPr/>
          <a:lstStyle/>
          <a:p>
            <a:r>
              <a:rPr lang="en-IN" dirty="0"/>
              <a:t>The p-value is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23C8EDF2-2E82-4D53-89BB-4E81510667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720597"/>
              </p:ext>
            </p:extLst>
          </p:nvPr>
        </p:nvGraphicFramePr>
        <p:xfrm>
          <a:off x="2435225" y="3035300"/>
          <a:ext cx="2057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1" name="Equation" r:id="rId5" imgW="2057400" imgH="482400" progId="Equation.DSMT4">
                  <p:embed/>
                </p:oleObj>
              </mc:Choice>
              <mc:Fallback>
                <p:oleObj name="Equation" r:id="rId5" imgW="20574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35225" y="3035300"/>
                        <a:ext cx="2057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851F02-6569-4019-A2C3-500EB893EBC6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57200" y="3581401"/>
            <a:ext cx="8534400" cy="1099242"/>
          </a:xfrm>
        </p:spPr>
        <p:txBody>
          <a:bodyPr/>
          <a:lstStyle/>
          <a:p>
            <a:r>
              <a:rPr lang="en-US" dirty="0"/>
              <a:t>With Excel: use VAR.S to compute the variance, and F.DIST.RT(1.7522,35,35) to compute the p-value.</a:t>
            </a:r>
          </a:p>
          <a:p>
            <a:r>
              <a:rPr lang="en-US" dirty="0"/>
              <a:t>With R:</a:t>
            </a:r>
            <a:endParaRPr lang="en-IN" dirty="0"/>
          </a:p>
        </p:txBody>
      </p:sp>
      <p:pic>
        <p:nvPicPr>
          <p:cNvPr id="21" name="Picture 20" descr="A 1 line program code. ">
            <a:extLst>
              <a:ext uri="{FF2B5EF4-FFF2-40B4-BE49-F238E27FC236}">
                <a16:creationId xmlns:a16="http://schemas.microsoft.com/office/drawing/2014/main" id="{E43B99E9-8062-4D7E-94C0-9F380509BB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356" y="4724400"/>
            <a:ext cx="5218628" cy="554784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D33BCC-8105-43FC-A4EE-51B7033BE8E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639841" y="5638800"/>
            <a:ext cx="3860799" cy="26486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200" dirty="0">
                <a:hlinkClick r:id="rId8" action="ppaction://hlinksldjump"/>
              </a:rPr>
              <a:t>Access the text alternative for slide images.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863495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39A14-7EB9-4DB3-A97E-751B4858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11.2 Inference Concerning the Ratio of Two Population Variances </a:t>
            </a:r>
            <a:r>
              <a:rPr lang="en-US" sz="1100" dirty="0"/>
              <a:t>16</a:t>
            </a:r>
            <a:endParaRPr lang="en-IN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40E3F-6B45-4EAB-9AF2-6D4F577E2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798967"/>
          </a:xfrm>
        </p:spPr>
        <p:txBody>
          <a:bodyPr/>
          <a:lstStyle/>
          <a:p>
            <a:r>
              <a:rPr lang="en-US" dirty="0"/>
              <a:t>Example, continued with Excel.</a:t>
            </a:r>
          </a:p>
          <a:p>
            <a:r>
              <a:rPr lang="en-US" dirty="0"/>
              <a:t>Use VAR.S to compute the variances.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6ADC6-256A-42DD-B261-866BF72713C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2624753"/>
            <a:ext cx="1534562" cy="492659"/>
          </a:xfrm>
        </p:spPr>
        <p:txBody>
          <a:bodyPr/>
          <a:lstStyle/>
          <a:p>
            <a:r>
              <a:rPr lang="en-IN" dirty="0"/>
              <a:t>Compute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B53EB91A-D87A-4968-91CE-17A98953F1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858568"/>
              </p:ext>
            </p:extLst>
          </p:nvPr>
        </p:nvGraphicFramePr>
        <p:xfrm>
          <a:off x="2011363" y="2438400"/>
          <a:ext cx="3581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4" name="Equation" r:id="rId3" imgW="3581280" imgH="838080" progId="Equation.DSMT4">
                  <p:embed/>
                </p:oleObj>
              </mc:Choice>
              <mc:Fallback>
                <p:oleObj name="Equation" r:id="rId3" imgW="358128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1363" y="2438400"/>
                        <a:ext cx="35814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1FF29-0062-4DCA-94AE-629FFE1AE1F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3352800"/>
            <a:ext cx="1981200" cy="492659"/>
          </a:xfrm>
        </p:spPr>
        <p:txBody>
          <a:bodyPr/>
          <a:lstStyle/>
          <a:p>
            <a:r>
              <a:rPr lang="en-IN" dirty="0"/>
              <a:t>The p-value is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AC990F20-E7C0-4F62-849D-55B8A8B7E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600971"/>
              </p:ext>
            </p:extLst>
          </p:nvPr>
        </p:nvGraphicFramePr>
        <p:xfrm>
          <a:off x="2406650" y="3352800"/>
          <a:ext cx="2057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5" name="Equation" r:id="rId5" imgW="2057400" imgH="482400" progId="Equation.DSMT4">
                  <p:embed/>
                </p:oleObj>
              </mc:Choice>
              <mc:Fallback>
                <p:oleObj name="Equation" r:id="rId5" imgW="20574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06650" y="3352800"/>
                        <a:ext cx="2057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2A2FC1-90A0-4130-8A7F-488E438EE2D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57200" y="3921660"/>
            <a:ext cx="8229600" cy="1945740"/>
          </a:xfrm>
        </p:spPr>
        <p:txBody>
          <a:bodyPr/>
          <a:lstStyle/>
          <a:p>
            <a:r>
              <a:rPr lang="en-US" sz="2000" dirty="0"/>
              <a:t>Use F.DIST.RT(1.7522, 35, 35) to compute the </a:t>
            </a:r>
            <a:r>
              <a:rPr lang="en-US" sz="2000" i="1" dirty="0"/>
              <a:t>p</a:t>
            </a:r>
            <a:r>
              <a:rPr lang="en-US" sz="2000" dirty="0"/>
              <a:t>-value.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09764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AF7A-8C55-45FE-AAC3-4CA8F999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11.2 Inference Concerning the Ratio of Two Population Variances </a:t>
            </a:r>
            <a:r>
              <a:rPr lang="en-US" sz="1100" dirty="0"/>
              <a:t>17</a:t>
            </a:r>
            <a:endParaRPr lang="en-IN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CCA6D-D926-4372-95DD-F7643C146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5410200" cy="409668"/>
          </a:xfrm>
        </p:spPr>
        <p:txBody>
          <a:bodyPr/>
          <a:lstStyle/>
          <a:p>
            <a:r>
              <a:rPr lang="en-IN" dirty="0"/>
              <a:t>Example, continued with R.</a:t>
            </a:r>
          </a:p>
        </p:txBody>
      </p:sp>
      <p:pic>
        <p:nvPicPr>
          <p:cNvPr id="19" name="Picture 18" descr="A 2 line program code.">
            <a:extLst>
              <a:ext uri="{FF2B5EF4-FFF2-40B4-BE49-F238E27FC236}">
                <a16:creationId xmlns:a16="http://schemas.microsoft.com/office/drawing/2014/main" id="{94143D27-1707-4B60-87F4-A403C8553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7719"/>
            <a:ext cx="4312915" cy="458499"/>
          </a:xfrm>
          <a:prstGeom prst="rect">
            <a:avLst/>
          </a:prstGeom>
        </p:spPr>
      </p:pic>
      <p:pic>
        <p:nvPicPr>
          <p:cNvPr id="20" name="Picture 19" descr="An image showing R’s output using var Test function.">
            <a:extLst>
              <a:ext uri="{FF2B5EF4-FFF2-40B4-BE49-F238E27FC236}">
                <a16:creationId xmlns:a16="http://schemas.microsoft.com/office/drawing/2014/main" id="{932EBA28-1727-4083-ADBB-FA9D70D55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57631"/>
            <a:ext cx="4268944" cy="147031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A7177-92D3-4142-A4F2-BF880F49E11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7200" y="4191000"/>
            <a:ext cx="8382000" cy="1449309"/>
          </a:xfrm>
        </p:spPr>
        <p:txBody>
          <a:bodyPr/>
          <a:lstStyle/>
          <a:p>
            <a:r>
              <a:rPr lang="en-US" dirty="0"/>
              <a:t>The p-value is 0.051.</a:t>
            </a:r>
          </a:p>
          <a:p>
            <a:r>
              <a:rPr lang="en-US" dirty="0"/>
              <a:t>Do not reject the null hypothesis.</a:t>
            </a:r>
          </a:p>
          <a:p>
            <a:r>
              <a:rPr lang="en-US" dirty="0"/>
              <a:t>At the 5% significance level, we cannot conclude that the Growth fund is riskier than the Value fund.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9C3403-CF49-42B0-B5A4-023454DE66D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643360" y="5684065"/>
            <a:ext cx="3860799" cy="3204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200" dirty="0">
                <a:hlinkClick r:id="rId4" action="ppaction://hlinksldjump"/>
              </a:rPr>
              <a:t>Access the text alternative for slide images.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580107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EB5B9-B8DE-4878-8595-6CACE75D70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>
                <a:latin typeface="+mn-lt"/>
              </a:rPr>
              <a:t>End of Main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8E35C-E51F-42B1-8E56-9AA70D14541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62000" y="6172200"/>
            <a:ext cx="7623175" cy="533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200" dirty="0">
                <a:latin typeface="+mn-lt"/>
              </a:rPr>
              <a:t>Copyright 2022 © McGraw Hill LLC. All rights reserved. No reproduction or distribution without the prior written consent of McGraw Hill LLC.</a:t>
            </a:r>
            <a:endParaRPr lang="en-US" sz="1200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01395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Accessibility Content: Text Alternatives for Images</a:t>
            </a:r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15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0C784-69A3-4596-B67B-9D7F43D6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11.1 Inference Concerning the Population Variance </a:t>
            </a:r>
            <a:r>
              <a:rPr lang="en-US" sz="1100" dirty="0"/>
              <a:t>1</a:t>
            </a:r>
            <a:endParaRPr lang="en-IN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5C46-9C75-4DE7-9C5A-342E2EFEA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2792994" cy="4096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use the sample mean</a:t>
            </a:r>
            <a:endParaRPr lang="en-IN" dirty="0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A566CBF4-ED99-49D7-97A4-51A663FE8E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678917"/>
              </p:ext>
            </p:extLst>
          </p:nvPr>
        </p:nvGraphicFramePr>
        <p:xfrm>
          <a:off x="3276600" y="1665336"/>
          <a:ext cx="254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" name="Equation" r:id="rId3" imgW="253800" imgH="279360" progId="Equation.DSMT4">
                  <p:embed/>
                </p:oleObj>
              </mc:Choice>
              <mc:Fallback>
                <p:oleObj name="Equation" r:id="rId3" imgW="2538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600" y="1665336"/>
                        <a:ext cx="2540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455FE-DAE3-4698-AD0D-7B612D6C2EC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81400" y="1600201"/>
            <a:ext cx="4419600" cy="4006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the estimator of the population mean</a:t>
            </a:r>
            <a:endParaRPr lang="en-IN" dirty="0"/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2C606C1A-13FC-4682-875C-70A0C38CA8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271591"/>
              </p:ext>
            </p:extLst>
          </p:nvPr>
        </p:nvGraphicFramePr>
        <p:xfrm>
          <a:off x="7967663" y="1703388"/>
          <a:ext cx="25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" name="Equation" r:id="rId5" imgW="253800" imgH="241200" progId="Equation.DSMT4">
                  <p:embed/>
                </p:oleObj>
              </mc:Choice>
              <mc:Fallback>
                <p:oleObj name="Equation" r:id="rId5" imgW="253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67663" y="1703388"/>
                        <a:ext cx="254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C70C63-A07F-43BC-85FC-A9CE94BB049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2192434"/>
            <a:ext cx="2286000" cy="409669"/>
          </a:xfrm>
        </p:spPr>
        <p:txBody>
          <a:bodyPr/>
          <a:lstStyle/>
          <a:p>
            <a:r>
              <a:rPr lang="en-IN" dirty="0"/>
              <a:t>Inferences about</a:t>
            </a: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E42A976F-5EFC-4909-BDB9-0BC1D97D99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67942"/>
              </p:ext>
            </p:extLst>
          </p:nvPr>
        </p:nvGraphicFramePr>
        <p:xfrm>
          <a:off x="2722563" y="2276475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" name="Equation" r:id="rId7" imgW="215640" imgH="241200" progId="Equation.DSMT4">
                  <p:embed/>
                </p:oleObj>
              </mc:Choice>
              <mc:Fallback>
                <p:oleObj name="Equation" r:id="rId7" imgW="215640" imgH="24120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2C606C1A-13FC-4682-875C-70A0C38CA8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22563" y="2276475"/>
                        <a:ext cx="215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ADE64F-ECB0-4AFD-B7D6-7310BB3F452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971800" y="2192435"/>
            <a:ext cx="4787020" cy="409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developed from the sampling distribution of</a:t>
            </a:r>
            <a:endParaRPr lang="en-IN" dirty="0"/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01569CF7-5393-4CE8-A003-04CD3C1449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42246"/>
              </p:ext>
            </p:extLst>
          </p:nvPr>
        </p:nvGraphicFramePr>
        <p:xfrm>
          <a:off x="7788104" y="2278505"/>
          <a:ext cx="304800" cy="239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" name="Equation" r:id="rId9" imgW="304560" imgH="291960" progId="Equation.DSMT4">
                  <p:embed/>
                </p:oleObj>
              </mc:Choice>
              <mc:Fallback>
                <p:oleObj name="Equation" r:id="rId9" imgW="304560" imgH="29196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A566CBF4-ED99-49D7-97A4-51A663FE8E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88104" y="2278505"/>
                        <a:ext cx="304800" cy="2399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94E9D9-0C0F-44DC-A661-2C25826AE48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0" y="2761307"/>
            <a:ext cx="381000" cy="425623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C9D88650-D4A7-4CF9-B895-DA96065B7D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070987"/>
              </p:ext>
            </p:extLst>
          </p:nvPr>
        </p:nvGraphicFramePr>
        <p:xfrm>
          <a:off x="838200" y="2797869"/>
          <a:ext cx="254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" name="Equation" r:id="rId11" imgW="253800" imgH="279360" progId="Equation.DSMT4">
                  <p:embed/>
                </p:oleObj>
              </mc:Choice>
              <mc:Fallback>
                <p:oleObj name="Equation" r:id="rId11" imgW="253800" imgH="27936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A566CBF4-ED99-49D7-97A4-51A663FE8E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38200" y="2797869"/>
                        <a:ext cx="2540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929BFDD-EA9F-4792-93E9-6F482B7BD4F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092200" y="2761308"/>
            <a:ext cx="5987171" cy="3983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needed to be (approximately) normally distributed.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CE6349-ABCB-4196-969F-B357FAB8CF0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201" y="3340689"/>
            <a:ext cx="3127972" cy="4436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use the sample variance</a:t>
            </a:r>
            <a:endParaRPr lang="en-IN" dirty="0"/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95EAFEFA-89C0-4F00-A8D6-8B827CB8B8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319746"/>
              </p:ext>
            </p:extLst>
          </p:nvPr>
        </p:nvGraphicFramePr>
        <p:xfrm>
          <a:off x="3581400" y="3386452"/>
          <a:ext cx="279400" cy="256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" name="Equation" r:id="rId13" imgW="279360" imgH="291960" progId="Equation.DSMT4">
                  <p:embed/>
                </p:oleObj>
              </mc:Choice>
              <mc:Fallback>
                <p:oleObj name="Equation" r:id="rId13" imgW="2793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81400" y="3386452"/>
                        <a:ext cx="279400" cy="2561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8F25C71-3A57-47DE-8EB6-6F3432654264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926189" y="3334694"/>
            <a:ext cx="4565962" cy="4134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an estimator of the population variance</a:t>
            </a:r>
            <a:endParaRPr lang="en-IN" dirty="0"/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78073DAB-6290-466B-8D44-B61B87BA20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286913"/>
              </p:ext>
            </p:extLst>
          </p:nvPr>
        </p:nvGraphicFramePr>
        <p:xfrm>
          <a:off x="8502650" y="3386138"/>
          <a:ext cx="368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9" name="Equation" r:id="rId15" imgW="368280" imgH="291960" progId="Equation.DSMT4">
                  <p:embed/>
                </p:oleObj>
              </mc:Choice>
              <mc:Fallback>
                <p:oleObj name="Equation" r:id="rId15" imgW="3682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502650" y="3386138"/>
                        <a:ext cx="3683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4A09D02-120F-4368-9DD5-6115181DE6D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7200" y="3926188"/>
            <a:ext cx="3245667" cy="40137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To make inferences regarding</a:t>
            </a:r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8E4E4E77-D1EF-4797-AD09-3DD0D2E742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785788"/>
              </p:ext>
            </p:extLst>
          </p:nvPr>
        </p:nvGraphicFramePr>
        <p:xfrm>
          <a:off x="3697288" y="3962400"/>
          <a:ext cx="381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0" name="Equation" r:id="rId17" imgW="380880" imgH="330120" progId="Equation.DSMT4">
                  <p:embed/>
                </p:oleObj>
              </mc:Choice>
              <mc:Fallback>
                <p:oleObj name="Equation" r:id="rId17" imgW="3808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97288" y="3962400"/>
                        <a:ext cx="3810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D21590D-F839-44BA-AAEF-8872498BDB2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084243" y="3926188"/>
            <a:ext cx="4525603" cy="4134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first need the sampling distribution of</a:t>
            </a:r>
            <a:endParaRPr lang="en-IN" dirty="0"/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A0CFB7EE-944F-43E4-8D64-150D869EF3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436753"/>
              </p:ext>
            </p:extLst>
          </p:nvPr>
        </p:nvGraphicFramePr>
        <p:xfrm>
          <a:off x="495300" y="4482058"/>
          <a:ext cx="342900" cy="225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" name="Equation" r:id="rId19" imgW="342720" imgH="291960" progId="Equation.DSMT4">
                  <p:embed/>
                </p:oleObj>
              </mc:Choice>
              <mc:Fallback>
                <p:oleObj name="Equation" r:id="rId19" imgW="342720" imgH="29196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78073DAB-6290-466B-8D44-B61B87BA20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95300" y="4482058"/>
                        <a:ext cx="342900" cy="2258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B7460E5-9E96-47EC-BB5A-B70A9EDA9FC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57200" y="4876800"/>
            <a:ext cx="8229600" cy="5190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requires a new distribution.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20799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11.1 Inference Concerning the Population Variance </a:t>
            </a:r>
            <a:r>
              <a:rPr lang="en-US" sz="1100" dirty="0"/>
              <a:t>5</a:t>
            </a:r>
            <a:r>
              <a:rPr lang="en-US" noProof="0" dirty="0"/>
              <a:t> – Text Alternative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51022" y="1367589"/>
            <a:ext cx="8229600" cy="304801"/>
          </a:xfrm>
        </p:spPr>
        <p:txBody>
          <a:bodyPr/>
          <a:lstStyle/>
          <a:p>
            <a:r>
              <a:rPr lang="en-US" noProof="0" dirty="0">
                <a:hlinkClick r:id="rId2" action="ppaction://hlinksldjump"/>
              </a:rPr>
              <a:t>Return to parent-slide containing images.</a:t>
            </a:r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1022" y="1791188"/>
            <a:ext cx="8229600" cy="3879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 table titled, Area in Upper Tail, alpha. The Table has 3 Rows and 11 columns. The columns have the following headings from left to right. df, 0.995, 0.990, 0.975, 0.950, 0.900, 0.100, 0.050, 0.250, 0.010, 0.005, . The Row entries are as follows. </a:t>
            </a:r>
          </a:p>
          <a:p>
            <a:pPr marL="0" indent="0">
              <a:buNone/>
            </a:pPr>
            <a:r>
              <a:rPr lang="en-US" sz="2000" dirty="0"/>
              <a:t>Row 1. df, 1. 0.995, 0.000. 0.990, 0.000. 0.975, 0.001. 0.950, 0.004. 0.900, 0.016. 0.100, 2.706. 0.050, 3.841. 0.250, 5.024. 0.010, 6.635. 0.005, 7.879. </a:t>
            </a:r>
          </a:p>
          <a:p>
            <a:pPr marL="0" indent="0">
              <a:buNone/>
            </a:pPr>
            <a:r>
              <a:rPr lang="en-US" sz="2000" dirty="0"/>
              <a:t>Row 2. df, 10. 0.995, 2.156. 0.990, 2.558. 0.975, 3.247. 0.950, 3.940. 0.900, 4.865. 0.100, 15.987. 0.050, 18.309. 0.250, 20.483. 0.010, 23.209. 0.005, 25.188. </a:t>
            </a:r>
          </a:p>
          <a:p>
            <a:pPr marL="0" indent="0">
              <a:buNone/>
            </a:pPr>
            <a:r>
              <a:rPr lang="en-US" sz="2000" dirty="0"/>
              <a:t>Row 3. df, 100. 0.995, 67.328. 0.990, 70.065. 0.975, 74.222. 0.950, 77.929. 0.900, 82.358. 0.100, 118.342. 0.050, 124.342. 0.250, 129.561. 0.010, 135.807. 0.005, 140.170. </a:t>
            </a:r>
            <a:endParaRPr lang="en-US" sz="2000" noProof="0" dirty="0">
              <a:latin typeface="+mn-lt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451022" y="5719010"/>
            <a:ext cx="8229600" cy="228600"/>
          </a:xfrm>
        </p:spPr>
        <p:txBody>
          <a:bodyPr/>
          <a:lstStyle/>
          <a:p>
            <a:r>
              <a:rPr lang="en-US" noProof="0" dirty="0">
                <a:hlinkClick r:id="rId2" action="ppaction://hlinksldjump"/>
              </a:rPr>
              <a:t>Return to parent-slide containing images.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5755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11.1 Inference Concerning the Population Variance </a:t>
            </a:r>
            <a:r>
              <a:rPr lang="en-US" sz="1100" dirty="0"/>
              <a:t>17</a:t>
            </a:r>
            <a:r>
              <a:rPr lang="en-US" noProof="0" dirty="0"/>
              <a:t> – Text Alternative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51022" y="1367589"/>
            <a:ext cx="8229600" cy="304801"/>
          </a:xfrm>
        </p:spPr>
        <p:txBody>
          <a:bodyPr/>
          <a:lstStyle/>
          <a:p>
            <a:r>
              <a:rPr lang="en-US" noProof="0" dirty="0">
                <a:hlinkClick r:id="rId2" action="ppaction://hlinksldjump"/>
              </a:rPr>
              <a:t>Return to parent-slide containing images.</a:t>
            </a:r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1022" y="1791188"/>
            <a:ext cx="8229600" cy="387969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/>
              <a:t>For first image, program code. In the code, the words in the variable names are </a:t>
            </a:r>
            <a:r>
              <a:rPr lang="en-US" sz="2400" dirty="0" err="1"/>
              <a:t>merged.Line</a:t>
            </a:r>
            <a:r>
              <a:rPr lang="en-US" sz="2400" dirty="0"/>
              <a:t> 1. &gt; </a:t>
            </a:r>
            <a:r>
              <a:rPr lang="en-US" sz="2400" dirty="0" err="1"/>
              <a:t>install.packages</a:t>
            </a:r>
            <a:r>
              <a:rPr lang="en-US" sz="2400" dirty="0"/>
              <a:t>, left parenthesis, open quotes, </a:t>
            </a:r>
            <a:r>
              <a:rPr lang="en-US" sz="2400" dirty="0" err="1"/>
              <a:t>Envstats</a:t>
            </a:r>
            <a:r>
              <a:rPr lang="en-US" sz="2400" dirty="0"/>
              <a:t>, close quotes, right parenthesis. Line 2. &gt; library, left parenthesis, </a:t>
            </a:r>
            <a:r>
              <a:rPr lang="en-US" sz="2400" dirty="0" err="1"/>
              <a:t>Envstats</a:t>
            </a:r>
            <a:r>
              <a:rPr lang="en-US" sz="2400" dirty="0"/>
              <a:t>, right parenthesis.</a:t>
            </a:r>
          </a:p>
          <a:p>
            <a:pPr marL="0" indent="0">
              <a:buNone/>
            </a:pPr>
            <a:r>
              <a:rPr lang="en-US" sz="2400" dirty="0"/>
              <a:t>For second image, program code. In the code, the words in the variable names are merged. Line 1. &gt; </a:t>
            </a:r>
            <a:r>
              <a:rPr lang="en-US" sz="2400" dirty="0" err="1"/>
              <a:t>varTest</a:t>
            </a:r>
            <a:r>
              <a:rPr lang="en-US" sz="2400" dirty="0"/>
              <a:t>, left parenthesis, </a:t>
            </a:r>
            <a:r>
              <a:rPr lang="en-US" sz="2400" dirty="0" err="1"/>
              <a:t>myDatadollarvalue</a:t>
            </a:r>
            <a:r>
              <a:rPr lang="en-US" sz="2400" dirty="0"/>
              <a:t>, comma, alternative = open quotes, </a:t>
            </a:r>
            <a:r>
              <a:rPr lang="en-US" sz="2400" dirty="0" err="1"/>
              <a:t>two.sided</a:t>
            </a:r>
            <a:r>
              <a:rPr lang="en-US" sz="2400" dirty="0"/>
              <a:t>, close quotes, comma, </a:t>
            </a:r>
            <a:r>
              <a:rPr lang="en-US" sz="2400" dirty="0" err="1"/>
              <a:t>sigma.squared</a:t>
            </a:r>
            <a:r>
              <a:rPr lang="en-US" sz="2400" dirty="0"/>
              <a:t> = 225, right parenthesis.</a:t>
            </a:r>
          </a:p>
          <a:p>
            <a:pPr marL="0" indent="0">
              <a:buNone/>
            </a:pPr>
            <a:r>
              <a:rPr lang="en-US" sz="2400" dirty="0"/>
              <a:t>For third image, R’s output using var Test function to find the p-value when table summary is provided instead of raw data. The value of Chi-Squared is 50.284, d f is 35, and p-value is 0.09097. Alternative hypothesis shows true variance is not equal to 225. 95 percent confidence interval is 212.6519 and 550.0308. The sample estimates of variance are 323.2512.</a:t>
            </a:r>
            <a:endParaRPr lang="en-US" sz="2400" noProof="0" dirty="0">
              <a:latin typeface="+mn-lt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451022" y="5719010"/>
            <a:ext cx="8229600" cy="228600"/>
          </a:xfrm>
        </p:spPr>
        <p:txBody>
          <a:bodyPr/>
          <a:lstStyle/>
          <a:p>
            <a:r>
              <a:rPr lang="en-US" noProof="0" dirty="0">
                <a:hlinkClick r:id="rId2" action="ppaction://hlinksldjump"/>
              </a:rPr>
              <a:t>Return to parent-slide containing images.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33552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11.2 Inference Concerning the Ratio of Two Population Variances </a:t>
            </a:r>
            <a:r>
              <a:rPr lang="en-US" sz="1100" dirty="0"/>
              <a:t>3</a:t>
            </a:r>
            <a:r>
              <a:rPr lang="en-US" noProof="0" dirty="0"/>
              <a:t> – Text Alternative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51022" y="1367589"/>
            <a:ext cx="8229600" cy="304801"/>
          </a:xfrm>
        </p:spPr>
        <p:txBody>
          <a:bodyPr/>
          <a:lstStyle/>
          <a:p>
            <a:r>
              <a:rPr lang="en-US" noProof="0" dirty="0">
                <a:hlinkClick r:id="rId2" action="ppaction://hlinksldjump"/>
              </a:rPr>
              <a:t>Return to parent-slide containing images.</a:t>
            </a:r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1022" y="1791188"/>
            <a:ext cx="8229600" cy="3879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steepest decline has df = (2, 8), the next curve (which is slightly more normal) is df (6, 8). The most normal curve has df = (20, 20).</a:t>
            </a:r>
            <a:endParaRPr lang="en-US" sz="2400" noProof="0" dirty="0">
              <a:latin typeface="+mn-lt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451022" y="5719010"/>
            <a:ext cx="8229600" cy="228600"/>
          </a:xfrm>
        </p:spPr>
        <p:txBody>
          <a:bodyPr/>
          <a:lstStyle/>
          <a:p>
            <a:r>
              <a:rPr lang="en-US" noProof="0" dirty="0">
                <a:hlinkClick r:id="rId2" action="ppaction://hlinksldjump"/>
              </a:rPr>
              <a:t>Return to parent-slide containing images.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26032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11.2 Inference Concerning the Ratio of Two Population Variances </a:t>
            </a:r>
            <a:r>
              <a:rPr lang="en-US" sz="1100" dirty="0"/>
              <a:t>5</a:t>
            </a:r>
            <a:r>
              <a:rPr lang="en-US" noProof="0" dirty="0"/>
              <a:t> – Text Alternative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51022" y="1367589"/>
            <a:ext cx="8229600" cy="304801"/>
          </a:xfrm>
        </p:spPr>
        <p:txBody>
          <a:bodyPr/>
          <a:lstStyle/>
          <a:p>
            <a:r>
              <a:rPr lang="en-US" noProof="0" dirty="0">
                <a:hlinkClick r:id="rId2" action="ppaction://hlinksldjump"/>
              </a:rPr>
              <a:t>Return to parent-slide containing images.</a:t>
            </a:r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1022" y="1791188"/>
            <a:ext cx="8229600" cy="387969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/>
              <a:t>A Table has 12 Rows and 5 columns. The columns have the following headings from left to right. df_2, Area in Upper Tail, alpha, 6, 7, 8, . The Row entries are as follows. </a:t>
            </a:r>
          </a:p>
          <a:p>
            <a:pPr marL="0" indent="0">
              <a:buNone/>
            </a:pPr>
            <a:r>
              <a:rPr lang="en-US" sz="2400" dirty="0"/>
              <a:t>Row 1. df_2, 6. Area in Upper Tail, alpha, 0.10. 6, 3.05. 7, 3.01. 8, 2.98. </a:t>
            </a:r>
          </a:p>
          <a:p>
            <a:pPr marL="0" indent="0">
              <a:buNone/>
            </a:pPr>
            <a:r>
              <a:rPr lang="en-US" sz="2400" dirty="0"/>
              <a:t>Row 2. df_2, Area in Upper Tail, alpha, 0.05. 6, 4.28. 7, 4.21. 8, 4.15. </a:t>
            </a:r>
          </a:p>
          <a:p>
            <a:pPr marL="0" indent="0">
              <a:buNone/>
            </a:pPr>
            <a:r>
              <a:rPr lang="en-US" sz="2400" dirty="0"/>
              <a:t>Row 3. df_2, Area in Upper Tail, alpha, 0.025. 6, 5.28. 7, 5.70. 8, 5.60. </a:t>
            </a:r>
          </a:p>
          <a:p>
            <a:pPr marL="0" indent="0">
              <a:buNone/>
            </a:pPr>
            <a:r>
              <a:rPr lang="en-US" sz="2400" dirty="0"/>
              <a:t>Row 4. df_2, Area in Upper Tail, alpha, 0.01. 6, 8.47. 7, 8.26. 8, 8.10. </a:t>
            </a:r>
          </a:p>
          <a:p>
            <a:pPr marL="0" indent="0">
              <a:buNone/>
            </a:pPr>
            <a:r>
              <a:rPr lang="en-US" sz="2400" dirty="0"/>
              <a:t>Row 5. df_2, 7. Area in Upper Tail, alpha, 0.10. 6, 2.83. 7, 2.78. 8, 2.75. </a:t>
            </a:r>
          </a:p>
          <a:p>
            <a:pPr marL="0" indent="0">
              <a:buNone/>
            </a:pPr>
            <a:r>
              <a:rPr lang="en-US" sz="2400" dirty="0"/>
              <a:t>Row 6. df_2, Area in Upper Tail, alpha, 0.05. 6, 3.87. 7, 3.79. 8, 3.73. </a:t>
            </a:r>
          </a:p>
          <a:p>
            <a:pPr marL="0" indent="0">
              <a:buNone/>
            </a:pPr>
            <a:r>
              <a:rPr lang="en-US" sz="2400" dirty="0"/>
              <a:t>Row 7. df_2, Area in Upper Tail, alpha, 0.025. 6, 5.12. 7, 4.99. 8, 4.90. </a:t>
            </a:r>
          </a:p>
          <a:p>
            <a:pPr marL="0" indent="0">
              <a:buNone/>
            </a:pPr>
            <a:r>
              <a:rPr lang="en-US" sz="2400" dirty="0"/>
              <a:t>Row 8. df_2, Area in Upper Tail, alpha, 0.01. 6, 7.19. 7, 6.99. 8, 6.84. </a:t>
            </a:r>
          </a:p>
          <a:p>
            <a:pPr marL="0" indent="0">
              <a:buNone/>
            </a:pPr>
            <a:r>
              <a:rPr lang="en-US" sz="2400" dirty="0"/>
              <a:t>Row 9. df_2, 8. Area in Upper Tail, alpha, 0.10. 6, 2.67. 7, 2.62. 8, 2.59. </a:t>
            </a:r>
          </a:p>
          <a:p>
            <a:pPr marL="0" indent="0">
              <a:buNone/>
            </a:pPr>
            <a:r>
              <a:rPr lang="en-US" sz="2400" dirty="0"/>
              <a:t>Row 10. df_2, Area in Upper Tail, alpha, 0.05. 6, 3.58. 7, 3.50. 8, 3.44. </a:t>
            </a:r>
          </a:p>
          <a:p>
            <a:pPr marL="0" indent="0">
              <a:buNone/>
            </a:pPr>
            <a:r>
              <a:rPr lang="en-US" sz="2400" dirty="0"/>
              <a:t>Row 11. df_2, Area in Upper Tail, alpha, 0.025. 6, 4.65. 7, 4.53. 8, 4.43. </a:t>
            </a:r>
          </a:p>
          <a:p>
            <a:pPr marL="0" indent="0">
              <a:buNone/>
            </a:pPr>
            <a:r>
              <a:rPr lang="en-US" sz="2400" dirty="0"/>
              <a:t>Row 12. df_2, Area in Upper Tail, alpha, 0.01. 6, 6.37. 7, 6.18. 8, 6.03. </a:t>
            </a:r>
            <a:endParaRPr lang="en-US" sz="2400" noProof="0" dirty="0">
              <a:latin typeface="+mn-lt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451022" y="5719010"/>
            <a:ext cx="8229600" cy="228600"/>
          </a:xfrm>
        </p:spPr>
        <p:txBody>
          <a:bodyPr/>
          <a:lstStyle/>
          <a:p>
            <a:r>
              <a:rPr lang="en-US" noProof="0" dirty="0">
                <a:hlinkClick r:id="rId2" action="ppaction://hlinksldjump"/>
              </a:rPr>
              <a:t>Return to parent-slide containing images.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21597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11.2 Inference Concerning the Ratio of Two Population Variances </a:t>
            </a:r>
            <a:r>
              <a:rPr lang="en-US" sz="1100" dirty="0"/>
              <a:t>15</a:t>
            </a:r>
            <a:r>
              <a:rPr lang="en-US" noProof="0" dirty="0"/>
              <a:t> – Text Alternative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51022" y="1367589"/>
            <a:ext cx="8229600" cy="304801"/>
          </a:xfrm>
        </p:spPr>
        <p:txBody>
          <a:bodyPr/>
          <a:lstStyle/>
          <a:p>
            <a:r>
              <a:rPr lang="en-US" noProof="0" dirty="0">
                <a:hlinkClick r:id="rId2" action="ppaction://hlinksldjump"/>
              </a:rPr>
              <a:t>Return to parent-slide containing images.</a:t>
            </a:r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1022" y="1791188"/>
            <a:ext cx="8229600" cy="3879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Program code. In the code, the words in the variable names are merged. Line 1. &gt; </a:t>
            </a:r>
            <a:r>
              <a:rPr lang="en-US" sz="2400" dirty="0" err="1"/>
              <a:t>Var.test</a:t>
            </a:r>
            <a:r>
              <a:rPr lang="en-US" sz="2400" dirty="0"/>
              <a:t>, left parenthesis, </a:t>
            </a:r>
            <a:r>
              <a:rPr lang="en-US" sz="2400" dirty="0" err="1"/>
              <a:t>myDatadollarGrowth</a:t>
            </a:r>
            <a:r>
              <a:rPr lang="en-US" sz="2400" dirty="0"/>
              <a:t>, comma, </a:t>
            </a:r>
            <a:r>
              <a:rPr lang="en-US" sz="2400" dirty="0" err="1"/>
              <a:t>myDatadollarvalue</a:t>
            </a:r>
            <a:r>
              <a:rPr lang="en-US" sz="2400" dirty="0"/>
              <a:t>, comma, ratio = 1, comma. Line 2. </a:t>
            </a:r>
            <a:r>
              <a:rPr lang="en-US" sz="2400" dirty="0" err="1"/>
              <a:t>indended</a:t>
            </a:r>
            <a:r>
              <a:rPr lang="en-US" sz="2400" dirty="0"/>
              <a:t> once, alternative = open quotes, greater, close quotes, close parenthesis.</a:t>
            </a:r>
            <a:endParaRPr lang="en-US" sz="2400" noProof="0" dirty="0">
              <a:latin typeface="+mn-lt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451022" y="5719010"/>
            <a:ext cx="8229600" cy="228600"/>
          </a:xfrm>
        </p:spPr>
        <p:txBody>
          <a:bodyPr/>
          <a:lstStyle/>
          <a:p>
            <a:r>
              <a:rPr lang="en-US" noProof="0" dirty="0">
                <a:hlinkClick r:id="rId2" action="ppaction://hlinksldjump"/>
              </a:rPr>
              <a:t>Return to parent-slide containing images.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11356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11.2 Inference Concerning the Ratio of Two Population Variances </a:t>
            </a:r>
            <a:r>
              <a:rPr lang="en-US" sz="1100" dirty="0"/>
              <a:t>17</a:t>
            </a:r>
            <a:r>
              <a:rPr lang="en-US" noProof="0" dirty="0"/>
              <a:t> – Text Alternative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51022" y="1367589"/>
            <a:ext cx="8229600" cy="304801"/>
          </a:xfrm>
        </p:spPr>
        <p:txBody>
          <a:bodyPr/>
          <a:lstStyle/>
          <a:p>
            <a:r>
              <a:rPr lang="en-US" noProof="0" dirty="0">
                <a:hlinkClick r:id="rId2" action="ppaction://hlinksldjump"/>
              </a:rPr>
              <a:t>Return to parent-slide containing images.</a:t>
            </a:r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1022" y="1791188"/>
            <a:ext cx="8229600" cy="387969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For first image, program code. In the code, the words in the variable names are merged. Line 1. &gt; </a:t>
            </a:r>
            <a:r>
              <a:rPr lang="en-US" sz="2400" dirty="0" err="1"/>
              <a:t>Var.test</a:t>
            </a:r>
            <a:r>
              <a:rPr lang="en-US" sz="2400" dirty="0"/>
              <a:t>, left parenthesis, </a:t>
            </a:r>
            <a:r>
              <a:rPr lang="en-US" sz="2400" dirty="0" err="1"/>
              <a:t>myDatadollarGrowth</a:t>
            </a:r>
            <a:r>
              <a:rPr lang="en-US" sz="2400" dirty="0"/>
              <a:t>, comma, </a:t>
            </a:r>
            <a:r>
              <a:rPr lang="en-US" sz="2400" dirty="0" err="1"/>
              <a:t>myDatadollarvalue</a:t>
            </a:r>
            <a:r>
              <a:rPr lang="en-US" sz="2400" dirty="0"/>
              <a:t>, comma, ratio = 1, comma. Line 2. </a:t>
            </a:r>
            <a:r>
              <a:rPr lang="en-US" sz="2400" dirty="0" err="1"/>
              <a:t>indended</a:t>
            </a:r>
            <a:r>
              <a:rPr lang="en-US" sz="2400" dirty="0"/>
              <a:t> once, alternative = open quotes, greater, close quotes, close parenthesis.</a:t>
            </a:r>
          </a:p>
          <a:p>
            <a:pPr marL="0" indent="0">
              <a:buNone/>
            </a:pPr>
            <a:r>
              <a:rPr lang="en-US" sz="2400" dirty="0"/>
              <a:t>For second image, R’s output using var Test function to find the p-value when table summary is provided instead of raw data. The value of F is 1.7522, num d f is 35, </a:t>
            </a:r>
            <a:r>
              <a:rPr lang="en-US" sz="2400" dirty="0" err="1"/>
              <a:t>denom</a:t>
            </a:r>
            <a:r>
              <a:rPr lang="en-US" sz="2400" dirty="0"/>
              <a:t> d f is 35, and p-value is 0.05084. Alternative hypothesis shows true ratio of variance is greater than 1. 95 percent confidence interval is 0.9971982. The sample estimates of ratio of variances is 1.752216.</a:t>
            </a:r>
            <a:endParaRPr lang="en-US" sz="2400" noProof="0" dirty="0">
              <a:latin typeface="+mn-lt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451022" y="5719010"/>
            <a:ext cx="8229600" cy="228600"/>
          </a:xfrm>
        </p:spPr>
        <p:txBody>
          <a:bodyPr/>
          <a:lstStyle/>
          <a:p>
            <a:r>
              <a:rPr lang="en-US" noProof="0" dirty="0">
                <a:hlinkClick r:id="rId2" action="ppaction://hlinksldjump"/>
              </a:rPr>
              <a:t>Return to parent-slide containing images.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71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078FDFF-4889-442B-A2A2-1ECAC7A8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11.1 Inference Concerning the Population Variance </a:t>
            </a:r>
            <a:r>
              <a:rPr lang="en-US" sz="1100" dirty="0"/>
              <a:t>2</a:t>
            </a:r>
            <a:endParaRPr lang="en-IN" sz="110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DAF3C4E-8401-41D2-9577-19FC3C5C3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3417683" cy="4277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Statistical inferences regarding</a:t>
            </a:r>
          </a:p>
        </p:txBody>
      </p:sp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86AF3045-9A75-45D6-B7D4-766E17AC8A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271287"/>
              </p:ext>
            </p:extLst>
          </p:nvPr>
        </p:nvGraphicFramePr>
        <p:xfrm>
          <a:off x="3867150" y="1668463"/>
          <a:ext cx="2476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Equation" r:id="rId3" imgW="304560" imgH="291960" progId="Equation.DSMT4">
                  <p:embed/>
                </p:oleObj>
              </mc:Choice>
              <mc:Fallback>
                <p:oleObj name="Equation" r:id="rId3" imgW="304560" imgH="291960" progId="Equation.DSMT4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8E4E4E77-D1EF-4797-AD09-3DD0D2E742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67150" y="1668463"/>
                        <a:ext cx="24765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C3D9ACE-FB63-4910-BFD9-6434F5BE9F4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154283" y="1600201"/>
            <a:ext cx="1938700" cy="42777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are based on the</a:t>
            </a:r>
          </a:p>
        </p:txBody>
      </p:sp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201B8F84-3598-4A98-AAC9-0D53A5CAE1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935600"/>
              </p:ext>
            </p:extLst>
          </p:nvPr>
        </p:nvGraphicFramePr>
        <p:xfrm>
          <a:off x="6085188" y="1613844"/>
          <a:ext cx="279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Equation" r:id="rId5" imgW="279360" imgH="342720" progId="Equation.DSMT4">
                  <p:embed/>
                </p:oleObj>
              </mc:Choice>
              <mc:Fallback>
                <p:oleObj name="Equation" r:id="rId5" imgW="279360" imgH="34272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D2BC5091-3E44-4778-830D-5B9BA09F71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85188" y="1613844"/>
                        <a:ext cx="2794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AAE6684-E40F-4320-B2F9-A99F704A63A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448582" y="1600200"/>
            <a:ext cx="1938700" cy="41872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or chi-square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48360B1-A24E-4631-873D-1169A4216B3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57200" y="2057400"/>
            <a:ext cx="1981200" cy="4277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distribution.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2E20A4B1-DD8D-412F-B3FE-5F21DDFBFAB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0" y="2590801"/>
            <a:ext cx="593002" cy="42400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</a:t>
            </a:r>
          </a:p>
        </p:txBody>
      </p:sp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81C25F77-BF06-4C17-8291-307C231CBE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128479"/>
              </p:ext>
            </p:extLst>
          </p:nvPr>
        </p:nvGraphicFramePr>
        <p:xfrm>
          <a:off x="1050202" y="2588667"/>
          <a:ext cx="279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Equation" r:id="rId7" imgW="279360" imgH="342720" progId="Equation.DSMT4">
                  <p:embed/>
                </p:oleObj>
              </mc:Choice>
              <mc:Fallback>
                <p:oleObj name="Equation" r:id="rId7" imgW="279360" imgH="342720" progId="Equation.DSMT4">
                  <p:embed/>
                  <p:pic>
                    <p:nvPicPr>
                      <p:cNvPr id="33" name="Object 32">
                        <a:extLst>
                          <a:ext uri="{FF2B5EF4-FFF2-40B4-BE49-F238E27FC236}">
                            <a16:creationId xmlns:a16="http://schemas.microsoft.com/office/drawing/2014/main" id="{201B8F84-3598-4A98-AAC9-0D53A5CAE1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50202" y="2588667"/>
                        <a:ext cx="2794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ADFBCEE1-80FB-4EC9-8E3E-CEF3E05768D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371600" y="2590801"/>
            <a:ext cx="5334000" cy="4240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distribution is a family of distributions.</a:t>
            </a:r>
            <a:endParaRPr lang="en-IN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AE039FC0-E893-43C9-B2AE-8C931D91A69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200" y="3124201"/>
            <a:ext cx="914400" cy="433811"/>
          </a:xfrm>
        </p:spPr>
        <p:txBody>
          <a:bodyPr/>
          <a:lstStyle/>
          <a:p>
            <a:r>
              <a:rPr lang="en-IN" dirty="0"/>
              <a:t>Like</a:t>
            </a:r>
          </a:p>
        </p:txBody>
      </p:sp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39FACA72-2FCA-46E0-A554-28CC5901DF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837903"/>
              </p:ext>
            </p:extLst>
          </p:nvPr>
        </p:nvGraphicFramePr>
        <p:xfrm>
          <a:off x="1416865" y="3128285"/>
          <a:ext cx="673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Equation" r:id="rId9" imgW="672840" imgH="380880" progId="Equation.DSMT4">
                  <p:embed/>
                </p:oleObj>
              </mc:Choice>
              <mc:Fallback>
                <p:oleObj name="Equation" r:id="rId9" imgW="6728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16865" y="3128285"/>
                        <a:ext cx="673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01060ED-AFC5-4F39-B67F-E3E22B45F3D9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209800" y="3124200"/>
            <a:ext cx="3962400" cy="44286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depends on </a:t>
            </a:r>
            <a:r>
              <a:rPr lang="en-IN" i="1" dirty="0"/>
              <a:t>df</a:t>
            </a:r>
            <a:r>
              <a:rPr lang="en-IN" dirty="0"/>
              <a:t>.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12D34661-5FBD-4C66-939F-5CF73DE5E85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7200" y="3617612"/>
            <a:ext cx="8610600" cy="1388954"/>
          </a:xfrm>
        </p:spPr>
        <p:txBody>
          <a:bodyPr/>
          <a:lstStyle/>
          <a:p>
            <a:r>
              <a:rPr lang="en-US" dirty="0"/>
              <a:t>Probability distribution for the sum of several independent squared standard normal random variables.</a:t>
            </a:r>
          </a:p>
          <a:p>
            <a:r>
              <a:rPr lang="en-US" i="1" dirty="0"/>
              <a:t>df</a:t>
            </a:r>
            <a:r>
              <a:rPr lang="en-US" dirty="0"/>
              <a:t> is the number of squared standard normal random variables in the summation.</a:t>
            </a:r>
            <a:endParaRPr lang="en-IN" dirty="0"/>
          </a:p>
        </p:txBody>
      </p: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BAA3DF93-28DA-4757-9ACC-3B47A06DED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454322"/>
              </p:ext>
            </p:extLst>
          </p:nvPr>
        </p:nvGraphicFramePr>
        <p:xfrm>
          <a:off x="503500" y="5129542"/>
          <a:ext cx="279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Equation" r:id="rId11" imgW="279360" imgH="291960" progId="Equation.DSMT4">
                  <p:embed/>
                </p:oleObj>
              </mc:Choice>
              <mc:Fallback>
                <p:oleObj name="Equation" r:id="rId11" imgW="2793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3500" y="5129542"/>
                        <a:ext cx="2794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05C03E91-0DD6-4D56-A9FD-C305C04B1B8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84500" y="5105400"/>
            <a:ext cx="7772400" cy="435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is based on the squared differences between the sample values and the</a:t>
            </a:r>
            <a:endParaRPr lang="en-IN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4B109CA5-F626-4EB9-B67D-33D119066FA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49182" y="5544494"/>
            <a:ext cx="3190743" cy="42011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sample mean.</a:t>
            </a:r>
          </a:p>
        </p:txBody>
      </p:sp>
    </p:spTree>
    <p:extLst>
      <p:ext uri="{BB962C8B-B14F-4D97-AF65-F5344CB8AC3E}">
        <p14:creationId xmlns:p14="http://schemas.microsoft.com/office/powerpoint/2010/main" val="353339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AF9D1-7D37-4DDF-AE71-84F9DD38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11.1 Inference Concerning the Population Variance </a:t>
            </a:r>
            <a:r>
              <a:rPr lang="en-US" sz="1100" dirty="0"/>
              <a:t>3</a:t>
            </a:r>
            <a:endParaRPr lang="en-IN" sz="1100" dirty="0"/>
          </a:p>
        </p:txBody>
      </p:sp>
      <p:pic>
        <p:nvPicPr>
          <p:cNvPr id="19" name="Picture 18" descr="Three Chi-Square distributions, df = 5, df = 10, and df = 20. As the df increases the curve normalizes.">
            <a:extLst>
              <a:ext uri="{FF2B5EF4-FFF2-40B4-BE49-F238E27FC236}">
                <a16:creationId xmlns:a16="http://schemas.microsoft.com/office/drawing/2014/main" id="{44CDA42B-9BCF-4B4B-9EA9-6F2BB6A9F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79" y="2153528"/>
            <a:ext cx="3740039" cy="29564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8870-662F-46CF-849A-5A480310C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600202"/>
            <a:ext cx="362139" cy="409667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9DBD18D9-E234-4586-888B-7673B4DF88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933290"/>
              </p:ext>
            </p:extLst>
          </p:nvPr>
        </p:nvGraphicFramePr>
        <p:xfrm>
          <a:off x="4991100" y="1565659"/>
          <a:ext cx="342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" name="Equation" r:id="rId4" imgW="342720" imgH="380880" progId="Equation.DSMT4">
                  <p:embed/>
                </p:oleObj>
              </mc:Choice>
              <mc:Fallback>
                <p:oleObj name="Equation" r:id="rId4" imgW="3427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91100" y="1565659"/>
                        <a:ext cx="342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CC9E3-E49C-4BC3-9AED-972429872F9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0960" y="1573042"/>
            <a:ext cx="3146559" cy="4458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ranges from zero to infinity.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D40D64-AA25-44D5-8B4F-AD17CEE72A2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0" y="2201488"/>
            <a:ext cx="325925" cy="445881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CC1DAD08-C124-4A6E-AEEE-E7D0DDC8DF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941771"/>
              </p:ext>
            </p:extLst>
          </p:nvPr>
        </p:nvGraphicFramePr>
        <p:xfrm>
          <a:off x="4991100" y="2201488"/>
          <a:ext cx="342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0" name="Equation" r:id="rId6" imgW="342720" imgH="380880" progId="Equation.DSMT4">
                  <p:embed/>
                </p:oleObj>
              </mc:Choice>
              <mc:Fallback>
                <p:oleObj name="Equation" r:id="rId6" imgW="342720" imgH="380880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9DBD18D9-E234-4586-888B-7673B4DF88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91100" y="2201488"/>
                        <a:ext cx="342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0B1CB5-7E52-4712-87C5-838A339C2694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427175" y="2191694"/>
            <a:ext cx="3412025" cy="4066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is positively skewed, skewness</a:t>
            </a:r>
            <a:endParaRPr lang="en-IN" i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D53B8C-8FBA-4FDF-A042-6B6CC133BAE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00" y="2667000"/>
            <a:ext cx="4114800" cy="438339"/>
          </a:xfrm>
        </p:spPr>
        <p:txBody>
          <a:bodyPr/>
          <a:lstStyle/>
          <a:p>
            <a:pPr indent="0">
              <a:buNone/>
            </a:pPr>
            <a:r>
              <a:rPr lang="en-IN" dirty="0"/>
              <a:t>depends on </a:t>
            </a:r>
            <a:r>
              <a:rPr lang="en-IN" i="1" dirty="0"/>
              <a:t>df</a:t>
            </a:r>
            <a:r>
              <a:rPr lang="en-IN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A473A7-B16B-4A26-9CEB-162CF4D6196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0" y="3200401"/>
            <a:ext cx="2743200" cy="457200"/>
          </a:xfrm>
        </p:spPr>
        <p:txBody>
          <a:bodyPr/>
          <a:lstStyle/>
          <a:p>
            <a:r>
              <a:rPr lang="en-US" dirty="0"/>
              <a:t>As the </a:t>
            </a:r>
            <a:r>
              <a:rPr lang="en-US" i="1" dirty="0"/>
              <a:t>df</a:t>
            </a:r>
            <a:r>
              <a:rPr lang="en-US" dirty="0"/>
              <a:t> grow larger,</a:t>
            </a:r>
            <a:endParaRPr lang="en-IN" dirty="0"/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61DF1DB7-4ECB-40B1-B419-7E5DD574FB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790296"/>
              </p:ext>
            </p:extLst>
          </p:nvPr>
        </p:nvGraphicFramePr>
        <p:xfrm>
          <a:off x="7353300" y="3191348"/>
          <a:ext cx="342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" name="Equation" r:id="rId8" imgW="342720" imgH="380880" progId="Equation.DSMT4">
                  <p:embed/>
                </p:oleObj>
              </mc:Choice>
              <mc:Fallback>
                <p:oleObj name="Equation" r:id="rId8" imgW="342720" imgH="38088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CC1DAD08-C124-4A6E-AEEE-E7D0DDC8DF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53300" y="3191348"/>
                        <a:ext cx="342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2FF8C8-032B-45EA-A55B-B712D29E9B6F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2000" y="3657600"/>
            <a:ext cx="4114800" cy="914399"/>
          </a:xfrm>
        </p:spPr>
        <p:txBody>
          <a:bodyPr/>
          <a:lstStyle/>
          <a:p>
            <a:pPr indent="0">
              <a:buNone/>
            </a:pPr>
            <a:r>
              <a:rPr lang="en-IN" dirty="0"/>
              <a:t>approaches the normal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677137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8322-E8EF-4F62-BD72-589AC776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11.1 Inference Concerning the Population Variance </a:t>
            </a:r>
            <a:r>
              <a:rPr lang="en-US" sz="1100" dirty="0"/>
              <a:t>4</a:t>
            </a:r>
            <a:endParaRPr lang="en-IN" sz="1100" dirty="0"/>
          </a:p>
        </p:txBody>
      </p:sp>
      <p:pic>
        <p:nvPicPr>
          <p:cNvPr id="24" name="Picture 23" descr="Chi-square curve with the upper tail area of alpha shaded.">
            <a:extLst>
              <a:ext uri="{FF2B5EF4-FFF2-40B4-BE49-F238E27FC236}">
                <a16:creationId xmlns:a16="http://schemas.microsoft.com/office/drawing/2014/main" id="{208CCF65-2889-4A64-8740-9768CF5C0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878" y="1571425"/>
            <a:ext cx="4058245" cy="23909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2D20-EDF8-4A36-8F54-2A1FDC81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54894"/>
            <a:ext cx="855552" cy="454936"/>
          </a:xfrm>
        </p:spPr>
        <p:txBody>
          <a:bodyPr/>
          <a:lstStyle/>
          <a:p>
            <a:r>
              <a:rPr lang="en-IN" dirty="0"/>
              <a:t>Let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86B0F720-55C1-4DDD-86A2-C5097DAD2A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835454"/>
              </p:ext>
            </p:extLst>
          </p:nvPr>
        </p:nvGraphicFramePr>
        <p:xfrm>
          <a:off x="1422400" y="4054894"/>
          <a:ext cx="482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" name="Equation" r:id="rId4" imgW="482400" imgH="380880" progId="Equation.DSMT4">
                  <p:embed/>
                </p:oleObj>
              </mc:Choice>
              <mc:Fallback>
                <p:oleObj name="Equation" r:id="rId4" imgW="4824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2400" y="4054894"/>
                        <a:ext cx="4826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8E67A-A2E0-44DE-8D75-8BDB4201D3B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014649" y="4054892"/>
            <a:ext cx="6519751" cy="4458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represent a value such that the upper (right) tail of the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B8C790-83C6-402A-ADBE-7F6E0F432C6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4588292"/>
            <a:ext cx="1941968" cy="426575"/>
          </a:xfrm>
        </p:spPr>
        <p:txBody>
          <a:bodyPr/>
          <a:lstStyle/>
          <a:p>
            <a:pPr indent="0">
              <a:buNone/>
            </a:pPr>
            <a:r>
              <a:rPr lang="en-IN" dirty="0"/>
              <a:t>distribution is</a:t>
            </a:r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2D8AB129-E4A9-4A15-B1C3-CF54A89A65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519013"/>
              </p:ext>
            </p:extLst>
          </p:nvPr>
        </p:nvGraphicFramePr>
        <p:xfrm>
          <a:off x="2443396" y="4696804"/>
          <a:ext cx="191519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" name="Equation" r:id="rId6" imgW="215640" imgH="190440" progId="Equation.DSMT4">
                  <p:embed/>
                </p:oleObj>
              </mc:Choice>
              <mc:Fallback>
                <p:oleObj name="Equation" r:id="rId6" imgW="2156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43396" y="4696804"/>
                        <a:ext cx="191519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C55E01-BB93-45FB-8DAF-11502DDAB01A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57200" y="5109996"/>
            <a:ext cx="1295400" cy="445883"/>
          </a:xfrm>
        </p:spPr>
        <p:txBody>
          <a:bodyPr/>
          <a:lstStyle/>
          <a:p>
            <a:r>
              <a:rPr lang="en-IN" dirty="0"/>
              <a:t>That is,</a:t>
            </a:r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610ED27A-A4AF-468F-9F1C-03973A4E81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049034"/>
              </p:ext>
            </p:extLst>
          </p:nvPr>
        </p:nvGraphicFramePr>
        <p:xfrm>
          <a:off x="1778000" y="5130800"/>
          <a:ext cx="189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" name="Equation" r:id="rId8" imgW="1892160" imgH="431640" progId="Equation.DSMT4">
                  <p:embed/>
                </p:oleObj>
              </mc:Choice>
              <mc:Fallback>
                <p:oleObj name="Equation" r:id="rId8" imgW="1892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78000" y="5130800"/>
                        <a:ext cx="18923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1079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A4EC-2BC9-452E-ADA8-CFB3C859C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11.1 Inference Concerning the Population Variance </a:t>
            </a:r>
            <a:r>
              <a:rPr lang="en-US" sz="1100" dirty="0"/>
              <a:t>5</a:t>
            </a:r>
            <a:endParaRPr lang="en-IN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2533C-AD8A-4AE1-B5D2-1E880659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2467069" cy="409668"/>
          </a:xfrm>
        </p:spPr>
        <p:txBody>
          <a:bodyPr/>
          <a:lstStyle/>
          <a:p>
            <a:r>
              <a:rPr lang="en-US" dirty="0"/>
              <a:t>Use a table to find</a:t>
            </a:r>
            <a:endParaRPr lang="en-IN" dirty="0"/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3450BBAF-E47B-4698-B8D9-71881173C5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170086"/>
              </p:ext>
            </p:extLst>
          </p:nvPr>
        </p:nvGraphicFramePr>
        <p:xfrm>
          <a:off x="2906412" y="1609255"/>
          <a:ext cx="482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Equation" r:id="rId3" imgW="482400" imgH="380880" progId="Equation.DSMT4">
                  <p:embed/>
                </p:oleObj>
              </mc:Choice>
              <mc:Fallback>
                <p:oleObj name="Equation" r:id="rId3" imgW="4824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06412" y="1609255"/>
                        <a:ext cx="4826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1A62F-9169-4D7F-9384-EC96D2905B2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400330" y="1600200"/>
            <a:ext cx="2467069" cy="48209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values.</a:t>
            </a:r>
          </a:p>
        </p:txBody>
      </p:sp>
      <p:pic>
        <p:nvPicPr>
          <p:cNvPr id="20" name="Picture 19" descr="The chi square table. ">
            <a:extLst>
              <a:ext uri="{FF2B5EF4-FFF2-40B4-BE49-F238E27FC236}">
                <a16:creationId xmlns:a16="http://schemas.microsoft.com/office/drawing/2014/main" id="{91445511-E090-4147-AD42-D281A7828F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2205259"/>
            <a:ext cx="7114649" cy="1920406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07220B-ABE1-4705-8D94-61F858E111B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4267200"/>
            <a:ext cx="8077200" cy="917430"/>
          </a:xfrm>
        </p:spPr>
        <p:txBody>
          <a:bodyPr/>
          <a:lstStyle/>
          <a:p>
            <a:r>
              <a:rPr lang="en-US" sz="2000" dirty="0"/>
              <a:t>With Excel: CHISQ. INV(</a:t>
            </a:r>
            <a:r>
              <a:rPr lang="en-US" sz="2000" i="1" dirty="0" err="1"/>
              <a:t>cumulprob,df</a:t>
            </a:r>
            <a:r>
              <a:rPr lang="en-US" sz="2000" dirty="0"/>
              <a:t>).</a:t>
            </a:r>
          </a:p>
          <a:p>
            <a:r>
              <a:rPr lang="en-US" sz="2000" dirty="0"/>
              <a:t>With R: </a:t>
            </a:r>
            <a:r>
              <a:rPr lang="en-US" sz="2000" dirty="0" err="1"/>
              <a:t>qchisq</a:t>
            </a:r>
            <a:r>
              <a:rPr lang="en-US" sz="2000" dirty="0"/>
              <a:t>(</a:t>
            </a:r>
            <a:r>
              <a:rPr lang="en-US" sz="2000" i="1" dirty="0" err="1"/>
              <a:t>cumulprob</a:t>
            </a:r>
            <a:r>
              <a:rPr lang="en-US" sz="2000" i="1" dirty="0"/>
              <a:t>, df, </a:t>
            </a:r>
            <a:r>
              <a:rPr lang="en-US" sz="2000" i="1" dirty="0" err="1"/>
              <a:t>lower.tail</a:t>
            </a:r>
            <a:r>
              <a:rPr lang="en-US" sz="2000" i="1" dirty="0"/>
              <a:t>=TRUE</a:t>
            </a:r>
            <a:r>
              <a:rPr lang="en-US" sz="2000" dirty="0"/>
              <a:t>).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2B146E-B62A-4B73-AA34-2F47696DECE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380653" y="5650267"/>
            <a:ext cx="6400800" cy="3204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200" dirty="0">
                <a:hlinkClick r:id="rId6" action="ppaction://hlinksldjump"/>
              </a:rPr>
              <a:t>Access the text alternative for slide images.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46188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BD4CE-2784-4874-A04B-CC3E5FA6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11.1 Inference Concerning the Population Variance </a:t>
            </a:r>
            <a:r>
              <a:rPr lang="en-US" sz="1100" dirty="0"/>
              <a:t>6</a:t>
            </a:r>
            <a:endParaRPr lang="en-IN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5C3B3-6A2B-477F-BA8D-0DDF354B9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382000" cy="4549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Sometimes we need values in the (left) tail of the distribution.</a:t>
            </a:r>
            <a:endParaRPr lang="en-IN" dirty="0"/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8896C625-B689-4109-8068-5335336948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695579"/>
              </p:ext>
            </p:extLst>
          </p:nvPr>
        </p:nvGraphicFramePr>
        <p:xfrm>
          <a:off x="533400" y="2133600"/>
          <a:ext cx="342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2" name="Equation" r:id="rId3" imgW="342720" imgH="380880" progId="Equation.DSMT4">
                  <p:embed/>
                </p:oleObj>
              </mc:Choice>
              <mc:Fallback>
                <p:oleObj name="Equation" r:id="rId3" imgW="3427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2133600"/>
                        <a:ext cx="342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25273-A0AC-4E90-9CF2-3D787B9EF85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990600" y="2151707"/>
            <a:ext cx="7696200" cy="4285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is not symmetric (unlike </a:t>
            </a:r>
            <a:r>
              <a:rPr lang="en-US" i="1" dirty="0"/>
              <a:t>z</a:t>
            </a:r>
            <a:r>
              <a:rPr lang="en-US" dirty="0"/>
              <a:t> or </a:t>
            </a:r>
            <a:r>
              <a:rPr lang="en-US" i="1" dirty="0" err="1"/>
              <a:t>t</a:t>
            </a:r>
            <a:r>
              <a:rPr lang="en-US" i="1" baseline="-25000" dirty="0" err="1"/>
              <a:t>df</a:t>
            </a:r>
            <a:r>
              <a:rPr lang="en-US" dirty="0"/>
              <a:t>), values in the lower tail are not the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E9DB86-F129-448A-BA23-864B3AEA2CD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" y="2603629"/>
            <a:ext cx="7543800" cy="4265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negative of values in the upper tail.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22FA3-3AAB-47B4-AD8E-D1F6361D0866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57200" y="3124200"/>
            <a:ext cx="593002" cy="41570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Let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D8CA1FF8-B02D-4DF1-9CDE-A11A7DE240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489669"/>
              </p:ext>
            </p:extLst>
          </p:nvPr>
        </p:nvGraphicFramePr>
        <p:xfrm>
          <a:off x="1114425" y="3111500"/>
          <a:ext cx="622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3" name="Equation" r:id="rId5" imgW="622080" imgH="380880" progId="Equation.DSMT4">
                  <p:embed/>
                </p:oleObj>
              </mc:Choice>
              <mc:Fallback>
                <p:oleObj name="Equation" r:id="rId5" imgW="622080" imgH="38088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8896C625-B689-4109-8068-5335336948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4425" y="3111500"/>
                        <a:ext cx="622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25B4F5-14D8-41A1-AB6B-0EFDDE3FC01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828800" y="3124201"/>
            <a:ext cx="5395865" cy="3975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represent a value such that the area to the right is</a:t>
            </a:r>
            <a:endParaRPr lang="en-IN" dirty="0"/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6D299A10-B96D-43AB-B213-8D859BA971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113594"/>
              </p:ext>
            </p:extLst>
          </p:nvPr>
        </p:nvGraphicFramePr>
        <p:xfrm>
          <a:off x="7250113" y="3198813"/>
          <a:ext cx="482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4" name="Equation" r:id="rId7" imgW="482400" imgH="241200" progId="Equation.DSMT4">
                  <p:embed/>
                </p:oleObj>
              </mc:Choice>
              <mc:Fallback>
                <p:oleObj name="Equation" r:id="rId7" imgW="482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50113" y="3198813"/>
                        <a:ext cx="482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9A0658-9D4A-4784-906A-6BB9824DD4F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3581401"/>
            <a:ext cx="2847316" cy="4111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and the area to the left is</a:t>
            </a:r>
            <a:endParaRPr lang="en-IN" dirty="0"/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DBF67AC2-3322-49C5-8B66-6EFF94AAB0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664663"/>
              </p:ext>
            </p:extLst>
          </p:nvPr>
        </p:nvGraphicFramePr>
        <p:xfrm>
          <a:off x="3293721" y="3700321"/>
          <a:ext cx="23749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5" name="Equation" r:id="rId9" imgW="215640" imgH="190440" progId="Equation.DSMT4">
                  <p:embed/>
                </p:oleObj>
              </mc:Choice>
              <mc:Fallback>
                <p:oleObj name="Equation" r:id="rId9" imgW="2156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93721" y="3700321"/>
                        <a:ext cx="23749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5908C44-2971-47F8-8280-07A3AEEBF6E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81000" y="4114802"/>
            <a:ext cx="379491" cy="426576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3C835EE7-BCA8-4FAE-81B2-F3E1AF5AC5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669726"/>
              </p:ext>
            </p:extLst>
          </p:nvPr>
        </p:nvGraphicFramePr>
        <p:xfrm>
          <a:off x="833438" y="4124325"/>
          <a:ext cx="2311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6" name="Equation" r:id="rId11" imgW="2311200" imgH="431640" progId="Equation.DSMT4">
                  <p:embed/>
                </p:oleObj>
              </mc:Choice>
              <mc:Fallback>
                <p:oleObj name="Equation" r:id="rId11" imgW="23112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33438" y="4124325"/>
                        <a:ext cx="23114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A69F284-37C3-4406-8F8C-A60F6AE0CA43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81000" y="4800600"/>
            <a:ext cx="381000" cy="426576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736CEB6C-26DD-43A0-BBD2-7F348A72DE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786838"/>
              </p:ext>
            </p:extLst>
          </p:nvPr>
        </p:nvGraphicFramePr>
        <p:xfrm>
          <a:off x="869950" y="4768850"/>
          <a:ext cx="2006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7" name="Equation" r:id="rId13" imgW="2006280" imgH="431640" progId="Equation.DSMT4">
                  <p:embed/>
                </p:oleObj>
              </mc:Choice>
              <mc:Fallback>
                <p:oleObj name="Equation" r:id="rId13" imgW="2006280" imgH="43164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3C835EE7-BCA8-4FAE-81B2-F3E1AF5AC5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69950" y="4768850"/>
                        <a:ext cx="20066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996157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aster Design">
  <a:themeElements>
    <a:clrScheme name="Custom 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ffectLst/>
      </a:spPr>
      <a:bodyPr/>
      <a:lstStyle>
        <a:defPPr>
          <a:buClrTx/>
          <a:buSzPct val="100000"/>
          <a:buFont typeface="Arial" panose="020B0604020202020204" pitchFamily="34" charset="0"/>
          <a:buChar char="•"/>
          <a:defRPr dirty="0">
            <a:latin typeface="Helvetica" panose="020B0604020202020204" pitchFamily="34" charset="0"/>
            <a:cs typeface="Helvetica" panose="020B0604020202020204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Design</Template>
  <TotalTime>24003</TotalTime>
  <Words>3410</Words>
  <Application>Microsoft Office PowerPoint</Application>
  <PresentationFormat>On-screen Show (4:3)</PresentationFormat>
  <Paragraphs>331</Paragraphs>
  <Slides>45</Slides>
  <Notes>2</Notes>
  <HiddenSlides>7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</vt:lpstr>
      <vt:lpstr>Book Antiqua</vt:lpstr>
      <vt:lpstr>Calibri</vt:lpstr>
      <vt:lpstr>Helvetica</vt:lpstr>
      <vt:lpstr>Times New Roman</vt:lpstr>
      <vt:lpstr>Wingdings</vt:lpstr>
      <vt:lpstr>Master Design</vt:lpstr>
      <vt:lpstr>1_Master Design</vt:lpstr>
      <vt:lpstr>Equation</vt:lpstr>
      <vt:lpstr>MathType 7.0 Equation</vt:lpstr>
      <vt:lpstr>11 Statistical Inference Concerning Variance</vt:lpstr>
      <vt:lpstr>Chapter 11 Learning Objectives (L Os)</vt:lpstr>
      <vt:lpstr>Introductory Case: Assessing the Risk of Mutual Fund Returns</vt:lpstr>
      <vt:lpstr>11.1 Inference Concerning the Population Variance 1</vt:lpstr>
      <vt:lpstr>11.1 Inference Concerning the Population Variance 2</vt:lpstr>
      <vt:lpstr>11.1 Inference Concerning the Population Variance 3</vt:lpstr>
      <vt:lpstr>11.1 Inference Concerning the Population Variance 4</vt:lpstr>
      <vt:lpstr>11.1 Inference Concerning the Population Variance 5</vt:lpstr>
      <vt:lpstr>11.1 Inference Concerning the Population Variance 6</vt:lpstr>
      <vt:lpstr>11.1 Inference Concerning the Population Variance 7</vt:lpstr>
      <vt:lpstr>11.1 Inference Concerning the Population Variance 8</vt:lpstr>
      <vt:lpstr>11.1 Inference Concerning the Population Variance 9</vt:lpstr>
      <vt:lpstr>11.1 Inference Concerning the Population Variance 10</vt:lpstr>
      <vt:lpstr>11.1 Inference Concerning the Population Variance 11</vt:lpstr>
      <vt:lpstr>11.1 Inference Concerning the Population Variance 12</vt:lpstr>
      <vt:lpstr>11.1 Inference Concerning the Population Variance 13</vt:lpstr>
      <vt:lpstr>11.1 Inference Concerning the Population Variance 14</vt:lpstr>
      <vt:lpstr>11.1 Inference Concerning the Population Variance 15</vt:lpstr>
      <vt:lpstr>11.1 Inference Concerning the Population Variance 16</vt:lpstr>
      <vt:lpstr>11.1 Inference Concerning the Population Variance 17</vt:lpstr>
      <vt:lpstr>11.2 Inference Concerning the Ratio of Two Population Variances 1</vt:lpstr>
      <vt:lpstr>11.2 Inference Concerning the Ratio of Two Population Variances 2</vt:lpstr>
      <vt:lpstr>11.2 Inference Concerning the Ratio of Two Population Variances 3</vt:lpstr>
      <vt:lpstr>11.2 Inference Concerning the Ratio of Two Population Variances 4</vt:lpstr>
      <vt:lpstr>11.2 Inference Concerning the Ratio of Two Population Variances 5</vt:lpstr>
      <vt:lpstr>11.2 Inference Concerning the Ratio of Two Population Variances 6</vt:lpstr>
      <vt:lpstr>11.2 Inference Concerning the Ratio of Two Population Variances 7</vt:lpstr>
      <vt:lpstr>11.2 Inference Concerning the Ratio of Two Population Variances 8</vt:lpstr>
      <vt:lpstr>11.2 Inference Concerning the Ratio of Two Population Variances 9</vt:lpstr>
      <vt:lpstr>11.2 Inference Concerning the Ratio of Two Population Variances 10</vt:lpstr>
      <vt:lpstr>11.2 Inference Concerning the Ratio of Two Population Variances 11</vt:lpstr>
      <vt:lpstr>11.2 Inference Concerning the Ratio of Two Population Variances 12</vt:lpstr>
      <vt:lpstr>11.2 Inference Concerning the Ratio of Two Population Variances 13</vt:lpstr>
      <vt:lpstr>11.2 Inference Concerning the Ratio of Two Population Variances 14</vt:lpstr>
      <vt:lpstr>11.2 Inference Concerning the Ratio of Two Population Variances 15</vt:lpstr>
      <vt:lpstr>11.2 Inference Concerning the Ratio of Two Population Variances 16</vt:lpstr>
      <vt:lpstr>11.2 Inference Concerning the Ratio of Two Population Variances 17</vt:lpstr>
      <vt:lpstr>End of Main Content</vt:lpstr>
      <vt:lpstr>Accessibility Content: Text Alternatives for Images</vt:lpstr>
      <vt:lpstr>11.1 Inference Concerning the Population Variance 5 – Text Alternative</vt:lpstr>
      <vt:lpstr>11.1 Inference Concerning the Population Variance 17 – Text Alternative</vt:lpstr>
      <vt:lpstr>11.2 Inference Concerning the Ratio of Two Population Variances 3 – Text Alternative</vt:lpstr>
      <vt:lpstr>11.2 Inference Concerning the Ratio of Two Population Variances 5 – Text Alternative</vt:lpstr>
      <vt:lpstr>11.2 Inference Concerning the Ratio of Two Population Variances 15 – Text Alternative</vt:lpstr>
      <vt:lpstr>11.2 Inference Concerning the Ratio of Two Population Variances 17 – Text Alternative</vt:lpstr>
    </vt:vector>
  </TitlesOfParts>
  <Company>McGraw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Numerical Descriptive Measures</dc:title>
  <dc:creator/>
  <cp:lastModifiedBy>Michaelammal Michael</cp:lastModifiedBy>
  <cp:revision>1217</cp:revision>
  <dcterms:created xsi:type="dcterms:W3CDTF">2011-08-11T13:30:00Z</dcterms:created>
  <dcterms:modified xsi:type="dcterms:W3CDTF">2021-07-11T15:21:32Z</dcterms:modified>
</cp:coreProperties>
</file>