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7" r:id="rId2"/>
    <p:sldId id="258" r:id="rId3"/>
    <p:sldId id="259" r:id="rId4"/>
    <p:sldId id="260" r:id="rId5"/>
    <p:sldId id="263" r:id="rId6"/>
    <p:sldId id="261" r:id="rId7"/>
    <p:sldId id="264" r:id="rId8"/>
    <p:sldId id="265" r:id="rId9"/>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Muli Bold" pitchFamily="2" charset="77"/>
      <p:regular r:id="rId15"/>
      <p:bold r:id="rId16"/>
    </p:embeddedFont>
    <p:embeddedFont>
      <p:font typeface="Muli Bold Bold" pitchFamily="2" charset="77"/>
      <p:regular r:id="rId17"/>
      <p:bold r:id="rId18"/>
    </p:embeddedFont>
    <p:embeddedFont>
      <p:font typeface="Muli Regular" pitchFamily="2" charset="77"/>
      <p:regular r:id="rId19"/>
    </p:embeddedFont>
    <p:embeddedFont>
      <p:font typeface="Open Sans" panose="020B0606030504020204" pitchFamily="34" charset="0"/>
      <p:regular r:id="rId20"/>
      <p:bold r:id="rId21"/>
      <p:italic r:id="rId22"/>
      <p:boldItalic r:id="rId23"/>
    </p:embeddedFont>
    <p:embeddedFont>
      <p:font typeface="Open Sans Italics" panose="020B0606030504020204" pitchFamily="34" charset="0"/>
      <p:regular r:id="rId24"/>
      <p:bold r:id="rId25"/>
      <p:italic r:id="rId26"/>
      <p:boldItalic r:id="rId27"/>
    </p:embeddedFont>
    <p:embeddedFont>
      <p:font typeface="Open Sans Light" panose="020B0306030504020204" pitchFamily="34" charset="0"/>
      <p:regular r:id="rId28"/>
      <p: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53E"/>
    <a:srgbClr val="00A9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871" autoAdjust="0"/>
    <p:restoredTop sz="35510" autoAdjust="0"/>
  </p:normalViewPr>
  <p:slideViewPr>
    <p:cSldViewPr>
      <p:cViewPr varScale="1">
        <p:scale>
          <a:sx n="24" d="100"/>
          <a:sy n="24" d="100"/>
        </p:scale>
        <p:origin x="424" y="184"/>
      </p:cViewPr>
      <p:guideLst>
        <p:guide orient="horz" pos="2184"/>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19.07.21</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Welcome to this lecture on the Analytics Life Cycle using the CRISP-DM Framework</a:t>
            </a:r>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2387849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this lecture we will discuss the CRISP-DM Framework. </a:t>
            </a:r>
            <a:r>
              <a:rPr lang="en-US" sz="1200" b="1" kern="1200" dirty="0">
                <a:solidFill>
                  <a:schemeClr val="tx1"/>
                </a:solidFill>
                <a:effectLst/>
                <a:latin typeface="+mn-lt"/>
                <a:ea typeface="+mn-ea"/>
                <a:cs typeface="+mn-cs"/>
              </a:rPr>
              <a:t>CRISP</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DM</a:t>
            </a:r>
            <a:r>
              <a:rPr lang="en-US" sz="1200" kern="1200" dirty="0">
                <a:solidFill>
                  <a:schemeClr val="tx1"/>
                </a:solidFill>
                <a:effectLst/>
                <a:latin typeface="+mn-lt"/>
                <a:ea typeface="+mn-ea"/>
                <a:cs typeface="+mn-cs"/>
              </a:rPr>
              <a:t> stands for cross-industry process for </a:t>
            </a:r>
            <a:r>
              <a:rPr lang="en-US" sz="1200" b="1" kern="1200" dirty="0">
                <a:solidFill>
                  <a:schemeClr val="tx1"/>
                </a:solidFill>
                <a:effectLst/>
                <a:latin typeface="+mn-lt"/>
                <a:ea typeface="+mn-ea"/>
                <a:cs typeface="+mn-cs"/>
              </a:rPr>
              <a:t>data mining</a:t>
            </a:r>
            <a:r>
              <a:rPr lang="en-US" sz="1200" kern="1200" dirty="0">
                <a:solidFill>
                  <a:schemeClr val="tx1"/>
                </a:solidFill>
                <a:effectLst/>
                <a:latin typeface="+mn-lt"/>
                <a:ea typeface="+mn-ea"/>
                <a:cs typeface="+mn-cs"/>
              </a:rPr>
              <a:t>. The </a:t>
            </a:r>
            <a:r>
              <a:rPr lang="en-US" sz="1200" b="1" kern="1200" dirty="0">
                <a:solidFill>
                  <a:schemeClr val="tx1"/>
                </a:solidFill>
                <a:effectLst/>
                <a:latin typeface="+mn-lt"/>
                <a:ea typeface="+mn-ea"/>
                <a:cs typeface="+mn-cs"/>
              </a:rPr>
              <a:t>CRISP</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DM</a:t>
            </a:r>
            <a:r>
              <a:rPr lang="en-US" sz="1200" kern="1200" dirty="0">
                <a:solidFill>
                  <a:schemeClr val="tx1"/>
                </a:solidFill>
                <a:effectLst/>
                <a:latin typeface="+mn-lt"/>
                <a:ea typeface="+mn-ea"/>
                <a:cs typeface="+mn-cs"/>
              </a:rPr>
              <a:t> methodology provides a structured approach to planning a </a:t>
            </a:r>
            <a:r>
              <a:rPr lang="en-US" sz="1200" b="1" kern="1200" dirty="0">
                <a:solidFill>
                  <a:schemeClr val="tx1"/>
                </a:solidFill>
                <a:effectLst/>
                <a:latin typeface="+mn-lt"/>
                <a:ea typeface="+mn-ea"/>
                <a:cs typeface="+mn-cs"/>
              </a:rPr>
              <a:t>data mining</a:t>
            </a:r>
            <a:r>
              <a:rPr lang="en-US" sz="1200" kern="1200" dirty="0">
                <a:solidFill>
                  <a:schemeClr val="tx1"/>
                </a:solidFill>
                <a:effectLst/>
                <a:latin typeface="+mn-lt"/>
                <a:ea typeface="+mn-ea"/>
                <a:cs typeface="+mn-cs"/>
              </a:rPr>
              <a:t> project. We are going to review the CRISP-DM model in detail.  However, it is important to know there are other frameworks than the CRISP-DM. Some of these other frameworks include the KDD, </a:t>
            </a:r>
            <a:r>
              <a:rPr lang="en-US" sz="1200" b="1" kern="1200" dirty="0">
                <a:solidFill>
                  <a:schemeClr val="tx1"/>
                </a:solidFill>
                <a:effectLst/>
                <a:latin typeface="+mn-lt"/>
                <a:ea typeface="+mn-ea"/>
                <a:cs typeface="+mn-cs"/>
              </a:rPr>
              <a:t>knowledge discovery</a:t>
            </a:r>
            <a:r>
              <a:rPr lang="en-US" sz="1200" kern="1200" dirty="0">
                <a:solidFill>
                  <a:schemeClr val="tx1"/>
                </a:solidFill>
                <a:effectLst/>
                <a:latin typeface="+mn-lt"/>
                <a:ea typeface="+mn-ea"/>
                <a:cs typeface="+mn-cs"/>
              </a:rPr>
              <a:t> from </a:t>
            </a:r>
            <a:r>
              <a:rPr lang="en-US" sz="1200" b="1" kern="1200" dirty="0">
                <a:solidFill>
                  <a:schemeClr val="tx1"/>
                </a:solidFill>
                <a:effectLst/>
                <a:latin typeface="+mn-lt"/>
                <a:ea typeface="+mn-ea"/>
                <a:cs typeface="+mn-cs"/>
              </a:rPr>
              <a:t>data</a:t>
            </a:r>
            <a:r>
              <a:rPr lang="en-US" sz="1200" kern="1200" dirty="0">
                <a:solidFill>
                  <a:schemeClr val="tx1"/>
                </a:solidFill>
                <a:effectLst/>
                <a:latin typeface="+mn-lt"/>
                <a:ea typeface="+mn-ea"/>
                <a:cs typeface="+mn-cs"/>
              </a:rPr>
              <a:t>, FMDS (foundation methodology for data science), and TDSP (Team Data Science Process). These are close to the CRISP-DM with just a few slight differences. We won’t go into great detail with the other frameworks, but I want you to be aware of these other processes. It is important to understand that these other models exist so if you are asked if you know about any other frameworks in an interview, you will know that CRISP-DM is not the only process.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you see in the illustration, the process is cyclical and iterative.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CRISP-DM framework is what you will follow for your final group project. However, we will only work with the first 3 steps in this class.  I will still discuss the other 3 steps as this is a skill that is mentioned in my job requirements.</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695337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start with Business Understanding.  Included in the business understanding you will create your problem statement based on the business needs.   This stage is arguably the most important part of the cycle. Steve Jobs was once quoted as saying, “If you define the problem correctly, you almost have the solution.”   By defining problem precisely, you make them easier to solve.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As we continue on with this lecture, think about this, if you don't know where you're going the rest could be a mess.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Think also about travelling, if you don't have a destination in mind, you may end up somewhere that you wouldn’t want to be. You need to really be aware of that problem definition.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this stage of the framework,  I must mention the importance of  the role of the domain expert. </a:t>
            </a:r>
          </a:p>
          <a:p>
            <a:r>
              <a:rPr lang="en-US" sz="1200" kern="1200" dirty="0">
                <a:solidFill>
                  <a:schemeClr val="tx1"/>
                </a:solidFill>
                <a:effectLst/>
                <a:latin typeface="+mn-lt"/>
                <a:ea typeface="+mn-ea"/>
                <a:cs typeface="+mn-cs"/>
              </a:rPr>
              <a:t>A domain expert is a person with special knowledge or skills in a particular area of endeavor. The term </a:t>
            </a:r>
            <a:r>
              <a:rPr lang="en-US" sz="1200" b="1" kern="1200" dirty="0">
                <a:solidFill>
                  <a:schemeClr val="tx1"/>
                </a:solidFill>
                <a:effectLst/>
                <a:latin typeface="+mn-lt"/>
                <a:ea typeface="+mn-ea"/>
                <a:cs typeface="+mn-cs"/>
              </a:rPr>
              <a:t>domain expert</a:t>
            </a:r>
            <a:r>
              <a:rPr lang="en-US" sz="1200" kern="1200" dirty="0">
                <a:solidFill>
                  <a:schemeClr val="tx1"/>
                </a:solidFill>
                <a:effectLst/>
                <a:latin typeface="+mn-lt"/>
                <a:ea typeface="+mn-ea"/>
                <a:cs typeface="+mn-cs"/>
              </a:rPr>
              <a:t> is frequently used in </a:t>
            </a:r>
            <a:r>
              <a:rPr lang="en-US" sz="1200" b="1" kern="1200" dirty="0">
                <a:solidFill>
                  <a:schemeClr val="tx1"/>
                </a:solidFill>
                <a:effectLst/>
                <a:latin typeface="+mn-lt"/>
                <a:ea typeface="+mn-ea"/>
                <a:cs typeface="+mn-cs"/>
              </a:rPr>
              <a:t>expert</a:t>
            </a:r>
            <a:r>
              <a:rPr lang="en-US" sz="1200" kern="1200" dirty="0">
                <a:solidFill>
                  <a:schemeClr val="tx1"/>
                </a:solidFill>
                <a:effectLst/>
                <a:latin typeface="+mn-lt"/>
                <a:ea typeface="+mn-ea"/>
                <a:cs typeface="+mn-cs"/>
              </a:rPr>
              <a:t> systems software development.</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You must understand what the business needs are, and this is accomplished by having a clear and well-defined problem definition. The domain expert can give you specific information on what problem is needing to be solved. This helps to more directly define the problem.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At this point of the analysis, I also can’t emphasize enough how vital it is to have good line of communication with the domain expert and the shareholders.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You have probably heard that communication is key, and this couldn’t be truer than in the analytics lifecycle. </a:t>
            </a:r>
          </a:p>
          <a:p>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Most data science projects fail as the expectations are not clearly defined.   It is critical to define the business problem as clear and concise as possible.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We will practice on your communication skills as we progress through the class through your homework assignments and discussion boards.  Also, as I mentioned the final for the semester is built around the CRISP-DM framework.</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Another important thing to do in this step is to understand your product, the product’s historical performance, the businesses competitors, current sales, expected sales forecast, and when should the project be finished.  Remember it is critical to keep good documentation during this step.</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Also keep the problem simple and use terminology such as:</a:t>
            </a:r>
          </a:p>
          <a:p>
            <a:r>
              <a:rPr lang="en-US" sz="1200" b="1" kern="1200" dirty="0">
                <a:solidFill>
                  <a:schemeClr val="tx1"/>
                </a:solidFill>
                <a:effectLst/>
                <a:latin typeface="+mn-lt"/>
                <a:ea typeface="+mn-ea"/>
                <a:cs typeface="+mn-cs"/>
              </a:rPr>
              <a:t>The problem that we are trying to solve is ________</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699610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19.07.21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sz="1200" kern="1200" dirty="0">
                <a:solidFill>
                  <a:schemeClr val="tx1"/>
                </a:solidFill>
                <a:effectLst/>
                <a:latin typeface="+mn-lt"/>
                <a:ea typeface="+mn-ea"/>
                <a:cs typeface="+mn-cs"/>
              </a:rPr>
              <a:t>Data Understanding</a:t>
            </a:r>
          </a:p>
          <a:p>
            <a:r>
              <a:rPr lang="en-US" sz="1200" kern="1200" dirty="0">
                <a:solidFill>
                  <a:schemeClr val="tx1"/>
                </a:solidFill>
                <a:effectLst/>
                <a:latin typeface="+mn-lt"/>
                <a:ea typeface="+mn-ea"/>
                <a:cs typeface="+mn-cs"/>
              </a:rPr>
              <a:t>In the second phase of the Cross-Industry Standard Process for Data Mining (CRISP-DM) process model, you obtain data and verify that it is appropriate for your needs. You might identify issues that cause you to return to business understanding and revise your plan. You may even discover flaws in your business understanding, another reason to rethink goals and plans.</a:t>
            </a:r>
          </a:p>
          <a:p>
            <a:r>
              <a:rPr lang="en-US" sz="1200" kern="1200" dirty="0">
                <a:solidFill>
                  <a:schemeClr val="tx1"/>
                </a:solidFill>
                <a:effectLst/>
                <a:latin typeface="+mn-lt"/>
                <a:ea typeface="+mn-ea"/>
                <a:cs typeface="+mn-cs"/>
              </a:rPr>
              <a:t>The data-understanding phase includes four tasks.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These are:</a:t>
            </a:r>
          </a:p>
          <a:p>
            <a:r>
              <a:rPr lang="en-US" sz="1200" kern="1200" dirty="0">
                <a:solidFill>
                  <a:schemeClr val="tx1"/>
                </a:solidFill>
                <a:effectLst/>
                <a:latin typeface="+mn-lt"/>
                <a:ea typeface="+mn-ea"/>
                <a:cs typeface="+mn-cs"/>
              </a:rPr>
              <a:t>Gathering data</a:t>
            </a:r>
          </a:p>
          <a:p>
            <a:r>
              <a:rPr lang="en-US" sz="1200" kern="1200" dirty="0">
                <a:solidFill>
                  <a:schemeClr val="tx1"/>
                </a:solidFill>
                <a:effectLst/>
                <a:latin typeface="+mn-lt"/>
                <a:ea typeface="+mn-ea"/>
                <a:cs typeface="+mn-cs"/>
              </a:rPr>
              <a:t>Describing data</a:t>
            </a:r>
          </a:p>
          <a:p>
            <a:r>
              <a:rPr lang="en-US" sz="1200" kern="1200" dirty="0">
                <a:solidFill>
                  <a:schemeClr val="tx1"/>
                </a:solidFill>
                <a:effectLst/>
                <a:latin typeface="+mn-lt"/>
                <a:ea typeface="+mn-ea"/>
                <a:cs typeface="+mn-cs"/>
              </a:rPr>
              <a:t>Exploring data</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Gathering data</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three methods of data collection. They are collecting raw data (ex. Setting up and collecting data from surveys or forms), historical data (includes datasets that we will use in the class, IRIS Dataset or </a:t>
            </a:r>
            <a:r>
              <a:rPr lang="en-US" sz="1200" kern="1200" dirty="0" err="1">
                <a:solidFill>
                  <a:schemeClr val="tx1"/>
                </a:solidFill>
                <a:effectLst/>
                <a:latin typeface="+mn-lt"/>
                <a:ea typeface="+mn-ea"/>
                <a:cs typeface="+mn-cs"/>
              </a:rPr>
              <a:t>Housing_boston</a:t>
            </a:r>
            <a:r>
              <a:rPr lang="en-US" sz="1200" kern="1200" dirty="0">
                <a:solidFill>
                  <a:schemeClr val="tx1"/>
                </a:solidFill>
                <a:effectLst/>
                <a:latin typeface="+mn-lt"/>
                <a:ea typeface="+mn-ea"/>
                <a:cs typeface="+mn-cs"/>
              </a:rPr>
              <a:t> dataset)</a:t>
            </a:r>
          </a:p>
          <a:p>
            <a:r>
              <a:rPr lang="en-US" sz="2400" b="1"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or using third party data (data collected by a third party that is purchased to be used as a data set, a great example would be a healthcare company buying the addresses and phone numbers of people over 65 to market an insurance option for recent retirees). </a:t>
            </a:r>
            <a:endParaRPr lang="en-US" sz="24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Describing data.  It is a good idea to start making a data dictionary that includes:</a:t>
            </a:r>
          </a:p>
          <a:p>
            <a:pPr lvl="1"/>
            <a:r>
              <a:rPr lang="en-US" sz="1200" kern="1200" dirty="0">
                <a:solidFill>
                  <a:schemeClr val="tx1"/>
                </a:solidFill>
                <a:effectLst/>
                <a:latin typeface="+mn-lt"/>
                <a:ea typeface="+mn-ea"/>
                <a:cs typeface="+mn-cs"/>
              </a:rPr>
              <a:t>What data are needed?</a:t>
            </a:r>
          </a:p>
          <a:p>
            <a:pPr lvl="1"/>
            <a:r>
              <a:rPr lang="en-US" sz="1200" kern="1200" dirty="0">
                <a:solidFill>
                  <a:schemeClr val="tx1"/>
                </a:solidFill>
                <a:effectLst/>
                <a:latin typeface="+mn-lt"/>
                <a:ea typeface="+mn-ea"/>
                <a:cs typeface="+mn-cs"/>
              </a:rPr>
              <a:t>Variables of the data set (s)</a:t>
            </a:r>
          </a:p>
          <a:p>
            <a:pPr lvl="1"/>
            <a:r>
              <a:rPr lang="en-US" sz="1200" kern="1200" dirty="0">
                <a:solidFill>
                  <a:schemeClr val="tx1"/>
                </a:solidFill>
                <a:effectLst/>
                <a:latin typeface="+mn-lt"/>
                <a:ea typeface="+mn-ea"/>
                <a:cs typeface="+mn-cs"/>
              </a:rPr>
              <a:t>Where is the data?</a:t>
            </a:r>
          </a:p>
          <a:p>
            <a:pPr lvl="1"/>
            <a:r>
              <a:rPr lang="en-US" sz="1200" kern="1200" dirty="0">
                <a:solidFill>
                  <a:schemeClr val="tx1"/>
                </a:solidFill>
                <a:effectLst/>
                <a:latin typeface="+mn-lt"/>
                <a:ea typeface="+mn-ea"/>
                <a:cs typeface="+mn-cs"/>
              </a:rPr>
              <a:t>Do you have access to the data?</a:t>
            </a:r>
          </a:p>
          <a:p>
            <a:pPr lvl="1"/>
            <a:r>
              <a:rPr lang="en-US" sz="1200" kern="1200" dirty="0">
                <a:solidFill>
                  <a:schemeClr val="tx1"/>
                </a:solidFill>
                <a:effectLst/>
                <a:latin typeface="+mn-lt"/>
                <a:ea typeface="+mn-ea"/>
                <a:cs typeface="+mn-cs"/>
              </a:rPr>
              <a:t>How is the data structured and stored (structured/unstructured)?</a:t>
            </a:r>
          </a:p>
          <a:p>
            <a:pPr lvl="1"/>
            <a:r>
              <a:rPr lang="en-US" sz="1200" kern="1200" dirty="0">
                <a:solidFill>
                  <a:schemeClr val="tx1"/>
                </a:solidFill>
                <a:effectLst/>
                <a:latin typeface="+mn-lt"/>
                <a:ea typeface="+mn-ea"/>
                <a:cs typeface="+mn-cs"/>
              </a:rPr>
              <a:t>How is the data organized? </a:t>
            </a:r>
          </a:p>
          <a:p>
            <a:pPr lvl="1"/>
            <a:r>
              <a:rPr lang="en-US" sz="1200" kern="1200" dirty="0">
                <a:solidFill>
                  <a:schemeClr val="tx1"/>
                </a:solidFill>
                <a:effectLst/>
                <a:latin typeface="+mn-lt"/>
                <a:ea typeface="+mn-ea"/>
                <a:cs typeface="+mn-cs"/>
              </a:rPr>
              <a:t>How large are the data files?</a:t>
            </a:r>
          </a:p>
          <a:p>
            <a:pPr lvl="1"/>
            <a:r>
              <a:rPr lang="en-US" sz="1200" kern="1200" dirty="0">
                <a:solidFill>
                  <a:schemeClr val="tx1"/>
                </a:solidFill>
                <a:effectLst/>
                <a:latin typeface="+mn-lt"/>
                <a:ea typeface="+mn-ea"/>
                <a:cs typeface="+mn-cs"/>
              </a:rPr>
              <a:t>The number of cases,</a:t>
            </a:r>
          </a:p>
          <a:p>
            <a:pPr lvl="1"/>
            <a:r>
              <a:rPr lang="en-US" sz="1200" kern="1200" dirty="0">
                <a:solidFill>
                  <a:schemeClr val="tx1"/>
                </a:solidFill>
                <a:effectLst/>
                <a:latin typeface="+mn-lt"/>
                <a:ea typeface="+mn-ea"/>
                <a:cs typeface="+mn-cs"/>
              </a:rPr>
              <a:t>The number and descriptions of the fields,</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Keep a record of all the data sources so your work can be easily reproduced.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Exploring data</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task, you examine the data more closely. For each variable, you look at the range of values and their distributions. You’ll use simple data manipulation and basic statistical techniques for further checks into the data. </a:t>
            </a:r>
          </a:p>
          <a:p>
            <a:r>
              <a:rPr lang="en-US" sz="1200" kern="1200" dirty="0">
                <a:solidFill>
                  <a:schemeClr val="tx1"/>
                </a:solidFill>
                <a:effectLst/>
                <a:latin typeface="+mn-lt"/>
                <a:ea typeface="+mn-ea"/>
                <a:cs typeface="+mn-cs"/>
              </a:rPr>
              <a:t>Data exploration supports several purposes:</a:t>
            </a:r>
          </a:p>
          <a:p>
            <a:pPr lvl="0"/>
            <a:r>
              <a:rPr lang="en-US" sz="1200" kern="1200" dirty="0">
                <a:solidFill>
                  <a:schemeClr val="tx1"/>
                </a:solidFill>
                <a:effectLst/>
                <a:latin typeface="+mn-lt"/>
                <a:ea typeface="+mn-ea"/>
                <a:cs typeface="+mn-cs"/>
              </a:rPr>
              <a:t>Get familiar with the data.</a:t>
            </a:r>
          </a:p>
          <a:p>
            <a:pPr lvl="0"/>
            <a:r>
              <a:rPr lang="en-US" sz="1200" kern="1200" dirty="0">
                <a:solidFill>
                  <a:schemeClr val="tx1"/>
                </a:solidFill>
                <a:effectLst/>
                <a:latin typeface="+mn-lt"/>
                <a:ea typeface="+mn-ea"/>
                <a:cs typeface="+mn-cs"/>
              </a:rPr>
              <a:t>Spot signs of data quality problems.</a:t>
            </a:r>
          </a:p>
          <a:p>
            <a:pPr lvl="0"/>
            <a:r>
              <a:rPr lang="en-US" sz="1200" kern="1200" dirty="0">
                <a:solidFill>
                  <a:schemeClr val="tx1"/>
                </a:solidFill>
                <a:effectLst/>
                <a:latin typeface="+mn-lt"/>
                <a:ea typeface="+mn-ea"/>
                <a:cs typeface="+mn-cs"/>
              </a:rPr>
              <a:t>Set the stage for data preparation steps</a:t>
            </a:r>
          </a:p>
          <a:p>
            <a:pPr lvl="0"/>
            <a:r>
              <a:rPr lang="en-US" sz="1200" kern="1200" dirty="0">
                <a:solidFill>
                  <a:schemeClr val="tx1"/>
                </a:solidFill>
                <a:effectLst/>
                <a:latin typeface="+mn-lt"/>
                <a:ea typeface="+mn-ea"/>
                <a:cs typeface="+mn-cs"/>
              </a:rPr>
              <a:t>Verifying data quality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As part of  getting  familiar with the data, you will perform an Exploratory Data Analysis.   EDA is a very crucial step in gaining an understanding of the data.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Exploratory Data Analysis refers to the critical process of performing initial investigations on data so as to discover patterns, to spot anomalies, to test hypothesis and to check assumptions with the help of summary statistics and graphical representations.  Some of the graphical representations you’ll be implementing in the EDA include:</a:t>
            </a:r>
          </a:p>
          <a:p>
            <a:pPr lvl="0"/>
            <a:r>
              <a:rPr lang="en-US" sz="1200" kern="1200" dirty="0">
                <a:solidFill>
                  <a:schemeClr val="tx1"/>
                </a:solidFill>
                <a:effectLst/>
                <a:latin typeface="+mn-lt"/>
                <a:ea typeface="+mn-ea"/>
                <a:cs typeface="+mn-cs"/>
              </a:rPr>
              <a:t>Box plots</a:t>
            </a:r>
          </a:p>
          <a:p>
            <a:pPr lvl="0"/>
            <a:r>
              <a:rPr lang="en-US" sz="1200" kern="1200" dirty="0">
                <a:solidFill>
                  <a:schemeClr val="tx1"/>
                </a:solidFill>
                <a:effectLst/>
                <a:latin typeface="+mn-lt"/>
                <a:ea typeface="+mn-ea"/>
                <a:cs typeface="+mn-cs"/>
              </a:rPr>
              <a:t>Histograms</a:t>
            </a:r>
          </a:p>
          <a:p>
            <a:pPr lvl="0"/>
            <a:r>
              <a:rPr lang="en-US" sz="1200" kern="1200" dirty="0">
                <a:solidFill>
                  <a:schemeClr val="tx1"/>
                </a:solidFill>
                <a:effectLst/>
                <a:latin typeface="+mn-lt"/>
                <a:ea typeface="+mn-ea"/>
                <a:cs typeface="+mn-cs"/>
              </a:rPr>
              <a:t>Heat Maps</a:t>
            </a:r>
          </a:p>
          <a:p>
            <a:pPr lvl="0"/>
            <a:r>
              <a:rPr lang="en-US" sz="1200" kern="1200" dirty="0">
                <a:solidFill>
                  <a:schemeClr val="tx1"/>
                </a:solidFill>
                <a:effectLst/>
                <a:latin typeface="+mn-lt"/>
                <a:ea typeface="+mn-ea"/>
                <a:cs typeface="+mn-cs"/>
              </a:rPr>
              <a:t>Scatter Plots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Begin with the end in mind, is this the best data to achieve your goal.</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Part of this step also includes completing an exhaustive literature search across all known and accessible electronic and paper formats, using credible search queries that generate high yield results.   You will want to look at other research that might be similar to the work you are doing.  Pay attention to key terms, variables, and outputs.  I will include a video in this module on how to access the UNT library site and conduct a literature search. This will help in the process data understanding. Please review that video to see specific information on how to conduct this search.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Lastly, Verifying Data Quality</a:t>
            </a:r>
          </a:p>
          <a:p>
            <a:r>
              <a:rPr lang="en-US" sz="1200" kern="1200" dirty="0">
                <a:solidFill>
                  <a:schemeClr val="tx1"/>
                </a:solidFill>
                <a:effectLst/>
                <a:latin typeface="+mn-lt"/>
                <a:ea typeface="+mn-ea"/>
                <a:cs typeface="+mn-cs"/>
              </a:rPr>
              <a:t>This reminds me of a Dilbert cartoon I saw some years ago. This cartoon featured Dilbert in a meeting with his boss. His boss instructed Dilbert to “Use a particular Data Base to size the market.” Dilbert, replied “That data is wrong”,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boss then replied, “Then use a different data-base.” Dilbert replied, “But that data is also wrong.”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His boss then asked, “Can you average them?” Dilbert, humorously replies, “Sure. I can multiply them too.”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Always remember the saying GIGO, Garbage in, Garbage out.</a:t>
            </a:r>
          </a:p>
          <a:p>
            <a:r>
              <a:rPr lang="en-US" sz="1200" kern="1200" dirty="0">
                <a:solidFill>
                  <a:schemeClr val="tx1"/>
                </a:solidFill>
                <a:effectLst/>
                <a:latin typeface="+mn-lt"/>
                <a:ea typeface="+mn-ea"/>
                <a:cs typeface="+mn-cs"/>
              </a:rPr>
              <a:t>So, again without the appropriate data your analysis really isn't worth much. </a:t>
            </a:r>
          </a:p>
          <a:p>
            <a:r>
              <a:rPr lang="en-US" sz="1200" kern="1200" dirty="0">
                <a:solidFill>
                  <a:schemeClr val="tx1"/>
                </a:solidFill>
                <a:effectLst/>
                <a:latin typeface="+mn-lt"/>
                <a:ea typeface="+mn-ea"/>
                <a:cs typeface="+mn-cs"/>
              </a:rPr>
              <a:t>Imagine, that you work in healthcare and you're working on these data driven decisions, this is impacting people's lives. If you're in the business field, this is impacting the monetary value of the company, and if you make that company millions and millions and millions of dollars of errors with your data, you have a big problem on your hand.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Having credible data is essential. Is your data representative of the actual data and or has it been transformed or changed so much that it really isn't representative of the original data set? These are all things that you really need to be mindful of as you enter into this career.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These are some of the challenges that you're going to run into with data and this really is a major part  as you prepare to clean the  data. </a:t>
            </a:r>
            <a:endParaRPr lang="en-US" sz="1200" kern="1200" dirty="0">
              <a:solidFill>
                <a:schemeClr val="tx1"/>
              </a:solidFill>
              <a:effectLst/>
              <a:latin typeface="+mn-lt"/>
              <a:ea typeface="+mn-ea"/>
              <a:cs typeface="+mn-cs"/>
            </a:endParaRP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Next in the model is Data Preparation </a:t>
            </a:r>
          </a:p>
          <a:p>
            <a:r>
              <a:rPr lang="en-US" sz="1200" kern="1200" dirty="0">
                <a:solidFill>
                  <a:schemeClr val="tx1"/>
                </a:solidFill>
                <a:effectLst/>
                <a:latin typeface="+mn-lt"/>
                <a:ea typeface="+mn-ea"/>
                <a:cs typeface="+mn-cs"/>
              </a:rPr>
              <a:t>Data Preparation is also known as Data Wrangling or Data Munging.</a:t>
            </a:r>
          </a:p>
          <a:p>
            <a:r>
              <a:rPr lang="en-US" sz="1200" kern="1200" dirty="0">
                <a:solidFill>
                  <a:schemeClr val="tx1"/>
                </a:solidFill>
                <a:effectLst/>
                <a:latin typeface="+mn-lt"/>
                <a:ea typeface="+mn-ea"/>
                <a:cs typeface="+mn-cs"/>
              </a:rPr>
              <a:t>Includes: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Data Cleaning</a:t>
            </a:r>
          </a:p>
          <a:p>
            <a:r>
              <a:rPr lang="en-US" sz="1200" kern="1200" dirty="0">
                <a:solidFill>
                  <a:schemeClr val="tx1"/>
                </a:solidFill>
                <a:effectLst/>
                <a:latin typeface="+mn-lt"/>
                <a:ea typeface="+mn-ea"/>
                <a:cs typeface="+mn-cs"/>
              </a:rPr>
              <a:t>Data Integration</a:t>
            </a:r>
          </a:p>
          <a:p>
            <a:r>
              <a:rPr lang="en-US" sz="1200" kern="1200" dirty="0">
                <a:solidFill>
                  <a:schemeClr val="tx1"/>
                </a:solidFill>
                <a:effectLst/>
                <a:latin typeface="+mn-lt"/>
                <a:ea typeface="+mn-ea"/>
                <a:cs typeface="+mn-cs"/>
              </a:rPr>
              <a:t>Data Transformation</a:t>
            </a:r>
          </a:p>
          <a:p>
            <a:r>
              <a:rPr lang="en-US" sz="1200" kern="1200" dirty="0">
                <a:solidFill>
                  <a:schemeClr val="tx1"/>
                </a:solidFill>
                <a:effectLst/>
                <a:latin typeface="+mn-lt"/>
                <a:ea typeface="+mn-ea"/>
                <a:cs typeface="+mn-cs"/>
              </a:rPr>
              <a:t>Data Reduction</a:t>
            </a:r>
          </a:p>
          <a:p>
            <a:r>
              <a:rPr lang="en-US" sz="1200" kern="1200" dirty="0">
                <a:solidFill>
                  <a:schemeClr val="tx1"/>
                </a:solidFill>
                <a:effectLst/>
                <a:latin typeface="+mn-lt"/>
                <a:ea typeface="+mn-ea"/>
                <a:cs typeface="+mn-cs"/>
              </a:rPr>
              <a:t>Feature Engineering</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Data Cleaning </a:t>
            </a:r>
          </a:p>
          <a:p>
            <a:pPr lvl="1"/>
            <a:r>
              <a:rPr lang="en-US" sz="1200" kern="1200" dirty="0">
                <a:solidFill>
                  <a:schemeClr val="tx1"/>
                </a:solidFill>
                <a:effectLst/>
                <a:latin typeface="+mn-lt"/>
                <a:ea typeface="+mn-ea"/>
                <a:cs typeface="+mn-cs"/>
              </a:rPr>
              <a:t>Missing Values</a:t>
            </a:r>
          </a:p>
          <a:p>
            <a:pPr lvl="1"/>
            <a:r>
              <a:rPr lang="en-US" sz="1200" kern="1200" dirty="0">
                <a:solidFill>
                  <a:schemeClr val="tx1"/>
                </a:solidFill>
                <a:effectLst/>
                <a:latin typeface="+mn-lt"/>
                <a:ea typeface="+mn-ea"/>
                <a:cs typeface="+mn-cs"/>
              </a:rPr>
              <a:t>Duplicate Values</a:t>
            </a:r>
          </a:p>
          <a:p>
            <a:pPr lvl="1"/>
            <a:r>
              <a:rPr lang="en-US" sz="1200" kern="1200" dirty="0">
                <a:solidFill>
                  <a:schemeClr val="tx1"/>
                </a:solidFill>
                <a:effectLst/>
                <a:latin typeface="+mn-lt"/>
                <a:ea typeface="+mn-ea"/>
                <a:cs typeface="+mn-cs"/>
              </a:rPr>
              <a:t>Outliers</a:t>
            </a:r>
          </a:p>
          <a:p>
            <a:pPr lvl="1"/>
            <a:r>
              <a:rPr lang="en-US" sz="1200" kern="1200" dirty="0">
                <a:solidFill>
                  <a:schemeClr val="tx1"/>
                </a:solidFill>
                <a:effectLst/>
                <a:latin typeface="+mn-lt"/>
                <a:ea typeface="+mn-ea"/>
                <a:cs typeface="+mn-cs"/>
              </a:rPr>
              <a:t>Conflicting Data</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my dissertation, titled Examination of Online Health Information Seeking Effectiveness: Case Studies of Online Health Communities in COPD Patients, which I will refer to quite a few times, through the Semester. I collected my own data. I had heard that other PhD students were using third party data for their studies, and I thought that must be easier. But what you need to consider when using third party data is the cleaning that you're going to have to do. Data cleaning is the process of fixing or removing incorrect,</a:t>
            </a:r>
            <a:endParaRPr lang="en-US" sz="11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corrupted, incorrectly formatted, duplicated, or incomplete data within a dataset. When combining multiple data sources, there are many opportunities for data to be duplicated or mislabeled. I was speaking with a student about the use of geospatial data and the struggle that they were going through in making the kinds of apples to apples and oranges to oranges comparisons with that dataset. If you're using zip code data some of that data includes different cities, if you have city information, one city may have two or three zip codes. These are issues that you have to really be aware of with third party data. This restructuring/cleaning of data can take a very long time.</a:t>
            </a:r>
            <a:endParaRPr lang="en-US" sz="11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first three issues you should be aware of but they are out of the scope of this class.</a:t>
            </a:r>
          </a:p>
          <a:p>
            <a:pPr lvl="0"/>
            <a:r>
              <a:rPr lang="en-US" sz="1200" kern="1200" dirty="0">
                <a:solidFill>
                  <a:schemeClr val="tx1"/>
                </a:solidFill>
                <a:effectLst/>
                <a:latin typeface="+mn-lt"/>
                <a:ea typeface="+mn-ea"/>
                <a:cs typeface="+mn-cs"/>
              </a:rPr>
              <a:t>Data Integration.  If you have more than one source for your data, you will have to join the datasets.  </a:t>
            </a:r>
          </a:p>
          <a:p>
            <a:pPr lvl="0"/>
            <a:r>
              <a:rPr lang="en-US" sz="1200" kern="1200" dirty="0">
                <a:solidFill>
                  <a:schemeClr val="tx1"/>
                </a:solidFill>
                <a:effectLst/>
                <a:latin typeface="+mn-lt"/>
                <a:ea typeface="+mn-ea"/>
                <a:cs typeface="+mn-cs"/>
              </a:rPr>
              <a:t>Data Transformation.  You will need to Normalize the data.  This is out of the realm of this class.</a:t>
            </a:r>
          </a:p>
          <a:p>
            <a:pPr lvl="0"/>
            <a:r>
              <a:rPr lang="en-US" sz="1200" kern="1200" dirty="0">
                <a:solidFill>
                  <a:schemeClr val="tx1"/>
                </a:solidFill>
                <a:effectLst/>
                <a:latin typeface="+mn-lt"/>
                <a:ea typeface="+mn-ea"/>
                <a:cs typeface="+mn-cs"/>
              </a:rPr>
              <a:t>Data Reduction: Reducing data to make it easy to handle BUT still must produce similar results.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Now I want to talk some about </a:t>
            </a:r>
          </a:p>
          <a:p>
            <a:pPr lvl="0"/>
            <a:r>
              <a:rPr lang="en-US" sz="1200" kern="1200" dirty="0">
                <a:solidFill>
                  <a:schemeClr val="tx1"/>
                </a:solidFill>
                <a:effectLst/>
                <a:latin typeface="+mn-lt"/>
                <a:ea typeface="+mn-ea"/>
                <a:cs typeface="+mn-cs"/>
              </a:rPr>
              <a:t>Feature Engineering or Variable Selection.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Feature selection methods can be used to identify and remove unneeded, irrelevant and redundant attributes from data that do not contribute to the accuracy of a predictive model or may in fact decrease the accuracy of the model.</a:t>
            </a:r>
          </a:p>
          <a:p>
            <a:r>
              <a:rPr lang="en-US" sz="1200" kern="1200" dirty="0">
                <a:solidFill>
                  <a:schemeClr val="tx1"/>
                </a:solidFill>
                <a:effectLst/>
                <a:latin typeface="+mn-lt"/>
                <a:ea typeface="+mn-ea"/>
                <a:cs typeface="+mn-cs"/>
              </a:rPr>
              <a:t>In practical terms, think of it as practice to make your dataset perfect.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As an example, would you be familiar working with car data? If not, it would be important to bring in a domain expert to give insight of the variables to implement into your model.   One of the important areas that the domain expert could offer advice in would be with the multicollinearity of your variables.  Multicollinearity generally occurs when there are high correlations between two or more variables.  This creates redundant information because the variable are too similar.  Thus, skewing the results in certain models.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For instance,  in a car data set, the number of cylinders and displacement volume are two measures of engine size.  I would have no idea of the redundant information in these two variables, without the help of a domain expert.  The</a:t>
            </a:r>
          </a:p>
          <a:p>
            <a:r>
              <a:rPr lang="en-US" sz="1200" kern="1200" dirty="0">
                <a:solidFill>
                  <a:schemeClr val="tx1"/>
                </a:solidFill>
                <a:effectLst/>
                <a:latin typeface="+mn-lt"/>
                <a:ea typeface="+mn-ea"/>
                <a:cs typeface="+mn-cs"/>
              </a:rPr>
              <a:t>domain expert would know that these two variables essentially measure engine size  and  would say “take one of those variables out because they both measure engine size.   You can see why it's critical to keep in contact with those domain experts as you're working through the process. </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20793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19.07.21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sz="1200" b="1" kern="1200" dirty="0">
                <a:solidFill>
                  <a:schemeClr val="tx1"/>
                </a:solidFill>
                <a:effectLst/>
                <a:latin typeface="+mn-lt"/>
                <a:ea typeface="+mn-ea"/>
                <a:cs typeface="+mn-cs"/>
              </a:rPr>
              <a:t>In these next steps but we will talk about them because the CRISP-DM framework is mentioned in many job requirements. You will discuss this again in many of your classes and will complete the rest of these steps in those other classes.</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Modeling is the part of the Cross-Industry Standard Process for Data Mining (CRISP-DM) process model that most data miners like best. Your data is already in good shape, and now you can search for useful patterns in your data.</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modeling phase includes four tasks. These are</a:t>
            </a:r>
          </a:p>
          <a:p>
            <a:pPr lvl="0"/>
            <a:r>
              <a:rPr lang="en-US" sz="1200" kern="1200" dirty="0">
                <a:solidFill>
                  <a:schemeClr val="tx1"/>
                </a:solidFill>
                <a:effectLst/>
                <a:latin typeface="+mn-lt"/>
                <a:ea typeface="+mn-ea"/>
                <a:cs typeface="+mn-cs"/>
              </a:rPr>
              <a:t>Selecting modeling techniques</a:t>
            </a:r>
          </a:p>
          <a:p>
            <a:pPr lvl="0"/>
            <a:r>
              <a:rPr lang="en-US" sz="1200" kern="1200" dirty="0">
                <a:solidFill>
                  <a:schemeClr val="tx1"/>
                </a:solidFill>
                <a:effectLst/>
                <a:latin typeface="+mn-lt"/>
                <a:ea typeface="+mn-ea"/>
                <a:cs typeface="+mn-cs"/>
              </a:rPr>
              <a:t>Designing test(s)</a:t>
            </a:r>
          </a:p>
          <a:p>
            <a:pPr lvl="0"/>
            <a:r>
              <a:rPr lang="en-US" sz="1200" kern="1200" dirty="0">
                <a:solidFill>
                  <a:schemeClr val="tx1"/>
                </a:solidFill>
                <a:effectLst/>
                <a:latin typeface="+mn-lt"/>
                <a:ea typeface="+mn-ea"/>
                <a:cs typeface="+mn-cs"/>
              </a:rPr>
              <a:t>Building model(s)</a:t>
            </a:r>
          </a:p>
          <a:p>
            <a:pPr lvl="0"/>
            <a:r>
              <a:rPr lang="en-US" sz="1200" kern="1200" dirty="0">
                <a:solidFill>
                  <a:schemeClr val="tx1"/>
                </a:solidFill>
                <a:effectLst/>
                <a:latin typeface="+mn-lt"/>
                <a:ea typeface="+mn-ea"/>
                <a:cs typeface="+mn-cs"/>
              </a:rPr>
              <a:t>Assessing model(s)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Selecting modeling techniques:</a:t>
            </a:r>
          </a:p>
          <a:p>
            <a:r>
              <a:rPr lang="en-US" sz="1200" kern="1200" dirty="0">
                <a:solidFill>
                  <a:schemeClr val="tx1"/>
                </a:solidFill>
                <a:effectLst/>
                <a:latin typeface="+mn-lt"/>
                <a:ea typeface="+mn-ea"/>
                <a:cs typeface="+mn-cs"/>
              </a:rPr>
              <a:t>There are many modeling techniques in the world of data science, but not all of them will address your business needs or problem statement. You will need to narrow the list of acceptable models based on the kinds of variables involved, the selection of techniques available in your tools, and any business considerations that are important to you and your business.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Designing tests:</a:t>
            </a:r>
          </a:p>
          <a:p>
            <a:r>
              <a:rPr lang="en-US" sz="1200" kern="1200" dirty="0">
                <a:solidFill>
                  <a:schemeClr val="tx1"/>
                </a:solidFill>
                <a:effectLst/>
                <a:latin typeface="+mn-lt"/>
                <a:ea typeface="+mn-ea"/>
                <a:cs typeface="+mn-cs"/>
              </a:rPr>
              <a:t>Before we build a model with have to test the model’s quality and validity.   This is on the most part done by separating the dataset into training and testing datasets.   We will then build the model on the training set and then estimate the quality of the model on the testing data.   In our class we will use a 67% training to a 33% testing data set.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Build the Model</a:t>
            </a:r>
          </a:p>
          <a:p>
            <a:r>
              <a:rPr lang="en-US" sz="1200" kern="1200" dirty="0">
                <a:solidFill>
                  <a:schemeClr val="tx1"/>
                </a:solidFill>
                <a:effectLst/>
                <a:latin typeface="+mn-lt"/>
                <a:ea typeface="+mn-ea"/>
                <a:cs typeface="+mn-cs"/>
              </a:rPr>
              <a:t>Each algorithm has parameters that need our attention.  At this point we will look at the parameters in the  model and make adjustments to those parameters, noting what changes were made and the justification for the modification.    We will get into this topic in much greater detail when we start building models in the second half of our class.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Assessing the model.</a:t>
            </a:r>
          </a:p>
          <a:p>
            <a:r>
              <a:rPr lang="en-US" sz="1200" kern="1200" dirty="0">
                <a:solidFill>
                  <a:schemeClr val="tx1"/>
                </a:solidFill>
                <a:effectLst/>
                <a:latin typeface="+mn-lt"/>
                <a:ea typeface="+mn-ea"/>
                <a:cs typeface="+mn-cs"/>
              </a:rPr>
              <a:t>If you work for a large company you will have many people on your team.  However, you may also work for a smaller company where you will be wearing many hats.  </a:t>
            </a:r>
          </a:p>
          <a:p>
            <a:r>
              <a:rPr lang="en-US" sz="1200" kern="1200" dirty="0">
                <a:solidFill>
                  <a:schemeClr val="tx1"/>
                </a:solidFill>
                <a:effectLst/>
                <a:latin typeface="+mn-lt"/>
                <a:ea typeface="+mn-ea"/>
                <a:cs typeface="+mn-cs"/>
              </a:rPr>
              <a:t>Here is an example of what will happen with your model at this stage.  </a:t>
            </a:r>
          </a:p>
          <a:p>
            <a:r>
              <a:rPr lang="en-US" sz="1200" kern="1200" dirty="0">
                <a:solidFill>
                  <a:schemeClr val="tx1"/>
                </a:solidFill>
                <a:effectLst/>
                <a:latin typeface="+mn-lt"/>
                <a:ea typeface="+mn-ea"/>
                <a:cs typeface="+mn-cs"/>
              </a:rPr>
              <a:t>Ex. </a:t>
            </a:r>
          </a:p>
          <a:p>
            <a:r>
              <a:rPr lang="en-US" sz="1200" kern="1200" dirty="0">
                <a:solidFill>
                  <a:schemeClr val="tx1"/>
                </a:solidFill>
                <a:effectLst/>
                <a:latin typeface="+mn-lt"/>
                <a:ea typeface="+mn-ea"/>
                <a:cs typeface="+mn-cs"/>
              </a:rPr>
              <a:t>After the model is built you will  interpret the models and evaluate the model’s success. You will  try to rank the models and assess the models according to the evaluation criteria. You will also take into account the business objectives and problem statement.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You will then contact the  business analysts and domain expert  to discuss the data modeling  results within the context of the problem statement.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Please note that this step only considers models, whereas the evaluation phase also takes into account all other results that were produced in the course of the project. </a:t>
            </a:r>
            <a:endParaRPr lang="en-US" sz="1200" b="0" i="0" kern="1200" dirty="0">
              <a:solidFill>
                <a:schemeClr val="tx1"/>
              </a:solidFill>
              <a:effectLst/>
              <a:latin typeface="+mn-lt"/>
              <a:ea typeface="+mn-ea"/>
              <a:cs typeface="+mn-cs"/>
            </a:endParaRP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19.07.21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sz="1200" b="1" kern="1200" dirty="0">
                <a:solidFill>
                  <a:schemeClr val="tx1"/>
                </a:solidFill>
                <a:effectLst/>
                <a:latin typeface="+mn-lt"/>
                <a:ea typeface="+mn-ea"/>
                <a:cs typeface="+mn-cs"/>
              </a:rPr>
              <a:t>Evaluation</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With machine learning, we really are concerned about precision and accuracy of the model.</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this step we will </a:t>
            </a:r>
          </a:p>
          <a:p>
            <a:r>
              <a:rPr lang="en-US" sz="1200" kern="1200" dirty="0">
                <a:solidFill>
                  <a:schemeClr val="tx1"/>
                </a:solidFill>
                <a:effectLst/>
                <a:latin typeface="+mn-lt"/>
                <a:ea typeface="+mn-ea"/>
                <a:cs typeface="+mn-cs"/>
              </a:rPr>
              <a:t>assess the degree to which the model meets the business objectives and seeks to determine if there is</a:t>
            </a:r>
          </a:p>
          <a:p>
            <a:r>
              <a:rPr lang="en-US" sz="1200" kern="1200" dirty="0">
                <a:solidFill>
                  <a:schemeClr val="tx1"/>
                </a:solidFill>
                <a:effectLst/>
                <a:latin typeface="+mn-lt"/>
                <a:ea typeface="+mn-ea"/>
                <a:cs typeface="+mn-cs"/>
              </a:rPr>
              <a:t>some business reason why this model is deficient.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After assessing models with respect to problem statement,  the generated models that meet the selected criteria become the approved models.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Depending on the results of the assessment the project team will decide how to proceed. The decision must be made whether to move on to the deployment stage, initiate further iterations, or , in the case of a failed model begin the process all over again. </a:t>
            </a:r>
          </a:p>
          <a:p>
            <a:r>
              <a:rPr lang="en-US" sz="1200" kern="1200" dirty="0">
                <a:solidFill>
                  <a:schemeClr val="tx1"/>
                </a:solidFill>
                <a:effectLst/>
                <a:latin typeface="+mn-lt"/>
                <a:ea typeface="+mn-ea"/>
                <a:cs typeface="+mn-cs"/>
              </a:rPr>
              <a:t> </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final step in the CRISP-DM  includes:  monitoring and maintenance,  deployment, and presentation.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Monitoring and maintenance are important issues if the results of the project  becomes part of the day-to-day</a:t>
            </a:r>
          </a:p>
          <a:p>
            <a:r>
              <a:rPr lang="en-US" sz="1200" kern="1200" dirty="0">
                <a:solidFill>
                  <a:schemeClr val="tx1"/>
                </a:solidFill>
                <a:effectLst/>
                <a:latin typeface="+mn-lt"/>
                <a:ea typeface="+mn-ea"/>
                <a:cs typeface="+mn-cs"/>
              </a:rPr>
              <a:t>business and its environment. The careful preparation of a maintenance strategy helps to avoid unnecessarily</a:t>
            </a:r>
          </a:p>
          <a:p>
            <a:r>
              <a:rPr lang="en-US" sz="1200" kern="1200" dirty="0">
                <a:solidFill>
                  <a:schemeClr val="tx1"/>
                </a:solidFill>
                <a:effectLst/>
                <a:latin typeface="+mn-lt"/>
                <a:ea typeface="+mn-ea"/>
                <a:cs typeface="+mn-cs"/>
              </a:rPr>
              <a:t>long periods of incorrect usage of data mining results. It is a good idea to included detailed monitoring process plan.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the end of the project, you will need to write up a final report. Depending on the deployment plan, this report may be only a summary of the project and its experiences or it may be a final and comprehensive presentation of the data mining result(s).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step </a:t>
            </a:r>
            <a:r>
              <a:rPr lang="en-US" sz="1200" b="1" kern="1200" dirty="0">
                <a:solidFill>
                  <a:schemeClr val="tx1"/>
                </a:solidFill>
                <a:effectLst/>
                <a:latin typeface="+mn-lt"/>
                <a:ea typeface="+mn-ea"/>
                <a:cs typeface="+mn-cs"/>
              </a:rPr>
              <a:t>is all about presenting insights to the decision makers. Be sure to have a good understanding of who’s in your audience when you're making these presentations. You may need to change your presentation depending on your audience.  For example, a presentation for a company’s Chief Financial Officer or CFO would be different from other stakeholders. The CFO’s interest would be in the finances of the entire company, while the President of Sales would be most interested in the outcomes related to marketing.</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Understand you are not going to give all of the details that you've discovered in your exploratory analysis, it would just be too much for the stakeholders to understand.</a:t>
            </a:r>
          </a:p>
          <a:p>
            <a:r>
              <a:rPr lang="en-US" sz="1200" kern="1200" dirty="0">
                <a:solidFill>
                  <a:schemeClr val="tx1"/>
                </a:solidFill>
                <a:effectLst/>
                <a:latin typeface="+mn-lt"/>
                <a:ea typeface="+mn-ea"/>
                <a:cs typeface="+mn-cs"/>
              </a:rPr>
              <a:t>That is why we have a class and visualization to understand what certain users are looking for in this stage again. I encourage to take a course in data visualization. Data </a:t>
            </a:r>
            <a:r>
              <a:rPr lang="en-US" sz="1200" b="1" kern="1200" dirty="0">
                <a:solidFill>
                  <a:schemeClr val="tx1"/>
                </a:solidFill>
                <a:effectLst/>
                <a:latin typeface="+mn-lt"/>
                <a:ea typeface="+mn-ea"/>
                <a:cs typeface="+mn-cs"/>
              </a:rPr>
              <a:t>visualization</a:t>
            </a:r>
            <a:r>
              <a:rPr lang="en-US" sz="1200" kern="1200" dirty="0">
                <a:solidFill>
                  <a:schemeClr val="tx1"/>
                </a:solidFill>
                <a:effectLst/>
                <a:latin typeface="+mn-lt"/>
                <a:ea typeface="+mn-ea"/>
                <a:cs typeface="+mn-cs"/>
              </a:rPr>
              <a:t> helps us understand data by placing it in a visual context so that patterns, trends and correlations that might not otherwise be detected can be exposed. </a:t>
            </a:r>
            <a:r>
              <a:rPr lang="en-US" sz="1200" b="1" kern="1200" dirty="0">
                <a:solidFill>
                  <a:schemeClr val="tx1"/>
                </a:solidFill>
                <a:effectLst/>
                <a:latin typeface="+mn-lt"/>
                <a:ea typeface="+mn-ea"/>
                <a:cs typeface="+mn-cs"/>
              </a:rPr>
              <a:t>Python</a:t>
            </a:r>
            <a:r>
              <a:rPr lang="en-US" sz="1200" kern="1200" dirty="0">
                <a:solidFill>
                  <a:schemeClr val="tx1"/>
                </a:solidFill>
                <a:effectLst/>
                <a:latin typeface="+mn-lt"/>
                <a:ea typeface="+mn-ea"/>
                <a:cs typeface="+mn-cs"/>
              </a:rPr>
              <a:t> which we will use in this course offers multiple great graphing libraries that come packed with lots of different features.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For instance, the general public likes to see nice pretty colorful graphs. However, a CFO wants to see more detail about the finances. Keeping your audience in mind will help you select the best visual representation of data to gain their interest. If you were presenting this dataset in a conference you're going to have a totally different presentation than what you would have for board members who have exhaustive knowledge of all aspects of the company.</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2016342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853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7/19/21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ackground pattern&#10;&#10;Description automatically generated">
            <a:extLst>
              <a:ext uri="{FF2B5EF4-FFF2-40B4-BE49-F238E27FC236}">
                <a16:creationId xmlns:a16="http://schemas.microsoft.com/office/drawing/2014/main" id="{DE6B92EE-F205-ED4D-8144-99B4547F9C74}"/>
              </a:ext>
            </a:extLst>
          </p:cNvPr>
          <p:cNvPicPr>
            <a:picLocks noChangeAspect="1"/>
          </p:cNvPicPr>
          <p:nvPr/>
        </p:nvPicPr>
        <p:blipFill>
          <a:blip r:embed="rId3">
            <a:duotone>
              <a:prstClr val="black"/>
              <a:schemeClr val="accent3">
                <a:tint val="45000"/>
                <a:satMod val="400000"/>
              </a:schemeClr>
            </a:duotone>
            <a:alphaModFix amt="20000"/>
            <a:extLst>
              <a:ext uri="{28A0092B-C50C-407E-A947-70E740481C1C}">
                <a14:useLocalDpi xmlns:a14="http://schemas.microsoft.com/office/drawing/2010/main" val="0"/>
              </a:ext>
            </a:extLst>
          </a:blip>
          <a:stretch>
            <a:fillRect/>
          </a:stretch>
        </p:blipFill>
        <p:spPr>
          <a:xfrm>
            <a:off x="-19050" y="26378"/>
            <a:ext cx="18288000" cy="10287000"/>
          </a:xfrm>
          <a:prstGeom prst="rect">
            <a:avLst/>
          </a:prstGeom>
        </p:spPr>
      </p:pic>
      <p:sp>
        <p:nvSpPr>
          <p:cNvPr id="5" name="TextBox 5"/>
          <p:cNvSpPr txBox="1"/>
          <p:nvPr/>
        </p:nvSpPr>
        <p:spPr>
          <a:xfrm>
            <a:off x="2730405" y="1866900"/>
            <a:ext cx="12789089" cy="3693703"/>
          </a:xfrm>
          <a:prstGeom prst="rect">
            <a:avLst/>
          </a:prstGeom>
        </p:spPr>
        <p:txBody>
          <a:bodyPr wrap="square" lIns="0" tIns="0" rIns="0" bIns="0" rtlCol="0" anchor="t">
            <a:spAutoFit/>
          </a:bodyPr>
          <a:lstStyle/>
          <a:p>
            <a:pPr algn="ctr">
              <a:spcBef>
                <a:spcPct val="0"/>
              </a:spcBef>
            </a:pPr>
            <a:r>
              <a:rPr lang="en-US" sz="8001" b="1" dirty="0">
                <a:solidFill>
                  <a:schemeClr val="bg1"/>
                </a:solidFill>
                <a:latin typeface="Muli Bold Bold"/>
              </a:rPr>
              <a:t>Analytics Life Cycle using the CRISP-DM Framework</a:t>
            </a:r>
          </a:p>
        </p:txBody>
      </p:sp>
      <p:sp>
        <p:nvSpPr>
          <p:cNvPr id="15" name="Rounded Rectangle 14">
            <a:extLst>
              <a:ext uri="{FF2B5EF4-FFF2-40B4-BE49-F238E27FC236}">
                <a16:creationId xmlns:a16="http://schemas.microsoft.com/office/drawing/2014/main" id="{7DE15D93-4BD9-9D43-B1AE-7627D35F59B7}"/>
              </a:ext>
            </a:extLst>
          </p:cNvPr>
          <p:cNvSpPr/>
          <p:nvPr/>
        </p:nvSpPr>
        <p:spPr>
          <a:xfrm>
            <a:off x="0" y="6134100"/>
            <a:ext cx="18268950" cy="2286000"/>
          </a:xfrm>
          <a:prstGeom prst="roundRect">
            <a:avLst/>
          </a:prstGeom>
          <a:solidFill>
            <a:schemeClr val="tx1"/>
          </a:solidFill>
          <a:ln>
            <a:solidFill>
              <a:srgbClr val="0B6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6"/>
          <p:cNvSpPr txBox="1"/>
          <p:nvPr/>
        </p:nvSpPr>
        <p:spPr>
          <a:xfrm>
            <a:off x="952499" y="6311325"/>
            <a:ext cx="16383000" cy="1661993"/>
          </a:xfrm>
          <a:prstGeom prst="rect">
            <a:avLst/>
          </a:prstGeom>
        </p:spPr>
        <p:txBody>
          <a:bodyPr wrap="square" lIns="0" tIns="0" rIns="0" bIns="0" rtlCol="0" anchor="t">
            <a:spAutoFit/>
          </a:bodyPr>
          <a:lstStyle/>
          <a:p>
            <a:pPr algn="ctr"/>
            <a:r>
              <a:rPr lang="en-US" sz="5400" spc="71" dirty="0">
                <a:solidFill>
                  <a:srgbClr val="FFFFFF"/>
                </a:solidFill>
                <a:latin typeface="Muli Regular"/>
              </a:rPr>
              <a:t>Harvesting, Storing, and Retrieving Data</a:t>
            </a:r>
          </a:p>
          <a:p>
            <a:pPr algn="ctr"/>
            <a:r>
              <a:rPr lang="en-US" sz="5400" spc="71" dirty="0">
                <a:solidFill>
                  <a:srgbClr val="FFFFFF"/>
                </a:solidFill>
                <a:latin typeface="Muli Regular"/>
              </a:rPr>
              <a:t>Dr. Boyce</a:t>
            </a:r>
          </a:p>
        </p:txBody>
      </p:sp>
    </p:spTree>
    <p:extLst>
      <p:ext uri="{BB962C8B-B14F-4D97-AF65-F5344CB8AC3E}">
        <p14:creationId xmlns:p14="http://schemas.microsoft.com/office/powerpoint/2010/main" val="2646136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9144000" cy="10287000"/>
          </a:xfrm>
          <a:prstGeom prst="rect">
            <a:avLst/>
          </a:prstGeom>
          <a:solidFill>
            <a:srgbClr val="FFFFFF"/>
          </a:solidFill>
        </p:spPr>
      </p:sp>
      <p:grpSp>
        <p:nvGrpSpPr>
          <p:cNvPr id="3" name="Group 3"/>
          <p:cNvGrpSpPr/>
          <p:nvPr/>
        </p:nvGrpSpPr>
        <p:grpSpPr>
          <a:xfrm>
            <a:off x="10363200" y="2403087"/>
            <a:ext cx="6862281" cy="5480826"/>
            <a:chOff x="0" y="0"/>
            <a:chExt cx="9149708" cy="7307768"/>
          </a:xfrm>
        </p:grpSpPr>
        <p:sp>
          <p:nvSpPr>
            <p:cNvPr id="4" name="AutoShape 4"/>
            <p:cNvSpPr/>
            <p:nvPr/>
          </p:nvSpPr>
          <p:spPr>
            <a:xfrm>
              <a:off x="0" y="0"/>
              <a:ext cx="1132833" cy="47367"/>
            </a:xfrm>
            <a:prstGeom prst="rect">
              <a:avLst/>
            </a:prstGeom>
            <a:solidFill>
              <a:srgbClr val="FFFFFF"/>
            </a:solidFill>
          </p:spPr>
        </p:sp>
        <p:sp>
          <p:nvSpPr>
            <p:cNvPr id="5" name="TextBox 5"/>
            <p:cNvSpPr txBox="1"/>
            <p:nvPr/>
          </p:nvSpPr>
          <p:spPr>
            <a:xfrm>
              <a:off x="0" y="1471079"/>
              <a:ext cx="9149708" cy="5836689"/>
            </a:xfrm>
            <a:prstGeom prst="rect">
              <a:avLst/>
            </a:prstGeom>
          </p:spPr>
          <p:txBody>
            <a:bodyPr lIns="0" tIns="0" rIns="0" bIns="0" rtlCol="0" anchor="t">
              <a:spAutoFit/>
            </a:bodyPr>
            <a:lstStyle/>
            <a:p>
              <a:pPr>
                <a:lnSpc>
                  <a:spcPts val="8640"/>
                </a:lnSpc>
              </a:pPr>
              <a:r>
                <a:rPr lang="en-US" sz="7200" dirty="0">
                  <a:solidFill>
                    <a:srgbClr val="FFFFFF"/>
                  </a:solidFill>
                  <a:latin typeface="Muli Bold"/>
                </a:rPr>
                <a:t>Analytics Life Cycle</a:t>
              </a:r>
            </a:p>
            <a:p>
              <a:pPr>
                <a:lnSpc>
                  <a:spcPts val="8640"/>
                </a:lnSpc>
              </a:pPr>
              <a:r>
                <a:rPr lang="en-US" sz="7200" dirty="0">
                  <a:solidFill>
                    <a:srgbClr val="FFFFFF"/>
                  </a:solidFill>
                  <a:latin typeface="Muli Bold"/>
                </a:rPr>
                <a:t>CRISP-DM Framework</a:t>
              </a:r>
            </a:p>
          </p:txBody>
        </p:sp>
      </p:grpSp>
      <p:pic>
        <p:nvPicPr>
          <p:cNvPr id="6" name="Picture 6"/>
          <p:cNvPicPr>
            <a:picLocks noChangeAspect="1"/>
          </p:cNvPicPr>
          <p:nvPr/>
        </p:nvPicPr>
        <p:blipFill>
          <a:blip r:embed="rId3"/>
          <a:srcRect/>
          <a:stretch>
            <a:fillRect/>
          </a:stretch>
        </p:blipFill>
        <p:spPr>
          <a:xfrm>
            <a:off x="722945" y="1288019"/>
            <a:ext cx="7698111" cy="7710963"/>
          </a:xfrm>
          <a:prstGeom prst="rect">
            <a:avLst/>
          </a:prstGeom>
        </p:spPr>
      </p:pic>
      <p:sp>
        <p:nvSpPr>
          <p:cNvPr id="7" name="TextBox 7"/>
          <p:cNvSpPr txBox="1"/>
          <p:nvPr/>
        </p:nvSpPr>
        <p:spPr>
          <a:xfrm>
            <a:off x="6828231" y="9442303"/>
            <a:ext cx="1401366" cy="297180"/>
          </a:xfrm>
          <a:prstGeom prst="rect">
            <a:avLst/>
          </a:prstGeom>
        </p:spPr>
        <p:txBody>
          <a:bodyPr lIns="0" tIns="0" rIns="0" bIns="0" rtlCol="0" anchor="t">
            <a:spAutoFit/>
          </a:bodyPr>
          <a:lstStyle/>
          <a:p>
            <a:pPr algn="ctr">
              <a:lnSpc>
                <a:spcPts val="2520"/>
              </a:lnSpc>
            </a:pPr>
            <a:r>
              <a:rPr lang="en-US" sz="1800" u="sng">
                <a:solidFill>
                  <a:srgbClr val="000000"/>
                </a:solidFill>
                <a:latin typeface="Open Sans Light"/>
              </a:rPr>
              <a:t>Image Source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32657" y="0"/>
            <a:ext cx="9144000" cy="10287000"/>
          </a:xfrm>
          <a:prstGeom prst="rect">
            <a:avLst/>
          </a:prstGeom>
          <a:solidFill>
            <a:srgbClr val="FFFFFF"/>
          </a:solidFill>
        </p:spPr>
        <p:txBody>
          <a:bodyPr/>
          <a:lstStyle/>
          <a:p>
            <a:endParaRPr lang="en-US" dirty="0"/>
          </a:p>
        </p:txBody>
      </p:sp>
      <p:pic>
        <p:nvPicPr>
          <p:cNvPr id="16" name="Picture 6">
            <a:extLst>
              <a:ext uri="{FF2B5EF4-FFF2-40B4-BE49-F238E27FC236}">
                <a16:creationId xmlns:a16="http://schemas.microsoft.com/office/drawing/2014/main" id="{69A00807-75B7-654D-B99E-B4897B8D5766}"/>
              </a:ext>
            </a:extLst>
          </p:cNvPr>
          <p:cNvPicPr>
            <a:picLocks noChangeAspect="1"/>
          </p:cNvPicPr>
          <p:nvPr/>
        </p:nvPicPr>
        <p:blipFill>
          <a:blip r:embed="rId3"/>
          <a:srcRect/>
          <a:stretch>
            <a:fillRect/>
          </a:stretch>
        </p:blipFill>
        <p:spPr>
          <a:xfrm>
            <a:off x="722944" y="993449"/>
            <a:ext cx="7698111" cy="7710963"/>
          </a:xfrm>
          <a:prstGeom prst="rect">
            <a:avLst/>
          </a:prstGeom>
        </p:spPr>
      </p:pic>
      <p:sp>
        <p:nvSpPr>
          <p:cNvPr id="5" name="TextBox 5"/>
          <p:cNvSpPr txBox="1"/>
          <p:nvPr/>
        </p:nvSpPr>
        <p:spPr>
          <a:xfrm>
            <a:off x="9448800" y="27214"/>
            <a:ext cx="8617191" cy="2180340"/>
          </a:xfrm>
          <a:prstGeom prst="rect">
            <a:avLst/>
          </a:prstGeom>
        </p:spPr>
        <p:txBody>
          <a:bodyPr wrap="square" lIns="0" tIns="0" rIns="0" bIns="0" rtlCol="0" anchor="t">
            <a:spAutoFit/>
          </a:bodyPr>
          <a:lstStyle/>
          <a:p>
            <a:pPr algn="ctr">
              <a:lnSpc>
                <a:spcPts val="5759"/>
              </a:lnSpc>
            </a:pPr>
            <a:r>
              <a:rPr lang="en-US" sz="4400" dirty="0">
                <a:solidFill>
                  <a:srgbClr val="FFFFFF"/>
                </a:solidFill>
                <a:latin typeface="Muli Bold"/>
              </a:rPr>
              <a:t>Business Understanding/Problem Definition</a:t>
            </a:r>
          </a:p>
        </p:txBody>
      </p:sp>
      <p:sp>
        <p:nvSpPr>
          <p:cNvPr id="7" name="TextBox 7"/>
          <p:cNvSpPr txBox="1"/>
          <p:nvPr/>
        </p:nvSpPr>
        <p:spPr>
          <a:xfrm>
            <a:off x="8921991" y="2781300"/>
            <a:ext cx="9144000" cy="6416180"/>
          </a:xfrm>
          <a:prstGeom prst="rect">
            <a:avLst/>
          </a:prstGeom>
        </p:spPr>
        <p:txBody>
          <a:bodyPr lIns="0" tIns="0" rIns="0" bIns="0" rtlCol="0" anchor="t">
            <a:spAutoFit/>
          </a:bodyPr>
          <a:lstStyle/>
          <a:p>
            <a:pPr marL="863600" lvl="1" indent="-431800">
              <a:lnSpc>
                <a:spcPts val="5600"/>
              </a:lnSpc>
              <a:buFont typeface="Arial"/>
              <a:buChar char="•"/>
            </a:pPr>
            <a:r>
              <a:rPr lang="en-US" sz="4000" b="1" dirty="0">
                <a:latin typeface="Open Sans"/>
              </a:rPr>
              <a:t>Arguably the most important part of the cycle.  </a:t>
            </a:r>
          </a:p>
          <a:p>
            <a:pPr marL="863600" lvl="1" indent="-431800">
              <a:lnSpc>
                <a:spcPts val="5600"/>
              </a:lnSpc>
              <a:buFont typeface="Arial"/>
              <a:buChar char="•"/>
            </a:pPr>
            <a:r>
              <a:rPr lang="en-US" sz="4000" b="1" dirty="0">
                <a:latin typeface="Open Sans"/>
              </a:rPr>
              <a:t>If you don't know where you are going, then the rest is a mess!</a:t>
            </a:r>
          </a:p>
          <a:p>
            <a:pPr marL="863600" lvl="1" indent="-431800">
              <a:lnSpc>
                <a:spcPts val="5600"/>
              </a:lnSpc>
              <a:buFont typeface="Arial"/>
              <a:buChar char="•"/>
            </a:pPr>
            <a:r>
              <a:rPr lang="en-US" sz="4000" b="1" dirty="0">
                <a:latin typeface="Open Sans"/>
              </a:rPr>
              <a:t>What question or problem are you trying to solve?</a:t>
            </a:r>
          </a:p>
          <a:p>
            <a:pPr marL="863600" lvl="1" indent="-431800">
              <a:lnSpc>
                <a:spcPts val="5600"/>
              </a:lnSpc>
              <a:buFont typeface="Arial"/>
              <a:buChar char="•"/>
            </a:pPr>
            <a:r>
              <a:rPr lang="en-US" sz="4000" b="1" dirty="0">
                <a:latin typeface="Open Sans"/>
              </a:rPr>
              <a:t>"If you define the problem correctly, you almost have the solution: - Steve Jobs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9144000" cy="10287000"/>
          </a:xfrm>
          <a:prstGeom prst="rect">
            <a:avLst/>
          </a:prstGeom>
          <a:solidFill>
            <a:srgbClr val="FFFFFF"/>
          </a:solidFill>
        </p:spPr>
      </p:sp>
      <p:sp>
        <p:nvSpPr>
          <p:cNvPr id="4" name="AutoShape 4"/>
          <p:cNvSpPr/>
          <p:nvPr/>
        </p:nvSpPr>
        <p:spPr>
          <a:xfrm>
            <a:off x="10369207" y="1125369"/>
            <a:ext cx="849625" cy="35525"/>
          </a:xfrm>
          <a:prstGeom prst="rect">
            <a:avLst/>
          </a:prstGeom>
          <a:solidFill>
            <a:srgbClr val="FFFFFF"/>
          </a:solidFill>
        </p:spPr>
      </p:sp>
      <p:sp>
        <p:nvSpPr>
          <p:cNvPr id="5" name="TextBox 5"/>
          <p:cNvSpPr txBox="1"/>
          <p:nvPr/>
        </p:nvSpPr>
        <p:spPr>
          <a:xfrm>
            <a:off x="9845173" y="1288018"/>
            <a:ext cx="8375993" cy="1015663"/>
          </a:xfrm>
          <a:prstGeom prst="rect">
            <a:avLst/>
          </a:prstGeom>
        </p:spPr>
        <p:txBody>
          <a:bodyPr wrap="square" lIns="0" tIns="0" rIns="0" bIns="0" rtlCol="0" anchor="t">
            <a:spAutoFit/>
          </a:bodyPr>
          <a:lstStyle/>
          <a:p>
            <a:r>
              <a:rPr lang="en-US" sz="6600" dirty="0">
                <a:solidFill>
                  <a:srgbClr val="FFFFFF"/>
                </a:solidFill>
                <a:latin typeface="Muli Bold"/>
              </a:rPr>
              <a:t>Data Understanding</a:t>
            </a:r>
          </a:p>
        </p:txBody>
      </p:sp>
      <p:pic>
        <p:nvPicPr>
          <p:cNvPr id="12" name="Picture 6">
            <a:extLst>
              <a:ext uri="{FF2B5EF4-FFF2-40B4-BE49-F238E27FC236}">
                <a16:creationId xmlns:a16="http://schemas.microsoft.com/office/drawing/2014/main" id="{3F9FF67D-AFB8-7741-96D3-DCBCBC18E4F5}"/>
              </a:ext>
            </a:extLst>
          </p:cNvPr>
          <p:cNvPicPr>
            <a:picLocks noChangeAspect="1"/>
          </p:cNvPicPr>
          <p:nvPr/>
        </p:nvPicPr>
        <p:blipFill>
          <a:blip r:embed="rId3"/>
          <a:srcRect/>
          <a:stretch>
            <a:fillRect/>
          </a:stretch>
        </p:blipFill>
        <p:spPr>
          <a:xfrm>
            <a:off x="722944" y="1288018"/>
            <a:ext cx="7698111" cy="7710963"/>
          </a:xfrm>
          <a:prstGeom prst="rect">
            <a:avLst/>
          </a:prstGeom>
        </p:spPr>
      </p:pic>
      <p:sp>
        <p:nvSpPr>
          <p:cNvPr id="9" name="TextBox 9"/>
          <p:cNvSpPr txBox="1"/>
          <p:nvPr/>
        </p:nvSpPr>
        <p:spPr>
          <a:xfrm>
            <a:off x="9845173" y="3086100"/>
            <a:ext cx="8975303" cy="9508500"/>
          </a:xfrm>
          <a:prstGeom prst="rect">
            <a:avLst/>
          </a:prstGeom>
        </p:spPr>
        <p:txBody>
          <a:bodyPr lIns="0" tIns="0" rIns="0" bIns="0" rtlCol="0" anchor="t">
            <a:spAutoFit/>
          </a:bodyPr>
          <a:lstStyle/>
          <a:p>
            <a:pPr marL="685800" indent="-685800">
              <a:buFont typeface="Arial" panose="020B0604020202020204" pitchFamily="34" charset="0"/>
              <a:buChar char="•"/>
            </a:pPr>
            <a:r>
              <a:rPr lang="en-US" sz="4800" b="1" dirty="0">
                <a:latin typeface="Open Sans" panose="020B0606030504020204" pitchFamily="34" charset="0"/>
                <a:ea typeface="Open Sans" panose="020B0606030504020204" pitchFamily="34" charset="0"/>
                <a:cs typeface="Open Sans" panose="020B0606030504020204" pitchFamily="34" charset="0"/>
              </a:rPr>
              <a:t>Gathering data</a:t>
            </a:r>
          </a:p>
          <a:p>
            <a:pPr marL="685800" indent="-685800">
              <a:buFont typeface="Arial" panose="020B0604020202020204" pitchFamily="34" charset="0"/>
              <a:buChar char="•"/>
            </a:pPr>
            <a:r>
              <a:rPr lang="en-US" sz="4800" b="1" dirty="0">
                <a:latin typeface="Open Sans" panose="020B0606030504020204" pitchFamily="34" charset="0"/>
                <a:ea typeface="Open Sans" panose="020B0606030504020204" pitchFamily="34" charset="0"/>
                <a:cs typeface="Open Sans" panose="020B0606030504020204" pitchFamily="34" charset="0"/>
              </a:rPr>
              <a:t>Describing data</a:t>
            </a:r>
          </a:p>
          <a:p>
            <a:pPr marL="685800" indent="-685800">
              <a:buFont typeface="Arial" panose="020B0604020202020204" pitchFamily="34" charset="0"/>
              <a:buChar char="•"/>
            </a:pPr>
            <a:r>
              <a:rPr lang="en-US" sz="4800" b="1" dirty="0">
                <a:latin typeface="Open Sans" panose="020B0606030504020204" pitchFamily="34" charset="0"/>
                <a:ea typeface="Open Sans" panose="020B0606030504020204" pitchFamily="34" charset="0"/>
                <a:cs typeface="Open Sans" panose="020B0606030504020204" pitchFamily="34" charset="0"/>
              </a:rPr>
              <a:t>Exploring data</a:t>
            </a:r>
          </a:p>
          <a:p>
            <a:pPr marL="685800" indent="-685800">
              <a:buFont typeface="Arial" panose="020B0604020202020204" pitchFamily="34" charset="0"/>
              <a:buChar char="•"/>
            </a:pPr>
            <a:r>
              <a:rPr lang="en-US" sz="4800" b="1" dirty="0">
                <a:latin typeface="Open Sans" panose="020B0606030504020204" pitchFamily="34" charset="0"/>
                <a:ea typeface="Open Sans" panose="020B0606030504020204" pitchFamily="34" charset="0"/>
                <a:cs typeface="Open Sans" panose="020B0606030504020204" pitchFamily="34" charset="0"/>
              </a:rPr>
              <a:t>Verifying data quality</a:t>
            </a:r>
          </a:p>
          <a:p>
            <a:pPr marL="685800" indent="-685800">
              <a:buFont typeface="Arial" panose="020B0604020202020204" pitchFamily="34" charset="0"/>
              <a:buChar char="•"/>
            </a:pPr>
            <a:r>
              <a:rPr lang="en-US" sz="4800" b="1" dirty="0">
                <a:latin typeface="Open Sans" panose="020B0606030504020204" pitchFamily="34" charset="0"/>
                <a:ea typeface="Open Sans" panose="020B0606030504020204" pitchFamily="34" charset="0"/>
                <a:cs typeface="Open Sans" panose="020B0606030504020204" pitchFamily="34" charset="0"/>
              </a:rPr>
              <a:t>Comprehensively understand your data before preparing it for consumption </a:t>
            </a:r>
          </a:p>
          <a:p>
            <a:pPr marL="685800" indent="-685800">
              <a:buFont typeface="Arial" panose="020B0604020202020204" pitchFamily="34" charset="0"/>
              <a:buChar char="•"/>
            </a:pPr>
            <a:endParaRPr lang="en-US" sz="4800" b="1" dirty="0">
              <a:latin typeface="Open Sans" panose="020B0606030504020204" pitchFamily="34" charset="0"/>
              <a:ea typeface="Open Sans" panose="020B0606030504020204" pitchFamily="34" charset="0"/>
              <a:cs typeface="Open Sans" panose="020B0606030504020204" pitchFamily="34" charset="0"/>
            </a:endParaRPr>
          </a:p>
          <a:p>
            <a:pPr marL="685800" indent="-685800">
              <a:buFont typeface="Arial" panose="020B0604020202020204" pitchFamily="34" charset="0"/>
              <a:buChar char="•"/>
            </a:pPr>
            <a:endParaRPr lang="en-US" sz="4800" b="1" dirty="0">
              <a:latin typeface="Open Sans" panose="020B0606030504020204" pitchFamily="34" charset="0"/>
              <a:ea typeface="Open Sans" panose="020B0606030504020204" pitchFamily="34" charset="0"/>
              <a:cs typeface="Open Sans" panose="020B0606030504020204" pitchFamily="34" charset="0"/>
            </a:endParaRPr>
          </a:p>
          <a:p>
            <a:pPr marL="685800" indent="-685800">
              <a:buFont typeface="Arial" panose="020B0604020202020204" pitchFamily="34" charset="0"/>
              <a:buChar char="•"/>
            </a:pPr>
            <a:endParaRPr lang="en-US" sz="4800" b="1" dirty="0">
              <a:latin typeface="Open Sans" panose="020B0606030504020204" pitchFamily="34" charset="0"/>
              <a:ea typeface="Open Sans" panose="020B0606030504020204" pitchFamily="34" charset="0"/>
              <a:cs typeface="Open Sans" panose="020B0606030504020204" pitchFamily="34" charset="0"/>
            </a:endParaRPr>
          </a:p>
          <a:p>
            <a:pPr marL="685800" indent="-685800">
              <a:buFont typeface="Arial" panose="020B0604020202020204" pitchFamily="34" charset="0"/>
              <a:buChar char="•"/>
            </a:pPr>
            <a:endParaRPr lang="en-US" sz="4800" b="1" dirty="0">
              <a:latin typeface="Open Sans" panose="020B0606030504020204" pitchFamily="34" charset="0"/>
              <a:ea typeface="Open Sans" panose="020B0606030504020204" pitchFamily="34" charset="0"/>
              <a:cs typeface="Open Sans" panose="020B0606030504020204" pitchFamily="34" charset="0"/>
            </a:endParaRPr>
          </a:p>
          <a:p>
            <a:pPr marL="457200" indent="-457200" algn="ctr">
              <a:lnSpc>
                <a:spcPts val="5600"/>
              </a:lnSpc>
              <a:buFont typeface="Arial" panose="020B0604020202020204" pitchFamily="34" charset="0"/>
              <a:buChar char="•"/>
            </a:pPr>
            <a:endParaRPr lang="en-US" sz="3200" b="1" dirty="0">
              <a:solidFill>
                <a:srgbClr val="FFFFFF"/>
              </a:solidFill>
              <a:latin typeface="Open Sans Italics"/>
            </a:endParaRPr>
          </a:p>
        </p:txBody>
      </p:sp>
      <p:graphicFrame>
        <p:nvGraphicFramePr>
          <p:cNvPr id="3" name="Table 2">
            <a:extLst>
              <a:ext uri="{FF2B5EF4-FFF2-40B4-BE49-F238E27FC236}">
                <a16:creationId xmlns:a16="http://schemas.microsoft.com/office/drawing/2014/main" id="{FF794F2A-79FA-5D43-90C7-193AEA59982C}"/>
              </a:ext>
            </a:extLst>
          </p:cNvPr>
          <p:cNvGraphicFramePr>
            <a:graphicFrameLocks noGrp="1"/>
          </p:cNvGraphicFramePr>
          <p:nvPr/>
        </p:nvGraphicFramePr>
        <p:xfrm>
          <a:off x="3119120" y="3558381"/>
          <a:ext cx="2905760" cy="609600"/>
        </p:xfrm>
        <a:graphic>
          <a:graphicData uri="http://schemas.openxmlformats.org/drawingml/2006/table">
            <a:tbl>
              <a:tblPr firstRow="1" firstCol="1" bandRow="1">
                <a:tableStyleId>{5C22544A-7EE6-4342-B048-85BDC9FD1C3A}</a:tableStyleId>
              </a:tblPr>
              <a:tblGrid>
                <a:gridCol w="2905760">
                  <a:extLst>
                    <a:ext uri="{9D8B030D-6E8A-4147-A177-3AD203B41FA5}">
                      <a16:colId xmlns:a16="http://schemas.microsoft.com/office/drawing/2014/main" val="3867397902"/>
                    </a:ext>
                  </a:extLst>
                </a:gridCol>
              </a:tblGrid>
              <a:tr h="203200">
                <a:tc>
                  <a:txBody>
                    <a:bodyPr/>
                    <a:lstStyle/>
                    <a:p>
                      <a:pPr marL="0" marR="0">
                        <a:spcBef>
                          <a:spcPts val="0"/>
                        </a:spcBef>
                        <a:spcAft>
                          <a:spcPts val="0"/>
                        </a:spcAft>
                      </a:pPr>
                      <a:r>
                        <a:rPr lang="en-US" sz="1000">
                          <a:effectLst/>
                        </a:rPr>
                        <a:t>and quality comprehensively understand</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916587383"/>
                  </a:ext>
                </a:extLst>
              </a:tr>
              <a:tr h="203200">
                <a:tc>
                  <a:txBody>
                    <a:bodyPr/>
                    <a:lstStyle/>
                    <a:p>
                      <a:pPr marL="0" marR="0">
                        <a:spcBef>
                          <a:spcPts val="0"/>
                        </a:spcBef>
                        <a:spcAft>
                          <a:spcPts val="0"/>
                        </a:spcAft>
                      </a:pPr>
                      <a:r>
                        <a:rPr lang="en-US" sz="1000">
                          <a:effectLst/>
                        </a:rPr>
                        <a:t>your data before preparing it for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834903833"/>
                  </a:ext>
                </a:extLst>
              </a:tr>
              <a:tr h="203200">
                <a:tc>
                  <a:txBody>
                    <a:bodyPr/>
                    <a:lstStyle/>
                    <a:p>
                      <a:pPr marL="0" marR="0">
                        <a:spcBef>
                          <a:spcPts val="0"/>
                        </a:spcBef>
                        <a:spcAft>
                          <a:spcPts val="0"/>
                        </a:spcAft>
                      </a:pPr>
                      <a:r>
                        <a:rPr lang="en-US" sz="1000" dirty="0">
                          <a:effectLst/>
                        </a:rPr>
                        <a:t>downstream consumption define data</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77359088"/>
                  </a:ext>
                </a:extLst>
              </a:tr>
            </a:tbl>
          </a:graphicData>
        </a:graphic>
      </p:graphicFrame>
      <p:graphicFrame>
        <p:nvGraphicFramePr>
          <p:cNvPr id="6" name="Table 5">
            <a:extLst>
              <a:ext uri="{FF2B5EF4-FFF2-40B4-BE49-F238E27FC236}">
                <a16:creationId xmlns:a16="http://schemas.microsoft.com/office/drawing/2014/main" id="{61D53B0A-16BA-D64C-892A-A214617FAEFE}"/>
              </a:ext>
            </a:extLst>
          </p:cNvPr>
          <p:cNvGraphicFramePr>
            <a:graphicFrameLocks noGrp="1"/>
          </p:cNvGraphicFramePr>
          <p:nvPr/>
        </p:nvGraphicFramePr>
        <p:xfrm>
          <a:off x="3119120" y="3558381"/>
          <a:ext cx="2905760" cy="609600"/>
        </p:xfrm>
        <a:graphic>
          <a:graphicData uri="http://schemas.openxmlformats.org/drawingml/2006/table">
            <a:tbl>
              <a:tblPr firstRow="1" firstCol="1" bandRow="1">
                <a:tableStyleId>{5C22544A-7EE6-4342-B048-85BDC9FD1C3A}</a:tableStyleId>
              </a:tblPr>
              <a:tblGrid>
                <a:gridCol w="2905760">
                  <a:extLst>
                    <a:ext uri="{9D8B030D-6E8A-4147-A177-3AD203B41FA5}">
                      <a16:colId xmlns:a16="http://schemas.microsoft.com/office/drawing/2014/main" val="3840338709"/>
                    </a:ext>
                  </a:extLst>
                </a:gridCol>
              </a:tblGrid>
              <a:tr h="203200">
                <a:tc>
                  <a:txBody>
                    <a:bodyPr/>
                    <a:lstStyle/>
                    <a:p>
                      <a:pPr marL="0" marR="0">
                        <a:spcBef>
                          <a:spcPts val="0"/>
                        </a:spcBef>
                        <a:spcAft>
                          <a:spcPts val="0"/>
                        </a:spcAft>
                      </a:pPr>
                      <a:r>
                        <a:rPr lang="en-US" sz="1000">
                          <a:effectLst/>
                        </a:rPr>
                        <a:t>and quality comprehensively understand</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229520653"/>
                  </a:ext>
                </a:extLst>
              </a:tr>
              <a:tr h="203200">
                <a:tc>
                  <a:txBody>
                    <a:bodyPr/>
                    <a:lstStyle/>
                    <a:p>
                      <a:pPr marL="0" marR="0">
                        <a:spcBef>
                          <a:spcPts val="0"/>
                        </a:spcBef>
                        <a:spcAft>
                          <a:spcPts val="0"/>
                        </a:spcAft>
                      </a:pPr>
                      <a:r>
                        <a:rPr lang="en-US" sz="1000">
                          <a:effectLst/>
                        </a:rPr>
                        <a:t>your data before preparing it for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987627889"/>
                  </a:ext>
                </a:extLst>
              </a:tr>
              <a:tr h="203200">
                <a:tc>
                  <a:txBody>
                    <a:bodyPr/>
                    <a:lstStyle/>
                    <a:p>
                      <a:pPr marL="0" marR="0">
                        <a:spcBef>
                          <a:spcPts val="0"/>
                        </a:spcBef>
                        <a:spcAft>
                          <a:spcPts val="0"/>
                        </a:spcAft>
                      </a:pPr>
                      <a:r>
                        <a:rPr lang="en-US" sz="1000" dirty="0">
                          <a:effectLst/>
                        </a:rPr>
                        <a:t>downstream consumption define data</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98413556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9144000" cy="10287000"/>
          </a:xfrm>
          <a:prstGeom prst="rect">
            <a:avLst/>
          </a:prstGeom>
          <a:solidFill>
            <a:srgbClr val="FFFFFF"/>
          </a:solidFill>
        </p:spPr>
      </p:sp>
      <p:sp>
        <p:nvSpPr>
          <p:cNvPr id="4" name="AutoShape 4"/>
          <p:cNvSpPr/>
          <p:nvPr/>
        </p:nvSpPr>
        <p:spPr>
          <a:xfrm>
            <a:off x="10091756" y="622862"/>
            <a:ext cx="849625" cy="35525"/>
          </a:xfrm>
          <a:prstGeom prst="rect">
            <a:avLst/>
          </a:prstGeom>
          <a:solidFill>
            <a:srgbClr val="FFFFFF"/>
          </a:solidFill>
        </p:spPr>
      </p:sp>
      <p:sp>
        <p:nvSpPr>
          <p:cNvPr id="5" name="TextBox 5"/>
          <p:cNvSpPr txBox="1"/>
          <p:nvPr/>
        </p:nvSpPr>
        <p:spPr>
          <a:xfrm>
            <a:off x="10091756" y="1726171"/>
            <a:ext cx="6862281" cy="756489"/>
          </a:xfrm>
          <a:prstGeom prst="rect">
            <a:avLst/>
          </a:prstGeom>
        </p:spPr>
        <p:txBody>
          <a:bodyPr lIns="0" tIns="0" rIns="0" bIns="0" rtlCol="0" anchor="t">
            <a:spAutoFit/>
          </a:bodyPr>
          <a:lstStyle/>
          <a:p>
            <a:pPr>
              <a:lnSpc>
                <a:spcPts val="5759"/>
              </a:lnSpc>
            </a:pPr>
            <a:r>
              <a:rPr lang="en-US" sz="60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Data Preparation</a:t>
            </a:r>
          </a:p>
        </p:txBody>
      </p:sp>
      <p:sp>
        <p:nvSpPr>
          <p:cNvPr id="9" name="TextBox 9"/>
          <p:cNvSpPr txBox="1"/>
          <p:nvPr/>
        </p:nvSpPr>
        <p:spPr>
          <a:xfrm>
            <a:off x="9866944" y="3016683"/>
            <a:ext cx="8805415" cy="5544146"/>
          </a:xfrm>
          <a:prstGeom prst="rect">
            <a:avLst/>
          </a:prstGeom>
        </p:spPr>
        <p:txBody>
          <a:bodyPr lIns="0" tIns="0" rIns="0" bIns="0" rtlCol="0" anchor="t">
            <a:spAutoFit/>
          </a:bodyPr>
          <a:lstStyle/>
          <a:p>
            <a:pPr marL="685800" indent="-685800">
              <a:buFont typeface="Arial" panose="020B0604020202020204" pitchFamily="34" charset="0"/>
              <a:buChar char="•"/>
            </a:pPr>
            <a:r>
              <a:rPr lang="en-US" sz="5400" dirty="0">
                <a:latin typeface="Open Sans" panose="020B0606030504020204" pitchFamily="34" charset="0"/>
                <a:ea typeface="Open Sans" panose="020B0606030504020204" pitchFamily="34" charset="0"/>
                <a:cs typeface="Open Sans" panose="020B0606030504020204" pitchFamily="34" charset="0"/>
              </a:rPr>
              <a:t>Data Cleaning</a:t>
            </a:r>
          </a:p>
          <a:p>
            <a:pPr marL="685800" indent="-685800">
              <a:buFont typeface="Arial" panose="020B0604020202020204" pitchFamily="34" charset="0"/>
              <a:buChar char="•"/>
            </a:pPr>
            <a:r>
              <a:rPr lang="en-US" sz="5400" dirty="0">
                <a:latin typeface="Open Sans" panose="020B0606030504020204" pitchFamily="34" charset="0"/>
                <a:ea typeface="Open Sans" panose="020B0606030504020204" pitchFamily="34" charset="0"/>
                <a:cs typeface="Open Sans" panose="020B0606030504020204" pitchFamily="34" charset="0"/>
              </a:rPr>
              <a:t>Data Integration</a:t>
            </a:r>
          </a:p>
          <a:p>
            <a:pPr marL="685800" indent="-685800">
              <a:buFont typeface="Arial" panose="020B0604020202020204" pitchFamily="34" charset="0"/>
              <a:buChar char="•"/>
            </a:pPr>
            <a:r>
              <a:rPr lang="en-US" sz="5400" dirty="0">
                <a:latin typeface="Open Sans" panose="020B0606030504020204" pitchFamily="34" charset="0"/>
                <a:ea typeface="Open Sans" panose="020B0606030504020204" pitchFamily="34" charset="0"/>
                <a:cs typeface="Open Sans" panose="020B0606030504020204" pitchFamily="34" charset="0"/>
              </a:rPr>
              <a:t>Data Transformation</a:t>
            </a:r>
          </a:p>
          <a:p>
            <a:pPr marL="685800" indent="-685800">
              <a:buFont typeface="Arial" panose="020B0604020202020204" pitchFamily="34" charset="0"/>
              <a:buChar char="•"/>
            </a:pPr>
            <a:r>
              <a:rPr lang="en-US" sz="5400" dirty="0">
                <a:latin typeface="Open Sans" panose="020B0606030504020204" pitchFamily="34" charset="0"/>
                <a:ea typeface="Open Sans" panose="020B0606030504020204" pitchFamily="34" charset="0"/>
                <a:cs typeface="Open Sans" panose="020B0606030504020204" pitchFamily="34" charset="0"/>
              </a:rPr>
              <a:t>Data Reduction</a:t>
            </a:r>
          </a:p>
          <a:p>
            <a:pPr marL="685800" indent="-685800">
              <a:buFont typeface="Arial" panose="020B0604020202020204" pitchFamily="34" charset="0"/>
              <a:buChar char="•"/>
            </a:pPr>
            <a:r>
              <a:rPr lang="en-US" sz="5400" dirty="0">
                <a:latin typeface="Open Sans" panose="020B0606030504020204" pitchFamily="34" charset="0"/>
                <a:ea typeface="Open Sans" panose="020B0606030504020204" pitchFamily="34" charset="0"/>
                <a:cs typeface="Open Sans" panose="020B0606030504020204" pitchFamily="34" charset="0"/>
              </a:rPr>
              <a:t>Feature Engineering</a:t>
            </a:r>
          </a:p>
          <a:p>
            <a:pPr>
              <a:lnSpc>
                <a:spcPts val="5600"/>
              </a:lnSpc>
            </a:pPr>
            <a:endParaRPr lang="en-US" sz="4000" dirty="0">
              <a:solidFill>
                <a:srgbClr val="FFFFFF"/>
              </a:solidFill>
              <a:latin typeface="Open Sans"/>
            </a:endParaRPr>
          </a:p>
          <a:p>
            <a:pPr marL="863599" lvl="1" indent="-431800">
              <a:lnSpc>
                <a:spcPts val="5599"/>
              </a:lnSpc>
              <a:buFont typeface="Arial"/>
              <a:buChar char="•"/>
            </a:pPr>
            <a:r>
              <a:rPr lang="en-US" sz="4000" dirty="0">
                <a:solidFill>
                  <a:srgbClr val="FFFFFF"/>
                </a:solidFill>
                <a:latin typeface="Open Sans"/>
              </a:rPr>
              <a:t> </a:t>
            </a:r>
          </a:p>
        </p:txBody>
      </p:sp>
      <p:pic>
        <p:nvPicPr>
          <p:cNvPr id="10" name="Picture 6">
            <a:extLst>
              <a:ext uri="{FF2B5EF4-FFF2-40B4-BE49-F238E27FC236}">
                <a16:creationId xmlns:a16="http://schemas.microsoft.com/office/drawing/2014/main" id="{938E7764-3FD1-904C-AB29-95E39FCAF4AC}"/>
              </a:ext>
            </a:extLst>
          </p:cNvPr>
          <p:cNvPicPr>
            <a:picLocks noChangeAspect="1"/>
          </p:cNvPicPr>
          <p:nvPr/>
        </p:nvPicPr>
        <p:blipFill>
          <a:blip r:embed="rId3"/>
          <a:srcRect/>
          <a:stretch>
            <a:fillRect/>
          </a:stretch>
        </p:blipFill>
        <p:spPr>
          <a:xfrm>
            <a:off x="722944" y="1288018"/>
            <a:ext cx="7698111" cy="77109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9144000" cy="10287000"/>
          </a:xfrm>
          <a:prstGeom prst="rect">
            <a:avLst/>
          </a:prstGeom>
          <a:solidFill>
            <a:srgbClr val="FFFFFF"/>
          </a:solidFill>
        </p:spPr>
      </p:sp>
      <p:sp>
        <p:nvSpPr>
          <p:cNvPr id="4" name="AutoShape 4"/>
          <p:cNvSpPr/>
          <p:nvPr/>
        </p:nvSpPr>
        <p:spPr>
          <a:xfrm>
            <a:off x="9953000" y="197574"/>
            <a:ext cx="947810" cy="39631"/>
          </a:xfrm>
          <a:prstGeom prst="rect">
            <a:avLst/>
          </a:prstGeom>
          <a:solidFill>
            <a:srgbClr val="FFFFFF"/>
          </a:solidFill>
        </p:spPr>
      </p:sp>
      <p:sp>
        <p:nvSpPr>
          <p:cNvPr id="5" name="TextBox 5"/>
          <p:cNvSpPr txBox="1"/>
          <p:nvPr/>
        </p:nvSpPr>
        <p:spPr>
          <a:xfrm>
            <a:off x="9866943" y="1288018"/>
            <a:ext cx="7655307" cy="756489"/>
          </a:xfrm>
          <a:prstGeom prst="rect">
            <a:avLst/>
          </a:prstGeom>
        </p:spPr>
        <p:txBody>
          <a:bodyPr lIns="0" tIns="0" rIns="0" bIns="0" rtlCol="0" anchor="t">
            <a:spAutoFit/>
          </a:bodyPr>
          <a:lstStyle/>
          <a:p>
            <a:pPr>
              <a:lnSpc>
                <a:spcPts val="5759"/>
              </a:lnSpc>
            </a:pPr>
            <a:r>
              <a:rPr lang="en-US" sz="6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Modeling</a:t>
            </a:r>
            <a:endPar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 name="Picture 6">
            <a:extLst>
              <a:ext uri="{FF2B5EF4-FFF2-40B4-BE49-F238E27FC236}">
                <a16:creationId xmlns:a16="http://schemas.microsoft.com/office/drawing/2014/main" id="{8CD5D47D-8177-4D49-95B1-50E57FD02492}"/>
              </a:ext>
            </a:extLst>
          </p:cNvPr>
          <p:cNvPicPr>
            <a:picLocks noChangeAspect="1"/>
          </p:cNvPicPr>
          <p:nvPr/>
        </p:nvPicPr>
        <p:blipFill>
          <a:blip r:embed="rId3"/>
          <a:srcRect/>
          <a:stretch>
            <a:fillRect/>
          </a:stretch>
        </p:blipFill>
        <p:spPr>
          <a:xfrm>
            <a:off x="722944" y="1288018"/>
            <a:ext cx="7698111" cy="7710963"/>
          </a:xfrm>
          <a:prstGeom prst="rect">
            <a:avLst/>
          </a:prstGeom>
        </p:spPr>
      </p:pic>
      <p:sp>
        <p:nvSpPr>
          <p:cNvPr id="11" name="TextBox 10">
            <a:extLst>
              <a:ext uri="{FF2B5EF4-FFF2-40B4-BE49-F238E27FC236}">
                <a16:creationId xmlns:a16="http://schemas.microsoft.com/office/drawing/2014/main" id="{2C765835-A2F7-6A4B-B6E6-06937CC854C9}"/>
              </a:ext>
            </a:extLst>
          </p:cNvPr>
          <p:cNvSpPr txBox="1"/>
          <p:nvPr/>
        </p:nvSpPr>
        <p:spPr>
          <a:xfrm>
            <a:off x="9866944" y="2705100"/>
            <a:ext cx="7655307" cy="6278642"/>
          </a:xfrm>
          <a:prstGeom prst="rect">
            <a:avLst/>
          </a:prstGeom>
          <a:noFill/>
        </p:spPr>
        <p:txBody>
          <a:bodyPr wrap="square" rtlCol="0">
            <a:spAutoFit/>
          </a:bodyPr>
          <a:lstStyle/>
          <a:p>
            <a:r>
              <a:rPr lang="en-US" sz="4800" dirty="0">
                <a:latin typeface="Open Sans" panose="020B0606030504020204" pitchFamily="34" charset="0"/>
                <a:ea typeface="Open Sans" panose="020B0606030504020204" pitchFamily="34" charset="0"/>
                <a:cs typeface="Open Sans" panose="020B0606030504020204" pitchFamily="34" charset="0"/>
              </a:rPr>
              <a:t>The modeling phase includes four tasks. </a:t>
            </a:r>
          </a:p>
          <a:p>
            <a:r>
              <a:rPr lang="en-US" sz="4800" dirty="0">
                <a:latin typeface="Open Sans" panose="020B0606030504020204" pitchFamily="34" charset="0"/>
                <a:ea typeface="Open Sans" panose="020B0606030504020204" pitchFamily="34" charset="0"/>
                <a:cs typeface="Open Sans" panose="020B0606030504020204" pitchFamily="34" charset="0"/>
              </a:rPr>
              <a:t>These are:</a:t>
            </a:r>
          </a:p>
          <a:p>
            <a:pPr marL="742950" lvl="1" indent="-285750">
              <a:buFont typeface="Arial" panose="020B0604020202020204" pitchFamily="34" charset="0"/>
              <a:buChar char="•"/>
            </a:pPr>
            <a:r>
              <a:rPr lang="en-US" sz="4800" dirty="0">
                <a:latin typeface="Open Sans" panose="020B0606030504020204" pitchFamily="34" charset="0"/>
                <a:ea typeface="Open Sans" panose="020B0606030504020204" pitchFamily="34" charset="0"/>
                <a:cs typeface="Open Sans" panose="020B0606030504020204" pitchFamily="34" charset="0"/>
              </a:rPr>
              <a:t>Selecting modeling techniques</a:t>
            </a:r>
          </a:p>
          <a:p>
            <a:pPr marL="742950" lvl="1" indent="-285750">
              <a:buFont typeface="Arial" panose="020B0604020202020204" pitchFamily="34" charset="0"/>
              <a:buChar char="•"/>
            </a:pPr>
            <a:r>
              <a:rPr lang="en-US" sz="4800" dirty="0">
                <a:latin typeface="Open Sans" panose="020B0606030504020204" pitchFamily="34" charset="0"/>
                <a:ea typeface="Open Sans" panose="020B0606030504020204" pitchFamily="34" charset="0"/>
                <a:cs typeface="Open Sans" panose="020B0606030504020204" pitchFamily="34" charset="0"/>
              </a:rPr>
              <a:t>Designing test(s)</a:t>
            </a:r>
          </a:p>
          <a:p>
            <a:pPr marL="742950" lvl="1" indent="-285750">
              <a:buFont typeface="Arial" panose="020B0604020202020204" pitchFamily="34" charset="0"/>
              <a:buChar char="•"/>
            </a:pPr>
            <a:r>
              <a:rPr lang="en-US" sz="4800" dirty="0">
                <a:latin typeface="Open Sans" panose="020B0606030504020204" pitchFamily="34" charset="0"/>
                <a:ea typeface="Open Sans" panose="020B0606030504020204" pitchFamily="34" charset="0"/>
                <a:cs typeface="Open Sans" panose="020B0606030504020204" pitchFamily="34" charset="0"/>
              </a:rPr>
              <a:t>Building model(s)</a:t>
            </a:r>
          </a:p>
          <a:p>
            <a:pPr marL="742950" lvl="1" indent="-285750">
              <a:buFont typeface="Arial" panose="020B0604020202020204" pitchFamily="34" charset="0"/>
              <a:buChar char="•"/>
            </a:pPr>
            <a:r>
              <a:rPr lang="en-US" sz="4800" dirty="0">
                <a:latin typeface="Open Sans" panose="020B0606030504020204" pitchFamily="34" charset="0"/>
                <a:ea typeface="Open Sans" panose="020B0606030504020204" pitchFamily="34" charset="0"/>
                <a:cs typeface="Open Sans" panose="020B0606030504020204" pitchFamily="34" charset="0"/>
              </a:rPr>
              <a:t>Assessing model(s)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9144000" cy="10287000"/>
          </a:xfrm>
          <a:prstGeom prst="rect">
            <a:avLst/>
          </a:prstGeom>
          <a:solidFill>
            <a:srgbClr val="FFFFFF"/>
          </a:solidFill>
        </p:spPr>
      </p:sp>
      <p:sp>
        <p:nvSpPr>
          <p:cNvPr id="4" name="AutoShape 4"/>
          <p:cNvSpPr/>
          <p:nvPr/>
        </p:nvSpPr>
        <p:spPr>
          <a:xfrm>
            <a:off x="9856058" y="203506"/>
            <a:ext cx="849625" cy="35525"/>
          </a:xfrm>
          <a:prstGeom prst="rect">
            <a:avLst/>
          </a:prstGeom>
          <a:solidFill>
            <a:srgbClr val="FFFFFF"/>
          </a:solidFill>
        </p:spPr>
      </p:sp>
      <p:sp>
        <p:nvSpPr>
          <p:cNvPr id="5" name="TextBox 5"/>
          <p:cNvSpPr txBox="1"/>
          <p:nvPr/>
        </p:nvSpPr>
        <p:spPr>
          <a:xfrm>
            <a:off x="9856058" y="637063"/>
            <a:ext cx="6862281" cy="796244"/>
          </a:xfrm>
          <a:prstGeom prst="rect">
            <a:avLst/>
          </a:prstGeom>
        </p:spPr>
        <p:txBody>
          <a:bodyPr lIns="0" tIns="0" rIns="0" bIns="0" rtlCol="0" anchor="t">
            <a:spAutoFit/>
          </a:bodyPr>
          <a:lstStyle/>
          <a:p>
            <a:pPr>
              <a:lnSpc>
                <a:spcPts val="5759"/>
              </a:lnSpc>
            </a:pPr>
            <a:r>
              <a:rPr lang="en-US" sz="7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Evaluation</a:t>
            </a:r>
          </a:p>
        </p:txBody>
      </p:sp>
      <p:pic>
        <p:nvPicPr>
          <p:cNvPr id="10" name="Picture 6">
            <a:extLst>
              <a:ext uri="{FF2B5EF4-FFF2-40B4-BE49-F238E27FC236}">
                <a16:creationId xmlns:a16="http://schemas.microsoft.com/office/drawing/2014/main" id="{09473CD0-4C05-9D4F-A7F4-7FA08AA1C116}"/>
              </a:ext>
            </a:extLst>
          </p:cNvPr>
          <p:cNvPicPr>
            <a:picLocks noChangeAspect="1"/>
          </p:cNvPicPr>
          <p:nvPr/>
        </p:nvPicPr>
        <p:blipFill>
          <a:blip r:embed="rId3"/>
          <a:srcRect/>
          <a:stretch>
            <a:fillRect/>
          </a:stretch>
        </p:blipFill>
        <p:spPr>
          <a:xfrm>
            <a:off x="722944" y="1288018"/>
            <a:ext cx="7698111" cy="7710963"/>
          </a:xfrm>
          <a:prstGeom prst="rect">
            <a:avLst/>
          </a:prstGeom>
        </p:spPr>
      </p:pic>
      <p:sp>
        <p:nvSpPr>
          <p:cNvPr id="11" name="Rectangle 10">
            <a:extLst>
              <a:ext uri="{FF2B5EF4-FFF2-40B4-BE49-F238E27FC236}">
                <a16:creationId xmlns:a16="http://schemas.microsoft.com/office/drawing/2014/main" id="{1F9ABF4D-F4EF-444A-80E4-6ED7D1144E94}"/>
              </a:ext>
            </a:extLst>
          </p:cNvPr>
          <p:cNvSpPr/>
          <p:nvPr/>
        </p:nvSpPr>
        <p:spPr>
          <a:xfrm>
            <a:off x="9448800" y="1288018"/>
            <a:ext cx="8382000" cy="8894743"/>
          </a:xfrm>
          <a:prstGeom prst="rect">
            <a:avLst/>
          </a:prstGeom>
        </p:spPr>
        <p:txBody>
          <a:bodyPr wrap="square">
            <a:spAutoFit/>
          </a:bodyPr>
          <a:lstStyle/>
          <a:p>
            <a:r>
              <a:rPr lang="en-US" sz="4400" dirty="0">
                <a:latin typeface="Calibri" panose="020F0502020204030204" pitchFamily="34" charset="0"/>
                <a:ea typeface="Times New Roman" panose="02020603050405020304" pitchFamily="18" charset="0"/>
                <a:cs typeface="Times New Roman" panose="02020603050405020304" pitchFamily="18" charset="0"/>
              </a:rPr>
              <a:t>In this step we will:</a:t>
            </a:r>
          </a:p>
          <a:p>
            <a:pPr marL="571500" indent="-571500">
              <a:buFont typeface="Arial" panose="020B0604020202020204" pitchFamily="34" charset="0"/>
              <a:buChar char="•"/>
            </a:pPr>
            <a:r>
              <a:rPr lang="en-US" sz="4400" dirty="0">
                <a:latin typeface="Calibri" panose="020F0502020204030204" pitchFamily="34" charset="0"/>
                <a:ea typeface="Times New Roman" panose="02020603050405020304" pitchFamily="18" charset="0"/>
                <a:cs typeface="Times New Roman" panose="02020603050405020304" pitchFamily="18" charset="0"/>
              </a:rPr>
              <a:t>Assess the degree to which the model meets the business objectives </a:t>
            </a:r>
          </a:p>
          <a:p>
            <a:pPr marL="571500" indent="-571500">
              <a:buFont typeface="Arial" panose="020B0604020202020204" pitchFamily="34" charset="0"/>
              <a:buChar char="•"/>
            </a:pPr>
            <a:r>
              <a:rPr lang="en-US" sz="4400" dirty="0">
                <a:latin typeface="Calibri" panose="020F0502020204030204" pitchFamily="34" charset="0"/>
                <a:ea typeface="Times New Roman" panose="02020603050405020304" pitchFamily="18" charset="0"/>
                <a:cs typeface="Times New Roman" panose="02020603050405020304" pitchFamily="18" charset="0"/>
              </a:rPr>
              <a:t>Determine if there is</a:t>
            </a:r>
          </a:p>
          <a:p>
            <a:pPr marL="571500" indent="-571500">
              <a:buFont typeface="Arial" panose="020B0604020202020204" pitchFamily="34" charset="0"/>
              <a:buChar char="•"/>
            </a:pPr>
            <a:r>
              <a:rPr lang="en-US" sz="4400" dirty="0">
                <a:latin typeface="Calibri" panose="020F0502020204030204" pitchFamily="34" charset="0"/>
                <a:ea typeface="Times New Roman" panose="02020603050405020304" pitchFamily="18" charset="0"/>
                <a:cs typeface="Times New Roman" panose="02020603050405020304" pitchFamily="18" charset="0"/>
              </a:rPr>
              <a:t>some business reason why this model is deficient. </a:t>
            </a:r>
          </a:p>
          <a:p>
            <a:pPr marL="571500" indent="-571500">
              <a:buFont typeface="Arial" panose="020B0604020202020204" pitchFamily="34" charset="0"/>
              <a:buChar char="•"/>
            </a:pPr>
            <a:r>
              <a:rPr lang="en-US" sz="4400" dirty="0">
                <a:latin typeface="Calibri" panose="020F0502020204030204" pitchFamily="34" charset="0"/>
                <a:ea typeface="Times New Roman" panose="02020603050405020304" pitchFamily="18" charset="0"/>
                <a:cs typeface="Times New Roman" panose="02020603050405020304" pitchFamily="18" charset="0"/>
              </a:rPr>
              <a:t>If approved, the generated models become the approved models.</a:t>
            </a:r>
          </a:p>
          <a:p>
            <a:pPr marL="571500" indent="-571500">
              <a:buFont typeface="Arial" panose="020B0604020202020204" pitchFamily="34" charset="0"/>
              <a:buChar char="•"/>
            </a:pPr>
            <a:r>
              <a:rPr lang="en-US" sz="4400" dirty="0">
                <a:latin typeface="Calibri" panose="020F0502020204030204" pitchFamily="34" charset="0"/>
                <a:ea typeface="Times New Roman" panose="02020603050405020304" pitchFamily="18" charset="0"/>
                <a:cs typeface="Times New Roman" panose="02020603050405020304" pitchFamily="18" charset="0"/>
              </a:rPr>
              <a:t>Depending on the results of the assessment the project team will decide how to proceed.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9144000" cy="10287000"/>
          </a:xfrm>
          <a:prstGeom prst="rect">
            <a:avLst/>
          </a:prstGeom>
          <a:solidFill>
            <a:srgbClr val="FFFFFF"/>
          </a:solidFill>
        </p:spPr>
      </p:sp>
      <p:sp>
        <p:nvSpPr>
          <p:cNvPr id="4" name="AutoShape 4"/>
          <p:cNvSpPr/>
          <p:nvPr/>
        </p:nvSpPr>
        <p:spPr>
          <a:xfrm>
            <a:off x="10397019" y="622862"/>
            <a:ext cx="849625" cy="35525"/>
          </a:xfrm>
          <a:prstGeom prst="rect">
            <a:avLst/>
          </a:prstGeom>
          <a:solidFill>
            <a:srgbClr val="FFFFFF"/>
          </a:solidFill>
        </p:spPr>
      </p:sp>
      <p:sp>
        <p:nvSpPr>
          <p:cNvPr id="5" name="TextBox 5"/>
          <p:cNvSpPr txBox="1"/>
          <p:nvPr/>
        </p:nvSpPr>
        <p:spPr>
          <a:xfrm>
            <a:off x="9888715" y="1726171"/>
            <a:ext cx="6862281" cy="796244"/>
          </a:xfrm>
          <a:prstGeom prst="rect">
            <a:avLst/>
          </a:prstGeom>
        </p:spPr>
        <p:txBody>
          <a:bodyPr lIns="0" tIns="0" rIns="0" bIns="0" rtlCol="0" anchor="t">
            <a:spAutoFit/>
          </a:bodyPr>
          <a:lstStyle/>
          <a:p>
            <a:pPr>
              <a:lnSpc>
                <a:spcPts val="5759"/>
              </a:lnSpc>
            </a:pPr>
            <a:r>
              <a:rPr lang="en-US" sz="7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Deployment</a:t>
            </a:r>
          </a:p>
        </p:txBody>
      </p:sp>
      <p:sp>
        <p:nvSpPr>
          <p:cNvPr id="9" name="TextBox 9"/>
          <p:cNvSpPr txBox="1"/>
          <p:nvPr/>
        </p:nvSpPr>
        <p:spPr>
          <a:xfrm>
            <a:off x="9888715" y="3590199"/>
            <a:ext cx="8059489" cy="4739759"/>
          </a:xfrm>
          <a:prstGeom prst="rect">
            <a:avLst/>
          </a:prstGeom>
        </p:spPr>
        <p:txBody>
          <a:bodyPr lIns="0" tIns="0" rIns="0" bIns="0" rtlCol="0" anchor="t">
            <a:spAutoFit/>
          </a:bodyPr>
          <a:lstStyle/>
          <a:p>
            <a:r>
              <a:rPr lang="en-US" sz="4400" dirty="0">
                <a:latin typeface="Open Sans" panose="020B0606030504020204" pitchFamily="34" charset="0"/>
                <a:ea typeface="Open Sans" panose="020B0606030504020204" pitchFamily="34" charset="0"/>
                <a:cs typeface="Open Sans" panose="020B0606030504020204" pitchFamily="34" charset="0"/>
              </a:rPr>
              <a:t>The final step in the CRISP-</a:t>
            </a:r>
            <a:r>
              <a:rPr lang="en-US" sz="4400" dirty="0" err="1">
                <a:latin typeface="Open Sans" panose="020B0606030504020204" pitchFamily="34" charset="0"/>
                <a:ea typeface="Open Sans" panose="020B0606030504020204" pitchFamily="34" charset="0"/>
                <a:cs typeface="Open Sans" panose="020B0606030504020204" pitchFamily="34" charset="0"/>
              </a:rPr>
              <a:t>DMf</a:t>
            </a:r>
            <a:r>
              <a:rPr lang="en-US" sz="4400" dirty="0">
                <a:latin typeface="Open Sans" panose="020B0606030504020204" pitchFamily="34" charset="0"/>
                <a:ea typeface="Open Sans" panose="020B0606030504020204" pitchFamily="34" charset="0"/>
                <a:cs typeface="Open Sans" panose="020B0606030504020204" pitchFamily="34" charset="0"/>
              </a:rPr>
              <a:t> framework is Deployment.</a:t>
            </a:r>
          </a:p>
          <a:p>
            <a:endParaRPr lang="en-US" sz="4400" dirty="0">
              <a:latin typeface="Open Sans" panose="020B0606030504020204" pitchFamily="34" charset="0"/>
              <a:ea typeface="Open Sans" panose="020B0606030504020204" pitchFamily="34" charset="0"/>
              <a:cs typeface="Open Sans" panose="020B0606030504020204" pitchFamily="34" charset="0"/>
            </a:endParaRPr>
          </a:p>
          <a:p>
            <a:r>
              <a:rPr lang="en-US" sz="4400" dirty="0">
                <a:latin typeface="Open Sans" panose="020B0606030504020204" pitchFamily="34" charset="0"/>
                <a:ea typeface="Open Sans" panose="020B0606030504020204" pitchFamily="34" charset="0"/>
                <a:cs typeface="Open Sans" panose="020B0606030504020204" pitchFamily="34" charset="0"/>
              </a:rPr>
              <a:t>This  includes:  </a:t>
            </a:r>
          </a:p>
          <a:p>
            <a:pPr marL="571500" indent="-571500">
              <a:buFont typeface="Arial" panose="020B0604020202020204" pitchFamily="34" charset="0"/>
              <a:buChar char="•"/>
            </a:pPr>
            <a:r>
              <a:rPr lang="en-US" sz="4400" dirty="0">
                <a:latin typeface="Open Sans" panose="020B0606030504020204" pitchFamily="34" charset="0"/>
                <a:ea typeface="Open Sans" panose="020B0606030504020204" pitchFamily="34" charset="0"/>
                <a:cs typeface="Open Sans" panose="020B0606030504020204" pitchFamily="34" charset="0"/>
              </a:rPr>
              <a:t>Monitoring  </a:t>
            </a:r>
          </a:p>
          <a:p>
            <a:pPr marL="571500" indent="-571500">
              <a:buFont typeface="Arial" panose="020B0604020202020204" pitchFamily="34" charset="0"/>
              <a:buChar char="•"/>
            </a:pPr>
            <a:r>
              <a:rPr lang="en-US" sz="4400" dirty="0">
                <a:latin typeface="Open Sans" panose="020B0606030504020204" pitchFamily="34" charset="0"/>
                <a:ea typeface="Open Sans" panose="020B0606030504020204" pitchFamily="34" charset="0"/>
                <a:cs typeface="Open Sans" panose="020B0606030504020204" pitchFamily="34" charset="0"/>
              </a:rPr>
              <a:t>Maintenance  deployment </a:t>
            </a:r>
          </a:p>
          <a:p>
            <a:pPr marL="571500" indent="-571500">
              <a:buFont typeface="Arial" panose="020B0604020202020204" pitchFamily="34" charset="0"/>
              <a:buChar char="•"/>
            </a:pPr>
            <a:r>
              <a:rPr lang="en-US" sz="4400" dirty="0">
                <a:latin typeface="Open Sans" panose="020B0606030504020204" pitchFamily="34" charset="0"/>
                <a:ea typeface="Open Sans" panose="020B0606030504020204" pitchFamily="34" charset="0"/>
                <a:cs typeface="Open Sans" panose="020B0606030504020204" pitchFamily="34" charset="0"/>
              </a:rPr>
              <a:t>Presentation.</a:t>
            </a:r>
          </a:p>
        </p:txBody>
      </p:sp>
      <p:pic>
        <p:nvPicPr>
          <p:cNvPr id="10" name="Picture 6">
            <a:extLst>
              <a:ext uri="{FF2B5EF4-FFF2-40B4-BE49-F238E27FC236}">
                <a16:creationId xmlns:a16="http://schemas.microsoft.com/office/drawing/2014/main" id="{1E694871-9183-484F-9320-C32B7570D1A4}"/>
              </a:ext>
            </a:extLst>
          </p:cNvPr>
          <p:cNvPicPr>
            <a:picLocks noChangeAspect="1"/>
          </p:cNvPicPr>
          <p:nvPr/>
        </p:nvPicPr>
        <p:blipFill>
          <a:blip r:embed="rId3"/>
          <a:srcRect/>
          <a:stretch>
            <a:fillRect/>
          </a:stretch>
        </p:blipFill>
        <p:spPr>
          <a:xfrm>
            <a:off x="722944" y="1288018"/>
            <a:ext cx="7698111" cy="771096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1880</TotalTime>
  <Words>3443</Words>
  <Application>Microsoft Macintosh PowerPoint</Application>
  <PresentationFormat>Custom</PresentationFormat>
  <Paragraphs>251</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Open Sans Light</vt:lpstr>
      <vt:lpstr>Open Sans</vt:lpstr>
      <vt:lpstr>Calibri</vt:lpstr>
      <vt:lpstr>Open Sans Italics</vt:lpstr>
      <vt:lpstr>Muli Bold</vt:lpstr>
      <vt:lpstr>Arial</vt:lpstr>
      <vt:lpstr>Muli Bold Bold</vt:lpstr>
      <vt:lpstr>Muli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ADTA5340: Analytics Life Cycle</dc:title>
  <cp:lastModifiedBy>Boyce, Leann</cp:lastModifiedBy>
  <cp:revision>40</cp:revision>
  <dcterms:created xsi:type="dcterms:W3CDTF">2006-08-16T00:00:00Z</dcterms:created>
  <dcterms:modified xsi:type="dcterms:W3CDTF">2021-07-20T03:29:59Z</dcterms:modified>
  <dc:identifier>DAEQ0ixdec8</dc:identifier>
</cp:coreProperties>
</file>