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62" r:id="rId2"/>
    <p:sldId id="257" r:id="rId3"/>
    <p:sldId id="258" r:id="rId4"/>
    <p:sldId id="263" r:id="rId5"/>
    <p:sldId id="264" r:id="rId6"/>
    <p:sldId id="261" r:id="rId7"/>
  </p:sldIdLst>
  <p:sldSz cx="9907588" cy="6858000"/>
  <p:notesSz cx="6796088" cy="99250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5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797675" cy="9925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796087" cy="9925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2600" cy="59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7" cy="2954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20911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39925" y="382588"/>
            <a:ext cx="4270375" cy="29559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847725" y="3416300"/>
            <a:ext cx="5564188" cy="59229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97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47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7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786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426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36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551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5253037" y="2203451"/>
            <a:ext cx="5811838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904082" y="142082"/>
            <a:ext cx="5811838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2778125" y="-271463"/>
            <a:ext cx="4351337" cy="854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4211638" y="987425"/>
            <a:ext cx="50165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82625" y="2057400"/>
            <a:ext cx="31956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211638" y="987425"/>
            <a:ext cx="50165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82625" y="2057400"/>
            <a:ext cx="31956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5016500" y="1681163"/>
            <a:ext cx="421163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4"/>
          </p:nvPr>
        </p:nvSpPr>
        <p:spPr>
          <a:xfrm>
            <a:off x="5016500" y="2505075"/>
            <a:ext cx="421163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029200" y="1825625"/>
            <a:ext cx="41973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551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6248400"/>
            <a:ext cx="7162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en-US" sz="1400" dirty="0" err="1">
                <a:solidFill>
                  <a:srgbClr val="0F228B"/>
                </a:solidFill>
              </a:rPr>
              <a:t>Кафедра</a:t>
            </a:r>
            <a:r>
              <a:rPr lang="en-GB" altLang="en-US" sz="1400" dirty="0">
                <a:solidFill>
                  <a:srgbClr val="0F228B"/>
                </a:solidFill>
              </a:rPr>
              <a:t> ИУ4 «</a:t>
            </a:r>
            <a:r>
              <a:rPr lang="en-GB" altLang="en-US" sz="1400" dirty="0" err="1">
                <a:solidFill>
                  <a:srgbClr val="0F228B"/>
                </a:solidFill>
              </a:rPr>
              <a:t>Проектирование</a:t>
            </a:r>
            <a:r>
              <a:rPr lang="en-GB" altLang="en-US" sz="1400" dirty="0">
                <a:solidFill>
                  <a:srgbClr val="0F228B"/>
                </a:solidFill>
              </a:rPr>
              <a:t> и </a:t>
            </a:r>
            <a:r>
              <a:rPr lang="en-GB" altLang="en-US" sz="1400" dirty="0" err="1">
                <a:solidFill>
                  <a:srgbClr val="0F228B"/>
                </a:solidFill>
              </a:rPr>
              <a:t>технология</a:t>
            </a:r>
            <a:r>
              <a:rPr lang="en-GB" altLang="en-US" sz="1400" dirty="0">
                <a:solidFill>
                  <a:srgbClr val="0F228B"/>
                </a:solidFill>
              </a:rPr>
              <a:t> </a:t>
            </a:r>
            <a:r>
              <a:rPr lang="en-GB" altLang="en-US" sz="1400" dirty="0" err="1">
                <a:solidFill>
                  <a:srgbClr val="0F228B"/>
                </a:solidFill>
              </a:rPr>
              <a:t>производства</a:t>
            </a:r>
            <a:r>
              <a:rPr lang="en-GB" altLang="en-US" sz="1400" dirty="0">
                <a:solidFill>
                  <a:srgbClr val="0F228B"/>
                </a:solidFill>
              </a:rPr>
              <a:t> ЭС» http://nanotech.iu4.bmstu.ru</a:t>
            </a: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46075" y="260350"/>
            <a:ext cx="8642350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GB" altLang="en-US" sz="1600" dirty="0">
                <a:solidFill>
                  <a:srgbClr val="0F228B"/>
                </a:solidFill>
              </a:rPr>
              <a:t>МИНИСТЕРСТВО ОБРАЗОВАНИЯ И НАУКИ РОССИЙСКОЙ ФЕДЕРАЦИИ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МОСКОВСКИЙ ГОСУДАРСТВЕННЫЙ ТЕХНИЧЕСКИЙ УНИВЕРСИТЕТ им. Н.Э.Баумана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КАФЕДРА </a:t>
            </a:r>
            <a:r>
              <a:rPr lang="en-GB" altLang="en-US" sz="1600" dirty="0" smtClean="0">
                <a:solidFill>
                  <a:srgbClr val="0F228B"/>
                </a:solidFill>
              </a:rPr>
              <a:t>КОНСТРУИРОВАНИЯ И ПРИЗВОДСТВА ЭЛЕКТРОННОЙ АППАРАТУРЫ </a:t>
            </a: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Отчет о выполнении практического </a:t>
            </a:r>
            <a:r>
              <a:rPr lang="en-GB" altLang="en-US" sz="1600" dirty="0" err="1">
                <a:solidFill>
                  <a:srgbClr val="0F228B"/>
                </a:solidFill>
              </a:rPr>
              <a:t>задания</a:t>
            </a:r>
            <a:r>
              <a:rPr lang="en-GB" altLang="en-US" sz="1600" dirty="0">
                <a:solidFill>
                  <a:srgbClr val="0F228B"/>
                </a:solidFill>
              </a:rPr>
              <a:t> </a:t>
            </a:r>
            <a:r>
              <a:rPr lang="en-GB" altLang="en-US" sz="1600" dirty="0" smtClean="0">
                <a:solidFill>
                  <a:srgbClr val="0F228B"/>
                </a:solidFill>
              </a:rPr>
              <a:t>№</a:t>
            </a:r>
            <a:r>
              <a:rPr lang="ru-RU" altLang="en-US" sz="1600" dirty="0" smtClean="0">
                <a:solidFill>
                  <a:srgbClr val="0F228B"/>
                </a:solidFill>
              </a:rPr>
              <a:t>2</a:t>
            </a: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ru-RU" altLang="en-US" sz="1600" dirty="0">
                <a:solidFill>
                  <a:srgbClr val="0F228B"/>
                </a:solidFill>
              </a:rPr>
              <a:t>по курсу «Функциональная логика и теория алгоритмов»</a:t>
            </a: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Выполнил: </a:t>
            </a:r>
            <a:r>
              <a:rPr lang="en-GB" altLang="en-US" sz="1600" dirty="0" err="1" smtClean="0">
                <a:solidFill>
                  <a:srgbClr val="0F228B"/>
                </a:solidFill>
              </a:rPr>
              <a:t>студент</a:t>
            </a:r>
            <a:r>
              <a:rPr lang="ru-RU" altLang="en-US" sz="1600" dirty="0">
                <a:solidFill>
                  <a:srgbClr val="0F228B"/>
                </a:solidFill>
              </a:rPr>
              <a:t> </a:t>
            </a:r>
            <a:r>
              <a:rPr lang="ru-RU" altLang="en-US" sz="1600" dirty="0" smtClean="0">
                <a:solidFill>
                  <a:srgbClr val="0F228B"/>
                </a:solidFill>
              </a:rPr>
              <a:t>Семенов А.С.</a:t>
            </a:r>
          </a:p>
          <a:p>
            <a:pPr algn="ctr" eaLnBrk="1" hangingPunct="1">
              <a:lnSpc>
                <a:spcPct val="100000"/>
              </a:lnSpc>
            </a:pPr>
            <a:r>
              <a:rPr lang="ru-RU" altLang="en-US" sz="1600" dirty="0" smtClean="0">
                <a:solidFill>
                  <a:srgbClr val="0F228B"/>
                </a:solidFill>
              </a:rPr>
              <a:t>	            </a:t>
            </a:r>
            <a:r>
              <a:rPr lang="en-GB" altLang="en-US" sz="1600" dirty="0" err="1" smtClean="0">
                <a:solidFill>
                  <a:srgbClr val="0F228B"/>
                </a:solidFill>
              </a:rPr>
              <a:t>группы</a:t>
            </a:r>
            <a:r>
              <a:rPr lang="en-GB" altLang="en-US" sz="1600" dirty="0" smtClean="0">
                <a:solidFill>
                  <a:srgbClr val="0F228B"/>
                </a:solidFill>
              </a:rPr>
              <a:t> </a:t>
            </a:r>
            <a:r>
              <a:rPr lang="ru-RU" altLang="en-US" sz="1600" dirty="0">
                <a:solidFill>
                  <a:srgbClr val="0F228B"/>
                </a:solidFill>
              </a:rPr>
              <a:t>ИУ4-32Б</a:t>
            </a:r>
            <a:r>
              <a:rPr lang="en-GB" altLang="en-US" sz="1600" dirty="0">
                <a:solidFill>
                  <a:srgbClr val="0F228B"/>
                </a:solidFill>
              </a:rPr>
              <a:t> </a:t>
            </a:r>
            <a:endParaRPr lang="ru-RU" altLang="en-US" sz="1600" dirty="0" smtClean="0">
              <a:solidFill>
                <a:srgbClr val="0F228B"/>
              </a:solidFill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GB" altLang="en-US" sz="1600" dirty="0" smtClean="0">
                <a:solidFill>
                  <a:srgbClr val="0F228B"/>
                </a:solidFill>
              </a:rPr>
              <a:t>Проверил</a:t>
            </a:r>
            <a:r>
              <a:rPr lang="en-GB" altLang="en-US" sz="1600" dirty="0">
                <a:solidFill>
                  <a:srgbClr val="0F228B"/>
                </a:solidFill>
              </a:rPr>
              <a:t>: д.т.н., профессор, профессор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каф. ИУ-4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Л.А.Зинченко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Москва, </a:t>
            </a:r>
            <a:r>
              <a:rPr lang="en-GB" altLang="en-US" sz="1600" dirty="0" smtClean="0">
                <a:solidFill>
                  <a:srgbClr val="0F228B"/>
                </a:solidFill>
              </a:rPr>
              <a:t>201</a:t>
            </a:r>
            <a:r>
              <a:rPr lang="ru-RU" altLang="en-US" sz="1600" dirty="0">
                <a:solidFill>
                  <a:srgbClr val="0F228B"/>
                </a:solidFill>
              </a:rPr>
              <a:t>9</a:t>
            </a:r>
            <a:r>
              <a:rPr lang="en-GB" altLang="en-US" sz="1600" dirty="0" smtClean="0">
                <a:solidFill>
                  <a:srgbClr val="0F228B"/>
                </a:solidFill>
              </a:rPr>
              <a:t> </a:t>
            </a:r>
            <a:r>
              <a:rPr lang="en-GB" altLang="en-US" sz="1600" dirty="0">
                <a:solidFill>
                  <a:srgbClr val="0F228B"/>
                </a:solidFill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2590261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Функциональная логика и теория алгоритмов»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533400" y="880150"/>
            <a:ext cx="8904300" cy="2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r>
              <a:rPr lang="ru-RU" sz="1800" b="1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</a:rPr>
              <a:t>Цель работы:</a:t>
            </a:r>
            <a:r>
              <a:rPr lang="ru-RU" sz="2000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+mn-lt"/>
                <a:ea typeface="Times New Roman" panose="02020603050405020304" pitchFamily="18" charset="0"/>
              </a:rPr>
              <a:t>н</a:t>
            </a:r>
            <a:r>
              <a:rPr lang="ru-RU" sz="2000" dirty="0" smtClean="0">
                <a:latin typeface="+mn-lt"/>
                <a:ea typeface="Times New Roman" panose="02020603050405020304" pitchFamily="18" charset="0"/>
              </a:rPr>
              <a:t>аписать </a:t>
            </a:r>
            <a:r>
              <a:rPr lang="ru-RU" sz="2000" dirty="0">
                <a:latin typeface="+mn-lt"/>
                <a:ea typeface="Times New Roman" panose="02020603050405020304" pitchFamily="18" charset="0"/>
              </a:rPr>
              <a:t>на языке С/C++ и отладить программу, реализующую следующие функции:​</a:t>
            </a:r>
            <a:endParaRPr lang="ru-RU" sz="1200" dirty="0">
              <a:latin typeface="+mn-lt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latin typeface="+mn-lt"/>
              </a:rPr>
              <a:t>Задание графа;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latin typeface="+mn-lt"/>
              </a:rPr>
              <a:t>Обосновать выбор структуры данных для программы​;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latin typeface="+mn-lt"/>
              </a:rPr>
              <a:t>Визуализация заданного графа.​</a:t>
            </a:r>
            <a:endParaRPr lang="ru-RU" sz="1800" dirty="0">
              <a:effectLst/>
              <a:latin typeface="+mn-lt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33400" y="1244368"/>
            <a:ext cx="83496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FF0000"/>
                </a:solidFill>
              </a:rPr>
              <a:t>Выполнение</a:t>
            </a:r>
            <a:r>
              <a:rPr lang="ru-RU" sz="1600" b="1" dirty="0">
                <a:solidFill>
                  <a:srgbClr val="FF0000"/>
                </a:solidFill>
              </a:rPr>
              <a:t>.</a:t>
            </a:r>
            <a:endParaRPr lang="ru-RU" sz="1600" dirty="0">
              <a:solidFill>
                <a:srgbClr val="FF0000"/>
              </a:solidFill>
            </a:endParaRPr>
          </a:p>
          <a:p>
            <a:r>
              <a:rPr lang="ru-RU" sz="1600" dirty="0"/>
              <a:t> </a:t>
            </a:r>
            <a:r>
              <a:rPr lang="ru-RU" sz="1600" dirty="0" smtClean="0"/>
              <a:t>       В </a:t>
            </a:r>
            <a:r>
              <a:rPr lang="ru-RU" sz="1600" dirty="0"/>
              <a:t>ходе выполнения данного задания, было принято решение реализовать программу по следующей структуре:</a:t>
            </a:r>
          </a:p>
          <a:p>
            <a:pPr lvl="0"/>
            <a:r>
              <a:rPr lang="ru-RU" sz="1600" dirty="0" smtClean="0"/>
              <a:t>	- В </a:t>
            </a:r>
            <a:r>
              <a:rPr lang="ru-RU" sz="1600" dirty="0"/>
              <a:t>программе заранее задан граф с помощью матрицы смежности;</a:t>
            </a:r>
          </a:p>
          <a:p>
            <a:pPr lvl="0"/>
            <a:r>
              <a:rPr lang="ru-RU" sz="1600" dirty="0" smtClean="0"/>
              <a:t>	- Матрица </a:t>
            </a:r>
            <a:r>
              <a:rPr lang="ru-RU" sz="1600" dirty="0"/>
              <a:t>сразу выводиться на экран и выполняется проверка графа на </a:t>
            </a:r>
            <a:r>
              <a:rPr lang="ru-RU" sz="1600" dirty="0" smtClean="0"/>
              <a:t>связанность</a:t>
            </a:r>
            <a:r>
              <a:rPr lang="ru-RU" dirty="0" smtClean="0"/>
              <a:t>.</a:t>
            </a:r>
            <a:endParaRPr lang="ru-RU" dirty="0"/>
          </a:p>
          <a:p>
            <a:pPr lvl="1"/>
            <a:r>
              <a:rPr lang="ru-RU" dirty="0"/>
              <a:t> 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348672" y="5334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33400" y="1244368"/>
            <a:ext cx="8349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</a:rPr>
              <a:t>Результаты работы.</a:t>
            </a:r>
            <a:r>
              <a:rPr lang="ru-RU" sz="1600" dirty="0" smtClean="0"/>
              <a:t>        </a:t>
            </a:r>
            <a:endParaRPr lang="ru-R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27383"/>
            <a:ext cx="990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Сам код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kumimoji="0" lang="ru-RU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186" y="793750"/>
            <a:ext cx="3292475" cy="51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793673" y="5875338"/>
            <a:ext cx="990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4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348672" y="5334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33400" y="1244368"/>
            <a:ext cx="8349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</a:rPr>
              <a:t>Результаты работы.</a:t>
            </a:r>
            <a:r>
              <a:rPr lang="ru-RU" sz="1600" dirty="0" smtClean="0"/>
              <a:t>        </a:t>
            </a:r>
            <a:endParaRPr lang="ru-R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1663595"/>
            <a:ext cx="42322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Пример работы программы под ОС </a:t>
            </a:r>
            <a:r>
              <a:rPr lang="en-US" dirty="0"/>
              <a:t>Windows</a:t>
            </a:r>
            <a:r>
              <a:rPr lang="ru-RU" dirty="0"/>
              <a:t> 10: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793673" y="5875338"/>
            <a:ext cx="990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29043"/>
            <a:ext cx="1752600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3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04800" y="990600"/>
            <a:ext cx="8904287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indent="449580"/>
            <a:r>
              <a:rPr lang="en-US" sz="2000" b="1" i="0" u="none" dirty="0" err="1" smtClean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r>
              <a:rPr lang="en-US" sz="2000" b="1" i="0" u="none" dirty="0" smtClean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ru-RU"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9580"/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 panose="02020603050405020304" pitchFamily="18" charset="0"/>
                <a:cs typeface="Times New Roman"/>
                <a:sym typeface="Times New Roman"/>
              </a:rPr>
              <a:t>	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ходе выполнения данной работы были изучены массивы данных, написана программа и было выполнено второе домашнее задание по функциональной логике и теории алгоритмов.</a:t>
            </a:r>
            <a:endParaRPr lang="ru-RU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dirty="0"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168</Words>
  <Application>Microsoft Office PowerPoint</Application>
  <PresentationFormat>Произвольный</PresentationFormat>
  <Paragraphs>30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Lucida Sans Unicode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Артём Семенов</cp:lastModifiedBy>
  <cp:revision>9</cp:revision>
  <dcterms:modified xsi:type="dcterms:W3CDTF">2019-10-17T10:17:33Z</dcterms:modified>
</cp:coreProperties>
</file>