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2" r:id="rId2"/>
    <p:sldId id="257" r:id="rId3"/>
    <p:sldId id="258" r:id="rId4"/>
    <p:sldId id="263" r:id="rId5"/>
    <p:sldId id="264" r:id="rId6"/>
    <p:sldId id="261" r:id="rId7"/>
  </p:sldIdLst>
  <p:sldSz cx="9907588" cy="6858000"/>
  <p:notesSz cx="6796088" cy="99250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2600" cy="59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7" cy="2954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091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39925" y="382588"/>
            <a:ext cx="4270375" cy="2955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847725" y="3416300"/>
            <a:ext cx="5564188" cy="5922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97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47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78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42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/>
        </p:nvSpPr>
        <p:spPr>
          <a:xfrm>
            <a:off x="1938337" y="381000"/>
            <a:ext cx="4271962" cy="29575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847725" y="3416300"/>
            <a:ext cx="5564187" cy="592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6750" y="381000"/>
            <a:ext cx="4268788" cy="2954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3108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31088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5253037" y="2203451"/>
            <a:ext cx="5811838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904082" y="142082"/>
            <a:ext cx="5811838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778125" y="-271463"/>
            <a:ext cx="4351337" cy="85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6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211638" y="987425"/>
            <a:ext cx="50165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82625" y="2057400"/>
            <a:ext cx="31956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55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016500" y="1681163"/>
            <a:ext cx="42116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5016500" y="2505075"/>
            <a:ext cx="42116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029200" y="1825625"/>
            <a:ext cx="4197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76275" y="1709738"/>
            <a:ext cx="854551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275" y="4589463"/>
            <a:ext cx="854551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55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551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281362" y="6356350"/>
            <a:ext cx="3344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7700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219200" y="6248400"/>
            <a:ext cx="716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en-US" sz="1400" dirty="0" err="1">
                <a:solidFill>
                  <a:srgbClr val="0F228B"/>
                </a:solidFill>
              </a:rPr>
              <a:t>Кафедра</a:t>
            </a:r>
            <a:r>
              <a:rPr lang="en-GB" altLang="en-US" sz="1400" dirty="0">
                <a:solidFill>
                  <a:srgbClr val="0F228B"/>
                </a:solidFill>
              </a:rPr>
              <a:t> ИУ4 «</a:t>
            </a:r>
            <a:r>
              <a:rPr lang="en-GB" altLang="en-US" sz="1400" dirty="0" err="1">
                <a:solidFill>
                  <a:srgbClr val="0F228B"/>
                </a:solidFill>
              </a:rPr>
              <a:t>Проектирование</a:t>
            </a:r>
            <a:r>
              <a:rPr lang="en-GB" altLang="en-US" sz="1400" dirty="0">
                <a:solidFill>
                  <a:srgbClr val="0F228B"/>
                </a:solidFill>
              </a:rPr>
              <a:t> и </a:t>
            </a:r>
            <a:r>
              <a:rPr lang="en-GB" altLang="en-US" sz="1400" dirty="0" err="1">
                <a:solidFill>
                  <a:srgbClr val="0F228B"/>
                </a:solidFill>
              </a:rPr>
              <a:t>технология</a:t>
            </a:r>
            <a:r>
              <a:rPr lang="en-GB" altLang="en-US" sz="1400" dirty="0">
                <a:solidFill>
                  <a:srgbClr val="0F228B"/>
                </a:solidFill>
              </a:rPr>
              <a:t> </a:t>
            </a:r>
            <a:r>
              <a:rPr lang="en-GB" altLang="en-US" sz="1400" dirty="0" err="1">
                <a:solidFill>
                  <a:srgbClr val="0F228B"/>
                </a:solidFill>
              </a:rPr>
              <a:t>производства</a:t>
            </a:r>
            <a:r>
              <a:rPr lang="en-GB" altLang="en-US" sz="1400" dirty="0">
                <a:solidFill>
                  <a:srgbClr val="0F228B"/>
                </a:solidFill>
              </a:rPr>
              <a:t> ЭС» http://nanotech.iu4.bmstu.ru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46075" y="2603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0000"/>
              </a:lnSpc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F228B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МИНИСТЕРСТВО ОБРАЗОВАНИЯ И НАУКИ РОССИЙСКОЙ ФЕДЕРАЦИИ</a:t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>МОСКОВСКИЙ ГОСУДАРСТВЕННЫЙ ТЕХНИЧЕСКИЙ УНИВЕРСИТЕТ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им</a:t>
            </a:r>
            <a:r>
              <a:rPr lang="en-GB" altLang="en-US" sz="1600" dirty="0" smtClean="0">
                <a:solidFill>
                  <a:srgbClr val="0F228B"/>
                </a:solidFill>
              </a:rPr>
              <a:t>.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Н.Э.Баумана</a:t>
            </a: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>КАФЕДРА КОНСТРУИРОВАНИЯ И ПРИЗВОДСТВА ЭЛЕКТРОННОЙ АППАРАТУРЫ </a:t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err="1" smtClean="0">
                <a:solidFill>
                  <a:srgbClr val="0F228B"/>
                </a:solidFill>
              </a:rPr>
              <a:t>Отчет</a:t>
            </a:r>
            <a:r>
              <a:rPr lang="en-GB" altLang="en-US" sz="1600" dirty="0" smtClean="0">
                <a:solidFill>
                  <a:srgbClr val="0F228B"/>
                </a:solidFill>
              </a:rPr>
              <a:t> о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выполнении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практического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задания</a:t>
            </a:r>
            <a:r>
              <a:rPr lang="en-GB" altLang="en-US" sz="1600" dirty="0" smtClean="0">
                <a:solidFill>
                  <a:srgbClr val="0F228B"/>
                </a:solidFill>
              </a:rPr>
              <a:t> №</a:t>
            </a:r>
            <a:r>
              <a:rPr lang="ru-RU" altLang="en-US" sz="1600" dirty="0" smtClean="0">
                <a:solidFill>
                  <a:srgbClr val="0F228B"/>
                </a:solidFill>
              </a:rPr>
              <a:t>3</a:t>
            </a: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ru-RU" altLang="en-US" sz="1600" dirty="0">
                <a:solidFill>
                  <a:srgbClr val="0F228B"/>
                </a:solidFill>
              </a:rPr>
              <a:t>по курсу «Функциональная логика и теория алгоритмов»</a:t>
            </a: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smtClean="0">
                <a:solidFill>
                  <a:srgbClr val="0F228B"/>
                </a:solidFill>
              </a:rPr>
              <a:t/>
            </a:r>
            <a:br>
              <a:rPr lang="en-GB" altLang="en-US" sz="1600" dirty="0" smtClean="0">
                <a:solidFill>
                  <a:srgbClr val="0F228B"/>
                </a:solidFill>
              </a:rPr>
            </a:br>
            <a:r>
              <a:rPr lang="en-GB" altLang="en-US" sz="1600" dirty="0" err="1" smtClean="0">
                <a:solidFill>
                  <a:srgbClr val="0F228B"/>
                </a:solidFill>
              </a:rPr>
              <a:t>Выполнил</a:t>
            </a:r>
            <a:r>
              <a:rPr lang="en-GB" altLang="en-US" sz="1600" dirty="0" smtClean="0">
                <a:solidFill>
                  <a:srgbClr val="0F228B"/>
                </a:solidFill>
              </a:rPr>
              <a:t>: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студент</a:t>
            </a:r>
            <a:r>
              <a:rPr lang="ru-RU" altLang="en-US" sz="1600" dirty="0" smtClean="0">
                <a:solidFill>
                  <a:srgbClr val="0F228B"/>
                </a:solidFill>
              </a:rPr>
              <a:t> Семенов А.С.</a:t>
            </a:r>
          </a:p>
          <a:p>
            <a:pPr algn="ctr" eaLnBrk="1" hangingPunct="1">
              <a:lnSpc>
                <a:spcPct val="100000"/>
              </a:lnSpc>
            </a:pPr>
            <a:r>
              <a:rPr lang="ru-RU" altLang="en-US" sz="1600" dirty="0" smtClean="0">
                <a:solidFill>
                  <a:srgbClr val="0F228B"/>
                </a:solidFill>
              </a:rPr>
              <a:t>	            </a:t>
            </a:r>
            <a:r>
              <a:rPr lang="en-GB" altLang="en-US" sz="1600" dirty="0" err="1" smtClean="0">
                <a:solidFill>
                  <a:srgbClr val="0F228B"/>
                </a:solidFill>
              </a:rPr>
              <a:t>группы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ru-RU" altLang="en-US" sz="1600" dirty="0">
                <a:solidFill>
                  <a:srgbClr val="0F228B"/>
                </a:solidFill>
              </a:rPr>
              <a:t>ИУ4-32Б</a:t>
            </a:r>
            <a:r>
              <a:rPr lang="en-GB" altLang="en-US" sz="1600" dirty="0">
                <a:solidFill>
                  <a:srgbClr val="0F228B"/>
                </a:solidFill>
              </a:rPr>
              <a:t> </a:t>
            </a:r>
            <a:endParaRPr lang="ru-RU" altLang="en-US" sz="1600" dirty="0" smtClean="0">
              <a:solidFill>
                <a:srgbClr val="0F228B"/>
              </a:solidFill>
            </a:endParaRPr>
          </a:p>
          <a:p>
            <a:pPr algn="ctr" eaLnBrk="1" hangingPunct="1">
              <a:lnSpc>
                <a:spcPct val="100000"/>
              </a:lnSpc>
            </a:pPr>
            <a:r>
              <a:rPr lang="en-GB" altLang="en-US" sz="1600" dirty="0" smtClean="0">
                <a:solidFill>
                  <a:srgbClr val="0F228B"/>
                </a:solidFill>
              </a:rPr>
              <a:t>Проверил</a:t>
            </a:r>
            <a:r>
              <a:rPr lang="en-GB" altLang="en-US" sz="1600" dirty="0">
                <a:solidFill>
                  <a:srgbClr val="0F228B"/>
                </a:solidFill>
              </a:rPr>
              <a:t>: д.т.н., профессор, профессор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каф. ИУ-4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Л.А.Зинченко</a:t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/>
            </a:r>
            <a:br>
              <a:rPr lang="en-GB" altLang="en-US" sz="1600" dirty="0">
                <a:solidFill>
                  <a:srgbClr val="0F228B"/>
                </a:solidFill>
              </a:rPr>
            </a:br>
            <a:r>
              <a:rPr lang="en-GB" altLang="en-US" sz="1600" dirty="0">
                <a:solidFill>
                  <a:srgbClr val="0F228B"/>
                </a:solidFill>
              </a:rPr>
              <a:t>Москва, </a:t>
            </a:r>
            <a:r>
              <a:rPr lang="en-GB" altLang="en-US" sz="1600" dirty="0" smtClean="0">
                <a:solidFill>
                  <a:srgbClr val="0F228B"/>
                </a:solidFill>
              </a:rPr>
              <a:t>201</a:t>
            </a:r>
            <a:r>
              <a:rPr lang="ru-RU" altLang="en-US" sz="1600" dirty="0">
                <a:solidFill>
                  <a:srgbClr val="0F228B"/>
                </a:solidFill>
              </a:rPr>
              <a:t>9</a:t>
            </a:r>
            <a:r>
              <a:rPr lang="en-GB" altLang="en-US" sz="1600" dirty="0" smtClean="0">
                <a:solidFill>
                  <a:srgbClr val="0F228B"/>
                </a:solidFill>
              </a:rPr>
              <a:t> </a:t>
            </a:r>
            <a:r>
              <a:rPr lang="en-GB" altLang="en-US" sz="1600" dirty="0">
                <a:solidFill>
                  <a:srgbClr val="0F228B"/>
                </a:solidFill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590261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Функциональная логика и теория алгоритмов»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33400" y="880150"/>
            <a:ext cx="8904300" cy="26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r>
              <a:rPr lang="ru-RU" sz="1800" b="1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Цель работы:</a:t>
            </a:r>
            <a:r>
              <a:rPr lang="ru-RU" sz="2000" dirty="0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800" dirty="0">
                <a:latin typeface="+mn-lt"/>
                <a:ea typeface="Times New Roman" panose="02020603050405020304" pitchFamily="18" charset="0"/>
              </a:rPr>
              <a:t>Написать на языке С/C++ и отладить программу, реализующую следующие функции:</a:t>
            </a:r>
          </a:p>
          <a:p>
            <a:r>
              <a:rPr lang="ru-RU" sz="2000" dirty="0" smtClean="0">
                <a:latin typeface="+mn-lt"/>
                <a:ea typeface="Times New Roman" panose="02020603050405020304" pitchFamily="18" charset="0"/>
              </a:rPr>
              <a:t>	-</a:t>
            </a:r>
            <a:r>
              <a:rPr lang="ru-RU" sz="1800" dirty="0">
                <a:latin typeface="+mn-lt"/>
                <a:ea typeface="Times New Roman" panose="02020603050405020304" pitchFamily="18" charset="0"/>
              </a:rPr>
              <a:t>Проверка связности графа (по теореме);</a:t>
            </a:r>
          </a:p>
          <a:p>
            <a:r>
              <a:rPr lang="ru-RU" sz="1800" dirty="0" smtClean="0">
                <a:latin typeface="+mn-lt"/>
                <a:ea typeface="Times New Roman" panose="02020603050405020304" pitchFamily="18" charset="0"/>
              </a:rPr>
              <a:t>	-</a:t>
            </a:r>
            <a:r>
              <a:rPr lang="ru-RU" sz="1800" dirty="0">
                <a:latin typeface="+mn-lt"/>
                <a:ea typeface="Times New Roman" panose="02020603050405020304" pitchFamily="18" charset="0"/>
              </a:rPr>
              <a:t>Визуализация информации.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1244368"/>
            <a:ext cx="8349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FF0000"/>
                </a:solidFill>
              </a:rPr>
              <a:t>Выполнение</a:t>
            </a:r>
            <a:r>
              <a:rPr lang="ru-RU" sz="1600" b="1" dirty="0">
                <a:solidFill>
                  <a:srgbClr val="FF0000"/>
                </a:solidFill>
              </a:rPr>
              <a:t>.</a:t>
            </a:r>
            <a:endParaRPr lang="ru-RU" sz="1600" dirty="0">
              <a:solidFill>
                <a:srgbClr val="FF0000"/>
              </a:solidFill>
            </a:endParaRPr>
          </a:p>
          <a:p>
            <a:r>
              <a:rPr lang="ru-RU" sz="1600" dirty="0"/>
              <a:t>        Код находиться в программе homewotk_2.c из предыдущего задания в функции </a:t>
            </a:r>
            <a:r>
              <a:rPr lang="ru-RU" sz="1600" dirty="0" err="1"/>
              <a:t>search</a:t>
            </a:r>
            <a:r>
              <a:rPr lang="ru-RU" sz="1600" dirty="0"/>
              <a:t>(), которая определяет с помощью поиска в глубину количество связанных с данной вершин. Если это количество равно количеству рёбер между n вершин, т.е. (n-1), в главной функции </a:t>
            </a:r>
            <a:r>
              <a:rPr lang="ru-RU" sz="1600" dirty="0" err="1"/>
              <a:t>main</a:t>
            </a:r>
            <a:r>
              <a:rPr lang="ru-RU" sz="1600" dirty="0"/>
              <a:t>() выводиться ответ, что граф связанный, иначе - не связанный.</a:t>
            </a:r>
            <a:r>
              <a:rPr lang="ru-RU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48672" y="5334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1244368"/>
            <a:ext cx="834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Результаты работы.</a:t>
            </a:r>
            <a:r>
              <a:rPr lang="ru-RU" sz="1600" dirty="0" smtClean="0"/>
              <a:t>        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27383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Сам код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ru-RU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86" y="793750"/>
            <a:ext cx="3292475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93673" y="5875338"/>
            <a:ext cx="990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4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348672" y="5334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1244368"/>
            <a:ext cx="834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</a:rPr>
              <a:t>Результаты работы.</a:t>
            </a:r>
            <a:r>
              <a:rPr lang="ru-RU" sz="1600" dirty="0" smtClean="0"/>
              <a:t>        </a:t>
            </a:r>
            <a:endParaRPr lang="ru-R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1663595"/>
            <a:ext cx="42322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Пример работы программы под ОС </a:t>
            </a:r>
            <a:r>
              <a:rPr lang="en-US" dirty="0"/>
              <a:t>Windows</a:t>
            </a:r>
            <a:r>
              <a:rPr lang="ru-RU" dirty="0"/>
              <a:t> 10: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93673" y="5875338"/>
            <a:ext cx="990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29043"/>
            <a:ext cx="17526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3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33400" y="304800"/>
            <a:ext cx="85344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«Функциональная логика и теория алгоритмов»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endParaRPr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304800" y="990600"/>
            <a:ext cx="8904287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indent="449580"/>
            <a:r>
              <a:rPr lang="en-US" sz="2000" b="1" i="0" u="none" dirty="0" err="1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r>
              <a:rPr lang="en-US" sz="2000" b="1" i="0" u="none" dirty="0" smtClean="0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449580"/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600" dirty="0" smtClean="0">
                <a:latin typeface="Times New Roman" panose="02020603050405020304" pitchFamily="18" charset="0"/>
                <a:ea typeface="Times New Roman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ходе выполнения данной работы были изучены массивы данных, написана программа и было выполнено третье домашнее задание по функциональной логике и теории алгоритмов.</a:t>
            </a:r>
            <a:endParaRPr sz="1600" b="1" i="0" u="none" dirty="0">
              <a:solidFill>
                <a:srgbClr val="0F22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219200" y="6248400"/>
            <a:ext cx="716280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28B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F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ИУ4 «Проектирование и технология производства ЭА»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193</Words>
  <Application>Microsoft Office PowerPoint</Application>
  <PresentationFormat>Произвольный</PresentationFormat>
  <Paragraphs>26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Lucida Sans Unicode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Артём Семенов</cp:lastModifiedBy>
  <cp:revision>9</cp:revision>
  <dcterms:modified xsi:type="dcterms:W3CDTF">2019-10-17T10:16:29Z</dcterms:modified>
</cp:coreProperties>
</file>