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9" r:id="rId6"/>
    <p:sldId id="270" r:id="rId7"/>
    <p:sldId id="271" r:id="rId8"/>
    <p:sldId id="260" r:id="rId9"/>
    <p:sldId id="273" r:id="rId10"/>
    <p:sldId id="274" r:id="rId11"/>
    <p:sldId id="275" r:id="rId12"/>
    <p:sldId id="272" r:id="rId13"/>
    <p:sldId id="263" r:id="rId14"/>
    <p:sldId id="261" r:id="rId15"/>
    <p:sldId id="262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 Binczyk" initials="AB" lastIdx="1" clrIdx="0">
    <p:extLst>
      <p:ext uri="{19B8F6BF-5375-455C-9EA6-DF929625EA0E}">
        <p15:presenceInfo xmlns:p15="http://schemas.microsoft.com/office/powerpoint/2012/main" userId="91a8f8ef0a162d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gramowanie\GitHub\Sortowanie-czas\Czas%20sorotwani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gramowanie\GitHub\Sortowanie-czas\Czas%20sorotwani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gramowanie\GitHub\Sortowanie-czas\Czas%20sorotwan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Optymistycznie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rosnąco!$B$1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rosnąco!$A$2:$A$6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rosnąco!$B$2:$B$6</c:f>
              <c:numCache>
                <c:formatCode>General</c:formatCode>
                <c:ptCount val="5"/>
                <c:pt idx="0">
                  <c:v>6.97E-5</c:v>
                </c:pt>
                <c:pt idx="1">
                  <c:v>3.3340000000000003E-4</c:v>
                </c:pt>
                <c:pt idx="2">
                  <c:v>1.3242E-3</c:v>
                </c:pt>
                <c:pt idx="3">
                  <c:v>0.13450699999999999</c:v>
                </c:pt>
                <c:pt idx="4">
                  <c:v>13.664400000000001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E0-4560-81F2-091A73128A17}"/>
            </c:ext>
          </c:extLst>
        </c:ser>
        <c:ser>
          <c:idx val="1"/>
          <c:order val="1"/>
          <c:tx>
            <c:strRef>
              <c:f>rosnąco!$C$1</c:f>
              <c:strCache>
                <c:ptCount val="1"/>
                <c:pt idx="0">
                  <c:v>Bucket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rosnąco!$A$2:$A$6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rosnąco!$C$2:$C$6</c:f>
              <c:numCache>
                <c:formatCode>General</c:formatCode>
                <c:ptCount val="5"/>
                <c:pt idx="0">
                  <c:v>3.5389999999999998E-4</c:v>
                </c:pt>
                <c:pt idx="1">
                  <c:v>8.6689999999999998E-4</c:v>
                </c:pt>
                <c:pt idx="2">
                  <c:v>1.8852999999999999E-3</c:v>
                </c:pt>
                <c:pt idx="3">
                  <c:v>2.58164E-2</c:v>
                </c:pt>
                <c:pt idx="4">
                  <c:v>0.29452200000000001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E0-4560-81F2-091A73128A17}"/>
            </c:ext>
          </c:extLst>
        </c:ser>
        <c:ser>
          <c:idx val="2"/>
          <c:order val="2"/>
          <c:tx>
            <c:strRef>
              <c:f>rosnąco!$D$1</c:f>
              <c:strCache>
                <c:ptCount val="1"/>
                <c:pt idx="0">
                  <c:v>Insert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rosnąco!$A$2:$A$6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rosnąco!$D$2:$D$6</c:f>
              <c:numCache>
                <c:formatCode>General</c:formatCode>
                <c:ptCount val="5"/>
                <c:pt idx="0">
                  <c:v>8.9999999999999996E-7</c:v>
                </c:pt>
                <c:pt idx="1">
                  <c:v>1.9999999999999999E-6</c:v>
                </c:pt>
                <c:pt idx="2">
                  <c:v>3.7000000000000002E-6</c:v>
                </c:pt>
                <c:pt idx="3">
                  <c:v>3.7100000000000001E-5</c:v>
                </c:pt>
                <c:pt idx="4">
                  <c:v>3.8549999999999999E-4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0-4560-81F2-091A73128A17}"/>
            </c:ext>
          </c:extLst>
        </c:ser>
        <c:ser>
          <c:idx val="3"/>
          <c:order val="3"/>
          <c:tx>
            <c:strRef>
              <c:f>rosnąco!$E$1</c:f>
              <c:strCache>
                <c:ptCount val="1"/>
                <c:pt idx="0">
                  <c:v>Algorithm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rosnąco!$A$2:$A$6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rosnąco!$E$2:$E$6</c:f>
              <c:numCache>
                <c:formatCode>General</c:formatCode>
                <c:ptCount val="5"/>
                <c:pt idx="0">
                  <c:v>8.8999999999999995E-6</c:v>
                </c:pt>
                <c:pt idx="1">
                  <c:v>3.2400000000000001E-5</c:v>
                </c:pt>
                <c:pt idx="2">
                  <c:v>4.32E-5</c:v>
                </c:pt>
                <c:pt idx="3">
                  <c:v>6.1649999999999997E-4</c:v>
                </c:pt>
                <c:pt idx="4">
                  <c:v>7.3454000000000002E-3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E0-4560-81F2-091A73128A17}"/>
            </c:ext>
          </c:extLst>
        </c:ser>
        <c:ser>
          <c:idx val="4"/>
          <c:order val="4"/>
          <c:tx>
            <c:strRef>
              <c:f>rosnąco!$F$1</c:f>
              <c:strCache>
                <c:ptCount val="1"/>
                <c:pt idx="0">
                  <c:v>Selection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rosnąco!$A$2:$A$6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rosnąco!$F$2:$F$6</c:f>
              <c:numCache>
                <c:formatCode>General</c:formatCode>
                <c:ptCount val="5"/>
                <c:pt idx="0">
                  <c:v>6.1099999999999994E-5</c:v>
                </c:pt>
                <c:pt idx="1">
                  <c:v>3.1730000000000001E-4</c:v>
                </c:pt>
                <c:pt idx="2">
                  <c:v>1.2955E-3</c:v>
                </c:pt>
                <c:pt idx="3">
                  <c:v>0.142765</c:v>
                </c:pt>
                <c:pt idx="4">
                  <c:v>14.543200000000001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0-4560-81F2-091A73128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2168208"/>
        <c:axId val="1442166960"/>
      </c:lineChart>
      <c:catAx>
        <c:axId val="144216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42166960"/>
        <c:crosses val="autoZero"/>
        <c:auto val="1"/>
        <c:lblAlgn val="ctr"/>
        <c:lblOffset val="100"/>
        <c:noMultiLvlLbl val="0"/>
      </c:catAx>
      <c:valAx>
        <c:axId val="1442166960"/>
        <c:scaling>
          <c:logBase val="100"/>
          <c:orientation val="minMax"/>
          <c:max val="1000"/>
          <c:min val="1.0000000000000004E-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42168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Pesymistycznie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malejąco!$F$2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malejąco!$E$3:$E$7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malejąco!$F$3:$F$7</c:f>
              <c:numCache>
                <c:formatCode>General</c:formatCode>
                <c:ptCount val="5"/>
                <c:pt idx="0">
                  <c:v>1.616E-4</c:v>
                </c:pt>
                <c:pt idx="1">
                  <c:v>1.0918E-3</c:v>
                </c:pt>
                <c:pt idx="2">
                  <c:v>4.7973E-3</c:v>
                </c:pt>
                <c:pt idx="3">
                  <c:v>0.51349400000000001</c:v>
                </c:pt>
                <c:pt idx="4">
                  <c:v>47.484299999999998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A9-46CD-809E-D2A8E9070500}"/>
            </c:ext>
          </c:extLst>
        </c:ser>
        <c:ser>
          <c:idx val="1"/>
          <c:order val="1"/>
          <c:tx>
            <c:strRef>
              <c:f>malejąco!$G$2</c:f>
              <c:strCache>
                <c:ptCount val="1"/>
                <c:pt idx="0">
                  <c:v>Bucket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malejąco!$E$3:$E$7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malejąco!$G$3:$G$7</c:f>
              <c:numCache>
                <c:formatCode>General</c:formatCode>
                <c:ptCount val="5"/>
                <c:pt idx="0">
                  <c:v>3.4890000000000002E-4</c:v>
                </c:pt>
                <c:pt idx="1">
                  <c:v>1.6788E-3</c:v>
                </c:pt>
                <c:pt idx="2">
                  <c:v>1.8523000000000001E-3</c:v>
                </c:pt>
                <c:pt idx="3">
                  <c:v>2.4540900000000001E-2</c:v>
                </c:pt>
                <c:pt idx="4">
                  <c:v>0.29135299999999997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A9-46CD-809E-D2A8E9070500}"/>
            </c:ext>
          </c:extLst>
        </c:ser>
        <c:ser>
          <c:idx val="2"/>
          <c:order val="2"/>
          <c:tx>
            <c:strRef>
              <c:f>malejąco!$H$2</c:f>
              <c:strCache>
                <c:ptCount val="1"/>
                <c:pt idx="0">
                  <c:v>Insert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malejąco!$E$3:$E$7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malejąco!$H$3:$H$7</c:f>
              <c:numCache>
                <c:formatCode>General</c:formatCode>
                <c:ptCount val="5"/>
                <c:pt idx="0">
                  <c:v>5.2200000000000002E-5</c:v>
                </c:pt>
                <c:pt idx="1">
                  <c:v>3.433E-4</c:v>
                </c:pt>
                <c:pt idx="2">
                  <c:v>1.2745E-3</c:v>
                </c:pt>
                <c:pt idx="3">
                  <c:v>0.15401400000000001</c:v>
                </c:pt>
                <c:pt idx="4">
                  <c:v>14.661099999999999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A9-46CD-809E-D2A8E9070500}"/>
            </c:ext>
          </c:extLst>
        </c:ser>
        <c:ser>
          <c:idx val="3"/>
          <c:order val="3"/>
          <c:tx>
            <c:strRef>
              <c:f>malejąco!$I$2</c:f>
              <c:strCache>
                <c:ptCount val="1"/>
                <c:pt idx="0">
                  <c:v>Algorithm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malejąco!$E$3:$E$7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malejąco!$I$3:$I$7</c:f>
              <c:numCache>
                <c:formatCode>General</c:formatCode>
                <c:ptCount val="5"/>
                <c:pt idx="0">
                  <c:v>7.7000000000000008E-6</c:v>
                </c:pt>
                <c:pt idx="1">
                  <c:v>2.1699999999999999E-5</c:v>
                </c:pt>
                <c:pt idx="2">
                  <c:v>4.1699999999999997E-5</c:v>
                </c:pt>
                <c:pt idx="3">
                  <c:v>5.3600000000000002E-4</c:v>
                </c:pt>
                <c:pt idx="4">
                  <c:v>5.8545000000000003E-3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A9-46CD-809E-D2A8E9070500}"/>
            </c:ext>
          </c:extLst>
        </c:ser>
        <c:ser>
          <c:idx val="4"/>
          <c:order val="4"/>
          <c:tx>
            <c:strRef>
              <c:f>malejąco!$J$2</c:f>
              <c:strCache>
                <c:ptCount val="1"/>
                <c:pt idx="0">
                  <c:v>Selection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malejąco!$E$3:$E$7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malejąco!$J$3:$J$7</c:f>
              <c:numCache>
                <c:formatCode>General</c:formatCode>
                <c:ptCount val="5"/>
                <c:pt idx="0">
                  <c:v>5.0300000000000003E-5</c:v>
                </c:pt>
                <c:pt idx="1">
                  <c:v>3.2670000000000003E-4</c:v>
                </c:pt>
                <c:pt idx="2">
                  <c:v>1.1594999999999999E-3</c:v>
                </c:pt>
                <c:pt idx="3">
                  <c:v>0.13284899999999999</c:v>
                </c:pt>
                <c:pt idx="4">
                  <c:v>13.935600000000001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A9-46CD-809E-D2A8E9070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5630352"/>
        <c:axId val="855628688"/>
      </c:lineChart>
      <c:catAx>
        <c:axId val="85563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55628688"/>
        <c:crosses val="autoZero"/>
        <c:auto val="1"/>
        <c:lblAlgn val="ctr"/>
        <c:lblOffset val="100"/>
        <c:noMultiLvlLbl val="0"/>
      </c:catAx>
      <c:valAx>
        <c:axId val="855628688"/>
        <c:scaling>
          <c:logBase val="10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5563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</a:t>
            </a:r>
            <a:r>
              <a:rPr lang="pl-PL"/>
              <a:t>andom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'[Czas sorotwania.xlsx]Random'!$F$4</c:f>
              <c:strCache>
                <c:ptCount val="1"/>
                <c:pt idx="0">
                  <c:v>Bubble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'[Czas sorotwania.xlsx]Random'!$E$5:$E$9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'[Czas sorotwania.xlsx]Random'!$F$5:$F$9</c:f>
              <c:numCache>
                <c:formatCode>General</c:formatCode>
                <c:ptCount val="5"/>
                <c:pt idx="0">
                  <c:v>1.3660000000000001E-4</c:v>
                </c:pt>
                <c:pt idx="1">
                  <c:v>8.5209999999999995E-4</c:v>
                </c:pt>
                <c:pt idx="2">
                  <c:v>3.3790000000000001E-3</c:v>
                </c:pt>
                <c:pt idx="3">
                  <c:v>0.51029199999999997</c:v>
                </c:pt>
                <c:pt idx="4">
                  <c:v>49.1877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FB-4E42-B68B-D651EDA0200B}"/>
            </c:ext>
          </c:extLst>
        </c:ser>
        <c:ser>
          <c:idx val="1"/>
          <c:order val="1"/>
          <c:tx>
            <c:strRef>
              <c:f>'[Czas sorotwania.xlsx]Random'!$G$4</c:f>
              <c:strCache>
                <c:ptCount val="1"/>
                <c:pt idx="0">
                  <c:v>Bucket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'[Czas sorotwania.xlsx]Random'!$E$5:$E$9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'[Czas sorotwania.xlsx]Random'!$G$5:$G$9</c:f>
              <c:numCache>
                <c:formatCode>General</c:formatCode>
                <c:ptCount val="5"/>
                <c:pt idx="0">
                  <c:v>3.2860000000000002E-4</c:v>
                </c:pt>
                <c:pt idx="1">
                  <c:v>8.6379999999999996E-4</c:v>
                </c:pt>
                <c:pt idx="2">
                  <c:v>1.9271E-3</c:v>
                </c:pt>
                <c:pt idx="3">
                  <c:v>2.9705599999999999E-2</c:v>
                </c:pt>
                <c:pt idx="4">
                  <c:v>0.27252300000000002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FB-4E42-B68B-D651EDA0200B}"/>
            </c:ext>
          </c:extLst>
        </c:ser>
        <c:ser>
          <c:idx val="2"/>
          <c:order val="2"/>
          <c:tx>
            <c:strRef>
              <c:f>'[Czas sorotwania.xlsx]Random'!$H$4</c:f>
              <c:strCache>
                <c:ptCount val="1"/>
                <c:pt idx="0">
                  <c:v>Insert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'[Czas sorotwania.xlsx]Random'!$E$5:$E$9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'[Czas sorotwania.xlsx]Random'!$H$5:$H$9</c:f>
              <c:numCache>
                <c:formatCode>General</c:formatCode>
                <c:ptCount val="5"/>
                <c:pt idx="0">
                  <c:v>2.76E-5</c:v>
                </c:pt>
                <c:pt idx="1">
                  <c:v>1.6540000000000001E-4</c:v>
                </c:pt>
                <c:pt idx="2">
                  <c:v>9.5810000000000003E-4</c:v>
                </c:pt>
                <c:pt idx="3">
                  <c:v>8.2421499999999995E-2</c:v>
                </c:pt>
                <c:pt idx="4">
                  <c:v>7.3384400000000003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FB-4E42-B68B-D651EDA0200B}"/>
            </c:ext>
          </c:extLst>
        </c:ser>
        <c:ser>
          <c:idx val="3"/>
          <c:order val="3"/>
          <c:tx>
            <c:strRef>
              <c:f>'[Czas sorotwania.xlsx]Random'!$I$4</c:f>
              <c:strCache>
                <c:ptCount val="1"/>
                <c:pt idx="0">
                  <c:v>Algorithm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'[Czas sorotwania.xlsx]Random'!$E$5:$E$9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'[Czas sorotwania.xlsx]Random'!$I$5:$I$9</c:f>
              <c:numCache>
                <c:formatCode>General</c:formatCode>
                <c:ptCount val="5"/>
                <c:pt idx="0">
                  <c:v>1.9000000000000001E-5</c:v>
                </c:pt>
                <c:pt idx="1">
                  <c:v>5.0300000000000003E-5</c:v>
                </c:pt>
                <c:pt idx="2">
                  <c:v>1.905E-4</c:v>
                </c:pt>
                <c:pt idx="3">
                  <c:v>1.2623000000000001E-3</c:v>
                </c:pt>
                <c:pt idx="4">
                  <c:v>1.55157E-2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EFB-4E42-B68B-D651EDA0200B}"/>
            </c:ext>
          </c:extLst>
        </c:ser>
        <c:ser>
          <c:idx val="4"/>
          <c:order val="4"/>
          <c:tx>
            <c:strRef>
              <c:f>'[Czas sorotwania.xlsx]Random'!$J$4</c:f>
              <c:strCache>
                <c:ptCount val="1"/>
                <c:pt idx="0">
                  <c:v>Selection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'[Czas sorotwania.xlsx]Random'!$E$5:$E$9</c:f>
              <c:numCache>
                <c:formatCode>General</c:formatCode>
                <c:ptCount val="5"/>
                <c:pt idx="0">
                  <c:v>200</c:v>
                </c:pt>
                <c:pt idx="1">
                  <c:v>500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'[Czas sorotwania.xlsx]Random'!$J$5:$J$9</c:f>
              <c:numCache>
                <c:formatCode>General</c:formatCode>
                <c:ptCount val="5"/>
                <c:pt idx="0">
                  <c:v>6.3899999999999995E-5</c:v>
                </c:pt>
                <c:pt idx="1">
                  <c:v>3.5960000000000001E-4</c:v>
                </c:pt>
                <c:pt idx="2">
                  <c:v>1.6018E-3</c:v>
                </c:pt>
                <c:pt idx="3">
                  <c:v>0.1474</c:v>
                </c:pt>
                <c:pt idx="4">
                  <c:v>15.5875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EFB-4E42-B68B-D651EDA02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5596608"/>
        <c:axId val="1445584128"/>
      </c:lineChart>
      <c:catAx>
        <c:axId val="144559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45584128"/>
        <c:crosses val="autoZero"/>
        <c:auto val="1"/>
        <c:lblAlgn val="ctr"/>
        <c:lblOffset val="100"/>
        <c:noMultiLvlLbl val="0"/>
      </c:catAx>
      <c:valAx>
        <c:axId val="1445584128"/>
        <c:scaling>
          <c:logBase val="10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4559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5T17:09:15.76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44889-6015-4FBA-A781-2FF860870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53ACCC-F47D-4613-BEF6-7D4C2FFB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4EEEE3-5E08-43A9-99A4-61490C6F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15.03.2021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3248C5-44C5-4621-9752-02DC5B33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23221A5-9474-4418-8426-7AFDBBF9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08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01A1A6-023E-4A6A-AE58-7EEB3776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942F5D-EC2B-47A1-9DE8-510D25A08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F4B655-E5E9-4D9C-9955-8DEABE92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15.03.2021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6A40B6-6CD7-4CB1-BF88-1CBB28EF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F6C2D5-6DA0-406C-A76D-2EDBE943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906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5259607-1940-48AB-9281-4F314A96D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E6DC07-1D86-4FE1-BE18-5C8AC5C2A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13ECE56-CC36-426E-8155-2FBDE2D4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15.03.2021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64A2AF2-7D90-46F0-B9D6-B6E3BF52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EF4720-B614-4971-B862-97329B82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141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755664-4E69-4B42-ABC0-5D1A9177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9BABC6-8DED-4937-AE77-5F7D2686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0C25DB-691A-4CA0-ACA1-B11FE6DF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15.03.2021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44BE79C-59EC-4590-B704-40CB6B2A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65CE28-E8A3-454D-8F88-55E66237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72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9294F5-4688-4628-8070-022AABCF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6798EAD-FC45-4457-A787-7F6A4C93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0F7F3E-129A-4DFA-8C72-BF532443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15.03.2021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6269C1-A530-42A7-8FD9-EF1317C5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5C0D9C-0423-4B75-AFEA-56E02CFD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697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A635A-031D-40B9-AB2D-30CDB03A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970843-A199-4125-9743-D93F0ACDF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5F6D1D9-1919-4912-B88B-1EE97F7FF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DCD8B2A-87B5-4263-B729-B81B65A5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15.03.2021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0A881DD-B13A-47DC-BB1C-089F52DA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904FED2-3643-46D9-B559-05C93A44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011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21ECDC-AD41-44FA-B830-527F04AD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3693D17-1C43-46D5-970C-B0053E3C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7668C8-4D7F-4FFE-8871-2B38B2C01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7A011B6-AD0B-4F40-A7E8-35004F0AA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B131295-9CA8-48E4-B416-159B18820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B29C2BD-5020-4244-BF64-41311797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15.03.2021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25801EC-E8E0-470E-B0A6-B79FF60F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B101936-9B58-4315-94F5-E19FED80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262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B75871-6547-48B3-95D5-A1CD3647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56EED2B-BBD9-4C37-A820-9E24B22D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15.03.2021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6C95BF9-32B5-4BB9-8C9C-A1B64624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F11E6BB-DD81-4EF3-A8D0-C969D6E3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81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F73C630-AEAA-4FE4-B994-5EAA5801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15.03.2021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604A552-2CF2-47E5-A001-5E5CE46A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E2BC761-7B9F-43CD-A452-F8CC61F7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25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49517B-1027-4A6B-8E61-F360A190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016B6B-A1A0-434F-85B7-53842FEF0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6D4C04B-743D-43CA-B57A-B99D738F1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56B705B-EC59-4046-97A6-767AB82B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15.03.2021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7A43DE5-E3ED-4ACF-BB12-C81C0DB6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92FDDD9-533C-466B-9C9A-240E389B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078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986F8B-8AB1-4F7F-BE68-1BE3DC6D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8719392-0F55-4C84-A048-2C411E074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16B9EB7-0157-4BC2-A74C-91E885D4C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8693E22-7179-4F63-B171-48DFDE5B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38F-E53C-4AF6-BB2C-590F6F74A5DE}" type="datetimeFigureOut">
              <a:rPr lang="pl-PL" smtClean="0"/>
              <a:t>15.03.2021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B89DB6A-C64C-49DE-B680-086815F4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CE69313-583E-4A07-8629-D00E39BB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65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16D7AC8-A325-4C6D-8D65-CFFF3BD0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0704B2A-A401-4358-9F2C-F086D7EC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B0AFD4-1756-4CC2-BC1E-C981FB3FB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0338F-E53C-4AF6-BB2C-590F6F74A5DE}" type="datetimeFigureOut">
              <a:rPr lang="pl-PL" smtClean="0"/>
              <a:t>15.03.2021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D8A863-1BF7-4B81-B948-4BABB745B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22D60C-5FDC-492C-9D1D-403BBCBD6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0D2DA-7CB2-407A-A004-FE5B1A67C6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48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4A5098-2619-49BA-B452-CA53E1A47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/>
          <a:lstStyle/>
          <a:p>
            <a:r>
              <a:rPr lang="pl-PL" b="1" dirty="0"/>
              <a:t>Sposoby Sortowania</a:t>
            </a:r>
            <a:br>
              <a:rPr lang="pl-PL" b="1" dirty="0"/>
            </a:br>
            <a:r>
              <a:rPr lang="pl-PL" b="1" dirty="0"/>
              <a:t>i ich czas trwania</a:t>
            </a:r>
          </a:p>
        </p:txBody>
      </p:sp>
    </p:spTree>
    <p:extLst>
      <p:ext uri="{BB962C8B-B14F-4D97-AF65-F5344CB8AC3E}">
        <p14:creationId xmlns:p14="http://schemas.microsoft.com/office/powerpoint/2010/main" val="423701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00DB42-D73B-4613-A716-401D2B46D1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Następnie sortuje każdy z kubełków wbudowanym algorytmem sort z biblioteki </a:t>
            </a:r>
            <a:r>
              <a:rPr lang="pl-PL" sz="2400" dirty="0" err="1"/>
              <a:t>algorithm</a:t>
            </a:r>
            <a:r>
              <a:rPr lang="pl-PL" sz="2400" dirty="0"/>
              <a:t>.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F738FE2-0CE5-43E2-A114-B298F4724E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3074058"/>
            <a:ext cx="6343650" cy="709884"/>
          </a:xfrm>
        </p:spPr>
      </p:pic>
    </p:spTree>
    <p:extLst>
      <p:ext uri="{BB962C8B-B14F-4D97-AF65-F5344CB8AC3E}">
        <p14:creationId xmlns:p14="http://schemas.microsoft.com/office/powerpoint/2010/main" val="90459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57A3E3-6B10-4552-9FB2-06B6FE3FE6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/>
              <a:t>Wkładanie posortowanych kubełków do początkowej tablicy. Kolejnymi posortowanymi wiaderkami.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Symbol zastępczy zawartości 5" descr="Obraz zawierający tekst, czarny&#10;&#10;Opis wygenerowany automatycznie">
            <a:extLst>
              <a:ext uri="{FF2B5EF4-FFF2-40B4-BE49-F238E27FC236}">
                <a16:creationId xmlns:a16="http://schemas.microsoft.com/office/drawing/2014/main" id="{8F00EACE-DA9C-4E0F-A6D2-D1B8B0AC00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81326"/>
            <a:ext cx="8250008" cy="1445256"/>
          </a:xfrm>
        </p:spPr>
      </p:pic>
    </p:spTree>
    <p:extLst>
      <p:ext uri="{BB962C8B-B14F-4D97-AF65-F5344CB8AC3E}">
        <p14:creationId xmlns:p14="http://schemas.microsoft.com/office/powerpoint/2010/main" val="104060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B7E2E1-E7D7-4E61-A089-8CE8525E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/>
              <a:t>Algorithm</a:t>
            </a:r>
            <a:r>
              <a:rPr lang="pl-PL" b="1" dirty="0"/>
              <a:t> sort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8BB11EA-2F24-43B1-AF3C-E7A7193F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400" dirty="0"/>
              <a:t>(Tutaj zdjęcia nie będę wklejać bo wiadomo jak wygląda)</a:t>
            </a:r>
          </a:p>
          <a:p>
            <a:pPr marL="0" indent="0">
              <a:buNone/>
            </a:pP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Algorytm używany przez sort () to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IntroSort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Introsort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będący hybrydowym algorytmem sortowania, wykorzystuje trzy algorytmy sortowania, aby zminimalizować czas działania,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Quicksort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Heapsort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 </a:t>
            </a:r>
            <a:r>
              <a:rPr kumimoji="0" lang="pl-PL" altLang="pl-P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Insertion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Sort. Mówiąc najprościej, jest to najlepszy dostępny algorytm sortowania. Jest to algorytm sortowania hybrydowego, co oznacza, że ​​używa więcej niż jednego algorytmu sortowania jako rutyny.</a:t>
            </a:r>
            <a:r>
              <a:rPr kumimoji="0" lang="pl-PL" altLang="pl-P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23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360555-B164-4B0D-AFA3-CE1AC5D1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Żeby ładnie wyglądało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5D894C-B0F4-4F3E-A92D-C8C7EEDCA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53725" cy="2412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Mimo tego, że całość danych zwracam do pliku, tworzę dwie tablicę z nazwami by łatwiej zorientować się co się dzieje z programem w czasie jego trwania (wspominam o tym tylko po to by uniknąć niejasności w pewnym momencie </a:t>
            </a:r>
            <a:r>
              <a:rPr lang="pl-PL" sz="2400" dirty="0" err="1"/>
              <a:t>maina</a:t>
            </a:r>
            <a:r>
              <a:rPr lang="pl-PL" sz="2400" dirty="0"/>
              <a:t>)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9E75887B-AE53-4213-B3A0-D57ECE975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5394"/>
            <a:ext cx="12211048" cy="2412606"/>
          </a:xfrm>
        </p:spPr>
      </p:pic>
    </p:spTree>
    <p:extLst>
      <p:ext uri="{BB962C8B-B14F-4D97-AF65-F5344CB8AC3E}">
        <p14:creationId xmlns:p14="http://schemas.microsoft.com/office/powerpoint/2010/main" val="366269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A2784B-EAED-4B4B-8725-B1105E6E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Najważniejsze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11E98B-9E68-4CA5-8975-E26E4F58A7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Na początek tworzę jedną tablicę o nazwie rozmiary, która jak sama nazwa mówi przechowuje rozmiary. </a:t>
            </a:r>
          </a:p>
          <a:p>
            <a:pPr marL="0" indent="0">
              <a:buNone/>
            </a:pPr>
            <a:r>
              <a:rPr lang="pl-PL" sz="2400" dirty="0"/>
              <a:t>Następnie tworzę 2 tablice wskaźników do funkcji. Pierwsza tablica zawiera wskaźniki do funkcji sortujących, druga do funkcji wypełniających.</a:t>
            </a:r>
          </a:p>
        </p:txBody>
      </p:sp>
      <p:pic>
        <p:nvPicPr>
          <p:cNvPr id="15" name="Symbol zastępczy zawartości 14" descr="Obraz zawierający tekst&#10;&#10;Opis wygenerowany automatycznie">
            <a:extLst>
              <a:ext uri="{FF2B5EF4-FFF2-40B4-BE49-F238E27FC236}">
                <a16:creationId xmlns:a16="http://schemas.microsoft.com/office/drawing/2014/main" id="{DC90D144-B2B0-435F-927F-723119B322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75" y="2028826"/>
            <a:ext cx="5804896" cy="3377602"/>
          </a:xfrm>
        </p:spPr>
      </p:pic>
    </p:spTree>
    <p:extLst>
      <p:ext uri="{BB962C8B-B14F-4D97-AF65-F5344CB8AC3E}">
        <p14:creationId xmlns:p14="http://schemas.microsoft.com/office/powerpoint/2010/main" val="303353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0B0D53-98B5-4FCE-BE24-F4A000F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Jak wywoływane są funkcję?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2AB646-8467-41EF-991F-47114C3172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Jak widzimy mamy tu 3 pętle typu for w których ta pierwsza odpowiada za sposób wypełniania używany w danym czasie, druga za rozmiar tabeli na, którym aktualnie przeprowadzamy testy, a trzecia za sposób sortowania którego aktualnie używamy.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09151976-3100-4F1C-B74E-F1C26864C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4928"/>
            <a:ext cx="5181600" cy="3892731"/>
          </a:xfrm>
        </p:spPr>
      </p:pic>
    </p:spTree>
    <p:extLst>
      <p:ext uri="{BB962C8B-B14F-4D97-AF65-F5344CB8AC3E}">
        <p14:creationId xmlns:p14="http://schemas.microsoft.com/office/powerpoint/2010/main" val="89310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5A51BE-373F-48A4-A0E3-828672F9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b="1" dirty="0"/>
              <a:t>Jak spisują się nasze sortowania w sytuacji optymistycznej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D5FB06-0BCC-4837-88BD-1F79710C0E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Jak widać na wykresie w sytuacji optymistycznej  insert sort jest najszybszym sposobem sortowania, najwolniejszymi są </a:t>
            </a:r>
            <a:r>
              <a:rPr lang="pl-PL" sz="2400" dirty="0" err="1"/>
              <a:t>bubble</a:t>
            </a:r>
            <a:r>
              <a:rPr lang="pl-PL" sz="2400" dirty="0"/>
              <a:t> sort i </a:t>
            </a:r>
            <a:r>
              <a:rPr lang="pl-PL" sz="2400" dirty="0" err="1"/>
              <a:t>selection</a:t>
            </a:r>
            <a:r>
              <a:rPr lang="pl-PL" sz="2400" dirty="0"/>
              <a:t> sort. Widać także, że na szybkość </a:t>
            </a:r>
            <a:r>
              <a:rPr lang="pl-PL" sz="2400" dirty="0" err="1"/>
              <a:t>bubble</a:t>
            </a:r>
            <a:r>
              <a:rPr lang="pl-PL" sz="2400" dirty="0"/>
              <a:t> sort i </a:t>
            </a:r>
            <a:r>
              <a:rPr lang="pl-PL" sz="2400" dirty="0" err="1"/>
              <a:t>selection</a:t>
            </a:r>
            <a:r>
              <a:rPr lang="pl-PL" sz="2400" dirty="0"/>
              <a:t> sort spory wpływ ma ilość elementów w tablicy (będzie się to powtarzać w każdej innej sytuacji)</a:t>
            </a:r>
          </a:p>
          <a:p>
            <a:pPr marL="0" indent="0">
              <a:buNone/>
            </a:pPr>
            <a:r>
              <a:rPr lang="pl-PL" sz="2400" dirty="0"/>
              <a:t>(tło białe by lepiej było widać wykres)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C6D418CB-4987-4287-9BE3-62C5A989DD6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801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FA705D-5190-4494-9800-80CE6F11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b="1" dirty="0"/>
              <a:t>Jak spisują się nasze sortowania w sytuacji pesymistycznej</a:t>
            </a:r>
            <a:endParaRPr lang="pl-PL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304BFE-6B66-4D76-A83B-3FA2189572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W sytuacji pesymistycznej insert sort już nie działa aż tak dobrze (tak samo jak </a:t>
            </a:r>
            <a:r>
              <a:rPr lang="pl-PL" sz="2400" dirty="0" err="1"/>
              <a:t>bubble</a:t>
            </a:r>
            <a:r>
              <a:rPr lang="pl-PL" sz="2400" dirty="0"/>
              <a:t> i </a:t>
            </a:r>
            <a:r>
              <a:rPr lang="pl-PL" sz="2400" dirty="0" err="1"/>
              <a:t>selection</a:t>
            </a:r>
            <a:r>
              <a:rPr lang="pl-PL" sz="2400" dirty="0"/>
              <a:t> znacznie zwalnia wraz z zwiększoną ilością elementów). Sort z biblioteki </a:t>
            </a:r>
            <a:r>
              <a:rPr lang="pl-PL" sz="2400" dirty="0" err="1"/>
              <a:t>algorithm</a:t>
            </a:r>
            <a:r>
              <a:rPr lang="pl-PL" sz="2400" dirty="0"/>
              <a:t> jest najszybszy, ponownie widzimy że buble sort jest najwolniejszy, ale tym razem znacznie od </a:t>
            </a:r>
            <a:r>
              <a:rPr lang="pl-PL" sz="2400" dirty="0" err="1"/>
              <a:t>selection</a:t>
            </a:r>
            <a:r>
              <a:rPr lang="pl-PL" sz="2400" dirty="0"/>
              <a:t> </a:t>
            </a:r>
            <a:r>
              <a:rPr lang="pl-PL" sz="2400" dirty="0" err="1"/>
              <a:t>sorta</a:t>
            </a:r>
            <a:r>
              <a:rPr lang="pl-PL" sz="2400" dirty="0"/>
              <a:t> przy czym </a:t>
            </a:r>
            <a:r>
              <a:rPr lang="pl-PL" sz="2400" dirty="0" err="1"/>
              <a:t>bucket</a:t>
            </a:r>
            <a:r>
              <a:rPr lang="pl-PL" sz="2400" dirty="0"/>
              <a:t> sort szybkość </a:t>
            </a:r>
            <a:r>
              <a:rPr lang="pl-PL" sz="2400" dirty="0" err="1"/>
              <a:t>bucket</a:t>
            </a:r>
            <a:r>
              <a:rPr lang="pl-PL" sz="2400" dirty="0"/>
              <a:t> </a:t>
            </a:r>
            <a:r>
              <a:rPr lang="pl-PL" sz="2400" dirty="0" err="1"/>
              <a:t>sorta</a:t>
            </a:r>
            <a:r>
              <a:rPr lang="pl-PL" sz="2400" dirty="0"/>
              <a:t> prawie się nie zmienia.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E38D0249-FE79-467A-81B5-CFC7BE609D8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202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56E769-37AB-4E92-8758-2074EB65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b="1" dirty="0"/>
              <a:t>Jak spisują się nasze sortowania w sytuacji randomowej</a:t>
            </a:r>
            <a:endParaRPr lang="pl-PL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09CC67-7571-44CE-892D-B54139039E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Ponownie </a:t>
            </a:r>
            <a:r>
              <a:rPr lang="pl-PL" sz="2400" dirty="0" err="1"/>
              <a:t>algorithm</a:t>
            </a:r>
            <a:r>
              <a:rPr lang="pl-PL" sz="2400" dirty="0"/>
              <a:t> sort jest najszybszy, lecz widzimy, że zwolnił on trochę porównując do sytuacji  pesymistycznej, </a:t>
            </a:r>
            <a:r>
              <a:rPr lang="pl-PL" sz="2400" dirty="0" err="1"/>
              <a:t>bucket</a:t>
            </a:r>
            <a:r>
              <a:rPr lang="pl-PL" sz="2400" dirty="0"/>
              <a:t> sort znowu utrzymuje się na tym samym poziomie. </a:t>
            </a:r>
            <a:r>
              <a:rPr lang="pl-PL" sz="2400" dirty="0" err="1"/>
              <a:t>Bubble</a:t>
            </a:r>
            <a:r>
              <a:rPr lang="pl-PL" sz="2400" dirty="0"/>
              <a:t> ponownie najwolniejszy.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6B6A6AC1-BF6C-451A-89D3-0EE931B754B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364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C95AA962-15B3-4B13-A411-A822047D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Ostateczny wniosek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01A5264-F760-41A2-9A17-21BF7FE1C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-Tylko w sortowaniu przy sytuacji optymistycznej opłaca się nam użyć metody sortowania innej niż </a:t>
            </a:r>
            <a:r>
              <a:rPr lang="pl-PL" sz="2400" dirty="0" err="1"/>
              <a:t>algorithm</a:t>
            </a:r>
            <a:r>
              <a:rPr lang="pl-PL" sz="2400" dirty="0"/>
              <a:t>, mowa tu o insert sorcie. </a:t>
            </a:r>
          </a:p>
          <a:p>
            <a:pPr marL="0" indent="0">
              <a:buNone/>
            </a:pPr>
            <a:r>
              <a:rPr lang="pl-PL" sz="2400" dirty="0"/>
              <a:t>-Natomiast, jeśli nie możemy użyć </a:t>
            </a:r>
            <a:r>
              <a:rPr lang="pl-PL" sz="2400" dirty="0" err="1"/>
              <a:t>algorithm</a:t>
            </a:r>
            <a:r>
              <a:rPr lang="pl-PL" sz="2400" dirty="0"/>
              <a:t>, a mamy dużą ilość elementów do posortowania warto użyć </a:t>
            </a:r>
            <a:r>
              <a:rPr lang="pl-PL" sz="2400" dirty="0" err="1"/>
              <a:t>bucket</a:t>
            </a:r>
            <a:r>
              <a:rPr lang="pl-PL" sz="2400" dirty="0"/>
              <a:t> sort. </a:t>
            </a:r>
          </a:p>
          <a:p>
            <a:pPr marL="0" indent="0">
              <a:buNone/>
            </a:pPr>
            <a:r>
              <a:rPr lang="pl-PL" sz="2400" dirty="0"/>
              <a:t>-W sytuacji gdzie mamy małą ilość elementów i nie chcemy użyć </a:t>
            </a:r>
            <a:r>
              <a:rPr lang="pl-PL" sz="2400" dirty="0" err="1"/>
              <a:t>algorithm</a:t>
            </a:r>
            <a:r>
              <a:rPr lang="pl-PL" sz="2400" dirty="0"/>
              <a:t> opłaca się każdej innej metody sortowania oprócz </a:t>
            </a:r>
            <a:r>
              <a:rPr lang="pl-PL" sz="2400" dirty="0" err="1"/>
              <a:t>bucket</a:t>
            </a:r>
            <a:r>
              <a:rPr lang="pl-PL" sz="2400" dirty="0"/>
              <a:t> sort.</a:t>
            </a:r>
          </a:p>
        </p:txBody>
      </p:sp>
    </p:spTree>
    <p:extLst>
      <p:ext uri="{BB962C8B-B14F-4D97-AF65-F5344CB8AC3E}">
        <p14:creationId xmlns:p14="http://schemas.microsoft.com/office/powerpoint/2010/main" val="176558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3539BE-01B1-4DF5-B5D1-2860C7F8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Rodzaje sortowań, których użyłem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3D64DE-C80D-43A1-B396-9D1690E5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400" dirty="0" err="1"/>
              <a:t>Bubble</a:t>
            </a:r>
            <a:r>
              <a:rPr lang="pl-PL" sz="2400" dirty="0"/>
              <a:t> sort</a:t>
            </a:r>
          </a:p>
          <a:p>
            <a:r>
              <a:rPr lang="pl-PL" sz="2400" dirty="0" err="1"/>
              <a:t>Bucket</a:t>
            </a:r>
            <a:r>
              <a:rPr lang="pl-PL" sz="2400" dirty="0"/>
              <a:t> sort</a:t>
            </a:r>
          </a:p>
          <a:p>
            <a:r>
              <a:rPr lang="pl-PL" sz="2400" dirty="0"/>
              <a:t>Insert sort</a:t>
            </a:r>
          </a:p>
          <a:p>
            <a:r>
              <a:rPr lang="pl-PL" sz="2400" dirty="0" err="1"/>
              <a:t>Algorithm</a:t>
            </a:r>
            <a:r>
              <a:rPr lang="pl-PL" sz="2400" dirty="0"/>
              <a:t> sort</a:t>
            </a:r>
          </a:p>
          <a:p>
            <a:r>
              <a:rPr lang="pl-PL" sz="2400" dirty="0" err="1"/>
              <a:t>Selection</a:t>
            </a:r>
            <a:r>
              <a:rPr lang="pl-PL" sz="2400" dirty="0"/>
              <a:t> sort</a:t>
            </a:r>
          </a:p>
        </p:txBody>
      </p:sp>
    </p:spTree>
    <p:extLst>
      <p:ext uri="{BB962C8B-B14F-4D97-AF65-F5344CB8AC3E}">
        <p14:creationId xmlns:p14="http://schemas.microsoft.com/office/powerpoint/2010/main" val="55371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4324BD0-27E5-438A-B782-209B4041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6C752DD-E07B-4A64-B128-360ADA059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Wyk. Artur Binczyk</a:t>
            </a:r>
          </a:p>
        </p:txBody>
      </p:sp>
    </p:spTree>
    <p:extLst>
      <p:ext uri="{BB962C8B-B14F-4D97-AF65-F5344CB8AC3E}">
        <p14:creationId xmlns:p14="http://schemas.microsoft.com/office/powerpoint/2010/main" val="64817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B33187-913B-4D35-8359-FAC89CF1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Pomiary: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99F774-8D83-4459-B73B-EA2B418D4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Do pomiarów użyłem tablicy, która ma 5 elementów każdy z nich to w kolejności 200, 500, 1000, 10000, 100000.</a:t>
            </a:r>
          </a:p>
          <a:p>
            <a:pPr marL="0" indent="0">
              <a:buNone/>
            </a:pPr>
            <a:r>
              <a:rPr lang="pl-PL" sz="2400" dirty="0"/>
              <a:t>Następnie przeprowadziłem każde z sortowań na tych tablicach wypełnionych na 3 różne sposoby optymistyczny (tabela jest już uporządkowana od </a:t>
            </a:r>
            <a:r>
              <a:rPr lang="pl-PL" sz="2400" dirty="0" err="1"/>
              <a:t>najm</a:t>
            </a:r>
            <a:r>
              <a:rPr lang="pl-PL" sz="2400" dirty="0"/>
              <a:t>. elementu do </a:t>
            </a:r>
            <a:r>
              <a:rPr lang="pl-PL" sz="2400" dirty="0" err="1"/>
              <a:t>najw</a:t>
            </a:r>
            <a:r>
              <a:rPr lang="pl-PL" sz="2400" dirty="0"/>
              <a:t>), pesymistyczny (od </a:t>
            </a:r>
            <a:r>
              <a:rPr lang="pl-PL" sz="2400" dirty="0" err="1"/>
              <a:t>najw</a:t>
            </a:r>
            <a:r>
              <a:rPr lang="pl-PL" sz="2400" dirty="0"/>
              <a:t>. elementu do </a:t>
            </a:r>
            <a:r>
              <a:rPr lang="pl-PL" sz="2400" dirty="0" err="1"/>
              <a:t>najm</a:t>
            </a:r>
            <a:r>
              <a:rPr lang="pl-PL" sz="2400" dirty="0"/>
              <a:t>.) i losowy (tabela wypełniona losowo).</a:t>
            </a:r>
          </a:p>
        </p:txBody>
      </p:sp>
    </p:spTree>
    <p:extLst>
      <p:ext uri="{BB962C8B-B14F-4D97-AF65-F5344CB8AC3E}">
        <p14:creationId xmlns:p14="http://schemas.microsoft.com/office/powerpoint/2010/main" val="21307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043E20-52AE-46B6-AC34-B3AC8CFE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Wypełnianie tablic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088A81-492E-44AA-A5C2-6D170A0C91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Na początku programu stworzyłem funkcję mające na celu wypełniać tabele na 3 podane wcześniej sposoby.</a:t>
            </a:r>
          </a:p>
          <a:p>
            <a:pPr marL="0" indent="0">
              <a:buNone/>
            </a:pPr>
            <a:r>
              <a:rPr lang="pl-PL" sz="2400" dirty="0"/>
              <a:t>Tutaj pokazałem funkcję wypełniającą w sposób od </a:t>
            </a:r>
            <a:r>
              <a:rPr lang="pl-PL" sz="2400" dirty="0" err="1"/>
              <a:t>najm</a:t>
            </a:r>
            <a:r>
              <a:rPr lang="pl-PL" sz="2400" dirty="0"/>
              <a:t>. do </a:t>
            </a:r>
            <a:r>
              <a:rPr lang="pl-PL" sz="2400" dirty="0" err="1"/>
              <a:t>najw</a:t>
            </a:r>
            <a:r>
              <a:rPr lang="pl-PL" sz="2400" dirty="0"/>
              <a:t>. Przyjmuje ona 2 argumenty </a:t>
            </a:r>
            <a:r>
              <a:rPr lang="pl-PL" sz="2400" dirty="0" err="1"/>
              <a:t>tab</a:t>
            </a:r>
            <a:r>
              <a:rPr lang="pl-PL" sz="2400" dirty="0"/>
              <a:t>[] – tablica, którą chcemy wypełnić i n – ilość elementów w tablicy.</a:t>
            </a:r>
          </a:p>
          <a:p>
            <a:pPr marL="0" indent="0">
              <a:buNone/>
            </a:pPr>
            <a:r>
              <a:rPr lang="pl-PL" sz="2400" dirty="0"/>
              <a:t>(Wszystkie funkcję w tym programie przyjmują te same argumenty)</a:t>
            </a:r>
          </a:p>
          <a:p>
            <a:endParaRPr lang="pl-P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Symbol zastępczy zawartości 9" descr="Obraz zawierający tekst&#10;&#10;Opis wygenerowany automatycznie">
            <a:extLst>
              <a:ext uri="{FF2B5EF4-FFF2-40B4-BE49-F238E27FC236}">
                <a16:creationId xmlns:a16="http://schemas.microsoft.com/office/drawing/2014/main" id="{798E9DB4-561A-40CA-8C8C-D64704DA73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429000"/>
            <a:ext cx="5077534" cy="1714739"/>
          </a:xfrm>
        </p:spPr>
      </p:pic>
    </p:spTree>
    <p:extLst>
      <p:ext uri="{BB962C8B-B14F-4D97-AF65-F5344CB8AC3E}">
        <p14:creationId xmlns:p14="http://schemas.microsoft.com/office/powerpoint/2010/main" val="325792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976B4C-2B29-4866-B440-EC440782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/>
              <a:t>Bubble</a:t>
            </a:r>
            <a:r>
              <a:rPr lang="pl-PL" b="1" dirty="0"/>
              <a:t> sort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C68D28-8258-4CF5-9FAE-452C9E5BD0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Zasada działania opiera się na cyklicznym porównywaniu par sąsiadujących elementów i zamianie ich kolejności w przypadku niespełnienia kryterium porządkowego zbioru. Operację tę wykonujemy dotąd, aż cały zbiór zostanie posortowany.</a:t>
            </a:r>
          </a:p>
          <a:p>
            <a:pPr marL="0" indent="0">
              <a:buNone/>
            </a:pPr>
            <a:r>
              <a:rPr lang="pl-PL" sz="2400" dirty="0"/>
              <a:t>(reszta kodu służy do mierzenia czasu)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D32ABC0F-5D9C-4394-96E3-250A239EA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737145"/>
            <a:ext cx="5334000" cy="2458065"/>
          </a:xfrm>
        </p:spPr>
      </p:pic>
    </p:spTree>
    <p:extLst>
      <p:ext uri="{BB962C8B-B14F-4D97-AF65-F5344CB8AC3E}">
        <p14:creationId xmlns:p14="http://schemas.microsoft.com/office/powerpoint/2010/main" val="383068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FAE380-E05B-406E-8C68-F0CEE15E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Insert sort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2C2D1D-28AC-4817-AD3F-1C8A0EC5B7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dirty="0"/>
              <a:t>Algorytm </a:t>
            </a:r>
            <a:r>
              <a:rPr lang="pl-PL" sz="2400" b="1" dirty="0"/>
              <a:t>sortowania przez wstawianie</a:t>
            </a:r>
            <a:r>
              <a:rPr lang="pl-PL" sz="2400" dirty="0"/>
              <a:t> można porównać do sposobu układania kart pobieranych z talii. Najpierw bierzemy pierwszą kartę. Następnie pobieramy kolejne, aż do wyczerpania talii. Każdą pobraną kartę porównujemy z kartami, które już trzymamy w ręce i szukamy dla niej miejsca przed pierwszą kartą starszą. Gdy znajdziemy takie miejsce, rozsuwamy karty i nową wstawiamy na przygotowane w ten sposób miejsce Jeśli nasza karta jest najstarsza (najmłodsza), to umieszczamy ją na samym końcu. Tak porządkujemy karty.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26DCC85E-A937-40D1-A631-6752301F58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20" y="1990725"/>
            <a:ext cx="5300880" cy="3932646"/>
          </a:xfrm>
        </p:spPr>
      </p:pic>
    </p:spTree>
    <p:extLst>
      <p:ext uri="{BB962C8B-B14F-4D97-AF65-F5344CB8AC3E}">
        <p14:creationId xmlns:p14="http://schemas.microsoft.com/office/powerpoint/2010/main" val="47148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617129-EB72-4F0F-A46D-B06812CF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/>
              <a:t>Selection</a:t>
            </a:r>
            <a:r>
              <a:rPr lang="pl-PL" b="1" dirty="0"/>
              <a:t> sort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105E28-8908-4AB4-9FF1-68553F4472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Sortowanie te polega na wyszukaniu najmniejszego elementu z całej tablicy i wstawieniu go na następny element posortowanej tablicy. </a:t>
            </a:r>
            <a:br>
              <a:rPr lang="pl-PL" sz="2400" dirty="0"/>
            </a:br>
            <a:r>
              <a:rPr lang="pl-PL" sz="2400" dirty="0"/>
              <a:t>Gdy najmniejszy element zamienimy na największy, wówczas tablica będzie posortowana od największego do najmniejszego elementu. 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6A9441ED-C300-47C8-95C6-F54CFBE21B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37219"/>
            <a:ext cx="5181600" cy="3328150"/>
          </a:xfrm>
        </p:spPr>
      </p:pic>
    </p:spTree>
    <p:extLst>
      <p:ext uri="{BB962C8B-B14F-4D97-AF65-F5344CB8AC3E}">
        <p14:creationId xmlns:p14="http://schemas.microsoft.com/office/powerpoint/2010/main" val="201290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E4C77C-E1C1-4C3D-A3C9-F9857F6D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/>
              <a:t>Bucket</a:t>
            </a:r>
            <a:r>
              <a:rPr lang="pl-PL" b="1" dirty="0"/>
              <a:t> sort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47F2DD-81DC-4D98-8350-2F3D00EB1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543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Ten </a:t>
            </a:r>
            <a:r>
              <a:rPr lang="pl-PL" sz="2400" dirty="0" err="1"/>
              <a:t>bucket</a:t>
            </a:r>
            <a:r>
              <a:rPr lang="pl-PL" sz="2400" dirty="0"/>
              <a:t> sort różni się od tego, którego mieliśmy na lekcji, więc dokładnie go wytłumaczę.</a:t>
            </a:r>
          </a:p>
          <a:p>
            <a:pPr marL="0" indent="0">
              <a:buNone/>
            </a:pPr>
            <a:r>
              <a:rPr lang="pl-PL" sz="2400" dirty="0"/>
              <a:t>45 linijka: Tworzenie nowych wiaderek do których będą wkładane poszczególne liczby</a:t>
            </a:r>
          </a:p>
          <a:p>
            <a:pPr marL="0" indent="0">
              <a:buNone/>
            </a:pPr>
            <a:r>
              <a:rPr lang="pl-PL" sz="2400" dirty="0"/>
              <a:t>46:znalezienie maksymalnej wartości i dodanie do niej 1 (dodawanie 1 było wytłumaczone na lekcji)</a:t>
            </a:r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12" name="Symbol zastępczy zawartości 11" descr="Obraz zawierający tekst&#10;&#10;Opis wygenerowany automatycznie">
            <a:extLst>
              <a:ext uri="{FF2B5EF4-FFF2-40B4-BE49-F238E27FC236}">
                <a16:creationId xmlns:a16="http://schemas.microsoft.com/office/drawing/2014/main" id="{D78DE19A-AB9F-4842-8C9A-B9C3FB4979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54" y="3329688"/>
            <a:ext cx="4953691" cy="1343212"/>
          </a:xfrm>
        </p:spPr>
      </p:pic>
    </p:spTree>
    <p:extLst>
      <p:ext uri="{BB962C8B-B14F-4D97-AF65-F5344CB8AC3E}">
        <p14:creationId xmlns:p14="http://schemas.microsoft.com/office/powerpoint/2010/main" val="276165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ymbol zastępczy zawartości 23">
            <a:extLst>
              <a:ext uri="{FF2B5EF4-FFF2-40B4-BE49-F238E27FC236}">
                <a16:creationId xmlns:a16="http://schemas.microsoft.com/office/drawing/2014/main" id="{853104E2-7CCE-4B3A-8165-177CA036A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55406"/>
            <a:ext cx="4618703" cy="5321557"/>
          </a:xfrm>
        </p:spPr>
        <p:txBody>
          <a:bodyPr>
            <a:normAutofit fontScale="92500" lnSpcReduction="10000"/>
          </a:bodyPr>
          <a:lstStyle/>
          <a:p>
            <a:r>
              <a:rPr lang="pl-PL" sz="2600" b="0" i="0" dirty="0">
                <a:effectLst/>
                <a:latin typeface="Whitney"/>
              </a:rPr>
              <a:t>47 - 51 pętla </a:t>
            </a:r>
            <a:r>
              <a:rPr lang="pl-PL" sz="2600" b="0" i="0" dirty="0" err="1">
                <a:effectLst/>
                <a:latin typeface="Whitney"/>
              </a:rPr>
              <a:t>ktora</a:t>
            </a:r>
            <a:r>
              <a:rPr lang="pl-PL" sz="2600" b="0" i="0" dirty="0">
                <a:effectLst/>
                <a:latin typeface="Whitney"/>
              </a:rPr>
              <a:t> </a:t>
            </a:r>
            <a:r>
              <a:rPr lang="pl-PL" sz="2600" b="0" i="0" dirty="0" err="1">
                <a:effectLst/>
                <a:latin typeface="Whitney"/>
              </a:rPr>
              <a:t>jst</a:t>
            </a:r>
            <a:r>
              <a:rPr lang="pl-PL" sz="2600" b="0" i="0" dirty="0">
                <a:effectLst/>
                <a:latin typeface="Whitney"/>
              </a:rPr>
              <a:t> kluczowa dla </a:t>
            </a:r>
            <a:r>
              <a:rPr lang="pl-PL" sz="2600" b="0" i="0" dirty="0" err="1">
                <a:effectLst/>
                <a:latin typeface="Whitney"/>
              </a:rPr>
              <a:t>bucket</a:t>
            </a:r>
            <a:r>
              <a:rPr lang="pl-PL" sz="2600" b="0" i="0" dirty="0">
                <a:effectLst/>
                <a:latin typeface="Whitney"/>
              </a:rPr>
              <a:t> </a:t>
            </a:r>
            <a:r>
              <a:rPr lang="pl-PL" sz="2600" b="0" i="0" dirty="0" err="1">
                <a:effectLst/>
                <a:latin typeface="Whitney"/>
              </a:rPr>
              <a:t>sort'a</a:t>
            </a:r>
            <a:r>
              <a:rPr lang="pl-PL" sz="2600" b="0" i="0" dirty="0">
                <a:effectLst/>
                <a:latin typeface="Whitney"/>
              </a:rPr>
              <a:t>, iteruje ona przez każdy element tablicy danej do posortowania, i "wkłada" ją do odpowiedniego wiaderka</a:t>
            </a:r>
          </a:p>
          <a:p>
            <a:endParaRPr lang="pl-PL" sz="2600" b="0" i="0" dirty="0">
              <a:effectLst/>
              <a:latin typeface="Whitney"/>
            </a:endParaRPr>
          </a:p>
          <a:p>
            <a:r>
              <a:rPr lang="pl-PL" sz="2600" b="0" i="0" dirty="0">
                <a:effectLst/>
                <a:latin typeface="Whitney"/>
              </a:rPr>
              <a:t>49 - kalkulowanie indeksu wiaderka dla danej liczby(by wiedzieć do jakiego wiaderka włożyć liczbę). </a:t>
            </a:r>
            <a:r>
              <a:rPr lang="pl-PL" sz="2600" dirty="0">
                <a:latin typeface="Whitney"/>
              </a:rPr>
              <a:t>1.0 jest po to by przekształcić na </a:t>
            </a:r>
            <a:r>
              <a:rPr lang="pl-PL" sz="2600" dirty="0" err="1">
                <a:latin typeface="Whitney"/>
              </a:rPr>
              <a:t>float</a:t>
            </a:r>
            <a:r>
              <a:rPr lang="pl-PL" sz="2600" dirty="0">
                <a:latin typeface="Whitney"/>
              </a:rPr>
              <a:t>, a dopiero potem konwertowana do </a:t>
            </a:r>
            <a:r>
              <a:rPr lang="pl-PL" sz="2600" dirty="0" err="1">
                <a:latin typeface="Whitney"/>
              </a:rPr>
              <a:t>int</a:t>
            </a:r>
            <a:r>
              <a:rPr lang="pl-PL" sz="2600" dirty="0">
                <a:latin typeface="Whitney"/>
              </a:rPr>
              <a:t>. W normalnym </a:t>
            </a:r>
            <a:r>
              <a:rPr lang="pl-PL" sz="2600" dirty="0" err="1">
                <a:latin typeface="Whitney"/>
              </a:rPr>
              <a:t>bucket</a:t>
            </a:r>
            <a:r>
              <a:rPr lang="pl-PL" sz="2600" dirty="0">
                <a:latin typeface="Whitney"/>
              </a:rPr>
              <a:t> sorcie nie ma dzielenia przez </a:t>
            </a:r>
            <a:r>
              <a:rPr lang="pl-PL" sz="2600" dirty="0" err="1">
                <a:latin typeface="Whitney"/>
              </a:rPr>
              <a:t>max_value</a:t>
            </a:r>
            <a:r>
              <a:rPr lang="pl-PL" sz="2600" dirty="0">
                <a:latin typeface="Whitney"/>
              </a:rPr>
              <a:t> (</a:t>
            </a:r>
            <a:r>
              <a:rPr lang="pl-PL" sz="2600" b="0" i="0" dirty="0">
                <a:effectLst/>
                <a:latin typeface="Whitney"/>
              </a:rPr>
              <a:t>dzielenie przez </a:t>
            </a:r>
            <a:r>
              <a:rPr lang="pl-PL" sz="2600" b="0" i="0" dirty="0" err="1">
                <a:effectLst/>
                <a:latin typeface="Whitney"/>
              </a:rPr>
              <a:t>max_value</a:t>
            </a:r>
            <a:r>
              <a:rPr lang="pl-PL" sz="2600" b="0" i="0" dirty="0">
                <a:effectLst/>
                <a:latin typeface="Whitney"/>
              </a:rPr>
              <a:t> - konwersja liczb &gt; 1 na </a:t>
            </a:r>
            <a:r>
              <a:rPr lang="pl-PL" sz="2600" b="0" i="0" dirty="0" err="1">
                <a:effectLst/>
                <a:latin typeface="Whitney"/>
              </a:rPr>
              <a:t>liczbe</a:t>
            </a:r>
            <a:r>
              <a:rPr lang="pl-PL" sz="2600" b="0" i="0" dirty="0">
                <a:effectLst/>
                <a:latin typeface="Whitney"/>
              </a:rPr>
              <a:t> &lt;= 1)</a:t>
            </a:r>
            <a:endParaRPr lang="pl-PL" sz="2600" dirty="0"/>
          </a:p>
        </p:txBody>
      </p:sp>
      <p:pic>
        <p:nvPicPr>
          <p:cNvPr id="26" name="Symbol zastępczy zawartości 25" descr="Obraz zawierający tekst&#10;&#10;Opis wygenerowany automatycznie">
            <a:extLst>
              <a:ext uri="{FF2B5EF4-FFF2-40B4-BE49-F238E27FC236}">
                <a16:creationId xmlns:a16="http://schemas.microsoft.com/office/drawing/2014/main" id="{5820E368-1A90-4576-87CF-9CA5F530E2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91" y="3256988"/>
            <a:ext cx="5636376" cy="1315886"/>
          </a:xfrm>
        </p:spPr>
      </p:pic>
    </p:spTree>
    <p:extLst>
      <p:ext uri="{BB962C8B-B14F-4D97-AF65-F5344CB8AC3E}">
        <p14:creationId xmlns:p14="http://schemas.microsoft.com/office/powerpoint/2010/main" val="37834991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943</Words>
  <Application>Microsoft Office PowerPoint</Application>
  <PresentationFormat>Panoramiczny</PresentationFormat>
  <Paragraphs>59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Consolas</vt:lpstr>
      <vt:lpstr>Whitney</vt:lpstr>
      <vt:lpstr>Motyw pakietu Office</vt:lpstr>
      <vt:lpstr>Sposoby Sortowania i ich czas trwania</vt:lpstr>
      <vt:lpstr>Rodzaje sortowań, których użyłem</vt:lpstr>
      <vt:lpstr>Pomiary:</vt:lpstr>
      <vt:lpstr>Wypełnianie tablic</vt:lpstr>
      <vt:lpstr>Bubble sort</vt:lpstr>
      <vt:lpstr>Insert sort</vt:lpstr>
      <vt:lpstr>Selection sort</vt:lpstr>
      <vt:lpstr>Bucket sort</vt:lpstr>
      <vt:lpstr>Prezentacja programu PowerPoint</vt:lpstr>
      <vt:lpstr>Prezentacja programu PowerPoint</vt:lpstr>
      <vt:lpstr>Prezentacja programu PowerPoint</vt:lpstr>
      <vt:lpstr>Algorithm sort</vt:lpstr>
      <vt:lpstr>Żeby ładnie wyglądało</vt:lpstr>
      <vt:lpstr>Najważniejsze</vt:lpstr>
      <vt:lpstr>Jak wywoływane są funkcję?</vt:lpstr>
      <vt:lpstr>Jak spisują się nasze sortowania w sytuacji optymistycznej</vt:lpstr>
      <vt:lpstr>Jak spisują się nasze sortowania w sytuacji pesymistycznej</vt:lpstr>
      <vt:lpstr>Jak spisują się nasze sortowania w sytuacji randomowej</vt:lpstr>
      <vt:lpstr>Ostateczny wniosek</vt:lpstr>
      <vt:lpstr>Dziękuję za Uwagę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Sposoby Sortowania i ich czas trwania</dc:title>
  <dc:creator>Artur Binczyk</dc:creator>
  <cp:lastModifiedBy>Artur Binczyk</cp:lastModifiedBy>
  <cp:revision>16</cp:revision>
  <dcterms:created xsi:type="dcterms:W3CDTF">2021-03-07T18:01:04Z</dcterms:created>
  <dcterms:modified xsi:type="dcterms:W3CDTF">2021-03-15T16:17:28Z</dcterms:modified>
</cp:coreProperties>
</file>