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d6f9bdee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d6f9bdee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6f9bdee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6f9bdee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6f9bdee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6f9bdee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d6f9bde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d6f9bde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6f9bde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d6f9bde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6f9bdee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6f9bdee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d6f9bdee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d6f9bdee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d6f9bdee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d6f9bdee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6f9bde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6f9bde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6f9bde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6f9bde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6f9bdee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6f9bdee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6f9bdee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6f9bdee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d6f9bdee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d6f9bdee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6f9bdee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6f9bdee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d6f9bde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d6f9bde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6f9bdee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6f9bdee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widget/AutoCompleteTextView.html#getThreshold()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guide/topics/resources/menu-resource.html" TargetMode="External"/><Relationship Id="rId4" Type="http://schemas.openxmlformats.org/officeDocument/2006/relationships/hyperlink" Target="https://developer.android.com/reference/android/view/Menu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view/Menu.html" TargetMode="External"/><Relationship Id="rId4" Type="http://schemas.openxmlformats.org/officeDocument/2006/relationships/hyperlink" Target="https://developer.android.com/reference/android/view/MenuItem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- Day 11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AutoComplete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Menu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ButterKnife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- Nested Item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&lt;?xml version=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"1.0"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encoding=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&lt;menu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"http://schemas.android.com/apk/res/android"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"@+id/file"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"@string/file"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&lt;!-- "file" submenu --&gt;</a:t>
            </a:r>
            <a:endParaRPr sz="105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&lt;menu&gt;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"@+id/create_new"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"@string/create_new"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"@+id/open"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"@string/open"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&lt;/menu&gt;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&lt;/item&gt;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&lt;/menu&gt;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- group item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&lt;?xml version=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"1.0"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encoding=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&lt;menu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"http://schemas.android.com/apk/res/android"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"@+id/menu_save"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android:icon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"@drawable/menu_save"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"@string/menu_save"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D81B6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&lt;!-- menu group --&gt;</a:t>
            </a:r>
            <a:endParaRPr sz="1050">
              <a:solidFill>
                <a:srgbClr val="D81B6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&lt;group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"@+id/group_delete"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"@+id/menu_archive"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"@string/menu_archive"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"@+id/menu_delete"</a:t>
            </a:r>
            <a:endParaRPr sz="10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en" sz="10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"@string/menu_delete"</a:t>
            </a: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&lt;/group&gt;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&lt;/menu&gt;</a:t>
            </a:r>
            <a:endParaRPr sz="10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Eliminate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findViewById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calls by using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@BindView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on fields.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Eliminate anonymous inner-classes for listeners by annotating methods with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@OnClick</a:t>
            </a: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and others.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android {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  compileOptions {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    sourceCompatibility </a:t>
            </a:r>
            <a:r>
              <a:rPr lang="en" sz="1600">
                <a:solidFill>
                  <a:srgbClr val="D73A49"/>
                </a:solidFill>
                <a:highlight>
                  <a:srgbClr val="F6F8FA"/>
                </a:highlight>
              </a:rPr>
              <a:t>JavaVersion.</a:t>
            </a:r>
            <a:r>
              <a:rPr lang="en" sz="1600">
                <a:solidFill>
                  <a:srgbClr val="005CC5"/>
                </a:solidFill>
                <a:highlight>
                  <a:srgbClr val="F6F8FA"/>
                </a:highlight>
              </a:rPr>
              <a:t>VERSION_1_8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    targetCompatibility </a:t>
            </a:r>
            <a:r>
              <a:rPr lang="en" sz="1600">
                <a:solidFill>
                  <a:srgbClr val="D73A49"/>
                </a:solidFill>
                <a:highlight>
                  <a:srgbClr val="F6F8FA"/>
                </a:highlight>
              </a:rPr>
              <a:t>JavaVersion.</a:t>
            </a:r>
            <a:r>
              <a:rPr lang="en" sz="1600">
                <a:solidFill>
                  <a:srgbClr val="005CC5"/>
                </a:solidFill>
                <a:highlight>
                  <a:srgbClr val="F6F8FA"/>
                </a:highlight>
              </a:rPr>
              <a:t>VERSION_1_8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  }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4292E"/>
                </a:solidFill>
                <a:highlight>
                  <a:srgbClr val="F6F8FA"/>
                </a:highlight>
              </a:rPr>
              <a:t>}</a:t>
            </a:r>
            <a:endParaRPr sz="16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 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7650" y="1966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6F8FA"/>
                </a:highlight>
              </a:rPr>
              <a:t>dependencies {</a:t>
            </a:r>
            <a:endParaRPr sz="2400">
              <a:solidFill>
                <a:srgbClr val="666666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6F8FA"/>
                </a:highlight>
              </a:rPr>
              <a:t>  implementation 'com.jakewharton:butterknife:10.2.1'</a:t>
            </a:r>
            <a:endParaRPr sz="2400">
              <a:solidFill>
                <a:srgbClr val="666666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6F8FA"/>
                </a:highlight>
              </a:rPr>
              <a:t>  annotationProcessor 'com.jakewharton:butterknife-compiler:10.2.1'</a:t>
            </a:r>
            <a:endParaRPr sz="2400">
              <a:solidFill>
                <a:srgbClr val="666666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highlight>
                  <a:srgbClr val="F6F8FA"/>
                </a:highlight>
              </a:rPr>
              <a:t>}</a:t>
            </a:r>
            <a:endParaRPr sz="2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 - Binding View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ExampleActivity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5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@BindView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user) EditText username;</a:t>
            </a:r>
            <a:endParaRPr sz="15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@BindView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5CC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5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pass) EditText password;</a:t>
            </a:r>
            <a:endParaRPr sz="15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5CC5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 - Binding View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@Override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public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void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</a:t>
            </a: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</a:rPr>
              <a:t>onCreate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(Bundle </a:t>
            </a:r>
            <a:r>
              <a:rPr lang="en" sz="1400">
                <a:solidFill>
                  <a:srgbClr val="E36209"/>
                </a:solidFill>
                <a:highlight>
                  <a:srgbClr val="F6F8FA"/>
                </a:highlight>
              </a:rPr>
              <a:t>savedInstanceState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) {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@BindView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(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</a:rPr>
              <a:t>R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user) EditText username;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   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</a:rPr>
              <a:t>super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onCreate(savedInstanceState);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   setContentView(R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layout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simple_activity);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   ButterKnife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bind(</a:t>
            </a:r>
            <a:r>
              <a:rPr lang="en" sz="1400">
                <a:solidFill>
                  <a:srgbClr val="005CC5"/>
                </a:solidFill>
                <a:highlight>
                  <a:srgbClr val="F6F8FA"/>
                </a:highlight>
              </a:rPr>
              <a:t>this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);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  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</a:rPr>
              <a:t>  }</a:t>
            </a:r>
            <a:endParaRPr sz="1400">
              <a:solidFill>
                <a:srgbClr val="24292E"/>
              </a:solidFill>
              <a:highlight>
                <a:srgbClr val="F6F8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ButterKnife - OnClick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@OnClick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(R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submit) </a:t>
            </a:r>
            <a:r>
              <a:rPr lang="en" sz="14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submit</a:t>
            </a: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>
                <a:solidFill>
                  <a:srgbClr val="6A737D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// TODO call server...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83450"/>
            <a:ext cx="50865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An editable text view that shows completion suggestions automatically while the user is typing.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Suggestions are shown in drop down 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Users can choose an item from drop down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The drop down can be dismissed at any time by pressing the back key 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The list of suggestions is obtained from a data adapter and appears only after a given number of characters defined by </a:t>
            </a:r>
            <a:r>
              <a:rPr lang="en" sz="1700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the threshold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.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850" y="528525"/>
            <a:ext cx="2151675" cy="46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- Code Snippet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56475"/>
            <a:ext cx="78207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CountriesActivity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Activity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onCreate(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Bundle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icicle) {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.onCreate(icicle);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setContentView(R.layout.countries);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ArrayAdapter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 adapter =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ArrayAdapter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,layout_name, COUNTRIES);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AutoCompleteTextView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textView =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AutoCompleteTextView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)findViewById(R.id.countries_list);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textView.setAdapter(adapter);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final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[] COUNTRIES = {</a:t>
            </a:r>
            <a:r>
              <a:rPr lang="en" sz="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"Belgium"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"France"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"Italy"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"Germany"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"Spain"</a:t>
            </a: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9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AutoComplete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&lt;AutoCompleteTextView</a:t>
            </a:r>
            <a:b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android:id="@+id/autoCompleteTextView"  </a:t>
            </a:r>
            <a:b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android:layout_width="wrap_content"</a:t>
            </a:r>
            <a:b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android:layout_height="wrap_content"</a:t>
            </a:r>
            <a:b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for all menu types, Android provides a standard XML format to define menu items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define a menu and all its items in an XML </a:t>
            </a:r>
            <a:r>
              <a:rPr lang="en" sz="1700">
                <a:solidFill>
                  <a:srgbClr val="666666"/>
                </a:solidFill>
                <a:uFill>
                  <a:noFill/>
                </a:uFill>
                <a:hlinkClick r:id="rId3"/>
              </a:rPr>
              <a:t>menu resource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inflate the menu resource (load it as a </a:t>
            </a:r>
            <a:r>
              <a:rPr lang="en" sz="1700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Menu</a:t>
            </a: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 object) in your activity or fragment.</a:t>
            </a:r>
            <a:endParaRPr sz="1700">
              <a:solidFill>
                <a:srgbClr val="666666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●"/>
            </a:pPr>
            <a:r>
              <a:rPr lang="en" sz="1700">
                <a:solidFill>
                  <a:srgbClr val="666666"/>
                </a:solidFill>
                <a:highlight>
                  <a:srgbClr val="FFFFFF"/>
                </a:highlight>
              </a:rPr>
              <a:t>types of menus</a:t>
            </a:r>
            <a:endParaRPr sz="17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en" sz="1700">
                <a:solidFill>
                  <a:srgbClr val="666666"/>
                </a:solidFill>
              </a:rPr>
              <a:t>Options Menu 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en" sz="1700">
                <a:solidFill>
                  <a:srgbClr val="666666"/>
                </a:solidFill>
              </a:rPr>
              <a:t>Context Menu </a:t>
            </a:r>
            <a:endParaRPr sz="1700">
              <a:solidFill>
                <a:srgbClr val="666666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Char char="○"/>
            </a:pPr>
            <a:r>
              <a:rPr lang="en" sz="1700">
                <a:solidFill>
                  <a:srgbClr val="666666"/>
                </a:solidFill>
              </a:rPr>
              <a:t>Popup Menu</a:t>
            </a:r>
            <a:endParaRPr sz="1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- Defining Menu in XML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create an XML file inside your project's </a:t>
            </a:r>
            <a:r>
              <a:rPr lang="en">
                <a:solidFill>
                  <a:srgbClr val="666666"/>
                </a:solidFill>
                <a:highlight>
                  <a:srgbClr val="F1F3F4"/>
                </a:highlight>
              </a:rPr>
              <a:t>res/menu/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 directory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1F3F4"/>
                </a:highlight>
              </a:rPr>
              <a:t>&lt;menu&gt;</a:t>
            </a:r>
            <a:endParaRPr>
              <a:solidFill>
                <a:srgbClr val="666666"/>
              </a:solidFill>
              <a:highlight>
                <a:srgbClr val="F1F3F4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400">
                <a:solidFill>
                  <a:srgbClr val="666666"/>
                </a:solidFill>
              </a:rPr>
              <a:t>Defines a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Menu</a:t>
            </a:r>
            <a:r>
              <a:rPr lang="en" sz="1400">
                <a:solidFill>
                  <a:srgbClr val="666666"/>
                </a:solidFill>
              </a:rPr>
              <a:t>, which is a container for menu items. A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</a:rPr>
              <a:t>&lt;menu&gt;</a:t>
            </a:r>
            <a:r>
              <a:rPr lang="en" sz="1400">
                <a:solidFill>
                  <a:srgbClr val="666666"/>
                </a:solidFill>
              </a:rPr>
              <a:t> element must be the root node for the file and can hold one or more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</a:rPr>
              <a:t>&lt;item&gt;</a:t>
            </a:r>
            <a:r>
              <a:rPr lang="en" sz="1400">
                <a:solidFill>
                  <a:srgbClr val="666666"/>
                </a:solidFill>
              </a:rPr>
              <a:t> and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</a:rPr>
              <a:t>&lt;group&gt;</a:t>
            </a:r>
            <a:r>
              <a:rPr lang="en" sz="1400">
                <a:solidFill>
                  <a:srgbClr val="666666"/>
                </a:solidFill>
              </a:rPr>
              <a:t> elements.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1F3F4"/>
                </a:highlight>
              </a:rPr>
              <a:t>&lt;item&gt;</a:t>
            </a:r>
            <a:endParaRPr>
              <a:solidFill>
                <a:srgbClr val="666666"/>
              </a:solidFill>
              <a:highlight>
                <a:srgbClr val="F1F3F4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400">
                <a:solidFill>
                  <a:srgbClr val="666666"/>
                </a:solidFill>
              </a:rPr>
              <a:t>Creates a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MenuItem</a:t>
            </a:r>
            <a:r>
              <a:rPr lang="en" sz="1400">
                <a:solidFill>
                  <a:srgbClr val="666666"/>
                </a:solidFill>
              </a:rPr>
              <a:t>, which represents a single item in a menu. This element may contain a nested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</a:rPr>
              <a:t>&lt;menu&gt;</a:t>
            </a:r>
            <a:r>
              <a:rPr lang="en" sz="1400">
                <a:solidFill>
                  <a:srgbClr val="666666"/>
                </a:solidFill>
              </a:rPr>
              <a:t>element in order to create a submenu.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1F3F4"/>
                </a:highlight>
              </a:rPr>
              <a:t>&lt;group&gt;</a:t>
            </a:r>
            <a:endParaRPr>
              <a:solidFill>
                <a:srgbClr val="666666"/>
              </a:solidFill>
              <a:highlight>
                <a:srgbClr val="F1F3F4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400">
                <a:solidFill>
                  <a:srgbClr val="666666"/>
                </a:solidFill>
              </a:rPr>
              <a:t>An optional, invisible container for </a:t>
            </a:r>
            <a:r>
              <a:rPr lang="en" sz="1300">
                <a:solidFill>
                  <a:srgbClr val="666666"/>
                </a:solidFill>
                <a:highlight>
                  <a:srgbClr val="F1F3F4"/>
                </a:highlight>
              </a:rPr>
              <a:t>&lt;item&gt;</a:t>
            </a:r>
            <a:r>
              <a:rPr lang="en" sz="1400">
                <a:solidFill>
                  <a:srgbClr val="666666"/>
                </a:solidFill>
              </a:rPr>
              <a:t> elements. It allows you to categorize menu items so they share properties such as active state and visibility. </a:t>
            </a:r>
            <a:endParaRPr sz="14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&lt;menu&gt;</a:t>
            </a:r>
            <a:endParaRPr sz="1800">
              <a:solidFill>
                <a:srgbClr val="666666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&lt;item&gt;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&lt;/item&gt;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&lt;item&gt;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&lt;/item&gt;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&lt;/menu&gt;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- XML 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&lt;?xml version=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"1.0"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encoding=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?&gt;</a:t>
            </a:r>
            <a:endParaRPr sz="13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&lt;menu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xmlns:android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"http://schemas.android.com/apk/res/android"</a:t>
            </a: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3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"@+id/new_game"</a:t>
            </a:r>
            <a:endParaRPr sz="13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android:icon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"@drawable/ic_new_game"</a:t>
            </a:r>
            <a:endParaRPr sz="13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"@string/new_game"</a:t>
            </a:r>
            <a:endParaRPr sz="13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android:showAsAction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"ifRoom"</a:t>
            </a: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3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&lt;item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android:id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"@+id/help"</a:t>
            </a:r>
            <a:endParaRPr sz="13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android:icon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"@drawable/ic_help"</a:t>
            </a:r>
            <a:endParaRPr sz="13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9C27B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android:title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3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"@string/help"</a:t>
            </a:r>
            <a:r>
              <a:rPr lang="en" sz="13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 sz="13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B78E7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&lt;/menu&gt;</a:t>
            </a:r>
            <a:endParaRPr sz="1350">
              <a:solidFill>
                <a:srgbClr val="3B78E7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- &lt;item&gt;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</a:t>
            </a:r>
            <a:r>
              <a:rPr lang="en" sz="1200">
                <a:solidFill>
                  <a:srgbClr val="666666"/>
                </a:solidFill>
                <a:highlight>
                  <a:srgbClr val="F1F3F4"/>
                </a:highlight>
              </a:rPr>
              <a:t>&lt;item&gt;</a:t>
            </a:r>
            <a:r>
              <a:rPr lang="en">
                <a:solidFill>
                  <a:srgbClr val="666666"/>
                </a:solidFill>
              </a:rPr>
              <a:t> element supports several attributes you can use to define an item's appearance and behavior. The items in the above menu include the following attributes: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1F3F4"/>
                </a:highlight>
              </a:rPr>
              <a:t>Android:id    </a:t>
            </a:r>
            <a:r>
              <a:rPr lang="en">
                <a:solidFill>
                  <a:srgbClr val="666666"/>
                </a:solidFill>
              </a:rPr>
              <a:t>A resource ID that's unique to the item, which allows the application to recognize the item when the user selects it.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1F3F4"/>
                </a:highlight>
              </a:rPr>
              <a:t>Android:icon   </a:t>
            </a:r>
            <a:r>
              <a:rPr lang="en">
                <a:solidFill>
                  <a:srgbClr val="666666"/>
                </a:solidFill>
              </a:rPr>
              <a:t>A reference to a drawable to use as the item's icon.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1F3F4"/>
                </a:highlight>
              </a:rPr>
              <a:t>Android:title   </a:t>
            </a:r>
            <a:r>
              <a:rPr lang="en">
                <a:solidFill>
                  <a:srgbClr val="666666"/>
                </a:solidFill>
              </a:rPr>
              <a:t>A reference to a string to use as the item's title.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highlight>
                  <a:srgbClr val="F1F3F4"/>
                </a:highlight>
              </a:rPr>
              <a:t>android:showAsAction </a:t>
            </a:r>
            <a:r>
              <a:rPr lang="en">
                <a:solidFill>
                  <a:srgbClr val="666666"/>
                </a:solidFill>
              </a:rPr>
              <a:t>Specifies when and how this item should appear as an action item in the app bar.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