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ed470ea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ed470ea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bed470ea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ed470ea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bed470ea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ed470ea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bed470ea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ed470ea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ed470ea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ed470ea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ed470ea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ed470ea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ed470ea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ed470ea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bed470ea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bed470ea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ed470ea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ed470ea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bed470ea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ed470ea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bed470ea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ed470ea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bed470e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ed470e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242729"/>
              </a:buClr>
              <a:buSzPts val="1150"/>
              <a:buFont typeface="Arial"/>
              <a:buChar char="●"/>
            </a:pPr>
            <a:r>
              <a:rPr lang="en" sz="1150">
                <a:solidFill>
                  <a:srgbClr val="242729"/>
                </a:solidFill>
                <a:highlight>
                  <a:srgbClr val="FFFFFF"/>
                </a:highlight>
              </a:rPr>
              <a:t>Implicit Intents are used when you have an idea of what you want to do, but you do not know which component should be launched. Or if you want to give the user an option to choose between a list of components to use.</a:t>
            </a:r>
            <a:endParaRPr sz="1150">
              <a:solidFill>
                <a:srgbClr val="242729"/>
              </a:solidFill>
              <a:highlight>
                <a:srgbClr val="FFFFFF"/>
              </a:highlight>
            </a:endParaRPr>
          </a:p>
          <a:p>
            <a:pPr indent="-301625" lvl="0" marL="457200" rtl="0" algn="l">
              <a:lnSpc>
                <a:spcPct val="115000"/>
              </a:lnSpc>
              <a:spcBef>
                <a:spcPts val="0"/>
              </a:spcBef>
              <a:spcAft>
                <a:spcPts val="0"/>
              </a:spcAft>
              <a:buClr>
                <a:srgbClr val="242729"/>
              </a:buClr>
              <a:buSzPts val="1150"/>
              <a:buFont typeface="Lato"/>
              <a:buChar char="●"/>
            </a:pPr>
            <a:r>
              <a:t/>
            </a:r>
            <a:endParaRPr sz="1150">
              <a:solidFill>
                <a:srgbClr val="242729"/>
              </a:solidFill>
              <a:highlight>
                <a:srgbClr val="FFFFFF"/>
              </a:highlight>
            </a:endParaRPr>
          </a:p>
          <a:p>
            <a:pPr indent="-301625" lvl="0" marL="457200" rtl="0" algn="l">
              <a:lnSpc>
                <a:spcPct val="115000"/>
              </a:lnSpc>
              <a:spcBef>
                <a:spcPts val="0"/>
              </a:spcBef>
              <a:spcAft>
                <a:spcPts val="0"/>
              </a:spcAft>
              <a:buClr>
                <a:srgbClr val="242729"/>
              </a:buClr>
              <a:buSzPts val="1150"/>
              <a:buFont typeface="Arial"/>
              <a:buChar char="●"/>
            </a:pPr>
            <a:r>
              <a:rPr lang="en" sz="1150">
                <a:solidFill>
                  <a:srgbClr val="242729"/>
                </a:solidFill>
              </a:rPr>
              <a:t>Explicit Intents are used to call a specific component. When you know which component you want to launch and you do not want to give the user free control over which component to use.For example, you have an application that has 2 activities. Activity A and activity B. You want to launch activity B from activity A. In this case you define an explicit intent targeting activityB and then use it to directly call it.</a:t>
            </a:r>
            <a:endParaRPr sz="1150">
              <a:solidFill>
                <a:srgbClr val="242729"/>
              </a:solidFill>
            </a:endParaRPr>
          </a:p>
          <a:p>
            <a:pPr indent="0" lvl="0" marL="0" rtl="0" algn="l">
              <a:spcBef>
                <a:spcPts val="2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21500" cy="14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Application Development - Day 2</a:t>
            </a:r>
            <a:endParaRPr/>
          </a:p>
        </p:txBody>
      </p:sp>
      <p:sp>
        <p:nvSpPr>
          <p:cNvPr id="87" name="Google Shape;87;p13"/>
          <p:cNvSpPr txBox="1"/>
          <p:nvPr>
            <p:ph idx="1" type="subTitle"/>
          </p:nvPr>
        </p:nvSpPr>
        <p:spPr>
          <a:xfrm>
            <a:off x="837975" y="2774150"/>
            <a:ext cx="7792500" cy="221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Git </a:t>
            </a:r>
            <a:endParaRPr sz="1800"/>
          </a:p>
          <a:p>
            <a:pPr indent="-342900" lvl="0" marL="457200" rtl="0" algn="l">
              <a:spcBef>
                <a:spcPts val="0"/>
              </a:spcBef>
              <a:spcAft>
                <a:spcPts val="0"/>
              </a:spcAft>
              <a:buSzPts val="1800"/>
              <a:buChar char="●"/>
            </a:pPr>
            <a:r>
              <a:rPr lang="en" sz="1800"/>
              <a:t>View and ViewGroup</a:t>
            </a:r>
            <a:endParaRPr sz="1800"/>
          </a:p>
          <a:p>
            <a:pPr indent="-342900" lvl="0" marL="457200" rtl="0" algn="l">
              <a:spcBef>
                <a:spcPts val="0"/>
              </a:spcBef>
              <a:spcAft>
                <a:spcPts val="0"/>
              </a:spcAft>
              <a:buSzPts val="1800"/>
              <a:buChar char="●"/>
            </a:pPr>
            <a:r>
              <a:rPr lang="en" sz="1800"/>
              <a:t>Splash Screen</a:t>
            </a:r>
            <a:endParaRPr sz="1800"/>
          </a:p>
          <a:p>
            <a:pPr indent="-342900" lvl="0" marL="457200" rtl="0" algn="l">
              <a:spcBef>
                <a:spcPts val="0"/>
              </a:spcBef>
              <a:spcAft>
                <a:spcPts val="0"/>
              </a:spcAft>
              <a:buSzPts val="1800"/>
              <a:buChar char="●"/>
            </a:pPr>
            <a:r>
              <a:rPr lang="en" sz="1800"/>
              <a:t>Intent</a:t>
            </a:r>
            <a:endParaRPr sz="1800"/>
          </a:p>
          <a:p>
            <a:pPr indent="-342900" lvl="0" marL="457200" rtl="0" algn="l">
              <a:spcBef>
                <a:spcPts val="0"/>
              </a:spcBef>
              <a:spcAft>
                <a:spcPts val="0"/>
              </a:spcAft>
              <a:buSzPts val="1800"/>
              <a:buChar char="●"/>
            </a:pPr>
            <a:r>
              <a:rPr lang="en" sz="1800"/>
              <a:t>Log</a:t>
            </a:r>
            <a:endParaRPr sz="1800"/>
          </a:p>
          <a:p>
            <a:pPr indent="-342900" lvl="0" marL="457200" rtl="0" algn="l">
              <a:spcBef>
                <a:spcPts val="0"/>
              </a:spcBef>
              <a:spcAft>
                <a:spcPts val="0"/>
              </a:spcAft>
              <a:buSzPts val="1800"/>
              <a:buChar char="●"/>
            </a:pPr>
            <a:r>
              <a:rPr lang="en" sz="1800"/>
              <a:t>Toast</a:t>
            </a:r>
            <a:endParaRPr sz="1800"/>
          </a:p>
          <a:p>
            <a:pPr indent="-342900" lvl="0" marL="457200" rtl="0" algn="l">
              <a:spcBef>
                <a:spcPts val="0"/>
              </a:spcBef>
              <a:spcAft>
                <a:spcPts val="0"/>
              </a:spcAft>
              <a:buSzPts val="1800"/>
              <a:buChar char="●"/>
            </a:pPr>
            <a:r>
              <a:rPr lang="en" sz="1800"/>
              <a:t>Snackbar</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t>
            </a:r>
            <a:endParaRPr/>
          </a:p>
        </p:txBody>
      </p:sp>
      <p:sp>
        <p:nvSpPr>
          <p:cNvPr id="140" name="Google Shape;140;p22"/>
          <p:cNvSpPr txBox="1"/>
          <p:nvPr>
            <p:ph idx="1" type="body"/>
          </p:nvPr>
        </p:nvSpPr>
        <p:spPr>
          <a:xfrm>
            <a:off x="729450" y="2078875"/>
            <a:ext cx="8199300" cy="296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Android SDK includes a useful logging utility class called android.util.Log</a:t>
            </a:r>
            <a:endParaRPr sz="1800"/>
          </a:p>
          <a:p>
            <a:pPr indent="-342900" lvl="0" marL="457200" rtl="0" algn="l">
              <a:spcBef>
                <a:spcPts val="0"/>
              </a:spcBef>
              <a:spcAft>
                <a:spcPts val="0"/>
              </a:spcAft>
              <a:buSzPts val="1800"/>
              <a:buChar char="●"/>
            </a:pPr>
            <a:r>
              <a:rPr lang="en" sz="1800"/>
              <a:t>Logging messages are categorized by severity </a:t>
            </a:r>
            <a:endParaRPr sz="1800"/>
          </a:p>
          <a:p>
            <a:pPr indent="-342900" lvl="1" marL="914400" rtl="0" algn="l">
              <a:spcBef>
                <a:spcPts val="0"/>
              </a:spcBef>
              <a:spcAft>
                <a:spcPts val="0"/>
              </a:spcAft>
              <a:buSzPts val="1800"/>
              <a:buChar char="○"/>
            </a:pPr>
            <a:r>
              <a:rPr lang="en" sz="1800"/>
              <a:t>Error</a:t>
            </a:r>
            <a:endParaRPr sz="1800"/>
          </a:p>
          <a:p>
            <a:pPr indent="-342900" lvl="1" marL="914400" rtl="0" algn="l">
              <a:spcBef>
                <a:spcPts val="0"/>
              </a:spcBef>
              <a:spcAft>
                <a:spcPts val="0"/>
              </a:spcAft>
              <a:buSzPts val="1800"/>
              <a:buChar char="○"/>
            </a:pPr>
            <a:r>
              <a:rPr lang="en" sz="1800"/>
              <a:t>Warnings</a:t>
            </a:r>
            <a:endParaRPr sz="1800"/>
          </a:p>
          <a:p>
            <a:pPr indent="-342900" lvl="1" marL="914400" rtl="0" algn="l">
              <a:spcBef>
                <a:spcPts val="0"/>
              </a:spcBef>
              <a:spcAft>
                <a:spcPts val="0"/>
              </a:spcAft>
              <a:buSzPts val="1800"/>
              <a:buChar char="○"/>
            </a:pPr>
            <a:r>
              <a:rPr lang="en" sz="1800"/>
              <a:t>Informational </a:t>
            </a:r>
            <a:endParaRPr sz="1800"/>
          </a:p>
          <a:p>
            <a:pPr indent="-342900" lvl="1" marL="914400" rtl="0" algn="l">
              <a:spcBef>
                <a:spcPts val="0"/>
              </a:spcBef>
              <a:spcAft>
                <a:spcPts val="0"/>
              </a:spcAft>
              <a:buSzPts val="1800"/>
              <a:buChar char="○"/>
            </a:pPr>
            <a:r>
              <a:rPr lang="en" sz="1800"/>
              <a:t>Debug</a:t>
            </a:r>
            <a:endParaRPr sz="1800"/>
          </a:p>
          <a:p>
            <a:pPr indent="-342900" lvl="1" marL="914400" rtl="0" algn="l">
              <a:spcBef>
                <a:spcPts val="0"/>
              </a:spcBef>
              <a:spcAft>
                <a:spcPts val="0"/>
              </a:spcAft>
              <a:buSzPts val="1800"/>
              <a:buChar char="○"/>
            </a:pPr>
            <a:r>
              <a:rPr lang="en" sz="1800"/>
              <a:t>Verbose</a:t>
            </a:r>
            <a:endParaRPr sz="1800"/>
          </a:p>
          <a:p>
            <a:pPr indent="-342900" lvl="0" marL="457200" marR="228600" rtl="0" algn="l">
              <a:lnSpc>
                <a:spcPct val="142857"/>
              </a:lnSpc>
              <a:spcBef>
                <a:spcPts val="0"/>
              </a:spcBef>
              <a:spcAft>
                <a:spcPts val="0"/>
              </a:spcAft>
              <a:buSzPts val="1800"/>
              <a:buChar char="●"/>
            </a:pPr>
            <a:r>
              <a:rPr lang="en" sz="1800">
                <a:solidFill>
                  <a:srgbClr val="37474F"/>
                </a:solidFill>
                <a:highlight>
                  <a:srgbClr val="F1F3F4"/>
                </a:highlight>
                <a:latin typeface="Roboto Mono"/>
                <a:ea typeface="Roboto Mono"/>
                <a:cs typeface="Roboto Mono"/>
                <a:sym typeface="Roboto Mono"/>
              </a:rPr>
              <a:t>Log.v(TAG, "index=" + i);</a:t>
            </a:r>
            <a:endParaRPr sz="1800">
              <a:solidFill>
                <a:srgbClr val="37474F"/>
              </a:solidFill>
              <a:highlight>
                <a:srgbClr val="F1F3F4"/>
              </a:highlight>
              <a:latin typeface="Roboto Mono"/>
              <a:ea typeface="Roboto Mono"/>
              <a:cs typeface="Roboto Mono"/>
              <a:sym typeface="Roboto Mono"/>
            </a:endParaRPr>
          </a:p>
          <a:p>
            <a:pPr indent="0" lvl="0" marL="457200" marR="228600" rtl="0" algn="l">
              <a:lnSpc>
                <a:spcPct val="142857"/>
              </a:lnSpc>
              <a:spcBef>
                <a:spcPts val="0"/>
              </a:spcBef>
              <a:spcAft>
                <a:spcPts val="0"/>
              </a:spcAft>
              <a:buNone/>
            </a:pPr>
            <a:r>
              <a:t/>
            </a:r>
            <a:endParaRPr sz="1050">
              <a:solidFill>
                <a:srgbClr val="9C27B0"/>
              </a:solidFill>
              <a:highlight>
                <a:srgbClr val="F1F3F4"/>
              </a:highlight>
              <a:latin typeface="Roboto Mono"/>
              <a:ea typeface="Roboto Mono"/>
              <a:cs typeface="Roboto Mono"/>
              <a:sym typeface="Roboto Mono"/>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methods</a:t>
            </a:r>
            <a:endParaRPr/>
          </a:p>
        </p:txBody>
      </p:sp>
      <p:sp>
        <p:nvSpPr>
          <p:cNvPr id="146" name="Google Shape;146;p23"/>
          <p:cNvSpPr txBox="1"/>
          <p:nvPr>
            <p:ph idx="1" type="body"/>
          </p:nvPr>
        </p:nvSpPr>
        <p:spPr>
          <a:xfrm>
            <a:off x="729450" y="2078875"/>
            <a:ext cx="7917000" cy="2836500"/>
          </a:xfrm>
          <a:prstGeom prst="rect">
            <a:avLst/>
          </a:prstGeom>
        </p:spPr>
        <p:txBody>
          <a:bodyPr anchorCtr="0" anchor="t" bIns="91425" lIns="91425" spcFirstLastPara="1" rIns="91425" wrap="square" tIns="91425">
            <a:noAutofit/>
          </a:bodyPr>
          <a:lstStyle/>
          <a:p>
            <a:pPr indent="-342900" lvl="0" marL="457200" rtl="0" algn="l">
              <a:spcBef>
                <a:spcPts val="1400"/>
              </a:spcBef>
              <a:spcAft>
                <a:spcPts val="0"/>
              </a:spcAft>
              <a:buClr>
                <a:srgbClr val="666666"/>
              </a:buClr>
              <a:buSzPts val="1800"/>
              <a:buChar char="●"/>
            </a:pPr>
            <a:r>
              <a:rPr lang="en" sz="1800">
                <a:solidFill>
                  <a:srgbClr val="666666"/>
                </a:solidFill>
              </a:rPr>
              <a:t>The Log.e() method is used to log errors.</a:t>
            </a:r>
            <a:endParaRPr sz="1800">
              <a:solidFill>
                <a:srgbClr val="666666"/>
              </a:solidFill>
            </a:endParaRPr>
          </a:p>
          <a:p>
            <a:pPr indent="-342900" lvl="0" marL="457200" rtl="0" algn="l">
              <a:spcBef>
                <a:spcPts val="0"/>
              </a:spcBef>
              <a:spcAft>
                <a:spcPts val="0"/>
              </a:spcAft>
              <a:buClr>
                <a:srgbClr val="666666"/>
              </a:buClr>
              <a:buSzPts val="1800"/>
              <a:buChar char="●"/>
            </a:pPr>
            <a:r>
              <a:rPr lang="en" sz="1800">
                <a:solidFill>
                  <a:srgbClr val="666666"/>
                </a:solidFill>
              </a:rPr>
              <a:t>The Log.w() method is used to log warnings.</a:t>
            </a:r>
            <a:endParaRPr sz="1800">
              <a:solidFill>
                <a:srgbClr val="666666"/>
              </a:solidFill>
            </a:endParaRPr>
          </a:p>
          <a:p>
            <a:pPr indent="-342900" lvl="0" marL="457200" rtl="0" algn="l">
              <a:spcBef>
                <a:spcPts val="0"/>
              </a:spcBef>
              <a:spcAft>
                <a:spcPts val="0"/>
              </a:spcAft>
              <a:buClr>
                <a:srgbClr val="666666"/>
              </a:buClr>
              <a:buSzPts val="1800"/>
              <a:buChar char="●"/>
            </a:pPr>
            <a:r>
              <a:rPr lang="en" sz="1800">
                <a:solidFill>
                  <a:srgbClr val="666666"/>
                </a:solidFill>
              </a:rPr>
              <a:t>The Log.i() method is used to log informational messages.</a:t>
            </a:r>
            <a:endParaRPr sz="1800">
              <a:solidFill>
                <a:srgbClr val="666666"/>
              </a:solidFill>
            </a:endParaRPr>
          </a:p>
          <a:p>
            <a:pPr indent="-342900" lvl="0" marL="457200" rtl="0" algn="l">
              <a:spcBef>
                <a:spcPts val="0"/>
              </a:spcBef>
              <a:spcAft>
                <a:spcPts val="0"/>
              </a:spcAft>
              <a:buClr>
                <a:srgbClr val="666666"/>
              </a:buClr>
              <a:buSzPts val="1800"/>
              <a:buChar char="●"/>
            </a:pPr>
            <a:r>
              <a:rPr lang="en" sz="1800">
                <a:solidFill>
                  <a:srgbClr val="666666"/>
                </a:solidFill>
              </a:rPr>
              <a:t>The Log.d() method is used to log debug messages.</a:t>
            </a:r>
            <a:endParaRPr sz="1800">
              <a:solidFill>
                <a:srgbClr val="666666"/>
              </a:solidFill>
            </a:endParaRPr>
          </a:p>
          <a:p>
            <a:pPr indent="-342900" lvl="0" marL="457200" rtl="0" algn="l">
              <a:spcBef>
                <a:spcPts val="0"/>
              </a:spcBef>
              <a:spcAft>
                <a:spcPts val="0"/>
              </a:spcAft>
              <a:buClr>
                <a:srgbClr val="666666"/>
              </a:buClr>
              <a:buSzPts val="1800"/>
              <a:buChar char="●"/>
            </a:pPr>
            <a:r>
              <a:rPr lang="en" sz="1800">
                <a:solidFill>
                  <a:srgbClr val="666666"/>
                </a:solidFill>
              </a:rPr>
              <a:t>The Log.v() method is used to log verbose messages.</a:t>
            </a:r>
            <a:endParaRPr sz="1800">
              <a:solidFill>
                <a:srgbClr val="666666"/>
              </a:solidFill>
            </a:endParaRPr>
          </a:p>
          <a:p>
            <a:pPr indent="-342900" lvl="0" marL="457200" rtl="0" algn="l">
              <a:spcBef>
                <a:spcPts val="0"/>
              </a:spcBef>
              <a:spcAft>
                <a:spcPts val="0"/>
              </a:spcAft>
              <a:buClr>
                <a:srgbClr val="666666"/>
              </a:buClr>
              <a:buSzPts val="1800"/>
              <a:buChar char="●"/>
            </a:pPr>
            <a:r>
              <a:rPr lang="en" sz="1800">
                <a:solidFill>
                  <a:srgbClr val="666666"/>
                </a:solidFill>
              </a:rPr>
              <a:t>The Log.wtf() method is used to log terrible failures that should never happen. ("WTF" stands for "What a Terrible Failure!" of course.)</a:t>
            </a:r>
            <a:endParaRPr sz="1800">
              <a:solidFill>
                <a:srgbClr val="666666"/>
              </a:solidFil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457200" rtl="0" algn="l">
              <a:spcBef>
                <a:spcPts val="1400"/>
              </a:spcBef>
              <a:spcAft>
                <a:spcPts val="0"/>
              </a:spcAft>
              <a:buNone/>
            </a:pPr>
            <a:r>
              <a:t/>
            </a:r>
            <a:endParaRPr sz="1350">
              <a:solidFill>
                <a:srgbClr val="3A3A3A"/>
              </a:solidFill>
              <a:latin typeface="Roboto"/>
              <a:ea typeface="Roboto"/>
              <a:cs typeface="Roboto"/>
              <a:sym typeface="Roboto"/>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Toast</a:t>
            </a:r>
            <a:endParaRPr/>
          </a:p>
        </p:txBody>
      </p:sp>
      <p:sp>
        <p:nvSpPr>
          <p:cNvPr id="152" name="Google Shape;152;p24"/>
          <p:cNvSpPr txBox="1"/>
          <p:nvPr>
            <p:ph idx="1" type="body"/>
          </p:nvPr>
        </p:nvSpPr>
        <p:spPr>
          <a:xfrm>
            <a:off x="729450" y="2090150"/>
            <a:ext cx="5704800" cy="28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202124"/>
                </a:solidFill>
                <a:highlight>
                  <a:srgbClr val="FFFFFF"/>
                </a:highlight>
              </a:rPr>
              <a:t>A toast provides simple feedback about an operation in a small popup</a:t>
            </a:r>
            <a:endParaRPr sz="1800">
              <a:solidFill>
                <a:srgbClr val="20212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FFFFF"/>
                </a:highlight>
              </a:rPr>
              <a:t>Toasts automatically disappear after a timeout</a:t>
            </a:r>
            <a:endParaRPr sz="1800">
              <a:solidFill>
                <a:srgbClr val="20212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FFFFF"/>
                </a:highlight>
              </a:rPr>
              <a:t>Toasts are not clickable</a:t>
            </a:r>
            <a:endParaRPr sz="1800">
              <a:solidFill>
                <a:srgbClr val="202124"/>
              </a:solidFill>
              <a:highlight>
                <a:srgbClr val="FFFFFF"/>
              </a:highlight>
            </a:endParaRPr>
          </a:p>
          <a:p>
            <a:pPr indent="-342900" lvl="0" marL="457200" marR="228600" rtl="0" algn="l">
              <a:lnSpc>
                <a:spcPct val="142857"/>
              </a:lnSpc>
              <a:spcBef>
                <a:spcPts val="0"/>
              </a:spcBef>
              <a:spcAft>
                <a:spcPts val="0"/>
              </a:spcAft>
              <a:buClr>
                <a:srgbClr val="202124"/>
              </a:buClr>
              <a:buSzPts val="1800"/>
              <a:buChar char="●"/>
            </a:pPr>
            <a:r>
              <a:rPr lang="en" sz="1800">
                <a:solidFill>
                  <a:srgbClr val="9C27B0"/>
                </a:solidFill>
                <a:highlight>
                  <a:srgbClr val="F1F3F4"/>
                </a:highlight>
                <a:latin typeface="Roboto Mono"/>
                <a:ea typeface="Roboto Mono"/>
                <a:cs typeface="Roboto Mono"/>
                <a:sym typeface="Roboto Mono"/>
              </a:rPr>
              <a:t>Toast</a:t>
            </a:r>
            <a:r>
              <a:rPr lang="en" sz="1800">
                <a:solidFill>
                  <a:srgbClr val="37474F"/>
                </a:solidFill>
                <a:highlight>
                  <a:srgbClr val="F1F3F4"/>
                </a:highlight>
                <a:latin typeface="Roboto Mono"/>
                <a:ea typeface="Roboto Mono"/>
                <a:cs typeface="Roboto Mono"/>
                <a:sym typeface="Roboto Mono"/>
              </a:rPr>
              <a:t>.makeText(context, text, duration).show();</a:t>
            </a:r>
            <a:endParaRPr sz="1800">
              <a:solidFill>
                <a:srgbClr val="37474F"/>
              </a:solidFill>
              <a:highlight>
                <a:srgbClr val="F1F3F4"/>
              </a:highlight>
              <a:latin typeface="Roboto Mono"/>
              <a:ea typeface="Roboto Mono"/>
              <a:cs typeface="Roboto Mono"/>
              <a:sym typeface="Roboto Mono"/>
            </a:endParaRPr>
          </a:p>
          <a:p>
            <a:pPr indent="-342900" lvl="0" marL="457200" marR="228600" rtl="0" algn="l">
              <a:lnSpc>
                <a:spcPct val="142857"/>
              </a:lnSpc>
              <a:spcBef>
                <a:spcPts val="0"/>
              </a:spcBef>
              <a:spcAft>
                <a:spcPts val="0"/>
              </a:spcAft>
              <a:buClr>
                <a:srgbClr val="37474F"/>
              </a:buClr>
              <a:buSzPts val="1800"/>
              <a:buFont typeface="Roboto Mono"/>
              <a:buChar char="●"/>
            </a:pPr>
            <a:r>
              <a:rPr lang="en" sz="1800">
                <a:solidFill>
                  <a:srgbClr val="3B78E7"/>
                </a:solidFill>
                <a:highlight>
                  <a:srgbClr val="F1F3F4"/>
                </a:highlight>
                <a:latin typeface="Roboto Mono"/>
                <a:ea typeface="Roboto Mono"/>
                <a:cs typeface="Roboto Mono"/>
                <a:sym typeface="Roboto Mono"/>
              </a:rPr>
              <a:t>int</a:t>
            </a:r>
            <a:r>
              <a:rPr lang="en" sz="1800">
                <a:solidFill>
                  <a:srgbClr val="37474F"/>
                </a:solidFill>
                <a:highlight>
                  <a:srgbClr val="F1F3F4"/>
                </a:highlight>
                <a:latin typeface="Roboto Mono"/>
                <a:ea typeface="Roboto Mono"/>
                <a:cs typeface="Roboto Mono"/>
                <a:sym typeface="Roboto Mono"/>
              </a:rPr>
              <a:t> duration = </a:t>
            </a:r>
            <a:r>
              <a:rPr lang="en" sz="1800">
                <a:solidFill>
                  <a:srgbClr val="9C27B0"/>
                </a:solidFill>
                <a:highlight>
                  <a:srgbClr val="F1F3F4"/>
                </a:highlight>
                <a:latin typeface="Roboto Mono"/>
                <a:ea typeface="Roboto Mono"/>
                <a:cs typeface="Roboto Mono"/>
                <a:sym typeface="Roboto Mono"/>
              </a:rPr>
              <a:t>Toast</a:t>
            </a:r>
            <a:r>
              <a:rPr lang="en" sz="1800">
                <a:solidFill>
                  <a:srgbClr val="37474F"/>
                </a:solidFill>
                <a:highlight>
                  <a:srgbClr val="F1F3F4"/>
                </a:highlight>
                <a:latin typeface="Roboto Mono"/>
                <a:ea typeface="Roboto Mono"/>
                <a:cs typeface="Roboto Mono"/>
                <a:sym typeface="Roboto Mono"/>
              </a:rPr>
              <a:t>.LENGTH_SHORT;</a:t>
            </a:r>
            <a:endParaRPr sz="1800">
              <a:solidFill>
                <a:srgbClr val="37474F"/>
              </a:solidFill>
              <a:highlight>
                <a:srgbClr val="F1F3F4"/>
              </a:highlight>
              <a:latin typeface="Roboto Mono"/>
              <a:ea typeface="Roboto Mono"/>
              <a:cs typeface="Roboto Mono"/>
              <a:sym typeface="Roboto Mono"/>
            </a:endParaRPr>
          </a:p>
          <a:p>
            <a:pPr indent="-342900" lvl="0" marL="457200" marR="228600" rtl="0" algn="l">
              <a:lnSpc>
                <a:spcPct val="142857"/>
              </a:lnSpc>
              <a:spcBef>
                <a:spcPts val="0"/>
              </a:spcBef>
              <a:spcAft>
                <a:spcPts val="0"/>
              </a:spcAft>
              <a:buClr>
                <a:srgbClr val="37474F"/>
              </a:buClr>
              <a:buSzPts val="1800"/>
              <a:buFont typeface="Roboto Mono"/>
              <a:buChar char="●"/>
            </a:pPr>
            <a:r>
              <a:rPr lang="en" sz="1800">
                <a:solidFill>
                  <a:srgbClr val="3B78E7"/>
                </a:solidFill>
                <a:highlight>
                  <a:srgbClr val="F1F3F4"/>
                </a:highlight>
                <a:latin typeface="Roboto Mono"/>
                <a:ea typeface="Roboto Mono"/>
                <a:cs typeface="Roboto Mono"/>
                <a:sym typeface="Roboto Mono"/>
              </a:rPr>
              <a:t>int</a:t>
            </a:r>
            <a:r>
              <a:rPr lang="en" sz="1800">
                <a:solidFill>
                  <a:srgbClr val="37474F"/>
                </a:solidFill>
                <a:highlight>
                  <a:srgbClr val="F1F3F4"/>
                </a:highlight>
                <a:latin typeface="Roboto Mono"/>
                <a:ea typeface="Roboto Mono"/>
                <a:cs typeface="Roboto Mono"/>
                <a:sym typeface="Roboto Mono"/>
              </a:rPr>
              <a:t> duration = </a:t>
            </a:r>
            <a:r>
              <a:rPr lang="en" sz="1800">
                <a:solidFill>
                  <a:srgbClr val="9C27B0"/>
                </a:solidFill>
                <a:highlight>
                  <a:srgbClr val="F1F3F4"/>
                </a:highlight>
                <a:latin typeface="Roboto Mono"/>
                <a:ea typeface="Roboto Mono"/>
                <a:cs typeface="Roboto Mono"/>
                <a:sym typeface="Roboto Mono"/>
              </a:rPr>
              <a:t>Toast</a:t>
            </a:r>
            <a:r>
              <a:rPr lang="en" sz="1800">
                <a:solidFill>
                  <a:srgbClr val="37474F"/>
                </a:solidFill>
                <a:highlight>
                  <a:srgbClr val="F1F3F4"/>
                </a:highlight>
                <a:latin typeface="Roboto Mono"/>
                <a:ea typeface="Roboto Mono"/>
                <a:cs typeface="Roboto Mono"/>
                <a:sym typeface="Roboto Mono"/>
              </a:rPr>
              <a:t>.LENGTH_LONG;</a:t>
            </a:r>
            <a:endParaRPr sz="1800">
              <a:solidFill>
                <a:srgbClr val="37474F"/>
              </a:solidFill>
              <a:highlight>
                <a:srgbClr val="F1F3F4"/>
              </a:highlight>
              <a:latin typeface="Roboto Mono"/>
              <a:ea typeface="Roboto Mono"/>
              <a:cs typeface="Roboto Mono"/>
              <a:sym typeface="Roboto Mono"/>
            </a:endParaRPr>
          </a:p>
          <a:p>
            <a:pPr indent="0" lvl="0" marL="457200" marR="228600" rtl="0" algn="l">
              <a:lnSpc>
                <a:spcPct val="142857"/>
              </a:lnSpc>
              <a:spcBef>
                <a:spcPts val="0"/>
              </a:spcBef>
              <a:spcAft>
                <a:spcPts val="0"/>
              </a:spcAft>
              <a:buNone/>
            </a:pPr>
            <a:r>
              <a:t/>
            </a:r>
            <a:endParaRPr sz="1800">
              <a:solidFill>
                <a:srgbClr val="37474F"/>
              </a:solidFill>
              <a:highlight>
                <a:srgbClr val="F1F3F4"/>
              </a:highlight>
              <a:latin typeface="Roboto Mono"/>
              <a:ea typeface="Roboto Mono"/>
              <a:cs typeface="Roboto Mono"/>
              <a:sym typeface="Roboto Mono"/>
            </a:endParaRPr>
          </a:p>
          <a:p>
            <a:pPr indent="0" lvl="0" marL="457200" rtl="0" algn="l">
              <a:spcBef>
                <a:spcPts val="0"/>
              </a:spcBef>
              <a:spcAft>
                <a:spcPts val="0"/>
              </a:spcAft>
              <a:buNone/>
            </a:pPr>
            <a:r>
              <a:t/>
            </a:r>
            <a:endParaRPr sz="1800">
              <a:solidFill>
                <a:srgbClr val="202124"/>
              </a:solidFill>
              <a:highlight>
                <a:srgbClr val="FFFFFF"/>
              </a:highlight>
            </a:endParaRPr>
          </a:p>
          <a:p>
            <a:pPr indent="0" lvl="0" marL="457200" rtl="0" algn="l">
              <a:spcBef>
                <a:spcPts val="1600"/>
              </a:spcBef>
              <a:spcAft>
                <a:spcPts val="1600"/>
              </a:spcAft>
              <a:buNone/>
            </a:pPr>
            <a:r>
              <a:t/>
            </a:r>
            <a:endParaRPr sz="1800">
              <a:solidFill>
                <a:srgbClr val="202124"/>
              </a:solidFill>
              <a:highlight>
                <a:srgbClr val="FFFFFF"/>
              </a:highlight>
            </a:endParaRPr>
          </a:p>
        </p:txBody>
      </p:sp>
      <p:pic>
        <p:nvPicPr>
          <p:cNvPr id="153" name="Google Shape;153;p24"/>
          <p:cNvPicPr preferRelativeResize="0"/>
          <p:nvPr/>
        </p:nvPicPr>
        <p:blipFill>
          <a:blip r:embed="rId3">
            <a:alphaModFix/>
          </a:blip>
          <a:stretch>
            <a:fillRect/>
          </a:stretch>
        </p:blipFill>
        <p:spPr>
          <a:xfrm>
            <a:off x="6348975" y="2494700"/>
            <a:ext cx="2637675" cy="19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Samples</a:t>
            </a:r>
            <a:endParaRPr/>
          </a:p>
        </p:txBody>
      </p:sp>
      <p:sp>
        <p:nvSpPr>
          <p:cNvPr id="159" name="Google Shape;159;p25"/>
          <p:cNvSpPr txBox="1"/>
          <p:nvPr>
            <p:ph idx="1" type="body"/>
          </p:nvPr>
        </p:nvSpPr>
        <p:spPr>
          <a:xfrm>
            <a:off x="729450" y="2078875"/>
            <a:ext cx="8160900" cy="277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is View and ViewGroup? [5]</a:t>
            </a:r>
            <a:endParaRPr sz="1800"/>
          </a:p>
          <a:p>
            <a:pPr indent="-342900" lvl="0" marL="457200" rtl="0" algn="l">
              <a:spcBef>
                <a:spcPts val="0"/>
              </a:spcBef>
              <a:spcAft>
                <a:spcPts val="0"/>
              </a:spcAft>
              <a:buSzPts val="1800"/>
              <a:buChar char="●"/>
            </a:pPr>
            <a:r>
              <a:rPr lang="en" sz="1800"/>
              <a:t>What do you understand by intent? Explain its type. Write a sample program of intent for passing data ?[2+3+5=10]</a:t>
            </a:r>
            <a:endParaRPr sz="1800"/>
          </a:p>
          <a:p>
            <a:pPr indent="-342900" lvl="0" marL="457200" rtl="0" algn="l">
              <a:spcBef>
                <a:spcPts val="0"/>
              </a:spcBef>
              <a:spcAft>
                <a:spcPts val="0"/>
              </a:spcAft>
              <a:buSzPts val="1800"/>
              <a:buChar char="●"/>
            </a:pPr>
            <a:r>
              <a:rPr lang="en" sz="1800"/>
              <a:t>Short notes[2x4=8]</a:t>
            </a:r>
            <a:endParaRPr sz="1800"/>
          </a:p>
          <a:p>
            <a:pPr indent="-342900" lvl="1" marL="914400" rtl="0" algn="l">
              <a:spcBef>
                <a:spcPts val="0"/>
              </a:spcBef>
              <a:spcAft>
                <a:spcPts val="0"/>
              </a:spcAft>
              <a:buSzPts val="1800"/>
              <a:buChar char="○"/>
            </a:pPr>
            <a:r>
              <a:rPr lang="en" sz="1800"/>
              <a:t>Log</a:t>
            </a:r>
            <a:endParaRPr sz="1800"/>
          </a:p>
          <a:p>
            <a:pPr indent="-342900" lvl="1" marL="914400" rtl="0" algn="l">
              <a:spcBef>
                <a:spcPts val="0"/>
              </a:spcBef>
              <a:spcAft>
                <a:spcPts val="0"/>
              </a:spcAft>
              <a:buSzPts val="1800"/>
              <a:buChar char="○"/>
            </a:pPr>
            <a:r>
              <a:rPr lang="en" sz="1800"/>
              <a:t>Snackbar </a:t>
            </a:r>
            <a:endParaRPr sz="1800"/>
          </a:p>
          <a:p>
            <a:pPr indent="-342900" lvl="1" marL="914400" rtl="0" algn="l">
              <a:spcBef>
                <a:spcPts val="0"/>
              </a:spcBef>
              <a:spcAft>
                <a:spcPts val="0"/>
              </a:spcAft>
              <a:buSzPts val="1800"/>
              <a:buChar char="○"/>
            </a:pPr>
            <a:r>
              <a:rPr lang="en" sz="1800"/>
              <a:t>Toast</a:t>
            </a:r>
            <a:endParaRPr sz="1800"/>
          </a:p>
          <a:p>
            <a:pPr indent="-342900" lvl="1" marL="914400" rtl="0" algn="l">
              <a:spcBef>
                <a:spcPts val="0"/>
              </a:spcBef>
              <a:spcAft>
                <a:spcPts val="0"/>
              </a:spcAft>
              <a:buSzPts val="1800"/>
              <a:buChar char="○"/>
            </a:pPr>
            <a:r>
              <a:rPr lang="en" sz="1800"/>
              <a:t>Git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729"/>
              </a:buClr>
              <a:buSzPts val="1800"/>
              <a:buFont typeface="Arial"/>
              <a:buChar char="●"/>
            </a:pPr>
            <a:r>
              <a:rPr lang="en" sz="1800">
                <a:solidFill>
                  <a:srgbClr val="242729"/>
                </a:solidFill>
                <a:highlight>
                  <a:srgbClr val="EFF0F1"/>
                </a:highlight>
              </a:rPr>
              <a:t>View</a:t>
            </a:r>
            <a:r>
              <a:rPr lang="en" sz="1800">
                <a:solidFill>
                  <a:srgbClr val="242729"/>
                </a:solidFill>
              </a:rPr>
              <a:t> objects are the basic building blocks of User Interface(UI) elements in Android.  </a:t>
            </a:r>
            <a:endParaRPr sz="1800">
              <a:solidFill>
                <a:srgbClr val="242729"/>
              </a:solidFill>
            </a:endParaRPr>
          </a:p>
          <a:p>
            <a:pPr indent="-342900" lvl="1" marL="914400" rtl="0" algn="l">
              <a:spcBef>
                <a:spcPts val="0"/>
              </a:spcBef>
              <a:spcAft>
                <a:spcPts val="0"/>
              </a:spcAft>
              <a:buClr>
                <a:srgbClr val="242729"/>
              </a:buClr>
              <a:buSzPts val="1800"/>
              <a:buFont typeface="Arial"/>
              <a:buChar char="○"/>
            </a:pPr>
            <a:r>
              <a:rPr lang="en" sz="1800">
                <a:solidFill>
                  <a:srgbClr val="242729"/>
                </a:solidFill>
              </a:rPr>
              <a:t>Eg</a:t>
            </a:r>
            <a:endParaRPr sz="1800">
              <a:solidFill>
                <a:srgbClr val="242729"/>
              </a:solidFill>
            </a:endParaRPr>
          </a:p>
          <a:p>
            <a:pPr indent="-342900" lvl="2" marL="1371600" rtl="0" algn="l">
              <a:spcBef>
                <a:spcPts val="0"/>
              </a:spcBef>
              <a:spcAft>
                <a:spcPts val="0"/>
              </a:spcAft>
              <a:buClr>
                <a:srgbClr val="242729"/>
              </a:buClr>
              <a:buSzPts val="1800"/>
              <a:buChar char="■"/>
            </a:pPr>
            <a:r>
              <a:rPr lang="en" sz="1800">
                <a:solidFill>
                  <a:srgbClr val="242729"/>
                </a:solidFill>
              </a:rPr>
              <a:t>TextView, RadioButton, ListView,Spinner and many more</a:t>
            </a:r>
            <a:endParaRPr sz="1800">
              <a:solidFill>
                <a:srgbClr val="242729"/>
              </a:solidFill>
            </a:endParaRPr>
          </a:p>
          <a:p>
            <a:pPr indent="-342900" lvl="0" marL="457200" rtl="0" algn="l">
              <a:spcBef>
                <a:spcPts val="0"/>
              </a:spcBef>
              <a:spcAft>
                <a:spcPts val="0"/>
              </a:spcAft>
              <a:buSzPts val="1800"/>
              <a:buChar char="●"/>
            </a:pPr>
            <a:r>
              <a:rPr lang="en" sz="1800">
                <a:solidFill>
                  <a:srgbClr val="242729"/>
                </a:solidFill>
                <a:highlight>
                  <a:srgbClr val="FFFFFF"/>
                </a:highlight>
              </a:rPr>
              <a:t>responds to the user's actions.</a:t>
            </a:r>
            <a:endParaRPr sz="1800">
              <a:solidFill>
                <a:srgbClr val="242729"/>
              </a:solidFill>
              <a:highlight>
                <a:srgbClr val="FFFFFF"/>
              </a:highlight>
            </a:endParaRPr>
          </a:p>
          <a:p>
            <a:pPr indent="-342900" lvl="1" marL="914400" rtl="0" algn="l">
              <a:spcBef>
                <a:spcPts val="0"/>
              </a:spcBef>
              <a:spcAft>
                <a:spcPts val="0"/>
              </a:spcAft>
              <a:buClr>
                <a:srgbClr val="242729"/>
              </a:buClr>
              <a:buSzPts val="1800"/>
              <a:buChar char="○"/>
            </a:pPr>
            <a:r>
              <a:rPr lang="en" sz="1800">
                <a:solidFill>
                  <a:srgbClr val="242729"/>
                </a:solidFill>
                <a:highlight>
                  <a:srgbClr val="FFFFFF"/>
                </a:highlight>
              </a:rPr>
              <a:t>Eg</a:t>
            </a:r>
            <a:endParaRPr sz="1800">
              <a:solidFill>
                <a:srgbClr val="242729"/>
              </a:solidFill>
              <a:highlight>
                <a:srgbClr val="FFFFFF"/>
              </a:highlight>
            </a:endParaRPr>
          </a:p>
          <a:p>
            <a:pPr indent="-342900" lvl="2" marL="1371600" rtl="0" algn="l">
              <a:spcBef>
                <a:spcPts val="0"/>
              </a:spcBef>
              <a:spcAft>
                <a:spcPts val="0"/>
              </a:spcAft>
              <a:buClr>
                <a:srgbClr val="242729"/>
              </a:buClr>
              <a:buSzPts val="1800"/>
              <a:buFont typeface="Arial"/>
              <a:buChar char="■"/>
            </a:pPr>
            <a:r>
              <a:rPr lang="en" sz="1800">
                <a:solidFill>
                  <a:srgbClr val="242729"/>
                </a:solidFill>
                <a:highlight>
                  <a:srgbClr val="EFF0F1"/>
                </a:highlight>
              </a:rPr>
              <a:t>EditText</a:t>
            </a:r>
            <a:r>
              <a:rPr lang="en" sz="1800">
                <a:solidFill>
                  <a:srgbClr val="242729"/>
                </a:solidFill>
                <a:highlight>
                  <a:srgbClr val="FFFFFF"/>
                </a:highlight>
              </a:rPr>
              <a:t>, </a:t>
            </a:r>
            <a:r>
              <a:rPr lang="en" sz="1800">
                <a:solidFill>
                  <a:srgbClr val="242729"/>
                </a:solidFill>
                <a:highlight>
                  <a:srgbClr val="EFF0F1"/>
                </a:highlight>
              </a:rPr>
              <a:t>Button</a:t>
            </a:r>
            <a:r>
              <a:rPr lang="en" sz="1800">
                <a:solidFill>
                  <a:srgbClr val="242729"/>
                </a:solidFill>
                <a:highlight>
                  <a:srgbClr val="FFFFFF"/>
                </a:highlight>
              </a:rPr>
              <a:t>, </a:t>
            </a:r>
            <a:r>
              <a:rPr lang="en" sz="1800">
                <a:solidFill>
                  <a:srgbClr val="242729"/>
                </a:solidFill>
                <a:highlight>
                  <a:srgbClr val="EFF0F1"/>
                </a:highlight>
              </a:rPr>
              <a:t>CheckBox</a:t>
            </a:r>
            <a:r>
              <a:rPr lang="en" sz="1800">
                <a:solidFill>
                  <a:srgbClr val="242729"/>
                </a:solidFill>
                <a:highlight>
                  <a:srgbClr val="FFFFFF"/>
                </a:highlight>
              </a:rPr>
              <a:t> etc</a:t>
            </a:r>
            <a:endParaRPr sz="1800">
              <a:solidFill>
                <a:srgbClr val="242729"/>
              </a:solidFill>
              <a:highlight>
                <a:srgbClr val="FFFFFF"/>
              </a:highlight>
            </a:endParaRPr>
          </a:p>
          <a:p>
            <a:pPr indent="-342900" lvl="0" marL="457200" rtl="0" algn="l">
              <a:spcBef>
                <a:spcPts val="0"/>
              </a:spcBef>
              <a:spcAft>
                <a:spcPts val="0"/>
              </a:spcAft>
              <a:buClr>
                <a:srgbClr val="242729"/>
              </a:buClr>
              <a:buSzPts val="1800"/>
              <a:buFont typeface="Arial"/>
              <a:buChar char="●"/>
            </a:pPr>
            <a:r>
              <a:rPr lang="en" sz="1800">
                <a:solidFill>
                  <a:srgbClr val="242729"/>
                </a:solidFill>
                <a:highlight>
                  <a:srgbClr val="EFF0F1"/>
                </a:highlight>
              </a:rPr>
              <a:t>View</a:t>
            </a:r>
            <a:r>
              <a:rPr lang="en" sz="1800">
                <a:solidFill>
                  <a:srgbClr val="242729"/>
                </a:solidFill>
              </a:rPr>
              <a:t> refers to the </a:t>
            </a:r>
            <a:r>
              <a:rPr lang="en" sz="1800">
                <a:solidFill>
                  <a:srgbClr val="242729"/>
                </a:solidFill>
                <a:highlight>
                  <a:srgbClr val="EFF0F1"/>
                </a:highlight>
              </a:rPr>
              <a:t>android.view.View</a:t>
            </a:r>
            <a:r>
              <a:rPr lang="en" sz="1800">
                <a:solidFill>
                  <a:srgbClr val="242729"/>
                </a:solidFill>
              </a:rPr>
              <a:t> class, which is the base class of all UI classes.</a:t>
            </a:r>
            <a:endParaRPr sz="1800">
              <a:solidFill>
                <a:srgbClr val="242729"/>
              </a:solidFill>
            </a:endParaRPr>
          </a:p>
          <a:p>
            <a:pPr indent="0" lvl="0" marL="457200" rtl="0" algn="l">
              <a:spcBef>
                <a:spcPts val="2200"/>
              </a:spcBef>
              <a:spcAft>
                <a:spcPts val="1600"/>
              </a:spcAft>
              <a:buNone/>
            </a:pPr>
            <a:r>
              <a:t/>
            </a:r>
            <a:endParaRPr sz="1150">
              <a:solidFill>
                <a:srgbClr val="242729"/>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ViewGroup</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242729"/>
                </a:solidFill>
                <a:highlight>
                  <a:srgbClr val="EFF0F1"/>
                </a:highlight>
              </a:rPr>
              <a:t>Subclass of View</a:t>
            </a:r>
            <a:endParaRPr sz="1800">
              <a:solidFill>
                <a:srgbClr val="242729"/>
              </a:solidFill>
              <a:highlight>
                <a:srgbClr val="EFF0F1"/>
              </a:highlight>
            </a:endParaRPr>
          </a:p>
          <a:p>
            <a:pPr indent="-342900" lvl="0" marL="457200" rtl="0" algn="l">
              <a:spcBef>
                <a:spcPts val="0"/>
              </a:spcBef>
              <a:spcAft>
                <a:spcPts val="0"/>
              </a:spcAft>
              <a:buSzPts val="1800"/>
              <a:buChar char="●"/>
            </a:pPr>
            <a:r>
              <a:rPr lang="en" sz="1800">
                <a:solidFill>
                  <a:srgbClr val="242729"/>
                </a:solidFill>
                <a:highlight>
                  <a:srgbClr val="EFF0F1"/>
                </a:highlight>
              </a:rPr>
              <a:t>ViewGroup</a:t>
            </a:r>
            <a:r>
              <a:rPr lang="en" sz="1800">
                <a:solidFill>
                  <a:srgbClr val="242729"/>
                </a:solidFill>
                <a:highlight>
                  <a:srgbClr val="FFFFFF"/>
                </a:highlight>
              </a:rPr>
              <a:t> is the invisible container. It holds </a:t>
            </a:r>
            <a:r>
              <a:rPr lang="en" sz="1800">
                <a:solidFill>
                  <a:srgbClr val="242729"/>
                </a:solidFill>
                <a:highlight>
                  <a:srgbClr val="EFF0F1"/>
                </a:highlight>
              </a:rPr>
              <a:t>View</a:t>
            </a:r>
            <a:endParaRPr sz="1800">
              <a:solidFill>
                <a:srgbClr val="242729"/>
              </a:solidFill>
              <a:highlight>
                <a:srgbClr val="EFF0F1"/>
              </a:highlight>
            </a:endParaRPr>
          </a:p>
          <a:p>
            <a:pPr indent="-342900" lvl="1" marL="914400" rtl="0" algn="l">
              <a:spcBef>
                <a:spcPts val="0"/>
              </a:spcBef>
              <a:spcAft>
                <a:spcPts val="0"/>
              </a:spcAft>
              <a:buClr>
                <a:srgbClr val="242729"/>
              </a:buClr>
              <a:buSzPts val="1800"/>
              <a:buFont typeface="Arial"/>
              <a:buChar char="○"/>
            </a:pPr>
            <a:r>
              <a:rPr lang="en" sz="1800">
                <a:solidFill>
                  <a:srgbClr val="242729"/>
                </a:solidFill>
              </a:rPr>
              <a:t>Eg</a:t>
            </a:r>
            <a:endParaRPr sz="1800">
              <a:solidFill>
                <a:srgbClr val="242729"/>
              </a:solidFill>
            </a:endParaRPr>
          </a:p>
          <a:p>
            <a:pPr indent="-342900" lvl="2" marL="1371600" rtl="0" algn="l">
              <a:spcBef>
                <a:spcPts val="0"/>
              </a:spcBef>
              <a:spcAft>
                <a:spcPts val="0"/>
              </a:spcAft>
              <a:buClr>
                <a:srgbClr val="242729"/>
              </a:buClr>
              <a:buSzPts val="1800"/>
              <a:buFont typeface="Arial"/>
              <a:buChar char="■"/>
            </a:pPr>
            <a:r>
              <a:rPr lang="en" sz="1800">
                <a:solidFill>
                  <a:srgbClr val="242729"/>
                </a:solidFill>
              </a:rPr>
              <a:t> </a:t>
            </a:r>
            <a:r>
              <a:rPr lang="en" sz="1800">
                <a:solidFill>
                  <a:srgbClr val="242729"/>
                </a:solidFill>
                <a:highlight>
                  <a:srgbClr val="EFF0F1"/>
                </a:highlight>
              </a:rPr>
              <a:t>LinearLayout</a:t>
            </a:r>
            <a:r>
              <a:rPr lang="en" sz="1800">
                <a:solidFill>
                  <a:srgbClr val="242729"/>
                </a:solidFill>
              </a:rPr>
              <a:t> is the </a:t>
            </a:r>
            <a:r>
              <a:rPr lang="en" sz="1800">
                <a:solidFill>
                  <a:srgbClr val="242729"/>
                </a:solidFill>
                <a:highlight>
                  <a:srgbClr val="EFF0F1"/>
                </a:highlight>
              </a:rPr>
              <a:t>ViewGroup</a:t>
            </a:r>
            <a:r>
              <a:rPr lang="en" sz="1800">
                <a:solidFill>
                  <a:srgbClr val="242729"/>
                </a:solidFill>
              </a:rPr>
              <a:t> that contains Button(View), and other Layouts also.</a:t>
            </a:r>
            <a:endParaRPr sz="1800">
              <a:solidFill>
                <a:srgbClr val="242729"/>
              </a:solidFill>
            </a:endParaRPr>
          </a:p>
          <a:p>
            <a:pPr indent="-342900" lvl="0" marL="457200" rtl="0" algn="l">
              <a:spcBef>
                <a:spcPts val="0"/>
              </a:spcBef>
              <a:spcAft>
                <a:spcPts val="0"/>
              </a:spcAft>
              <a:buClr>
                <a:srgbClr val="242729"/>
              </a:buClr>
              <a:buSzPts val="1800"/>
              <a:buFont typeface="Arial"/>
              <a:buChar char="●"/>
            </a:pPr>
            <a:r>
              <a:rPr lang="en" sz="1800">
                <a:solidFill>
                  <a:srgbClr val="242729"/>
                </a:solidFill>
                <a:highlight>
                  <a:srgbClr val="EFF0F1"/>
                </a:highlight>
              </a:rPr>
              <a:t>ViewGroup</a:t>
            </a:r>
            <a:r>
              <a:rPr lang="en" sz="1800">
                <a:solidFill>
                  <a:srgbClr val="242729"/>
                </a:solidFill>
              </a:rPr>
              <a:t> is the base class for Layouts.</a:t>
            </a:r>
            <a:endParaRPr sz="1800">
              <a:solidFill>
                <a:srgbClr val="242729"/>
              </a:solidFill>
            </a:endParaRPr>
          </a:p>
          <a:p>
            <a:pPr indent="0" lvl="0" marL="457200" rtl="0" algn="l">
              <a:spcBef>
                <a:spcPts val="2200"/>
              </a:spcBef>
              <a:spcAft>
                <a:spcPts val="1600"/>
              </a:spcAft>
              <a:buNone/>
            </a:pPr>
            <a:r>
              <a:t/>
            </a:r>
            <a:endParaRPr sz="1000">
              <a:solidFill>
                <a:srgbClr val="242729"/>
              </a:solidFill>
              <a:highlight>
                <a:srgbClr val="EFF0F1"/>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862150" y="1121825"/>
            <a:ext cx="5805149" cy="319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GitHub</a:t>
            </a:r>
            <a:endParaRPr sz="1800"/>
          </a:p>
          <a:p>
            <a:pPr indent="-342900" lvl="1" marL="914400" rtl="0" algn="l">
              <a:spcBef>
                <a:spcPts val="0"/>
              </a:spcBef>
              <a:spcAft>
                <a:spcPts val="0"/>
              </a:spcAft>
              <a:buSzPts val="1800"/>
              <a:buChar char="○"/>
            </a:pPr>
            <a:r>
              <a:rPr lang="en" sz="1800"/>
              <a:t>github.com</a:t>
            </a:r>
            <a:endParaRPr sz="1800"/>
          </a:p>
          <a:p>
            <a:pPr indent="-342900" lvl="0" marL="457200" rtl="0" algn="l">
              <a:spcBef>
                <a:spcPts val="0"/>
              </a:spcBef>
              <a:spcAft>
                <a:spcPts val="0"/>
              </a:spcAft>
              <a:buSzPts val="1800"/>
              <a:buChar char="●"/>
            </a:pPr>
            <a:r>
              <a:rPr lang="en" sz="1800"/>
              <a:t>Bitbucket</a:t>
            </a:r>
            <a:endParaRPr sz="1800"/>
          </a:p>
          <a:p>
            <a:pPr indent="-342900" lvl="1" marL="914400" rtl="0" algn="l">
              <a:spcBef>
                <a:spcPts val="0"/>
              </a:spcBef>
              <a:spcAft>
                <a:spcPts val="0"/>
              </a:spcAft>
              <a:buSzPts val="1800"/>
              <a:buChar char="○"/>
            </a:pPr>
            <a:r>
              <a:rPr lang="en" sz="1800"/>
              <a:t>bitbucket.org</a:t>
            </a:r>
            <a:endParaRPr sz="1800"/>
          </a:p>
          <a:p>
            <a:pPr indent="-342900" lvl="0" marL="457200" rtl="0" algn="l">
              <a:spcBef>
                <a:spcPts val="0"/>
              </a:spcBef>
              <a:spcAft>
                <a:spcPts val="0"/>
              </a:spcAft>
              <a:buSzPts val="1800"/>
              <a:buChar char="●"/>
            </a:pPr>
            <a:r>
              <a:rPr lang="en" sz="1800"/>
              <a:t>Gitlab</a:t>
            </a:r>
            <a:endParaRPr sz="1800"/>
          </a:p>
          <a:p>
            <a:pPr indent="-342900" lvl="1" marL="914400" rtl="0" algn="l">
              <a:spcBef>
                <a:spcPts val="0"/>
              </a:spcBef>
              <a:spcAft>
                <a:spcPts val="0"/>
              </a:spcAft>
              <a:buSzPts val="1800"/>
              <a:buChar char="○"/>
            </a:pPr>
            <a:r>
              <a:rPr lang="en" sz="1800"/>
              <a:t>gitlab.com</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Commands</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a:t>
            </a:r>
            <a:r>
              <a:rPr lang="en" sz="1800"/>
              <a:t>it pull </a:t>
            </a:r>
            <a:endParaRPr sz="1800"/>
          </a:p>
          <a:p>
            <a:pPr indent="-342900" lvl="0" marL="457200" rtl="0" algn="l">
              <a:spcBef>
                <a:spcPts val="0"/>
              </a:spcBef>
              <a:spcAft>
                <a:spcPts val="0"/>
              </a:spcAft>
              <a:buSzPts val="1800"/>
              <a:buChar char="●"/>
            </a:pPr>
            <a:r>
              <a:rPr lang="en" sz="1800"/>
              <a:t>git push </a:t>
            </a:r>
            <a:endParaRPr sz="1800"/>
          </a:p>
          <a:p>
            <a:pPr indent="-342900" lvl="0" marL="457200" rtl="0" algn="l">
              <a:spcBef>
                <a:spcPts val="0"/>
              </a:spcBef>
              <a:spcAft>
                <a:spcPts val="0"/>
              </a:spcAft>
              <a:buSzPts val="1800"/>
              <a:buChar char="●"/>
            </a:pPr>
            <a:r>
              <a:rPr lang="en" sz="1800"/>
              <a:t>git branch</a:t>
            </a:r>
            <a:endParaRPr sz="1800"/>
          </a:p>
          <a:p>
            <a:pPr indent="-342900" lvl="0" marL="457200" rtl="0" algn="l">
              <a:spcBef>
                <a:spcPts val="0"/>
              </a:spcBef>
              <a:spcAft>
                <a:spcPts val="0"/>
              </a:spcAft>
              <a:buSzPts val="1800"/>
              <a:buChar char="●"/>
            </a:pPr>
            <a:r>
              <a:rPr lang="en" sz="1800"/>
              <a:t>git log</a:t>
            </a:r>
            <a:endParaRPr sz="1800"/>
          </a:p>
          <a:p>
            <a:pPr indent="-342900" lvl="0" marL="457200" rtl="0" algn="l">
              <a:spcBef>
                <a:spcPts val="0"/>
              </a:spcBef>
              <a:spcAft>
                <a:spcPts val="0"/>
              </a:spcAft>
              <a:buSzPts val="1800"/>
              <a:buChar char="●"/>
            </a:pPr>
            <a:r>
              <a:rPr lang="en" sz="1800"/>
              <a:t>git diff</a:t>
            </a:r>
            <a:endParaRPr sz="1800"/>
          </a:p>
          <a:p>
            <a:pPr indent="-342900" lvl="0" marL="457200" rtl="0" algn="l">
              <a:spcBef>
                <a:spcPts val="0"/>
              </a:spcBef>
              <a:spcAft>
                <a:spcPts val="0"/>
              </a:spcAft>
              <a:buSzPts val="1800"/>
              <a:buChar char="●"/>
            </a:pPr>
            <a:r>
              <a:rPr lang="en" sz="1800"/>
              <a:t>git stash</a:t>
            </a:r>
            <a:endParaRPr sz="1800"/>
          </a:p>
          <a:p>
            <a:pPr indent="-342900" lvl="0" marL="457200" rtl="0" algn="l">
              <a:spcBef>
                <a:spcPts val="0"/>
              </a:spcBef>
              <a:spcAft>
                <a:spcPts val="0"/>
              </a:spcAft>
              <a:buSzPts val="1800"/>
              <a:buChar char="●"/>
            </a:pPr>
            <a:r>
              <a:rPr lang="en" sz="1800"/>
              <a:t>……………… many more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02124"/>
                </a:solidFill>
                <a:highlight>
                  <a:srgbClr val="FFFFFF"/>
                </a:highlight>
                <a:latin typeface="Raleway"/>
                <a:ea typeface="Raleway"/>
                <a:cs typeface="Raleway"/>
                <a:sym typeface="Raleway"/>
              </a:rPr>
              <a:t>An intent is an abstract description of an operation to be performed</a:t>
            </a:r>
            <a:endParaRPr sz="1800">
              <a:solidFill>
                <a:srgbClr val="202124"/>
              </a:solidFill>
              <a:highlight>
                <a:srgbClr val="FFFFFF"/>
              </a:highlight>
              <a:latin typeface="Raleway"/>
              <a:ea typeface="Raleway"/>
              <a:cs typeface="Raleway"/>
              <a:sym typeface="Raleway"/>
            </a:endParaRPr>
          </a:p>
          <a:p>
            <a:pPr indent="0" lvl="0" marL="0" rtl="0" algn="l">
              <a:spcBef>
                <a:spcPts val="1600"/>
              </a:spcBef>
              <a:spcAft>
                <a:spcPts val="0"/>
              </a:spcAft>
              <a:buNone/>
            </a:pPr>
            <a:r>
              <a:rPr lang="en" sz="1800">
                <a:solidFill>
                  <a:srgbClr val="202124"/>
                </a:solidFill>
                <a:highlight>
                  <a:srgbClr val="FFFFFF"/>
                </a:highlight>
                <a:latin typeface="Raleway"/>
                <a:ea typeface="Raleway"/>
                <a:cs typeface="Raleway"/>
                <a:sym typeface="Raleway"/>
              </a:rPr>
              <a:t>It can be used to :</a:t>
            </a:r>
            <a:endParaRPr sz="1800">
              <a:solidFill>
                <a:srgbClr val="202124"/>
              </a:solidFill>
              <a:highlight>
                <a:srgbClr val="FFFFFF"/>
              </a:highlight>
              <a:latin typeface="Raleway"/>
              <a:ea typeface="Raleway"/>
              <a:cs typeface="Raleway"/>
              <a:sym typeface="Raleway"/>
            </a:endParaRPr>
          </a:p>
          <a:p>
            <a:pPr indent="-342900" lvl="0" marL="914400" rtl="0" algn="l">
              <a:spcBef>
                <a:spcPts val="1600"/>
              </a:spcBef>
              <a:spcAft>
                <a:spcPts val="0"/>
              </a:spcAft>
              <a:buClr>
                <a:srgbClr val="202124"/>
              </a:buClr>
              <a:buSzPts val="1800"/>
              <a:buFont typeface="Raleway"/>
              <a:buChar char="●"/>
            </a:pPr>
            <a:r>
              <a:rPr lang="en" sz="1800">
                <a:solidFill>
                  <a:srgbClr val="202124"/>
                </a:solidFill>
                <a:highlight>
                  <a:srgbClr val="FFFFFF"/>
                </a:highlight>
                <a:latin typeface="Raleway"/>
                <a:ea typeface="Raleway"/>
                <a:cs typeface="Raleway"/>
                <a:sym typeface="Raleway"/>
              </a:rPr>
              <a:t>Start Activity</a:t>
            </a:r>
            <a:endParaRPr sz="1800">
              <a:solidFill>
                <a:srgbClr val="202124"/>
              </a:solidFill>
              <a:highlight>
                <a:srgbClr val="FFFFFF"/>
              </a:highlight>
              <a:latin typeface="Raleway"/>
              <a:ea typeface="Raleway"/>
              <a:cs typeface="Raleway"/>
              <a:sym typeface="Raleway"/>
            </a:endParaRPr>
          </a:p>
          <a:p>
            <a:pPr indent="-342900" lvl="0" marL="914400" rtl="0" algn="l">
              <a:spcBef>
                <a:spcPts val="0"/>
              </a:spcBef>
              <a:spcAft>
                <a:spcPts val="0"/>
              </a:spcAft>
              <a:buClr>
                <a:srgbClr val="202124"/>
              </a:buClr>
              <a:buSzPts val="1800"/>
              <a:buFont typeface="Raleway"/>
              <a:buChar char="●"/>
            </a:pPr>
            <a:r>
              <a:rPr lang="en" sz="1800">
                <a:solidFill>
                  <a:srgbClr val="202124"/>
                </a:solidFill>
                <a:highlight>
                  <a:srgbClr val="FFFFFF"/>
                </a:highlight>
                <a:latin typeface="Raleway"/>
                <a:ea typeface="Raleway"/>
                <a:cs typeface="Raleway"/>
                <a:sym typeface="Raleway"/>
              </a:rPr>
              <a:t>Communicate with background service</a:t>
            </a:r>
            <a:endParaRPr sz="1800">
              <a:solidFill>
                <a:srgbClr val="202124"/>
              </a:solidFill>
              <a:highlight>
                <a:srgbClr val="FFFFFF"/>
              </a:highlight>
              <a:latin typeface="Raleway"/>
              <a:ea typeface="Raleway"/>
              <a:cs typeface="Raleway"/>
              <a:sym typeface="Raleway"/>
            </a:endParaRPr>
          </a:p>
          <a:p>
            <a:pPr indent="-342900" lvl="0" marL="914400" rtl="0" algn="l">
              <a:spcBef>
                <a:spcPts val="0"/>
              </a:spcBef>
              <a:spcAft>
                <a:spcPts val="0"/>
              </a:spcAft>
              <a:buClr>
                <a:srgbClr val="202124"/>
              </a:buClr>
              <a:buSzPts val="1800"/>
              <a:buFont typeface="Raleway"/>
              <a:buChar char="●"/>
            </a:pPr>
            <a:r>
              <a:rPr lang="en" sz="1800">
                <a:solidFill>
                  <a:srgbClr val="202124"/>
                </a:solidFill>
                <a:highlight>
                  <a:srgbClr val="FFFFFF"/>
                </a:highlight>
                <a:latin typeface="Raleway"/>
                <a:ea typeface="Raleway"/>
                <a:cs typeface="Raleway"/>
                <a:sym typeface="Raleway"/>
              </a:rPr>
              <a:t>Broadcast Receiver</a:t>
            </a:r>
            <a:endParaRPr sz="1800">
              <a:solidFill>
                <a:srgbClr val="202124"/>
              </a:solidFill>
              <a:highlight>
                <a:srgbClr val="FFFFFF"/>
              </a:highlight>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a:t>
            </a:r>
            <a:endParaRPr/>
          </a:p>
        </p:txBody>
      </p:sp>
      <p:pic>
        <p:nvPicPr>
          <p:cNvPr id="128" name="Google Shape;128;p20"/>
          <p:cNvPicPr preferRelativeResize="0"/>
          <p:nvPr/>
        </p:nvPicPr>
        <p:blipFill>
          <a:blip r:embed="rId3">
            <a:alphaModFix/>
          </a:blip>
          <a:stretch>
            <a:fillRect/>
          </a:stretch>
        </p:blipFill>
        <p:spPr>
          <a:xfrm>
            <a:off x="974900" y="2078875"/>
            <a:ext cx="7647529" cy="281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 Types</a:t>
            </a:r>
            <a:endParaRPr/>
          </a:p>
        </p:txBody>
      </p:sp>
      <p:sp>
        <p:nvSpPr>
          <p:cNvPr id="134" name="Google Shape;134;p21"/>
          <p:cNvSpPr txBox="1"/>
          <p:nvPr>
            <p:ph idx="1" type="body"/>
          </p:nvPr>
        </p:nvSpPr>
        <p:spPr>
          <a:xfrm>
            <a:off x="729450" y="2078875"/>
            <a:ext cx="8305500" cy="294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Implicit Intent</a:t>
            </a:r>
            <a:endParaRPr sz="1800"/>
          </a:p>
          <a:p>
            <a:pPr indent="-342900" lvl="1" marL="914400" rtl="0" algn="l">
              <a:spcBef>
                <a:spcPts val="0"/>
              </a:spcBef>
              <a:spcAft>
                <a:spcPts val="0"/>
              </a:spcAft>
              <a:buSzPts val="1800"/>
              <a:buChar char="○"/>
            </a:pPr>
            <a:r>
              <a:rPr lang="en" sz="1800"/>
              <a:t>Eg.	</a:t>
            </a:r>
            <a:endParaRPr sz="1800"/>
          </a:p>
          <a:p>
            <a:pPr indent="-342900" lvl="2" marL="1371600" rtl="0" algn="l">
              <a:spcBef>
                <a:spcPts val="0"/>
              </a:spcBef>
              <a:spcAft>
                <a:spcPts val="0"/>
              </a:spcAft>
              <a:buSzPts val="1800"/>
              <a:buChar char="■"/>
            </a:pPr>
            <a:r>
              <a:rPr lang="en" sz="1800"/>
              <a:t>File sharing </a:t>
            </a:r>
            <a:endParaRPr sz="1800"/>
          </a:p>
          <a:p>
            <a:pPr indent="-342900" lvl="2" marL="1371600" rtl="0" algn="l">
              <a:spcBef>
                <a:spcPts val="0"/>
              </a:spcBef>
              <a:spcAft>
                <a:spcPts val="0"/>
              </a:spcAft>
              <a:buClr>
                <a:srgbClr val="666666"/>
              </a:buClr>
              <a:buSzPts val="1800"/>
              <a:buChar char="■"/>
            </a:pPr>
            <a:r>
              <a:rPr lang="en" sz="1800">
                <a:solidFill>
                  <a:srgbClr val="666666"/>
                </a:solidFill>
              </a:rPr>
              <a:t>you don't know which activit</a:t>
            </a:r>
            <a:r>
              <a:rPr lang="en" sz="1800">
                <a:solidFill>
                  <a:srgbClr val="666666"/>
                </a:solidFill>
              </a:rPr>
              <a:t>y</a:t>
            </a:r>
            <a:r>
              <a:rPr lang="en" sz="1800">
                <a:solidFill>
                  <a:srgbClr val="666666"/>
                </a:solidFill>
              </a:rPr>
              <a:t> of which application/s can handle your request. </a:t>
            </a:r>
            <a:endParaRPr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800"/>
              <a:t>Explicit Intent</a:t>
            </a:r>
            <a:endParaRPr sz="1800"/>
          </a:p>
          <a:p>
            <a:pPr indent="-342900" lvl="1" marL="914400" rtl="0" algn="l">
              <a:spcBef>
                <a:spcPts val="0"/>
              </a:spcBef>
              <a:spcAft>
                <a:spcPts val="0"/>
              </a:spcAft>
              <a:buSzPts val="1800"/>
              <a:buChar char="○"/>
            </a:pPr>
            <a:r>
              <a:rPr lang="en" sz="1800"/>
              <a:t>Eg.</a:t>
            </a:r>
            <a:endParaRPr sz="1800"/>
          </a:p>
          <a:p>
            <a:pPr indent="-342900" lvl="2" marL="1371600" rtl="0" algn="l">
              <a:spcBef>
                <a:spcPts val="0"/>
              </a:spcBef>
              <a:spcAft>
                <a:spcPts val="0"/>
              </a:spcAft>
              <a:buSzPts val="1800"/>
              <a:buChar char="■"/>
            </a:pPr>
            <a:r>
              <a:rPr lang="en" sz="1800"/>
              <a:t>Starting activity using startActivity(....);</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