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5184faae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5184faae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5184faae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5184faae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5184faa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5184faa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5184faae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5184faae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184faae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5184faae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5184fa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5184fa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5184faae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5184faa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5184faa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5184faa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5184faa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5184faa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5184faae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5184faae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5184faae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5184faae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5184faae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5184faa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5184faae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5184faae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reference/android/widget/Butt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/R.attr.html#onCli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app/Activit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R.attr.html#onClick" TargetMode="External"/><Relationship Id="rId4" Type="http://schemas.openxmlformats.org/officeDocument/2006/relationships/hyperlink" Target="https://developer.android.com/reference/android/view/View.html" TargetMode="External"/><Relationship Id="rId5" Type="http://schemas.openxmlformats.org/officeDocument/2006/relationships/hyperlink" Target="https://developer.android.com/reference/android/view/View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view/View.OnClickListener.html" TargetMode="External"/><Relationship Id="rId4" Type="http://schemas.openxmlformats.org/officeDocument/2006/relationships/hyperlink" Target="https://developer.android.com/reference/android/view/View.html#setOnClickListener(android.view.View.OnClickListener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971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Click Events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- Switch Activity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B36"/>
                </a:solidFill>
              </a:rPr>
              <a:t>Intent intent = new Intent(FirstActivity.this,SecondActivity.class);</a:t>
            </a:r>
            <a:endParaRPr sz="1800">
              <a:solidFill>
                <a:srgbClr val="3F3B36"/>
              </a:solidFill>
            </a:endParaRPr>
          </a:p>
          <a:p>
            <a:pPr indent="0" lvl="0" marL="0" marR="203200" rtl="0" algn="l">
              <a:lnSpc>
                <a:spcPct val="160000"/>
              </a:lnSpc>
              <a:spcBef>
                <a:spcPts val="16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3F3B36"/>
                </a:solidFill>
              </a:rPr>
              <a:t>startActivity(intent);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- Switch and Send Data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B36"/>
                </a:solidFill>
              </a:rPr>
              <a:t>Intent intent = new Intent(FirstActivity.this,SecondActivity.class);</a:t>
            </a:r>
            <a:endParaRPr sz="1800">
              <a:solidFill>
                <a:srgbClr val="3F3B3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B36"/>
                </a:solidFill>
              </a:rPr>
              <a:t>intent.putExtra(“key_1” , “value_1”);</a:t>
            </a:r>
            <a:endParaRPr sz="1800">
              <a:solidFill>
                <a:srgbClr val="3F3B36"/>
              </a:solidFill>
            </a:endParaRPr>
          </a:p>
          <a:p>
            <a:pPr indent="0" lvl="0" marL="0" marR="2032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B36"/>
                </a:solidFill>
              </a:rPr>
              <a:t>intent.putExtra(“key_2” , “value_2”);</a:t>
            </a:r>
            <a:endParaRPr sz="1800">
              <a:solidFill>
                <a:srgbClr val="3F3B36"/>
              </a:solidFill>
            </a:endParaRPr>
          </a:p>
          <a:p>
            <a:pPr indent="0" lvl="0" marL="0" marR="20320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B36"/>
                </a:solidFill>
              </a:rPr>
              <a:t>startActivity(intent);</a:t>
            </a:r>
            <a:endParaRPr sz="1800">
              <a:solidFill>
                <a:srgbClr val="3F3B36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- Receive Data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76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B91AF"/>
                </a:solidFill>
                <a:highlight>
                  <a:srgbClr val="EFF0F1"/>
                </a:highlight>
              </a:rPr>
              <a:t>Intent</a:t>
            </a:r>
            <a:r>
              <a:rPr lang="en" sz="1800">
                <a:solidFill>
                  <a:srgbClr val="303336"/>
                </a:solidFill>
                <a:highlight>
                  <a:srgbClr val="EFF0F1"/>
                </a:highlight>
              </a:rPr>
              <a:t> intent = getIntent();</a:t>
            </a:r>
            <a:endParaRPr sz="1800">
              <a:solidFill>
                <a:srgbClr val="303336"/>
              </a:solidFill>
              <a:highlight>
                <a:srgbClr val="EFF0F1"/>
              </a:highlight>
            </a:endParaRPr>
          </a:p>
          <a:p>
            <a:pPr indent="0" lvl="0" marL="457200" marR="76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91AF"/>
              </a:solidFill>
              <a:highlight>
                <a:srgbClr val="EFF0F1"/>
              </a:highlight>
            </a:endParaRPr>
          </a:p>
          <a:p>
            <a:pPr indent="-342900" lvl="0" marL="457200" marR="76200" rtl="0" algn="l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B91AF"/>
                </a:solidFill>
                <a:highlight>
                  <a:srgbClr val="EFF0F1"/>
                </a:highlight>
              </a:rPr>
              <a:t>String</a:t>
            </a:r>
            <a:r>
              <a:rPr lang="en" sz="1800">
                <a:solidFill>
                  <a:srgbClr val="303336"/>
                </a:solidFill>
                <a:highlight>
                  <a:srgbClr val="EFF0F1"/>
                </a:highlight>
              </a:rPr>
              <a:t> key1 = intent.getStringExtra(</a:t>
            </a:r>
            <a:r>
              <a:rPr lang="en" sz="1800">
                <a:solidFill>
                  <a:srgbClr val="7D2727"/>
                </a:solidFill>
                <a:highlight>
                  <a:srgbClr val="EFF0F1"/>
                </a:highlight>
              </a:rPr>
              <a:t>"key_1"</a:t>
            </a:r>
            <a:r>
              <a:rPr lang="en" sz="1800">
                <a:solidFill>
                  <a:srgbClr val="303336"/>
                </a:solidFill>
                <a:highlight>
                  <a:srgbClr val="EFF0F1"/>
                </a:highlight>
              </a:rPr>
              <a:t>); </a:t>
            </a:r>
            <a:endParaRPr sz="1800">
              <a:solidFill>
                <a:srgbClr val="303336"/>
              </a:solidFill>
              <a:highlight>
                <a:srgbClr val="EFF0F1"/>
              </a:highlight>
            </a:endParaRPr>
          </a:p>
          <a:p>
            <a:pPr indent="0" lvl="0" marL="457200" marR="76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336"/>
              </a:solidFill>
              <a:highlight>
                <a:srgbClr val="EFF0F1"/>
              </a:highlight>
            </a:endParaRPr>
          </a:p>
          <a:p>
            <a:pPr indent="-342900" lvl="0" marL="457200" marR="76200" rtl="0" algn="l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B91AF"/>
                </a:solidFill>
                <a:highlight>
                  <a:srgbClr val="EFF0F1"/>
                </a:highlight>
              </a:rPr>
              <a:t>String</a:t>
            </a:r>
            <a:r>
              <a:rPr lang="en" sz="1800">
                <a:solidFill>
                  <a:srgbClr val="303336"/>
                </a:solidFill>
                <a:highlight>
                  <a:srgbClr val="EFF0F1"/>
                </a:highlight>
              </a:rPr>
              <a:t> key2 = intent.getStringExtra(</a:t>
            </a:r>
            <a:r>
              <a:rPr lang="en" sz="1800">
                <a:solidFill>
                  <a:srgbClr val="7D2727"/>
                </a:solidFill>
                <a:highlight>
                  <a:srgbClr val="EFF0F1"/>
                </a:highlight>
              </a:rPr>
              <a:t>"key_2"</a:t>
            </a:r>
            <a:r>
              <a:rPr lang="en" sz="1800">
                <a:solidFill>
                  <a:srgbClr val="303336"/>
                </a:solidFill>
                <a:highlight>
                  <a:srgbClr val="EFF0F1"/>
                </a:highlight>
              </a:rPr>
              <a:t>);</a:t>
            </a:r>
            <a:endParaRPr sz="1800">
              <a:solidFill>
                <a:srgbClr val="303336"/>
              </a:solidFill>
              <a:highlight>
                <a:srgbClr val="EFF0F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100" y="1318650"/>
            <a:ext cx="5471174" cy="34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Explain intent. Write a sample program to switch activity. [5]</a:t>
            </a:r>
            <a:endParaRPr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Write a sample program to pass data between activity.  Show to received data in toast. [10]</a:t>
            </a:r>
            <a:endParaRPr sz="18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Events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67675"/>
            <a:ext cx="77421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When the user clicks a button, the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Button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object receives an on-click event.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XML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Programatically	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■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Activity 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				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Events - XML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85275" y="1949825"/>
            <a:ext cx="76887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Add the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android:onClick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attribute to the 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  <a:latin typeface="Lato"/>
                <a:ea typeface="Lato"/>
                <a:cs typeface="Lato"/>
                <a:sym typeface="Lato"/>
              </a:rPr>
              <a:t>&lt;Button&gt;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element in your XML layout.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android: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nClick=”value”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value for this attribute must be the name of the method you want to call in response to a click event.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Eg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Lato"/>
              <a:buChar char="■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android:onClick=”userLogin”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Events - XML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50" y="2011625"/>
            <a:ext cx="7500699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Events - XML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9551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Within the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Activity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that hosts this layout, the following method handles the click event: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81B6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D81B60"/>
                </a:solidFill>
                <a:highlight>
                  <a:srgbClr val="F1F3F4"/>
                </a:highlight>
              </a:rPr>
              <a:t>/** Called when the user touches the button */</a:t>
            </a:r>
            <a:endParaRPr sz="1800">
              <a:solidFill>
                <a:srgbClr val="D81B60"/>
              </a:solidFill>
              <a:highlight>
                <a:srgbClr val="F1F3F4"/>
              </a:highlight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8E7"/>
                </a:solidFill>
                <a:highlight>
                  <a:srgbClr val="F1F3F4"/>
                </a:highlight>
              </a:rPr>
              <a:t>public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</a:t>
            </a:r>
            <a:r>
              <a:rPr lang="en" sz="1800">
                <a:solidFill>
                  <a:srgbClr val="3B78E7"/>
                </a:solidFill>
                <a:highlight>
                  <a:srgbClr val="F1F3F4"/>
                </a:highlight>
              </a:rPr>
              <a:t>void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sendMessage(</a:t>
            </a: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</a:rPr>
              <a:t>View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view) {</a:t>
            </a:r>
            <a:endParaRPr sz="1800">
              <a:solidFill>
                <a:srgbClr val="37474F"/>
              </a:solidFill>
              <a:highlight>
                <a:srgbClr val="F1F3F4"/>
              </a:highlight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   </a:t>
            </a:r>
            <a:r>
              <a:rPr lang="en" sz="1800">
                <a:solidFill>
                  <a:srgbClr val="D81B60"/>
                </a:solidFill>
                <a:highlight>
                  <a:srgbClr val="F1F3F4"/>
                </a:highlight>
              </a:rPr>
              <a:t>// Do something in response to button click</a:t>
            </a:r>
            <a:endParaRPr sz="1800">
              <a:solidFill>
                <a:srgbClr val="D81B60"/>
              </a:solidFill>
              <a:highlight>
                <a:srgbClr val="F1F3F4"/>
              </a:highlight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}</a:t>
            </a:r>
            <a:endParaRPr sz="1800">
              <a:solidFill>
                <a:srgbClr val="37474F"/>
              </a:solidFill>
              <a:highlight>
                <a:srgbClr val="F1F3F4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Events - XML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8654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</a:rPr>
              <a:t>The method you declare in the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android:onClick</a:t>
            </a:r>
            <a:r>
              <a:rPr lang="en" sz="1800">
                <a:solidFill>
                  <a:srgbClr val="202124"/>
                </a:solidFill>
              </a:rPr>
              <a:t> attribute must have a signature exactly as shown above. Specifically, the method must:</a:t>
            </a:r>
            <a:endParaRPr sz="1800">
              <a:solidFill>
                <a:srgbClr val="20212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02124"/>
                </a:solidFill>
              </a:rPr>
              <a:t>Be public</a:t>
            </a:r>
            <a:endParaRPr sz="1800">
              <a:solidFill>
                <a:srgbClr val="2021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02124"/>
                </a:solidFill>
              </a:rPr>
              <a:t>Return void</a:t>
            </a:r>
            <a:endParaRPr sz="1800">
              <a:solidFill>
                <a:srgbClr val="2021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02124"/>
                </a:solidFill>
              </a:rPr>
              <a:t>Define a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4"/>
              </a:rPr>
              <a:t>View</a:t>
            </a:r>
            <a:r>
              <a:rPr lang="en" sz="1800">
                <a:solidFill>
                  <a:srgbClr val="202124"/>
                </a:solidFill>
              </a:rPr>
              <a:t> as its only parameter (this will be the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5"/>
              </a:rPr>
              <a:t>View</a:t>
            </a:r>
            <a:r>
              <a:rPr lang="en" sz="1800">
                <a:solidFill>
                  <a:srgbClr val="202124"/>
                </a:solidFill>
              </a:rPr>
              <a:t> that was clicked)</a:t>
            </a:r>
            <a:endParaRPr sz="1800">
              <a:solidFill>
                <a:srgbClr val="202124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Events - Activity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7650" y="2034050"/>
            <a:ext cx="81810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You can also declare the click event handler programmatically rather than in an XML layout.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Create an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View.OnClickListener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object 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Assign it to the button by calling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4"/>
              </a:rPr>
              <a:t>setOnClickListener(View.OnClickListener)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Events - Activity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9662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</a:rPr>
              <a:t>Button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button = (</a:t>
            </a: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</a:rPr>
              <a:t>Button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) findViewById(R.id.button_send);</a:t>
            </a:r>
            <a:endParaRPr sz="1800">
              <a:solidFill>
                <a:srgbClr val="37474F"/>
              </a:solidFill>
              <a:highlight>
                <a:srgbClr val="F1F3F4"/>
              </a:highlight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highlight>
                <a:srgbClr val="F1F3F4"/>
              </a:highlight>
            </a:endParaRPr>
          </a:p>
          <a:p>
            <a:pPr indent="-34290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button.setOnClickListener(</a:t>
            </a:r>
            <a:r>
              <a:rPr lang="en" sz="1800">
                <a:solidFill>
                  <a:srgbClr val="3B78E7"/>
                </a:solidFill>
                <a:highlight>
                  <a:srgbClr val="F1F3F4"/>
                </a:highlight>
              </a:rPr>
              <a:t>new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</a:t>
            </a: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</a:rPr>
              <a:t>View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.</a:t>
            </a: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</a:rPr>
              <a:t>OnClickListener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() {</a:t>
            </a:r>
            <a:endParaRPr sz="1800">
              <a:solidFill>
                <a:srgbClr val="37474F"/>
              </a:solidFill>
              <a:highlight>
                <a:srgbClr val="F1F3F4"/>
              </a:highlight>
            </a:endParaRPr>
          </a:p>
          <a:p>
            <a:pPr indent="0" lvl="0" marL="9144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   </a:t>
            </a:r>
            <a:r>
              <a:rPr lang="en" sz="1800">
                <a:solidFill>
                  <a:srgbClr val="3B78E7"/>
                </a:solidFill>
                <a:highlight>
                  <a:srgbClr val="F1F3F4"/>
                </a:highlight>
              </a:rPr>
              <a:t>public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</a:t>
            </a:r>
            <a:r>
              <a:rPr lang="en" sz="1800">
                <a:solidFill>
                  <a:srgbClr val="3B78E7"/>
                </a:solidFill>
                <a:highlight>
                  <a:srgbClr val="F1F3F4"/>
                </a:highlight>
              </a:rPr>
              <a:t>void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onClick(</a:t>
            </a: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</a:rPr>
              <a:t>View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v) {</a:t>
            </a:r>
            <a:endParaRPr sz="1800">
              <a:solidFill>
                <a:srgbClr val="37474F"/>
              </a:solidFill>
              <a:highlight>
                <a:srgbClr val="F1F3F4"/>
              </a:highlight>
            </a:endParaRPr>
          </a:p>
          <a:p>
            <a:pPr indent="0" lvl="0" marL="9144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       </a:t>
            </a:r>
            <a:r>
              <a:rPr lang="en" sz="1800">
                <a:solidFill>
                  <a:srgbClr val="D81B60"/>
                </a:solidFill>
                <a:highlight>
                  <a:srgbClr val="F1F3F4"/>
                </a:highlight>
              </a:rPr>
              <a:t>// Do something in response to button click</a:t>
            </a:r>
            <a:endParaRPr sz="1800">
              <a:solidFill>
                <a:srgbClr val="D81B60"/>
              </a:solidFill>
              <a:highlight>
                <a:srgbClr val="F1F3F4"/>
              </a:highlight>
            </a:endParaRPr>
          </a:p>
          <a:p>
            <a:pPr indent="0" lvl="0" marL="9144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    }</a:t>
            </a:r>
            <a:endParaRPr sz="1800">
              <a:solidFill>
                <a:srgbClr val="37474F"/>
              </a:solidFill>
              <a:highlight>
                <a:srgbClr val="F1F3F4"/>
              </a:highlight>
            </a:endParaRPr>
          </a:p>
          <a:p>
            <a:pPr indent="0" lvl="0" marL="9144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</a:rPr>
              <a:t>});</a:t>
            </a:r>
            <a:endParaRPr sz="1800">
              <a:solidFill>
                <a:srgbClr val="37474F"/>
              </a:solidFill>
              <a:highlight>
                <a:srgbClr val="F1F3F4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32" y="1318650"/>
            <a:ext cx="4729869" cy="34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