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lfa Slab One" pitchFamily="2" charset="77"/>
      <p:regular r:id="rId22"/>
    </p:embeddedFont>
    <p:embeddedFont>
      <p:font typeface="Lato" panose="020F0502020204030203" pitchFamily="34" charset="77"/>
      <p:regular r:id="rId23"/>
      <p:bold r:id="rId24"/>
      <p:italic r:id="rId25"/>
      <p:boldItalic r:id="rId26"/>
    </p:embeddedFont>
    <p:embeddedFont>
      <p:font typeface="Proxima Nova" panose="02000506030000020004"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Mono"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94638"/>
  </p:normalViewPr>
  <p:slideViewPr>
    <p:cSldViewPr snapToGrid="0">
      <p:cViewPr varScale="1">
        <p:scale>
          <a:sx n="127" d="100"/>
          <a:sy n="127" d="100"/>
        </p:scale>
        <p:origin x="176" y="5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d22df39cb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d22df39c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d22df39cb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d22df39c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d22df39cb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d22df39c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d22df39cb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d22df39c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d22df39cb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d22df39c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d22df39c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d22df39c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d22df39cb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d22df39c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d22df39cb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d22df39cb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d22df39cb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d22df39c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d22df39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d22df39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cddf949a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cddf949a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d22df39c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d22df39c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d22df39c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d22df39c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d22df39c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d22df39c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d22df39cb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d22df39c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d22df39cb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d22df39c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d22df39c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d22df39c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d22df39c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d22df39c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ndroid.com/reference/androidx/coordinatorlayout/widget/CoordinatorLayou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ndroid.com/reference/android/app/Activity.html#setContentView(android.view.View)"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Mobile Application Development - Day 9</a:t>
            </a:r>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p>
            <a:pPr marL="457200" lvl="0" indent="-381000" algn="ctr" rtl="0">
              <a:spcBef>
                <a:spcPts val="0"/>
              </a:spcBef>
              <a:spcAft>
                <a:spcPts val="0"/>
              </a:spcAft>
              <a:buSzPts val="2400"/>
              <a:buChar char="●"/>
            </a:pPr>
            <a:r>
              <a:rPr lang="en"/>
              <a:t>Snackbar</a:t>
            </a:r>
            <a:endParaRPr/>
          </a:p>
          <a:p>
            <a:pPr marL="457200" lvl="0" indent="-381000" algn="ctr" rtl="0">
              <a:spcBef>
                <a:spcPts val="0"/>
              </a:spcBef>
              <a:spcAft>
                <a:spcPts val="0"/>
              </a:spcAft>
              <a:buSzPts val="2400"/>
              <a:buChar char="●"/>
            </a:pPr>
            <a:r>
              <a:rPr lang="en"/>
              <a:t>Activity Life Cycle</a:t>
            </a:r>
            <a:endParaRPr/>
          </a:p>
          <a:p>
            <a:pPr marL="457200" lvl="0" indent="-381000" algn="ctr" rtl="0">
              <a:spcBef>
                <a:spcPts val="0"/>
              </a:spcBef>
              <a:spcAft>
                <a:spcPts val="0"/>
              </a:spcAft>
              <a:buSzPts val="2400"/>
              <a:buChar char="●"/>
            </a:pPr>
            <a:r>
              <a:rPr lang="en"/>
              <a:t>Fragment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Life Cycle - onResume()</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Lato"/>
              <a:buChar char="●"/>
            </a:pPr>
            <a:r>
              <a:rPr lang="en">
                <a:solidFill>
                  <a:srgbClr val="666666"/>
                </a:solidFill>
                <a:latin typeface="Lato"/>
                <a:ea typeface="Lato"/>
                <a:cs typeface="Lato"/>
                <a:sym typeface="Lato"/>
              </a:rPr>
              <a:t>Users can start interacting with the app</a:t>
            </a:r>
            <a:endParaRPr>
              <a:solidFill>
                <a:srgbClr val="666666"/>
              </a:solidFill>
              <a:latin typeface="Lato"/>
              <a:ea typeface="Lato"/>
              <a:cs typeface="Lato"/>
              <a:sym typeface="Lato"/>
            </a:endParaRPr>
          </a:p>
          <a:p>
            <a:pPr marL="457200" lvl="0" indent="-342900" algn="l" rtl="0">
              <a:spcBef>
                <a:spcPts val="0"/>
              </a:spcBef>
              <a:spcAft>
                <a:spcPts val="0"/>
              </a:spcAft>
              <a:buClr>
                <a:srgbClr val="666666"/>
              </a:buClr>
              <a:buSzPts val="1800"/>
              <a:buFont typeface="Lato"/>
              <a:buChar char="●"/>
            </a:pPr>
            <a:r>
              <a:rPr lang="en">
                <a:solidFill>
                  <a:srgbClr val="666666"/>
                </a:solidFill>
                <a:latin typeface="Arial"/>
                <a:ea typeface="Arial"/>
                <a:cs typeface="Arial"/>
                <a:sym typeface="Arial"/>
              </a:rPr>
              <a:t>The app will stays in this </a:t>
            </a:r>
            <a:r>
              <a:rPr lang="en" b="1">
                <a:solidFill>
                  <a:srgbClr val="666666"/>
                </a:solidFill>
                <a:latin typeface="Arial"/>
                <a:ea typeface="Arial"/>
                <a:cs typeface="Arial"/>
                <a:sym typeface="Arial"/>
              </a:rPr>
              <a:t>Resumed</a:t>
            </a:r>
            <a:r>
              <a:rPr lang="en">
                <a:solidFill>
                  <a:srgbClr val="666666"/>
                </a:solidFill>
                <a:latin typeface="Arial"/>
                <a:ea typeface="Arial"/>
                <a:cs typeface="Arial"/>
                <a:sym typeface="Arial"/>
              </a:rPr>
              <a:t> state until an another activity happens to take focus away from the app like getting a phone call or screen turned off, etc.</a:t>
            </a:r>
            <a:endParaRPr>
              <a:solidFill>
                <a:srgbClr val="666666"/>
              </a:solidFill>
              <a:latin typeface="Arial"/>
              <a:ea typeface="Arial"/>
              <a:cs typeface="Arial"/>
              <a:sym typeface="Arial"/>
            </a:endParaRPr>
          </a:p>
          <a:p>
            <a:pPr marL="457200" lvl="0" indent="-342900" algn="l" rtl="0">
              <a:spcBef>
                <a:spcPts val="0"/>
              </a:spcBef>
              <a:spcAft>
                <a:spcPts val="0"/>
              </a:spcAft>
              <a:buClr>
                <a:srgbClr val="666666"/>
              </a:buClr>
              <a:buSzPts val="1800"/>
              <a:buFont typeface="Lato"/>
              <a:buChar char="●"/>
            </a:pPr>
            <a:r>
              <a:rPr lang="en">
                <a:solidFill>
                  <a:srgbClr val="666666"/>
                </a:solidFill>
                <a:latin typeface="Arial"/>
                <a:ea typeface="Arial"/>
                <a:cs typeface="Arial"/>
                <a:sym typeface="Arial"/>
              </a:rPr>
              <a:t> In case if any interruption events happen in </a:t>
            </a:r>
            <a:r>
              <a:rPr lang="en" b="1">
                <a:solidFill>
                  <a:srgbClr val="666666"/>
                </a:solidFill>
                <a:latin typeface="Arial"/>
                <a:ea typeface="Arial"/>
                <a:cs typeface="Arial"/>
                <a:sym typeface="Arial"/>
              </a:rPr>
              <a:t>Resumed</a:t>
            </a:r>
            <a:r>
              <a:rPr lang="en">
                <a:solidFill>
                  <a:srgbClr val="666666"/>
                </a:solidFill>
                <a:latin typeface="Arial"/>
                <a:ea typeface="Arial"/>
                <a:cs typeface="Arial"/>
                <a:sym typeface="Arial"/>
              </a:rPr>
              <a:t> state, the activity will entered into </a:t>
            </a:r>
            <a:r>
              <a:rPr lang="en" b="1">
                <a:solidFill>
                  <a:srgbClr val="666666"/>
                </a:solidFill>
                <a:latin typeface="Arial"/>
                <a:ea typeface="Arial"/>
                <a:cs typeface="Arial"/>
                <a:sym typeface="Arial"/>
              </a:rPr>
              <a:t>Paused</a:t>
            </a:r>
            <a:r>
              <a:rPr lang="en">
                <a:solidFill>
                  <a:srgbClr val="666666"/>
                </a:solidFill>
                <a:latin typeface="Arial"/>
                <a:ea typeface="Arial"/>
                <a:cs typeface="Arial"/>
                <a:sym typeface="Arial"/>
              </a:rPr>
              <a:t> state and the system will invoke onPause() method.</a:t>
            </a:r>
            <a:endParaRPr>
              <a:solidFill>
                <a:srgbClr val="666666"/>
              </a:solidFill>
              <a:latin typeface="Arial"/>
              <a:ea typeface="Arial"/>
              <a:cs typeface="Arial"/>
              <a:sym typeface="Arial"/>
            </a:endParaRPr>
          </a:p>
          <a:p>
            <a:pPr marL="0" lvl="0" indent="0" algn="l" rtl="0">
              <a:spcBef>
                <a:spcPts val="1200"/>
              </a:spcBef>
              <a:spcAft>
                <a:spcPts val="1600"/>
              </a:spcAft>
              <a:buNone/>
            </a:pPr>
            <a:endParaRPr>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Life Cycle - onPause()</a:t>
            </a:r>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Lato"/>
              <a:buChar char="●"/>
            </a:pPr>
            <a:r>
              <a:rPr lang="en">
                <a:solidFill>
                  <a:srgbClr val="666666"/>
                </a:solidFill>
                <a:latin typeface="Lato"/>
                <a:ea typeface="Lato"/>
                <a:cs typeface="Lato"/>
                <a:sym typeface="Lato"/>
              </a:rPr>
              <a:t>Whenever the user leaves an activity or the current activity is being Paused then the system invoke onPause() method.</a:t>
            </a:r>
            <a:endParaRPr>
              <a:solidFill>
                <a:srgbClr val="666666"/>
              </a:solidFill>
              <a:latin typeface="Lato"/>
              <a:ea typeface="Lato"/>
              <a:cs typeface="Lato"/>
              <a:sym typeface="Lato"/>
            </a:endParaRPr>
          </a:p>
          <a:p>
            <a:pPr marL="457200" lvl="0" indent="-342900" algn="l" rtl="0">
              <a:spcBef>
                <a:spcPts val="0"/>
              </a:spcBef>
              <a:spcAft>
                <a:spcPts val="0"/>
              </a:spcAft>
              <a:buClr>
                <a:srgbClr val="666666"/>
              </a:buClr>
              <a:buSzPts val="1800"/>
              <a:buFont typeface="Lato"/>
              <a:buChar char="●"/>
            </a:pPr>
            <a:r>
              <a:rPr lang="en">
                <a:solidFill>
                  <a:srgbClr val="666666"/>
                </a:solidFill>
                <a:latin typeface="Lato"/>
                <a:ea typeface="Lato"/>
                <a:cs typeface="Lato"/>
                <a:sym typeface="Lato"/>
              </a:rPr>
              <a:t>The onPause() method is used to pause an operations like stop playing the music when the activity is in paused state or pass an activity while switching from one app to another app because every time only one app can be focused.</a:t>
            </a:r>
            <a:endParaRPr>
              <a:solidFill>
                <a:srgbClr val="666666"/>
              </a:solidFill>
              <a:latin typeface="Lato"/>
              <a:ea typeface="Lato"/>
              <a:cs typeface="Lato"/>
              <a:sym typeface="Lato"/>
            </a:endParaRPr>
          </a:p>
          <a:p>
            <a:pPr marL="0" lvl="0" indent="0" algn="l" rtl="0">
              <a:spcBef>
                <a:spcPts val="1600"/>
              </a:spcBef>
              <a:spcAft>
                <a:spcPts val="1600"/>
              </a:spcAft>
              <a:buNone/>
            </a:pP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Life Cycle - onStop()</a:t>
            </a: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666666"/>
              </a:buClr>
              <a:buSzPts val="1800"/>
              <a:buFont typeface="Lato"/>
              <a:buChar char="●"/>
            </a:pPr>
            <a:r>
              <a:rPr lang="en">
                <a:solidFill>
                  <a:srgbClr val="666666"/>
                </a:solidFill>
                <a:latin typeface="Lato"/>
                <a:ea typeface="Lato"/>
                <a:cs typeface="Lato"/>
                <a:sym typeface="Lato"/>
              </a:rPr>
              <a:t>The onStop() method is useful to release all the app resources which are no longer needed to the user.</a:t>
            </a:r>
            <a:endParaRPr>
              <a:solidFill>
                <a:srgbClr val="666666"/>
              </a:solidFill>
              <a:latin typeface="Lato"/>
              <a:ea typeface="Lato"/>
              <a:cs typeface="Lato"/>
              <a:sym typeface="Lato"/>
            </a:endParaRPr>
          </a:p>
          <a:p>
            <a:pPr marL="457200" lvl="0" indent="-342900" algn="l" rtl="0">
              <a:spcBef>
                <a:spcPts val="0"/>
              </a:spcBef>
              <a:spcAft>
                <a:spcPts val="0"/>
              </a:spcAft>
              <a:buClr>
                <a:srgbClr val="666666"/>
              </a:buClr>
              <a:buSzPts val="1800"/>
              <a:buFont typeface="Lato"/>
              <a:buChar char="●"/>
            </a:pPr>
            <a:r>
              <a:rPr lang="en">
                <a:solidFill>
                  <a:srgbClr val="666666"/>
                </a:solidFill>
                <a:latin typeface="Lato"/>
                <a:ea typeface="Lato"/>
                <a:cs typeface="Lato"/>
                <a:sym typeface="Lato"/>
              </a:rPr>
              <a:t>The system will invoke onStop() callback method when an activity no longer visible to the user</a:t>
            </a:r>
            <a:endParaRPr>
              <a:solidFill>
                <a:srgbClr val="666666"/>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Life Cycle - onRestart()</a:t>
            </a:r>
            <a:endParaRPr/>
          </a:p>
        </p:txBody>
      </p:sp>
      <p:sp>
        <p:nvSpPr>
          <p:cNvPr id="130" name="Google Shape;13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Lato"/>
              <a:buChar char="●"/>
            </a:pPr>
            <a:r>
              <a:rPr lang="en">
                <a:solidFill>
                  <a:srgbClr val="666666"/>
                </a:solidFill>
                <a:latin typeface="Lato"/>
                <a:ea typeface="Lato"/>
                <a:cs typeface="Lato"/>
                <a:sym typeface="Lato"/>
              </a:rPr>
              <a:t>The system will invoke onRestart() method when an activity restarting itself after stopping it.</a:t>
            </a:r>
            <a:endParaRPr>
              <a:solidFill>
                <a:srgbClr val="666666"/>
              </a:solidFill>
              <a:latin typeface="Lato"/>
              <a:ea typeface="Lato"/>
              <a:cs typeface="Lato"/>
              <a:sym typeface="Lato"/>
            </a:endParaRPr>
          </a:p>
          <a:p>
            <a:pPr marL="457200" lvl="0" indent="-342900" algn="l" rtl="0">
              <a:spcBef>
                <a:spcPts val="0"/>
              </a:spcBef>
              <a:spcAft>
                <a:spcPts val="0"/>
              </a:spcAft>
              <a:buClr>
                <a:srgbClr val="666666"/>
              </a:buClr>
              <a:buSzPts val="1800"/>
              <a:buFont typeface="Lato"/>
              <a:buChar char="●"/>
            </a:pPr>
            <a:r>
              <a:rPr lang="en">
                <a:solidFill>
                  <a:srgbClr val="666666"/>
                </a:solidFill>
                <a:latin typeface="Lato"/>
                <a:ea typeface="Lato"/>
                <a:cs typeface="Lato"/>
                <a:sym typeface="Lato"/>
              </a:rPr>
              <a:t>The onRestart() method will restore the state of activity from the time that is being stopped.</a:t>
            </a:r>
            <a:endParaRPr>
              <a:solidFill>
                <a:srgbClr val="666666"/>
              </a:solidFill>
              <a:latin typeface="Lato"/>
              <a:ea typeface="Lato"/>
              <a:cs typeface="Lato"/>
              <a:sym typeface="Lato"/>
            </a:endParaRPr>
          </a:p>
          <a:p>
            <a:pPr marL="457200" lvl="0" indent="-342900" algn="l" rtl="0">
              <a:spcBef>
                <a:spcPts val="0"/>
              </a:spcBef>
              <a:spcAft>
                <a:spcPts val="0"/>
              </a:spcAft>
              <a:buClr>
                <a:srgbClr val="666666"/>
              </a:buClr>
              <a:buSzPts val="1800"/>
              <a:buFont typeface="Lato"/>
              <a:buChar char="●"/>
            </a:pPr>
            <a:r>
              <a:rPr lang="en">
                <a:solidFill>
                  <a:srgbClr val="666666"/>
                </a:solidFill>
                <a:latin typeface="Lato"/>
                <a:ea typeface="Lato"/>
                <a:cs typeface="Lato"/>
                <a:sym typeface="Lato"/>
              </a:rPr>
              <a:t>The onRestart() callback method in android activity will always followed by onStart() method.</a:t>
            </a: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Life Cycle - onDestroy()</a:t>
            </a:r>
            <a:endParaRPr/>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Lato"/>
              <a:buChar char="●"/>
            </a:pPr>
            <a:r>
              <a:rPr lang="en">
                <a:solidFill>
                  <a:srgbClr val="666666"/>
                </a:solidFill>
                <a:latin typeface="Lato"/>
                <a:ea typeface="Lato"/>
                <a:cs typeface="Lato"/>
                <a:sym typeface="Lato"/>
              </a:rPr>
              <a:t>The system will invoke onDestroy() method before an activity is destroyed and this is the final callback method which received by the android activity.</a:t>
            </a:r>
            <a:endParaRPr>
              <a:solidFill>
                <a:srgbClr val="666666"/>
              </a:solidFill>
              <a:latin typeface="Lato"/>
              <a:ea typeface="Lato"/>
              <a:cs typeface="Lato"/>
              <a:sym typeface="Lato"/>
            </a:endParaRPr>
          </a:p>
          <a:p>
            <a:pPr marL="457200" lvl="0" indent="-342900" algn="l" rtl="0">
              <a:spcBef>
                <a:spcPts val="0"/>
              </a:spcBef>
              <a:spcAft>
                <a:spcPts val="0"/>
              </a:spcAft>
              <a:buClr>
                <a:srgbClr val="666666"/>
              </a:buClr>
              <a:buSzPts val="1800"/>
              <a:buFont typeface="Lato"/>
              <a:buChar char="●"/>
            </a:pPr>
            <a:r>
              <a:rPr lang="en">
                <a:solidFill>
                  <a:srgbClr val="666666"/>
                </a:solidFill>
                <a:latin typeface="Lato"/>
                <a:ea typeface="Lato"/>
                <a:cs typeface="Lato"/>
                <a:sym typeface="Lato"/>
              </a:rPr>
              <a:t>The system will invoke this onDestory() callback method either the activity is finishing or system destroying the activity to save space.</a:t>
            </a:r>
            <a:endParaRPr>
              <a:solidFill>
                <a:srgbClr val="666666"/>
              </a:solidFill>
              <a:latin typeface="Lato"/>
              <a:ea typeface="Lato"/>
              <a:cs typeface="Lato"/>
              <a:sym typeface="Lato"/>
            </a:endParaRPr>
          </a:p>
          <a:p>
            <a:pPr marL="0" lvl="0" indent="0" algn="l" rtl="0">
              <a:spcBef>
                <a:spcPts val="1600"/>
              </a:spcBef>
              <a:spcAft>
                <a:spcPts val="1600"/>
              </a:spcAft>
              <a:buNone/>
            </a:pP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a:t>
            </a:r>
            <a:endParaRPr/>
          </a:p>
        </p:txBody>
      </p:sp>
      <p:sp>
        <p:nvSpPr>
          <p:cNvPr id="142" name="Google Shape;142;p27"/>
          <p:cNvSpPr txBox="1">
            <a:spLocks noGrp="1"/>
          </p:cNvSpPr>
          <p:nvPr>
            <p:ph type="body" idx="1"/>
          </p:nvPr>
        </p:nvSpPr>
        <p:spPr>
          <a:xfrm>
            <a:off x="311700" y="1152475"/>
            <a:ext cx="4668000" cy="3471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represents a portion of user interface in a activity.</a:t>
            </a:r>
            <a:endParaRPr sz="1300">
              <a:solidFill>
                <a:srgbClr val="666666"/>
              </a:solidFill>
              <a:latin typeface="Lato"/>
              <a:ea typeface="Lato"/>
              <a:cs typeface="Lato"/>
              <a:sym typeface="Lato"/>
            </a:endParaRPr>
          </a:p>
          <a:p>
            <a:pPr marL="457200" lvl="0" indent="-311150" algn="l" rtl="0">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must be always hosted in an activity.</a:t>
            </a:r>
            <a:endParaRPr sz="1300">
              <a:solidFill>
                <a:srgbClr val="666666"/>
              </a:solidFill>
              <a:latin typeface="Lato"/>
              <a:ea typeface="Lato"/>
              <a:cs typeface="Lato"/>
              <a:sym typeface="Lato"/>
            </a:endParaRPr>
          </a:p>
          <a:p>
            <a:pPr marL="457200" lvl="0" indent="-311150" algn="l" rtl="0">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can combine multiple fragments in a single activity.</a:t>
            </a:r>
            <a:endParaRPr sz="1300">
              <a:solidFill>
                <a:srgbClr val="666666"/>
              </a:solidFill>
              <a:latin typeface="Lato"/>
              <a:ea typeface="Lato"/>
              <a:cs typeface="Lato"/>
              <a:sym typeface="Lato"/>
            </a:endParaRPr>
          </a:p>
          <a:p>
            <a:pPr marL="457200" lvl="0" indent="-311150" algn="l" rtl="0">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Fragment’s life cycle is directly affected by the host activity’s.</a:t>
            </a:r>
            <a:endParaRPr sz="1300">
              <a:solidFill>
                <a:srgbClr val="666666"/>
              </a:solidFill>
              <a:latin typeface="Lato"/>
              <a:ea typeface="Lato"/>
              <a:cs typeface="Lato"/>
              <a:sym typeface="Lato"/>
            </a:endParaRPr>
          </a:p>
          <a:p>
            <a:pPr marL="914400" lvl="1" indent="-298450" algn="l" rtl="0">
              <a:spcBef>
                <a:spcPts val="0"/>
              </a:spcBef>
              <a:spcAft>
                <a:spcPts val="0"/>
              </a:spcAft>
              <a:buClr>
                <a:srgbClr val="666666"/>
              </a:buClr>
              <a:buSzPts val="1100"/>
              <a:buFont typeface="Lato"/>
              <a:buChar char="○"/>
            </a:pPr>
            <a:r>
              <a:rPr lang="en" sz="1100">
                <a:solidFill>
                  <a:srgbClr val="666666"/>
                </a:solidFill>
                <a:latin typeface="Lato"/>
                <a:ea typeface="Lato"/>
                <a:cs typeface="Lato"/>
                <a:sym typeface="Lato"/>
              </a:rPr>
              <a:t>E.g. 	</a:t>
            </a:r>
            <a:endParaRPr sz="1100">
              <a:solidFill>
                <a:srgbClr val="666666"/>
              </a:solidFill>
              <a:latin typeface="Lato"/>
              <a:ea typeface="Lato"/>
              <a:cs typeface="Lato"/>
              <a:sym typeface="Lato"/>
            </a:endParaRPr>
          </a:p>
          <a:p>
            <a:pPr marL="1371600" lvl="2" indent="-298450" algn="l" rtl="0">
              <a:spcBef>
                <a:spcPts val="0"/>
              </a:spcBef>
              <a:spcAft>
                <a:spcPts val="0"/>
              </a:spcAft>
              <a:buClr>
                <a:srgbClr val="666666"/>
              </a:buClr>
              <a:buSzPts val="1100"/>
              <a:buFont typeface="Lato"/>
              <a:buChar char="■"/>
            </a:pPr>
            <a:r>
              <a:rPr lang="en" sz="1100">
                <a:solidFill>
                  <a:srgbClr val="666666"/>
                </a:solidFill>
                <a:latin typeface="Lato"/>
                <a:ea typeface="Lato"/>
                <a:cs typeface="Lato"/>
                <a:sym typeface="Lato"/>
              </a:rPr>
              <a:t>When activity is paused, so are all fragments</a:t>
            </a:r>
            <a:endParaRPr sz="1100">
              <a:solidFill>
                <a:srgbClr val="666666"/>
              </a:solidFill>
              <a:latin typeface="Lato"/>
              <a:ea typeface="Lato"/>
              <a:cs typeface="Lato"/>
              <a:sym typeface="Lato"/>
            </a:endParaRPr>
          </a:p>
          <a:p>
            <a:pPr marL="1371600" lvl="2" indent="-298450" algn="l" rtl="0">
              <a:spcBef>
                <a:spcPts val="0"/>
              </a:spcBef>
              <a:spcAft>
                <a:spcPts val="0"/>
              </a:spcAft>
              <a:buClr>
                <a:srgbClr val="666666"/>
              </a:buClr>
              <a:buSzPts val="1100"/>
              <a:buFont typeface="Lato"/>
              <a:buChar char="■"/>
            </a:pPr>
            <a:r>
              <a:rPr lang="en" sz="1100">
                <a:solidFill>
                  <a:srgbClr val="666666"/>
                </a:solidFill>
                <a:latin typeface="Lato"/>
                <a:ea typeface="Lato"/>
                <a:cs typeface="Lato"/>
                <a:sym typeface="Lato"/>
              </a:rPr>
              <a:t>When activity is destroyed, so are all fragments</a:t>
            </a:r>
            <a:endParaRPr sz="1100">
              <a:solidFill>
                <a:srgbClr val="666666"/>
              </a:solidFill>
              <a:latin typeface="Lato"/>
              <a:ea typeface="Lato"/>
              <a:cs typeface="Lato"/>
              <a:sym typeface="Lato"/>
            </a:endParaRPr>
          </a:p>
          <a:p>
            <a:pPr marL="457200" lvl="0" indent="-311150" algn="l" rtl="0">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Can manipulate each fragment independently such as add or remove then. (can be called as fragment transaction)</a:t>
            </a:r>
            <a:endParaRPr sz="1300">
              <a:solidFill>
                <a:srgbClr val="666666"/>
              </a:solidFill>
              <a:latin typeface="Lato"/>
              <a:ea typeface="Lato"/>
              <a:cs typeface="Lato"/>
              <a:sym typeface="Lato"/>
            </a:endParaRPr>
          </a:p>
          <a:p>
            <a:pPr marL="457200" lvl="0" indent="-311150" algn="l" rtl="0">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Fragments can be added in back stack that’s managed by activity  -each back stack entry in the activity is a record of fragment transaction that occurred. </a:t>
            </a:r>
            <a:endParaRPr sz="1300">
              <a:solidFill>
                <a:srgbClr val="666666"/>
              </a:solidFill>
              <a:latin typeface="Lato"/>
              <a:ea typeface="Lato"/>
              <a:cs typeface="Lato"/>
              <a:sym typeface="Lato"/>
            </a:endParaRPr>
          </a:p>
          <a:p>
            <a:pPr marL="457200" lvl="0" indent="-311150" algn="l" rtl="0">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Back stack allows the user to reverse a fragment transaction by pressing the Back button.</a:t>
            </a:r>
            <a:endParaRPr>
              <a:solidFill>
                <a:srgbClr val="666666"/>
              </a:solidFill>
            </a:endParaRPr>
          </a:p>
        </p:txBody>
      </p:sp>
      <p:pic>
        <p:nvPicPr>
          <p:cNvPr id="143" name="Google Shape;143;p27"/>
          <p:cNvPicPr preferRelativeResize="0"/>
          <p:nvPr/>
        </p:nvPicPr>
        <p:blipFill>
          <a:blip r:embed="rId3">
            <a:alphaModFix/>
          </a:blip>
          <a:stretch>
            <a:fillRect/>
          </a:stretch>
        </p:blipFill>
        <p:spPr>
          <a:xfrm>
            <a:off x="5182025" y="1017725"/>
            <a:ext cx="3885775" cy="297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 - Create Fragment</a:t>
            </a:r>
            <a:endParaRPr/>
          </a:p>
        </p:txBody>
      </p:sp>
      <p:sp>
        <p:nvSpPr>
          <p:cNvPr id="149" name="Google Shape;14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666666"/>
              </a:buClr>
              <a:buSzPts val="1300"/>
              <a:buChar char="●"/>
            </a:pPr>
            <a:r>
              <a:rPr lang="en" sz="1300">
                <a:solidFill>
                  <a:srgbClr val="666666"/>
                </a:solidFill>
                <a:highlight>
                  <a:srgbClr val="F1F3F4"/>
                </a:highlight>
                <a:latin typeface="Roboto Mono"/>
                <a:ea typeface="Roboto Mono"/>
                <a:cs typeface="Roboto Mono"/>
                <a:sym typeface="Roboto Mono"/>
              </a:rPr>
              <a:t>XML</a:t>
            </a:r>
            <a:endParaRPr sz="1300">
              <a:solidFill>
                <a:srgbClr val="666666"/>
              </a:solidFill>
              <a:highlight>
                <a:srgbClr val="F1F3F4"/>
              </a:highlight>
              <a:latin typeface="Roboto Mono"/>
              <a:ea typeface="Roboto Mono"/>
              <a:cs typeface="Roboto Mono"/>
              <a:sym typeface="Roboto Mono"/>
            </a:endParaRPr>
          </a:p>
          <a:p>
            <a:pPr marL="457200" lvl="0" indent="-311150" algn="l" rtl="0">
              <a:spcBef>
                <a:spcPts val="0"/>
              </a:spcBef>
              <a:spcAft>
                <a:spcPts val="0"/>
              </a:spcAft>
              <a:buClr>
                <a:srgbClr val="666666"/>
              </a:buClr>
              <a:buSzPts val="1300"/>
              <a:buFont typeface="Roboto Mono"/>
              <a:buChar char="●"/>
            </a:pPr>
            <a:r>
              <a:rPr lang="en" sz="1300">
                <a:solidFill>
                  <a:srgbClr val="666666"/>
                </a:solidFill>
                <a:highlight>
                  <a:srgbClr val="F1F3F4"/>
                </a:highlight>
                <a:latin typeface="Roboto Mono"/>
                <a:ea typeface="Roboto Mono"/>
                <a:cs typeface="Roboto Mono"/>
                <a:sym typeface="Roboto Mono"/>
              </a:rPr>
              <a:t>Programatically</a:t>
            </a:r>
            <a:endParaRPr sz="1300">
              <a:solidFill>
                <a:srgbClr val="666666"/>
              </a:solidFill>
              <a:highlight>
                <a:srgbClr val="F1F3F4"/>
              </a:highlight>
              <a:latin typeface="Roboto Mono"/>
              <a:ea typeface="Roboto Mono"/>
              <a:cs typeface="Roboto Mono"/>
              <a:sym typeface="Roboto Mono"/>
            </a:endParaRPr>
          </a:p>
          <a:p>
            <a:pPr marL="457200" lvl="0" indent="0" algn="l" rtl="0">
              <a:spcBef>
                <a:spcPts val="1600"/>
              </a:spcBef>
              <a:spcAft>
                <a:spcPts val="1600"/>
              </a:spcAft>
              <a:buNone/>
            </a:pPr>
            <a:endParaRPr sz="1300">
              <a:solidFill>
                <a:srgbClr val="666666"/>
              </a:solidFill>
              <a:highlight>
                <a:srgbClr val="F1F3F4"/>
              </a:highlight>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Fragment - XML</a:t>
            </a:r>
            <a:endParaRPr/>
          </a:p>
        </p:txBody>
      </p:sp>
      <p:sp>
        <p:nvSpPr>
          <p:cNvPr id="155" name="Google Shape;15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228600" lvl="0" indent="0" algn="l" rtl="0">
              <a:lnSpc>
                <a:spcPct val="142857"/>
              </a:lnSpc>
              <a:spcBef>
                <a:spcPts val="0"/>
              </a:spcBef>
              <a:spcAft>
                <a:spcPts val="0"/>
              </a:spcAft>
              <a:buNone/>
            </a:pPr>
            <a:endParaRPr sz="1050">
              <a:solidFill>
                <a:srgbClr val="37474F"/>
              </a:solidFill>
              <a:highlight>
                <a:srgbClr val="F1F3F4"/>
              </a:highlight>
              <a:latin typeface="Roboto Mono"/>
              <a:ea typeface="Roboto Mono"/>
              <a:cs typeface="Roboto Mono"/>
              <a:sym typeface="Roboto Mono"/>
            </a:endParaRPr>
          </a:p>
          <a:p>
            <a:pPr marL="457200" marR="228600" lvl="0" indent="-292100" algn="l" rtl="0">
              <a:lnSpc>
                <a:spcPct val="142857"/>
              </a:lnSpc>
              <a:spcBef>
                <a:spcPts val="0"/>
              </a:spcBef>
              <a:spcAft>
                <a:spcPts val="0"/>
              </a:spcAft>
              <a:buSzPts val="1000"/>
              <a:buChar char="●"/>
            </a:pPr>
            <a:r>
              <a:rPr lang="en" sz="1000">
                <a:solidFill>
                  <a:srgbClr val="3B78E7"/>
                </a:solidFill>
                <a:highlight>
                  <a:srgbClr val="F1F3F4"/>
                </a:highlight>
                <a:latin typeface="Roboto Mono"/>
                <a:ea typeface="Roboto Mono"/>
                <a:cs typeface="Roboto Mono"/>
                <a:sym typeface="Roboto Mono"/>
              </a:rPr>
              <a:t>&lt;LinearLayout</a:t>
            </a:r>
            <a:r>
              <a:rPr lang="en" sz="1000">
                <a:solidFill>
                  <a:srgbClr val="37474F"/>
                </a:solidFill>
                <a:highlight>
                  <a:srgbClr val="F1F3F4"/>
                </a:highlight>
                <a:latin typeface="Roboto Mono"/>
                <a:ea typeface="Roboto Mono"/>
                <a:cs typeface="Roboto Mono"/>
                <a:sym typeface="Roboto Mono"/>
              </a:rPr>
              <a:t> </a:t>
            </a:r>
            <a:r>
              <a:rPr lang="en" sz="1000">
                <a:solidFill>
                  <a:srgbClr val="9C27B0"/>
                </a:solidFill>
                <a:highlight>
                  <a:srgbClr val="F1F3F4"/>
                </a:highlight>
                <a:latin typeface="Roboto Mono"/>
                <a:ea typeface="Roboto Mono"/>
                <a:cs typeface="Roboto Mono"/>
                <a:sym typeface="Roboto Mono"/>
              </a:rPr>
              <a:t>xmlns:android</a:t>
            </a:r>
            <a:r>
              <a:rPr lang="en" sz="1000">
                <a:solidFill>
                  <a:srgbClr val="37474F"/>
                </a:solidFill>
                <a:highlight>
                  <a:srgbClr val="F1F3F4"/>
                </a:highlight>
                <a:latin typeface="Roboto Mono"/>
                <a:ea typeface="Roboto Mono"/>
                <a:cs typeface="Roboto Mono"/>
                <a:sym typeface="Roboto Mono"/>
              </a:rPr>
              <a:t>=</a:t>
            </a:r>
            <a:r>
              <a:rPr lang="en" sz="1000">
                <a:solidFill>
                  <a:srgbClr val="0D904F"/>
                </a:solidFill>
                <a:highlight>
                  <a:srgbClr val="F1F3F4"/>
                </a:highlight>
                <a:latin typeface="Roboto Mono"/>
                <a:ea typeface="Roboto Mono"/>
                <a:cs typeface="Roboto Mono"/>
                <a:sym typeface="Roboto Mono"/>
              </a:rPr>
              <a:t>"http://schemas.android.com/apk/res/android"</a:t>
            </a:r>
            <a:endParaRPr sz="1000">
              <a:solidFill>
                <a:srgbClr val="0D904F"/>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000">
                <a:solidFill>
                  <a:srgbClr val="37474F"/>
                </a:solidFill>
                <a:highlight>
                  <a:srgbClr val="F1F3F4"/>
                </a:highlight>
                <a:latin typeface="Roboto Mono"/>
                <a:ea typeface="Roboto Mono"/>
                <a:cs typeface="Roboto Mono"/>
                <a:sym typeface="Roboto Mono"/>
              </a:rPr>
              <a:t>    </a:t>
            </a:r>
            <a:r>
              <a:rPr lang="en" sz="1000">
                <a:solidFill>
                  <a:srgbClr val="9C27B0"/>
                </a:solidFill>
                <a:highlight>
                  <a:srgbClr val="F1F3F4"/>
                </a:highlight>
                <a:latin typeface="Roboto Mono"/>
                <a:ea typeface="Roboto Mono"/>
                <a:cs typeface="Roboto Mono"/>
                <a:sym typeface="Roboto Mono"/>
              </a:rPr>
              <a:t>android:orientation</a:t>
            </a:r>
            <a:r>
              <a:rPr lang="en" sz="1000">
                <a:solidFill>
                  <a:srgbClr val="37474F"/>
                </a:solidFill>
                <a:highlight>
                  <a:srgbClr val="F1F3F4"/>
                </a:highlight>
                <a:latin typeface="Roboto Mono"/>
                <a:ea typeface="Roboto Mono"/>
                <a:cs typeface="Roboto Mono"/>
                <a:sym typeface="Roboto Mono"/>
              </a:rPr>
              <a:t>=</a:t>
            </a:r>
            <a:r>
              <a:rPr lang="en" sz="1000">
                <a:solidFill>
                  <a:srgbClr val="0D904F"/>
                </a:solidFill>
                <a:highlight>
                  <a:srgbClr val="F1F3F4"/>
                </a:highlight>
                <a:latin typeface="Roboto Mono"/>
                <a:ea typeface="Roboto Mono"/>
                <a:cs typeface="Roboto Mono"/>
                <a:sym typeface="Roboto Mono"/>
              </a:rPr>
              <a:t>"horizontal"</a:t>
            </a:r>
            <a:endParaRPr sz="1000">
              <a:solidFill>
                <a:srgbClr val="0D904F"/>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000">
                <a:solidFill>
                  <a:srgbClr val="37474F"/>
                </a:solidFill>
                <a:highlight>
                  <a:srgbClr val="F1F3F4"/>
                </a:highlight>
                <a:latin typeface="Roboto Mono"/>
                <a:ea typeface="Roboto Mono"/>
                <a:cs typeface="Roboto Mono"/>
                <a:sym typeface="Roboto Mono"/>
              </a:rPr>
              <a:t>    </a:t>
            </a:r>
            <a:r>
              <a:rPr lang="en" sz="1000">
                <a:solidFill>
                  <a:srgbClr val="9C27B0"/>
                </a:solidFill>
                <a:highlight>
                  <a:srgbClr val="F1F3F4"/>
                </a:highlight>
                <a:latin typeface="Roboto Mono"/>
                <a:ea typeface="Roboto Mono"/>
                <a:cs typeface="Roboto Mono"/>
                <a:sym typeface="Roboto Mono"/>
              </a:rPr>
              <a:t>android:layout_width</a:t>
            </a:r>
            <a:r>
              <a:rPr lang="en" sz="1000">
                <a:solidFill>
                  <a:srgbClr val="37474F"/>
                </a:solidFill>
                <a:highlight>
                  <a:srgbClr val="F1F3F4"/>
                </a:highlight>
                <a:latin typeface="Roboto Mono"/>
                <a:ea typeface="Roboto Mono"/>
                <a:cs typeface="Roboto Mono"/>
                <a:sym typeface="Roboto Mono"/>
              </a:rPr>
              <a:t>=</a:t>
            </a:r>
            <a:r>
              <a:rPr lang="en" sz="1000">
                <a:solidFill>
                  <a:srgbClr val="0D904F"/>
                </a:solidFill>
                <a:highlight>
                  <a:srgbClr val="F1F3F4"/>
                </a:highlight>
                <a:latin typeface="Roboto Mono"/>
                <a:ea typeface="Roboto Mono"/>
                <a:cs typeface="Roboto Mono"/>
                <a:sym typeface="Roboto Mono"/>
              </a:rPr>
              <a:t>"match_parent"</a:t>
            </a:r>
            <a:endParaRPr sz="1000">
              <a:solidFill>
                <a:srgbClr val="0D904F"/>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000">
                <a:solidFill>
                  <a:srgbClr val="37474F"/>
                </a:solidFill>
                <a:highlight>
                  <a:srgbClr val="F1F3F4"/>
                </a:highlight>
                <a:latin typeface="Roboto Mono"/>
                <a:ea typeface="Roboto Mono"/>
                <a:cs typeface="Roboto Mono"/>
                <a:sym typeface="Roboto Mono"/>
              </a:rPr>
              <a:t>    </a:t>
            </a:r>
            <a:r>
              <a:rPr lang="en" sz="1000">
                <a:solidFill>
                  <a:srgbClr val="9C27B0"/>
                </a:solidFill>
                <a:highlight>
                  <a:srgbClr val="F1F3F4"/>
                </a:highlight>
                <a:latin typeface="Roboto Mono"/>
                <a:ea typeface="Roboto Mono"/>
                <a:cs typeface="Roboto Mono"/>
                <a:sym typeface="Roboto Mono"/>
              </a:rPr>
              <a:t>android:layout_height</a:t>
            </a:r>
            <a:r>
              <a:rPr lang="en" sz="1000">
                <a:solidFill>
                  <a:srgbClr val="37474F"/>
                </a:solidFill>
                <a:highlight>
                  <a:srgbClr val="F1F3F4"/>
                </a:highlight>
                <a:latin typeface="Roboto Mono"/>
                <a:ea typeface="Roboto Mono"/>
                <a:cs typeface="Roboto Mono"/>
                <a:sym typeface="Roboto Mono"/>
              </a:rPr>
              <a:t>=</a:t>
            </a:r>
            <a:r>
              <a:rPr lang="en" sz="1000">
                <a:solidFill>
                  <a:srgbClr val="0D904F"/>
                </a:solidFill>
                <a:highlight>
                  <a:srgbClr val="F1F3F4"/>
                </a:highlight>
                <a:latin typeface="Roboto Mono"/>
                <a:ea typeface="Roboto Mono"/>
                <a:cs typeface="Roboto Mono"/>
                <a:sym typeface="Roboto Mono"/>
              </a:rPr>
              <a:t>"match_parent"</a:t>
            </a:r>
            <a:r>
              <a:rPr lang="en" sz="1000">
                <a:solidFill>
                  <a:srgbClr val="3B78E7"/>
                </a:solidFill>
                <a:highlight>
                  <a:srgbClr val="F1F3F4"/>
                </a:highlight>
                <a:latin typeface="Roboto Mono"/>
                <a:ea typeface="Roboto Mono"/>
                <a:cs typeface="Roboto Mono"/>
                <a:sym typeface="Roboto Mono"/>
              </a:rPr>
              <a:t>&gt;</a:t>
            </a:r>
            <a:endParaRPr sz="1000">
              <a:solidFill>
                <a:srgbClr val="3B78E7"/>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000">
                <a:solidFill>
                  <a:srgbClr val="37474F"/>
                </a:solidFill>
                <a:highlight>
                  <a:srgbClr val="F1F3F4"/>
                </a:highlight>
                <a:latin typeface="Roboto Mono"/>
                <a:ea typeface="Roboto Mono"/>
                <a:cs typeface="Roboto Mono"/>
                <a:sym typeface="Roboto Mono"/>
              </a:rPr>
              <a:t>    </a:t>
            </a:r>
            <a:r>
              <a:rPr lang="en" sz="1000">
                <a:solidFill>
                  <a:srgbClr val="3B78E7"/>
                </a:solidFill>
                <a:highlight>
                  <a:srgbClr val="F1F3F4"/>
                </a:highlight>
                <a:latin typeface="Roboto Mono"/>
                <a:ea typeface="Roboto Mono"/>
                <a:cs typeface="Roboto Mono"/>
                <a:sym typeface="Roboto Mono"/>
              </a:rPr>
              <a:t>&lt;fragment</a:t>
            </a:r>
            <a:r>
              <a:rPr lang="en" sz="1000">
                <a:solidFill>
                  <a:srgbClr val="37474F"/>
                </a:solidFill>
                <a:highlight>
                  <a:srgbClr val="F1F3F4"/>
                </a:highlight>
                <a:latin typeface="Roboto Mono"/>
                <a:ea typeface="Roboto Mono"/>
                <a:cs typeface="Roboto Mono"/>
                <a:sym typeface="Roboto Mono"/>
              </a:rPr>
              <a:t> </a:t>
            </a:r>
            <a:r>
              <a:rPr lang="en" sz="1000">
                <a:solidFill>
                  <a:srgbClr val="9C27B0"/>
                </a:solidFill>
                <a:highlight>
                  <a:srgbClr val="F1F3F4"/>
                </a:highlight>
                <a:latin typeface="Roboto Mono"/>
                <a:ea typeface="Roboto Mono"/>
                <a:cs typeface="Roboto Mono"/>
                <a:sym typeface="Roboto Mono"/>
              </a:rPr>
              <a:t>android:name</a:t>
            </a:r>
            <a:r>
              <a:rPr lang="en" sz="1000">
                <a:solidFill>
                  <a:srgbClr val="37474F"/>
                </a:solidFill>
                <a:highlight>
                  <a:srgbClr val="F1F3F4"/>
                </a:highlight>
                <a:latin typeface="Roboto Mono"/>
                <a:ea typeface="Roboto Mono"/>
                <a:cs typeface="Roboto Mono"/>
                <a:sym typeface="Roboto Mono"/>
              </a:rPr>
              <a:t>=</a:t>
            </a:r>
            <a:r>
              <a:rPr lang="en" sz="1000">
                <a:solidFill>
                  <a:srgbClr val="0D904F"/>
                </a:solidFill>
                <a:highlight>
                  <a:srgbClr val="F1F3F4"/>
                </a:highlight>
                <a:latin typeface="Roboto Mono"/>
                <a:ea typeface="Roboto Mono"/>
                <a:cs typeface="Roboto Mono"/>
                <a:sym typeface="Roboto Mono"/>
              </a:rPr>
              <a:t>"com.example.news.ArticleListFragment"</a:t>
            </a:r>
            <a:endParaRPr sz="1000">
              <a:solidFill>
                <a:srgbClr val="0D904F"/>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000">
                <a:solidFill>
                  <a:srgbClr val="37474F"/>
                </a:solidFill>
                <a:highlight>
                  <a:srgbClr val="F1F3F4"/>
                </a:highlight>
                <a:latin typeface="Roboto Mono"/>
                <a:ea typeface="Roboto Mono"/>
                <a:cs typeface="Roboto Mono"/>
                <a:sym typeface="Roboto Mono"/>
              </a:rPr>
              <a:t>            </a:t>
            </a:r>
            <a:r>
              <a:rPr lang="en" sz="1000">
                <a:solidFill>
                  <a:srgbClr val="9C27B0"/>
                </a:solidFill>
                <a:highlight>
                  <a:srgbClr val="F1F3F4"/>
                </a:highlight>
                <a:latin typeface="Roboto Mono"/>
                <a:ea typeface="Roboto Mono"/>
                <a:cs typeface="Roboto Mono"/>
                <a:sym typeface="Roboto Mono"/>
              </a:rPr>
              <a:t>android:id</a:t>
            </a:r>
            <a:r>
              <a:rPr lang="en" sz="1000">
                <a:solidFill>
                  <a:srgbClr val="37474F"/>
                </a:solidFill>
                <a:highlight>
                  <a:srgbClr val="F1F3F4"/>
                </a:highlight>
                <a:latin typeface="Roboto Mono"/>
                <a:ea typeface="Roboto Mono"/>
                <a:cs typeface="Roboto Mono"/>
                <a:sym typeface="Roboto Mono"/>
              </a:rPr>
              <a:t>=</a:t>
            </a:r>
            <a:r>
              <a:rPr lang="en" sz="1000">
                <a:solidFill>
                  <a:srgbClr val="0D904F"/>
                </a:solidFill>
                <a:highlight>
                  <a:srgbClr val="F1F3F4"/>
                </a:highlight>
                <a:latin typeface="Roboto Mono"/>
                <a:ea typeface="Roboto Mono"/>
                <a:cs typeface="Roboto Mono"/>
                <a:sym typeface="Roboto Mono"/>
              </a:rPr>
              <a:t>"@+id/list"</a:t>
            </a:r>
            <a:endParaRPr sz="1000">
              <a:solidFill>
                <a:srgbClr val="0D904F"/>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000">
                <a:solidFill>
                  <a:srgbClr val="37474F"/>
                </a:solidFill>
                <a:highlight>
                  <a:srgbClr val="F1F3F4"/>
                </a:highlight>
                <a:latin typeface="Roboto Mono"/>
                <a:ea typeface="Roboto Mono"/>
                <a:cs typeface="Roboto Mono"/>
                <a:sym typeface="Roboto Mono"/>
              </a:rPr>
              <a:t>            </a:t>
            </a:r>
            <a:r>
              <a:rPr lang="en" sz="1000">
                <a:solidFill>
                  <a:srgbClr val="9C27B0"/>
                </a:solidFill>
                <a:highlight>
                  <a:srgbClr val="F1F3F4"/>
                </a:highlight>
                <a:latin typeface="Roboto Mono"/>
                <a:ea typeface="Roboto Mono"/>
                <a:cs typeface="Roboto Mono"/>
                <a:sym typeface="Roboto Mono"/>
              </a:rPr>
              <a:t>android:layout_width</a:t>
            </a:r>
            <a:r>
              <a:rPr lang="en" sz="1000">
                <a:solidFill>
                  <a:srgbClr val="37474F"/>
                </a:solidFill>
                <a:highlight>
                  <a:srgbClr val="F1F3F4"/>
                </a:highlight>
                <a:latin typeface="Roboto Mono"/>
                <a:ea typeface="Roboto Mono"/>
                <a:cs typeface="Roboto Mono"/>
                <a:sym typeface="Roboto Mono"/>
              </a:rPr>
              <a:t>=</a:t>
            </a:r>
            <a:r>
              <a:rPr lang="en" sz="1000">
                <a:solidFill>
                  <a:srgbClr val="0D904F"/>
                </a:solidFill>
                <a:highlight>
                  <a:srgbClr val="F1F3F4"/>
                </a:highlight>
                <a:latin typeface="Roboto Mono"/>
                <a:ea typeface="Roboto Mono"/>
                <a:cs typeface="Roboto Mono"/>
                <a:sym typeface="Roboto Mono"/>
              </a:rPr>
              <a:t>"0dp"</a:t>
            </a:r>
            <a:endParaRPr sz="1000">
              <a:solidFill>
                <a:srgbClr val="0D904F"/>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000">
                <a:solidFill>
                  <a:srgbClr val="37474F"/>
                </a:solidFill>
                <a:highlight>
                  <a:srgbClr val="F1F3F4"/>
                </a:highlight>
                <a:latin typeface="Roboto Mono"/>
                <a:ea typeface="Roboto Mono"/>
                <a:cs typeface="Roboto Mono"/>
                <a:sym typeface="Roboto Mono"/>
              </a:rPr>
              <a:t>            </a:t>
            </a:r>
            <a:r>
              <a:rPr lang="en" sz="1000">
                <a:solidFill>
                  <a:srgbClr val="9C27B0"/>
                </a:solidFill>
                <a:highlight>
                  <a:srgbClr val="F1F3F4"/>
                </a:highlight>
                <a:latin typeface="Roboto Mono"/>
                <a:ea typeface="Roboto Mono"/>
                <a:cs typeface="Roboto Mono"/>
                <a:sym typeface="Roboto Mono"/>
              </a:rPr>
              <a:t>android:layout_height</a:t>
            </a:r>
            <a:r>
              <a:rPr lang="en" sz="1000">
                <a:solidFill>
                  <a:srgbClr val="37474F"/>
                </a:solidFill>
                <a:highlight>
                  <a:srgbClr val="F1F3F4"/>
                </a:highlight>
                <a:latin typeface="Roboto Mono"/>
                <a:ea typeface="Roboto Mono"/>
                <a:cs typeface="Roboto Mono"/>
                <a:sym typeface="Roboto Mono"/>
              </a:rPr>
              <a:t>=</a:t>
            </a:r>
            <a:r>
              <a:rPr lang="en" sz="1000">
                <a:solidFill>
                  <a:srgbClr val="0D904F"/>
                </a:solidFill>
                <a:highlight>
                  <a:srgbClr val="F1F3F4"/>
                </a:highlight>
                <a:latin typeface="Roboto Mono"/>
                <a:ea typeface="Roboto Mono"/>
                <a:cs typeface="Roboto Mono"/>
                <a:sym typeface="Roboto Mono"/>
              </a:rPr>
              <a:t>"match_parent"</a:t>
            </a:r>
            <a:r>
              <a:rPr lang="en" sz="1000">
                <a:solidFill>
                  <a:srgbClr val="37474F"/>
                </a:solidFill>
                <a:highlight>
                  <a:srgbClr val="F1F3F4"/>
                </a:highlight>
                <a:latin typeface="Roboto Mono"/>
                <a:ea typeface="Roboto Mono"/>
                <a:cs typeface="Roboto Mono"/>
                <a:sym typeface="Roboto Mono"/>
              </a:rPr>
              <a:t> </a:t>
            </a:r>
            <a:r>
              <a:rPr lang="en" sz="1000">
                <a:solidFill>
                  <a:srgbClr val="3B78E7"/>
                </a:solidFill>
                <a:highlight>
                  <a:srgbClr val="F1F3F4"/>
                </a:highlight>
                <a:latin typeface="Roboto Mono"/>
                <a:ea typeface="Roboto Mono"/>
                <a:cs typeface="Roboto Mono"/>
                <a:sym typeface="Roboto Mono"/>
              </a:rPr>
              <a:t>/&gt;</a:t>
            </a:r>
            <a:endParaRPr sz="1000">
              <a:solidFill>
                <a:srgbClr val="3B78E7"/>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050">
                <a:solidFill>
                  <a:srgbClr val="3B78E7"/>
                </a:solidFill>
                <a:highlight>
                  <a:srgbClr val="F1F3F4"/>
                </a:highlight>
                <a:latin typeface="Roboto Mono"/>
                <a:ea typeface="Roboto Mono"/>
                <a:cs typeface="Roboto Mono"/>
                <a:sym typeface="Roboto Mono"/>
              </a:rPr>
              <a:t>&lt;fragment</a:t>
            </a: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android:name</a:t>
            </a:r>
            <a:r>
              <a:rPr lang="en" sz="1050">
                <a:solidFill>
                  <a:srgbClr val="37474F"/>
                </a:solidFill>
                <a:highlight>
                  <a:srgbClr val="F1F3F4"/>
                </a:highlight>
                <a:latin typeface="Roboto Mono"/>
                <a:ea typeface="Roboto Mono"/>
                <a:cs typeface="Roboto Mono"/>
                <a:sym typeface="Roboto Mono"/>
              </a:rPr>
              <a:t>=</a:t>
            </a:r>
            <a:r>
              <a:rPr lang="en" sz="1050">
                <a:solidFill>
                  <a:srgbClr val="0D904F"/>
                </a:solidFill>
                <a:highlight>
                  <a:srgbClr val="F1F3F4"/>
                </a:highlight>
                <a:latin typeface="Roboto Mono"/>
                <a:ea typeface="Roboto Mono"/>
                <a:cs typeface="Roboto Mono"/>
                <a:sym typeface="Roboto Mono"/>
              </a:rPr>
              <a:t>"com.example.news.ArticleReaderFragment"</a:t>
            </a:r>
            <a:endParaRPr sz="1050">
              <a:solidFill>
                <a:srgbClr val="0D904F"/>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android:id</a:t>
            </a:r>
            <a:r>
              <a:rPr lang="en" sz="1050">
                <a:solidFill>
                  <a:srgbClr val="37474F"/>
                </a:solidFill>
                <a:highlight>
                  <a:srgbClr val="F1F3F4"/>
                </a:highlight>
                <a:latin typeface="Roboto Mono"/>
                <a:ea typeface="Roboto Mono"/>
                <a:cs typeface="Roboto Mono"/>
                <a:sym typeface="Roboto Mono"/>
              </a:rPr>
              <a:t>=</a:t>
            </a:r>
            <a:r>
              <a:rPr lang="en" sz="1050">
                <a:solidFill>
                  <a:srgbClr val="0D904F"/>
                </a:solidFill>
                <a:highlight>
                  <a:srgbClr val="F1F3F4"/>
                </a:highlight>
                <a:latin typeface="Roboto Mono"/>
                <a:ea typeface="Roboto Mono"/>
                <a:cs typeface="Roboto Mono"/>
                <a:sym typeface="Roboto Mono"/>
              </a:rPr>
              <a:t>"@+id/viewer"</a:t>
            </a:r>
            <a:endParaRPr sz="1050">
              <a:solidFill>
                <a:srgbClr val="0D904F"/>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android:layout_weight</a:t>
            </a:r>
            <a:r>
              <a:rPr lang="en" sz="1050">
                <a:solidFill>
                  <a:srgbClr val="37474F"/>
                </a:solidFill>
                <a:highlight>
                  <a:srgbClr val="F1F3F4"/>
                </a:highlight>
                <a:latin typeface="Roboto Mono"/>
                <a:ea typeface="Roboto Mono"/>
                <a:cs typeface="Roboto Mono"/>
                <a:sym typeface="Roboto Mono"/>
              </a:rPr>
              <a:t>=</a:t>
            </a:r>
            <a:r>
              <a:rPr lang="en" sz="1050">
                <a:solidFill>
                  <a:srgbClr val="0D904F"/>
                </a:solidFill>
                <a:highlight>
                  <a:srgbClr val="F1F3F4"/>
                </a:highlight>
                <a:latin typeface="Roboto Mono"/>
                <a:ea typeface="Roboto Mono"/>
                <a:cs typeface="Roboto Mono"/>
                <a:sym typeface="Roboto Mono"/>
              </a:rPr>
              <a:t>"2"</a:t>
            </a:r>
            <a:endParaRPr sz="1050">
              <a:solidFill>
                <a:srgbClr val="0D904F"/>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android:layout_width</a:t>
            </a:r>
            <a:r>
              <a:rPr lang="en" sz="1050">
                <a:solidFill>
                  <a:srgbClr val="37474F"/>
                </a:solidFill>
                <a:highlight>
                  <a:srgbClr val="F1F3F4"/>
                </a:highlight>
                <a:latin typeface="Roboto Mono"/>
                <a:ea typeface="Roboto Mono"/>
                <a:cs typeface="Roboto Mono"/>
                <a:sym typeface="Roboto Mono"/>
              </a:rPr>
              <a:t>=</a:t>
            </a:r>
            <a:r>
              <a:rPr lang="en" sz="1050">
                <a:solidFill>
                  <a:srgbClr val="0D904F"/>
                </a:solidFill>
                <a:highlight>
                  <a:srgbClr val="F1F3F4"/>
                </a:highlight>
                <a:latin typeface="Roboto Mono"/>
                <a:ea typeface="Roboto Mono"/>
                <a:cs typeface="Roboto Mono"/>
                <a:sym typeface="Roboto Mono"/>
              </a:rPr>
              <a:t>"0dp"</a:t>
            </a:r>
            <a:endParaRPr sz="1050">
              <a:solidFill>
                <a:srgbClr val="0D904F"/>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android:layout_height</a:t>
            </a:r>
            <a:r>
              <a:rPr lang="en" sz="1050">
                <a:solidFill>
                  <a:srgbClr val="37474F"/>
                </a:solidFill>
                <a:highlight>
                  <a:srgbClr val="F1F3F4"/>
                </a:highlight>
                <a:latin typeface="Roboto Mono"/>
                <a:ea typeface="Roboto Mono"/>
                <a:cs typeface="Roboto Mono"/>
                <a:sym typeface="Roboto Mono"/>
              </a:rPr>
              <a:t>=</a:t>
            </a:r>
            <a:r>
              <a:rPr lang="en" sz="1050">
                <a:solidFill>
                  <a:srgbClr val="0D904F"/>
                </a:solidFill>
                <a:highlight>
                  <a:srgbClr val="F1F3F4"/>
                </a:highlight>
                <a:latin typeface="Roboto Mono"/>
                <a:ea typeface="Roboto Mono"/>
                <a:cs typeface="Roboto Mono"/>
                <a:sym typeface="Roboto Mono"/>
              </a:rPr>
              <a:t>"match_parent"</a:t>
            </a:r>
            <a:r>
              <a:rPr lang="en" sz="1050">
                <a:solidFill>
                  <a:srgbClr val="37474F"/>
                </a:solidFill>
                <a:highlight>
                  <a:srgbClr val="F1F3F4"/>
                </a:highlight>
                <a:latin typeface="Roboto Mono"/>
                <a:ea typeface="Roboto Mono"/>
                <a:cs typeface="Roboto Mono"/>
                <a:sym typeface="Roboto Mono"/>
              </a:rPr>
              <a:t> </a:t>
            </a:r>
            <a:r>
              <a:rPr lang="en" sz="1050">
                <a:solidFill>
                  <a:srgbClr val="3B78E7"/>
                </a:solidFill>
                <a:highlight>
                  <a:srgbClr val="F1F3F4"/>
                </a:highlight>
                <a:latin typeface="Roboto Mono"/>
                <a:ea typeface="Roboto Mono"/>
                <a:cs typeface="Roboto Mono"/>
                <a:sym typeface="Roboto Mono"/>
              </a:rPr>
              <a:t>/&gt;</a:t>
            </a:r>
            <a:endParaRPr sz="1050">
              <a:solidFill>
                <a:srgbClr val="3B78E7"/>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endParaRPr sz="1000">
              <a:solidFill>
                <a:srgbClr val="3B78E7"/>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000">
                <a:solidFill>
                  <a:srgbClr val="3B78E7"/>
                </a:solidFill>
                <a:highlight>
                  <a:srgbClr val="F1F3F4"/>
                </a:highlight>
                <a:latin typeface="Roboto Mono"/>
                <a:ea typeface="Roboto Mono"/>
                <a:cs typeface="Roboto Mono"/>
                <a:sym typeface="Roboto Mono"/>
              </a:rPr>
              <a:t>&lt;/LinearLayout&gt;</a:t>
            </a:r>
            <a:endParaRPr sz="1000">
              <a:solidFill>
                <a:srgbClr val="3B78E7"/>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endParaRPr sz="1050">
              <a:solidFill>
                <a:srgbClr val="3B78E7"/>
              </a:solidFill>
              <a:highlight>
                <a:srgbClr val="F1F3F4"/>
              </a:highlight>
              <a:latin typeface="Roboto Mono"/>
              <a:ea typeface="Roboto Mono"/>
              <a:cs typeface="Roboto Mono"/>
              <a:sym typeface="Roboto Mono"/>
            </a:endParaRPr>
          </a:p>
          <a:p>
            <a:pPr marL="457200" lvl="0" indent="0" algn="l" rtl="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Fragment - Programatically</a:t>
            </a:r>
            <a:endParaRPr/>
          </a:p>
        </p:txBody>
      </p:sp>
      <p:sp>
        <p:nvSpPr>
          <p:cNvPr id="161" name="Google Shape;16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228600" lvl="0" indent="-342900" algn="l" rtl="0">
              <a:lnSpc>
                <a:spcPct val="142857"/>
              </a:lnSpc>
              <a:spcBef>
                <a:spcPts val="0"/>
              </a:spcBef>
              <a:spcAft>
                <a:spcPts val="0"/>
              </a:spcAft>
              <a:buSzPts val="1800"/>
              <a:buChar char="●"/>
            </a:pPr>
            <a:r>
              <a:rPr lang="en" sz="1050">
                <a:solidFill>
                  <a:srgbClr val="9C27B0"/>
                </a:solidFill>
                <a:highlight>
                  <a:srgbClr val="F1F3F4"/>
                </a:highlight>
                <a:latin typeface="Roboto Mono"/>
                <a:ea typeface="Roboto Mono"/>
                <a:cs typeface="Roboto Mono"/>
                <a:sym typeface="Roboto Mono"/>
              </a:rPr>
              <a:t>FragmentManager</a:t>
            </a:r>
            <a:r>
              <a:rPr lang="en" sz="1050">
                <a:solidFill>
                  <a:srgbClr val="37474F"/>
                </a:solidFill>
                <a:highlight>
                  <a:srgbClr val="F1F3F4"/>
                </a:highlight>
                <a:latin typeface="Roboto Mono"/>
                <a:ea typeface="Roboto Mono"/>
                <a:cs typeface="Roboto Mono"/>
                <a:sym typeface="Roboto Mono"/>
              </a:rPr>
              <a:t> fragmentManager = getSupportFragmentManager();</a:t>
            </a:r>
            <a:endParaRPr sz="1050">
              <a:solidFill>
                <a:srgbClr val="37474F"/>
              </a:solidFill>
              <a:highlight>
                <a:srgbClr val="F1F3F4"/>
              </a:highlight>
              <a:latin typeface="Roboto Mono"/>
              <a:ea typeface="Roboto Mono"/>
              <a:cs typeface="Roboto Mono"/>
              <a:sym typeface="Roboto Mono"/>
            </a:endParaRPr>
          </a:p>
          <a:p>
            <a:pPr marL="457200" marR="228600" lvl="0" indent="-342900" algn="l" rtl="0">
              <a:lnSpc>
                <a:spcPct val="142857"/>
              </a:lnSpc>
              <a:spcBef>
                <a:spcPts val="0"/>
              </a:spcBef>
              <a:spcAft>
                <a:spcPts val="0"/>
              </a:spcAft>
              <a:buSzPts val="1800"/>
              <a:buChar char="●"/>
            </a:pPr>
            <a:r>
              <a:rPr lang="en" sz="1050">
                <a:solidFill>
                  <a:srgbClr val="9C27B0"/>
                </a:solidFill>
                <a:highlight>
                  <a:srgbClr val="F1F3F4"/>
                </a:highlight>
                <a:latin typeface="Roboto Mono"/>
                <a:ea typeface="Roboto Mono"/>
                <a:cs typeface="Roboto Mono"/>
                <a:sym typeface="Roboto Mono"/>
              </a:rPr>
              <a:t>FragmentTransaction</a:t>
            </a:r>
            <a:r>
              <a:rPr lang="en" sz="1050">
                <a:solidFill>
                  <a:srgbClr val="37474F"/>
                </a:solidFill>
                <a:highlight>
                  <a:srgbClr val="F1F3F4"/>
                </a:highlight>
                <a:latin typeface="Roboto Mono"/>
                <a:ea typeface="Roboto Mono"/>
                <a:cs typeface="Roboto Mono"/>
                <a:sym typeface="Roboto Mono"/>
              </a:rPr>
              <a:t> fragmentTransaction = fragmentManager.beginTransaction();</a:t>
            </a:r>
            <a:endParaRPr sz="1050">
              <a:solidFill>
                <a:srgbClr val="37474F"/>
              </a:solidFill>
              <a:highlight>
                <a:srgbClr val="F1F3F4"/>
              </a:highlight>
              <a:latin typeface="Roboto Mono"/>
              <a:ea typeface="Roboto Mono"/>
              <a:cs typeface="Roboto Mono"/>
              <a:sym typeface="Roboto Mono"/>
            </a:endParaRPr>
          </a:p>
          <a:p>
            <a:pPr marL="457200" marR="228600" lvl="0" indent="-342900" algn="l" rtl="0">
              <a:lnSpc>
                <a:spcPct val="142857"/>
              </a:lnSpc>
              <a:spcBef>
                <a:spcPts val="0"/>
              </a:spcBef>
              <a:spcAft>
                <a:spcPts val="0"/>
              </a:spcAft>
              <a:buSzPts val="1800"/>
              <a:buChar char="●"/>
            </a:pPr>
            <a:r>
              <a:rPr lang="en" sz="1050">
                <a:solidFill>
                  <a:srgbClr val="9C27B0"/>
                </a:solidFill>
                <a:highlight>
                  <a:srgbClr val="F1F3F4"/>
                </a:highlight>
                <a:latin typeface="Roboto Mono"/>
                <a:ea typeface="Roboto Mono"/>
                <a:cs typeface="Roboto Mono"/>
                <a:sym typeface="Roboto Mono"/>
              </a:rPr>
              <a:t>ExampleFragment</a:t>
            </a:r>
            <a:r>
              <a:rPr lang="en" sz="1050">
                <a:solidFill>
                  <a:srgbClr val="37474F"/>
                </a:solidFill>
                <a:highlight>
                  <a:srgbClr val="F1F3F4"/>
                </a:highlight>
                <a:latin typeface="Roboto Mono"/>
                <a:ea typeface="Roboto Mono"/>
                <a:cs typeface="Roboto Mono"/>
                <a:sym typeface="Roboto Mono"/>
              </a:rPr>
              <a:t> fragment = </a:t>
            </a:r>
            <a:r>
              <a:rPr lang="en" sz="1050">
                <a:solidFill>
                  <a:srgbClr val="3B78E7"/>
                </a:solidFill>
                <a:highlight>
                  <a:srgbClr val="F1F3F4"/>
                </a:highlight>
                <a:latin typeface="Roboto Mono"/>
                <a:ea typeface="Roboto Mono"/>
                <a:cs typeface="Roboto Mono"/>
                <a:sym typeface="Roboto Mono"/>
              </a:rPr>
              <a:t>new</a:t>
            </a: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ExampleFragment</a:t>
            </a:r>
            <a:r>
              <a:rPr lang="en" sz="1050">
                <a:solidFill>
                  <a:srgbClr val="37474F"/>
                </a:solidFill>
                <a:highlight>
                  <a:srgbClr val="F1F3F4"/>
                </a:highlight>
                <a:latin typeface="Roboto Mono"/>
                <a:ea typeface="Roboto Mono"/>
                <a:cs typeface="Roboto Mono"/>
                <a:sym typeface="Roboto Mono"/>
              </a:rPr>
              <a:t>();</a:t>
            </a:r>
            <a:endParaRPr sz="1050">
              <a:solidFill>
                <a:srgbClr val="37474F"/>
              </a:solidFill>
              <a:highlight>
                <a:srgbClr val="F1F3F4"/>
              </a:highlight>
              <a:latin typeface="Roboto Mono"/>
              <a:ea typeface="Roboto Mono"/>
              <a:cs typeface="Roboto Mono"/>
              <a:sym typeface="Roboto Mono"/>
            </a:endParaRPr>
          </a:p>
          <a:p>
            <a:pPr marL="457200" marR="228600" lvl="0" indent="-342900" algn="l" rtl="0">
              <a:lnSpc>
                <a:spcPct val="142857"/>
              </a:lnSpc>
              <a:spcBef>
                <a:spcPts val="0"/>
              </a:spcBef>
              <a:spcAft>
                <a:spcPts val="0"/>
              </a:spcAft>
              <a:buSzPts val="1800"/>
              <a:buChar char="●"/>
            </a:pPr>
            <a:r>
              <a:rPr lang="en" sz="1050">
                <a:solidFill>
                  <a:srgbClr val="37474F"/>
                </a:solidFill>
                <a:highlight>
                  <a:srgbClr val="F1F3F4"/>
                </a:highlight>
                <a:latin typeface="Roboto Mono"/>
                <a:ea typeface="Roboto Mono"/>
                <a:cs typeface="Roboto Mono"/>
                <a:sym typeface="Roboto Mono"/>
              </a:rPr>
              <a:t>fragmentTransaction.add(R.id.fragment_container, fragment);</a:t>
            </a:r>
            <a:endParaRPr sz="1050">
              <a:solidFill>
                <a:srgbClr val="37474F"/>
              </a:solidFill>
              <a:highlight>
                <a:srgbClr val="F1F3F4"/>
              </a:highlight>
              <a:latin typeface="Roboto Mono"/>
              <a:ea typeface="Roboto Mono"/>
              <a:cs typeface="Roboto Mono"/>
              <a:sym typeface="Roboto Mono"/>
            </a:endParaRPr>
          </a:p>
          <a:p>
            <a:pPr marL="457200" marR="228600" lvl="0" indent="-342900" algn="l" rtl="0">
              <a:lnSpc>
                <a:spcPct val="142857"/>
              </a:lnSpc>
              <a:spcBef>
                <a:spcPts val="0"/>
              </a:spcBef>
              <a:spcAft>
                <a:spcPts val="0"/>
              </a:spcAft>
              <a:buSzPts val="1800"/>
              <a:buChar char="●"/>
            </a:pPr>
            <a:r>
              <a:rPr lang="en" sz="1050">
                <a:solidFill>
                  <a:srgbClr val="37474F"/>
                </a:solidFill>
                <a:highlight>
                  <a:srgbClr val="F1F3F4"/>
                </a:highlight>
                <a:latin typeface="Roboto Mono"/>
                <a:ea typeface="Roboto Mono"/>
                <a:cs typeface="Roboto Mono"/>
                <a:sym typeface="Roboto Mono"/>
              </a:rPr>
              <a:t>fragmentTransaction.commit();</a:t>
            </a:r>
            <a:endParaRPr sz="1050">
              <a:solidFill>
                <a:srgbClr val="37474F"/>
              </a:solidFill>
              <a:highlight>
                <a:srgbClr val="F1F3F4"/>
              </a:highlight>
              <a:latin typeface="Roboto Mono"/>
              <a:ea typeface="Roboto Mono"/>
              <a:cs typeface="Roboto Mono"/>
              <a:sym typeface="Roboto Mono"/>
            </a:endParaRPr>
          </a:p>
          <a:p>
            <a:pPr marL="457200" lvl="0" indent="0" algn="l" rtl="0">
              <a:spcBef>
                <a:spcPts val="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Question</a:t>
            </a:r>
            <a:endParaRPr/>
          </a:p>
        </p:txBody>
      </p:sp>
      <p:sp>
        <p:nvSpPr>
          <p:cNvPr id="167" name="Google Shape;16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Explain </a:t>
            </a:r>
            <a:r>
              <a:rPr lang="en" dirty="0" err="1"/>
              <a:t>Snackbar</a:t>
            </a:r>
            <a:r>
              <a:rPr lang="en" dirty="0"/>
              <a:t>. Write a program to display </a:t>
            </a:r>
            <a:r>
              <a:rPr lang="en" dirty="0" err="1"/>
              <a:t>Snackbar</a:t>
            </a:r>
            <a:r>
              <a:rPr lang="en" dirty="0"/>
              <a:t>.</a:t>
            </a:r>
            <a:endParaRPr dirty="0"/>
          </a:p>
          <a:p>
            <a:pPr marL="457200" lvl="0" indent="-342900" algn="l" rtl="0">
              <a:spcBef>
                <a:spcPts val="0"/>
              </a:spcBef>
              <a:spcAft>
                <a:spcPts val="0"/>
              </a:spcAft>
              <a:buSzPts val="1800"/>
              <a:buChar char="●"/>
            </a:pPr>
            <a:r>
              <a:rPr lang="en" dirty="0"/>
              <a:t>Explain Activity Life Cycle.</a:t>
            </a:r>
            <a:endParaRPr dirty="0"/>
          </a:p>
          <a:p>
            <a:pPr marL="457200" lvl="0" indent="-342900" algn="l" rtl="0">
              <a:spcBef>
                <a:spcPts val="0"/>
              </a:spcBef>
              <a:spcAft>
                <a:spcPts val="0"/>
              </a:spcAft>
              <a:buSzPts val="1800"/>
              <a:buChar char="●"/>
            </a:pPr>
            <a:r>
              <a:rPr lang="en" dirty="0"/>
              <a:t>What is Fragment? Write a program to display fragment.</a:t>
            </a:r>
          </a:p>
          <a:p>
            <a:pPr marL="457200" lvl="0" indent="-342900" algn="l" rtl="0">
              <a:spcBef>
                <a:spcPts val="0"/>
              </a:spcBef>
              <a:spcAft>
                <a:spcPts val="0"/>
              </a:spcAft>
              <a:buSzPts val="1800"/>
              <a:buChar char="●"/>
            </a:pPr>
            <a:r>
              <a:rPr lang="en" dirty="0"/>
              <a:t>Short notes </a:t>
            </a:r>
          </a:p>
          <a:p>
            <a:pPr lvl="1" indent="-342900">
              <a:spcBef>
                <a:spcPts val="0"/>
              </a:spcBef>
              <a:buSzPts val="1800"/>
              <a:buChar char="●"/>
            </a:pPr>
            <a:r>
              <a:rPr lang="en" sz="1800" dirty="0" err="1"/>
              <a:t>Snackbar</a:t>
            </a:r>
            <a:r>
              <a:rPr lang="en" sz="1800" dirty="0"/>
              <a:t> and Toast</a:t>
            </a: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Snackbar</a:t>
            </a:r>
            <a:endParaRPr/>
          </a:p>
        </p:txBody>
      </p:sp>
      <p:sp>
        <p:nvSpPr>
          <p:cNvPr id="63" name="Google Shape;63;p14"/>
          <p:cNvSpPr txBox="1">
            <a:spLocks noGrp="1"/>
          </p:cNvSpPr>
          <p:nvPr>
            <p:ph type="body" idx="1"/>
          </p:nvPr>
        </p:nvSpPr>
        <p:spPr>
          <a:xfrm>
            <a:off x="311700" y="1126950"/>
            <a:ext cx="4437000" cy="344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350">
                <a:solidFill>
                  <a:srgbClr val="5F6368"/>
                </a:solidFill>
                <a:latin typeface="Roboto"/>
                <a:ea typeface="Roboto"/>
                <a:cs typeface="Roboto"/>
                <a:sym typeface="Roboto"/>
              </a:rPr>
              <a:t>provides brief feedback about an operation through a message at the bottom of the screen</a:t>
            </a:r>
            <a:endParaRPr sz="1350">
              <a:solidFill>
                <a:srgbClr val="5F6368"/>
              </a:solidFill>
              <a:latin typeface="Roboto"/>
              <a:ea typeface="Roboto"/>
              <a:cs typeface="Roboto"/>
              <a:sym typeface="Roboto"/>
            </a:endParaRPr>
          </a:p>
          <a:p>
            <a:pPr marL="457200" lvl="0" indent="-314325" algn="l" rtl="0">
              <a:spcBef>
                <a:spcPts val="0"/>
              </a:spcBef>
              <a:spcAft>
                <a:spcPts val="0"/>
              </a:spcAft>
              <a:buClr>
                <a:srgbClr val="5F6368"/>
              </a:buClr>
              <a:buSzPts val="1350"/>
              <a:buFont typeface="Roboto"/>
              <a:buChar char="●"/>
            </a:pPr>
            <a:r>
              <a:rPr lang="en" sz="1350">
                <a:solidFill>
                  <a:srgbClr val="5F6368"/>
                </a:solidFill>
                <a:latin typeface="Roboto"/>
                <a:ea typeface="Roboto"/>
                <a:cs typeface="Roboto"/>
                <a:sym typeface="Roboto"/>
              </a:rPr>
              <a:t>disappear automatically,</a:t>
            </a:r>
            <a:endParaRPr sz="1350">
              <a:solidFill>
                <a:srgbClr val="5F6368"/>
              </a:solidFill>
              <a:latin typeface="Roboto"/>
              <a:ea typeface="Roboto"/>
              <a:cs typeface="Roboto"/>
              <a:sym typeface="Roboto"/>
            </a:endParaRPr>
          </a:p>
          <a:p>
            <a:pPr marL="914400" lvl="1" indent="-314325" algn="l" rtl="0">
              <a:spcBef>
                <a:spcPts val="0"/>
              </a:spcBef>
              <a:spcAft>
                <a:spcPts val="0"/>
              </a:spcAft>
              <a:buClr>
                <a:srgbClr val="5F6368"/>
              </a:buClr>
              <a:buSzPts val="1350"/>
              <a:buFont typeface="Roboto"/>
              <a:buChar char="○"/>
            </a:pPr>
            <a:r>
              <a:rPr lang="en" sz="1350">
                <a:solidFill>
                  <a:srgbClr val="5F6368"/>
                </a:solidFill>
                <a:latin typeface="Roboto"/>
                <a:ea typeface="Roboto"/>
                <a:cs typeface="Roboto"/>
                <a:sym typeface="Roboto"/>
              </a:rPr>
              <a:t> either after a timeout or </a:t>
            </a:r>
            <a:endParaRPr sz="1350">
              <a:solidFill>
                <a:srgbClr val="5F6368"/>
              </a:solidFill>
              <a:latin typeface="Roboto"/>
              <a:ea typeface="Roboto"/>
              <a:cs typeface="Roboto"/>
              <a:sym typeface="Roboto"/>
            </a:endParaRPr>
          </a:p>
          <a:p>
            <a:pPr marL="914400" lvl="1" indent="-314325" algn="l" rtl="0">
              <a:spcBef>
                <a:spcPts val="0"/>
              </a:spcBef>
              <a:spcAft>
                <a:spcPts val="0"/>
              </a:spcAft>
              <a:buClr>
                <a:srgbClr val="5F6368"/>
              </a:buClr>
              <a:buSzPts val="1350"/>
              <a:buFont typeface="Roboto"/>
              <a:buChar char="○"/>
            </a:pPr>
            <a:r>
              <a:rPr lang="en" sz="1350">
                <a:solidFill>
                  <a:srgbClr val="5F6368"/>
                </a:solidFill>
                <a:latin typeface="Roboto"/>
                <a:ea typeface="Roboto"/>
                <a:cs typeface="Roboto"/>
                <a:sym typeface="Roboto"/>
              </a:rPr>
              <a:t>after a user interaction elsewhere on the screen</a:t>
            </a:r>
            <a:endParaRPr sz="1350">
              <a:solidFill>
                <a:srgbClr val="5F6368"/>
              </a:solidFill>
              <a:latin typeface="Roboto"/>
              <a:ea typeface="Roboto"/>
              <a:cs typeface="Roboto"/>
              <a:sym typeface="Roboto"/>
            </a:endParaRPr>
          </a:p>
          <a:p>
            <a:pPr marL="914400" lvl="1" indent="-314325" algn="l" rtl="0">
              <a:spcBef>
                <a:spcPts val="0"/>
              </a:spcBef>
              <a:spcAft>
                <a:spcPts val="0"/>
              </a:spcAft>
              <a:buClr>
                <a:srgbClr val="5F6368"/>
              </a:buClr>
              <a:buSzPts val="1350"/>
              <a:buFont typeface="Roboto"/>
              <a:buChar char="○"/>
            </a:pPr>
            <a:r>
              <a:rPr lang="en" sz="1350">
                <a:solidFill>
                  <a:srgbClr val="5F6368"/>
                </a:solidFill>
                <a:latin typeface="Roboto"/>
                <a:ea typeface="Roboto"/>
                <a:cs typeface="Roboto"/>
                <a:sym typeface="Roboto"/>
              </a:rPr>
              <a:t> can also be swiped off the screen.</a:t>
            </a:r>
            <a:endParaRPr sz="1350">
              <a:solidFill>
                <a:srgbClr val="5F6368"/>
              </a:solidFill>
              <a:latin typeface="Roboto"/>
              <a:ea typeface="Roboto"/>
              <a:cs typeface="Roboto"/>
              <a:sym typeface="Roboto"/>
            </a:endParaRPr>
          </a:p>
          <a:p>
            <a:pPr marL="457200" lvl="0" indent="-314325" algn="l" rtl="0">
              <a:spcBef>
                <a:spcPts val="0"/>
              </a:spcBef>
              <a:spcAft>
                <a:spcPts val="0"/>
              </a:spcAft>
              <a:buClr>
                <a:srgbClr val="5F6368"/>
              </a:buClr>
              <a:buSzPts val="1350"/>
              <a:buFont typeface="Roboto"/>
              <a:buChar char="●"/>
            </a:pPr>
            <a:r>
              <a:rPr lang="en" sz="1350">
                <a:solidFill>
                  <a:srgbClr val="5F6368"/>
                </a:solidFill>
                <a:latin typeface="Roboto"/>
                <a:ea typeface="Roboto"/>
                <a:cs typeface="Roboto"/>
                <a:sym typeface="Roboto"/>
              </a:rPr>
              <a:t>offer the ability to perform an action, such as undoing an action that was just taken, or retrying an action that had failed.</a:t>
            </a:r>
            <a:endParaRPr sz="1350">
              <a:solidFill>
                <a:srgbClr val="5F6368"/>
              </a:solidFill>
              <a:latin typeface="Roboto"/>
              <a:ea typeface="Roboto"/>
              <a:cs typeface="Roboto"/>
              <a:sym typeface="Roboto"/>
            </a:endParaRPr>
          </a:p>
          <a:p>
            <a:pPr marL="457200" lvl="0" indent="-311150" algn="l" rtl="0">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Snackbars work best if they are displayed inside of a </a:t>
            </a:r>
            <a:r>
              <a:rPr lang="en" sz="1300" u="sng">
                <a:solidFill>
                  <a:srgbClr val="666666"/>
                </a:solidFill>
                <a:latin typeface="Roboto"/>
                <a:ea typeface="Roboto"/>
                <a:cs typeface="Roboto"/>
                <a:sym typeface="Roboto"/>
                <a:hlinkClick r:id="rId3"/>
              </a:rPr>
              <a:t>CoordinatorLayout</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p:txBody>
      </p:sp>
      <p:pic>
        <p:nvPicPr>
          <p:cNvPr id="64" name="Google Shape;64;p14"/>
          <p:cNvPicPr preferRelativeResize="0"/>
          <p:nvPr/>
        </p:nvPicPr>
        <p:blipFill>
          <a:blip r:embed="rId4">
            <a:alphaModFix/>
          </a:blip>
          <a:stretch>
            <a:fillRect/>
          </a:stretch>
        </p:blipFill>
        <p:spPr>
          <a:xfrm>
            <a:off x="4970125" y="1126950"/>
            <a:ext cx="4054825" cy="3212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Snackbar Vs Toast</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340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Snackbar may have action button optionally, a Toast message doesn’t have a action button</a:t>
            </a:r>
            <a:endParaRPr sz="1400">
              <a:solidFill>
                <a:srgbClr val="666666"/>
              </a:solidFill>
              <a:latin typeface="Roboto"/>
              <a:ea typeface="Roboto"/>
              <a:cs typeface="Roboto"/>
              <a:sym typeface="Roboto"/>
            </a:endParaRPr>
          </a:p>
          <a:p>
            <a:pPr marL="457200" lvl="0" indent="-317500" algn="l" rtl="0">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Snackbar can we swiped off the screen before the time limit but Toast message cannot be off until time limit finishes</a:t>
            </a:r>
            <a:endParaRPr sz="1400">
              <a:solidFill>
                <a:srgbClr val="666666"/>
              </a:solidFill>
              <a:latin typeface="Roboto"/>
              <a:ea typeface="Roboto"/>
              <a:cs typeface="Roboto"/>
              <a:sym typeface="Roboto"/>
            </a:endParaRPr>
          </a:p>
          <a:p>
            <a:pPr marL="457200" lvl="0" indent="-317500" algn="l" rtl="0">
              <a:spcBef>
                <a:spcPts val="0"/>
              </a:spcBef>
              <a:spcAft>
                <a:spcPts val="0"/>
              </a:spcAft>
              <a:buClr>
                <a:srgbClr val="666666"/>
              </a:buClr>
              <a:buSzPts val="1400"/>
              <a:buFont typeface="Roboto"/>
              <a:buChar char="●"/>
            </a:pPr>
            <a:r>
              <a:rPr lang="en" sz="1400">
                <a:solidFill>
                  <a:srgbClr val="666666"/>
                </a:solidFill>
                <a:highlight>
                  <a:srgbClr val="FFFFFF"/>
                </a:highlight>
                <a:latin typeface="Roboto"/>
                <a:ea typeface="Roboto"/>
                <a:cs typeface="Roboto"/>
                <a:sym typeface="Roboto"/>
              </a:rPr>
              <a:t>Toast message and Snackbar have display length property in common.</a:t>
            </a:r>
            <a:endParaRPr sz="1400">
              <a:solidFill>
                <a:srgbClr val="666666"/>
              </a:solidFill>
              <a:latin typeface="Roboto"/>
              <a:ea typeface="Roboto"/>
              <a:cs typeface="Roboto"/>
              <a:sym typeface="Roboto"/>
            </a:endParaRPr>
          </a:p>
          <a:p>
            <a:pPr marL="457200" lvl="0" indent="0" algn="l" rtl="0">
              <a:spcBef>
                <a:spcPts val="30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Snackbar</a:t>
            </a:r>
            <a:endParaRPr/>
          </a:p>
        </p:txBody>
      </p:sp>
      <p:sp>
        <p:nvSpPr>
          <p:cNvPr id="76" name="Google Shape;76;p16"/>
          <p:cNvSpPr txBox="1">
            <a:spLocks noGrp="1"/>
          </p:cNvSpPr>
          <p:nvPr>
            <p:ph type="body" idx="1"/>
          </p:nvPr>
        </p:nvSpPr>
        <p:spPr>
          <a:xfrm>
            <a:off x="311700" y="1152475"/>
            <a:ext cx="8520600" cy="375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Default </a:t>
            </a:r>
            <a:endParaRPr/>
          </a:p>
          <a:p>
            <a:pPr marL="914400" lvl="1" indent="-317500" algn="l" rtl="0">
              <a:spcBef>
                <a:spcPts val="0"/>
              </a:spcBef>
              <a:spcAft>
                <a:spcPts val="0"/>
              </a:spcAft>
              <a:buSzPts val="1400"/>
              <a:buFont typeface="Courier New"/>
              <a:buChar char="○"/>
            </a:pPr>
            <a:r>
              <a:rPr lang="en">
                <a:latin typeface="Courier New"/>
                <a:ea typeface="Courier New"/>
                <a:cs typeface="Courier New"/>
                <a:sym typeface="Courier New"/>
              </a:rPr>
              <a:t>Snackbar.make(</a:t>
            </a:r>
            <a:r>
              <a:rPr lang="en" b="1">
                <a:solidFill>
                  <a:srgbClr val="980000"/>
                </a:solidFill>
                <a:latin typeface="Courier New"/>
                <a:ea typeface="Courier New"/>
                <a:cs typeface="Courier New"/>
                <a:sym typeface="Courier New"/>
              </a:rPr>
              <a:t>contextView</a:t>
            </a:r>
            <a:r>
              <a:rPr lang="en">
                <a:latin typeface="Courier New"/>
                <a:ea typeface="Courier New"/>
                <a:cs typeface="Courier New"/>
                <a:sym typeface="Courier New"/>
              </a:rPr>
              <a:t>, </a:t>
            </a:r>
            <a:r>
              <a:rPr lang="en" b="1">
                <a:solidFill>
                  <a:srgbClr val="FF9900"/>
                </a:solidFill>
                <a:latin typeface="Courier New"/>
                <a:ea typeface="Courier New"/>
                <a:cs typeface="Courier New"/>
                <a:sym typeface="Courier New"/>
              </a:rPr>
              <a:t>R.string.item_removed_message</a:t>
            </a:r>
            <a:r>
              <a:rPr lang="en">
                <a:latin typeface="Courier New"/>
                <a:ea typeface="Courier New"/>
                <a:cs typeface="Courier New"/>
                <a:sym typeface="Courier New"/>
              </a:rPr>
              <a:t>, </a:t>
            </a:r>
            <a:r>
              <a:rPr lang="en" b="1">
                <a:solidFill>
                  <a:srgbClr val="9900FF"/>
                </a:solidFill>
                <a:latin typeface="Courier New"/>
                <a:ea typeface="Courier New"/>
                <a:cs typeface="Courier New"/>
                <a:sym typeface="Courier New"/>
              </a:rPr>
              <a:t>Snackbar.LENGTH_SHORT</a:t>
            </a:r>
            <a:r>
              <a:rPr lang="en">
                <a:latin typeface="Courier New"/>
                <a:ea typeface="Courier New"/>
                <a:cs typeface="Courier New"/>
                <a:sym typeface="Courier New"/>
              </a:rPr>
              <a:t>).show();</a:t>
            </a:r>
            <a:endParaRPr>
              <a:latin typeface="Courier New"/>
              <a:ea typeface="Courier New"/>
              <a:cs typeface="Courier New"/>
              <a:sym typeface="Courier New"/>
            </a:endParaRPr>
          </a:p>
          <a:p>
            <a:pPr marL="457200" lvl="0" indent="-342900" algn="l" rtl="0">
              <a:spcBef>
                <a:spcPts val="0"/>
              </a:spcBef>
              <a:spcAft>
                <a:spcPts val="0"/>
              </a:spcAft>
              <a:buSzPts val="1800"/>
              <a:buChar char="●"/>
            </a:pPr>
            <a:r>
              <a:rPr lang="en"/>
              <a:t>Action</a:t>
            </a:r>
            <a:endParaRPr/>
          </a:p>
          <a:p>
            <a:pPr marL="914400" lvl="1" indent="-311150" algn="l" rtl="0">
              <a:spcBef>
                <a:spcPts val="0"/>
              </a:spcBef>
              <a:spcAft>
                <a:spcPts val="0"/>
              </a:spcAft>
              <a:buSzPts val="1300"/>
              <a:buChar char="○"/>
            </a:pPr>
            <a:r>
              <a:rPr lang="en" sz="1300">
                <a:solidFill>
                  <a:srgbClr val="000000"/>
                </a:solidFill>
                <a:highlight>
                  <a:srgbClr val="FAFAFA"/>
                </a:highlight>
                <a:latin typeface="Courier New"/>
                <a:ea typeface="Courier New"/>
                <a:cs typeface="Courier New"/>
                <a:sym typeface="Courier New"/>
              </a:rPr>
              <a:t>Snackbar.</a:t>
            </a:r>
            <a:r>
              <a:rPr lang="en" sz="1300">
                <a:solidFill>
                  <a:srgbClr val="006633"/>
                </a:solidFill>
                <a:highlight>
                  <a:srgbClr val="FAFAFA"/>
                </a:highlight>
                <a:latin typeface="Courier New"/>
                <a:ea typeface="Courier New"/>
                <a:cs typeface="Courier New"/>
                <a:sym typeface="Courier New"/>
              </a:rPr>
              <a:t>make</a:t>
            </a:r>
            <a:r>
              <a:rPr lang="en" sz="1300">
                <a:solidFill>
                  <a:srgbClr val="009900"/>
                </a:solidFill>
                <a:highlight>
                  <a:srgbClr val="FAFAFA"/>
                </a:highlight>
                <a:latin typeface="Courier New"/>
                <a:ea typeface="Courier New"/>
                <a:cs typeface="Courier New"/>
                <a:sym typeface="Courier New"/>
              </a:rPr>
              <a:t>(</a:t>
            </a:r>
            <a:r>
              <a:rPr lang="en" sz="1300">
                <a:solidFill>
                  <a:srgbClr val="000000"/>
                </a:solidFill>
                <a:highlight>
                  <a:srgbClr val="FAFAFA"/>
                </a:highlight>
                <a:latin typeface="Courier New"/>
                <a:ea typeface="Courier New"/>
                <a:cs typeface="Courier New"/>
                <a:sym typeface="Courier New"/>
              </a:rPr>
              <a:t>view, </a:t>
            </a:r>
            <a:r>
              <a:rPr lang="en" sz="1300">
                <a:solidFill>
                  <a:srgbClr val="0000FF"/>
                </a:solidFill>
                <a:highlight>
                  <a:srgbClr val="FAFAFA"/>
                </a:highlight>
                <a:latin typeface="Courier New"/>
                <a:ea typeface="Courier New"/>
                <a:cs typeface="Courier New"/>
                <a:sym typeface="Courier New"/>
              </a:rPr>
              <a:t>"Text to display"</a:t>
            </a:r>
            <a:r>
              <a:rPr lang="en" sz="1300">
                <a:solidFill>
                  <a:srgbClr val="000000"/>
                </a:solidFill>
                <a:highlight>
                  <a:srgbClr val="FAFAFA"/>
                </a:highlight>
                <a:latin typeface="Courier New"/>
                <a:ea typeface="Courier New"/>
                <a:cs typeface="Courier New"/>
                <a:sym typeface="Courier New"/>
              </a:rPr>
              <a:t>, Snackbar.</a:t>
            </a:r>
            <a:r>
              <a:rPr lang="en" sz="1300">
                <a:solidFill>
                  <a:srgbClr val="006633"/>
                </a:solidFill>
                <a:highlight>
                  <a:srgbClr val="FAFAFA"/>
                </a:highlight>
                <a:latin typeface="Courier New"/>
                <a:ea typeface="Courier New"/>
                <a:cs typeface="Courier New"/>
                <a:sym typeface="Courier New"/>
              </a:rPr>
              <a:t>LENGTH_LONG</a:t>
            </a:r>
            <a:r>
              <a:rPr lang="en" sz="1300">
                <a:solidFill>
                  <a:srgbClr val="009900"/>
                </a:solidFill>
                <a:highlight>
                  <a:srgbClr val="FAFAFA"/>
                </a:highlight>
                <a:latin typeface="Courier New"/>
                <a:ea typeface="Courier New"/>
                <a:cs typeface="Courier New"/>
                <a:sym typeface="Courier New"/>
              </a:rPr>
              <a:t>) </a:t>
            </a:r>
            <a:r>
              <a:rPr lang="en" sz="1300">
                <a:solidFill>
                  <a:srgbClr val="000000"/>
                </a:solidFill>
                <a:highlight>
                  <a:srgbClr val="FAFAFA"/>
                </a:highlight>
                <a:latin typeface="Courier New"/>
                <a:ea typeface="Courier New"/>
                <a:cs typeface="Courier New"/>
                <a:sym typeface="Courier New"/>
              </a:rPr>
              <a:t>.</a:t>
            </a:r>
            <a:r>
              <a:rPr lang="en" sz="1300">
                <a:solidFill>
                  <a:srgbClr val="006633"/>
                </a:solidFill>
                <a:highlight>
                  <a:srgbClr val="FAFAFA"/>
                </a:highlight>
                <a:latin typeface="Courier New"/>
                <a:ea typeface="Courier New"/>
                <a:cs typeface="Courier New"/>
                <a:sym typeface="Courier New"/>
              </a:rPr>
              <a:t>setAction</a:t>
            </a:r>
            <a:r>
              <a:rPr lang="en" sz="1300">
                <a:solidFill>
                  <a:srgbClr val="009900"/>
                </a:solidFill>
                <a:highlight>
                  <a:srgbClr val="FAFAFA"/>
                </a:highlight>
                <a:latin typeface="Courier New"/>
                <a:ea typeface="Courier New"/>
                <a:cs typeface="Courier New"/>
                <a:sym typeface="Courier New"/>
              </a:rPr>
              <a:t>(</a:t>
            </a:r>
            <a:r>
              <a:rPr lang="en" sz="1300">
                <a:solidFill>
                  <a:srgbClr val="0000FF"/>
                </a:solidFill>
                <a:highlight>
                  <a:srgbClr val="FAFAFA"/>
                </a:highlight>
                <a:latin typeface="Courier New"/>
                <a:ea typeface="Courier New"/>
                <a:cs typeface="Courier New"/>
                <a:sym typeface="Courier New"/>
              </a:rPr>
              <a:t>"UNDO"</a:t>
            </a:r>
            <a:r>
              <a:rPr lang="en" sz="1300">
                <a:solidFill>
                  <a:srgbClr val="000000"/>
                </a:solidFill>
                <a:highlight>
                  <a:srgbClr val="FAFAFA"/>
                </a:highlight>
                <a:latin typeface="Courier New"/>
                <a:ea typeface="Courier New"/>
                <a:cs typeface="Courier New"/>
                <a:sym typeface="Courier New"/>
              </a:rPr>
              <a:t>, </a:t>
            </a:r>
            <a:r>
              <a:rPr lang="en" sz="1300" b="1">
                <a:solidFill>
                  <a:srgbClr val="000000"/>
                </a:solidFill>
                <a:highlight>
                  <a:srgbClr val="FAFAFA"/>
                </a:highlight>
                <a:latin typeface="Courier New"/>
                <a:ea typeface="Courier New"/>
                <a:cs typeface="Courier New"/>
                <a:sym typeface="Courier New"/>
              </a:rPr>
              <a:t>new </a:t>
            </a:r>
            <a:r>
              <a:rPr lang="en" sz="1300">
                <a:solidFill>
                  <a:srgbClr val="003399"/>
                </a:solidFill>
                <a:highlight>
                  <a:srgbClr val="FAFAFA"/>
                </a:highlight>
                <a:latin typeface="Courier New"/>
                <a:ea typeface="Courier New"/>
                <a:cs typeface="Courier New"/>
                <a:sym typeface="Courier New"/>
              </a:rPr>
              <a:t>View</a:t>
            </a:r>
            <a:r>
              <a:rPr lang="en" sz="1300">
                <a:solidFill>
                  <a:srgbClr val="000000"/>
                </a:solidFill>
                <a:highlight>
                  <a:srgbClr val="FAFAFA"/>
                </a:highlight>
                <a:latin typeface="Courier New"/>
                <a:ea typeface="Courier New"/>
                <a:cs typeface="Courier New"/>
                <a:sym typeface="Courier New"/>
              </a:rPr>
              <a:t>.</a:t>
            </a:r>
            <a:r>
              <a:rPr lang="en" sz="1300">
                <a:solidFill>
                  <a:srgbClr val="006633"/>
                </a:solidFill>
                <a:highlight>
                  <a:srgbClr val="FAFAFA"/>
                </a:highlight>
                <a:latin typeface="Courier New"/>
                <a:ea typeface="Courier New"/>
                <a:cs typeface="Courier New"/>
                <a:sym typeface="Courier New"/>
              </a:rPr>
              <a:t>OnClickListener</a:t>
            </a:r>
            <a:r>
              <a:rPr lang="en" sz="1300">
                <a:solidFill>
                  <a:srgbClr val="009900"/>
                </a:solidFill>
                <a:highlight>
                  <a:srgbClr val="FAFAFA"/>
                </a:highlight>
                <a:latin typeface="Courier New"/>
                <a:ea typeface="Courier New"/>
                <a:cs typeface="Courier New"/>
                <a:sym typeface="Courier New"/>
              </a:rPr>
              <a:t>() {</a:t>
            </a:r>
            <a:endParaRPr sz="1300">
              <a:solidFill>
                <a:srgbClr val="009900"/>
              </a:solidFill>
              <a:highlight>
                <a:srgbClr val="FAFAFA"/>
              </a:highlight>
              <a:latin typeface="Courier New"/>
              <a:ea typeface="Courier New"/>
              <a:cs typeface="Courier New"/>
              <a:sym typeface="Courier New"/>
            </a:endParaRPr>
          </a:p>
          <a:p>
            <a:pPr marL="914400" lvl="0" indent="0" algn="l" rtl="0">
              <a:spcBef>
                <a:spcPts val="1200"/>
              </a:spcBef>
              <a:spcAft>
                <a:spcPts val="0"/>
              </a:spcAft>
              <a:buNone/>
            </a:pPr>
            <a:r>
              <a:rPr lang="en" sz="1300">
                <a:solidFill>
                  <a:srgbClr val="000000"/>
                </a:solidFill>
                <a:highlight>
                  <a:srgbClr val="FAFAFA"/>
                </a:highlight>
                <a:latin typeface="Courier New"/>
                <a:ea typeface="Courier New"/>
                <a:cs typeface="Courier New"/>
                <a:sym typeface="Courier New"/>
              </a:rPr>
              <a:t>@Override</a:t>
            </a:r>
            <a:endParaRPr sz="1300">
              <a:solidFill>
                <a:srgbClr val="000000"/>
              </a:solidFill>
              <a:highlight>
                <a:srgbClr val="FAFAFA"/>
              </a:highlight>
              <a:latin typeface="Courier New"/>
              <a:ea typeface="Courier New"/>
              <a:cs typeface="Courier New"/>
              <a:sym typeface="Courier New"/>
            </a:endParaRPr>
          </a:p>
          <a:p>
            <a:pPr marL="914400" lvl="0" indent="0" algn="l" rtl="0">
              <a:spcBef>
                <a:spcPts val="1200"/>
              </a:spcBef>
              <a:spcAft>
                <a:spcPts val="0"/>
              </a:spcAft>
              <a:buNone/>
            </a:pPr>
            <a:r>
              <a:rPr lang="en" sz="1300" b="1">
                <a:solidFill>
                  <a:srgbClr val="000000"/>
                </a:solidFill>
                <a:highlight>
                  <a:srgbClr val="FAFAFA"/>
                </a:highlight>
                <a:latin typeface="Courier New"/>
                <a:ea typeface="Courier New"/>
                <a:cs typeface="Courier New"/>
                <a:sym typeface="Courier New"/>
              </a:rPr>
              <a:t>public </a:t>
            </a:r>
            <a:r>
              <a:rPr lang="en" sz="1300" b="1">
                <a:solidFill>
                  <a:srgbClr val="000066"/>
                </a:solidFill>
                <a:highlight>
                  <a:srgbClr val="FAFAFA"/>
                </a:highlight>
                <a:latin typeface="Courier New"/>
                <a:ea typeface="Courier New"/>
                <a:cs typeface="Courier New"/>
                <a:sym typeface="Courier New"/>
              </a:rPr>
              <a:t>void </a:t>
            </a:r>
            <a:r>
              <a:rPr lang="en" sz="1300">
                <a:solidFill>
                  <a:srgbClr val="000000"/>
                </a:solidFill>
                <a:highlight>
                  <a:srgbClr val="FAFAFA"/>
                </a:highlight>
                <a:latin typeface="Courier New"/>
                <a:ea typeface="Courier New"/>
                <a:cs typeface="Courier New"/>
                <a:sym typeface="Courier New"/>
              </a:rPr>
              <a:t>onClick</a:t>
            </a:r>
            <a:r>
              <a:rPr lang="en" sz="1300">
                <a:solidFill>
                  <a:srgbClr val="009900"/>
                </a:solidFill>
                <a:highlight>
                  <a:srgbClr val="FAFAFA"/>
                </a:highlight>
                <a:latin typeface="Courier New"/>
                <a:ea typeface="Courier New"/>
                <a:cs typeface="Courier New"/>
                <a:sym typeface="Courier New"/>
              </a:rPr>
              <a:t>(</a:t>
            </a:r>
            <a:r>
              <a:rPr lang="en" sz="1300">
                <a:solidFill>
                  <a:srgbClr val="003399"/>
                </a:solidFill>
                <a:highlight>
                  <a:srgbClr val="FAFAFA"/>
                </a:highlight>
                <a:latin typeface="Courier New"/>
                <a:ea typeface="Courier New"/>
                <a:cs typeface="Courier New"/>
                <a:sym typeface="Courier New"/>
              </a:rPr>
              <a:t>View </a:t>
            </a:r>
            <a:r>
              <a:rPr lang="en" sz="1300">
                <a:solidFill>
                  <a:srgbClr val="000000"/>
                </a:solidFill>
                <a:highlight>
                  <a:srgbClr val="FAFAFA"/>
                </a:highlight>
                <a:latin typeface="Courier New"/>
                <a:ea typeface="Courier New"/>
                <a:cs typeface="Courier New"/>
                <a:sym typeface="Courier New"/>
              </a:rPr>
              <a:t>view</a:t>
            </a:r>
            <a:r>
              <a:rPr lang="en" sz="1300">
                <a:solidFill>
                  <a:srgbClr val="009900"/>
                </a:solidFill>
                <a:highlight>
                  <a:srgbClr val="FAFAFA"/>
                </a:highlight>
                <a:latin typeface="Courier New"/>
                <a:ea typeface="Courier New"/>
                <a:cs typeface="Courier New"/>
                <a:sym typeface="Courier New"/>
              </a:rPr>
              <a:t>) {</a:t>
            </a:r>
            <a:endParaRPr sz="1300">
              <a:solidFill>
                <a:srgbClr val="009900"/>
              </a:solidFill>
              <a:highlight>
                <a:srgbClr val="FAFAFA"/>
              </a:highlight>
              <a:latin typeface="Courier New"/>
              <a:ea typeface="Courier New"/>
              <a:cs typeface="Courier New"/>
              <a:sym typeface="Courier New"/>
            </a:endParaRPr>
          </a:p>
          <a:p>
            <a:pPr marL="914400" lvl="0" indent="0" algn="l" rtl="0">
              <a:spcBef>
                <a:spcPts val="1200"/>
              </a:spcBef>
              <a:spcAft>
                <a:spcPts val="0"/>
              </a:spcAft>
              <a:buNone/>
            </a:pPr>
            <a:r>
              <a:rPr lang="en" sz="1300">
                <a:solidFill>
                  <a:srgbClr val="009900"/>
                </a:solidFill>
                <a:highlight>
                  <a:srgbClr val="FAFAFA"/>
                </a:highlight>
                <a:latin typeface="Courier New"/>
                <a:ea typeface="Courier New"/>
                <a:cs typeface="Courier New"/>
                <a:sym typeface="Courier New"/>
              </a:rPr>
              <a:t>} })</a:t>
            </a:r>
            <a:endParaRPr sz="1300">
              <a:solidFill>
                <a:srgbClr val="009900"/>
              </a:solidFill>
              <a:highlight>
                <a:srgbClr val="FAFAFA"/>
              </a:highlight>
              <a:latin typeface="Courier New"/>
              <a:ea typeface="Courier New"/>
              <a:cs typeface="Courier New"/>
              <a:sym typeface="Courier New"/>
            </a:endParaRPr>
          </a:p>
          <a:p>
            <a:pPr marL="914400" lvl="0" indent="0" algn="l" rtl="0">
              <a:spcBef>
                <a:spcPts val="1200"/>
              </a:spcBef>
              <a:spcAft>
                <a:spcPts val="0"/>
              </a:spcAft>
              <a:buNone/>
            </a:pPr>
            <a:r>
              <a:rPr lang="en" sz="1300">
                <a:solidFill>
                  <a:srgbClr val="000000"/>
                </a:solidFill>
                <a:highlight>
                  <a:srgbClr val="FAFAFA"/>
                </a:highlight>
                <a:latin typeface="Courier New"/>
                <a:ea typeface="Courier New"/>
                <a:cs typeface="Courier New"/>
                <a:sym typeface="Courier New"/>
              </a:rPr>
              <a:t>.</a:t>
            </a:r>
            <a:r>
              <a:rPr lang="en" sz="1300">
                <a:solidFill>
                  <a:srgbClr val="006633"/>
                </a:solidFill>
                <a:highlight>
                  <a:srgbClr val="FAFAFA"/>
                </a:highlight>
                <a:latin typeface="Courier New"/>
                <a:ea typeface="Courier New"/>
                <a:cs typeface="Courier New"/>
                <a:sym typeface="Courier New"/>
              </a:rPr>
              <a:t>show</a:t>
            </a:r>
            <a:r>
              <a:rPr lang="en" sz="1300">
                <a:solidFill>
                  <a:srgbClr val="009900"/>
                </a:solidFill>
                <a:highlight>
                  <a:srgbClr val="FAFAFA"/>
                </a:highlight>
                <a:latin typeface="Courier New"/>
                <a:ea typeface="Courier New"/>
                <a:cs typeface="Courier New"/>
                <a:sym typeface="Courier New"/>
              </a:rPr>
              <a:t>()</a:t>
            </a:r>
            <a:r>
              <a:rPr lang="en" sz="1300">
                <a:solidFill>
                  <a:srgbClr val="339933"/>
                </a:solidFill>
                <a:highlight>
                  <a:srgbClr val="FAFAFA"/>
                </a:highlight>
                <a:latin typeface="Courier New"/>
                <a:ea typeface="Courier New"/>
                <a:cs typeface="Courier New"/>
                <a:sym typeface="Courier New"/>
              </a:rPr>
              <a:t>;</a:t>
            </a:r>
            <a:endParaRPr sz="1300">
              <a:solidFill>
                <a:srgbClr val="339933"/>
              </a:solidFill>
              <a:highlight>
                <a:srgbClr val="FAFAFA"/>
              </a:highlight>
              <a:latin typeface="Courier New"/>
              <a:ea typeface="Courier New"/>
              <a:cs typeface="Courier New"/>
              <a:sym typeface="Courier New"/>
            </a:endParaRPr>
          </a:p>
          <a:p>
            <a:pPr marL="914400" lvl="0" indent="0" algn="l" rtl="0">
              <a:spcBef>
                <a:spcPts val="1200"/>
              </a:spcBef>
              <a:spcAft>
                <a:spcPts val="1600"/>
              </a:spcAft>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666666"/>
              </a:buClr>
              <a:buSzPts val="1400"/>
              <a:buChar char="●"/>
            </a:pPr>
            <a:r>
              <a:rPr lang="en" sz="1400">
                <a:solidFill>
                  <a:srgbClr val="666666"/>
                </a:solidFill>
              </a:rPr>
              <a:t>Activity represents a single screen of Android app’s user interface</a:t>
            </a:r>
            <a:endParaRPr sz="1400">
              <a:solidFill>
                <a:srgbClr val="666666"/>
              </a:solidFill>
            </a:endParaRPr>
          </a:p>
          <a:p>
            <a:pPr marL="457200" lvl="0" indent="-317500" algn="l" rtl="0">
              <a:spcBef>
                <a:spcPts val="0"/>
              </a:spcBef>
              <a:spcAft>
                <a:spcPts val="0"/>
              </a:spcAft>
              <a:buClr>
                <a:srgbClr val="666666"/>
              </a:buClr>
              <a:buSzPts val="1400"/>
              <a:buChar char="●"/>
            </a:pPr>
            <a:r>
              <a:rPr lang="en" sz="1400">
                <a:solidFill>
                  <a:srgbClr val="666666"/>
                </a:solidFill>
              </a:rPr>
              <a:t>Android activity is very similar to windows in a desktop application.</a:t>
            </a:r>
            <a:endParaRPr sz="1400">
              <a:solidFill>
                <a:srgbClr val="666666"/>
              </a:solidFill>
            </a:endParaRPr>
          </a:p>
          <a:p>
            <a:pPr marL="457200" lvl="0" indent="-317500" algn="l" rtl="0">
              <a:spcBef>
                <a:spcPts val="0"/>
              </a:spcBef>
              <a:spcAft>
                <a:spcPts val="0"/>
              </a:spcAft>
              <a:buClr>
                <a:srgbClr val="666666"/>
              </a:buClr>
              <a:buSzPts val="1400"/>
              <a:buChar char="●"/>
            </a:pPr>
            <a:r>
              <a:rPr lang="en" sz="1400">
                <a:solidFill>
                  <a:srgbClr val="666666"/>
                </a:solidFill>
              </a:rPr>
              <a:t>Each android activity must be registered in AndroidManifest.xml</a:t>
            </a:r>
            <a:endParaRPr sz="1400">
              <a:solidFill>
                <a:srgbClr val="666666"/>
              </a:solidFill>
            </a:endParaRPr>
          </a:p>
          <a:p>
            <a:pPr marL="457200" marR="228600" lvl="0" indent="-317500" algn="l" rtl="0">
              <a:lnSpc>
                <a:spcPct val="142857"/>
              </a:lnSpc>
              <a:spcBef>
                <a:spcPts val="0"/>
              </a:spcBef>
              <a:spcAft>
                <a:spcPts val="0"/>
              </a:spcAft>
              <a:buClr>
                <a:srgbClr val="666666"/>
              </a:buClr>
              <a:buSzPts val="1400"/>
              <a:buFont typeface="Lato"/>
              <a:buChar char="●"/>
            </a:pPr>
            <a:r>
              <a:rPr lang="en" sz="1400">
                <a:solidFill>
                  <a:srgbClr val="3B78E7"/>
                </a:solidFill>
                <a:highlight>
                  <a:srgbClr val="F1F3F4"/>
                </a:highlight>
                <a:latin typeface="Roboto Mono"/>
                <a:ea typeface="Roboto Mono"/>
                <a:cs typeface="Roboto Mono"/>
                <a:sym typeface="Roboto Mono"/>
              </a:rPr>
              <a:t>&lt;manifest</a:t>
            </a:r>
            <a:r>
              <a:rPr lang="en" sz="1400">
                <a:solidFill>
                  <a:srgbClr val="37474F"/>
                </a:solidFill>
                <a:highlight>
                  <a:srgbClr val="F1F3F4"/>
                </a:highlight>
                <a:latin typeface="Roboto Mono"/>
                <a:ea typeface="Roboto Mono"/>
                <a:cs typeface="Roboto Mono"/>
                <a:sym typeface="Roboto Mono"/>
              </a:rPr>
              <a:t> ... </a:t>
            </a:r>
            <a:r>
              <a:rPr lang="en" sz="1400">
                <a:solidFill>
                  <a:srgbClr val="3B78E7"/>
                </a:solidFill>
                <a:highlight>
                  <a:srgbClr val="F1F3F4"/>
                </a:highlight>
                <a:latin typeface="Roboto Mono"/>
                <a:ea typeface="Roboto Mono"/>
                <a:cs typeface="Roboto Mono"/>
                <a:sym typeface="Roboto Mono"/>
              </a:rPr>
              <a:t>&gt;</a:t>
            </a:r>
            <a:endParaRPr sz="1400">
              <a:solidFill>
                <a:srgbClr val="3B78E7"/>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400">
                <a:solidFill>
                  <a:srgbClr val="37474F"/>
                </a:solidFill>
                <a:highlight>
                  <a:srgbClr val="F1F3F4"/>
                </a:highlight>
                <a:latin typeface="Roboto Mono"/>
                <a:ea typeface="Roboto Mono"/>
                <a:cs typeface="Roboto Mono"/>
                <a:sym typeface="Roboto Mono"/>
              </a:rPr>
              <a:t>  </a:t>
            </a:r>
            <a:r>
              <a:rPr lang="en" sz="1400">
                <a:solidFill>
                  <a:srgbClr val="3B78E7"/>
                </a:solidFill>
                <a:highlight>
                  <a:srgbClr val="F1F3F4"/>
                </a:highlight>
                <a:latin typeface="Roboto Mono"/>
                <a:ea typeface="Roboto Mono"/>
                <a:cs typeface="Roboto Mono"/>
                <a:sym typeface="Roboto Mono"/>
              </a:rPr>
              <a:t>&lt;application</a:t>
            </a:r>
            <a:r>
              <a:rPr lang="en" sz="1400">
                <a:solidFill>
                  <a:srgbClr val="37474F"/>
                </a:solidFill>
                <a:highlight>
                  <a:srgbClr val="F1F3F4"/>
                </a:highlight>
                <a:latin typeface="Roboto Mono"/>
                <a:ea typeface="Roboto Mono"/>
                <a:cs typeface="Roboto Mono"/>
                <a:sym typeface="Roboto Mono"/>
              </a:rPr>
              <a:t> ... </a:t>
            </a:r>
            <a:r>
              <a:rPr lang="en" sz="1400">
                <a:solidFill>
                  <a:srgbClr val="3B78E7"/>
                </a:solidFill>
                <a:highlight>
                  <a:srgbClr val="F1F3F4"/>
                </a:highlight>
                <a:latin typeface="Roboto Mono"/>
                <a:ea typeface="Roboto Mono"/>
                <a:cs typeface="Roboto Mono"/>
                <a:sym typeface="Roboto Mono"/>
              </a:rPr>
              <a:t>&gt;</a:t>
            </a:r>
            <a:endParaRPr sz="1400">
              <a:solidFill>
                <a:srgbClr val="3B78E7"/>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400">
                <a:solidFill>
                  <a:srgbClr val="37474F"/>
                </a:solidFill>
                <a:highlight>
                  <a:srgbClr val="F1F3F4"/>
                </a:highlight>
                <a:latin typeface="Roboto Mono"/>
                <a:ea typeface="Roboto Mono"/>
                <a:cs typeface="Roboto Mono"/>
                <a:sym typeface="Roboto Mono"/>
              </a:rPr>
              <a:t>      </a:t>
            </a:r>
            <a:r>
              <a:rPr lang="en" sz="1400">
                <a:solidFill>
                  <a:srgbClr val="3B78E7"/>
                </a:solidFill>
                <a:highlight>
                  <a:srgbClr val="F1F3F4"/>
                </a:highlight>
                <a:latin typeface="Roboto Mono"/>
                <a:ea typeface="Roboto Mono"/>
                <a:cs typeface="Roboto Mono"/>
                <a:sym typeface="Roboto Mono"/>
              </a:rPr>
              <a:t>&lt;activity</a:t>
            </a:r>
            <a:r>
              <a:rPr lang="en" sz="1400">
                <a:solidFill>
                  <a:srgbClr val="37474F"/>
                </a:solidFill>
                <a:highlight>
                  <a:srgbClr val="F1F3F4"/>
                </a:highlight>
                <a:latin typeface="Roboto Mono"/>
                <a:ea typeface="Roboto Mono"/>
                <a:cs typeface="Roboto Mono"/>
                <a:sym typeface="Roboto Mono"/>
              </a:rPr>
              <a:t> </a:t>
            </a:r>
            <a:r>
              <a:rPr lang="en" sz="1400">
                <a:solidFill>
                  <a:srgbClr val="9C27B0"/>
                </a:solidFill>
                <a:highlight>
                  <a:srgbClr val="F1F3F4"/>
                </a:highlight>
                <a:latin typeface="Roboto Mono"/>
                <a:ea typeface="Roboto Mono"/>
                <a:cs typeface="Roboto Mono"/>
                <a:sym typeface="Roboto Mono"/>
              </a:rPr>
              <a:t>android:name</a:t>
            </a:r>
            <a:r>
              <a:rPr lang="en" sz="1400">
                <a:solidFill>
                  <a:srgbClr val="37474F"/>
                </a:solidFill>
                <a:highlight>
                  <a:srgbClr val="F1F3F4"/>
                </a:highlight>
                <a:latin typeface="Roboto Mono"/>
                <a:ea typeface="Roboto Mono"/>
                <a:cs typeface="Roboto Mono"/>
                <a:sym typeface="Roboto Mono"/>
              </a:rPr>
              <a:t>=</a:t>
            </a:r>
            <a:r>
              <a:rPr lang="en" sz="1400">
                <a:solidFill>
                  <a:srgbClr val="0D904F"/>
                </a:solidFill>
                <a:highlight>
                  <a:srgbClr val="F1F3F4"/>
                </a:highlight>
                <a:latin typeface="Roboto Mono"/>
                <a:ea typeface="Roboto Mono"/>
                <a:cs typeface="Roboto Mono"/>
                <a:sym typeface="Roboto Mono"/>
              </a:rPr>
              <a:t>".ExampleActivity"</a:t>
            </a:r>
            <a:r>
              <a:rPr lang="en" sz="1400">
                <a:solidFill>
                  <a:srgbClr val="37474F"/>
                </a:solidFill>
                <a:highlight>
                  <a:srgbClr val="F1F3F4"/>
                </a:highlight>
                <a:latin typeface="Roboto Mono"/>
                <a:ea typeface="Roboto Mono"/>
                <a:cs typeface="Roboto Mono"/>
                <a:sym typeface="Roboto Mono"/>
              </a:rPr>
              <a:t> </a:t>
            </a:r>
            <a:r>
              <a:rPr lang="en" sz="1400">
                <a:solidFill>
                  <a:srgbClr val="3B78E7"/>
                </a:solidFill>
                <a:highlight>
                  <a:srgbClr val="F1F3F4"/>
                </a:highlight>
                <a:latin typeface="Roboto Mono"/>
                <a:ea typeface="Roboto Mono"/>
                <a:cs typeface="Roboto Mono"/>
                <a:sym typeface="Roboto Mono"/>
              </a:rPr>
              <a:t>/&gt;</a:t>
            </a:r>
            <a:endParaRPr sz="1400">
              <a:solidFill>
                <a:srgbClr val="3B78E7"/>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400">
                <a:solidFill>
                  <a:srgbClr val="37474F"/>
                </a:solidFill>
                <a:highlight>
                  <a:srgbClr val="F1F3F4"/>
                </a:highlight>
                <a:latin typeface="Roboto Mono"/>
                <a:ea typeface="Roboto Mono"/>
                <a:cs typeface="Roboto Mono"/>
                <a:sym typeface="Roboto Mono"/>
              </a:rPr>
              <a:t>      ...</a:t>
            </a:r>
            <a:endParaRPr sz="1400">
              <a:solidFill>
                <a:srgbClr val="37474F"/>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400">
                <a:solidFill>
                  <a:srgbClr val="37474F"/>
                </a:solidFill>
                <a:highlight>
                  <a:srgbClr val="F1F3F4"/>
                </a:highlight>
                <a:latin typeface="Roboto Mono"/>
                <a:ea typeface="Roboto Mono"/>
                <a:cs typeface="Roboto Mono"/>
                <a:sym typeface="Roboto Mono"/>
              </a:rPr>
              <a:t>  </a:t>
            </a:r>
            <a:r>
              <a:rPr lang="en" sz="1400">
                <a:solidFill>
                  <a:srgbClr val="3B78E7"/>
                </a:solidFill>
                <a:highlight>
                  <a:srgbClr val="F1F3F4"/>
                </a:highlight>
                <a:latin typeface="Roboto Mono"/>
                <a:ea typeface="Roboto Mono"/>
                <a:cs typeface="Roboto Mono"/>
                <a:sym typeface="Roboto Mono"/>
              </a:rPr>
              <a:t>&lt;/application</a:t>
            </a:r>
            <a:r>
              <a:rPr lang="en" sz="1400">
                <a:solidFill>
                  <a:srgbClr val="37474F"/>
                </a:solidFill>
                <a:highlight>
                  <a:srgbClr val="F1F3F4"/>
                </a:highlight>
                <a:latin typeface="Roboto Mono"/>
                <a:ea typeface="Roboto Mono"/>
                <a:cs typeface="Roboto Mono"/>
                <a:sym typeface="Roboto Mono"/>
              </a:rPr>
              <a:t> ... </a:t>
            </a:r>
            <a:r>
              <a:rPr lang="en" sz="1400">
                <a:solidFill>
                  <a:srgbClr val="3B78E7"/>
                </a:solidFill>
                <a:highlight>
                  <a:srgbClr val="F1F3F4"/>
                </a:highlight>
                <a:latin typeface="Roboto Mono"/>
                <a:ea typeface="Roboto Mono"/>
                <a:cs typeface="Roboto Mono"/>
                <a:sym typeface="Roboto Mono"/>
              </a:rPr>
              <a:t>&gt;</a:t>
            </a:r>
            <a:endParaRPr sz="1400">
              <a:solidFill>
                <a:srgbClr val="3B78E7"/>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400">
                <a:solidFill>
                  <a:srgbClr val="37474F"/>
                </a:solidFill>
                <a:highlight>
                  <a:srgbClr val="F1F3F4"/>
                </a:highlight>
                <a:latin typeface="Roboto Mono"/>
                <a:ea typeface="Roboto Mono"/>
                <a:cs typeface="Roboto Mono"/>
                <a:sym typeface="Roboto Mono"/>
              </a:rPr>
              <a:t>  ...</a:t>
            </a:r>
            <a:endParaRPr sz="1400">
              <a:solidFill>
                <a:srgbClr val="37474F"/>
              </a:solidFill>
              <a:highlight>
                <a:srgbClr val="F1F3F4"/>
              </a:highlight>
              <a:latin typeface="Roboto Mono"/>
              <a:ea typeface="Roboto Mono"/>
              <a:cs typeface="Roboto Mono"/>
              <a:sym typeface="Roboto Mono"/>
            </a:endParaRPr>
          </a:p>
          <a:p>
            <a:pPr marL="457200" marR="228600" lvl="0" indent="0" algn="l" rtl="0">
              <a:lnSpc>
                <a:spcPct val="142857"/>
              </a:lnSpc>
              <a:spcBef>
                <a:spcPts val="0"/>
              </a:spcBef>
              <a:spcAft>
                <a:spcPts val="0"/>
              </a:spcAft>
              <a:buNone/>
            </a:pPr>
            <a:r>
              <a:rPr lang="en" sz="1400">
                <a:solidFill>
                  <a:srgbClr val="3B78E7"/>
                </a:solidFill>
                <a:highlight>
                  <a:srgbClr val="F1F3F4"/>
                </a:highlight>
                <a:latin typeface="Roboto Mono"/>
                <a:ea typeface="Roboto Mono"/>
                <a:cs typeface="Roboto Mono"/>
                <a:sym typeface="Roboto Mono"/>
              </a:rPr>
              <a:t>&lt;/manifest</a:t>
            </a:r>
            <a:r>
              <a:rPr lang="en" sz="1400">
                <a:solidFill>
                  <a:srgbClr val="37474F"/>
                </a:solidFill>
                <a:highlight>
                  <a:srgbClr val="F1F3F4"/>
                </a:highlight>
                <a:latin typeface="Roboto Mono"/>
                <a:ea typeface="Roboto Mono"/>
                <a:cs typeface="Roboto Mono"/>
                <a:sym typeface="Roboto Mono"/>
              </a:rPr>
              <a:t> </a:t>
            </a:r>
            <a:r>
              <a:rPr lang="en" sz="1400">
                <a:solidFill>
                  <a:srgbClr val="3B78E7"/>
                </a:solidFill>
                <a:highlight>
                  <a:srgbClr val="F1F3F4"/>
                </a:highlight>
                <a:latin typeface="Roboto Mono"/>
                <a:ea typeface="Roboto Mono"/>
                <a:cs typeface="Roboto Mono"/>
                <a:sym typeface="Roboto Mono"/>
              </a:rPr>
              <a:t>&gt;</a:t>
            </a:r>
            <a:endParaRPr sz="1400">
              <a:solidFill>
                <a:srgbClr val="3B78E7"/>
              </a:solidFill>
              <a:highlight>
                <a:srgbClr val="F1F3F4"/>
              </a:highlight>
              <a:latin typeface="Roboto Mono"/>
              <a:ea typeface="Roboto Mono"/>
              <a:cs typeface="Roboto Mono"/>
              <a:sym typeface="Roboto Mono"/>
            </a:endParaRPr>
          </a:p>
          <a:p>
            <a:pPr marL="457200" lvl="0" indent="0" algn="l" rtl="0">
              <a:spcBef>
                <a:spcPts val="0"/>
              </a:spcBef>
              <a:spcAft>
                <a:spcPts val="0"/>
              </a:spcAft>
              <a:buNone/>
            </a:pPr>
            <a:endParaRPr sz="1300" b="1">
              <a:solidFill>
                <a:srgbClr val="666666"/>
              </a:solidFill>
              <a:latin typeface="Lato"/>
              <a:ea typeface="Lato"/>
              <a:cs typeface="Lato"/>
              <a:sym typeface="Lato"/>
            </a:endParaRPr>
          </a:p>
          <a:p>
            <a:pPr marL="45720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1893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Life Cycle</a:t>
            </a:r>
            <a:endParaRPr/>
          </a:p>
        </p:txBody>
      </p:sp>
      <p:pic>
        <p:nvPicPr>
          <p:cNvPr id="88" name="Google Shape;88;p18"/>
          <p:cNvPicPr preferRelativeResize="0"/>
          <p:nvPr/>
        </p:nvPicPr>
        <p:blipFill>
          <a:blip r:embed="rId3">
            <a:alphaModFix/>
          </a:blip>
          <a:stretch>
            <a:fillRect/>
          </a:stretch>
        </p:blipFill>
        <p:spPr>
          <a:xfrm>
            <a:off x="2951062" y="0"/>
            <a:ext cx="3806937"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Life Cycle</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onCreate()</a:t>
            </a:r>
            <a:endParaRPr/>
          </a:p>
          <a:p>
            <a:pPr marL="457200" lvl="0" indent="-342900" algn="l" rtl="0">
              <a:spcBef>
                <a:spcPts val="0"/>
              </a:spcBef>
              <a:spcAft>
                <a:spcPts val="0"/>
              </a:spcAft>
              <a:buSzPts val="1800"/>
              <a:buChar char="●"/>
            </a:pPr>
            <a:r>
              <a:rPr lang="en"/>
              <a:t>onStart()</a:t>
            </a:r>
            <a:endParaRPr/>
          </a:p>
          <a:p>
            <a:pPr marL="457200" lvl="0" indent="-342900" algn="l" rtl="0">
              <a:spcBef>
                <a:spcPts val="0"/>
              </a:spcBef>
              <a:spcAft>
                <a:spcPts val="0"/>
              </a:spcAft>
              <a:buSzPts val="1800"/>
              <a:buChar char="●"/>
            </a:pPr>
            <a:r>
              <a:rPr lang="en"/>
              <a:t>onResume()</a:t>
            </a:r>
            <a:endParaRPr/>
          </a:p>
          <a:p>
            <a:pPr marL="457200" lvl="0" indent="-342900" algn="l" rtl="0">
              <a:spcBef>
                <a:spcPts val="0"/>
              </a:spcBef>
              <a:spcAft>
                <a:spcPts val="0"/>
              </a:spcAft>
              <a:buSzPts val="1800"/>
              <a:buChar char="●"/>
            </a:pPr>
            <a:r>
              <a:rPr lang="en"/>
              <a:t>onRestart()</a:t>
            </a:r>
            <a:endParaRPr/>
          </a:p>
          <a:p>
            <a:pPr marL="457200" lvl="0" indent="-342900" algn="l" rtl="0">
              <a:spcBef>
                <a:spcPts val="0"/>
              </a:spcBef>
              <a:spcAft>
                <a:spcPts val="0"/>
              </a:spcAft>
              <a:buSzPts val="1800"/>
              <a:buChar char="●"/>
            </a:pPr>
            <a:r>
              <a:rPr lang="en"/>
              <a:t>onStop()</a:t>
            </a:r>
            <a:endParaRPr/>
          </a:p>
          <a:p>
            <a:pPr marL="457200" lvl="0" indent="-342900" algn="l" rtl="0">
              <a:spcBef>
                <a:spcPts val="0"/>
              </a:spcBef>
              <a:spcAft>
                <a:spcPts val="0"/>
              </a:spcAft>
              <a:buSzPts val="1800"/>
              <a:buChar char="●"/>
            </a:pPr>
            <a:r>
              <a:rPr lang="en"/>
              <a:t>onDestroy()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Life Cycle - onCreate()</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Lato"/>
              <a:buChar char="●"/>
            </a:pPr>
            <a:r>
              <a:rPr lang="en">
                <a:solidFill>
                  <a:srgbClr val="666666"/>
                </a:solidFill>
                <a:latin typeface="Lato"/>
                <a:ea typeface="Lato"/>
                <a:cs typeface="Lato"/>
                <a:sym typeface="Lato"/>
              </a:rPr>
              <a:t>This is the first call back method </a:t>
            </a:r>
            <a:endParaRPr>
              <a:solidFill>
                <a:srgbClr val="666666"/>
              </a:solidFill>
              <a:latin typeface="Lato"/>
              <a:ea typeface="Lato"/>
              <a:cs typeface="Lato"/>
              <a:sym typeface="Lato"/>
            </a:endParaRPr>
          </a:p>
          <a:p>
            <a:pPr marL="457200" lvl="0" indent="-342900" algn="l" rtl="0">
              <a:spcBef>
                <a:spcPts val="0"/>
              </a:spcBef>
              <a:spcAft>
                <a:spcPts val="0"/>
              </a:spcAft>
              <a:buClr>
                <a:srgbClr val="666666"/>
              </a:buClr>
              <a:buSzPts val="1800"/>
              <a:buFont typeface="Lato"/>
              <a:buChar char="●"/>
            </a:pPr>
            <a:r>
              <a:rPr lang="en">
                <a:solidFill>
                  <a:srgbClr val="666666"/>
                </a:solidFill>
                <a:latin typeface="Lato"/>
                <a:ea typeface="Lato"/>
                <a:cs typeface="Lato"/>
                <a:sym typeface="Lato"/>
              </a:rPr>
              <a:t>It fires when the system  creates an activity for the first time.</a:t>
            </a:r>
            <a:endParaRPr>
              <a:solidFill>
                <a:srgbClr val="666666"/>
              </a:solidFill>
              <a:latin typeface="Lato"/>
              <a:ea typeface="Lato"/>
              <a:cs typeface="Lato"/>
              <a:sym typeface="Lato"/>
            </a:endParaRPr>
          </a:p>
          <a:p>
            <a:pPr marL="457200" lvl="0" indent="-342900" algn="l" rtl="0">
              <a:spcBef>
                <a:spcPts val="0"/>
              </a:spcBef>
              <a:spcAft>
                <a:spcPts val="0"/>
              </a:spcAft>
              <a:buClr>
                <a:srgbClr val="666666"/>
              </a:buClr>
              <a:buSzPts val="1800"/>
              <a:buFont typeface="Lato"/>
              <a:buChar char="●"/>
            </a:pPr>
            <a:r>
              <a:rPr lang="en">
                <a:solidFill>
                  <a:srgbClr val="666666"/>
                </a:solidFill>
                <a:latin typeface="Lato"/>
                <a:ea typeface="Lato"/>
                <a:cs typeface="Lato"/>
                <a:sym typeface="Lato"/>
              </a:rPr>
              <a:t>If we have application startup logic that needs to perform only once during the life cycle, we can write that login in onCreate() method.</a:t>
            </a:r>
            <a:endParaRPr>
              <a:solidFill>
                <a:srgbClr val="666666"/>
              </a:solidFill>
              <a:latin typeface="Lato"/>
              <a:ea typeface="Lato"/>
              <a:cs typeface="Lato"/>
              <a:sym typeface="Lato"/>
            </a:endParaRPr>
          </a:p>
          <a:p>
            <a:pPr marL="914400" lvl="1" indent="-342900" algn="l" rtl="0">
              <a:spcBef>
                <a:spcPts val="0"/>
              </a:spcBef>
              <a:spcAft>
                <a:spcPts val="0"/>
              </a:spcAft>
              <a:buClr>
                <a:srgbClr val="666666"/>
              </a:buClr>
              <a:buSzPts val="1800"/>
              <a:buFont typeface="Lato"/>
              <a:buChar char="○"/>
            </a:pPr>
            <a:r>
              <a:rPr lang="en" sz="1800">
                <a:solidFill>
                  <a:srgbClr val="666666"/>
                </a:solidFill>
                <a:latin typeface="Lato"/>
                <a:ea typeface="Lato"/>
                <a:cs typeface="Lato"/>
                <a:sym typeface="Lato"/>
              </a:rPr>
              <a:t>E.g. </a:t>
            </a:r>
            <a:r>
              <a:rPr lang="en" sz="1800">
                <a:solidFill>
                  <a:srgbClr val="666666"/>
                </a:solidFill>
                <a:highlight>
                  <a:srgbClr val="FFFFFF"/>
                </a:highlight>
                <a:latin typeface="Roboto"/>
                <a:ea typeface="Roboto"/>
                <a:cs typeface="Roboto"/>
                <a:sym typeface="Roboto"/>
              </a:rPr>
              <a:t>create views and bind data to lists here</a:t>
            </a:r>
            <a:r>
              <a:rPr lang="en" sz="1800">
                <a:solidFill>
                  <a:srgbClr val="666666"/>
                </a:solidFill>
                <a:latin typeface="Lato"/>
                <a:ea typeface="Lato"/>
                <a:cs typeface="Lato"/>
                <a:sym typeface="Lato"/>
              </a:rPr>
              <a:t>		</a:t>
            </a:r>
            <a:endParaRPr sz="1800">
              <a:solidFill>
                <a:srgbClr val="666666"/>
              </a:solidFill>
              <a:latin typeface="Lato"/>
              <a:ea typeface="Lato"/>
              <a:cs typeface="Lato"/>
              <a:sym typeface="Lato"/>
            </a:endParaRPr>
          </a:p>
          <a:p>
            <a:pPr marL="914400" lvl="1" indent="-342900" algn="l" rtl="0">
              <a:spcBef>
                <a:spcPts val="0"/>
              </a:spcBef>
              <a:spcAft>
                <a:spcPts val="0"/>
              </a:spcAft>
              <a:buClr>
                <a:srgbClr val="666666"/>
              </a:buClr>
              <a:buSzPts val="1800"/>
              <a:buFont typeface="Lato"/>
              <a:buChar char="○"/>
            </a:pPr>
            <a:r>
              <a:rPr lang="en" sz="1800">
                <a:solidFill>
                  <a:srgbClr val="666666"/>
                </a:solidFill>
                <a:highlight>
                  <a:srgbClr val="FFFFFF"/>
                </a:highlight>
                <a:latin typeface="Roboto"/>
                <a:ea typeface="Roboto"/>
                <a:cs typeface="Roboto"/>
                <a:sym typeface="Roboto"/>
              </a:rPr>
              <a:t>call </a:t>
            </a:r>
            <a:r>
              <a:rPr lang="en" sz="1800">
                <a:solidFill>
                  <a:srgbClr val="666666"/>
                </a:solidFill>
                <a:highlight>
                  <a:srgbClr val="F1F3F4"/>
                </a:highlight>
                <a:uFill>
                  <a:noFill/>
                </a:uFill>
                <a:latin typeface="Roboto Mono"/>
                <a:ea typeface="Roboto Mono"/>
                <a:cs typeface="Roboto Mono"/>
                <a:sym typeface="Roboto Mono"/>
                <a:hlinkClick r:id="rId3"/>
              </a:rPr>
              <a:t>setContentView()</a:t>
            </a:r>
            <a:r>
              <a:rPr lang="en" sz="1800">
                <a:solidFill>
                  <a:srgbClr val="666666"/>
                </a:solidFill>
                <a:highlight>
                  <a:srgbClr val="FFFFFF"/>
                </a:highlight>
                <a:latin typeface="Roboto"/>
                <a:ea typeface="Roboto"/>
                <a:cs typeface="Roboto"/>
                <a:sym typeface="Roboto"/>
              </a:rPr>
              <a:t> to define the layout for the activity's user interface.</a:t>
            </a:r>
            <a:r>
              <a:rPr lang="en" sz="1800">
                <a:solidFill>
                  <a:srgbClr val="666666"/>
                </a:solidFill>
                <a:latin typeface="Lato"/>
                <a:ea typeface="Lato"/>
                <a:cs typeface="Lato"/>
                <a:sym typeface="Lato"/>
              </a:rPr>
              <a:t>	</a:t>
            </a:r>
            <a:endParaRPr sz="1800">
              <a:solidFill>
                <a:srgbClr val="666666"/>
              </a:solidFill>
              <a:latin typeface="Lato"/>
              <a:ea typeface="Lato"/>
              <a:cs typeface="Lato"/>
              <a:sym typeface="Lato"/>
            </a:endParaRPr>
          </a:p>
          <a:p>
            <a:pPr marL="45720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Life Cycle - onStart()</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Lato"/>
              <a:buChar char="●"/>
            </a:pPr>
            <a:r>
              <a:rPr lang="en">
                <a:solidFill>
                  <a:srgbClr val="666666"/>
                </a:solidFill>
                <a:latin typeface="Lato"/>
                <a:ea typeface="Lato"/>
                <a:cs typeface="Lato"/>
                <a:sym typeface="Lato"/>
              </a:rPr>
              <a:t>This method is invoked right after the completion of onCreate method</a:t>
            </a:r>
            <a:endParaRPr>
              <a:solidFill>
                <a:srgbClr val="666666"/>
              </a:solidFill>
              <a:latin typeface="Lato"/>
              <a:ea typeface="Lato"/>
              <a:cs typeface="Lato"/>
              <a:sym typeface="Lato"/>
            </a:endParaRPr>
          </a:p>
          <a:p>
            <a:pPr marL="457200" lvl="0" indent="-342900" algn="l" rtl="0">
              <a:spcBef>
                <a:spcPts val="0"/>
              </a:spcBef>
              <a:spcAft>
                <a:spcPts val="0"/>
              </a:spcAft>
              <a:buSzPts val="1800"/>
              <a:buFont typeface="Lato"/>
              <a:buChar char="●"/>
            </a:pPr>
            <a:r>
              <a:rPr lang="en">
                <a:solidFill>
                  <a:srgbClr val="666666"/>
                </a:solidFill>
                <a:latin typeface="Lato"/>
                <a:ea typeface="Lato"/>
                <a:cs typeface="Lato"/>
                <a:sym typeface="Lato"/>
              </a:rPr>
              <a:t>This method makes activity visible to user and execution will be very quick.</a:t>
            </a:r>
            <a:endParaRPr>
              <a:solidFill>
                <a:srgbClr val="666666"/>
              </a:solidFill>
              <a:latin typeface="Lato"/>
              <a:ea typeface="Lato"/>
              <a:cs typeface="Lato"/>
              <a:sym typeface="Lato"/>
            </a:endParaRPr>
          </a:p>
          <a:p>
            <a:pPr marL="457200" lvl="0" indent="0" algn="l" rtl="0">
              <a:spcBef>
                <a:spcPts val="1600"/>
              </a:spcBef>
              <a:spcAft>
                <a:spcPts val="0"/>
              </a:spcAft>
              <a:buNone/>
            </a:pPr>
            <a:endParaRPr sz="1600">
              <a:solidFill>
                <a:srgbClr val="666666"/>
              </a:solidFill>
              <a:latin typeface="Lato"/>
              <a:ea typeface="Lato"/>
              <a:cs typeface="Lato"/>
              <a:sym typeface="Lato"/>
            </a:endParaRPr>
          </a:p>
          <a:p>
            <a:pPr marL="45720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964</Words>
  <Application>Microsoft Macintosh PowerPoint</Application>
  <PresentationFormat>On-screen Show (16:9)</PresentationFormat>
  <Paragraphs>113</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Lato</vt:lpstr>
      <vt:lpstr>Alfa Slab One</vt:lpstr>
      <vt:lpstr>Arial</vt:lpstr>
      <vt:lpstr>Roboto</vt:lpstr>
      <vt:lpstr>Proxima Nova</vt:lpstr>
      <vt:lpstr>Courier New</vt:lpstr>
      <vt:lpstr>Roboto Mono</vt:lpstr>
      <vt:lpstr>Gameday</vt:lpstr>
      <vt:lpstr>Mobile Application Development - Day 9</vt:lpstr>
      <vt:lpstr>Snackbar</vt:lpstr>
      <vt:lpstr>Snackbar Vs Toast</vt:lpstr>
      <vt:lpstr>Snackbar</vt:lpstr>
      <vt:lpstr>Activity</vt:lpstr>
      <vt:lpstr>Activity Life Cycle</vt:lpstr>
      <vt:lpstr>Activity Life Cycle</vt:lpstr>
      <vt:lpstr>Activity Life Cycle - onCreate()</vt:lpstr>
      <vt:lpstr>Activity Life Cycle - onStart()</vt:lpstr>
      <vt:lpstr>Activity Life Cycle - onResume()</vt:lpstr>
      <vt:lpstr>Activity Life Cycle - onPause()</vt:lpstr>
      <vt:lpstr>Activity Life Cycle - onStop()</vt:lpstr>
      <vt:lpstr>Activity Life Cycle - onRestart()</vt:lpstr>
      <vt:lpstr>Activity Life Cycle - onDestroy()</vt:lpstr>
      <vt:lpstr>Fragment</vt:lpstr>
      <vt:lpstr>Fragment - Create Fragment</vt:lpstr>
      <vt:lpstr>Create Fragment - XML</vt:lpstr>
      <vt:lpstr>Create Fragment - Programatically</vt:lpstr>
      <vt:lpstr>Sample Question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 - Day 9</dc:title>
  <cp:lastModifiedBy>Microsoft Office User</cp:lastModifiedBy>
  <cp:revision>1</cp:revision>
  <dcterms:modified xsi:type="dcterms:W3CDTF">2020-01-31T17:35:59Z</dcterms:modified>
</cp:coreProperties>
</file>