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56" r:id="rId3"/>
    <p:sldId id="257" r:id="rId4"/>
    <p:sldId id="258" r:id="rId5"/>
    <p:sldId id="259" r:id="rId6"/>
    <p:sldId id="260" r:id="rId7"/>
    <p:sldId id="261" r:id="rId8"/>
    <p:sldId id="262" r:id="rId9"/>
    <p:sldId id="263" r:id="rId10"/>
    <p:sldId id="264" r:id="rId11"/>
    <p:sldId id="266" r:id="rId1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441" autoAdjust="0"/>
    <p:restoredTop sz="63345" autoAdjust="0"/>
  </p:normalViewPr>
  <p:slideViewPr>
    <p:cSldViewPr>
      <p:cViewPr varScale="1">
        <p:scale>
          <a:sx n="19" d="100"/>
          <a:sy n="19" d="100"/>
        </p:scale>
        <p:origin x="-2862" y="-108"/>
      </p:cViewPr>
      <p:guideLst>
        <p:guide orient="horz" pos="2160"/>
        <p:guide pos="2880"/>
      </p:guideLst>
    </p:cSldViewPr>
  </p:slideViewPr>
  <p:notesTextViewPr>
    <p:cViewPr>
      <p:scale>
        <a:sx n="100" d="100"/>
        <a:sy n="100" d="100"/>
      </p:scale>
      <p:origin x="12" y="2993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3EAA48-6D79-4448-931B-FCCECC5E65FC}" type="datetimeFigureOut">
              <a:rPr lang="el-GR" smtClean="0"/>
              <a:pPr/>
              <a:t>10/12/2020</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C987C-BF12-4ADE-BBA4-8708499A05FA}"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Οι</a:t>
            </a:r>
            <a:r>
              <a:rPr lang="el-GR" baseline="0" dirty="0" smtClean="0"/>
              <a:t> δυνάμεις του 2 αυξάνονται από δεξιά προς αριστερά ξεκινώντας από το 0. Τι συμβαίνει όταν υπάρχει υποδιαστολή;</a:t>
            </a:r>
          </a:p>
          <a:p>
            <a:endParaRPr lang="el-GR" baseline="0" dirty="0" smtClean="0"/>
          </a:p>
          <a:p>
            <a:endParaRPr lang="el-GR" baseline="0" dirty="0" smtClean="0"/>
          </a:p>
          <a:p>
            <a:r>
              <a:rPr lang="el-GR" baseline="0" dirty="0" smtClean="0"/>
              <a:t>                                                         2</a:t>
            </a:r>
            <a:r>
              <a:rPr lang="el-GR" baseline="30000" dirty="0" smtClean="0"/>
              <a:t>1</a:t>
            </a:r>
            <a:r>
              <a:rPr lang="el-GR" baseline="0" dirty="0" smtClean="0"/>
              <a:t>                  2</a:t>
            </a:r>
            <a:r>
              <a:rPr lang="el-GR" baseline="30000" dirty="0" smtClean="0"/>
              <a:t>0                       </a:t>
            </a:r>
            <a:r>
              <a:rPr lang="el-GR" baseline="0" dirty="0" smtClean="0"/>
              <a:t>2</a:t>
            </a:r>
            <a:r>
              <a:rPr lang="el-GR" baseline="30000" dirty="0" smtClean="0"/>
              <a:t>-1	</a:t>
            </a:r>
            <a:r>
              <a:rPr lang="el-GR" baseline="0" dirty="0" smtClean="0"/>
              <a:t>2</a:t>
            </a:r>
            <a:r>
              <a:rPr lang="el-GR" baseline="30000" dirty="0" smtClean="0"/>
              <a:t>-2</a:t>
            </a:r>
          </a:p>
          <a:p>
            <a:r>
              <a:rPr lang="el-GR" baseline="0" dirty="0" smtClean="0"/>
              <a:t>1	0	1	0	0. 	1	</a:t>
            </a:r>
            <a:r>
              <a:rPr lang="el-GR" baseline="0" dirty="0" err="1" smtClean="0"/>
              <a:t>1</a:t>
            </a:r>
            <a:endParaRPr lang="el-GR" baseline="0" dirty="0" smtClean="0"/>
          </a:p>
          <a:p>
            <a:endParaRPr lang="el-GR" dirty="0" smtClean="0"/>
          </a:p>
          <a:p>
            <a:r>
              <a:rPr lang="el-GR" dirty="0" smtClean="0"/>
              <a:t>Δεξιά</a:t>
            </a:r>
            <a:r>
              <a:rPr lang="el-GR" baseline="0" dirty="0" smtClean="0"/>
              <a:t> της υποδιαστολής οι δυνάμεις μειώνονται</a:t>
            </a:r>
          </a:p>
          <a:p>
            <a:endParaRPr lang="el-GR" baseline="0" dirty="0" smtClean="0"/>
          </a:p>
          <a:p>
            <a:r>
              <a:rPr lang="el-GR" baseline="0" dirty="0" smtClean="0"/>
              <a:t>Πως θα βρούμε τον αριθμό;</a:t>
            </a:r>
          </a:p>
          <a:p>
            <a:r>
              <a:rPr lang="el-GR" baseline="0" dirty="0" smtClean="0"/>
              <a:t>Από την υποδιαστολή και αριστερά κάνουμε αυτά που γνωρίζουμε και μετατρέπουμε τον αριθμό χωριστά. Δηλαδή 10100 = 20 ΑΚΕΡΑΙΟ ΜΕΡΟΣ</a:t>
            </a:r>
          </a:p>
          <a:p>
            <a:r>
              <a:rPr lang="el-GR" baseline="0" dirty="0" smtClean="0"/>
              <a:t>Το κλασματικό μέρος μετατρέπεται ξεχωριστά:</a:t>
            </a:r>
          </a:p>
          <a:p>
            <a:endParaRPr lang="el-GR" baseline="0" dirty="0" smtClean="0"/>
          </a:p>
          <a:p>
            <a:r>
              <a:rPr lang="el-GR" baseline="0" dirty="0" smtClean="0"/>
              <a:t>1</a:t>
            </a:r>
            <a:r>
              <a:rPr lang="en-US" baseline="0" dirty="0" smtClean="0"/>
              <a:t>x 2</a:t>
            </a:r>
            <a:r>
              <a:rPr lang="en-US" baseline="30000" dirty="0" smtClean="0"/>
              <a:t>-1</a:t>
            </a:r>
            <a:r>
              <a:rPr lang="en-US" baseline="0" dirty="0" smtClean="0"/>
              <a:t> +1x2</a:t>
            </a:r>
            <a:r>
              <a:rPr lang="en-US" baseline="30000" dirty="0" smtClean="0"/>
              <a:t>-2</a:t>
            </a:r>
            <a:r>
              <a:rPr lang="en-US" baseline="0" dirty="0" smtClean="0"/>
              <a:t> = ½ + ¼ = 0,75</a:t>
            </a:r>
          </a:p>
          <a:p>
            <a:endParaRPr lang="el-GR" baseline="0" dirty="0" smtClean="0"/>
          </a:p>
          <a:p>
            <a:r>
              <a:rPr lang="el-GR" baseline="0" dirty="0" smtClean="0"/>
              <a:t>Επειδή 1</a:t>
            </a:r>
            <a:r>
              <a:rPr lang="en-US" baseline="0" dirty="0" smtClean="0"/>
              <a:t>x2</a:t>
            </a:r>
            <a:r>
              <a:rPr lang="en-US" baseline="30000" dirty="0" smtClean="0"/>
              <a:t>-1</a:t>
            </a:r>
            <a:r>
              <a:rPr lang="en-US" baseline="0" dirty="0" smtClean="0"/>
              <a:t> = 1/2</a:t>
            </a:r>
            <a:r>
              <a:rPr lang="en-US" baseline="30000" dirty="0" smtClean="0"/>
              <a:t>1</a:t>
            </a:r>
            <a:r>
              <a:rPr lang="en-US" baseline="0" dirty="0" smtClean="0"/>
              <a:t> </a:t>
            </a:r>
            <a:r>
              <a:rPr lang="el-GR" baseline="0" dirty="0" smtClean="0"/>
              <a:t>και 1</a:t>
            </a:r>
            <a:r>
              <a:rPr lang="en-US" baseline="0" dirty="0" smtClean="0"/>
              <a:t>x 2</a:t>
            </a:r>
            <a:r>
              <a:rPr lang="en-US" baseline="30000" dirty="0" smtClean="0"/>
              <a:t>-2</a:t>
            </a:r>
            <a:r>
              <a:rPr lang="en-US" baseline="0" dirty="0" smtClean="0"/>
              <a:t>=1/2</a:t>
            </a:r>
            <a:r>
              <a:rPr lang="en-US" baseline="30000" dirty="0" smtClean="0"/>
              <a:t>2</a:t>
            </a:r>
          </a:p>
          <a:p>
            <a:endParaRPr lang="el-GR" baseline="0" dirty="0" smtClean="0"/>
          </a:p>
          <a:p>
            <a:r>
              <a:rPr lang="el-GR" baseline="0" dirty="0" smtClean="0"/>
              <a:t>Τελικά ο αριθμός είναι 20,75</a:t>
            </a:r>
          </a:p>
          <a:p>
            <a:endParaRPr lang="el-GR" baseline="0" dirty="0" smtClean="0"/>
          </a:p>
          <a:p>
            <a:endParaRPr lang="el-GR" baseline="0" dirty="0" smtClean="0"/>
          </a:p>
          <a:p>
            <a:r>
              <a:rPr lang="en-US" baseline="0" dirty="0" smtClean="0"/>
              <a:t>METAT</a:t>
            </a:r>
            <a:r>
              <a:rPr lang="el-GR" baseline="0" dirty="0" smtClean="0"/>
              <a:t>ΡΟΠΗ από δεκαδικό σε δυαδικό για αριθμούς με κλασματικό μέρος</a:t>
            </a:r>
          </a:p>
          <a:p>
            <a:endParaRPr lang="el-GR" baseline="0" dirty="0" smtClean="0"/>
          </a:p>
          <a:p>
            <a:r>
              <a:rPr lang="el-GR" baseline="0" dirty="0" smtClean="0"/>
              <a:t>ΑΛΓΟΡΙΘΜΟΣ</a:t>
            </a:r>
          </a:p>
          <a:p>
            <a:pPr marL="228600" indent="-228600">
              <a:buAutoNum type="arabicParenR"/>
            </a:pPr>
            <a:r>
              <a:rPr lang="el-GR" baseline="0" dirty="0" smtClean="0"/>
              <a:t>Το ακέραιο μέρος μετατρέπεται ξεχωριστά και το κλασματικό ξεχωριστά</a:t>
            </a:r>
          </a:p>
          <a:p>
            <a:pPr marL="228600" indent="-228600">
              <a:buAutoNum type="arabicParenR"/>
            </a:pPr>
            <a:r>
              <a:rPr lang="el-GR" baseline="0" dirty="0" smtClean="0"/>
              <a:t>Το ακέραιο μέρος μετατρέπεται με έναν από τους τρόπους που γνωρίζουμε </a:t>
            </a:r>
          </a:p>
          <a:p>
            <a:pPr marL="228600" indent="-228600">
              <a:buAutoNum type="arabicParenR"/>
            </a:pPr>
            <a:r>
              <a:rPr lang="el-GR" baseline="0" dirty="0" smtClean="0"/>
              <a:t>Το κλασματικό μέρος απαιτεί μία σειρά πολλαπλασιασμών με το 2 έως ότου το νέο γινόμενο που θα πάρουμε να είναι 0 και επειδή αυτό δεν είναι βέβαιο, μέχρι να φτάσουμε στην επιθυμητή ακρίβεια.</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Π.χ. 20.625</a:t>
            </a:r>
          </a:p>
          <a:p>
            <a:pPr marL="228600" indent="-228600">
              <a:buNone/>
            </a:pPr>
            <a:endParaRPr lang="el-GR" baseline="0" dirty="0" smtClean="0"/>
          </a:p>
          <a:p>
            <a:pPr marL="228600" indent="-228600">
              <a:buNone/>
            </a:pPr>
            <a:r>
              <a:rPr lang="el-GR" baseline="0" dirty="0" smtClean="0"/>
              <a:t>Το 20 = 10100</a:t>
            </a:r>
          </a:p>
          <a:p>
            <a:pPr marL="228600" indent="-228600">
              <a:buNone/>
            </a:pPr>
            <a:endParaRPr lang="el-GR" baseline="0" dirty="0" smtClean="0"/>
          </a:p>
          <a:p>
            <a:pPr marL="228600" indent="-228600">
              <a:buNone/>
            </a:pPr>
            <a:r>
              <a:rPr lang="el-GR" baseline="0" dirty="0" smtClean="0"/>
              <a:t>Αριθμός                    Γινόμενο (</a:t>
            </a:r>
            <a:r>
              <a:rPr lang="en-US" baseline="0" dirty="0" smtClean="0"/>
              <a:t>x2)</a:t>
            </a:r>
            <a:r>
              <a:rPr lang="el-GR" baseline="0" dirty="0" smtClean="0"/>
              <a:t>        Κλασματικό μέρος                  Συντελεστής</a:t>
            </a:r>
            <a:r>
              <a:rPr lang="en-US" baseline="0" dirty="0" smtClean="0"/>
              <a:t> (</a:t>
            </a:r>
            <a:r>
              <a:rPr lang="el-GR" baseline="0" dirty="0" smtClean="0"/>
              <a:t>ακέραιο μέρος </a:t>
            </a:r>
            <a:r>
              <a:rPr lang="el-GR" baseline="0" dirty="0" err="1" smtClean="0"/>
              <a:t>πολ</a:t>
            </a:r>
            <a:r>
              <a:rPr lang="el-GR" baseline="0" dirty="0" smtClean="0"/>
              <a:t>/μού)</a:t>
            </a:r>
          </a:p>
          <a:p>
            <a:pPr marL="228600" indent="-228600">
              <a:buNone/>
            </a:pPr>
            <a:r>
              <a:rPr lang="el-GR" baseline="0" dirty="0" smtClean="0"/>
              <a:t>0.625                            1.25                  0. 25                                   1</a:t>
            </a:r>
          </a:p>
          <a:p>
            <a:pPr marL="228600" indent="-228600">
              <a:buNone/>
            </a:pPr>
            <a:r>
              <a:rPr lang="el-GR" baseline="0" dirty="0" smtClean="0"/>
              <a:t>0.25                        </a:t>
            </a:r>
            <a:r>
              <a:rPr lang="en-US" baseline="0" dirty="0" smtClean="0"/>
              <a:t>      0.50                  0.5                                     0</a:t>
            </a:r>
            <a:endParaRPr lang="el-GR" baseline="0" dirty="0" smtClean="0"/>
          </a:p>
          <a:p>
            <a:pPr marL="228600" indent="-228600">
              <a:buNone/>
            </a:pPr>
            <a:r>
              <a:rPr lang="el-GR" baseline="0" dirty="0" smtClean="0"/>
              <a:t>0.5                                1.0                   0                                        1</a:t>
            </a:r>
          </a:p>
          <a:p>
            <a:pPr marL="228600" indent="-228600">
              <a:buNone/>
            </a:pPr>
            <a:endParaRPr lang="el-GR" baseline="0" dirty="0" smtClean="0"/>
          </a:p>
          <a:p>
            <a:pPr marL="228600" indent="-228600">
              <a:buNone/>
            </a:pPr>
            <a:r>
              <a:rPr lang="el-GR" baseline="0" dirty="0" smtClean="0"/>
              <a:t>Άρα 0.625 = 101 (οι συντελεστές διαβάζονται με τη σειρά από πάνω προς τα κάτω)</a:t>
            </a:r>
          </a:p>
          <a:p>
            <a:pPr marL="228600" indent="-228600">
              <a:buNone/>
            </a:pPr>
            <a:r>
              <a:rPr lang="el-GR" baseline="0" dirty="0" smtClean="0"/>
              <a:t>Σε κάθε γινόμενο, το  κλασματικό μέρος (Τρίτη στήλη) πάει στον επόμενο </a:t>
            </a:r>
            <a:r>
              <a:rPr lang="el-GR" baseline="0" dirty="0" err="1" smtClean="0"/>
              <a:t>πολ</a:t>
            </a:r>
            <a:r>
              <a:rPr lang="el-GR" baseline="0" dirty="0" smtClean="0"/>
              <a:t>/</a:t>
            </a:r>
            <a:r>
              <a:rPr lang="el-GR" baseline="0" dirty="0" err="1" smtClean="0"/>
              <a:t>μό</a:t>
            </a:r>
            <a:endParaRPr lang="el-GR" baseline="0" dirty="0" smtClean="0"/>
          </a:p>
          <a:p>
            <a:pPr marL="228600" indent="-228600">
              <a:buNone/>
            </a:pPr>
            <a:r>
              <a:rPr lang="el-GR" baseline="0" dirty="0" smtClean="0"/>
              <a:t>10100.101=20.625</a:t>
            </a:r>
          </a:p>
          <a:p>
            <a:pPr marL="228600" indent="-228600">
              <a:buNone/>
            </a:pPr>
            <a:endParaRPr lang="el-GR" baseline="0" dirty="0" smtClean="0"/>
          </a:p>
          <a:p>
            <a:pPr marL="228600" indent="-228600">
              <a:buNone/>
            </a:pPr>
            <a:r>
              <a:rPr lang="el-GR" baseline="0" dirty="0" smtClean="0"/>
              <a:t>2</a:t>
            </a:r>
            <a:r>
              <a:rPr lang="el-GR" baseline="30000" dirty="0" smtClean="0"/>
              <a:t>ο</a:t>
            </a:r>
            <a:r>
              <a:rPr lang="el-GR" baseline="0" dirty="0" smtClean="0"/>
              <a:t> παράδειγμα: 20.4 </a:t>
            </a:r>
          </a:p>
          <a:p>
            <a:pPr marL="228600" indent="-228600">
              <a:buNone/>
            </a:pPr>
            <a:r>
              <a:rPr lang="el-GR" baseline="0" dirty="0" smtClean="0"/>
              <a:t>Το 20 = 10100</a:t>
            </a:r>
          </a:p>
          <a:p>
            <a:pPr marL="228600" indent="-228600">
              <a:buNone/>
            </a:pPr>
            <a:endParaRPr lang="el-GR" baseline="0" dirty="0" smtClean="0"/>
          </a:p>
          <a:p>
            <a:pPr marL="228600" indent="-228600">
              <a:buNone/>
            </a:pPr>
            <a:r>
              <a:rPr lang="el-GR" baseline="0" dirty="0" smtClean="0"/>
              <a:t>Αριθμός        Γινόμενο    ΚΜ    Συντελεστής</a:t>
            </a:r>
          </a:p>
          <a:p>
            <a:pPr marL="228600" indent="-228600">
              <a:buNone/>
            </a:pPr>
            <a:r>
              <a:rPr lang="el-GR" baseline="0" dirty="0" smtClean="0"/>
              <a:t>0.4                 0.8          </a:t>
            </a:r>
            <a:r>
              <a:rPr lang="el-GR" baseline="0" dirty="0" err="1" smtClean="0"/>
              <a:t>0.8</a:t>
            </a:r>
            <a:r>
              <a:rPr lang="el-GR" baseline="0" dirty="0" smtClean="0"/>
              <a:t>        0</a:t>
            </a:r>
          </a:p>
          <a:p>
            <a:pPr marL="228600" indent="-228600">
              <a:buNone/>
            </a:pPr>
            <a:r>
              <a:rPr lang="el-GR" baseline="0" dirty="0" smtClean="0"/>
              <a:t>0.8                 1.6          0.6        1</a:t>
            </a:r>
          </a:p>
          <a:p>
            <a:pPr marL="228600" indent="-228600">
              <a:buNone/>
            </a:pPr>
            <a:r>
              <a:rPr lang="el-GR" baseline="0" dirty="0" smtClean="0"/>
              <a:t>0.6                 1.2          0.2        1</a:t>
            </a:r>
          </a:p>
          <a:p>
            <a:pPr marL="228600" indent="-228600">
              <a:buNone/>
            </a:pPr>
            <a:r>
              <a:rPr lang="el-GR" baseline="0" dirty="0" smtClean="0"/>
              <a:t>0.2                 0.4          </a:t>
            </a:r>
            <a:r>
              <a:rPr lang="el-GR" baseline="0" dirty="0" err="1" smtClean="0"/>
              <a:t>0.4</a:t>
            </a:r>
            <a:r>
              <a:rPr lang="el-GR" baseline="0" dirty="0" smtClean="0"/>
              <a:t>  </a:t>
            </a:r>
            <a:r>
              <a:rPr lang="en-US" baseline="0" dirty="0" smtClean="0"/>
              <a:t> </a:t>
            </a:r>
            <a:r>
              <a:rPr lang="el-GR" baseline="0" dirty="0" smtClean="0"/>
              <a:t>     0</a:t>
            </a:r>
          </a:p>
          <a:p>
            <a:pPr marL="228600" indent="-228600">
              <a:buNone/>
            </a:pPr>
            <a:endParaRPr lang="el-GR" baseline="0" dirty="0" smtClean="0"/>
          </a:p>
          <a:p>
            <a:pPr marL="228600" indent="-228600">
              <a:buNone/>
            </a:pPr>
            <a:r>
              <a:rPr lang="el-GR" baseline="0" dirty="0" smtClean="0"/>
              <a:t>Άρα, με ακρίβεια τεσσάρων </a:t>
            </a:r>
            <a:r>
              <a:rPr lang="en-US" baseline="0" dirty="0" smtClean="0"/>
              <a:t>bit</a:t>
            </a:r>
            <a:r>
              <a:rPr lang="el-GR" baseline="0" dirty="0" smtClean="0"/>
              <a:t> στο κλασματικό μέρος 20.4= 10100.0110</a:t>
            </a:r>
          </a:p>
          <a:p>
            <a:pPr marL="228600" indent="-228600">
              <a:buNone/>
            </a:pPr>
            <a:r>
              <a:rPr lang="el-GR" baseline="0" dirty="0" smtClean="0"/>
              <a:t>Με ακρίβεια 6 </a:t>
            </a:r>
            <a:r>
              <a:rPr lang="en-US" baseline="0" dirty="0" smtClean="0"/>
              <a:t>bit</a:t>
            </a:r>
            <a:r>
              <a:rPr lang="el-GR" baseline="0" dirty="0" smtClean="0"/>
              <a:t> στο κλασματικό μέρος 20.4= </a:t>
            </a:r>
            <a:r>
              <a:rPr lang="en-US" baseline="0" dirty="0" smtClean="0"/>
              <a:t> 10100.011001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Με ακρίβεια </a:t>
            </a:r>
            <a:r>
              <a:rPr lang="en-US" baseline="0" dirty="0" smtClean="0"/>
              <a:t>8</a:t>
            </a:r>
            <a:r>
              <a:rPr lang="el-GR" baseline="0" dirty="0" smtClean="0"/>
              <a:t> </a:t>
            </a:r>
            <a:r>
              <a:rPr lang="en-US" baseline="0" dirty="0" smtClean="0"/>
              <a:t>bit</a:t>
            </a:r>
            <a:r>
              <a:rPr lang="el-GR" baseline="0" dirty="0" smtClean="0"/>
              <a:t> στο κλασματικό μέρος 20.4= </a:t>
            </a:r>
            <a:r>
              <a:rPr lang="en-US" baseline="0" dirty="0" smtClean="0"/>
              <a:t> 10100.01100110</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Πρόσθεση – Αφαίρεση </a:t>
            </a:r>
          </a:p>
          <a:p>
            <a:pPr marL="228600" indent="-228600">
              <a:buNone/>
            </a:pPr>
            <a:r>
              <a:rPr lang="el-GR" baseline="0" dirty="0" smtClean="0"/>
              <a:t>(Μη προσημασμένους) </a:t>
            </a:r>
          </a:p>
          <a:p>
            <a:pPr marL="228600" indent="-228600">
              <a:buNone/>
            </a:pPr>
            <a:r>
              <a:rPr lang="el-GR" baseline="0" dirty="0" smtClean="0"/>
              <a:t>Αποθήκευση ακέραιων χωρίς πρόσημο και με πρόσημο.</a:t>
            </a:r>
          </a:p>
          <a:p>
            <a:pPr marL="228600" indent="-228600">
              <a:buNone/>
            </a:pPr>
            <a:r>
              <a:rPr lang="el-GR" baseline="0" dirty="0" smtClean="0"/>
              <a:t>Κινητή υποδιαστολή </a:t>
            </a:r>
            <a:r>
              <a:rPr lang="en-US" baseline="0" dirty="0" smtClean="0"/>
              <a:t>(REAL)</a:t>
            </a:r>
          </a:p>
          <a:p>
            <a:pPr marL="228600" indent="-228600">
              <a:buNone/>
            </a:pPr>
            <a:r>
              <a:rPr lang="en-US" baseline="0" dirty="0" smtClean="0"/>
              <a:t>Hardware</a:t>
            </a:r>
          </a:p>
          <a:p>
            <a:pPr marL="228600" indent="-228600">
              <a:buNone/>
            </a:pPr>
            <a:endParaRPr lang="en-US" baseline="0" dirty="0" smtClean="0"/>
          </a:p>
          <a:p>
            <a:pPr marL="228600" indent="-228600">
              <a:buNone/>
            </a:pPr>
            <a:endParaRPr lang="el-GR" baseline="0" dirty="0" smtClean="0"/>
          </a:p>
          <a:p>
            <a:pPr marL="228600" indent="-228600">
              <a:buNone/>
            </a:pPr>
            <a:r>
              <a:rPr lang="el-GR" baseline="0" dirty="0" smtClean="0"/>
              <a:t>___________________________________ ΠΕΜΠΤΗ ___________________________________________________</a:t>
            </a:r>
          </a:p>
          <a:p>
            <a:pPr marL="228600" indent="-228600">
              <a:buNone/>
            </a:pPr>
            <a:endParaRPr lang="el-GR" baseline="0" dirty="0" smtClean="0"/>
          </a:p>
          <a:p>
            <a:pPr marL="228600" indent="-228600">
              <a:buNone/>
            </a:pPr>
            <a:r>
              <a:rPr lang="el-GR" baseline="0" dirty="0" smtClean="0"/>
              <a:t>11011.101 (ποιος είναι ο δεκαδικός αριθμός)</a:t>
            </a:r>
          </a:p>
          <a:p>
            <a:pPr marL="228600" indent="-228600">
              <a:buNone/>
            </a:pPr>
            <a:endParaRPr lang="el-GR" baseline="0" dirty="0" smtClean="0"/>
          </a:p>
          <a:p>
            <a:pPr marL="228600" indent="-228600">
              <a:buNone/>
            </a:pPr>
            <a:r>
              <a:rPr lang="el-GR" baseline="0" dirty="0" smtClean="0"/>
              <a:t>2</a:t>
            </a:r>
            <a:r>
              <a:rPr lang="el-GR" baseline="30000" dirty="0" smtClean="0"/>
              <a:t>4</a:t>
            </a:r>
            <a:r>
              <a:rPr lang="el-GR" baseline="0" dirty="0" smtClean="0"/>
              <a:t>     2</a:t>
            </a:r>
            <a:r>
              <a:rPr lang="el-GR" baseline="30000" dirty="0" smtClean="0"/>
              <a:t>3</a:t>
            </a:r>
            <a:r>
              <a:rPr lang="el-GR" baseline="0" dirty="0" smtClean="0"/>
              <a:t>     2</a:t>
            </a:r>
            <a:r>
              <a:rPr lang="el-GR" baseline="30000" dirty="0" smtClean="0"/>
              <a:t>2</a:t>
            </a:r>
            <a:r>
              <a:rPr lang="el-GR" baseline="0" dirty="0" smtClean="0"/>
              <a:t>     2</a:t>
            </a:r>
            <a:r>
              <a:rPr lang="el-GR" baseline="30000" dirty="0" smtClean="0"/>
              <a:t>1</a:t>
            </a:r>
            <a:r>
              <a:rPr lang="el-GR" baseline="0" dirty="0" smtClean="0"/>
              <a:t>       2</a:t>
            </a:r>
            <a:r>
              <a:rPr lang="el-GR" baseline="30000" dirty="0" smtClean="0"/>
              <a:t>0          </a:t>
            </a:r>
            <a:r>
              <a:rPr lang="el-GR" baseline="0" dirty="0" smtClean="0"/>
              <a:t>2</a:t>
            </a:r>
            <a:r>
              <a:rPr lang="el-GR" baseline="30000" dirty="0" smtClean="0"/>
              <a:t>-1     </a:t>
            </a:r>
            <a:r>
              <a:rPr lang="el-GR" baseline="0" dirty="0" smtClean="0"/>
              <a:t>2</a:t>
            </a:r>
            <a:r>
              <a:rPr lang="el-GR" baseline="30000" dirty="0" smtClean="0"/>
              <a:t>-2    </a:t>
            </a:r>
            <a:r>
              <a:rPr lang="el-GR" baseline="0" dirty="0" smtClean="0"/>
              <a:t>2</a:t>
            </a:r>
            <a:r>
              <a:rPr lang="el-GR" baseline="30000" dirty="0" smtClean="0"/>
              <a:t>-3</a:t>
            </a:r>
          </a:p>
          <a:p>
            <a:pPr marL="228600" indent="-228600">
              <a:buNone/>
            </a:pPr>
            <a:r>
              <a:rPr lang="el-GR" baseline="0" dirty="0" smtClean="0"/>
              <a:t>1	   </a:t>
            </a:r>
            <a:r>
              <a:rPr lang="el-GR" baseline="0" dirty="0" err="1" smtClean="0"/>
              <a:t>1</a:t>
            </a:r>
            <a:r>
              <a:rPr lang="el-GR" baseline="0" dirty="0" smtClean="0"/>
              <a:t>      0       1        1.       1    0     1	</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Το ακέραιο μέρος είναι το 27. Το κλασματικό είναι </a:t>
            </a:r>
            <a:r>
              <a:rPr lang="en-US" baseline="0" dirty="0" smtClean="0"/>
              <a:t>1x2</a:t>
            </a:r>
            <a:r>
              <a:rPr lang="en-US" baseline="30000" dirty="0" smtClean="0"/>
              <a:t>-1</a:t>
            </a:r>
            <a:r>
              <a:rPr lang="en-US" baseline="0" dirty="0" smtClean="0"/>
              <a:t> + 1x2</a:t>
            </a:r>
            <a:r>
              <a:rPr lang="en-US" baseline="30000" dirty="0" smtClean="0"/>
              <a:t>-3</a:t>
            </a:r>
            <a:endParaRPr lang="el-GR" baseline="30000" dirty="0" smtClean="0"/>
          </a:p>
          <a:p>
            <a:pPr marL="228600" indent="-228600">
              <a:buNone/>
            </a:pPr>
            <a:r>
              <a:rPr lang="en-US" baseline="0" dirty="0" smtClean="0"/>
              <a:t>2</a:t>
            </a:r>
            <a:r>
              <a:rPr lang="en-US" baseline="30000" dirty="0" smtClean="0"/>
              <a:t>-1</a:t>
            </a:r>
            <a:r>
              <a:rPr lang="en-US" baseline="0" dirty="0" smtClean="0"/>
              <a:t>=1/2</a:t>
            </a:r>
            <a:r>
              <a:rPr lang="en-US" baseline="30000" dirty="0" smtClean="0"/>
              <a:t>1</a:t>
            </a:r>
            <a:r>
              <a:rPr lang="en-US" baseline="0" dirty="0" smtClean="0"/>
              <a:t>=1/2=0.5 </a:t>
            </a:r>
            <a:r>
              <a:rPr lang="el-GR" baseline="0" dirty="0" smtClean="0"/>
              <a:t> και  </a:t>
            </a:r>
            <a:r>
              <a:rPr lang="en-US" baseline="0" dirty="0" smtClean="0"/>
              <a:t>2</a:t>
            </a:r>
            <a:r>
              <a:rPr lang="en-US" baseline="30000" dirty="0" smtClean="0"/>
              <a:t>-</a:t>
            </a:r>
            <a:r>
              <a:rPr lang="el-GR" baseline="30000" dirty="0" smtClean="0"/>
              <a:t>3</a:t>
            </a:r>
            <a:r>
              <a:rPr lang="en-US" baseline="0" dirty="0" smtClean="0"/>
              <a:t>=1/2</a:t>
            </a:r>
            <a:r>
              <a:rPr lang="el-GR" baseline="30000" dirty="0" smtClean="0"/>
              <a:t>3</a:t>
            </a:r>
            <a:r>
              <a:rPr lang="en-US" baseline="0" dirty="0" smtClean="0"/>
              <a:t>=1/</a:t>
            </a:r>
            <a:r>
              <a:rPr lang="el-GR" baseline="0" dirty="0" smtClean="0"/>
              <a:t>8</a:t>
            </a:r>
            <a:r>
              <a:rPr lang="en-US" baseline="0" dirty="0" smtClean="0"/>
              <a:t>=0.</a:t>
            </a:r>
            <a:r>
              <a:rPr lang="el-GR" baseline="0" dirty="0" smtClean="0"/>
              <a:t>12</a:t>
            </a:r>
            <a:r>
              <a:rPr lang="en-US" baseline="0" dirty="0" smtClean="0"/>
              <a:t>5 </a:t>
            </a:r>
            <a:r>
              <a:rPr lang="el-GR" baseline="0" dirty="0" smtClean="0"/>
              <a:t>. Άρα τελικά το κλασματικό μέρος είναι 0.625 και ο αριθμός είναι το 27.625.</a:t>
            </a:r>
            <a:endParaRPr lang="en-US" baseline="0" dirty="0" smtClean="0"/>
          </a:p>
          <a:p>
            <a:pPr marL="228600" indent="-228600">
              <a:buNone/>
            </a:pPr>
            <a:endParaRPr lang="en-US" baseline="0" dirty="0" smtClean="0"/>
          </a:p>
          <a:p>
            <a:pPr marL="228600" indent="-228600">
              <a:buNone/>
            </a:pPr>
            <a:endParaRPr lang="en-US" baseline="30000" dirty="0" smtClean="0"/>
          </a:p>
          <a:p>
            <a:pPr marL="228600" indent="-228600">
              <a:buNone/>
            </a:pPr>
            <a:r>
              <a:rPr lang="el-GR" baseline="0" dirty="0" smtClean="0"/>
              <a:t>ΜΕΤΑΤΡΟΠΗ ΑΠΌ ΔΕΚΑΔΙΚΟ ΣΕ ΔΥΑΔΙΚΟ ΤΟΥ ΚΛΑΣΜΑΤΙΚΟΥ ΜΕΡΟΥΣ: Βασίζεται σε μία διαδικασία πολλαπλασιασμών, η οποία δεν είναι βέβαιο ότι θα τερματίσει. Αν δεν τερματίζει, τότε σταματάμε σε μία επιθυμητή ακρίβεια.</a:t>
            </a:r>
          </a:p>
          <a:p>
            <a:pPr marL="228600" indent="-228600">
              <a:buNone/>
            </a:pPr>
            <a:endParaRPr lang="el-GR" baseline="0" dirty="0" smtClean="0"/>
          </a:p>
          <a:p>
            <a:pPr marL="228600" indent="-228600">
              <a:buNone/>
            </a:pPr>
            <a:r>
              <a:rPr lang="el-GR" baseline="0" dirty="0" smtClean="0"/>
              <a:t>Παράδειγμα 16.4: Για να βρούμε τη δυαδική τιμή μετατρέπουμε χωριστά το ακέραιο και το κλασματικό μέρος. 16= 10000. Για το 0.4</a:t>
            </a:r>
          </a:p>
          <a:p>
            <a:pPr marL="228600" indent="-228600">
              <a:buNone/>
            </a:pPr>
            <a:endParaRPr lang="el-GR" baseline="0" dirty="0" smtClean="0"/>
          </a:p>
          <a:p>
            <a:pPr marL="228600" indent="-228600">
              <a:buNone/>
            </a:pPr>
            <a:r>
              <a:rPr lang="el-GR" baseline="0" dirty="0" smtClean="0"/>
              <a:t>Αριθμός         Ακέραιο γινόμενο με το 2           Κλασματικό γινόμενο με το 2    Συντελεστής</a:t>
            </a:r>
          </a:p>
          <a:p>
            <a:pPr marL="228600" indent="-228600">
              <a:buNone/>
            </a:pPr>
            <a:r>
              <a:rPr lang="el-GR" baseline="0" dirty="0" smtClean="0"/>
              <a:t>0.4                      0                                               0.8                                    0</a:t>
            </a:r>
          </a:p>
          <a:p>
            <a:pPr marL="228600" indent="-228600">
              <a:buNone/>
            </a:pPr>
            <a:r>
              <a:rPr lang="el-GR" baseline="0" dirty="0" smtClean="0"/>
              <a:t>0.8                      1                                               0.6                                    1</a:t>
            </a:r>
          </a:p>
          <a:p>
            <a:pPr marL="228600" indent="-228600">
              <a:buNone/>
            </a:pPr>
            <a:r>
              <a:rPr lang="el-GR" baseline="0" dirty="0" smtClean="0"/>
              <a:t>0.6                      1                                               0.2                                    1 </a:t>
            </a:r>
          </a:p>
          <a:p>
            <a:pPr marL="228600" indent="-228600">
              <a:buNone/>
            </a:pPr>
            <a:r>
              <a:rPr lang="el-GR" baseline="0" dirty="0" smtClean="0"/>
              <a:t>0.2                      0                                               0.4                                    0</a:t>
            </a:r>
          </a:p>
          <a:p>
            <a:pPr marL="228600" indent="-228600">
              <a:buNone/>
            </a:pPr>
            <a:endParaRPr lang="el-GR" baseline="0" dirty="0" smtClean="0"/>
          </a:p>
          <a:p>
            <a:pPr marL="228600" indent="-228600">
              <a:buNone/>
            </a:pPr>
            <a:r>
              <a:rPr lang="el-GR" baseline="0" dirty="0" smtClean="0"/>
              <a:t>Επαναλαμβάνεται ένας κύκλος. Οι πολλαπλασιασμοί θα σταματούσαν αν το κλασματικό γινόμενο ήταν 0</a:t>
            </a:r>
          </a:p>
          <a:p>
            <a:pPr marL="228600" indent="-228600">
              <a:buNone/>
            </a:pPr>
            <a:r>
              <a:rPr lang="el-GR" baseline="0" dirty="0" smtClean="0"/>
              <a:t>Άρα με επιθυμητή ακρίβεια 4 </a:t>
            </a:r>
            <a:r>
              <a:rPr lang="en-US" baseline="0" dirty="0" smtClean="0"/>
              <a:t>bit, </a:t>
            </a:r>
            <a:r>
              <a:rPr lang="el-GR" baseline="0" dirty="0" smtClean="0"/>
              <a:t>ο αριθμός 0.4= 0.0110 (διαβάζουμε από πάνω προς τα κάτω)</a:t>
            </a:r>
          </a:p>
          <a:p>
            <a:pPr marL="228600" indent="-228600">
              <a:buNone/>
            </a:pPr>
            <a:r>
              <a:rPr lang="el-GR" baseline="0" dirty="0" smtClean="0"/>
              <a:t>Με επιθυμητή ακρίβεια 7 </a:t>
            </a:r>
            <a:r>
              <a:rPr lang="en-US" baseline="0" dirty="0" smtClean="0"/>
              <a:t>bit </a:t>
            </a:r>
            <a:r>
              <a:rPr lang="el-GR" baseline="0" dirty="0" smtClean="0"/>
              <a:t>θα γράφαμε 0.4 = 0.0110011</a:t>
            </a:r>
          </a:p>
          <a:p>
            <a:pPr marL="228600" indent="-228600">
              <a:buNone/>
            </a:pPr>
            <a:r>
              <a:rPr lang="el-GR" baseline="0" dirty="0" smtClean="0"/>
              <a:t>ΤΕΛΙΚΑ 16.4=10000.0110 με ακρίβεια 4 </a:t>
            </a:r>
            <a:r>
              <a:rPr lang="en-US" baseline="0" dirty="0" smtClean="0"/>
              <a:t>bit</a:t>
            </a:r>
          </a:p>
          <a:p>
            <a:pPr marL="228600" indent="-228600">
              <a:buNone/>
            </a:pPr>
            <a:endParaRPr lang="en-US" baseline="0" dirty="0" smtClean="0"/>
          </a:p>
          <a:p>
            <a:pPr marL="228600" indent="-228600">
              <a:buNone/>
            </a:pPr>
            <a:r>
              <a:rPr lang="el-GR" baseline="0" dirty="0" smtClean="0"/>
              <a:t>2</a:t>
            </a:r>
            <a:r>
              <a:rPr lang="el-GR" baseline="30000" dirty="0" smtClean="0"/>
              <a:t>ο</a:t>
            </a:r>
            <a:r>
              <a:rPr lang="el-GR" baseline="0" dirty="0" smtClean="0"/>
              <a:t> παράδειγμα: 16.125</a:t>
            </a:r>
          </a:p>
          <a:p>
            <a:pPr marL="228600" indent="-228600">
              <a:buNone/>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Αριθμός         Ακέραιο γινόμενο με το 2           Κλασματικό γινόμενο με το 2    Συντελεστής</a:t>
            </a:r>
          </a:p>
          <a:p>
            <a:pPr marL="228600" indent="-228600">
              <a:buNone/>
            </a:pPr>
            <a:r>
              <a:rPr lang="el-GR" baseline="0" dirty="0" smtClean="0"/>
              <a:t>0.125             0                                                   0.25                                    0</a:t>
            </a:r>
            <a:endParaRPr lang="el-GR" baseline="0" dirty="0" smtClean="0"/>
          </a:p>
          <a:p>
            <a:pPr marL="228600" indent="-228600">
              <a:buNone/>
            </a:pPr>
            <a:r>
              <a:rPr lang="el-GR" baseline="0" dirty="0" smtClean="0"/>
              <a:t>0.25               0                                                   0.5                                     0</a:t>
            </a:r>
          </a:p>
          <a:p>
            <a:pPr marL="228600" indent="-228600">
              <a:buNone/>
            </a:pPr>
            <a:r>
              <a:rPr lang="el-GR" baseline="0" dirty="0" smtClean="0"/>
              <a:t>0.5                 1                                                   0                                        1</a:t>
            </a:r>
          </a:p>
          <a:p>
            <a:pPr marL="228600" indent="-228600">
              <a:buNone/>
            </a:pPr>
            <a:endParaRPr lang="el-GR" baseline="0" dirty="0" smtClean="0"/>
          </a:p>
          <a:p>
            <a:pPr marL="228600" indent="-228600">
              <a:buNone/>
            </a:pPr>
            <a:r>
              <a:rPr lang="el-GR" baseline="0" dirty="0" smtClean="0"/>
              <a:t>0.125=0.001</a:t>
            </a:r>
          </a:p>
          <a:p>
            <a:pPr marL="228600" indent="-228600">
              <a:buNone/>
            </a:pPr>
            <a:r>
              <a:rPr lang="el-GR" baseline="0" dirty="0" smtClean="0"/>
              <a:t>Φυσικά το 16.125= 10000.001</a:t>
            </a:r>
          </a:p>
          <a:p>
            <a:pPr marL="228600" indent="-228600">
              <a:buNone/>
            </a:pPr>
            <a:endParaRPr lang="el-GR" baseline="0" dirty="0" smtClean="0"/>
          </a:p>
          <a:p>
            <a:pPr marL="228600" indent="-228600">
              <a:buNone/>
            </a:pPr>
            <a:endParaRPr lang="en-US" baseline="0" dirty="0" smtClean="0"/>
          </a:p>
          <a:p>
            <a:pPr marL="228600" indent="-228600">
              <a:buNone/>
            </a:pPr>
            <a:endParaRPr lang="el-GR" baseline="0" dirty="0" smtClean="0"/>
          </a:p>
          <a:p>
            <a:pPr marL="228600" indent="-228600">
              <a:buNone/>
            </a:pPr>
            <a:r>
              <a:rPr lang="el-GR" baseline="0" dirty="0" smtClean="0"/>
              <a:t>__________________________________ ΤΜΗΜΑ ΠΑΡΑΣΚΕΥΗΣ___________________________________________</a:t>
            </a:r>
          </a:p>
          <a:p>
            <a:pPr marL="228600" indent="-228600">
              <a:buNone/>
            </a:pPr>
            <a:endParaRPr lang="el-GR" baseline="0" dirty="0" smtClean="0"/>
          </a:p>
          <a:p>
            <a:pPr marL="228600" indent="-228600">
              <a:buNone/>
            </a:pPr>
            <a:r>
              <a:rPr lang="el-GR" baseline="0" dirty="0" smtClean="0"/>
              <a:t>Για να μετατρέψουμε στο δυαδικό σύστημα έναν αριθμό κλασματικό ακολουθούμε μία σειρά από πολλαπλασιασμούς με το 2, οι οποίοι δεν είναι βέβαιο ότι θα σταματήσουν. Επομένως, αν οι πολλαπλασιασμοί δεν σταματήσουν εφαρμόζουμε την επιθυμητή ακρίβεια. Οι συντελεστές διαβάζονται με τη σειρά που παράγονται.</a:t>
            </a:r>
          </a:p>
          <a:p>
            <a:pPr marL="228600" indent="-228600">
              <a:buNone/>
            </a:pPr>
            <a:endParaRPr lang="el-GR" baseline="0" dirty="0" smtClean="0"/>
          </a:p>
          <a:p>
            <a:pPr marL="228600" indent="-228600">
              <a:buNone/>
            </a:pPr>
            <a:r>
              <a:rPr lang="el-GR" baseline="0" dirty="0" smtClean="0"/>
              <a:t>Έστω ο αριθμός 0.3</a:t>
            </a:r>
          </a:p>
          <a:p>
            <a:pPr marL="228600" indent="-228600">
              <a:buNone/>
            </a:pPr>
            <a:endParaRPr lang="el-GR" baseline="0" dirty="0" smtClean="0"/>
          </a:p>
          <a:p>
            <a:pPr marL="228600" indent="-228600">
              <a:buNone/>
            </a:pPr>
            <a:r>
              <a:rPr lang="el-GR" baseline="0" dirty="0" smtClean="0"/>
              <a:t>Αριθμός   Ακέραιο Γινόμενο </a:t>
            </a:r>
            <a:r>
              <a:rPr lang="el-GR" baseline="0" dirty="0" err="1" smtClean="0"/>
              <a:t>πολ</a:t>
            </a:r>
            <a:r>
              <a:rPr lang="el-GR" baseline="0" dirty="0" smtClean="0"/>
              <a:t>/μού με το 2      Κλασματικό γινόμενο    Συντελεστής</a:t>
            </a:r>
          </a:p>
          <a:p>
            <a:pPr marL="228600" indent="-228600">
              <a:buNone/>
            </a:pPr>
            <a:r>
              <a:rPr lang="el-GR" baseline="0" dirty="0" smtClean="0"/>
              <a:t>0.3               0                                                       0.6                             0</a:t>
            </a:r>
          </a:p>
          <a:p>
            <a:pPr marL="228600" indent="-228600">
              <a:buNone/>
            </a:pPr>
            <a:r>
              <a:rPr lang="el-GR" baseline="0" dirty="0" smtClean="0"/>
              <a:t>0.6		1			0.2    	              1</a:t>
            </a:r>
            <a:endParaRPr lang="el-GR" baseline="0" dirty="0" smtClean="0"/>
          </a:p>
          <a:p>
            <a:pPr marL="228600" indent="-228600">
              <a:buNone/>
            </a:pPr>
            <a:r>
              <a:rPr lang="el-GR" baseline="0" dirty="0" smtClean="0"/>
              <a:t>0.2		0			0.4	              0</a:t>
            </a:r>
            <a:endParaRPr lang="el-GR" baseline="0" dirty="0" smtClean="0"/>
          </a:p>
          <a:p>
            <a:pPr marL="228600" indent="-228600">
              <a:buNone/>
            </a:pPr>
            <a:r>
              <a:rPr lang="el-GR" baseline="0" dirty="0" smtClean="0"/>
              <a:t>0.4		0			0.8                             0</a:t>
            </a:r>
            <a:endParaRPr lang="el-GR" baseline="0" dirty="0" smtClean="0"/>
          </a:p>
          <a:p>
            <a:pPr marL="228600" indent="-228600">
              <a:buNone/>
            </a:pPr>
            <a:r>
              <a:rPr lang="el-GR" baseline="0" dirty="0" smtClean="0"/>
              <a:t>0.8		1			0.6                             1</a:t>
            </a:r>
            <a:endParaRPr lang="el-GR" baseline="0" dirty="0" smtClean="0"/>
          </a:p>
          <a:p>
            <a:pPr marL="228600" indent="-228600">
              <a:buNone/>
            </a:pPr>
            <a:endParaRPr lang="el-GR" baseline="0" dirty="0" smtClean="0"/>
          </a:p>
          <a:p>
            <a:pPr marL="228600" indent="-228600">
              <a:buNone/>
            </a:pPr>
            <a:r>
              <a:rPr lang="el-GR" baseline="0" dirty="0" smtClean="0"/>
              <a:t>Με ακρίβεια 5 </a:t>
            </a:r>
            <a:r>
              <a:rPr lang="en-US" baseline="0" dirty="0" smtClean="0"/>
              <a:t>bit, 0.3= 0.01001  (</a:t>
            </a:r>
            <a:r>
              <a:rPr lang="el-GR" baseline="0" dirty="0" smtClean="0"/>
              <a:t>οι συντελεστές γράφονται με τη σειρά που παράγονται)</a:t>
            </a:r>
            <a:endParaRPr lang="el-GR" baseline="0" dirty="0" smtClean="0"/>
          </a:p>
          <a:p>
            <a:pPr marL="228600" indent="-228600">
              <a:buNone/>
            </a:pPr>
            <a:r>
              <a:rPr lang="el-GR" baseline="0" dirty="0" smtClean="0"/>
              <a:t>Με ακρίβεια 3 </a:t>
            </a:r>
            <a:r>
              <a:rPr lang="en-US" baseline="0" dirty="0" smtClean="0"/>
              <a:t>bit, 0.3=0.010</a:t>
            </a:r>
            <a:endParaRPr lang="el-GR" baseline="0" dirty="0" smtClean="0"/>
          </a:p>
          <a:p>
            <a:pPr marL="228600" indent="-228600">
              <a:buNone/>
            </a:pPr>
            <a:r>
              <a:rPr lang="el-GR" baseline="0" dirty="0" smtClean="0"/>
              <a:t>Με 10 </a:t>
            </a:r>
            <a:r>
              <a:rPr lang="en-US" baseline="0" dirty="0" smtClean="0"/>
              <a:t>bit     </a:t>
            </a:r>
            <a:r>
              <a:rPr lang="en-US" b="1" baseline="0" dirty="0" smtClean="0"/>
              <a:t>0100110011</a:t>
            </a:r>
            <a:endParaRPr lang="el-GR" b="1" baseline="0" dirty="0" smtClean="0"/>
          </a:p>
          <a:p>
            <a:pPr marL="228600" indent="-228600">
              <a:buNone/>
            </a:pPr>
            <a:endParaRPr lang="el-GR" baseline="0" dirty="0" smtClean="0"/>
          </a:p>
          <a:p>
            <a:pPr marL="228600" indent="-228600">
              <a:buNone/>
            </a:pPr>
            <a:r>
              <a:rPr lang="el-GR" baseline="0" dirty="0" smtClean="0"/>
              <a:t>0.625 </a:t>
            </a:r>
          </a:p>
          <a:p>
            <a:pPr marL="228600" indent="-228600">
              <a:buNone/>
            </a:pPr>
            <a:endParaRPr lang="el-GR" baseline="0" dirty="0" smtClean="0"/>
          </a:p>
          <a:p>
            <a:pPr marL="228600" indent="-228600">
              <a:buNone/>
            </a:pPr>
            <a:r>
              <a:rPr lang="el-GR" baseline="0" dirty="0" smtClean="0"/>
              <a:t>Αριθμός    Ακέραιο Γινόμενο   Κλασματικό γινόμενο  Συντελεστής</a:t>
            </a:r>
          </a:p>
          <a:p>
            <a:pPr marL="228600" indent="-228600">
              <a:buNone/>
            </a:pPr>
            <a:r>
              <a:rPr lang="el-GR" baseline="0" dirty="0" smtClean="0"/>
              <a:t>0.625        1                             0.25                         1</a:t>
            </a:r>
          </a:p>
          <a:p>
            <a:pPr marL="228600" indent="-228600">
              <a:buNone/>
            </a:pPr>
            <a:r>
              <a:rPr lang="el-GR" baseline="0" dirty="0" smtClean="0"/>
              <a:t>0.25          0                              0.5                         0</a:t>
            </a:r>
          </a:p>
          <a:p>
            <a:pPr marL="228600" indent="-228600">
              <a:buNone/>
            </a:pPr>
            <a:r>
              <a:rPr lang="el-GR" baseline="0" dirty="0" smtClean="0"/>
              <a:t>0.5           1                             0                              1  (ΣΤΑΜΑΤΟΥΜΕ)</a:t>
            </a:r>
          </a:p>
          <a:p>
            <a:pPr marL="228600" indent="-228600">
              <a:buNone/>
            </a:pPr>
            <a:endParaRPr lang="el-GR" baseline="0" dirty="0" smtClean="0"/>
          </a:p>
          <a:p>
            <a:pPr marL="228600" indent="-228600">
              <a:buNone/>
            </a:pPr>
            <a:r>
              <a:rPr lang="el-GR" baseline="0" dirty="0" smtClean="0"/>
              <a:t>Άρα 0.625=0.101</a:t>
            </a:r>
          </a:p>
          <a:p>
            <a:pPr marL="228600" indent="-228600">
              <a:buNone/>
            </a:pPr>
            <a:endParaRPr lang="el-GR" baseline="0" dirty="0" smtClean="0"/>
          </a:p>
          <a:p>
            <a:pPr marL="228600" indent="-228600">
              <a:buNone/>
            </a:pPr>
            <a:r>
              <a:rPr lang="el-GR" baseline="0" dirty="0" smtClean="0"/>
              <a:t>Έστω ότι θέλουμε το 13.625.</a:t>
            </a:r>
          </a:p>
          <a:p>
            <a:pPr marL="228600" indent="-228600">
              <a:buNone/>
            </a:pPr>
            <a:r>
              <a:rPr lang="el-GR" baseline="0" dirty="0" smtClean="0"/>
              <a:t>Μετατρέπουμε χωριστά: 13= 1101</a:t>
            </a:r>
          </a:p>
          <a:p>
            <a:pPr marL="228600" indent="-228600">
              <a:buNone/>
            </a:pPr>
            <a:r>
              <a:rPr lang="el-GR" baseline="0" dirty="0" smtClean="0"/>
              <a:t>0.625= 0.101</a:t>
            </a:r>
          </a:p>
          <a:p>
            <a:pPr marL="228600" indent="-228600">
              <a:buNone/>
            </a:pPr>
            <a:r>
              <a:rPr lang="el-GR" baseline="0" dirty="0" smtClean="0"/>
              <a:t>1101.101 = 13.625</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ΑΝΤΙΣΤΡΟΦΟ: Έστω ότι θέλουμε να βρούμε τον αριθμό 10101.110</a:t>
            </a:r>
          </a:p>
          <a:p>
            <a:pPr marL="228600" indent="-228600">
              <a:buNone/>
            </a:pPr>
            <a:endParaRPr lang="el-GR" baseline="0" dirty="0" smtClean="0"/>
          </a:p>
          <a:p>
            <a:pPr marL="228600" indent="-228600">
              <a:buNone/>
            </a:pPr>
            <a:r>
              <a:rPr lang="el-GR" baseline="0" dirty="0" smtClean="0"/>
              <a:t>Βάζουμε τις δυνάμεις του 2, ξεκινώντας από τη μηδενική αριστερά της υποδιαστολής και αυξάνοντας , ενώ δεξιά της υποδιαστολής μειώνουμε.</a:t>
            </a:r>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2</a:t>
            </a:r>
            <a:r>
              <a:rPr lang="el-GR" baseline="30000" dirty="0" smtClean="0"/>
              <a:t>4  </a:t>
            </a:r>
            <a:r>
              <a:rPr lang="el-GR" baseline="0" dirty="0" smtClean="0"/>
              <a:t>2</a:t>
            </a:r>
            <a:r>
              <a:rPr lang="el-GR" baseline="30000" dirty="0" smtClean="0"/>
              <a:t>3       </a:t>
            </a:r>
            <a:r>
              <a:rPr lang="el-GR" baseline="0" dirty="0" smtClean="0"/>
              <a:t>2</a:t>
            </a:r>
            <a:r>
              <a:rPr lang="el-GR" baseline="30000" dirty="0" smtClean="0"/>
              <a:t>2    </a:t>
            </a:r>
            <a:r>
              <a:rPr lang="el-GR" baseline="0" dirty="0" smtClean="0"/>
              <a:t>2</a:t>
            </a:r>
            <a:r>
              <a:rPr lang="el-GR" baseline="30000" dirty="0" smtClean="0"/>
              <a:t>1   </a:t>
            </a:r>
            <a:r>
              <a:rPr lang="el-GR" baseline="0" dirty="0" smtClean="0"/>
              <a:t>2</a:t>
            </a:r>
            <a:r>
              <a:rPr lang="el-GR" baseline="30000" dirty="0" smtClean="0"/>
              <a:t>0     </a:t>
            </a:r>
            <a:r>
              <a:rPr lang="el-GR" baseline="0" dirty="0" smtClean="0"/>
              <a:t>2</a:t>
            </a:r>
            <a:r>
              <a:rPr lang="el-GR" baseline="30000" dirty="0" smtClean="0"/>
              <a:t>-1   </a:t>
            </a:r>
            <a:r>
              <a:rPr lang="el-GR" baseline="0" dirty="0" smtClean="0"/>
              <a:t>2-</a:t>
            </a:r>
            <a:r>
              <a:rPr lang="el-GR" baseline="30000" dirty="0" smtClean="0"/>
              <a:t>2    </a:t>
            </a:r>
            <a:r>
              <a:rPr lang="el-GR" baseline="0" dirty="0" smtClean="0"/>
              <a:t>2</a:t>
            </a:r>
            <a:r>
              <a:rPr lang="el-GR" baseline="30000" dirty="0" smtClean="0"/>
              <a:t>-3</a:t>
            </a:r>
          </a:p>
          <a:p>
            <a:pPr marL="228600" indent="-228600">
              <a:buNone/>
            </a:pPr>
            <a:r>
              <a:rPr lang="el-GR" baseline="0" dirty="0" smtClean="0"/>
              <a:t>1	0      1   0   1.    1    </a:t>
            </a:r>
            <a:r>
              <a:rPr lang="el-GR" baseline="0" dirty="0" err="1" smtClean="0"/>
              <a:t>1</a:t>
            </a:r>
            <a:r>
              <a:rPr lang="el-GR" baseline="0" dirty="0" smtClean="0"/>
              <a:t>    0</a:t>
            </a:r>
          </a:p>
          <a:p>
            <a:pPr marL="228600" indent="-228600">
              <a:buNone/>
            </a:pPr>
            <a:endParaRPr lang="el-GR" baseline="0" dirty="0" smtClean="0"/>
          </a:p>
          <a:p>
            <a:pPr marL="228600" indent="-228600">
              <a:buNone/>
            </a:pPr>
            <a:endParaRPr lang="el-GR" baseline="0" dirty="0" smtClean="0"/>
          </a:p>
          <a:p>
            <a:pPr marL="228600" indent="-228600">
              <a:buNone/>
            </a:pPr>
            <a:r>
              <a:rPr lang="en-US" baseline="0" dirty="0" smtClean="0"/>
              <a:t>1x2</a:t>
            </a:r>
            <a:r>
              <a:rPr lang="en-US" baseline="30000" dirty="0" smtClean="0"/>
              <a:t>4</a:t>
            </a:r>
            <a:r>
              <a:rPr lang="en-US" baseline="0" dirty="0" smtClean="0"/>
              <a:t>+1x2</a:t>
            </a:r>
            <a:r>
              <a:rPr lang="en-US" baseline="30000" dirty="0" smtClean="0"/>
              <a:t>2</a:t>
            </a:r>
            <a:r>
              <a:rPr lang="en-US" baseline="0" dirty="0" smtClean="0"/>
              <a:t> + 1x2</a:t>
            </a:r>
            <a:r>
              <a:rPr lang="en-US" baseline="30000" dirty="0" smtClean="0"/>
              <a:t>0</a:t>
            </a:r>
            <a:r>
              <a:rPr lang="en-US" baseline="0" dirty="0" smtClean="0"/>
              <a:t> +1x2</a:t>
            </a:r>
            <a:r>
              <a:rPr lang="en-US" baseline="30000" dirty="0" smtClean="0"/>
              <a:t>-1</a:t>
            </a:r>
            <a:r>
              <a:rPr lang="en-US" baseline="0" dirty="0" smtClean="0"/>
              <a:t>+1x2</a:t>
            </a:r>
            <a:r>
              <a:rPr lang="en-US" baseline="30000" dirty="0" smtClean="0"/>
              <a:t>-2</a:t>
            </a:r>
            <a:endParaRPr lang="el-GR" baseline="30000" dirty="0" smtClean="0"/>
          </a:p>
          <a:p>
            <a:pPr marL="228600" indent="-228600">
              <a:buNone/>
            </a:pPr>
            <a:endParaRPr lang="en-US" baseline="0" dirty="0" smtClean="0"/>
          </a:p>
          <a:p>
            <a:pPr marL="228600" indent="-228600">
              <a:buNone/>
            </a:pPr>
            <a:r>
              <a:rPr lang="en-US" baseline="0" dirty="0" smtClean="0"/>
              <a:t>1x2</a:t>
            </a:r>
            <a:r>
              <a:rPr lang="en-US" baseline="30000" dirty="0" smtClean="0"/>
              <a:t>-1</a:t>
            </a:r>
            <a:r>
              <a:rPr lang="en-US" baseline="0" dirty="0" smtClean="0"/>
              <a:t> = 1/2</a:t>
            </a:r>
            <a:r>
              <a:rPr lang="en-US" baseline="30000" dirty="0" smtClean="0"/>
              <a:t>1</a:t>
            </a:r>
            <a:r>
              <a:rPr lang="en-US" baseline="0" dirty="0" smtClean="0"/>
              <a:t> =1/2=0.5</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1x2</a:t>
            </a:r>
            <a:r>
              <a:rPr lang="en-US" baseline="30000" dirty="0" smtClean="0"/>
              <a:t>-2</a:t>
            </a:r>
            <a:r>
              <a:rPr lang="en-US" baseline="0" dirty="0" smtClean="0"/>
              <a:t> = 1/2</a:t>
            </a:r>
            <a:r>
              <a:rPr lang="en-US" baseline="30000" dirty="0" smtClean="0"/>
              <a:t>2</a:t>
            </a:r>
            <a:r>
              <a:rPr lang="en-US" baseline="0" dirty="0" smtClean="0"/>
              <a:t> =1/4=0.25</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Τελικά ο αριθμός είναι 21.75</a:t>
            </a:r>
            <a:endParaRPr lang="en-US" baseline="0" dirty="0" smtClean="0"/>
          </a:p>
          <a:p>
            <a:pPr marL="228600" indent="-228600">
              <a:buNone/>
            </a:pPr>
            <a:endParaRPr lang="en-US"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n-US"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10</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Έστω 2 μη</a:t>
            </a:r>
            <a:r>
              <a:rPr lang="el-GR" baseline="0" dirty="0" smtClean="0"/>
              <a:t> προσημασμένοι </a:t>
            </a:r>
            <a:r>
              <a:rPr lang="el-GR" dirty="0" smtClean="0"/>
              <a:t>αριθμοί:</a:t>
            </a:r>
            <a:r>
              <a:rPr lang="el-GR" baseline="0" dirty="0" smtClean="0"/>
              <a:t> 5 και 3</a:t>
            </a:r>
          </a:p>
          <a:p>
            <a:endParaRPr lang="el-GR" baseline="0" dirty="0" smtClean="0"/>
          </a:p>
          <a:p>
            <a:r>
              <a:rPr lang="el-GR" baseline="0" dirty="0" smtClean="0"/>
              <a:t>  101</a:t>
            </a:r>
          </a:p>
          <a:p>
            <a:r>
              <a:rPr lang="el-GR" dirty="0" smtClean="0"/>
              <a:t>+011</a:t>
            </a:r>
          </a:p>
          <a:p>
            <a:endParaRPr lang="el-GR" dirty="0" smtClean="0"/>
          </a:p>
          <a:p>
            <a:r>
              <a:rPr lang="el-GR" dirty="0" smtClean="0"/>
              <a:t>Είναι φανερό ότι η πρόσθεση δύο δυαδικών</a:t>
            </a:r>
            <a:r>
              <a:rPr lang="el-GR" baseline="0" dirty="0" smtClean="0"/>
              <a:t> αριθμών γίνεται κατά στήλη όπως ακριβώς η δεκαδική πρόσθεση. Η διαφορά είναι ότι όταν το άθροισμα υπερβεί το 2 μεταφέρονται ΔΥΑΔΕΣ όπως αντίστοιχα στο δεκαδικό σύστημα μεταφέρονται δεκάδες. </a:t>
            </a:r>
            <a:endParaRPr lang="el-GR" dirty="0" smtClean="0"/>
          </a:p>
          <a:p>
            <a:endParaRPr lang="el-GR" dirty="0" smtClean="0"/>
          </a:p>
          <a:p>
            <a:r>
              <a:rPr lang="el-GR" dirty="0" smtClean="0"/>
              <a:t>ΔΕΚΑΔΙΚΗ πρόσθεση</a:t>
            </a:r>
          </a:p>
          <a:p>
            <a:endParaRPr lang="el-GR" dirty="0" smtClean="0"/>
          </a:p>
          <a:p>
            <a:r>
              <a:rPr lang="el-GR" dirty="0" smtClean="0"/>
              <a:t>25+</a:t>
            </a:r>
          </a:p>
          <a:p>
            <a:r>
              <a:rPr lang="el-GR" dirty="0" smtClean="0"/>
              <a:t>17</a:t>
            </a:r>
          </a:p>
          <a:p>
            <a:r>
              <a:rPr lang="el-GR" dirty="0" smtClean="0"/>
              <a:t>1        (αυτή</a:t>
            </a:r>
            <a:r>
              <a:rPr lang="el-GR" baseline="0" dirty="0" smtClean="0"/>
              <a:t> η μονάδα που μεταφέρθηκε αντιστοιχεί σε δεκάδα)</a:t>
            </a:r>
            <a:endParaRPr lang="el-GR" dirty="0" smtClean="0"/>
          </a:p>
          <a:p>
            <a:r>
              <a:rPr lang="el-GR" dirty="0" smtClean="0"/>
              <a:t>___</a:t>
            </a:r>
          </a:p>
          <a:p>
            <a:r>
              <a:rPr lang="el-GR" dirty="0" smtClean="0"/>
              <a:t>42</a:t>
            </a:r>
          </a:p>
          <a:p>
            <a:endParaRPr lang="el-GR" dirty="0" smtClean="0"/>
          </a:p>
          <a:p>
            <a:endParaRPr lang="el-GR" dirty="0" smtClean="0"/>
          </a:p>
          <a:p>
            <a:r>
              <a:rPr lang="el-GR" dirty="0" smtClean="0"/>
              <a:t>ΤΕΣΣΕΡΙΣ περιπτώσεις</a:t>
            </a:r>
            <a:r>
              <a:rPr lang="el-GR" baseline="0" dirty="0" smtClean="0"/>
              <a:t> πρόσθεσης κατά στήλες στο δυαδικό</a:t>
            </a:r>
          </a:p>
          <a:p>
            <a:pPr marL="228600" indent="-228600">
              <a:buAutoNum type="arabicParenR"/>
            </a:pPr>
            <a:r>
              <a:rPr lang="el-GR" baseline="0" dirty="0" smtClean="0"/>
              <a:t>0+0   = 0</a:t>
            </a:r>
          </a:p>
          <a:p>
            <a:pPr marL="228600" indent="-228600">
              <a:buAutoNum type="arabicParenR"/>
            </a:pPr>
            <a:r>
              <a:rPr lang="el-GR" baseline="0" dirty="0" smtClean="0"/>
              <a:t>0+1  = 1</a:t>
            </a:r>
          </a:p>
          <a:p>
            <a:pPr marL="228600" indent="-228600">
              <a:buAutoNum type="arabicParenR"/>
            </a:pPr>
            <a:r>
              <a:rPr lang="el-GR" baseline="0" dirty="0" smtClean="0"/>
              <a:t>1+0 =1</a:t>
            </a:r>
          </a:p>
          <a:p>
            <a:pPr marL="228600" indent="-228600">
              <a:buAutoNum type="arabicParenR"/>
            </a:pPr>
            <a:r>
              <a:rPr lang="el-GR" baseline="0" dirty="0" smtClean="0"/>
              <a:t>1+1  (το αποτέλεσμα κάνει 2, στο δυαδικό σύστημα 2 είναι γραμμένο ως 10 δηλαδή 0 μονάδες και μία δυάδα)</a:t>
            </a:r>
          </a:p>
          <a:p>
            <a:pPr marL="228600" indent="-228600">
              <a:buNone/>
            </a:pPr>
            <a:r>
              <a:rPr lang="el-GR" baseline="0" dirty="0" smtClean="0"/>
              <a:t>     Άρα 1+1 = 0 και 1 δυάδα μεταφέρεται αριστερά.</a:t>
            </a:r>
          </a:p>
          <a:p>
            <a:pPr marL="228600" indent="-228600">
              <a:buNone/>
            </a:pPr>
            <a:endParaRPr lang="el-GR" baseline="0" dirty="0" smtClean="0"/>
          </a:p>
          <a:p>
            <a:pPr marL="228600" indent="-228600">
              <a:buNone/>
            </a:pPr>
            <a:r>
              <a:rPr lang="el-GR" baseline="0" dirty="0" smtClean="0"/>
              <a:t>    1 +</a:t>
            </a:r>
          </a:p>
          <a:p>
            <a:pPr marL="228600" indent="-228600">
              <a:buNone/>
            </a:pPr>
            <a:r>
              <a:rPr lang="el-GR" baseline="0" dirty="0" smtClean="0"/>
              <a:t>    1 =</a:t>
            </a:r>
          </a:p>
          <a:p>
            <a:pPr marL="228600" indent="-228600">
              <a:buNone/>
            </a:pPr>
            <a:r>
              <a:rPr lang="el-GR" baseline="0" dirty="0" smtClean="0"/>
              <a:t> 1  __</a:t>
            </a:r>
          </a:p>
          <a:p>
            <a:pPr marL="228600" indent="-228600">
              <a:buNone/>
            </a:pPr>
            <a:r>
              <a:rPr lang="el-GR" baseline="0" dirty="0" smtClean="0"/>
              <a:t>     0</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ΕΠΕΚΤΑΣΕΙΣ: Τι θα συμβεί αν 2 στήλες έχουν μονάδα και έχει κατεβεί από την προηγούμενη στήλη μονάδα </a:t>
            </a:r>
          </a:p>
          <a:p>
            <a:pPr marL="228600" indent="-228600">
              <a:buNone/>
            </a:pPr>
            <a:endParaRPr lang="el-GR" baseline="0" dirty="0" smtClean="0"/>
          </a:p>
          <a:p>
            <a:pPr marL="228600" indent="-228600">
              <a:buNone/>
            </a:pPr>
            <a:r>
              <a:rPr lang="el-GR" baseline="0" dirty="0" smtClean="0"/>
              <a:t>1</a:t>
            </a:r>
          </a:p>
          <a:p>
            <a:pPr marL="228600" indent="-228600">
              <a:buNone/>
            </a:pPr>
            <a:r>
              <a:rPr lang="el-GR" baseline="0" dirty="0" smtClean="0"/>
              <a:t>1</a:t>
            </a:r>
          </a:p>
          <a:p>
            <a:pPr marL="228600" indent="-228600">
              <a:buNone/>
            </a:pPr>
            <a:r>
              <a:rPr lang="el-GR" baseline="0" dirty="0" smtClean="0"/>
              <a:t>1</a:t>
            </a:r>
          </a:p>
          <a:p>
            <a:pPr marL="228600" indent="-228600">
              <a:buNone/>
            </a:pPr>
            <a:endParaRPr lang="el-GR" baseline="0" dirty="0" smtClean="0"/>
          </a:p>
          <a:p>
            <a:pPr marL="228600" indent="-228600">
              <a:buNone/>
            </a:pPr>
            <a:r>
              <a:rPr lang="el-GR" baseline="0" dirty="0" smtClean="0"/>
              <a:t>Η λογική είναι ότι προσθέτουμε τις 2 επάνω δηλαδή 1+0 και 1 κρατούμενο και στη συνέχεια το αποτέλεσμα με την Τρίτη δηλαδή 0+1=1 και φυσικά ένα κρατούμενο </a:t>
            </a:r>
          </a:p>
          <a:p>
            <a:pPr marL="228600" indent="-228600">
              <a:buNone/>
            </a:pPr>
            <a:endParaRPr lang="el-GR" baseline="0" dirty="0" smtClean="0"/>
          </a:p>
          <a:p>
            <a:pPr marL="228600" indent="-228600">
              <a:buNone/>
            </a:pPr>
            <a:r>
              <a:rPr lang="el-GR" baseline="0" dirty="0" smtClean="0"/>
              <a:t>	1+</a:t>
            </a:r>
          </a:p>
          <a:p>
            <a:pPr marL="228600" indent="-228600">
              <a:buNone/>
            </a:pPr>
            <a:r>
              <a:rPr lang="el-GR" baseline="0" dirty="0" smtClean="0"/>
              <a:t>	1+ </a:t>
            </a:r>
          </a:p>
          <a:p>
            <a:pPr marL="228600" indent="-228600">
              <a:buNone/>
            </a:pPr>
            <a:r>
              <a:rPr lang="el-GR" baseline="0" dirty="0" smtClean="0"/>
              <a:t>	1 =</a:t>
            </a:r>
          </a:p>
          <a:p>
            <a:pPr marL="228600" indent="-228600">
              <a:buNone/>
            </a:pPr>
            <a:r>
              <a:rPr lang="el-GR" baseline="0" dirty="0" smtClean="0"/>
              <a:t>_1_______</a:t>
            </a:r>
          </a:p>
          <a:p>
            <a:pPr marL="228600" indent="-228600">
              <a:buNone/>
            </a:pPr>
            <a:r>
              <a:rPr lang="el-GR" baseline="0" dirty="0" smtClean="0"/>
              <a:t>  1  </a:t>
            </a:r>
            <a:r>
              <a:rPr lang="el-GR" baseline="0" dirty="0" err="1" smtClean="0"/>
              <a:t>1</a:t>
            </a:r>
            <a:r>
              <a:rPr lang="el-GR" baseline="0" dirty="0" smtClean="0"/>
              <a:t>  = 3</a:t>
            </a:r>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                                            0   1    </a:t>
            </a:r>
            <a:r>
              <a:rPr lang="el-GR" baseline="0" dirty="0" err="1" smtClean="0"/>
              <a:t>1</a:t>
            </a:r>
            <a:r>
              <a:rPr lang="el-GR" baseline="0" dirty="0" smtClean="0"/>
              <a:t>     0  +</a:t>
            </a:r>
          </a:p>
          <a:p>
            <a:pPr marL="228600" indent="-228600">
              <a:buNone/>
            </a:pPr>
            <a:r>
              <a:rPr lang="el-GR" baseline="0" dirty="0" smtClean="0"/>
              <a:t>                                            0   1    </a:t>
            </a:r>
            <a:r>
              <a:rPr lang="el-GR" baseline="0" dirty="0" err="1" smtClean="0"/>
              <a:t>1</a:t>
            </a:r>
            <a:r>
              <a:rPr lang="el-GR" baseline="0" dirty="0" smtClean="0"/>
              <a:t>     0  =</a:t>
            </a:r>
          </a:p>
          <a:p>
            <a:pPr marL="228600" indent="-228600">
              <a:buNone/>
            </a:pPr>
            <a:endParaRPr lang="el-GR" baseline="0" dirty="0" smtClean="0"/>
          </a:p>
          <a:p>
            <a:pPr marL="228600" indent="-228600">
              <a:buNone/>
            </a:pPr>
            <a:r>
              <a:rPr lang="el-GR" baseline="0" dirty="0" smtClean="0"/>
              <a:t>                                            1    </a:t>
            </a:r>
            <a:r>
              <a:rPr lang="el-GR" baseline="0" dirty="0" err="1" smtClean="0"/>
              <a:t>1</a:t>
            </a:r>
            <a:endParaRPr lang="el-GR" baseline="0" dirty="0" smtClean="0"/>
          </a:p>
          <a:p>
            <a:pPr marL="228600" indent="-228600">
              <a:buNone/>
            </a:pPr>
            <a:r>
              <a:rPr lang="el-GR" baseline="0" dirty="0" smtClean="0"/>
              <a:t>                                       ________________</a:t>
            </a:r>
          </a:p>
          <a:p>
            <a:pPr marL="228600" indent="-228600">
              <a:buNone/>
            </a:pPr>
            <a:r>
              <a:rPr lang="el-GR" baseline="0" dirty="0" smtClean="0"/>
              <a:t>    </a:t>
            </a:r>
          </a:p>
          <a:p>
            <a:pPr marL="228600" indent="-228600">
              <a:buNone/>
            </a:pPr>
            <a:r>
              <a:rPr lang="el-GR" baseline="0" dirty="0" smtClean="0"/>
              <a:t>                                           1      </a:t>
            </a:r>
            <a:r>
              <a:rPr lang="el-GR" baseline="0" dirty="0" err="1" smtClean="0"/>
              <a:t>1</a:t>
            </a:r>
            <a:r>
              <a:rPr lang="el-GR" baseline="0" dirty="0" smtClean="0"/>
              <a:t>       0      </a:t>
            </a:r>
            <a:r>
              <a:rPr lang="el-GR" baseline="0" dirty="0" err="1" smtClean="0"/>
              <a:t>0</a:t>
            </a:r>
            <a:r>
              <a:rPr lang="el-GR" baseline="0" dirty="0" smtClean="0"/>
              <a:t>    =12</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Έχουμε 4 στήλες, ξεκινάμε από δεξιά</a:t>
            </a:r>
          </a:p>
          <a:p>
            <a:pPr marL="228600" indent="-228600">
              <a:buNone/>
            </a:pPr>
            <a:r>
              <a:rPr lang="el-GR" baseline="0" dirty="0" smtClean="0"/>
              <a:t>1</a:t>
            </a:r>
            <a:r>
              <a:rPr lang="el-GR" baseline="30000" dirty="0" smtClean="0"/>
              <a:t>η</a:t>
            </a:r>
            <a:r>
              <a:rPr lang="el-GR" baseline="0" dirty="0" smtClean="0"/>
              <a:t> στήλη: 0+0 =0 </a:t>
            </a:r>
          </a:p>
          <a:p>
            <a:pPr marL="228600" indent="-228600">
              <a:buNone/>
            </a:pPr>
            <a:r>
              <a:rPr lang="el-GR" baseline="0" dirty="0" smtClean="0"/>
              <a:t>2</a:t>
            </a:r>
            <a:r>
              <a:rPr lang="el-GR" baseline="30000" dirty="0" smtClean="0"/>
              <a:t>η</a:t>
            </a:r>
            <a:r>
              <a:rPr lang="el-GR" baseline="0" dirty="0" smtClean="0"/>
              <a:t> στήλη: 1+1 = 0 και μία τετράδα μεταφέρεται στην τρίτη στήλη.</a:t>
            </a:r>
          </a:p>
          <a:p>
            <a:pPr marL="228600" indent="-228600">
              <a:buNone/>
            </a:pPr>
            <a:r>
              <a:rPr lang="el-GR" baseline="0" dirty="0" smtClean="0"/>
              <a:t>3</a:t>
            </a:r>
            <a:r>
              <a:rPr lang="el-GR" baseline="30000" dirty="0" smtClean="0"/>
              <a:t>η</a:t>
            </a:r>
            <a:r>
              <a:rPr lang="el-GR" baseline="0" dirty="0" smtClean="0"/>
              <a:t> στήλη 1+1+1: Από τους 2 επάνω άσσους το άθροισμα είναι 0 και 1 κρατούμενο το οποίο είναι μία ΟΚΤΑΔΑ που μεταφέρεται στην 4</a:t>
            </a:r>
            <a:r>
              <a:rPr lang="el-GR" baseline="30000" dirty="0" smtClean="0"/>
              <a:t>η</a:t>
            </a:r>
            <a:r>
              <a:rPr lang="el-GR" baseline="0" dirty="0" smtClean="0"/>
              <a:t> στήλη. Στη συνέχεια</a:t>
            </a:r>
          </a:p>
          <a:p>
            <a:pPr marL="228600" indent="-228600">
              <a:buNone/>
            </a:pPr>
            <a:r>
              <a:rPr lang="el-GR" baseline="0" dirty="0" smtClean="0"/>
              <a:t>                          στο αποτέλεσμα 0 προστίθεται η μονάδα κρατούμενου του προηγούμενου βήματος για να δώσει αποτέλεσμα 1</a:t>
            </a:r>
          </a:p>
          <a:p>
            <a:pPr marL="228600" indent="-228600">
              <a:buNone/>
            </a:pPr>
            <a:r>
              <a:rPr lang="el-GR" baseline="0" dirty="0" smtClean="0"/>
              <a:t>4</a:t>
            </a:r>
            <a:r>
              <a:rPr lang="el-GR" baseline="30000" dirty="0" smtClean="0"/>
              <a:t>η</a:t>
            </a:r>
            <a:r>
              <a:rPr lang="el-GR" baseline="0" dirty="0" smtClean="0"/>
              <a:t> στήλη: 0+0+1=1</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                                          1    0    </a:t>
            </a:r>
            <a:r>
              <a:rPr lang="el-GR" baseline="0" dirty="0" err="1" smtClean="0"/>
              <a:t>0</a:t>
            </a:r>
            <a:r>
              <a:rPr lang="el-GR" baseline="0" dirty="0" smtClean="0"/>
              <a:t>    1  +</a:t>
            </a:r>
          </a:p>
          <a:p>
            <a:pPr marL="228600" indent="-228600">
              <a:buNone/>
            </a:pPr>
            <a:r>
              <a:rPr lang="el-GR" baseline="0" dirty="0" smtClean="0"/>
              <a:t>                                          1    </a:t>
            </a:r>
            <a:r>
              <a:rPr lang="el-GR" baseline="0" dirty="0" err="1" smtClean="0"/>
              <a:t>1</a:t>
            </a:r>
            <a:r>
              <a:rPr lang="el-GR" baseline="0" dirty="0" smtClean="0"/>
              <a:t>    </a:t>
            </a:r>
            <a:r>
              <a:rPr lang="el-GR" baseline="0" dirty="0" err="1" smtClean="0"/>
              <a:t>1</a:t>
            </a:r>
            <a:r>
              <a:rPr lang="el-GR" baseline="0" dirty="0" smtClean="0"/>
              <a:t>    </a:t>
            </a:r>
            <a:r>
              <a:rPr lang="el-GR" baseline="0" dirty="0" err="1" smtClean="0"/>
              <a:t>1</a:t>
            </a:r>
            <a:r>
              <a:rPr lang="el-GR" baseline="0" dirty="0" smtClean="0"/>
              <a:t>  =</a:t>
            </a:r>
          </a:p>
          <a:p>
            <a:pPr marL="228600" indent="-228600">
              <a:buNone/>
            </a:pPr>
            <a:endParaRPr lang="el-GR" baseline="0" dirty="0" smtClean="0"/>
          </a:p>
          <a:p>
            <a:pPr marL="228600" indent="-228600">
              <a:buNone/>
            </a:pPr>
            <a:r>
              <a:rPr lang="el-GR" baseline="0" dirty="0" smtClean="0"/>
              <a:t>                                   1      </a:t>
            </a:r>
            <a:r>
              <a:rPr lang="el-GR" baseline="0" dirty="0" err="1" smtClean="0"/>
              <a:t>1</a:t>
            </a:r>
            <a:r>
              <a:rPr lang="el-GR" baseline="0" dirty="0" smtClean="0"/>
              <a:t>    1     1</a:t>
            </a:r>
          </a:p>
          <a:p>
            <a:pPr marL="228600" indent="-228600">
              <a:buNone/>
            </a:pPr>
            <a:r>
              <a:rPr lang="el-GR" baseline="0" dirty="0" smtClean="0"/>
              <a:t>                                 _______________________</a:t>
            </a:r>
          </a:p>
          <a:p>
            <a:pPr marL="228600" indent="-228600">
              <a:buNone/>
            </a:pPr>
            <a:endParaRPr lang="el-GR" baseline="0" dirty="0" smtClean="0"/>
          </a:p>
          <a:p>
            <a:pPr marL="228600" indent="-228600">
              <a:buNone/>
            </a:pPr>
            <a:r>
              <a:rPr lang="el-GR" baseline="0" dirty="0" smtClean="0"/>
              <a:t>                                 1       1     0     </a:t>
            </a:r>
            <a:r>
              <a:rPr lang="el-GR" baseline="0" dirty="0" err="1" smtClean="0"/>
              <a:t>0</a:t>
            </a:r>
            <a:r>
              <a:rPr lang="el-GR" baseline="0" dirty="0" smtClean="0"/>
              <a:t>    0</a:t>
            </a:r>
          </a:p>
          <a:p>
            <a:pPr marL="228600" indent="-228600">
              <a:buNone/>
            </a:pPr>
            <a:r>
              <a:rPr lang="el-GR" baseline="0" dirty="0" smtClean="0"/>
              <a:t>      </a:t>
            </a:r>
          </a:p>
          <a:p>
            <a:pPr marL="228600" indent="-228600">
              <a:buNone/>
            </a:pPr>
            <a:endParaRPr lang="el-GR" baseline="0" dirty="0" smtClean="0"/>
          </a:p>
          <a:p>
            <a:pPr marL="228600" indent="-228600">
              <a:buNone/>
            </a:pPr>
            <a:r>
              <a:rPr lang="el-GR" baseline="0" dirty="0" smtClean="0"/>
              <a:t>ΚΑΝΟΝΕΣ: Αν έχω 2 άσσους (συνολικά στους δύο αριθμούς και στο κρατούμενο) βάζω αποτέλεσμα 0 και 1 κρατούμενο</a:t>
            </a:r>
          </a:p>
          <a:p>
            <a:pPr marL="228600" indent="-228600">
              <a:buNone/>
            </a:pPr>
            <a:r>
              <a:rPr lang="el-GR" baseline="0" dirty="0" smtClean="0"/>
              <a:t>Αν έχω 3 άσσους βάζω αποτέλεσμα 1 και 1 κρατούμενο</a:t>
            </a:r>
          </a:p>
          <a:p>
            <a:pPr marL="228600" indent="-228600">
              <a:buNone/>
            </a:pPr>
            <a:r>
              <a:rPr lang="el-GR" baseline="0" dirty="0" smtClean="0"/>
              <a:t>Αν έχω έναν άσσο βάζω αποτέλεσμα 1 και 0 κρατούμενο</a:t>
            </a:r>
          </a:p>
          <a:p>
            <a:pPr marL="228600" indent="-228600">
              <a:buNone/>
            </a:pPr>
            <a:r>
              <a:rPr lang="el-GR" baseline="0" dirty="0" smtClean="0"/>
              <a:t>Αν έχω μόνο μηδενικά, 0 </a:t>
            </a: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_______________________________ ΤΜΗΜΑ ΠΕΜΠΤΗΣ_________________________________________________________</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    119 +</a:t>
            </a:r>
          </a:p>
          <a:p>
            <a:pPr marL="228600" indent="-228600">
              <a:buNone/>
            </a:pPr>
            <a:r>
              <a:rPr lang="el-GR" baseline="0" dirty="0" smtClean="0"/>
              <a:t>    592  = </a:t>
            </a:r>
          </a:p>
          <a:p>
            <a:pPr marL="228600" indent="-228600">
              <a:buNone/>
            </a:pPr>
            <a:r>
              <a:rPr lang="el-GR" baseline="0" dirty="0" smtClean="0"/>
              <a:t>    1 1</a:t>
            </a:r>
          </a:p>
          <a:p>
            <a:pPr marL="228600" indent="-228600">
              <a:buNone/>
            </a:pPr>
            <a:r>
              <a:rPr lang="el-GR" baseline="0" dirty="0" smtClean="0"/>
              <a:t>_________</a:t>
            </a:r>
          </a:p>
          <a:p>
            <a:pPr marL="228600" indent="-228600">
              <a:buNone/>
            </a:pPr>
            <a:r>
              <a:rPr lang="el-GR" baseline="0" dirty="0" smtClean="0"/>
              <a:t>   7  1  1</a:t>
            </a:r>
          </a:p>
          <a:p>
            <a:pPr marL="228600" indent="-228600">
              <a:buNone/>
            </a:pPr>
            <a:endParaRPr lang="el-GR" baseline="0" dirty="0" smtClean="0"/>
          </a:p>
          <a:p>
            <a:pPr marL="228600" indent="-228600">
              <a:buNone/>
            </a:pPr>
            <a:r>
              <a:rPr lang="el-GR" baseline="0" dirty="0" smtClean="0"/>
              <a:t>Ξεκινώντας από δεξιά 9+2 =11 (Επειδή 11 δεν υπάρχει ως βασικό ψηφίο του δεκαδικού συστήματος, γράφουμε τον άσσο στη θέση των μονάδων και η άλλη μονάδα του 11, η οποία αντιστοιχεί σε 10άδα θα μεταφερθεί ως κρατούμενο). Αντίστοιχα, στη δεύτερη στήλη 1+9+1 =11, γράφουμε τη μονάδα και η μονάδα που λαμβάνουμε ως κρατούμενο μεταφέρεται στη στήλη των εκατοντάδων). </a:t>
            </a:r>
          </a:p>
          <a:p>
            <a:pPr marL="228600" indent="-228600">
              <a:buNone/>
            </a:pPr>
            <a:endParaRPr lang="el-GR" baseline="0" dirty="0" smtClean="0"/>
          </a:p>
          <a:p>
            <a:pPr marL="228600" indent="-228600">
              <a:buNone/>
            </a:pPr>
            <a:r>
              <a:rPr lang="el-GR" baseline="0" dirty="0" smtClean="0"/>
              <a:t>ΔΙΑΦΟΡΕΣ με το δυαδικό σύστημα: 1) Τα τυχόν κρατούμενα που προκύπτουν αντιστοιχούν σε δυάδες, τετράδες, οκτάδες………</a:t>
            </a:r>
          </a:p>
          <a:p>
            <a:pPr marL="228600" indent="-228600">
              <a:buNone/>
            </a:pPr>
            <a:r>
              <a:rPr lang="el-GR" baseline="0" dirty="0" smtClean="0"/>
              <a:t>2) Υπάρχουν ΜΟΝΟ 5 πιθανές περιπτώσεις όσον αφορά την πρόσθεση σε στήλες. Οι περιπτώσεις είναι οι εξής:</a:t>
            </a:r>
          </a:p>
          <a:p>
            <a:pPr marL="228600" indent="-228600">
              <a:buNone/>
            </a:pPr>
            <a:endParaRPr lang="el-GR" baseline="0" dirty="0" smtClean="0"/>
          </a:p>
          <a:p>
            <a:pPr marL="228600" indent="-228600">
              <a:buNone/>
            </a:pPr>
            <a:r>
              <a:rPr lang="el-GR" baseline="0" dirty="0" smtClean="0"/>
              <a:t>0+0 =0</a:t>
            </a:r>
          </a:p>
          <a:p>
            <a:pPr marL="228600" indent="-228600">
              <a:buNone/>
            </a:pPr>
            <a:r>
              <a:rPr lang="el-GR" baseline="0" dirty="0" smtClean="0"/>
              <a:t>0+1 =1 και 0 κρατούμενο</a:t>
            </a:r>
          </a:p>
          <a:p>
            <a:pPr marL="228600" indent="-228600">
              <a:buNone/>
            </a:pPr>
            <a:r>
              <a:rPr lang="el-GR" baseline="0" dirty="0" smtClean="0"/>
              <a:t>1+0 =1 και 0 κρατούμενο</a:t>
            </a:r>
          </a:p>
          <a:p>
            <a:pPr marL="228600" indent="-228600">
              <a:buNone/>
            </a:pPr>
            <a:r>
              <a:rPr lang="el-GR" baseline="0" dirty="0" smtClean="0"/>
              <a:t>1+1 = 0 και 1 κρατούμενο</a:t>
            </a:r>
          </a:p>
          <a:p>
            <a:pPr marL="228600" indent="-228600">
              <a:buNone/>
            </a:pPr>
            <a:endParaRPr lang="el-GR" baseline="0" dirty="0" smtClean="0"/>
          </a:p>
          <a:p>
            <a:pPr marL="228600" indent="-228600">
              <a:buNone/>
            </a:pPr>
            <a:r>
              <a:rPr lang="el-GR" baseline="0" dirty="0" smtClean="0"/>
              <a:t>    1 +</a:t>
            </a:r>
          </a:p>
          <a:p>
            <a:pPr marL="228600" indent="-228600">
              <a:buNone/>
            </a:pPr>
            <a:r>
              <a:rPr lang="el-GR" baseline="0" dirty="0" smtClean="0"/>
              <a:t>    1 =</a:t>
            </a:r>
          </a:p>
          <a:p>
            <a:pPr marL="228600" indent="-228600">
              <a:buNone/>
            </a:pPr>
            <a:endParaRPr lang="el-GR" baseline="0" dirty="0" smtClean="0"/>
          </a:p>
          <a:p>
            <a:pPr marL="228600" indent="-228600">
              <a:buNone/>
            </a:pPr>
            <a:r>
              <a:rPr lang="el-GR" baseline="0" dirty="0" smtClean="0"/>
              <a:t>1_______</a:t>
            </a:r>
          </a:p>
          <a:p>
            <a:pPr marL="228600" indent="-228600">
              <a:buNone/>
            </a:pPr>
            <a:r>
              <a:rPr lang="el-GR" baseline="0" dirty="0" smtClean="0"/>
              <a:t>   10</a:t>
            </a:r>
          </a:p>
          <a:p>
            <a:pPr marL="228600" indent="-228600">
              <a:buNone/>
            </a:pPr>
            <a:endParaRPr lang="el-GR" baseline="0" dirty="0" smtClean="0"/>
          </a:p>
          <a:p>
            <a:pPr marL="228600" indent="-228600">
              <a:buNone/>
            </a:pPr>
            <a:r>
              <a:rPr lang="el-GR" baseline="0" dirty="0" smtClean="0"/>
              <a:t>1+1 =2 όμως στο δυαδικό σύστημα ΔΕΝ υπάρχει βασικός αριθμός 2 =10. </a:t>
            </a:r>
          </a:p>
          <a:p>
            <a:pPr marL="228600" indent="-228600">
              <a:buNone/>
            </a:pPr>
            <a:r>
              <a:rPr lang="el-GR" baseline="0" dirty="0" smtClean="0"/>
              <a:t>5+5 = 10</a:t>
            </a:r>
          </a:p>
          <a:p>
            <a:pPr marL="228600" indent="-228600">
              <a:buNone/>
            </a:pPr>
            <a:endParaRPr lang="el-GR" baseline="0" dirty="0" smtClean="0"/>
          </a:p>
          <a:p>
            <a:pPr marL="228600" indent="-228600">
              <a:buNone/>
            </a:pPr>
            <a:r>
              <a:rPr lang="el-GR" baseline="0" dirty="0" smtClean="0"/>
              <a:t> </a:t>
            </a:r>
          </a:p>
          <a:p>
            <a:pPr marL="228600" indent="-228600">
              <a:buNone/>
            </a:pPr>
            <a:r>
              <a:rPr lang="el-GR" baseline="0" dirty="0" smtClean="0"/>
              <a:t>ΠΕΜΠΤΗ περίπτωση, να εξετάσουμε τις 4 παραπάνω περιπτώσεις με ύπαρξη κρατούμενου.</a:t>
            </a:r>
          </a:p>
          <a:p>
            <a:pPr marL="228600" indent="-228600">
              <a:buNone/>
            </a:pPr>
            <a:endParaRPr lang="el-GR" baseline="0" dirty="0" smtClean="0"/>
          </a:p>
          <a:p>
            <a:pPr marL="228600" indent="-228600">
              <a:buNone/>
            </a:pPr>
            <a:r>
              <a:rPr lang="el-GR" baseline="0" dirty="0" smtClean="0"/>
              <a:t>0+0 + 0 κρατούμενο: 0 και 0 κρατούμενα στην επόμενη στήλη (σε μία στήλη οι προστιθέμενοι αριθμοί να έχουν τιμή </a:t>
            </a:r>
            <a:r>
              <a:rPr lang="en-US" baseline="0" dirty="0" smtClean="0"/>
              <a:t>Bit </a:t>
            </a:r>
            <a:r>
              <a:rPr lang="el-GR" baseline="0" dirty="0" smtClean="0"/>
              <a:t>=0 ενώ από την προηγούμενη στήλη, δηλαδή από την προηγούμενη πρόσθεση να έχουμε επίσης κρατούμενο 0)</a:t>
            </a:r>
          </a:p>
          <a:p>
            <a:pPr marL="228600" indent="-228600">
              <a:buNone/>
            </a:pPr>
            <a:r>
              <a:rPr lang="el-GR" baseline="0" dirty="0" smtClean="0"/>
              <a:t>Πχ  100 +</a:t>
            </a:r>
          </a:p>
          <a:p>
            <a:pPr marL="228600" indent="-228600">
              <a:buNone/>
            </a:pPr>
            <a:r>
              <a:rPr lang="el-GR" baseline="0" dirty="0" smtClean="0"/>
              <a:t>      100 =</a:t>
            </a:r>
          </a:p>
          <a:p>
            <a:pPr marL="228600" indent="-228600">
              <a:buNone/>
            </a:pPr>
            <a:endParaRPr lang="el-GR" baseline="0" dirty="0" smtClean="0"/>
          </a:p>
          <a:p>
            <a:pPr marL="228600" indent="-228600">
              <a:buNone/>
            </a:pPr>
            <a:r>
              <a:rPr lang="el-GR" baseline="0" dirty="0" smtClean="0"/>
              <a:t>0 + 1 + 0: αποτέλεσμα 1 και κρατούμενο 0</a:t>
            </a:r>
          </a:p>
          <a:p>
            <a:pPr marL="228600" indent="-228600">
              <a:buNone/>
            </a:pPr>
            <a:r>
              <a:rPr lang="el-GR" baseline="0" dirty="0" smtClean="0"/>
              <a:t>0  + 1 +1: αποτέλεσμα 0 και κρατούμενο 1</a:t>
            </a:r>
          </a:p>
          <a:p>
            <a:pPr marL="228600" indent="-228600">
              <a:buNone/>
            </a:pPr>
            <a:endParaRPr lang="el-GR" baseline="0" dirty="0" smtClean="0"/>
          </a:p>
          <a:p>
            <a:pPr marL="228600" indent="-228600">
              <a:buNone/>
            </a:pPr>
            <a:r>
              <a:rPr lang="el-GR" baseline="0" dirty="0" smtClean="0"/>
              <a:t>1+ 0 + 0  = αποτέλεσμα 1 και κρατούμενο 0</a:t>
            </a:r>
          </a:p>
          <a:p>
            <a:pPr marL="228600" indent="-228600">
              <a:buNone/>
            </a:pPr>
            <a:r>
              <a:rPr lang="el-GR" baseline="0" dirty="0" smtClean="0"/>
              <a:t>1+0+1 = αποτέλεσμα 0, και κρατούμενο 1</a:t>
            </a:r>
          </a:p>
          <a:p>
            <a:pPr marL="228600" indent="-228600">
              <a:buNone/>
            </a:pPr>
            <a:endParaRPr lang="el-GR" baseline="0" dirty="0" smtClean="0"/>
          </a:p>
          <a:p>
            <a:pPr marL="228600" indent="-228600">
              <a:buNone/>
            </a:pPr>
            <a:r>
              <a:rPr lang="el-GR" baseline="0" dirty="0" smtClean="0"/>
              <a:t>1+1 + 0  = αποτέλεσμα 0 και κρατούμενο 1</a:t>
            </a:r>
          </a:p>
          <a:p>
            <a:pPr marL="228600" indent="-228600">
              <a:buNone/>
            </a:pPr>
            <a:r>
              <a:rPr lang="el-GR" baseline="0" dirty="0" smtClean="0"/>
              <a:t>1+1+1= (1+1+1=3). Προσθέτουμε τους 2 πρώτους άσσους  άρα έχουμε αποτέλεσμα 0 και κρατούμενο 1. Ο τρίτος άσσος προστίθεται στο αποτέλεσμα και τελικά έχουμε αποτέλεσμα 1 κρατούμενο 1</a:t>
            </a:r>
          </a:p>
          <a:p>
            <a:pPr marL="228600" indent="-228600">
              <a:buNone/>
            </a:pPr>
            <a:endParaRPr lang="el-GR" baseline="0" dirty="0" smtClean="0"/>
          </a:p>
          <a:p>
            <a:pPr marL="228600" indent="-228600">
              <a:buNone/>
            </a:pPr>
            <a:r>
              <a:rPr lang="el-GR" baseline="0" dirty="0" smtClean="0"/>
              <a:t>         1+</a:t>
            </a:r>
          </a:p>
          <a:p>
            <a:pPr marL="228600" indent="-228600">
              <a:buNone/>
            </a:pPr>
            <a:r>
              <a:rPr lang="el-GR" baseline="0" dirty="0" smtClean="0"/>
              <a:t>         1 +</a:t>
            </a:r>
          </a:p>
          <a:p>
            <a:pPr marL="228600" indent="-228600">
              <a:buNone/>
            </a:pPr>
            <a:r>
              <a:rPr lang="el-GR" baseline="0" dirty="0" smtClean="0"/>
              <a:t>         </a:t>
            </a:r>
            <a:r>
              <a:rPr lang="el-GR" b="1" baseline="0" dirty="0" smtClean="0"/>
              <a:t>1 (κρατούμενο από αμέσως δεξιότερη στήλη)</a:t>
            </a:r>
          </a:p>
          <a:p>
            <a:pPr marL="228600" indent="-228600">
              <a:buNone/>
            </a:pPr>
            <a:r>
              <a:rPr lang="el-GR" b="1" baseline="0" dirty="0" smtClean="0"/>
              <a:t>  </a:t>
            </a:r>
          </a:p>
          <a:p>
            <a:pPr marL="228600" indent="-228600">
              <a:buNone/>
            </a:pPr>
            <a:r>
              <a:rPr lang="el-GR" b="1" baseline="0" dirty="0" smtClean="0"/>
              <a:t>     1</a:t>
            </a:r>
          </a:p>
          <a:p>
            <a:pPr marL="228600" indent="-228600">
              <a:buNone/>
            </a:pPr>
            <a:r>
              <a:rPr lang="el-GR" b="1" baseline="0" dirty="0" smtClean="0"/>
              <a:t>____________________________</a:t>
            </a:r>
          </a:p>
          <a:p>
            <a:pPr marL="228600" indent="-228600">
              <a:buNone/>
            </a:pPr>
            <a:r>
              <a:rPr lang="el-GR" b="1" baseline="0" dirty="0" smtClean="0"/>
              <a:t>    1      1</a:t>
            </a:r>
          </a:p>
          <a:p>
            <a:pPr marL="228600" indent="-228600">
              <a:buNone/>
            </a:pPr>
            <a:endParaRPr lang="el-GR" b="1" baseline="0" dirty="0" smtClean="0"/>
          </a:p>
          <a:p>
            <a:pPr marL="228600" indent="-228600">
              <a:buNone/>
            </a:pPr>
            <a:endParaRPr lang="el-GR" baseline="0" dirty="0" smtClean="0"/>
          </a:p>
          <a:p>
            <a:pPr marL="228600" indent="-228600">
              <a:buNone/>
            </a:pPr>
            <a:r>
              <a:rPr lang="el-GR" b="1" baseline="0" dirty="0" smtClean="0"/>
              <a:t> ΓΕΝΙΚΟΣ ΚΑΝΟΝΑΣ:</a:t>
            </a:r>
            <a:r>
              <a:rPr lang="el-GR" b="0" baseline="0" dirty="0" smtClean="0"/>
              <a:t> Όταν προστίθενται 3 </a:t>
            </a:r>
            <a:r>
              <a:rPr lang="en-US" b="0" baseline="0" dirty="0" smtClean="0"/>
              <a:t>bit (</a:t>
            </a:r>
            <a:r>
              <a:rPr lang="el-GR" b="0" baseline="0" dirty="0" smtClean="0"/>
              <a:t>τα </a:t>
            </a:r>
            <a:r>
              <a:rPr lang="en-US" b="0" baseline="0" dirty="0" smtClean="0"/>
              <a:t>bit </a:t>
            </a:r>
            <a:r>
              <a:rPr lang="el-GR" b="0" baseline="0" dirty="0" smtClean="0"/>
              <a:t>των αριθμών συν το κρατούμενο από προηγούμενο βήμα), τότε:</a:t>
            </a:r>
          </a:p>
          <a:p>
            <a:pPr marL="228600" indent="-228600">
              <a:buNone/>
            </a:pPr>
            <a:endParaRPr lang="el-GR" b="0" baseline="0" dirty="0" smtClean="0"/>
          </a:p>
          <a:p>
            <a:pPr marL="228600" indent="-228600">
              <a:buNone/>
            </a:pPr>
            <a:r>
              <a:rPr lang="el-GR" b="0" baseline="0" dirty="0" smtClean="0"/>
              <a:t>Αν το πλήθος των άσσων είναι άρτιο τότε το αποτέλεσμα είναι 0 αν είναι περιττό είναι 1 (αν η στήλη περιέχει έναν ή τρεις άσσους γράφουμε 1 αλλιώς 0 στο αποτέλεσμα)</a:t>
            </a:r>
          </a:p>
          <a:p>
            <a:pPr marL="228600" indent="-228600">
              <a:buNone/>
            </a:pPr>
            <a:r>
              <a:rPr lang="el-GR" b="0" baseline="0" dirty="0" smtClean="0"/>
              <a:t>Αν το πλήθος των άσσων στη στήλη είναι &gt;= 2 τότε το κρατούμενο είναι 1 αλλιώς είναι 0.</a:t>
            </a:r>
          </a:p>
          <a:p>
            <a:pPr marL="228600" indent="-228600">
              <a:buNone/>
            </a:pPr>
            <a:endParaRPr lang="el-GR" b="0" baseline="0" dirty="0" smtClean="0"/>
          </a:p>
          <a:p>
            <a:pPr marL="228600" indent="-228600">
              <a:buNone/>
            </a:pPr>
            <a:r>
              <a:rPr lang="el-GR" b="0" baseline="0" dirty="0" smtClean="0"/>
              <a:t>ΠΑΡΑΔΕΙΓΜΑ: Να προστεθούν οι αριθμοί 15+12. </a:t>
            </a:r>
          </a:p>
          <a:p>
            <a:pPr marL="228600" indent="-228600">
              <a:buNone/>
            </a:pPr>
            <a:endParaRPr lang="el-GR" b="0" baseline="0" dirty="0" smtClean="0"/>
          </a:p>
          <a:p>
            <a:pPr marL="228600" indent="-228600">
              <a:buNone/>
            </a:pPr>
            <a:r>
              <a:rPr lang="el-GR" b="0" baseline="0" dirty="0" smtClean="0"/>
              <a:t>ΛΥΣΗ</a:t>
            </a:r>
          </a:p>
          <a:p>
            <a:pPr marL="228600" indent="-228600">
              <a:buNone/>
            </a:pPr>
            <a:r>
              <a:rPr lang="el-GR" b="0" baseline="0" dirty="0" smtClean="0"/>
              <a:t>15=1111</a:t>
            </a:r>
          </a:p>
          <a:p>
            <a:pPr marL="228600" indent="-228600">
              <a:buNone/>
            </a:pPr>
            <a:r>
              <a:rPr lang="el-GR" b="0" baseline="0" dirty="0" smtClean="0"/>
              <a:t>12 =1100</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            1111+</a:t>
            </a:r>
          </a:p>
          <a:p>
            <a:pPr marL="228600" indent="-228600">
              <a:buNone/>
            </a:pPr>
            <a:r>
              <a:rPr lang="el-GR" b="0" baseline="0" dirty="0" smtClean="0"/>
              <a:t>            1100</a:t>
            </a:r>
          </a:p>
          <a:p>
            <a:pPr marL="228600" indent="-228600">
              <a:buNone/>
            </a:pPr>
            <a:r>
              <a:rPr lang="el-GR" b="0" baseline="0" dirty="0" smtClean="0"/>
              <a:t>          </a:t>
            </a:r>
            <a:r>
              <a:rPr lang="el-GR" b="1" baseline="0" dirty="0" smtClean="0"/>
              <a:t>1100</a:t>
            </a:r>
          </a:p>
          <a:p>
            <a:pPr marL="228600" indent="-228600">
              <a:buNone/>
            </a:pPr>
            <a:r>
              <a:rPr lang="el-GR" b="0" baseline="0" dirty="0" smtClean="0"/>
              <a:t>________________________</a:t>
            </a:r>
          </a:p>
          <a:p>
            <a:pPr marL="228600" indent="-228600">
              <a:buNone/>
            </a:pPr>
            <a:r>
              <a:rPr lang="el-GR" b="0" baseline="0" dirty="0" smtClean="0"/>
              <a:t>            11011   = 16+8+2+1 =27</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22+18: 10110 + 10010</a:t>
            </a:r>
          </a:p>
          <a:p>
            <a:pPr marL="228600" indent="-228600">
              <a:buNone/>
            </a:pPr>
            <a:endParaRPr lang="el-GR" b="0" baseline="0" dirty="0" smtClean="0"/>
          </a:p>
          <a:p>
            <a:pPr marL="228600" indent="-228600">
              <a:buNone/>
            </a:pPr>
            <a:r>
              <a:rPr lang="el-GR" b="0" baseline="0" dirty="0" smtClean="0"/>
              <a:t>              </a:t>
            </a:r>
          </a:p>
          <a:p>
            <a:pPr marL="228600" indent="-228600">
              <a:buNone/>
            </a:pPr>
            <a:r>
              <a:rPr lang="el-GR" b="0" baseline="0" dirty="0" smtClean="0"/>
              <a:t>        1 0 1 </a:t>
            </a:r>
            <a:r>
              <a:rPr lang="el-GR" b="0" baseline="0" dirty="0" err="1" smtClean="0"/>
              <a:t>1</a:t>
            </a:r>
            <a:r>
              <a:rPr lang="el-GR" b="0" baseline="0" dirty="0" smtClean="0"/>
              <a:t> 0  +</a:t>
            </a:r>
          </a:p>
          <a:p>
            <a:pPr marL="228600" indent="-228600">
              <a:buNone/>
            </a:pPr>
            <a:r>
              <a:rPr lang="el-GR" b="0" baseline="0" dirty="0" smtClean="0"/>
              <a:t>        1 0 </a:t>
            </a:r>
            <a:r>
              <a:rPr lang="el-GR" b="0" baseline="0" dirty="0" err="1" smtClean="0"/>
              <a:t>0</a:t>
            </a:r>
            <a:r>
              <a:rPr lang="el-GR" b="0" baseline="0" dirty="0" smtClean="0"/>
              <a:t> 1 0 =</a:t>
            </a:r>
          </a:p>
          <a:p>
            <a:pPr marL="228600" indent="-228600">
              <a:buNone/>
            </a:pPr>
            <a:r>
              <a:rPr lang="el-GR" b="0" baseline="0" dirty="0" smtClean="0"/>
              <a:t>        </a:t>
            </a:r>
            <a:r>
              <a:rPr lang="el-GR" b="1" baseline="0" dirty="0" smtClean="0"/>
              <a:t>0</a:t>
            </a:r>
            <a:r>
              <a:rPr lang="el-GR" b="0" baseline="0" dirty="0" smtClean="0"/>
              <a:t> </a:t>
            </a:r>
            <a:r>
              <a:rPr lang="el-GR" b="1" baseline="0" dirty="0" smtClean="0"/>
              <a:t>1</a:t>
            </a:r>
            <a:r>
              <a:rPr lang="el-GR" b="0" baseline="0" dirty="0" smtClean="0"/>
              <a:t>  </a:t>
            </a:r>
            <a:r>
              <a:rPr lang="el-GR" b="1" baseline="0" dirty="0" smtClean="0"/>
              <a:t>1</a:t>
            </a:r>
            <a:r>
              <a:rPr lang="el-GR" b="0" baseline="0" dirty="0" smtClean="0"/>
              <a:t>  </a:t>
            </a:r>
            <a:r>
              <a:rPr lang="el-GR" b="1" baseline="0" dirty="0" smtClean="0"/>
              <a:t>0</a:t>
            </a:r>
          </a:p>
          <a:p>
            <a:pPr marL="228600" indent="-228600">
              <a:buNone/>
            </a:pPr>
            <a:r>
              <a:rPr lang="el-GR" b="0" baseline="0" dirty="0" smtClean="0"/>
              <a:t>___________________</a:t>
            </a:r>
          </a:p>
          <a:p>
            <a:pPr marL="228600" indent="-228600">
              <a:buNone/>
            </a:pPr>
            <a:r>
              <a:rPr lang="el-GR" b="0" baseline="0" dirty="0" smtClean="0"/>
              <a:t>      1  0  1  0  </a:t>
            </a:r>
            <a:r>
              <a:rPr lang="el-GR" b="0" baseline="0" dirty="0" err="1" smtClean="0"/>
              <a:t>0</a:t>
            </a:r>
            <a:r>
              <a:rPr lang="el-GR" b="0" baseline="0" dirty="0" smtClean="0"/>
              <a:t>  </a:t>
            </a:r>
            <a:r>
              <a:rPr lang="el-GR" b="0" baseline="0" dirty="0" err="1" smtClean="0"/>
              <a:t>0</a:t>
            </a:r>
            <a:r>
              <a:rPr lang="el-GR" b="0" baseline="0" dirty="0" smtClean="0"/>
              <a:t>   = 32 +8=40</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128+128</a:t>
            </a:r>
          </a:p>
          <a:p>
            <a:pPr marL="228600" indent="-228600">
              <a:buNone/>
            </a:pPr>
            <a:endParaRPr lang="el-GR" b="0" baseline="0" dirty="0" smtClean="0"/>
          </a:p>
          <a:p>
            <a:pPr marL="228600" indent="-228600">
              <a:buNone/>
            </a:pPr>
            <a:r>
              <a:rPr lang="el-GR" b="0" baseline="0" dirty="0" smtClean="0"/>
              <a:t>            10000000+</a:t>
            </a:r>
          </a:p>
          <a:p>
            <a:pPr marL="228600" indent="-228600">
              <a:buNone/>
            </a:pPr>
            <a:r>
              <a:rPr lang="el-GR" b="0" baseline="0" dirty="0" smtClean="0"/>
              <a:t>            10000000 =</a:t>
            </a:r>
          </a:p>
          <a:p>
            <a:pPr marL="228600" indent="-228600">
              <a:buNone/>
            </a:pPr>
            <a:r>
              <a:rPr lang="el-GR" b="0" baseline="0" dirty="0" smtClean="0"/>
              <a:t> </a:t>
            </a:r>
          </a:p>
          <a:p>
            <a:pPr marL="228600" indent="-228600">
              <a:buNone/>
            </a:pPr>
            <a:r>
              <a:rPr lang="el-GR" b="0" baseline="0" dirty="0" smtClean="0"/>
              <a:t>__________________________</a:t>
            </a:r>
          </a:p>
          <a:p>
            <a:pPr marL="228600" indent="-228600">
              <a:buNone/>
            </a:pPr>
            <a:r>
              <a:rPr lang="el-GR" b="0" baseline="0" dirty="0" smtClean="0"/>
              <a:t>            100000000   (ΔΕΝ χωράει σε ένα </a:t>
            </a:r>
            <a:r>
              <a:rPr lang="en-US" b="0" baseline="0" dirty="0" smtClean="0"/>
              <a:t>byte, </a:t>
            </a:r>
            <a:r>
              <a:rPr lang="el-GR" b="0" baseline="0" dirty="0" smtClean="0"/>
              <a:t>άρα χρειαζόμαστε 2</a:t>
            </a:r>
            <a:r>
              <a:rPr lang="el-GR" b="0" baseline="30000" dirty="0" smtClean="0"/>
              <a:t>ο</a:t>
            </a:r>
            <a:r>
              <a:rPr lang="el-GR" b="0" baseline="0" dirty="0" smtClean="0"/>
              <a:t>)</a:t>
            </a:r>
          </a:p>
          <a:p>
            <a:pPr marL="228600" indent="-228600">
              <a:buNone/>
            </a:pPr>
            <a:endParaRPr lang="el-GR" b="0" baseline="0" dirty="0" smtClean="0"/>
          </a:p>
          <a:p>
            <a:pPr marL="228600" indent="-228600">
              <a:buNone/>
            </a:pPr>
            <a:r>
              <a:rPr lang="el-GR" b="0" baseline="0" dirty="0" smtClean="0"/>
              <a:t>                00000001| 00000000</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  </a:t>
            </a:r>
            <a:r>
              <a:rPr lang="el-GR" b="1" baseline="0" dirty="0" smtClean="0"/>
              <a:t>0</a:t>
            </a:r>
            <a:r>
              <a:rPr lang="el-GR" b="0" baseline="0" dirty="0" smtClean="0"/>
              <a:t>10100 = 20</a:t>
            </a:r>
          </a:p>
          <a:p>
            <a:pPr marL="228600" indent="-228600">
              <a:buNone/>
            </a:pPr>
            <a:r>
              <a:rPr lang="el-GR" b="0" baseline="0" dirty="0" smtClean="0"/>
              <a:t>  </a:t>
            </a:r>
            <a:r>
              <a:rPr lang="el-GR" b="1" baseline="0" dirty="0" smtClean="0"/>
              <a:t>1</a:t>
            </a:r>
            <a:r>
              <a:rPr lang="el-GR" b="0" baseline="0" dirty="0" smtClean="0"/>
              <a:t>01100 =-20</a:t>
            </a:r>
          </a:p>
          <a:p>
            <a:pPr marL="228600" indent="-228600">
              <a:buNone/>
            </a:pPr>
            <a:endParaRPr lang="el-GR" b="0" baseline="0" dirty="0" smtClean="0"/>
          </a:p>
          <a:p>
            <a:pPr marL="228600" indent="-228600">
              <a:buNone/>
            </a:pPr>
            <a:r>
              <a:rPr lang="el-GR" b="0" baseline="0" dirty="0" smtClean="0"/>
              <a:t>    </a:t>
            </a:r>
          </a:p>
          <a:p>
            <a:pPr marL="228600" indent="-228600">
              <a:buNone/>
            </a:pPr>
            <a:r>
              <a:rPr lang="el-GR" b="0" baseline="0" dirty="0" smtClean="0"/>
              <a:t>_________________________________ ΠΑΡΑΣΚΕΥΗ__________________________________________________________________</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               137 +</a:t>
            </a:r>
          </a:p>
          <a:p>
            <a:pPr marL="228600" indent="-228600">
              <a:buNone/>
            </a:pPr>
            <a:r>
              <a:rPr lang="el-GR" b="0" baseline="0" dirty="0" smtClean="0"/>
              <a:t>               128 =</a:t>
            </a:r>
          </a:p>
          <a:p>
            <a:pPr marL="228600" indent="-228600">
              <a:buNone/>
            </a:pPr>
            <a:endParaRPr lang="el-GR" b="0" baseline="0" dirty="0" smtClean="0"/>
          </a:p>
          <a:p>
            <a:pPr marL="228600" indent="-228600">
              <a:buNone/>
            </a:pPr>
            <a:r>
              <a:rPr lang="el-GR" b="0" baseline="0" dirty="0" smtClean="0"/>
              <a:t>_________1______________</a:t>
            </a:r>
          </a:p>
          <a:p>
            <a:pPr marL="228600" indent="-228600">
              <a:buNone/>
            </a:pPr>
            <a:r>
              <a:rPr lang="el-GR" b="0" baseline="0" dirty="0" smtClean="0"/>
              <a:t>               2 6 5</a:t>
            </a:r>
          </a:p>
          <a:p>
            <a:pPr marL="228600" indent="-228600">
              <a:buNone/>
            </a:pPr>
            <a:endParaRPr lang="el-GR" b="0" baseline="0" dirty="0" smtClean="0"/>
          </a:p>
          <a:p>
            <a:pPr marL="228600" indent="-228600">
              <a:buNone/>
            </a:pPr>
            <a:r>
              <a:rPr lang="el-GR" b="0" baseline="0" dirty="0" smtClean="0"/>
              <a:t>Το κρατούμενο που μεταφέρεται σε κάθε στήλη μετά από μία πρόσθεση αντιστοιχεί σε ένα βάρος</a:t>
            </a:r>
          </a:p>
          <a:p>
            <a:pPr marL="228600" indent="-228600">
              <a:buNone/>
            </a:pPr>
            <a:r>
              <a:rPr lang="el-GR" b="0" baseline="0" dirty="0" smtClean="0"/>
              <a:t>Στο παράδειγμα, η μία μονάδα που μεταφέρθηκε στη δεύτερη στήλη αντιστοιχεί σε δεκάδα επειδή 7+8 = 15 δηλαδή 5 μονάδες και μία δεκάδα</a:t>
            </a:r>
          </a:p>
          <a:p>
            <a:pPr marL="228600" indent="-228600">
              <a:buNone/>
            </a:pPr>
            <a:endParaRPr lang="el-GR" b="0" baseline="0" dirty="0" smtClean="0"/>
          </a:p>
          <a:p>
            <a:pPr marL="228600" indent="-228600">
              <a:buNone/>
            </a:pPr>
            <a:r>
              <a:rPr lang="el-GR" b="0" baseline="0" dirty="0" smtClean="0"/>
              <a:t>Αντίστοιχα στο δυαδικό σύστημα τυχόν κρατούμενα αντιστοιχούν σε δυάδες, τετράδες </a:t>
            </a:r>
            <a:r>
              <a:rPr lang="el-GR" b="0" baseline="0" dirty="0" err="1" smtClean="0"/>
              <a:t>κ.ο.κ</a:t>
            </a: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ΠΕΡΙΠΤΩΣΕΙΣ ΠΡΟΣΘΕΣΗΣ </a:t>
            </a:r>
            <a:r>
              <a:rPr lang="en-US" b="0" baseline="0" dirty="0" smtClean="0"/>
              <a:t>bit: </a:t>
            </a:r>
            <a:r>
              <a:rPr lang="el-GR" b="0" baseline="0" dirty="0" smtClean="0"/>
              <a:t>όταν προσθέτουμε τα </a:t>
            </a:r>
            <a:r>
              <a:rPr lang="en-US" b="0" baseline="0" dirty="0" smtClean="0"/>
              <a:t>bit </a:t>
            </a:r>
            <a:r>
              <a:rPr lang="el-GR" b="0" baseline="0" dirty="0" smtClean="0"/>
              <a:t>δύο αριθμών Α και Β, η πρόσθεση γίνεται κατά στήλη. Σε κάθε στήλη υπάρχουν </a:t>
            </a:r>
          </a:p>
          <a:p>
            <a:pPr marL="228600" indent="-228600">
              <a:buNone/>
            </a:pPr>
            <a:r>
              <a:rPr lang="en-US" b="0" baseline="0" dirty="0" smtClean="0"/>
              <a:t>A</a:t>
            </a:r>
            <a:r>
              <a:rPr lang="en-US" b="0" baseline="-25000" dirty="0" smtClean="0"/>
              <a:t>i</a:t>
            </a:r>
            <a:r>
              <a:rPr lang="en-US" b="0" baseline="0" dirty="0" smtClean="0"/>
              <a:t>, B</a:t>
            </a:r>
            <a:r>
              <a:rPr lang="en-US" b="0" baseline="-25000" dirty="0" smtClean="0"/>
              <a:t>i</a:t>
            </a:r>
            <a:r>
              <a:rPr lang="en-US" b="0" baseline="0" dirty="0" smtClean="0"/>
              <a:t> </a:t>
            </a:r>
            <a:r>
              <a:rPr lang="en-US" b="0" baseline="0" dirty="0" err="1" smtClean="0"/>
              <a:t>C</a:t>
            </a:r>
            <a:r>
              <a:rPr lang="en-US" b="0" baseline="-25000" dirty="0" err="1" smtClean="0"/>
              <a:t>i</a:t>
            </a:r>
            <a:endParaRPr lang="en-US" b="0" baseline="-25000" dirty="0" smtClean="0"/>
          </a:p>
          <a:p>
            <a:pPr marL="228600" indent="-228600">
              <a:buNone/>
            </a:pPr>
            <a:endParaRPr lang="en-US" b="0" baseline="-25000" dirty="0" smtClean="0"/>
          </a:p>
          <a:p>
            <a:pPr marL="228600" indent="-228600">
              <a:buNone/>
            </a:pPr>
            <a:r>
              <a:rPr lang="el-GR" b="0" baseline="0" dirty="0" smtClean="0"/>
              <a:t>Δηλαδή σε κάθε στήλη υπάρχουν ένα </a:t>
            </a:r>
            <a:r>
              <a:rPr lang="en-US" b="0" baseline="0" dirty="0" smtClean="0"/>
              <a:t>bit </a:t>
            </a:r>
            <a:r>
              <a:rPr lang="el-GR" b="0" baseline="0" dirty="0" smtClean="0"/>
              <a:t>του αριθμού Α, ένα του αριθμού Β, και ένα κρατούμενο από την αμέσως προηγούμενη στήλη.</a:t>
            </a:r>
          </a:p>
          <a:p>
            <a:pPr marL="228600" indent="-228600">
              <a:buNone/>
            </a:pPr>
            <a:endParaRPr lang="el-GR" b="0" baseline="0" dirty="0" smtClean="0"/>
          </a:p>
          <a:p>
            <a:pPr marL="228600" indent="-228600">
              <a:buNone/>
            </a:pPr>
            <a:r>
              <a:rPr lang="el-GR" b="0" baseline="0" dirty="0" smtClean="0"/>
              <a:t>Α Β </a:t>
            </a:r>
            <a:r>
              <a:rPr lang="en-US" b="0" baseline="0" dirty="0" smtClean="0"/>
              <a:t>C     </a:t>
            </a:r>
            <a:r>
              <a:rPr lang="el-GR" b="0" baseline="0" dirty="0" smtClean="0"/>
              <a:t>Άθροισμα	Νέο κρατούμενο</a:t>
            </a:r>
            <a:endParaRPr lang="en-US" b="0" baseline="0" dirty="0" smtClean="0"/>
          </a:p>
          <a:p>
            <a:pPr marL="228600" indent="-228600">
              <a:buNone/>
            </a:pPr>
            <a:r>
              <a:rPr lang="en-US" b="0" baseline="0" dirty="0" smtClean="0"/>
              <a:t>0 0 0</a:t>
            </a:r>
            <a:r>
              <a:rPr lang="el-GR" b="0" baseline="0" dirty="0" smtClean="0"/>
              <a:t>            0	         </a:t>
            </a:r>
            <a:r>
              <a:rPr lang="el-GR" b="0" baseline="0" dirty="0" err="1" smtClean="0"/>
              <a:t>0</a:t>
            </a:r>
            <a:endParaRPr lang="en-US" b="0" baseline="0" dirty="0" smtClean="0"/>
          </a:p>
          <a:p>
            <a:pPr marL="228600" indent="-228600">
              <a:buNone/>
            </a:pPr>
            <a:r>
              <a:rPr lang="en-US" b="0" baseline="0" dirty="0" smtClean="0"/>
              <a:t>0 0 1</a:t>
            </a:r>
            <a:r>
              <a:rPr lang="el-GR" b="0" baseline="0" dirty="0" smtClean="0"/>
              <a:t>  	1	         0</a:t>
            </a:r>
          </a:p>
          <a:p>
            <a:pPr marL="228600" indent="-228600">
              <a:buNone/>
            </a:pPr>
            <a:r>
              <a:rPr lang="el-GR" b="0" baseline="0" dirty="0" smtClean="0"/>
              <a:t>___________________________________</a:t>
            </a:r>
          </a:p>
          <a:p>
            <a:pPr marL="228600" indent="-228600">
              <a:buNone/>
            </a:pPr>
            <a:r>
              <a:rPr lang="el-GR" b="0" baseline="0" dirty="0" smtClean="0"/>
              <a:t>0 1 0            1                          0</a:t>
            </a:r>
          </a:p>
          <a:p>
            <a:pPr marL="228600" indent="-228600">
              <a:buNone/>
            </a:pPr>
            <a:r>
              <a:rPr lang="el-GR" b="0" baseline="0" dirty="0" smtClean="0"/>
              <a:t>0 1 </a:t>
            </a:r>
            <a:r>
              <a:rPr lang="el-GR" b="0" baseline="0" dirty="0" err="1" smtClean="0"/>
              <a:t>1</a:t>
            </a:r>
            <a:r>
              <a:rPr lang="el-GR" b="0" baseline="0" dirty="0" smtClean="0"/>
              <a:t>            0                          1            </a:t>
            </a:r>
          </a:p>
          <a:p>
            <a:pPr marL="228600" indent="-228600">
              <a:buNone/>
            </a:pPr>
            <a:r>
              <a:rPr lang="el-GR" b="0" baseline="0" dirty="0" smtClean="0"/>
              <a:t>____________________________________</a:t>
            </a:r>
          </a:p>
          <a:p>
            <a:pPr marL="228600" indent="-228600">
              <a:buNone/>
            </a:pPr>
            <a:r>
              <a:rPr lang="el-GR" b="0" baseline="0" dirty="0" smtClean="0"/>
              <a:t>1 0 </a:t>
            </a:r>
            <a:r>
              <a:rPr lang="el-GR" b="0" baseline="0" dirty="0" err="1" smtClean="0"/>
              <a:t>0</a:t>
            </a:r>
            <a:r>
              <a:rPr lang="el-GR" b="0" baseline="0" dirty="0" smtClean="0"/>
              <a:t>           1                          0</a:t>
            </a:r>
          </a:p>
          <a:p>
            <a:pPr marL="228600" indent="-228600">
              <a:buNone/>
            </a:pPr>
            <a:r>
              <a:rPr lang="el-GR" b="0" baseline="0" dirty="0" smtClean="0"/>
              <a:t>1 0 1           0                          1</a:t>
            </a:r>
          </a:p>
          <a:p>
            <a:pPr marL="228600" indent="-228600">
              <a:buNone/>
            </a:pPr>
            <a:r>
              <a:rPr lang="el-GR" b="0" baseline="0" dirty="0" smtClean="0"/>
              <a:t>___________________________________</a:t>
            </a:r>
          </a:p>
          <a:p>
            <a:pPr marL="228600" indent="-228600">
              <a:buNone/>
            </a:pPr>
            <a:r>
              <a:rPr lang="el-GR" b="0" baseline="0" dirty="0" smtClean="0"/>
              <a:t>1 </a:t>
            </a:r>
            <a:r>
              <a:rPr lang="el-GR" b="0" baseline="0" dirty="0" err="1" smtClean="0"/>
              <a:t>1</a:t>
            </a:r>
            <a:r>
              <a:rPr lang="el-GR" b="0" baseline="0" dirty="0" smtClean="0"/>
              <a:t> 0          </a:t>
            </a:r>
            <a:r>
              <a:rPr lang="el-GR" b="0" baseline="0" dirty="0" err="1" smtClean="0"/>
              <a:t>0</a:t>
            </a:r>
            <a:r>
              <a:rPr lang="el-GR" b="0" baseline="0" dirty="0" smtClean="0"/>
              <a:t>                         1</a:t>
            </a:r>
          </a:p>
          <a:p>
            <a:pPr marL="228600" indent="-228600">
              <a:buNone/>
            </a:pPr>
            <a:r>
              <a:rPr lang="el-GR" b="0" baseline="0" dirty="0" smtClean="0"/>
              <a:t>1 </a:t>
            </a:r>
            <a:r>
              <a:rPr lang="el-GR" b="0" baseline="0" dirty="0" err="1" smtClean="0"/>
              <a:t>1</a:t>
            </a:r>
            <a:r>
              <a:rPr lang="el-GR" b="0" baseline="0" dirty="0" smtClean="0"/>
              <a:t> </a:t>
            </a:r>
            <a:r>
              <a:rPr lang="el-GR" b="0" baseline="0" dirty="0" err="1" smtClean="0"/>
              <a:t>1</a:t>
            </a:r>
            <a:r>
              <a:rPr lang="el-GR" b="0" baseline="0" dirty="0" smtClean="0"/>
              <a:t>          </a:t>
            </a:r>
            <a:r>
              <a:rPr lang="el-GR" b="0" baseline="0" dirty="0" err="1" smtClean="0"/>
              <a:t>1</a:t>
            </a:r>
            <a:r>
              <a:rPr lang="el-GR" b="0" baseline="0" dirty="0" smtClean="0"/>
              <a:t>                          </a:t>
            </a:r>
            <a:r>
              <a:rPr lang="el-GR" b="0" baseline="0" dirty="0" err="1" smtClean="0"/>
              <a:t>1</a:t>
            </a:r>
            <a:endParaRPr lang="el-GR" b="0" baseline="0" dirty="0" smtClean="0"/>
          </a:p>
          <a:p>
            <a:pPr marL="228600" indent="-228600">
              <a:buNone/>
            </a:pPr>
            <a:endParaRPr lang="el-GR" b="0" baseline="0" dirty="0" smtClean="0"/>
          </a:p>
          <a:p>
            <a:pPr marL="228600" indent="-228600">
              <a:buNone/>
            </a:pPr>
            <a:r>
              <a:rPr lang="el-GR" b="0" baseline="0" dirty="0" smtClean="0"/>
              <a:t>                                                              (1+1=2. το 2 στο δυαδικό σύστημα είναι 10)            1+</a:t>
            </a:r>
          </a:p>
          <a:p>
            <a:pPr marL="228600" indent="-228600">
              <a:buNone/>
            </a:pPr>
            <a:r>
              <a:rPr lang="el-GR" b="0" baseline="0" dirty="0" smtClean="0"/>
              <a:t>    								    1 =</a:t>
            </a:r>
          </a:p>
          <a:p>
            <a:pPr marL="228600" indent="-228600">
              <a:buNone/>
            </a:pPr>
            <a:r>
              <a:rPr lang="el-GR" b="0" baseline="0" dirty="0" smtClean="0"/>
              <a:t>                                                                                  			_</a:t>
            </a:r>
            <a:r>
              <a:rPr lang="el-GR" b="1" baseline="0" dirty="0" smtClean="0"/>
              <a:t>1</a:t>
            </a:r>
            <a:r>
              <a:rPr lang="el-GR" b="0" baseline="0" dirty="0" smtClean="0"/>
              <a:t>_______</a:t>
            </a:r>
            <a:endParaRPr lang="en-US" b="0" baseline="0" dirty="0" smtClean="0"/>
          </a:p>
          <a:p>
            <a:pPr marL="228600" indent="-228600">
              <a:buNone/>
            </a:pPr>
            <a:r>
              <a:rPr lang="el-GR" b="0" baseline="0" dirty="0" smtClean="0"/>
              <a:t> 					                                                            1 0</a:t>
            </a:r>
            <a:endParaRPr lang="en-US" b="0" baseline="0" dirty="0" smtClean="0"/>
          </a:p>
          <a:p>
            <a:pPr marL="228600" indent="-228600">
              <a:buNone/>
            </a:pPr>
            <a:endParaRPr lang="el-GR" b="0" baseline="0" dirty="0" smtClean="0"/>
          </a:p>
          <a:p>
            <a:pPr marL="228600" indent="-228600">
              <a:buNone/>
            </a:pPr>
            <a:r>
              <a:rPr lang="el-GR" b="0" baseline="0" dirty="0" smtClean="0"/>
              <a:t>Το 10 στο δεκαδικό γράφεται όπως το 2 στο δυαδικό.</a:t>
            </a:r>
          </a:p>
          <a:p>
            <a:pPr marL="228600" indent="-228600">
              <a:buNone/>
            </a:pPr>
            <a:r>
              <a:rPr lang="el-GR" b="0" baseline="0" dirty="0" smtClean="0"/>
              <a:t>(10)</a:t>
            </a:r>
            <a:r>
              <a:rPr lang="el-GR" b="0" baseline="-25000" dirty="0" smtClean="0"/>
              <a:t>2</a:t>
            </a:r>
            <a:r>
              <a:rPr lang="el-GR" b="0" baseline="0" dirty="0" smtClean="0"/>
              <a:t>=2</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baseline="0" dirty="0" smtClean="0"/>
              <a:t>(10)</a:t>
            </a:r>
            <a:r>
              <a:rPr lang="el-GR" b="0" baseline="-25000" dirty="0" smtClean="0"/>
              <a:t>10</a:t>
            </a:r>
            <a:r>
              <a:rPr lang="el-GR" b="0" baseline="0" dirty="0" smtClean="0"/>
              <a:t>=10</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baseline="0" dirty="0" smtClean="0"/>
              <a:t>(10)</a:t>
            </a:r>
            <a:r>
              <a:rPr lang="el-GR" b="0" baseline="-25000" dirty="0" smtClean="0"/>
              <a:t>8</a:t>
            </a:r>
            <a:r>
              <a:rPr lang="el-GR" b="0" baseline="0" dirty="0" smtClean="0"/>
              <a:t>=8</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baseline="0" dirty="0" smtClean="0"/>
              <a:t>(10)</a:t>
            </a:r>
            <a:r>
              <a:rPr lang="el-GR" b="0" baseline="-25000" dirty="0" smtClean="0"/>
              <a:t>16</a:t>
            </a:r>
            <a:r>
              <a:rPr lang="el-GR" b="0" baseline="0" dirty="0" smtClean="0"/>
              <a:t>=16</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0"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0" baseline="0" dirty="0" smtClean="0"/>
          </a:p>
          <a:p>
            <a:pPr marL="228600" indent="-228600">
              <a:buNone/>
            </a:pPr>
            <a:r>
              <a:rPr lang="el-GR" b="0" baseline="0" dirty="0" smtClean="0"/>
              <a:t>	1</a:t>
            </a:r>
          </a:p>
          <a:p>
            <a:pPr marL="228600" indent="-228600">
              <a:buNone/>
            </a:pPr>
            <a:r>
              <a:rPr lang="el-GR" b="0" baseline="0" dirty="0" smtClean="0"/>
              <a:t>	1</a:t>
            </a:r>
          </a:p>
          <a:p>
            <a:pPr marL="228600" indent="-228600">
              <a:buNone/>
            </a:pPr>
            <a:r>
              <a:rPr lang="el-GR" b="0" baseline="0" dirty="0" smtClean="0"/>
              <a:t>	1</a:t>
            </a:r>
          </a:p>
          <a:p>
            <a:pPr marL="228600" indent="-228600">
              <a:buNone/>
            </a:pPr>
            <a:r>
              <a:rPr lang="el-GR" b="0" baseline="0" dirty="0" smtClean="0"/>
              <a:t> </a:t>
            </a:r>
            <a:r>
              <a:rPr lang="el-GR" b="1" baseline="0" dirty="0" smtClean="0"/>
              <a:t>1</a:t>
            </a:r>
          </a:p>
          <a:p>
            <a:pPr marL="228600" indent="-228600">
              <a:buNone/>
            </a:pPr>
            <a:r>
              <a:rPr lang="el-GR" b="0" baseline="0" dirty="0" smtClean="0"/>
              <a:t>___________</a:t>
            </a:r>
          </a:p>
          <a:p>
            <a:pPr marL="228600" indent="-228600">
              <a:buNone/>
            </a:pPr>
            <a:r>
              <a:rPr lang="el-GR" b="0" baseline="-25000" dirty="0" smtClean="0"/>
              <a:t>      </a:t>
            </a:r>
            <a:r>
              <a:rPr lang="el-GR" b="0" baseline="0" dirty="0" smtClean="0"/>
              <a:t>11</a:t>
            </a:r>
            <a:endParaRPr lang="en-US" b="0" baseline="-25000" dirty="0" smtClean="0"/>
          </a:p>
          <a:p>
            <a:pPr marL="228600" indent="-228600">
              <a:buNone/>
            </a:pPr>
            <a:endParaRPr lang="el-GR" b="0" baseline="0" dirty="0" smtClean="0"/>
          </a:p>
          <a:p>
            <a:pPr marL="228600" indent="-228600">
              <a:buNone/>
            </a:pPr>
            <a:r>
              <a:rPr lang="el-GR" b="0" baseline="0" dirty="0" smtClean="0"/>
              <a:t>Λεκτικά: 1+1+1 = (1+1)+1 = (0)+1 =1</a:t>
            </a:r>
          </a:p>
          <a:p>
            <a:pPr marL="228600" indent="-228600">
              <a:buNone/>
            </a:pPr>
            <a:r>
              <a:rPr lang="el-GR" b="0" baseline="0" dirty="0" smtClean="0"/>
              <a:t>Από την παρένθεση προκύπτει και ένα κρατούμενο που μεταφέρεται στην επόμενη στήλη. Τελικά αποτέλεσμα 11=3</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__________________________________________________________________________________________</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   Έστω ότι θέλουμε να προσθέσουμε τους αριθμούς 15 + 21 </a:t>
            </a:r>
          </a:p>
          <a:p>
            <a:pPr marL="228600" indent="-228600">
              <a:buNone/>
            </a:pPr>
            <a:r>
              <a:rPr lang="el-GR" b="0" baseline="0" dirty="0" smtClean="0"/>
              <a:t>    15=  01111</a:t>
            </a:r>
          </a:p>
          <a:p>
            <a:pPr marL="228600" indent="-228600">
              <a:buNone/>
            </a:pPr>
            <a:r>
              <a:rPr lang="el-GR" b="0" baseline="0" dirty="0" smtClean="0"/>
              <a:t>    21 = 10101</a:t>
            </a:r>
          </a:p>
          <a:p>
            <a:pPr marL="228600" indent="-228600">
              <a:buNone/>
            </a:pPr>
            <a:endParaRPr lang="el-GR" b="0" baseline="0" dirty="0" smtClean="0"/>
          </a:p>
          <a:p>
            <a:pPr marL="228600" indent="-228600">
              <a:buNone/>
            </a:pPr>
            <a:r>
              <a:rPr lang="el-GR" b="0" baseline="0" dirty="0" smtClean="0"/>
              <a:t>            </a:t>
            </a:r>
          </a:p>
          <a:p>
            <a:pPr marL="228600" indent="-228600">
              <a:buNone/>
            </a:pPr>
            <a:r>
              <a:rPr lang="el-GR" b="0" baseline="0" dirty="0" smtClean="0"/>
              <a:t>           01111 +</a:t>
            </a:r>
          </a:p>
          <a:p>
            <a:pPr marL="228600" indent="-228600">
              <a:buNone/>
            </a:pPr>
            <a:r>
              <a:rPr lang="el-GR" b="0" baseline="0" dirty="0" smtClean="0"/>
              <a:t>           10101 =</a:t>
            </a:r>
          </a:p>
          <a:p>
            <a:pPr marL="228600" indent="-228600">
              <a:buNone/>
            </a:pPr>
            <a:endParaRPr lang="el-GR" b="0" baseline="0" dirty="0" smtClean="0"/>
          </a:p>
          <a:p>
            <a:pPr marL="228600" indent="-228600">
              <a:buNone/>
            </a:pPr>
            <a:r>
              <a:rPr lang="el-GR" b="0" baseline="0" dirty="0" smtClean="0"/>
              <a:t>           </a:t>
            </a:r>
            <a:r>
              <a:rPr lang="el-GR" b="1" baseline="0" dirty="0" smtClean="0"/>
              <a:t>1 111</a:t>
            </a:r>
          </a:p>
          <a:p>
            <a:pPr marL="228600" indent="-228600">
              <a:buNone/>
            </a:pPr>
            <a:r>
              <a:rPr lang="el-GR" b="0" baseline="0" dirty="0" smtClean="0"/>
              <a:t>____________________</a:t>
            </a:r>
          </a:p>
          <a:p>
            <a:pPr marL="228600" indent="-228600">
              <a:buNone/>
            </a:pPr>
            <a:r>
              <a:rPr lang="el-GR" b="0" baseline="0" dirty="0" smtClean="0"/>
              <a:t>         1  0 0  1  0  </a:t>
            </a:r>
            <a:r>
              <a:rPr lang="el-GR" b="0" baseline="0" dirty="0" err="1" smtClean="0"/>
              <a:t>0</a:t>
            </a:r>
            <a:r>
              <a:rPr lang="el-GR" b="0" baseline="0" dirty="0" smtClean="0"/>
              <a:t> =36</a:t>
            </a:r>
          </a:p>
          <a:p>
            <a:pPr marL="228600" indent="-228600">
              <a:buNone/>
            </a:pPr>
            <a:r>
              <a:rPr lang="el-GR" b="0" baseline="0" dirty="0" smtClean="0"/>
              <a:t>   </a:t>
            </a:r>
          </a:p>
          <a:p>
            <a:pPr marL="228600" indent="-228600">
              <a:buNone/>
            </a:pPr>
            <a:r>
              <a:rPr lang="el-GR" b="0" baseline="0" dirty="0" smtClean="0"/>
              <a:t>Σε κάθε στήλη προστίθενται τα 2 </a:t>
            </a:r>
            <a:r>
              <a:rPr lang="en-US" b="0" baseline="0" dirty="0" smtClean="0"/>
              <a:t>bit </a:t>
            </a:r>
            <a:r>
              <a:rPr lang="el-GR" b="0" baseline="0" dirty="0" smtClean="0"/>
              <a:t>των αριθμών + ένα κρατούμενο που έχει προκύψει από την αμέσως προηγούμενη (δεξιά) στήλη.</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36+ 28   : 100100 + 011100</a:t>
            </a:r>
          </a:p>
          <a:p>
            <a:pPr marL="228600" indent="-228600">
              <a:buNone/>
            </a:pPr>
            <a:endParaRPr lang="el-GR" b="0" baseline="0" dirty="0" smtClean="0"/>
          </a:p>
          <a:p>
            <a:pPr marL="228600" indent="-228600">
              <a:buNone/>
            </a:pPr>
            <a:r>
              <a:rPr lang="el-GR" b="0" baseline="0" dirty="0" smtClean="0"/>
              <a:t>                100100+</a:t>
            </a:r>
          </a:p>
          <a:p>
            <a:pPr marL="228600" indent="-228600">
              <a:buNone/>
            </a:pPr>
            <a:r>
              <a:rPr lang="el-GR" b="0" baseline="0" dirty="0" smtClean="0"/>
              <a:t>                011100 =</a:t>
            </a:r>
          </a:p>
          <a:p>
            <a:pPr marL="228600" indent="-228600">
              <a:buNone/>
            </a:pPr>
            <a:r>
              <a:rPr lang="el-GR" b="0" baseline="0" dirty="0" smtClean="0"/>
              <a:t>                11</a:t>
            </a:r>
            <a:r>
              <a:rPr lang="el-GR" b="1" baseline="0" dirty="0" smtClean="0"/>
              <a:t>1</a:t>
            </a:r>
            <a:r>
              <a:rPr lang="el-GR" b="0" baseline="0" dirty="0" smtClean="0"/>
              <a:t>  </a:t>
            </a:r>
          </a:p>
          <a:p>
            <a:pPr marL="228600" indent="-228600">
              <a:buNone/>
            </a:pPr>
            <a:r>
              <a:rPr lang="el-GR" b="0" baseline="0" dirty="0" smtClean="0"/>
              <a:t>_______1____________________</a:t>
            </a:r>
          </a:p>
          <a:p>
            <a:pPr marL="228600" indent="-228600">
              <a:buNone/>
            </a:pPr>
            <a:r>
              <a:rPr lang="el-GR" b="0" baseline="0" dirty="0" smtClean="0"/>
              <a:t>                1000000 </a:t>
            </a:r>
          </a:p>
          <a:p>
            <a:pPr marL="228600" indent="-228600">
              <a:buNone/>
            </a:pPr>
            <a:endParaRPr lang="el-GR" b="0" baseline="0" dirty="0" smtClean="0"/>
          </a:p>
          <a:p>
            <a:pPr marL="228600" indent="-228600">
              <a:buNone/>
            </a:pPr>
            <a:endParaRPr lang="el-GR" b="0" baseline="0" dirty="0" smtClean="0"/>
          </a:p>
          <a:p>
            <a:pPr marL="228600" indent="-228600">
              <a:buNone/>
            </a:pPr>
            <a:r>
              <a:rPr lang="el-GR" b="0" baseline="0" dirty="0" smtClean="0"/>
              <a:t>Όταν προσθέτουμε 2 </a:t>
            </a:r>
            <a:r>
              <a:rPr lang="en-US" b="0" baseline="0" dirty="0" smtClean="0"/>
              <a:t>bit </a:t>
            </a:r>
            <a:r>
              <a:rPr lang="el-GR" b="0" baseline="0" dirty="0" smtClean="0"/>
              <a:t>των Α, Β συν κρατούμενο:  Το άθροισμα είναι 1 όταν ανάμεσα στα 3 </a:t>
            </a:r>
            <a:r>
              <a:rPr lang="en-US" b="0" baseline="0" dirty="0" smtClean="0"/>
              <a:t>bit </a:t>
            </a:r>
            <a:r>
              <a:rPr lang="el-GR" b="0" baseline="0" dirty="0" smtClean="0"/>
              <a:t>υπάρχει περιττό πλήθος μονάδων (μία ή τρεις). Είναι 0 όταν υπάρχει άρτιο πλήθος μονάδων. Το νέο κρατούμενο είναι 1 αν ανάμεσα στα 3 </a:t>
            </a:r>
            <a:r>
              <a:rPr lang="en-US" b="0" baseline="0" dirty="0" smtClean="0"/>
              <a:t>Bit </a:t>
            </a:r>
            <a:r>
              <a:rPr lang="el-GR" b="0" baseline="0" dirty="0" smtClean="0"/>
              <a:t>υπάρχουν 2 ή περισσότερες μονάδες δηλαδή αν το </a:t>
            </a:r>
            <a:r>
              <a:rPr lang="el-GR" b="0" baseline="0" smtClean="0"/>
              <a:t>άθροισμα είναι πάνω από 1.</a:t>
            </a: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0" baseline="0" dirty="0" smtClean="0"/>
          </a:p>
          <a:p>
            <a:pPr marL="228600" indent="-228600">
              <a:buNone/>
            </a:pPr>
            <a:endParaRPr lang="el-GR" b="1"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 </a:t>
            </a:r>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11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Δυαδική</a:t>
            </a:r>
            <a:r>
              <a:rPr lang="el-GR" baseline="0" dirty="0" smtClean="0"/>
              <a:t> αναπαράσταση δεδομένων (αριθμοί και χαρακτήρες)</a:t>
            </a:r>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r=10 (</a:t>
            </a:r>
            <a:r>
              <a:rPr lang="el-GR" dirty="0" smtClean="0"/>
              <a:t>δεκαδικό)</a:t>
            </a:r>
          </a:p>
          <a:p>
            <a:r>
              <a:rPr lang="en-US" dirty="0" smtClean="0"/>
              <a:t>Radix=</a:t>
            </a:r>
            <a:r>
              <a:rPr lang="el-GR" dirty="0" smtClean="0"/>
              <a:t>βάση συστήματος. </a:t>
            </a:r>
          </a:p>
          <a:p>
            <a:r>
              <a:rPr lang="el-GR" dirty="0" smtClean="0"/>
              <a:t>Κάθε σύστημα</a:t>
            </a:r>
            <a:r>
              <a:rPr lang="el-GR" baseline="0" dirty="0" smtClean="0"/>
              <a:t> βάσης </a:t>
            </a:r>
            <a:r>
              <a:rPr lang="en-US" baseline="0" dirty="0" smtClean="0"/>
              <a:t>r </a:t>
            </a:r>
            <a:r>
              <a:rPr lang="el-GR" baseline="0" dirty="0" smtClean="0"/>
              <a:t>χρησιμοποιεί </a:t>
            </a:r>
            <a:r>
              <a:rPr lang="en-US" baseline="0" dirty="0" smtClean="0"/>
              <a:t>r </a:t>
            </a:r>
            <a:r>
              <a:rPr lang="el-GR" baseline="0" dirty="0" smtClean="0"/>
              <a:t>ψηφία. </a:t>
            </a:r>
          </a:p>
          <a:p>
            <a:r>
              <a:rPr lang="el-GR" baseline="0" dirty="0" smtClean="0"/>
              <a:t>Πχ το δεκαδικό 0-9</a:t>
            </a:r>
          </a:p>
          <a:p>
            <a:r>
              <a:rPr lang="el-GR" baseline="0" dirty="0" smtClean="0"/>
              <a:t>Ο αριθμός 10 δεν είναι ψηφίο του δεκαδικού συστήματος ούτε το 11…… είναι συνδυασμοί των βασικών ψηφίων</a:t>
            </a:r>
          </a:p>
          <a:p>
            <a:r>
              <a:rPr lang="el-GR" baseline="0" dirty="0" smtClean="0"/>
              <a:t>12 = 1 δεκάδα και 2 μονάδες</a:t>
            </a:r>
          </a:p>
          <a:p>
            <a:r>
              <a:rPr lang="el-GR" baseline="0" dirty="0" smtClean="0"/>
              <a:t>152 = 1 εκατοντάδα 5 δεκάδες και 2 μονάδες</a:t>
            </a:r>
          </a:p>
          <a:p>
            <a:r>
              <a:rPr lang="el-GR" baseline="0" dirty="0" smtClean="0"/>
              <a:t>2152 = 2 χιλιάδες 1 εκατοντάδα 5 δεκάδες και 2 μονάδες.</a:t>
            </a:r>
          </a:p>
          <a:p>
            <a:endParaRPr lang="el-GR" baseline="0" dirty="0" smtClean="0"/>
          </a:p>
          <a:p>
            <a:r>
              <a:rPr lang="el-GR" baseline="0" dirty="0" smtClean="0"/>
              <a:t>Θέση ψηφίου: Κάθε ψηφίο ανάλογα με τη θέση του απεικονίζει μία ποσότητα.</a:t>
            </a:r>
          </a:p>
          <a:p>
            <a:r>
              <a:rPr lang="el-GR" baseline="0" dirty="0" smtClean="0"/>
              <a:t>Πχ 4185</a:t>
            </a:r>
          </a:p>
          <a:p>
            <a:endParaRPr lang="el-GR" baseline="0" dirty="0" smtClean="0"/>
          </a:p>
          <a:p>
            <a:r>
              <a:rPr lang="el-GR" baseline="0" dirty="0" smtClean="0"/>
              <a:t>Το 4 αντιστοιχεί σε χιλιάδες. Βάση =10.</a:t>
            </a:r>
          </a:p>
          <a:p>
            <a:endParaRPr lang="el-GR" baseline="0" dirty="0" smtClean="0"/>
          </a:p>
          <a:p>
            <a:r>
              <a:rPr lang="el-GR" baseline="0" dirty="0" smtClean="0"/>
              <a:t>10</a:t>
            </a:r>
            <a:r>
              <a:rPr lang="el-GR" baseline="30000" dirty="0" smtClean="0"/>
              <a:t>3</a:t>
            </a:r>
            <a:r>
              <a:rPr lang="el-GR" baseline="0" dirty="0" smtClean="0"/>
              <a:t> 	10</a:t>
            </a:r>
            <a:r>
              <a:rPr lang="el-GR" baseline="30000" dirty="0" smtClean="0"/>
              <a:t>2</a:t>
            </a:r>
            <a:r>
              <a:rPr lang="el-GR" baseline="0" dirty="0" smtClean="0"/>
              <a:t> 	10</a:t>
            </a:r>
            <a:r>
              <a:rPr lang="el-GR" baseline="30000" dirty="0" smtClean="0"/>
              <a:t>1</a:t>
            </a:r>
            <a:r>
              <a:rPr lang="el-GR" baseline="0" dirty="0" smtClean="0"/>
              <a:t>	10</a:t>
            </a:r>
            <a:r>
              <a:rPr lang="el-GR" baseline="30000" dirty="0" smtClean="0"/>
              <a:t>0</a:t>
            </a:r>
          </a:p>
          <a:p>
            <a:r>
              <a:rPr lang="el-GR" baseline="0" dirty="0" smtClean="0"/>
              <a:t>4	1	8	5</a:t>
            </a:r>
          </a:p>
          <a:p>
            <a:endParaRPr lang="el-GR" baseline="0" dirty="0" smtClean="0"/>
          </a:p>
          <a:p>
            <a:r>
              <a:rPr lang="el-GR" baseline="0" dirty="0" smtClean="0"/>
              <a:t>Οι δυνάμεις της βάσης =10 αυξάνονται όσο πάμε αριστερά</a:t>
            </a:r>
            <a:r>
              <a:rPr lang="en-US" baseline="0" dirty="0" smtClean="0"/>
              <a:t>,</a:t>
            </a:r>
            <a:r>
              <a:rPr lang="el-GR" baseline="0" dirty="0" smtClean="0"/>
              <a:t> η μηδενική δύναμη είναι η δεξιότερη.</a:t>
            </a:r>
          </a:p>
          <a:p>
            <a:r>
              <a:rPr lang="el-GR" baseline="0" dirty="0" smtClean="0"/>
              <a:t>10</a:t>
            </a:r>
            <a:r>
              <a:rPr lang="el-GR" baseline="30000" dirty="0" smtClean="0"/>
              <a:t>3</a:t>
            </a:r>
            <a:r>
              <a:rPr lang="el-GR" baseline="0" dirty="0" smtClean="0"/>
              <a:t> = 1000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a:t>
            </a:r>
            <a:r>
              <a:rPr lang="el-GR" baseline="30000" dirty="0" smtClean="0"/>
              <a:t>2</a:t>
            </a:r>
            <a:r>
              <a:rPr lang="el-GR" baseline="0" dirty="0" smtClean="0"/>
              <a:t> = 100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a:t>
            </a:r>
            <a:r>
              <a:rPr lang="el-GR" baseline="30000" dirty="0" smtClean="0"/>
              <a:t>1</a:t>
            </a:r>
            <a:r>
              <a:rPr lang="el-GR" baseline="0" dirty="0" smtClean="0"/>
              <a:t> = 10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a:t>
            </a:r>
            <a:r>
              <a:rPr lang="el-GR" baseline="30000" dirty="0" smtClean="0"/>
              <a:t>0</a:t>
            </a:r>
            <a:r>
              <a:rPr lang="el-GR" baseline="0" dirty="0" smtClean="0"/>
              <a:t> = 1</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4185= 4 </a:t>
            </a:r>
            <a:r>
              <a:rPr lang="en-US" baseline="0" dirty="0" smtClean="0"/>
              <a:t>x 10</a:t>
            </a:r>
            <a:r>
              <a:rPr lang="en-US" baseline="30000" dirty="0" smtClean="0"/>
              <a:t>3</a:t>
            </a:r>
            <a:r>
              <a:rPr lang="en-US" baseline="0" dirty="0" smtClean="0"/>
              <a:t> + 1 x 10</a:t>
            </a:r>
            <a:r>
              <a:rPr lang="en-US" baseline="30000" dirty="0" smtClean="0"/>
              <a:t>2</a:t>
            </a:r>
            <a:r>
              <a:rPr lang="en-US" baseline="0" dirty="0" smtClean="0"/>
              <a:t>+ 8x10</a:t>
            </a:r>
            <a:r>
              <a:rPr lang="en-US" baseline="30000" dirty="0" smtClean="0"/>
              <a:t>1</a:t>
            </a:r>
            <a:r>
              <a:rPr lang="en-US" baseline="0" dirty="0" smtClean="0"/>
              <a:t> + 5 x10</a:t>
            </a:r>
            <a:r>
              <a:rPr lang="en-US" baseline="30000" dirty="0" smtClean="0"/>
              <a:t>0</a:t>
            </a:r>
            <a:endParaRPr lang="el-GR"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r>
              <a:rPr lang="el-GR" baseline="0" dirty="0" smtClean="0"/>
              <a:t>5 μονάδες</a:t>
            </a:r>
          </a:p>
          <a:p>
            <a:r>
              <a:rPr lang="el-GR" baseline="0" dirty="0" smtClean="0"/>
              <a:t>8 δεκάδες</a:t>
            </a:r>
          </a:p>
          <a:p>
            <a:r>
              <a:rPr lang="el-GR" baseline="0" dirty="0" smtClean="0"/>
              <a:t>1 εκατοντάδα</a:t>
            </a:r>
          </a:p>
          <a:p>
            <a:r>
              <a:rPr lang="el-GR" baseline="0" dirty="0" smtClean="0"/>
              <a:t>4 χιλιάδες</a:t>
            </a:r>
          </a:p>
          <a:p>
            <a:endParaRPr lang="el-GR" baseline="0" dirty="0" smtClean="0"/>
          </a:p>
          <a:p>
            <a:r>
              <a:rPr lang="el-GR" baseline="0" dirty="0" smtClean="0"/>
              <a:t>_____________________________________________ ΤΜΗΜΑ ΠΕΜΠΤΗΣ _________________________________</a:t>
            </a:r>
          </a:p>
          <a:p>
            <a:r>
              <a:rPr lang="en-US" baseline="0" dirty="0" smtClean="0"/>
              <a:t>r -&gt; radix . </a:t>
            </a:r>
            <a:r>
              <a:rPr lang="el-GR" baseline="0" dirty="0" smtClean="0"/>
              <a:t>Η βάση δείχνει πόσα ψηφία (διακριτά) χρησιμοποιεί το σύστημα</a:t>
            </a:r>
          </a:p>
          <a:p>
            <a:endParaRPr lang="el-GR" baseline="0" dirty="0" smtClean="0"/>
          </a:p>
          <a:p>
            <a:r>
              <a:rPr lang="en-US" baseline="0" dirty="0" smtClean="0"/>
              <a:t>r=10 (</a:t>
            </a:r>
            <a:r>
              <a:rPr lang="el-GR" baseline="0" dirty="0" smtClean="0"/>
              <a:t>δεκαδικό) 0,1,2,3,4,5,6,7,8,9</a:t>
            </a:r>
          </a:p>
          <a:p>
            <a:endParaRPr lang="el-GR" baseline="0" dirty="0" smtClean="0"/>
          </a:p>
          <a:p>
            <a:r>
              <a:rPr lang="el-GR" baseline="0" dirty="0" smtClean="0"/>
              <a:t>Οι αριθμοί που υπερβαίνουν το 9 είναι συνδυασμοί αυτών των ψηφίων.</a:t>
            </a:r>
          </a:p>
          <a:p>
            <a:r>
              <a:rPr lang="el-GR" baseline="0" dirty="0" smtClean="0"/>
              <a:t>Πχ ο αριθμός 10 = 1 δεκάδα και 0 μονάδες (συνδυασμός των βασικών ψηφίων 1 και 0)</a:t>
            </a:r>
          </a:p>
          <a:p>
            <a:endParaRPr lang="el-GR" baseline="0" dirty="0" smtClean="0"/>
          </a:p>
          <a:p>
            <a:r>
              <a:rPr lang="el-GR" baseline="0" dirty="0" smtClean="0"/>
              <a:t>Ο αριθμός 512 είναι συνδυασμός των βασικών ψηφίων 5,1, και 2. Η ΘΕΣΗ των ψηφίων είναι εκείνη που καθορίζει την αξία ή τιμή του αριθμού.</a:t>
            </a:r>
          </a:p>
          <a:p>
            <a:endParaRPr lang="el-GR" baseline="0" dirty="0" smtClean="0"/>
          </a:p>
          <a:p>
            <a:r>
              <a:rPr lang="el-GR" baseline="0" dirty="0" smtClean="0"/>
              <a:t>5,1,2: 215, 512, 152…. Οι αριθμοί αυτοί είναι διαφορετικοί ανάλογα με τη θέση των ψηφίων. ΘΕΣΗ(;;;;;)</a:t>
            </a:r>
          </a:p>
          <a:p>
            <a:endParaRPr lang="el-GR" baseline="0" dirty="0" smtClean="0"/>
          </a:p>
          <a:p>
            <a:r>
              <a:rPr lang="el-GR" baseline="0" dirty="0" smtClean="0"/>
              <a:t>512: 5 εκατοντάδες (</a:t>
            </a:r>
            <a:r>
              <a:rPr lang="el-GR" baseline="0" dirty="0" err="1" smtClean="0"/>
              <a:t>εκαντοντάδα</a:t>
            </a:r>
            <a:r>
              <a:rPr lang="el-GR" baseline="0" dirty="0" smtClean="0"/>
              <a:t> 100 = 10</a:t>
            </a:r>
            <a:r>
              <a:rPr lang="el-GR" baseline="30000" dirty="0" smtClean="0"/>
              <a:t>2</a:t>
            </a:r>
            <a:r>
              <a:rPr lang="el-GR" baseline="0" dirty="0" smtClean="0"/>
              <a:t>)</a:t>
            </a:r>
          </a:p>
          <a:p>
            <a:r>
              <a:rPr lang="el-GR" baseline="0" dirty="0" smtClean="0"/>
              <a:t>        1 δεκάδα        (δεκάδα 10=10</a:t>
            </a:r>
            <a:r>
              <a:rPr lang="el-GR" baseline="30000" dirty="0" smtClean="0"/>
              <a:t>1</a:t>
            </a:r>
            <a:r>
              <a:rPr lang="el-GR" baseline="0" dirty="0" smtClean="0"/>
              <a:t>)</a:t>
            </a:r>
          </a:p>
          <a:p>
            <a:r>
              <a:rPr lang="el-GR" baseline="0" dirty="0" smtClean="0"/>
              <a:t>        2 μονάδες       (μονάδα 1=10</a:t>
            </a:r>
            <a:r>
              <a:rPr lang="el-GR" baseline="30000" dirty="0" smtClean="0"/>
              <a:t>0</a:t>
            </a:r>
            <a:r>
              <a:rPr lang="el-GR" baseline="0" dirty="0" smtClean="0"/>
              <a:t>)</a:t>
            </a:r>
          </a:p>
          <a:p>
            <a:endParaRPr lang="el-GR" baseline="0" dirty="0" smtClean="0"/>
          </a:p>
          <a:p>
            <a:r>
              <a:rPr lang="el-GR" baseline="0" dirty="0" smtClean="0"/>
              <a:t>3512: 3 χιλιάδες  (χιλιάδα 1000, 10</a:t>
            </a:r>
            <a:r>
              <a:rPr lang="el-GR" baseline="30000" dirty="0" smtClean="0"/>
              <a:t>3</a:t>
            </a:r>
            <a:r>
              <a:rPr lang="el-GR" baseline="0" dirty="0" smtClean="0"/>
              <a:t>)</a:t>
            </a:r>
          </a:p>
          <a:p>
            <a:r>
              <a:rPr lang="el-GR" baseline="0" dirty="0" smtClean="0"/>
              <a:t>          5 εκατοντάδες </a:t>
            </a:r>
          </a:p>
          <a:p>
            <a:r>
              <a:rPr lang="el-GR" baseline="0" dirty="0" smtClean="0"/>
              <a:t>          1 δεκάδα </a:t>
            </a:r>
          </a:p>
          <a:p>
            <a:r>
              <a:rPr lang="el-GR" baseline="0" dirty="0" smtClean="0"/>
              <a:t>          2 μονάδες</a:t>
            </a:r>
          </a:p>
          <a:p>
            <a:endParaRPr lang="el-GR" baseline="0" dirty="0" smtClean="0"/>
          </a:p>
          <a:p>
            <a:r>
              <a:rPr lang="el-GR" baseline="0" dirty="0" smtClean="0"/>
              <a:t>Οι αξίες αρχίζουν από δεξιά: Οι μικρότερες αξίες είναι δεξιά, οι αξίες αυξάνονται προς τα αριστερά.</a:t>
            </a:r>
          </a:p>
          <a:p>
            <a:endParaRPr lang="el-GR" baseline="0" dirty="0" smtClean="0"/>
          </a:p>
          <a:p>
            <a:r>
              <a:rPr lang="el-GR" baseline="0" dirty="0" smtClean="0"/>
              <a:t>10</a:t>
            </a:r>
            <a:r>
              <a:rPr lang="el-GR" baseline="30000" dirty="0" smtClean="0"/>
              <a:t>3</a:t>
            </a:r>
            <a:r>
              <a:rPr lang="el-GR" baseline="0" dirty="0" smtClean="0"/>
              <a:t>             10</a:t>
            </a:r>
            <a:r>
              <a:rPr lang="el-GR" baseline="30000" dirty="0" smtClean="0"/>
              <a:t>2</a:t>
            </a:r>
            <a:r>
              <a:rPr lang="el-GR" baseline="0" dirty="0" smtClean="0"/>
              <a:t>               10</a:t>
            </a:r>
            <a:r>
              <a:rPr lang="el-GR" baseline="30000" dirty="0" smtClean="0"/>
              <a:t>1</a:t>
            </a:r>
            <a:r>
              <a:rPr lang="el-GR" baseline="0" dirty="0" smtClean="0"/>
              <a:t>    	10</a:t>
            </a:r>
            <a:r>
              <a:rPr lang="el-GR" baseline="30000" dirty="0" smtClean="0"/>
              <a:t>0</a:t>
            </a:r>
          </a:p>
          <a:p>
            <a:r>
              <a:rPr lang="el-GR" baseline="0" dirty="0" smtClean="0"/>
              <a:t>3	5	1	2</a:t>
            </a:r>
            <a:endParaRPr lang="en-US" baseline="0" dirty="0" smtClean="0"/>
          </a:p>
          <a:p>
            <a:endParaRPr lang="en-US" baseline="0" dirty="0" smtClean="0"/>
          </a:p>
          <a:p>
            <a:r>
              <a:rPr lang="en-US" baseline="0" dirty="0" smtClean="0"/>
              <a:t>3512 = 3x 10</a:t>
            </a:r>
            <a:r>
              <a:rPr lang="en-US" baseline="30000" dirty="0" smtClean="0"/>
              <a:t>3</a:t>
            </a:r>
            <a:r>
              <a:rPr lang="en-US" baseline="0" dirty="0" smtClean="0"/>
              <a:t> + 5x10</a:t>
            </a:r>
            <a:r>
              <a:rPr lang="en-US" baseline="30000" dirty="0" smtClean="0"/>
              <a:t>2</a:t>
            </a:r>
            <a:r>
              <a:rPr lang="en-US" baseline="0" dirty="0" smtClean="0"/>
              <a:t> + 1x10</a:t>
            </a:r>
            <a:r>
              <a:rPr lang="en-US" baseline="30000" dirty="0" smtClean="0"/>
              <a:t>1</a:t>
            </a:r>
            <a:r>
              <a:rPr lang="en-US" baseline="0" dirty="0" smtClean="0"/>
              <a:t> +2 x10</a:t>
            </a:r>
            <a:r>
              <a:rPr lang="en-US" baseline="30000" dirty="0" smtClean="0"/>
              <a:t>0</a:t>
            </a:r>
          </a:p>
          <a:p>
            <a:endParaRPr lang="el-GR" baseline="0" dirty="0" smtClean="0"/>
          </a:p>
          <a:p>
            <a:endParaRPr lang="el-GR" baseline="0" dirty="0" smtClean="0"/>
          </a:p>
          <a:p>
            <a:r>
              <a:rPr lang="el-GR" dirty="0" smtClean="0"/>
              <a:t>__________________________ΤΜΗΜΑ</a:t>
            </a:r>
            <a:r>
              <a:rPr lang="el-GR" baseline="0" dirty="0" smtClean="0"/>
              <a:t> ΠΑΡΑΣΚΕΥΗΣ___________________________________________________</a:t>
            </a:r>
          </a:p>
          <a:p>
            <a:endParaRPr lang="el-GR" baseline="0" dirty="0" smtClean="0"/>
          </a:p>
          <a:p>
            <a:r>
              <a:rPr lang="el-GR" baseline="0" dirty="0" smtClean="0"/>
              <a:t>Σύστημα αρίθμησης χαρακτηρίζεται από την βάση</a:t>
            </a:r>
            <a:r>
              <a:rPr lang="en-US" baseline="0" dirty="0" smtClean="0"/>
              <a:t> r (radix). </a:t>
            </a:r>
          </a:p>
          <a:p>
            <a:r>
              <a:rPr lang="el-GR" baseline="0" dirty="0" smtClean="0"/>
              <a:t>Βάση είναι το πλήθος των βασικών ψηφίων του συστήματος. Δεκαδικό</a:t>
            </a:r>
            <a:r>
              <a:rPr lang="en-US" baseline="0" dirty="0" smtClean="0"/>
              <a:t>, r=10 </a:t>
            </a:r>
            <a:r>
              <a:rPr lang="el-GR" baseline="0" dirty="0" smtClean="0"/>
              <a:t>και περιέχει 10 βασικά ψηφιά.</a:t>
            </a:r>
          </a:p>
          <a:p>
            <a:r>
              <a:rPr lang="el-GR" baseline="0" dirty="0" smtClean="0"/>
              <a:t>0,1,2,3,4,5,6,7 ,8,9</a:t>
            </a:r>
          </a:p>
          <a:p>
            <a:endParaRPr lang="el-GR" baseline="0" dirty="0" smtClean="0"/>
          </a:p>
          <a:p>
            <a:r>
              <a:rPr lang="el-GR" baseline="0" dirty="0" smtClean="0"/>
              <a:t>Ο αριθμός 12 δεν είναι βασικός αριθμός του δεκαδικού συστήματος αλλά είναι συνδυασμός των ψηφίων 1 και 2</a:t>
            </a:r>
          </a:p>
          <a:p>
            <a:r>
              <a:rPr lang="el-GR" baseline="0" dirty="0" smtClean="0"/>
              <a:t>Ομοίως, το 21, είναι συνδυασμός των 1, 2</a:t>
            </a:r>
          </a:p>
          <a:p>
            <a:r>
              <a:rPr lang="el-GR" baseline="0" dirty="0" smtClean="0"/>
              <a:t>ΕΊΝΑΙ ίδια το 12 και το 21; Χρησιμοποιούν τον ίδιο συνδυασμό. ΔΕΝ είναι ίδια γιατί αυτό που διαφέρει είναι η ΘΕΣΗ των βασικών ψηφίων 1 και 2</a:t>
            </a:r>
          </a:p>
          <a:p>
            <a:endParaRPr lang="el-GR" baseline="0" dirty="0" smtClean="0"/>
          </a:p>
          <a:p>
            <a:r>
              <a:rPr lang="el-GR" baseline="0" dirty="0" smtClean="0"/>
              <a:t>12 = 2 μονάδες και μία δεκάδα</a:t>
            </a:r>
          </a:p>
          <a:p>
            <a:r>
              <a:rPr lang="el-GR" baseline="0" dirty="0" smtClean="0"/>
              <a:t>21 = 1 μονάδα και δύο δεκάδες</a:t>
            </a:r>
          </a:p>
          <a:p>
            <a:r>
              <a:rPr lang="el-GR" baseline="0" dirty="0" smtClean="0"/>
              <a:t>251 = 1 μονάδα, 5 δεκάδες και 2 εκατοντάδες</a:t>
            </a:r>
          </a:p>
          <a:p>
            <a:r>
              <a:rPr lang="el-GR" baseline="0" dirty="0" smtClean="0"/>
              <a:t>3251 = 1 μονάδα, 5 δεκάδες, 2 εκατοντάδες και 3 χιλιάδες.</a:t>
            </a:r>
          </a:p>
          <a:p>
            <a:endParaRPr lang="el-GR" baseline="0" dirty="0" smtClean="0"/>
          </a:p>
          <a:p>
            <a:r>
              <a:rPr lang="el-GR" baseline="0" dirty="0" smtClean="0"/>
              <a:t>ΘΕΣΗ κάθε βασικού ψηφίου αντιστοιχεί σε μία ποσότητα ή σε ένα βάρος.</a:t>
            </a:r>
          </a:p>
          <a:p>
            <a:r>
              <a:rPr lang="el-GR" baseline="0" dirty="0" smtClean="0"/>
              <a:t>ΠΟΙΕΣ είναι αυτές οι ποσότητες ή βάρη στο δεκαδικό σύστημα; </a:t>
            </a:r>
          </a:p>
          <a:p>
            <a:r>
              <a:rPr lang="el-GR" baseline="0" dirty="0" smtClean="0"/>
              <a:t>Μονάδες, οι δεκάδες, οι εκατοντάδες, οι χιλιάδες κλπ</a:t>
            </a:r>
          </a:p>
          <a:p>
            <a:endParaRPr lang="el-GR" baseline="0" dirty="0" smtClean="0"/>
          </a:p>
          <a:p>
            <a:r>
              <a:rPr lang="el-GR" baseline="0" dirty="0" smtClean="0"/>
              <a:t>Μονάδα: 10</a:t>
            </a:r>
            <a:r>
              <a:rPr lang="el-GR" baseline="30000" dirty="0" smtClean="0"/>
              <a:t>0</a:t>
            </a:r>
            <a:r>
              <a:rPr lang="el-GR" baseline="0" dirty="0" smtClean="0"/>
              <a:t>=1 μηδενική δύναμη του 10</a:t>
            </a:r>
          </a:p>
          <a:p>
            <a:r>
              <a:rPr lang="el-GR" baseline="0" dirty="0" smtClean="0"/>
              <a:t>Δεκάδα: 10</a:t>
            </a:r>
            <a:r>
              <a:rPr lang="el-GR" baseline="30000" dirty="0" smtClean="0"/>
              <a:t>1</a:t>
            </a:r>
            <a:r>
              <a:rPr lang="el-GR" baseline="0" dirty="0" smtClean="0"/>
              <a:t>=10 πρώτη δύναμη του 10</a:t>
            </a:r>
          </a:p>
          <a:p>
            <a:r>
              <a:rPr lang="el-GR" baseline="0" dirty="0" smtClean="0"/>
              <a:t>Εκατοντάδα: 10</a:t>
            </a:r>
            <a:r>
              <a:rPr lang="el-GR" baseline="30000" dirty="0" smtClean="0"/>
              <a:t>2</a:t>
            </a:r>
            <a:r>
              <a:rPr lang="el-GR" baseline="0" dirty="0" smtClean="0"/>
              <a:t>=100 δεύτερη δύναμη του 10</a:t>
            </a:r>
          </a:p>
          <a:p>
            <a:r>
              <a:rPr lang="el-GR" baseline="0" dirty="0" smtClean="0"/>
              <a:t>Χιλιάδα: 10</a:t>
            </a:r>
            <a:r>
              <a:rPr lang="el-GR" baseline="30000" dirty="0" smtClean="0"/>
              <a:t>3</a:t>
            </a:r>
            <a:r>
              <a:rPr lang="el-GR" baseline="0" dirty="0" smtClean="0"/>
              <a:t>=1000 Τρίτη δύναμη του 10</a:t>
            </a:r>
          </a:p>
          <a:p>
            <a:endParaRPr lang="el-GR" baseline="0" dirty="0" smtClean="0"/>
          </a:p>
          <a:p>
            <a:r>
              <a:rPr lang="el-GR" baseline="0" dirty="0" smtClean="0"/>
              <a:t>Τα βάρη του δεκαδικού συστήματος είναι δυνάμεις του 10. Το μικρότερο βάρος είναι η μονάδα και τοποθετείται στο δεξί μέρος του αριθμού.</a:t>
            </a:r>
          </a:p>
          <a:p>
            <a:endParaRPr lang="el-GR" baseline="0" dirty="0" smtClean="0"/>
          </a:p>
          <a:p>
            <a:r>
              <a:rPr lang="el-GR" baseline="0" dirty="0" smtClean="0"/>
              <a:t>Πχ ο αριθμός 4121</a:t>
            </a:r>
          </a:p>
          <a:p>
            <a:endParaRPr lang="el-GR" baseline="0" dirty="0" smtClean="0"/>
          </a:p>
          <a:p>
            <a:endParaRPr lang="el-GR" baseline="0" dirty="0" smtClean="0"/>
          </a:p>
          <a:p>
            <a:r>
              <a:rPr lang="el-GR" baseline="0" dirty="0" smtClean="0"/>
              <a:t>10</a:t>
            </a:r>
            <a:r>
              <a:rPr lang="el-GR" baseline="30000" dirty="0" smtClean="0"/>
              <a:t>3</a:t>
            </a:r>
            <a:r>
              <a:rPr lang="el-GR" baseline="0" dirty="0" smtClean="0"/>
              <a:t>               10</a:t>
            </a:r>
            <a:r>
              <a:rPr lang="el-GR" baseline="30000" dirty="0" smtClean="0"/>
              <a:t>2</a:t>
            </a:r>
            <a:r>
              <a:rPr lang="el-GR" baseline="0" dirty="0" smtClean="0"/>
              <a:t>             10</a:t>
            </a:r>
            <a:r>
              <a:rPr lang="el-GR" baseline="30000" dirty="0" smtClean="0"/>
              <a:t>1</a:t>
            </a:r>
            <a:r>
              <a:rPr lang="el-GR" baseline="0" dirty="0" smtClean="0"/>
              <a:t>              10</a:t>
            </a:r>
            <a:r>
              <a:rPr lang="el-GR" baseline="30000" dirty="0" smtClean="0"/>
              <a:t>0</a:t>
            </a:r>
          </a:p>
          <a:p>
            <a:r>
              <a:rPr lang="el-GR" baseline="0" dirty="0" smtClean="0"/>
              <a:t>4	1	2	1</a:t>
            </a:r>
          </a:p>
          <a:p>
            <a:endParaRPr lang="el-GR" baseline="0" dirty="0" smtClean="0"/>
          </a:p>
          <a:p>
            <a:r>
              <a:rPr lang="el-GR" baseline="0" dirty="0" smtClean="0"/>
              <a:t>4121= 4</a:t>
            </a:r>
            <a:r>
              <a:rPr lang="en-US" baseline="0" dirty="0" smtClean="0"/>
              <a:t>x10</a:t>
            </a:r>
            <a:r>
              <a:rPr lang="en-US" baseline="30000" dirty="0" smtClean="0"/>
              <a:t>3</a:t>
            </a:r>
            <a:r>
              <a:rPr lang="en-US" baseline="0" dirty="0" smtClean="0"/>
              <a:t>+1x10</a:t>
            </a:r>
            <a:r>
              <a:rPr lang="en-US" baseline="30000" dirty="0" smtClean="0"/>
              <a:t>2</a:t>
            </a:r>
            <a:r>
              <a:rPr lang="en-US" baseline="0" dirty="0" smtClean="0"/>
              <a:t>+2x10</a:t>
            </a:r>
            <a:r>
              <a:rPr lang="en-US" baseline="30000" dirty="0" smtClean="0"/>
              <a:t>1</a:t>
            </a:r>
            <a:r>
              <a:rPr lang="en-US" baseline="0" dirty="0" smtClean="0"/>
              <a:t>+1x10</a:t>
            </a:r>
            <a:r>
              <a:rPr lang="en-US" baseline="30000" dirty="0" smtClean="0"/>
              <a:t>0</a:t>
            </a:r>
            <a:endParaRPr lang="el-GR" baseline="30000" dirty="0" smtClean="0"/>
          </a:p>
          <a:p>
            <a:r>
              <a:rPr lang="en-US" baseline="0" dirty="0" smtClean="0"/>
              <a:t>        = 4000+100+20+1</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Δυαδικό</a:t>
            </a:r>
            <a:r>
              <a:rPr lang="el-GR" baseline="0" dirty="0" smtClean="0"/>
              <a:t> σύστημα έχει ως βάση το </a:t>
            </a:r>
            <a:r>
              <a:rPr lang="en-US" baseline="0" dirty="0" smtClean="0"/>
              <a:t>r=2</a:t>
            </a:r>
          </a:p>
          <a:p>
            <a:r>
              <a:rPr lang="en-US" baseline="0" dirty="0" smtClean="0"/>
              <a:t>0 </a:t>
            </a:r>
            <a:r>
              <a:rPr lang="el-GR" baseline="0" dirty="0" smtClean="0"/>
              <a:t>και 1.</a:t>
            </a:r>
          </a:p>
          <a:p>
            <a:r>
              <a:rPr lang="el-GR" baseline="0" dirty="0" smtClean="0"/>
              <a:t>Κωδικοποίηση δεδομένων σε 0 και 1.</a:t>
            </a:r>
          </a:p>
          <a:p>
            <a:r>
              <a:rPr lang="el-GR" baseline="0" dirty="0" smtClean="0"/>
              <a:t>Π.χ. οι αριθμοί που είναι η πιο αντιληπτή μορφή θα μας απασχολήσουν αρχικά.</a:t>
            </a:r>
          </a:p>
          <a:p>
            <a:endParaRPr lang="el-GR" baseline="0" dirty="0" smtClean="0"/>
          </a:p>
          <a:p>
            <a:r>
              <a:rPr lang="el-GR" baseline="0" dirty="0" smtClean="0"/>
              <a:t>11001</a:t>
            </a:r>
          </a:p>
          <a:p>
            <a:endParaRPr lang="el-GR" baseline="0" dirty="0" smtClean="0"/>
          </a:p>
          <a:p>
            <a:r>
              <a:rPr lang="el-GR" baseline="0" dirty="0" smtClean="0"/>
              <a:t>Η θέση των ψηφίων αντιστοιχεί σε ποσότητες που είναι δυνάμεις του 2. Η μηδενική δύναμη βρίσκεται τέρμα δεξιά και οι επόμενες προς τα αριστερά αυξάνονται.</a:t>
            </a:r>
          </a:p>
          <a:p>
            <a:endParaRPr lang="el-GR" baseline="0" dirty="0" smtClean="0"/>
          </a:p>
          <a:p>
            <a:r>
              <a:rPr lang="el-GR" baseline="0" dirty="0" smtClean="0"/>
              <a:t>ΠΑΡΑΤΗΡΗΣΗ: Αρχικά θα μελετήσουμε ΜΗ ΠΡΟΣΗΜΑΣΜΕΝΟΥΣ ΑΡΙΘΜΟΥΣ (χωρίς πρόσημο, άρα θετικοί)</a:t>
            </a:r>
          </a:p>
          <a:p>
            <a:endParaRPr lang="el-GR" baseline="0" dirty="0" smtClean="0"/>
          </a:p>
          <a:p>
            <a:r>
              <a:rPr lang="el-GR" baseline="0" dirty="0" smtClean="0"/>
              <a:t> 2</a:t>
            </a:r>
            <a:r>
              <a:rPr lang="el-GR" baseline="30000" dirty="0" smtClean="0"/>
              <a:t>4</a:t>
            </a:r>
            <a:r>
              <a:rPr lang="el-GR" baseline="0" dirty="0" smtClean="0"/>
              <a:t>	2</a:t>
            </a:r>
            <a:r>
              <a:rPr lang="el-GR" baseline="30000" dirty="0" smtClean="0"/>
              <a:t>3</a:t>
            </a:r>
            <a:r>
              <a:rPr lang="el-GR" baseline="0" dirty="0" smtClean="0"/>
              <a:t>	2</a:t>
            </a:r>
            <a:r>
              <a:rPr lang="el-GR" baseline="30000" dirty="0" smtClean="0"/>
              <a:t>2</a:t>
            </a:r>
            <a:r>
              <a:rPr lang="el-GR" baseline="0" dirty="0" smtClean="0"/>
              <a:t>	2</a:t>
            </a:r>
            <a:r>
              <a:rPr lang="el-GR" baseline="30000" dirty="0" smtClean="0"/>
              <a:t>1</a:t>
            </a:r>
            <a:r>
              <a:rPr lang="el-GR" baseline="0" dirty="0" smtClean="0"/>
              <a:t>	2</a:t>
            </a:r>
            <a:r>
              <a:rPr lang="el-GR" baseline="30000" dirty="0" smtClean="0"/>
              <a:t>0</a:t>
            </a:r>
          </a:p>
          <a:p>
            <a:r>
              <a:rPr lang="el-GR" baseline="0" dirty="0" smtClean="0"/>
              <a:t>1	</a:t>
            </a:r>
            <a:r>
              <a:rPr lang="el-GR" baseline="0" dirty="0" err="1" smtClean="0"/>
              <a:t>1</a:t>
            </a:r>
            <a:r>
              <a:rPr lang="el-GR" baseline="0" dirty="0" smtClean="0"/>
              <a:t>	0	</a:t>
            </a:r>
            <a:r>
              <a:rPr lang="el-GR" baseline="0" dirty="0" err="1" smtClean="0"/>
              <a:t>0</a:t>
            </a:r>
            <a:r>
              <a:rPr lang="el-GR" baseline="0" dirty="0" smtClean="0"/>
              <a:t>	1</a:t>
            </a:r>
          </a:p>
          <a:p>
            <a:endParaRPr lang="el-GR" baseline="0" dirty="0" smtClean="0"/>
          </a:p>
          <a:p>
            <a:r>
              <a:rPr lang="el-GR" baseline="0" dirty="0" smtClean="0"/>
              <a:t>Ο Δεξιότερος άσσος αντιστοιχίζεται σε μονάδα (επειδή 2</a:t>
            </a:r>
            <a:r>
              <a:rPr lang="el-GR" baseline="30000" dirty="0" smtClean="0"/>
              <a:t>0</a:t>
            </a:r>
            <a:r>
              <a:rPr lang="el-GR" baseline="0" dirty="0"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Το πρώτο 0 από δεξιά αντιστοιχίζεται σε δυάδα (επειδή 2</a:t>
            </a:r>
            <a:r>
              <a:rPr lang="el-GR" baseline="30000" dirty="0" smtClean="0"/>
              <a:t>1</a:t>
            </a:r>
            <a:r>
              <a:rPr lang="el-GR" baseline="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Το επόμενο 0 αντιστοιχίζεται σε τετράδα (επειδή 2</a:t>
            </a:r>
            <a:r>
              <a:rPr lang="el-GR" baseline="30000" dirty="0" smtClean="0"/>
              <a:t>2</a:t>
            </a:r>
            <a:r>
              <a:rPr lang="el-GR" baseline="0" dirty="0" smtClean="0"/>
              <a:t>=4)</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επόμενος άσσος αντιστοιχίζεται σε οκτάδα (επειδή 2</a:t>
            </a:r>
            <a:r>
              <a:rPr lang="el-GR" baseline="30000" dirty="0" smtClean="0"/>
              <a:t>3</a:t>
            </a:r>
            <a:r>
              <a:rPr lang="el-GR" baseline="0" dirty="0" smtClean="0"/>
              <a:t>=8)</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αριστερότερος άσσος αντιστοιχίζεται σε </a:t>
            </a:r>
            <a:r>
              <a:rPr lang="el-GR" baseline="0" dirty="0" err="1" smtClean="0"/>
              <a:t>δεκαεξάδα</a:t>
            </a:r>
            <a:r>
              <a:rPr lang="el-GR" baseline="0" dirty="0" smtClean="0"/>
              <a:t> (επειδή 2</a:t>
            </a:r>
            <a:r>
              <a:rPr lang="el-GR" baseline="30000" dirty="0" smtClean="0"/>
              <a:t>4</a:t>
            </a:r>
            <a:r>
              <a:rPr lang="el-GR" baseline="0" dirty="0" smtClean="0"/>
              <a:t>=16)</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αριθμός 11001 αποτελείται από 1 μονάδα 0 δυάδες, 0 τετράδες, 1 οκτάδα και 1 δεκαεξάδα=25</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 1 </a:t>
            </a:r>
            <a:r>
              <a:rPr lang="en-US" dirty="0" smtClean="0"/>
              <a:t>x 2</a:t>
            </a:r>
            <a:r>
              <a:rPr lang="en-US" baseline="30000" dirty="0" smtClean="0"/>
              <a:t>0</a:t>
            </a:r>
            <a:r>
              <a:rPr lang="en-US" dirty="0" smtClean="0"/>
              <a:t> + 0 x 2</a:t>
            </a:r>
            <a:r>
              <a:rPr lang="en-US" baseline="30000" dirty="0" smtClean="0"/>
              <a:t>1</a:t>
            </a:r>
            <a:r>
              <a:rPr lang="en-US" dirty="0" smtClean="0"/>
              <a:t> + 0 x 2</a:t>
            </a:r>
            <a:r>
              <a:rPr lang="en-US" baseline="30000" dirty="0" smtClean="0"/>
              <a:t>2</a:t>
            </a:r>
            <a:r>
              <a:rPr lang="en-US" dirty="0" smtClean="0"/>
              <a:t> + 1 x 2</a:t>
            </a:r>
            <a:r>
              <a:rPr lang="en-US" baseline="30000" dirty="0" smtClean="0"/>
              <a:t>3</a:t>
            </a:r>
            <a:r>
              <a:rPr lang="en-US" dirty="0" smtClean="0"/>
              <a:t> +1 x 2</a:t>
            </a:r>
            <a:r>
              <a:rPr lang="en-US" baseline="30000" dirty="0" smtClean="0"/>
              <a:t>4</a:t>
            </a:r>
            <a:endParaRPr lang="el-GR"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_______________________________ </a:t>
            </a:r>
            <a:r>
              <a:rPr lang="el-GR" baseline="0" dirty="0" smtClean="0"/>
              <a:t>ΤΜΗΜΑ ΠΕΜΠΤΗΣ 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Αυτή τη στιγμή αναφερόμαστε σε ΜΗ ΠΡΟΣΗΜΑΣΜΕΝΟΥΣ αριθμούς.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Αργότερα οι αριθμοί θα εκφράζονται σε </a:t>
            </a:r>
            <a:r>
              <a:rPr lang="en-US" baseline="0" dirty="0" smtClean="0"/>
              <a:t>byte </a:t>
            </a:r>
            <a:r>
              <a:rPr lang="el-GR" baseline="0" dirty="0" smtClean="0"/>
              <a:t>ή πολλαπλάσια αυτού (1 </a:t>
            </a:r>
            <a:r>
              <a:rPr lang="en-US" baseline="0" dirty="0" smtClean="0"/>
              <a:t>byte = 8 bit, </a:t>
            </a:r>
            <a:r>
              <a:rPr lang="el-GR" baseline="0" dirty="0" smtClean="0"/>
              <a:t>δηλαδή 8 μηδενικά ή άσσους</a:t>
            </a:r>
            <a:r>
              <a:rPr lang="en-US" baseline="0" dirty="0" smtClean="0"/>
              <a:t>)</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δεκαδικός αριθμός είναι ο 101011;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2</a:t>
            </a:r>
            <a:r>
              <a:rPr lang="el-GR" baseline="30000" dirty="0" smtClean="0"/>
              <a:t>5</a:t>
            </a:r>
            <a:r>
              <a:rPr lang="el-GR" baseline="0" dirty="0" smtClean="0"/>
              <a:t>    2</a:t>
            </a:r>
            <a:r>
              <a:rPr lang="el-GR" baseline="30000" dirty="0" smtClean="0"/>
              <a:t>4</a:t>
            </a:r>
            <a:r>
              <a:rPr lang="el-GR" baseline="0" dirty="0" smtClean="0"/>
              <a:t>        2</a:t>
            </a:r>
            <a:r>
              <a:rPr lang="el-GR" baseline="30000" dirty="0" smtClean="0"/>
              <a:t>3</a:t>
            </a:r>
            <a:r>
              <a:rPr lang="el-GR" baseline="0" dirty="0" smtClean="0"/>
              <a:t>      2</a:t>
            </a:r>
            <a:r>
              <a:rPr lang="el-GR" baseline="30000" dirty="0" smtClean="0"/>
              <a:t>2</a:t>
            </a:r>
            <a:r>
              <a:rPr lang="el-GR" baseline="0" dirty="0" smtClean="0"/>
              <a:t>       2</a:t>
            </a:r>
            <a:r>
              <a:rPr lang="el-GR" baseline="30000" dirty="0" smtClean="0"/>
              <a:t>1</a:t>
            </a:r>
            <a:r>
              <a:rPr lang="el-GR" baseline="0" dirty="0" smtClean="0"/>
              <a:t>      2</a:t>
            </a:r>
            <a:r>
              <a:rPr lang="el-GR" baseline="30000" dirty="0" smtClean="0"/>
              <a:t>0</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1	    0 	1        0	1       </a:t>
            </a:r>
            <a:r>
              <a:rPr lang="el-GR" baseline="0" dirty="0" err="1" smtClean="0"/>
              <a:t>1</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1</a:t>
            </a:r>
            <a:r>
              <a:rPr lang="en-US" baseline="0" dirty="0" smtClean="0"/>
              <a:t>x2</a:t>
            </a:r>
            <a:r>
              <a:rPr lang="en-US" baseline="30000" dirty="0" smtClean="0"/>
              <a:t>5</a:t>
            </a:r>
            <a:r>
              <a:rPr lang="en-US" baseline="0" dirty="0" smtClean="0"/>
              <a:t>+1x2</a:t>
            </a:r>
            <a:r>
              <a:rPr lang="en-US" baseline="30000" dirty="0" smtClean="0"/>
              <a:t>3</a:t>
            </a:r>
            <a:r>
              <a:rPr lang="en-US" baseline="0" dirty="0" smtClean="0"/>
              <a:t>+1x2</a:t>
            </a:r>
            <a:r>
              <a:rPr lang="en-US" baseline="30000" dirty="0" smtClean="0"/>
              <a:t>1</a:t>
            </a:r>
            <a:r>
              <a:rPr lang="en-US" baseline="0" dirty="0" smtClean="0"/>
              <a:t>+1x2</a:t>
            </a:r>
            <a:r>
              <a:rPr lang="en-US" baseline="30000" dirty="0" smtClean="0"/>
              <a:t>0</a:t>
            </a:r>
            <a:r>
              <a:rPr lang="en-US" baseline="0" dirty="0" smtClean="0"/>
              <a:t>=32+8+2+1=43</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___________________________ TMHMA </a:t>
            </a:r>
            <a:r>
              <a:rPr lang="el-GR" baseline="0" dirty="0" smtClean="0"/>
              <a:t>ΠΑΡΑΣΚΕΥΗΣ_____________________________________________________________________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ΠΑΡΑΤΗΡΗΣΕΙΣ: Μέχρι να αναφερθεί κάτι διαφορετικό μιλάμε για αριθμούς ΜΗ ΠΡΟΣΗΜΑΣΜΕΝΟΥΣ (</a:t>
            </a:r>
            <a:r>
              <a:rPr lang="en-US" baseline="0" dirty="0" smtClean="0"/>
              <a:t>unsigned)</a:t>
            </a:r>
            <a:r>
              <a:rPr lang="el-GR" baseline="0" dirty="0" smtClean="0"/>
              <a:t>. Δεν έχουν πρόσημο και είναι πάντα θετικοί.</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Οι αριθμοί κανονικά γράφονται σε ένα ή πολλαπλά </a:t>
            </a:r>
            <a:r>
              <a:rPr lang="en-US" baseline="0" dirty="0" smtClean="0"/>
              <a:t>byte (1byte=8 bit, </a:t>
            </a:r>
            <a:r>
              <a:rPr lang="el-GR" baseline="0" dirty="0" smtClean="0"/>
              <a:t>δηλαδή 8 μηδενικά ή μονάδες). Προς το παρόν θα γράφουμε τους αριθμούς σε όσα </a:t>
            </a:r>
            <a:r>
              <a:rPr lang="en-US" baseline="0" dirty="0" smtClean="0"/>
              <a:t>bit </a:t>
            </a:r>
            <a:r>
              <a:rPr lang="el-GR" baseline="0" dirty="0" smtClean="0"/>
              <a:t>χρειαστεί. Π.χ. ο αριθμός 1000110 είναι </a:t>
            </a:r>
            <a:r>
              <a:rPr lang="en-US" baseline="0" dirty="0" smtClean="0"/>
              <a:t>7 bit</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(1000110)</a:t>
            </a:r>
            <a:r>
              <a:rPr lang="el-GR" baseline="-2500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Αναζητούμε τον αντίστοιχο δεκαδικό.</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a:t>
            </a:r>
            <a:r>
              <a:rPr lang="en-US" baseline="30000" dirty="0" smtClean="0"/>
              <a:t>6</a:t>
            </a:r>
            <a:r>
              <a:rPr lang="en-US" baseline="0" dirty="0" smtClean="0"/>
              <a:t>	2</a:t>
            </a:r>
            <a:r>
              <a:rPr lang="en-US" baseline="30000" dirty="0" smtClean="0"/>
              <a:t>5</a:t>
            </a:r>
            <a:r>
              <a:rPr lang="en-US" baseline="0" dirty="0" smtClean="0"/>
              <a:t>	2</a:t>
            </a:r>
            <a:r>
              <a:rPr lang="en-US" baseline="30000" dirty="0" smtClean="0"/>
              <a:t>4</a:t>
            </a:r>
            <a:r>
              <a:rPr lang="en-US" baseline="0" dirty="0" smtClean="0"/>
              <a:t>	2</a:t>
            </a:r>
            <a:r>
              <a:rPr lang="en-US" baseline="30000" dirty="0" smtClean="0"/>
              <a:t>3</a:t>
            </a:r>
            <a:r>
              <a:rPr lang="en-US" baseline="0" dirty="0" smtClean="0"/>
              <a:t>	2</a:t>
            </a:r>
            <a:r>
              <a:rPr lang="en-US" baseline="30000" dirty="0" smtClean="0"/>
              <a:t>2</a:t>
            </a:r>
            <a:r>
              <a:rPr lang="en-US" baseline="0" dirty="0" smtClean="0"/>
              <a:t>	2</a:t>
            </a:r>
            <a:r>
              <a:rPr lang="en-US" baseline="30000" dirty="0" smtClean="0"/>
              <a:t>1</a:t>
            </a:r>
            <a:r>
              <a:rPr lang="en-US" baseline="0" dirty="0" smtClean="0"/>
              <a:t>	2</a:t>
            </a:r>
            <a:r>
              <a:rPr lang="en-US" baseline="30000" dirty="0" smtClean="0"/>
              <a:t>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0	0	0	1	1	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1x2</a:t>
            </a:r>
            <a:r>
              <a:rPr lang="en-US" baseline="30000" dirty="0" smtClean="0"/>
              <a:t>6</a:t>
            </a:r>
            <a:r>
              <a:rPr lang="en-US" baseline="0" dirty="0" smtClean="0"/>
              <a:t>+1x2</a:t>
            </a:r>
            <a:r>
              <a:rPr lang="en-US" baseline="30000" dirty="0" smtClean="0"/>
              <a:t>2</a:t>
            </a:r>
            <a:r>
              <a:rPr lang="en-US" baseline="0" dirty="0" smtClean="0"/>
              <a:t>+1x2</a:t>
            </a:r>
            <a:r>
              <a:rPr lang="en-US" baseline="30000" dirty="0" smtClean="0"/>
              <a:t>1</a:t>
            </a:r>
            <a:r>
              <a:rPr lang="en-US" baseline="0" dirty="0" smtClean="0"/>
              <a:t> = 64+4+2=70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2</a:t>
            </a:r>
            <a:r>
              <a:rPr lang="el-GR" baseline="30000" dirty="0" smtClean="0"/>
              <a:t>3</a:t>
            </a:r>
            <a:r>
              <a:rPr lang="el-GR" dirty="0" smtClean="0"/>
              <a:t>                   2</a:t>
            </a:r>
            <a:r>
              <a:rPr lang="el-GR" baseline="30000" dirty="0" smtClean="0"/>
              <a:t>2</a:t>
            </a:r>
            <a:r>
              <a:rPr lang="el-GR" dirty="0" smtClean="0"/>
              <a:t>                  2</a:t>
            </a:r>
            <a:r>
              <a:rPr lang="el-GR" baseline="30000" dirty="0" smtClean="0"/>
              <a:t>1</a:t>
            </a:r>
            <a:r>
              <a:rPr lang="el-GR" dirty="0" smtClean="0"/>
              <a:t>                 2</a:t>
            </a:r>
            <a:r>
              <a:rPr lang="el-GR" baseline="30000" dirty="0" smtClean="0"/>
              <a:t>0</a:t>
            </a:r>
          </a:p>
          <a:p>
            <a:r>
              <a:rPr lang="el-GR" dirty="0" smtClean="0"/>
              <a:t>0	1	0	1 =  1</a:t>
            </a:r>
            <a:r>
              <a:rPr lang="el-GR" baseline="0" dirty="0" smtClean="0"/>
              <a:t> </a:t>
            </a:r>
            <a:r>
              <a:rPr lang="en-US" baseline="0" dirty="0" smtClean="0"/>
              <a:t>x </a:t>
            </a:r>
            <a:r>
              <a:rPr lang="el-GR" baseline="0" dirty="0" smtClean="0"/>
              <a:t>2</a:t>
            </a:r>
            <a:r>
              <a:rPr lang="el-GR" baseline="30000" dirty="0" smtClean="0"/>
              <a:t>0</a:t>
            </a:r>
            <a:r>
              <a:rPr lang="el-GR" baseline="0" dirty="0" smtClean="0"/>
              <a:t> + 0 </a:t>
            </a:r>
            <a:r>
              <a:rPr lang="en-US" baseline="0" dirty="0" smtClean="0"/>
              <a:t>x</a:t>
            </a:r>
            <a:r>
              <a:rPr lang="el-GR" baseline="0" dirty="0" smtClean="0"/>
              <a:t> 2</a:t>
            </a:r>
            <a:r>
              <a:rPr lang="el-GR" baseline="30000" dirty="0" smtClean="0"/>
              <a:t>1</a:t>
            </a:r>
            <a:r>
              <a:rPr lang="el-GR" baseline="0" dirty="0" smtClean="0"/>
              <a:t> +</a:t>
            </a:r>
            <a:r>
              <a:rPr lang="en-US" baseline="0" dirty="0" smtClean="0"/>
              <a:t> 1 x 2</a:t>
            </a:r>
            <a:r>
              <a:rPr lang="en-US" baseline="30000" dirty="0" smtClean="0"/>
              <a:t>2</a:t>
            </a:r>
            <a:r>
              <a:rPr lang="en-US" baseline="0" dirty="0" smtClean="0"/>
              <a:t> + 0 x 2</a:t>
            </a:r>
            <a:r>
              <a:rPr lang="en-US" baseline="30000" dirty="0" smtClean="0"/>
              <a:t>3</a:t>
            </a:r>
            <a:r>
              <a:rPr lang="el-GR" dirty="0" smtClean="0"/>
              <a:t>=</a:t>
            </a:r>
            <a:r>
              <a:rPr lang="en-US" dirty="0" smtClean="0"/>
              <a:t> 0+4+0+1=5</a:t>
            </a:r>
          </a:p>
          <a:p>
            <a:endParaRPr lang="en-US" baseline="30000" dirty="0" smtClean="0"/>
          </a:p>
          <a:p>
            <a:endParaRPr lang="el-GR" baseline="30000"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2</a:t>
            </a:r>
            <a:r>
              <a:rPr lang="en-US" baseline="30000" dirty="0" smtClean="0"/>
              <a:t>10</a:t>
            </a:r>
            <a:r>
              <a:rPr lang="en-US" dirty="0" smtClean="0"/>
              <a:t>=1K (</a:t>
            </a:r>
            <a:r>
              <a:rPr lang="el-GR" dirty="0" smtClean="0"/>
              <a:t>το</a:t>
            </a:r>
            <a:r>
              <a:rPr lang="el-GR" baseline="0" dirty="0" smtClean="0"/>
              <a:t> 1Κ είναι ΑΡΙΘΜΟΣ όχι μονάδα μέτρησης) =1024</a:t>
            </a:r>
          </a:p>
          <a:p>
            <a:r>
              <a:rPr lang="el-GR" baseline="0" dirty="0" smtClean="0"/>
              <a:t>1ΚΒ</a:t>
            </a:r>
            <a:r>
              <a:rPr lang="en-US" baseline="0" dirty="0" err="1" smtClean="0"/>
              <a:t>yte</a:t>
            </a:r>
            <a:r>
              <a:rPr lang="en-US" baseline="0" dirty="0" smtClean="0"/>
              <a:t> = 1024 bytes. </a:t>
            </a:r>
            <a:r>
              <a:rPr lang="el-GR" baseline="0" dirty="0" smtClean="0"/>
              <a:t>Το </a:t>
            </a:r>
            <a:r>
              <a:rPr lang="en-US" baseline="0" dirty="0" smtClean="0"/>
              <a:t>byte </a:t>
            </a:r>
            <a:r>
              <a:rPr lang="el-GR" baseline="0" dirty="0" smtClean="0"/>
              <a:t>είναι η βασική μονάδα μέτρησης του υπολογιστή (1 </a:t>
            </a:r>
            <a:r>
              <a:rPr lang="en-US" baseline="0" dirty="0" smtClean="0"/>
              <a:t>byte=8 bit), </a:t>
            </a:r>
            <a:r>
              <a:rPr lang="el-GR" baseline="0" dirty="0" smtClean="0"/>
              <a:t>όπου κάθε </a:t>
            </a:r>
            <a:r>
              <a:rPr lang="en-US" baseline="0" dirty="0" smtClean="0"/>
              <a:t>bit </a:t>
            </a:r>
            <a:r>
              <a:rPr lang="el-GR" baseline="0" dirty="0" smtClean="0"/>
              <a:t>είναι ένα μηδενικό ή μία μονάδα.</a:t>
            </a:r>
          </a:p>
          <a:p>
            <a:endParaRPr lang="el-GR" baseline="0" dirty="0" smtClean="0"/>
          </a:p>
          <a:p>
            <a:r>
              <a:rPr lang="el-GR" baseline="0" dirty="0" smtClean="0"/>
              <a:t>Στην καθημερινότητα, όταν λέμε ΚΙΛΟ εννοούμε χιλιάδα. 1 κιλό = 1000 γραμμάρια. </a:t>
            </a:r>
          </a:p>
          <a:p>
            <a:r>
              <a:rPr lang="el-GR" baseline="0" dirty="0" smtClean="0"/>
              <a:t>Η χιλιάδα του δεκαδικού συστήματος είναι το 10</a:t>
            </a:r>
            <a:r>
              <a:rPr lang="el-GR" baseline="30000" dirty="0" smtClean="0"/>
              <a:t>3</a:t>
            </a:r>
            <a:r>
              <a:rPr lang="el-GR" baseline="0" dirty="0" smtClean="0"/>
              <a:t>, δηλαδή μία ακέραια δύναμη του 10 που είναι η βάση</a:t>
            </a:r>
          </a:p>
          <a:p>
            <a:r>
              <a:rPr lang="el-GR" baseline="0" dirty="0" smtClean="0"/>
              <a:t>Στο δυαδικό σύστημα, δεν υπάρχει δύναμη του 2 ακέραια, στην οποία αν υψώσουμε το 2 παίρνουμε 1000. 2</a:t>
            </a:r>
            <a:r>
              <a:rPr lang="en-US" baseline="30000" dirty="0" smtClean="0"/>
              <a:t>x</a:t>
            </a:r>
            <a:r>
              <a:rPr lang="en-US" baseline="0" dirty="0" smtClean="0"/>
              <a:t>=1000, </a:t>
            </a:r>
            <a:r>
              <a:rPr lang="el-GR" baseline="0" dirty="0" smtClean="0"/>
              <a:t>το </a:t>
            </a:r>
            <a:r>
              <a:rPr lang="en-US" baseline="0" dirty="0" smtClean="0"/>
              <a:t>x </a:t>
            </a:r>
            <a:r>
              <a:rPr lang="el-GR" baseline="0" dirty="0" smtClean="0"/>
              <a:t>δεν είναι ακέραιο.</a:t>
            </a:r>
          </a:p>
          <a:p>
            <a:r>
              <a:rPr lang="el-GR" baseline="0" dirty="0" smtClean="0"/>
              <a:t>Όμως η πλησιέστερη δύναμη του 2 κοντά στο 1000 είναι η 10 και 2</a:t>
            </a:r>
            <a:r>
              <a:rPr lang="el-GR" baseline="30000" dirty="0" smtClean="0"/>
              <a:t>10</a:t>
            </a:r>
            <a:r>
              <a:rPr lang="el-GR" baseline="0" dirty="0" smtClean="0"/>
              <a:t>=1024. Για αυτό τον λόγο το </a:t>
            </a:r>
            <a:r>
              <a:rPr lang="en-US" baseline="0" dirty="0" smtClean="0"/>
              <a:t>kilo </a:t>
            </a:r>
            <a:r>
              <a:rPr lang="el-GR" baseline="0" dirty="0" smtClean="0"/>
              <a:t>στους υπολογιστές είναι 1024=2</a:t>
            </a:r>
            <a:r>
              <a:rPr lang="el-GR" baseline="30000" dirty="0" smtClean="0"/>
              <a:t>10</a:t>
            </a:r>
            <a:r>
              <a:rPr lang="el-GR" baseline="0" dirty="0" smtClean="0"/>
              <a:t>=1Κ</a:t>
            </a:r>
          </a:p>
          <a:p>
            <a:endParaRPr lang="el-GR" baseline="0" dirty="0" smtClean="0"/>
          </a:p>
          <a:p>
            <a:r>
              <a:rPr lang="el-GR" baseline="0" dirty="0" smtClean="0"/>
              <a:t>1Μ= 2</a:t>
            </a:r>
            <a:r>
              <a:rPr lang="el-GR" baseline="30000" dirty="0" smtClean="0"/>
              <a:t>20</a:t>
            </a:r>
          </a:p>
          <a:p>
            <a:endParaRPr lang="en-US" baseline="0" dirty="0" smtClean="0"/>
          </a:p>
          <a:p>
            <a:r>
              <a:rPr lang="en-US" baseline="0" dirty="0" smtClean="0"/>
              <a:t>_______________________________________ TMHMA </a:t>
            </a:r>
            <a:r>
              <a:rPr lang="el-GR" baseline="0" dirty="0" smtClean="0"/>
              <a:t>ΠΕΜΠΤΗΣ_________________________________</a:t>
            </a:r>
          </a:p>
          <a:p>
            <a:endParaRPr lang="el-GR" baseline="0" dirty="0" smtClean="0"/>
          </a:p>
          <a:p>
            <a:r>
              <a:rPr lang="el-GR" baseline="0" dirty="0" smtClean="0"/>
              <a:t>1 </a:t>
            </a:r>
            <a:r>
              <a:rPr lang="en-US" baseline="0" dirty="0" smtClean="0"/>
              <a:t>kilobyte=1024 bytes, </a:t>
            </a:r>
          </a:p>
          <a:p>
            <a:r>
              <a:rPr lang="en-US" baseline="0" dirty="0" smtClean="0"/>
              <a:t>1 Megabyte= 1024 Kbyte = 2</a:t>
            </a:r>
            <a:r>
              <a:rPr lang="en-US" baseline="30000" dirty="0" smtClean="0"/>
              <a:t>10</a:t>
            </a:r>
            <a:r>
              <a:rPr lang="en-US" baseline="0" dirty="0" smtClean="0"/>
              <a:t>x2</a:t>
            </a:r>
            <a:r>
              <a:rPr lang="en-US" baseline="30000" dirty="0" smtClean="0"/>
              <a:t>10</a:t>
            </a:r>
            <a:r>
              <a:rPr lang="en-US" baseline="0" dirty="0" smtClean="0"/>
              <a:t>= 2</a:t>
            </a:r>
            <a:r>
              <a:rPr lang="en-US" baseline="30000" dirty="0" smtClean="0"/>
              <a:t>20</a:t>
            </a:r>
            <a:r>
              <a:rPr lang="en-US" baseline="0" dirty="0" smtClean="0"/>
              <a:t> byte </a:t>
            </a:r>
          </a:p>
          <a:p>
            <a:endParaRPr lang="en-US" baseline="0" dirty="0" smtClean="0"/>
          </a:p>
          <a:p>
            <a:r>
              <a:rPr lang="en-US" baseline="0" dirty="0" smtClean="0"/>
              <a:t>1K= 2</a:t>
            </a:r>
            <a:r>
              <a:rPr lang="en-US" baseline="30000" dirty="0" smtClean="0"/>
              <a:t>10</a:t>
            </a:r>
            <a:r>
              <a:rPr lang="en-US" baseline="0" dirty="0" smtClean="0"/>
              <a:t>=1024</a:t>
            </a:r>
          </a:p>
          <a:p>
            <a:endParaRPr lang="en-US" baseline="0" dirty="0" smtClean="0"/>
          </a:p>
          <a:p>
            <a:r>
              <a:rPr lang="en-US" baseline="0" dirty="0" smtClean="0"/>
              <a:t>3K </a:t>
            </a:r>
            <a:r>
              <a:rPr lang="el-GR" baseline="0" dirty="0" smtClean="0"/>
              <a:t>πως θα το εκφράσουμε σε δύναμη του 2;</a:t>
            </a:r>
          </a:p>
          <a:p>
            <a:endParaRPr lang="el-GR" baseline="0" dirty="0" smtClean="0"/>
          </a:p>
          <a:p>
            <a:r>
              <a:rPr lang="el-GR" baseline="0" dirty="0" smtClean="0"/>
              <a:t>3 </a:t>
            </a:r>
            <a:r>
              <a:rPr lang="en-US" baseline="0" dirty="0" smtClean="0"/>
              <a:t>x 2</a:t>
            </a:r>
            <a:r>
              <a:rPr lang="en-US" baseline="30000" dirty="0" smtClean="0"/>
              <a:t>10</a:t>
            </a:r>
            <a:r>
              <a:rPr lang="en-US" baseline="0" dirty="0" smtClean="0"/>
              <a:t> </a:t>
            </a:r>
          </a:p>
          <a:p>
            <a:r>
              <a:rPr lang="el-GR" baseline="0" dirty="0" smtClean="0"/>
              <a:t>Δηλαδή, το Κ εκφράζεται ως ΑΚΕΡΑΙΑ δύναμη του 2 αλλά το 3 ΌΧΙ, δηλαδή ΔΕΝ ΥΠΑΡΧΕΙ ακέραια δύναμη του 2 που να δίνει 3</a:t>
            </a:r>
          </a:p>
          <a:p>
            <a:r>
              <a:rPr lang="el-GR" baseline="0" dirty="0" smtClean="0"/>
              <a:t>Αν πάμε να λύσουμε την εξίσωση 2</a:t>
            </a:r>
            <a:r>
              <a:rPr lang="en-US" baseline="30000" dirty="0" smtClean="0"/>
              <a:t>x</a:t>
            </a:r>
            <a:r>
              <a:rPr lang="en-US" baseline="0" dirty="0" smtClean="0"/>
              <a:t>=3, </a:t>
            </a:r>
            <a:r>
              <a:rPr lang="el-GR" baseline="0" dirty="0" smtClean="0"/>
              <a:t>το </a:t>
            </a:r>
            <a:r>
              <a:rPr lang="en-US" baseline="0" dirty="0" smtClean="0"/>
              <a:t>x </a:t>
            </a:r>
            <a:r>
              <a:rPr lang="el-GR" baseline="0" dirty="0" smtClean="0"/>
              <a:t>δεν είναι ακέραιο. Άρα δεν μπορούμε να εκφράσουμε ως ακέραια δύναμη του 2 το 3Κ</a:t>
            </a:r>
          </a:p>
          <a:p>
            <a:endParaRPr lang="el-GR" baseline="0" dirty="0" smtClean="0"/>
          </a:p>
          <a:p>
            <a:r>
              <a:rPr lang="el-GR" baseline="0" dirty="0" smtClean="0"/>
              <a:t>Στην καθημερινότητα, 1 </a:t>
            </a:r>
            <a:r>
              <a:rPr lang="en-US" baseline="0" dirty="0" smtClean="0"/>
              <a:t>Kilo</a:t>
            </a:r>
            <a:r>
              <a:rPr lang="el-GR" baseline="0" dirty="0" smtClean="0"/>
              <a:t> αντιστοιχεί σε χιλιάδα. </a:t>
            </a:r>
          </a:p>
          <a:p>
            <a:r>
              <a:rPr lang="el-GR" baseline="0" dirty="0" smtClean="0"/>
              <a:t>Στο δυαδικό σύστημα δεν υπάρχει ακέραιος </a:t>
            </a:r>
            <a:r>
              <a:rPr lang="en-US" baseline="0" dirty="0" smtClean="0"/>
              <a:t>x, </a:t>
            </a:r>
            <a:r>
              <a:rPr lang="el-GR" baseline="0" dirty="0" smtClean="0"/>
              <a:t>στον οποίο να υψώσουμε το 2 και να πάρουμε 1000</a:t>
            </a:r>
          </a:p>
          <a:p>
            <a:r>
              <a:rPr lang="el-GR" baseline="0" dirty="0" smtClean="0"/>
              <a:t>2</a:t>
            </a:r>
            <a:r>
              <a:rPr lang="en-US" baseline="30000" dirty="0" smtClean="0"/>
              <a:t>x</a:t>
            </a:r>
            <a:r>
              <a:rPr lang="en-US" baseline="0" dirty="0" smtClean="0"/>
              <a:t>=1000 </a:t>
            </a:r>
            <a:r>
              <a:rPr lang="el-GR" baseline="0" dirty="0" smtClean="0"/>
              <a:t>δεν λύνεται για ακέραιο </a:t>
            </a:r>
            <a:r>
              <a:rPr lang="en-US" baseline="0" dirty="0" smtClean="0"/>
              <a:t>x</a:t>
            </a:r>
          </a:p>
          <a:p>
            <a:r>
              <a:rPr lang="el-GR" baseline="0" dirty="0" smtClean="0"/>
              <a:t>Επειδή η ΑΚΕΡΑΙΑ δύναμη του 2 που δίνει αριθμό πλησιέστερο στο 1000 είναι η δέκατη, και η τιμή είναι 1024, λέμε ότι το </a:t>
            </a:r>
            <a:r>
              <a:rPr lang="en-US" baseline="0" dirty="0" smtClean="0"/>
              <a:t>kilo </a:t>
            </a:r>
            <a:r>
              <a:rPr lang="el-GR" baseline="0" dirty="0" smtClean="0"/>
              <a:t>στον υπολογιστή είναι το 1024.</a:t>
            </a:r>
            <a:endParaRPr lang="en-US" baseline="0" dirty="0" smtClean="0"/>
          </a:p>
          <a:p>
            <a:endParaRPr lang="en-US" baseline="0" dirty="0" smtClean="0"/>
          </a:p>
          <a:p>
            <a:endParaRPr lang="el-GR" baseline="0" dirty="0" smtClean="0"/>
          </a:p>
          <a:p>
            <a:r>
              <a:rPr lang="en-US" baseline="0" dirty="0" smtClean="0"/>
              <a:t>_______________________________________ </a:t>
            </a:r>
            <a:r>
              <a:rPr lang="el-GR" baseline="0" dirty="0" smtClean="0"/>
              <a:t>ΤΜΗΜΑ ΠΑΡΑΣΚΕΥΗΣ_______________________________________________</a:t>
            </a:r>
          </a:p>
          <a:p>
            <a:endParaRPr lang="el-GR" baseline="0" dirty="0" smtClean="0"/>
          </a:p>
          <a:p>
            <a:r>
              <a:rPr lang="el-GR" baseline="0" dirty="0" smtClean="0"/>
              <a:t>1 Κ</a:t>
            </a:r>
            <a:r>
              <a:rPr lang="en-US" baseline="0" dirty="0" smtClean="0"/>
              <a:t>byte </a:t>
            </a:r>
          </a:p>
          <a:p>
            <a:r>
              <a:rPr lang="en-US" baseline="0" dirty="0" smtClean="0"/>
              <a:t>1K </a:t>
            </a:r>
            <a:r>
              <a:rPr lang="el-GR" baseline="0" dirty="0" smtClean="0"/>
              <a:t>είναι αριθμός =1024</a:t>
            </a:r>
          </a:p>
          <a:p>
            <a:endParaRPr lang="el-GR" baseline="0" dirty="0" smtClean="0"/>
          </a:p>
          <a:p>
            <a:r>
              <a:rPr lang="el-GR" baseline="0" dirty="0" smtClean="0"/>
              <a:t>Στην καθημερινότητα 1 Κιλό = 1000 γραμμάρια ή 10</a:t>
            </a:r>
            <a:r>
              <a:rPr lang="el-GR" baseline="30000" dirty="0" smtClean="0"/>
              <a:t>3</a:t>
            </a:r>
            <a:r>
              <a:rPr lang="el-GR" baseline="0" dirty="0" smtClean="0"/>
              <a:t> γραμμάρια. Δηλαδή, μια ΑΚΕΡΑΙΑ δύναμη του 10, η Τρίτη, αναπαριστά αυτό που λέμε κιλό.</a:t>
            </a:r>
          </a:p>
          <a:p>
            <a:r>
              <a:rPr lang="el-GR" baseline="0" dirty="0" smtClean="0"/>
              <a:t>Στους υπολογιστές που χρησιμοποιούν δυαδικό σύστημα</a:t>
            </a:r>
          </a:p>
          <a:p>
            <a:r>
              <a:rPr lang="el-GR" baseline="0" dirty="0" smtClean="0"/>
              <a:t>ΔΕΝ υπάρχει ΑΚΕΡΑΙΑ δύναμη του 2 η οποία δίνει 1000. Διαφορετικά, η εξίσωση 2</a:t>
            </a:r>
            <a:r>
              <a:rPr lang="en-US" baseline="30000" dirty="0" smtClean="0"/>
              <a:t>x</a:t>
            </a:r>
            <a:r>
              <a:rPr lang="en-US" baseline="0" dirty="0" smtClean="0"/>
              <a:t>=1000, </a:t>
            </a:r>
            <a:r>
              <a:rPr lang="el-GR" baseline="0" dirty="0" smtClean="0"/>
              <a:t>δεν έχει ακέραια λύση.</a:t>
            </a:r>
          </a:p>
          <a:p>
            <a:r>
              <a:rPr lang="el-GR" baseline="0" dirty="0" smtClean="0"/>
              <a:t>ΌΜΩΣ, η ακέραια δύναμη του 2 που δίνει  τιμή κοντά στο 1000 είναι η 10</a:t>
            </a:r>
            <a:r>
              <a:rPr lang="el-GR" baseline="30000" dirty="0" smtClean="0"/>
              <a:t>η</a:t>
            </a:r>
            <a:r>
              <a:rPr lang="el-GR" baseline="0" dirty="0" smtClean="0"/>
              <a:t>. Άρα το </a:t>
            </a:r>
            <a:r>
              <a:rPr lang="en-US" baseline="0" dirty="0" smtClean="0"/>
              <a:t>kilo </a:t>
            </a:r>
            <a:r>
              <a:rPr lang="el-GR" baseline="0" dirty="0" smtClean="0"/>
              <a:t>του υπολογιστή είναι το 2</a:t>
            </a:r>
            <a:r>
              <a:rPr lang="el-GR" baseline="30000" dirty="0" smtClean="0"/>
              <a:t>10</a:t>
            </a:r>
            <a:r>
              <a:rPr lang="el-GR" baseline="0" dirty="0" smtClean="0"/>
              <a:t>=1024</a:t>
            </a:r>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Μέθοδος διαιρέσεων: Ξεκινάμε</a:t>
            </a:r>
            <a:r>
              <a:rPr lang="el-GR" baseline="0" dirty="0" smtClean="0"/>
              <a:t> από έναν δεκαδικό αριθμό και διαιρούμε διαδοχικά με το 2 λαμβάνοντας ένα ακέραιο πηλίκο και ένα υπόλοιπο. Το πηλίκο διαιρείται ξανά με το 2 και παράγει ένα νέο πηλίκο και ένα νέο υπόλοιπο. Η διαδικασία σταματά όταν το πηλίκο μας γίνει 0. Τότε, διαβάζουμε τα υπόλοιπα ανάποδα από τη σειρά παραγωγής τους.</a:t>
            </a:r>
          </a:p>
          <a:p>
            <a:endParaRPr lang="el-GR" baseline="0" dirty="0" smtClean="0"/>
          </a:p>
          <a:p>
            <a:r>
              <a:rPr lang="el-GR" baseline="0" dirty="0" smtClean="0"/>
              <a:t>Δεκαδικός Αριθμός         Ακέραιο Πηλίκο διαίρεσης με το 2       Υπόλοιπο διαίρεσης με το 2</a:t>
            </a:r>
          </a:p>
          <a:p>
            <a:r>
              <a:rPr lang="el-GR" baseline="0" dirty="0" smtClean="0"/>
              <a:t>50 		25			0</a:t>
            </a:r>
          </a:p>
          <a:p>
            <a:r>
              <a:rPr lang="el-GR" baseline="0" dirty="0" smtClean="0"/>
              <a:t>25  		12			1</a:t>
            </a:r>
          </a:p>
          <a:p>
            <a:r>
              <a:rPr lang="el-GR" dirty="0" smtClean="0"/>
              <a:t>12		6			0</a:t>
            </a:r>
          </a:p>
          <a:p>
            <a:r>
              <a:rPr lang="el-GR" dirty="0" smtClean="0"/>
              <a:t>6		3			0</a:t>
            </a:r>
          </a:p>
          <a:p>
            <a:r>
              <a:rPr lang="el-GR" dirty="0" smtClean="0"/>
              <a:t>3		1			</a:t>
            </a:r>
            <a:r>
              <a:rPr lang="el-GR" dirty="0" err="1" smtClean="0"/>
              <a:t>1</a:t>
            </a:r>
            <a:endParaRPr lang="el-GR" dirty="0" smtClean="0"/>
          </a:p>
          <a:p>
            <a:r>
              <a:rPr lang="el-GR" dirty="0" smtClean="0"/>
              <a:t>1		0			1</a:t>
            </a:r>
          </a:p>
          <a:p>
            <a:endParaRPr lang="el-GR" dirty="0" smtClean="0"/>
          </a:p>
          <a:p>
            <a:r>
              <a:rPr lang="el-GR" dirty="0" smtClean="0"/>
              <a:t>Διαβάζω τα υπόλοιπα</a:t>
            </a:r>
            <a:r>
              <a:rPr lang="el-GR" baseline="0" dirty="0" smtClean="0"/>
              <a:t> με σειρά αντίστροφη (από κάτω προς τα επάνω)   110010.</a:t>
            </a:r>
          </a:p>
          <a:p>
            <a:r>
              <a:rPr lang="el-GR" baseline="0" dirty="0" smtClean="0"/>
              <a:t>Επαλήθευση ότι 110010=50</a:t>
            </a:r>
          </a:p>
          <a:p>
            <a:r>
              <a:rPr lang="el-GR" baseline="0" dirty="0" smtClean="0"/>
              <a:t>110010 </a:t>
            </a:r>
          </a:p>
          <a:p>
            <a:endParaRPr lang="el-GR" baseline="0" dirty="0" smtClean="0"/>
          </a:p>
          <a:p>
            <a:r>
              <a:rPr lang="el-GR" baseline="0" dirty="0" smtClean="0"/>
              <a:t>2</a:t>
            </a:r>
            <a:r>
              <a:rPr lang="el-GR" baseline="30000" dirty="0" smtClean="0"/>
              <a:t>5</a:t>
            </a:r>
            <a:r>
              <a:rPr lang="el-GR" baseline="0" dirty="0" smtClean="0"/>
              <a:t>	2</a:t>
            </a:r>
            <a:r>
              <a:rPr lang="el-GR" baseline="30000" dirty="0" smtClean="0"/>
              <a:t>4</a:t>
            </a:r>
            <a:r>
              <a:rPr lang="el-GR" baseline="0" dirty="0" smtClean="0"/>
              <a:t>	2</a:t>
            </a:r>
            <a:r>
              <a:rPr lang="el-GR" baseline="30000" dirty="0" smtClean="0"/>
              <a:t>3</a:t>
            </a:r>
            <a:r>
              <a:rPr lang="el-GR" baseline="0" dirty="0" smtClean="0"/>
              <a:t>	2</a:t>
            </a:r>
            <a:r>
              <a:rPr lang="el-GR" baseline="30000" dirty="0" smtClean="0"/>
              <a:t>2</a:t>
            </a:r>
            <a:r>
              <a:rPr lang="el-GR" baseline="0" dirty="0" smtClean="0"/>
              <a:t>	2</a:t>
            </a:r>
            <a:r>
              <a:rPr lang="el-GR" baseline="30000" dirty="0" smtClean="0"/>
              <a:t>1</a:t>
            </a:r>
            <a:r>
              <a:rPr lang="el-GR" baseline="0" dirty="0" smtClean="0"/>
              <a:t>	2</a:t>
            </a:r>
            <a:r>
              <a:rPr lang="el-GR" baseline="30000" dirty="0" smtClean="0"/>
              <a:t>0</a:t>
            </a:r>
          </a:p>
          <a:p>
            <a:r>
              <a:rPr lang="el-GR" baseline="0" dirty="0" smtClean="0"/>
              <a:t>1	</a:t>
            </a:r>
            <a:r>
              <a:rPr lang="el-GR" baseline="0" dirty="0" err="1" smtClean="0"/>
              <a:t>1</a:t>
            </a:r>
            <a:r>
              <a:rPr lang="el-GR" baseline="0" dirty="0" smtClean="0"/>
              <a:t>	0	</a:t>
            </a:r>
            <a:r>
              <a:rPr lang="el-GR" baseline="0" dirty="0" err="1" smtClean="0"/>
              <a:t>0</a:t>
            </a:r>
            <a:r>
              <a:rPr lang="el-GR" baseline="0" dirty="0" smtClean="0"/>
              <a:t>	1	0</a:t>
            </a:r>
          </a:p>
          <a:p>
            <a:endParaRPr lang="el-GR" dirty="0" smtClean="0"/>
          </a:p>
          <a:p>
            <a:r>
              <a:rPr lang="el-GR" dirty="0" smtClean="0"/>
              <a:t>= 1</a:t>
            </a:r>
            <a:r>
              <a:rPr lang="en-US" dirty="0" smtClean="0"/>
              <a:t>x</a:t>
            </a:r>
            <a:r>
              <a:rPr lang="en-US" baseline="0" dirty="0" smtClean="0"/>
              <a:t> 2</a:t>
            </a:r>
            <a:r>
              <a:rPr lang="en-US" baseline="30000" dirty="0" smtClean="0"/>
              <a:t>5</a:t>
            </a:r>
            <a:r>
              <a:rPr lang="en-US" baseline="0" dirty="0" smtClean="0"/>
              <a:t> +1 x 2</a:t>
            </a:r>
            <a:r>
              <a:rPr lang="en-US" baseline="30000" dirty="0" smtClean="0"/>
              <a:t>4</a:t>
            </a:r>
            <a:r>
              <a:rPr lang="en-US" baseline="0" dirty="0" smtClean="0"/>
              <a:t> +1x2</a:t>
            </a:r>
            <a:r>
              <a:rPr lang="en-US" baseline="30000" dirty="0" smtClean="0"/>
              <a:t>1</a:t>
            </a:r>
            <a:r>
              <a:rPr lang="el-GR" dirty="0" smtClean="0"/>
              <a:t>=</a:t>
            </a:r>
            <a:r>
              <a:rPr lang="en-US" dirty="0" smtClean="0"/>
              <a:t>32+16+2=50</a:t>
            </a:r>
          </a:p>
          <a:p>
            <a:endParaRPr lang="en-US" baseline="30000" dirty="0" smtClean="0"/>
          </a:p>
          <a:p>
            <a:r>
              <a:rPr lang="el-GR" dirty="0" smtClean="0"/>
              <a:t>Για να γράψουμε τον αριθμό</a:t>
            </a:r>
            <a:r>
              <a:rPr lang="el-GR" baseline="0" dirty="0" smtClean="0"/>
              <a:t> 50 (μη προσημασμένη μορφή) απαιτούνται 6 </a:t>
            </a:r>
            <a:r>
              <a:rPr lang="en-US" baseline="0" dirty="0" smtClean="0"/>
              <a:t>bit. </a:t>
            </a:r>
            <a:r>
              <a:rPr lang="el-GR" baseline="0" dirty="0" smtClean="0"/>
              <a:t>Στην πράξη όμως, όλοι οι αριθμοί γράφονται σε μονάδες πολλαπλάσιες του </a:t>
            </a:r>
            <a:r>
              <a:rPr lang="en-US" baseline="0" dirty="0" smtClean="0"/>
              <a:t>byte. </a:t>
            </a:r>
            <a:r>
              <a:rPr lang="el-GR" baseline="0" dirty="0" smtClean="0"/>
              <a:t>ΔΕΝ υπάρχει αποθήκευση 6 </a:t>
            </a:r>
            <a:r>
              <a:rPr lang="en-US" baseline="0" dirty="0" smtClean="0"/>
              <a:t>bit </a:t>
            </a:r>
            <a:r>
              <a:rPr lang="el-GR" baseline="0" dirty="0" smtClean="0"/>
              <a:t>θα ξοδευτεί 1 </a:t>
            </a:r>
            <a:r>
              <a:rPr lang="en-US" baseline="0" dirty="0" smtClean="0"/>
              <a:t>byte </a:t>
            </a:r>
            <a:r>
              <a:rPr lang="el-GR" baseline="0" dirty="0" smtClean="0"/>
              <a:t>για αυτό τον αριθμό. Μετά τα εισαγωγικά μαθήματα, όλες οι αναπαραστάσεις θα είναι σε επίπεδο </a:t>
            </a:r>
            <a:r>
              <a:rPr lang="en-US" baseline="0" dirty="0" smtClean="0"/>
              <a:t>byte.</a:t>
            </a:r>
          </a:p>
          <a:p>
            <a:endParaRPr lang="en-US" baseline="0" dirty="0" smtClean="0"/>
          </a:p>
          <a:p>
            <a:r>
              <a:rPr lang="en-US" baseline="0" dirty="0" smtClean="0"/>
              <a:t>Signed integer, unsigned integer: O signed </a:t>
            </a:r>
            <a:r>
              <a:rPr lang="el-GR" baseline="0" dirty="0" smtClean="0"/>
              <a:t>ξοδεύει ένα </a:t>
            </a:r>
            <a:r>
              <a:rPr lang="en-US" baseline="0" dirty="0" smtClean="0"/>
              <a:t>Bit </a:t>
            </a:r>
            <a:r>
              <a:rPr lang="el-GR" baseline="0" dirty="0" smtClean="0"/>
              <a:t>(το αριστερότερο) για πρόσημο, 1 για αρνητικό πρόσημο, 0 για θετικό. Ο </a:t>
            </a:r>
            <a:r>
              <a:rPr lang="en-US" baseline="0" dirty="0" smtClean="0"/>
              <a:t>unsigned </a:t>
            </a:r>
            <a:r>
              <a:rPr lang="el-GR" baseline="0" dirty="0" smtClean="0"/>
              <a:t>δεν έχει πρόσημο με συνέπεια το αριστερότερο </a:t>
            </a:r>
            <a:r>
              <a:rPr lang="en-US" baseline="0" dirty="0" smtClean="0"/>
              <a:t>bit </a:t>
            </a:r>
            <a:r>
              <a:rPr lang="el-GR" baseline="0" dirty="0" smtClean="0"/>
              <a:t>να αντιστοιχεί σε ΠΟΣΟΤΗΤΑ.</a:t>
            </a:r>
          </a:p>
          <a:p>
            <a:endParaRPr lang="el-GR" baseline="0" dirty="0" smtClean="0"/>
          </a:p>
          <a:p>
            <a:r>
              <a:rPr lang="el-GR" baseline="0" dirty="0" smtClean="0"/>
              <a:t>2</a:t>
            </a:r>
            <a:r>
              <a:rPr lang="el-GR" baseline="30000" dirty="0" smtClean="0"/>
              <a:t>η</a:t>
            </a:r>
            <a:r>
              <a:rPr lang="el-GR" baseline="0" dirty="0" smtClean="0"/>
              <a:t> μέθοδος:  Βρίσκουμε την μεγαλύτερη δύναμη του 2 που «χωράει» στον ζητούμενο αριθμό. Επαναλαμβάνουμε μία σειρά αφαιρέσεων δίνοντας τιμές στους άλλους συντελεστές.</a:t>
            </a:r>
          </a:p>
          <a:p>
            <a:endParaRPr lang="el-GR" baseline="0" dirty="0" smtClean="0"/>
          </a:p>
          <a:p>
            <a:r>
              <a:rPr lang="el-GR" baseline="0" dirty="0" smtClean="0"/>
              <a:t>Πχ. 50. Η μεγαλύτερη ακέραια δύναμη είναι η 5</a:t>
            </a:r>
            <a:r>
              <a:rPr lang="el-GR" baseline="30000" dirty="0" smtClean="0"/>
              <a:t>η</a:t>
            </a:r>
            <a:r>
              <a:rPr lang="el-GR" baseline="0" dirty="0" smtClean="0"/>
              <a:t> επομένως πρέπει να βρω τους συντελεστές (0 και 1) που αντιστοιχίζονται στις δυνάμεις από την 5</a:t>
            </a:r>
            <a:r>
              <a:rPr lang="el-GR" baseline="30000" dirty="0" smtClean="0"/>
              <a:t>η</a:t>
            </a:r>
            <a:r>
              <a:rPr lang="el-GR" baseline="0" dirty="0" smtClean="0"/>
              <a:t> ως την μηδενική, δηλαδή 6 συντελεστές (6 </a:t>
            </a:r>
            <a:r>
              <a:rPr lang="en-US" baseline="0" dirty="0" smtClean="0"/>
              <a:t>bit)</a:t>
            </a:r>
          </a:p>
          <a:p>
            <a:endParaRPr lang="en-US" baseline="0" dirty="0" smtClean="0"/>
          </a:p>
          <a:p>
            <a:r>
              <a:rPr lang="en-US" baseline="0" dirty="0" smtClean="0"/>
              <a:t>1</a:t>
            </a:r>
            <a:r>
              <a:rPr lang="el-GR" baseline="0" dirty="0" smtClean="0"/>
              <a:t>	1	0	</a:t>
            </a:r>
            <a:r>
              <a:rPr lang="el-GR" baseline="0" dirty="0" err="1" smtClean="0"/>
              <a:t>0</a:t>
            </a:r>
            <a:r>
              <a:rPr lang="el-GR" baseline="0" dirty="0" smtClean="0"/>
              <a:t>	1	0</a:t>
            </a:r>
          </a:p>
          <a:p>
            <a:endParaRPr lang="en-US" baseline="0" dirty="0" smtClean="0"/>
          </a:p>
          <a:p>
            <a:r>
              <a:rPr lang="en-US" baseline="0" dirty="0" smtClean="0"/>
              <a:t>_ 	_	_	_	_ 	_</a:t>
            </a:r>
          </a:p>
          <a:p>
            <a:endParaRPr lang="en-US" baseline="0" dirty="0" smtClean="0"/>
          </a:p>
          <a:p>
            <a:endParaRPr lang="en-US" baseline="0" dirty="0" smtClean="0"/>
          </a:p>
          <a:p>
            <a:r>
              <a:rPr lang="en-US" baseline="0" dirty="0" smtClean="0"/>
              <a:t>To 32 </a:t>
            </a:r>
            <a:r>
              <a:rPr lang="el-GR" baseline="0" dirty="0" smtClean="0"/>
              <a:t>χωράει στο 50 και περισσεύουν 50-32=18.</a:t>
            </a:r>
          </a:p>
          <a:p>
            <a:r>
              <a:rPr lang="el-GR" baseline="0" dirty="0" smtClean="0"/>
              <a:t>Ο επόμενος συντελεστής αντιστοιχεί σε 16άδες. Το ερώτημα είναι: Υπάρχει 16άδα στο 18;  ΝΑΙ και περισσεύουν 18-16=2. Αφού η απάντηση είναι ΝΑΙ ο συντελεστής είναι 1.</a:t>
            </a:r>
          </a:p>
          <a:p>
            <a:r>
              <a:rPr lang="el-GR" baseline="0" dirty="0" smtClean="0"/>
              <a:t>Ο επόμενος συντελεστής αντιστοιχεί σε 8άδες. Υπάρχει 8άδα στο 2; ΌΧΙ άρα βάζουμε 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επόμενος συντελεστής αντιστοιχεί σε 4άδες. Υπάρχει 4άδα στο 2; ΌΧΙ άρα βάζουμε 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επόμενος συντελεστής αντιστοιχεί σε 2άδες. Υπάρχει 2άδα στο 2; ΝΑΙ άρα βάζουμε 1 Υπόλοιπο 2-2=0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TIP: </a:t>
            </a:r>
            <a:r>
              <a:rPr lang="el-GR" baseline="0" dirty="0" smtClean="0"/>
              <a:t>Οι άρτιοι αριθμοί έχουν δεξιότερο </a:t>
            </a:r>
            <a:r>
              <a:rPr lang="en-US" baseline="0" dirty="0" smtClean="0"/>
              <a:t>bit =0, </a:t>
            </a:r>
            <a:r>
              <a:rPr lang="el-GR" baseline="0" dirty="0" smtClean="0"/>
              <a:t>οι περιττοί =1.</a:t>
            </a:r>
          </a:p>
          <a:p>
            <a:endParaRPr lang="el-GR" baseline="0" dirty="0" smtClean="0"/>
          </a:p>
          <a:p>
            <a:r>
              <a:rPr lang="el-GR" baseline="0" dirty="0" smtClean="0"/>
              <a:t>Ξεκινάμε από την μεγαλύτερη δύναμη του 2 στην οποία χωράει ο αριθμός μας. Αν αυτή είναι η 2</a:t>
            </a:r>
            <a:r>
              <a:rPr lang="en-US" baseline="30000" dirty="0" smtClean="0"/>
              <a:t>x</a:t>
            </a:r>
            <a:r>
              <a:rPr lang="en-US" baseline="0" dirty="0" smtClean="0"/>
              <a:t> </a:t>
            </a:r>
            <a:r>
              <a:rPr lang="el-GR" baseline="0" dirty="0" smtClean="0"/>
              <a:t>τότε χρειαζόμαστε </a:t>
            </a:r>
            <a:r>
              <a:rPr lang="en-US" baseline="0" dirty="0" smtClean="0"/>
              <a:t>x+1 bit</a:t>
            </a:r>
          </a:p>
          <a:p>
            <a:endParaRPr lang="en-US" baseline="0" dirty="0" smtClean="0"/>
          </a:p>
          <a:p>
            <a:r>
              <a:rPr lang="el-GR" baseline="0" dirty="0" smtClean="0"/>
              <a:t>Π.χ. για το 50 η μεγαλύτερη δύναμη είναι το 32 = 2</a:t>
            </a:r>
            <a:r>
              <a:rPr lang="el-GR" baseline="30000" dirty="0" smtClean="0"/>
              <a:t>5</a:t>
            </a:r>
            <a:r>
              <a:rPr lang="el-GR" baseline="0" dirty="0" smtClean="0"/>
              <a:t>, άρα </a:t>
            </a:r>
            <a:r>
              <a:rPr lang="en-US" baseline="0" dirty="0" smtClean="0"/>
              <a:t>x=</a:t>
            </a:r>
            <a:r>
              <a:rPr lang="el-GR" baseline="0" dirty="0" smtClean="0"/>
              <a:t>5 και θέλουμε 5+1 = 6</a:t>
            </a:r>
            <a:r>
              <a:rPr lang="en-US" baseline="0" dirty="0" smtClean="0"/>
              <a:t> bit</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Π.χ. για το </a:t>
            </a:r>
            <a:r>
              <a:rPr lang="en-US" baseline="0" dirty="0" smtClean="0"/>
              <a:t>70</a:t>
            </a:r>
            <a:r>
              <a:rPr lang="el-GR" baseline="0" dirty="0" smtClean="0"/>
              <a:t> η μεγαλύτερη δύναμη είναι το </a:t>
            </a:r>
            <a:r>
              <a:rPr lang="en-US" baseline="0" dirty="0" smtClean="0"/>
              <a:t>64</a:t>
            </a:r>
            <a:r>
              <a:rPr lang="el-GR" baseline="0" dirty="0" smtClean="0"/>
              <a:t> = 2</a:t>
            </a:r>
            <a:r>
              <a:rPr lang="en-US" baseline="30000" dirty="0" smtClean="0"/>
              <a:t>6</a:t>
            </a:r>
            <a:r>
              <a:rPr lang="el-GR" baseline="0" dirty="0" smtClean="0"/>
              <a:t>, άρα </a:t>
            </a:r>
            <a:r>
              <a:rPr lang="en-US" baseline="0" dirty="0" smtClean="0"/>
              <a:t>x=6</a:t>
            </a:r>
            <a:r>
              <a:rPr lang="el-GR" baseline="0" dirty="0" smtClean="0"/>
              <a:t> και θέλουμε </a:t>
            </a:r>
            <a:r>
              <a:rPr lang="en-US" baseline="0" dirty="0" smtClean="0"/>
              <a:t>6</a:t>
            </a:r>
            <a:r>
              <a:rPr lang="el-GR" baseline="0" dirty="0" smtClean="0"/>
              <a:t>+1 = </a:t>
            </a:r>
            <a:r>
              <a:rPr lang="en-US" baseline="0" dirty="0" smtClean="0"/>
              <a:t>7 bit</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Π.χ. για το </a:t>
            </a:r>
            <a:r>
              <a:rPr lang="en-US" baseline="0" dirty="0" smtClean="0"/>
              <a:t>13</a:t>
            </a:r>
            <a:r>
              <a:rPr lang="el-GR" baseline="0" dirty="0" smtClean="0"/>
              <a:t>0 η μεγαλύτερη δύναμη είναι το </a:t>
            </a:r>
            <a:r>
              <a:rPr lang="en-US" baseline="0" dirty="0" smtClean="0"/>
              <a:t>1</a:t>
            </a:r>
            <a:r>
              <a:rPr lang="el-GR" baseline="0" dirty="0" smtClean="0"/>
              <a:t>2</a:t>
            </a:r>
            <a:r>
              <a:rPr lang="en-US" baseline="0" dirty="0" smtClean="0"/>
              <a:t>8</a:t>
            </a:r>
            <a:r>
              <a:rPr lang="el-GR" baseline="0" dirty="0" smtClean="0"/>
              <a:t> = 2</a:t>
            </a:r>
            <a:r>
              <a:rPr lang="en-US" baseline="30000" dirty="0" smtClean="0"/>
              <a:t>7</a:t>
            </a:r>
            <a:r>
              <a:rPr lang="el-GR" baseline="0" dirty="0" smtClean="0"/>
              <a:t>, άρα </a:t>
            </a:r>
            <a:r>
              <a:rPr lang="en-US" baseline="0" dirty="0" smtClean="0"/>
              <a:t>x=7 </a:t>
            </a:r>
            <a:r>
              <a:rPr lang="el-GR" baseline="0" dirty="0" smtClean="0"/>
              <a:t>και θέλουμε </a:t>
            </a:r>
            <a:r>
              <a:rPr lang="en-US" baseline="0" dirty="0" smtClean="0"/>
              <a:t>7</a:t>
            </a:r>
            <a:r>
              <a:rPr lang="el-GR" baseline="0" dirty="0" smtClean="0"/>
              <a:t>+1 = </a:t>
            </a:r>
            <a:r>
              <a:rPr lang="en-US" baseline="0" dirty="0" smtClean="0"/>
              <a:t>8 bit</a:t>
            </a:r>
            <a:endParaRPr lang="el-GR" baseline="0" dirty="0" smtClean="0"/>
          </a:p>
          <a:p>
            <a:endParaRPr lang="en-US" baseline="0" dirty="0" smtClean="0"/>
          </a:p>
          <a:p>
            <a:r>
              <a:rPr lang="en-US" baseline="0" dirty="0" smtClean="0"/>
              <a:t>_________________________________________ TMHMA </a:t>
            </a:r>
            <a:r>
              <a:rPr lang="el-GR" baseline="0" dirty="0" smtClean="0"/>
              <a:t>ΠΕΜΠΤΗΣ___________________________________</a:t>
            </a:r>
          </a:p>
          <a:p>
            <a:endParaRPr lang="el-GR" baseline="0" dirty="0" smtClean="0"/>
          </a:p>
          <a:p>
            <a:r>
              <a:rPr lang="el-GR" dirty="0" smtClean="0"/>
              <a:t>Μέθοδος διαιρέσεων: Ξεκινάμε</a:t>
            </a:r>
            <a:r>
              <a:rPr lang="el-GR" baseline="0" dirty="0" smtClean="0"/>
              <a:t> από έναν δεκαδικό αριθμό και διαιρούμε διαδοχικά με το 2 λαμβάνοντας ένα ακέραιο πηλίκο και ένα υπόλοιπο. Το πηλίκο διαιρείται ξανά με το 2 και παράγει ένα νέο πηλίκο και ένα νέο υπόλοιπο. Η διαδικασία σταματά όταν το πηλίκο μας γίνει 0. Τότε, διαβάζουμε τα υπόλοιπα ανάποδα από τη σειρά παραγωγής τους.</a:t>
            </a:r>
          </a:p>
          <a:p>
            <a:endParaRPr lang="el-GR" baseline="0" dirty="0" smtClean="0"/>
          </a:p>
          <a:p>
            <a:r>
              <a:rPr lang="el-GR" baseline="0" dirty="0" smtClean="0"/>
              <a:t>Έστω ότι θέλουμε να βρούμε το 75</a:t>
            </a:r>
          </a:p>
          <a:p>
            <a:endParaRPr lang="el-GR" baseline="0" dirty="0" smtClean="0"/>
          </a:p>
          <a:p>
            <a:r>
              <a:rPr lang="el-GR" baseline="0" dirty="0" smtClean="0"/>
              <a:t>Αριθμός         Ακέραιο πηλίκο διαίρεσης με το 2               Υπόλοιπο</a:t>
            </a:r>
          </a:p>
          <a:p>
            <a:r>
              <a:rPr lang="el-GR" baseline="0" dirty="0" smtClean="0"/>
              <a:t>75                          37                                                    1</a:t>
            </a:r>
          </a:p>
          <a:p>
            <a:r>
              <a:rPr lang="el-GR" baseline="0" dirty="0" smtClean="0"/>
              <a:t>37                          18                                                    1</a:t>
            </a:r>
          </a:p>
          <a:p>
            <a:r>
              <a:rPr lang="el-GR" baseline="0" dirty="0" smtClean="0"/>
              <a:t>18                           9                                                     0</a:t>
            </a:r>
          </a:p>
          <a:p>
            <a:r>
              <a:rPr lang="el-GR" baseline="0" dirty="0" smtClean="0"/>
              <a:t>9                             4                                                     1</a:t>
            </a:r>
          </a:p>
          <a:p>
            <a:r>
              <a:rPr lang="el-GR" baseline="0" dirty="0" smtClean="0"/>
              <a:t>4                             2                                                     0</a:t>
            </a:r>
          </a:p>
          <a:p>
            <a:r>
              <a:rPr lang="el-GR" baseline="0" dirty="0" smtClean="0"/>
              <a:t>2                              1                                                    0</a:t>
            </a:r>
          </a:p>
          <a:p>
            <a:r>
              <a:rPr lang="el-GR" baseline="0" dirty="0" smtClean="0"/>
              <a:t>1                             0                                                     1</a:t>
            </a:r>
          </a:p>
          <a:p>
            <a:endParaRPr lang="el-GR" baseline="0" dirty="0" smtClean="0"/>
          </a:p>
          <a:p>
            <a:endParaRPr lang="el-GR" baseline="0" dirty="0" smtClean="0"/>
          </a:p>
          <a:p>
            <a:r>
              <a:rPr lang="el-GR" baseline="0" dirty="0" smtClean="0"/>
              <a:t>1001011 =75 = 1</a:t>
            </a:r>
            <a:r>
              <a:rPr lang="en-US" baseline="0" dirty="0" smtClean="0"/>
              <a:t>x2</a:t>
            </a:r>
            <a:r>
              <a:rPr lang="en-US" baseline="30000" dirty="0" smtClean="0"/>
              <a:t>6</a:t>
            </a:r>
            <a:r>
              <a:rPr lang="en-US" baseline="0" dirty="0" smtClean="0"/>
              <a:t>+1x2</a:t>
            </a:r>
            <a:r>
              <a:rPr lang="en-US" baseline="30000" dirty="0" smtClean="0"/>
              <a:t>3</a:t>
            </a:r>
            <a:r>
              <a:rPr lang="en-US" baseline="0" dirty="0" smtClean="0"/>
              <a:t>+1x2</a:t>
            </a:r>
            <a:r>
              <a:rPr lang="en-US" baseline="30000" dirty="0" smtClean="0"/>
              <a:t>1</a:t>
            </a:r>
            <a:r>
              <a:rPr lang="en-US" baseline="0" dirty="0" smtClean="0"/>
              <a:t>+1x2</a:t>
            </a:r>
            <a:r>
              <a:rPr lang="en-US" baseline="30000" dirty="0" smtClean="0"/>
              <a:t>0</a:t>
            </a:r>
            <a:r>
              <a:rPr lang="el-GR" baseline="0" dirty="0" smtClean="0"/>
              <a:t>              </a:t>
            </a:r>
          </a:p>
          <a:p>
            <a:endParaRPr lang="en-US" baseline="0" dirty="0" smtClean="0"/>
          </a:p>
          <a:p>
            <a:r>
              <a:rPr lang="el-GR" baseline="0" dirty="0" smtClean="0"/>
              <a:t>ΣΥΜΠΕΡΑΣΜΑ: Ο αριθμός 75 «χώρεσε» σε 7 </a:t>
            </a:r>
            <a:r>
              <a:rPr lang="en-US" baseline="0" dirty="0" smtClean="0"/>
              <a:t>bit. </a:t>
            </a:r>
            <a:r>
              <a:rPr lang="el-GR" baseline="0" dirty="0" smtClean="0"/>
              <a:t>Σε επίπεδο </a:t>
            </a:r>
            <a:r>
              <a:rPr lang="en-US" baseline="0" dirty="0" smtClean="0"/>
              <a:t>byte</a:t>
            </a:r>
            <a:r>
              <a:rPr lang="el-GR" baseline="0" dirty="0" smtClean="0"/>
              <a:t> θα γράφαμε 01001011 (</a:t>
            </a:r>
            <a:r>
              <a:rPr lang="en-US" baseline="0" dirty="0" smtClean="0"/>
              <a:t>8 bit)</a:t>
            </a:r>
          </a:p>
          <a:p>
            <a:endParaRPr lang="en-US" baseline="0" dirty="0" smtClean="0"/>
          </a:p>
          <a:p>
            <a:r>
              <a:rPr lang="el-GR" baseline="0" dirty="0" smtClean="0"/>
              <a:t>ΔΕΥΤΕΡΗ ΜΕΘΟΔΟΣ</a:t>
            </a:r>
          </a:p>
          <a:p>
            <a:r>
              <a:rPr lang="el-GR" baseline="0" dirty="0" smtClean="0"/>
              <a:t>Βασίζεται στον εντοπισμό της μεγαλύτερης δύναμης του 2 η οποία χωράει στον ζητούμενο αριθμό. Στη συνέχεια,  γνωρίζοντας πόσα </a:t>
            </a:r>
            <a:r>
              <a:rPr lang="en-US" baseline="0" dirty="0" smtClean="0"/>
              <a:t>Bit </a:t>
            </a:r>
            <a:r>
              <a:rPr lang="el-GR" baseline="0" dirty="0" smtClean="0"/>
              <a:t>απαιτεί ο αριθμός συμπληρώνουμε τις υπόλοιπες θέσεις εξετάζοντας αν οι δυνάμεις (οι επόμενες προς τα πίσω δυνάμεις) χωράνε στα υπόλοιπα που θα παράγονται.</a:t>
            </a:r>
          </a:p>
          <a:p>
            <a:endParaRPr lang="el-GR" baseline="0" dirty="0" smtClean="0"/>
          </a:p>
          <a:p>
            <a:r>
              <a:rPr lang="el-GR" baseline="0" dirty="0" smtClean="0"/>
              <a:t>Αν βρούμε ότι η  μεγαλύτερη δύναμη του 2 που χωράει στον ζητούμενο αριθμό είναι η </a:t>
            </a:r>
            <a:r>
              <a:rPr lang="en-US" baseline="0" dirty="0" smtClean="0"/>
              <a:t>x, </a:t>
            </a:r>
            <a:r>
              <a:rPr lang="el-GR" baseline="0" dirty="0" smtClean="0"/>
              <a:t>τότε απαιτούνται </a:t>
            </a:r>
            <a:r>
              <a:rPr lang="en-US" baseline="0" dirty="0" smtClean="0"/>
              <a:t>x+1 bit. </a:t>
            </a:r>
          </a:p>
          <a:p>
            <a:r>
              <a:rPr lang="el-GR" baseline="0" dirty="0" smtClean="0"/>
              <a:t>Π.χ., στο 75 η δύναμη αυτή είναι η </a:t>
            </a:r>
            <a:r>
              <a:rPr lang="en-US" baseline="0" dirty="0" smtClean="0"/>
              <a:t>x=6 (</a:t>
            </a:r>
            <a:r>
              <a:rPr lang="el-GR" baseline="0" dirty="0" smtClean="0"/>
              <a:t>2</a:t>
            </a:r>
            <a:r>
              <a:rPr lang="el-GR" baseline="30000" dirty="0" smtClean="0"/>
              <a:t>6</a:t>
            </a:r>
            <a:r>
              <a:rPr lang="el-GR" baseline="0" dirty="0" smtClean="0"/>
              <a:t>=64</a:t>
            </a:r>
            <a:r>
              <a:rPr lang="en-US" baseline="0" dirty="0" smtClean="0"/>
              <a:t>)</a:t>
            </a:r>
            <a:r>
              <a:rPr lang="el-GR" baseline="0" dirty="0" smtClean="0"/>
              <a:t>. Άρα ο αριθμός απαιτεί </a:t>
            </a:r>
            <a:r>
              <a:rPr lang="en-US" baseline="0" dirty="0" smtClean="0"/>
              <a:t>6+1=7 bit</a:t>
            </a:r>
            <a:endParaRPr lang="el-GR" baseline="0" dirty="0" smtClean="0"/>
          </a:p>
          <a:p>
            <a:endParaRPr lang="en-US" baseline="0" dirty="0" smtClean="0"/>
          </a:p>
          <a:p>
            <a:endParaRPr lang="en-US" baseline="0" dirty="0" smtClean="0"/>
          </a:p>
          <a:p>
            <a:r>
              <a:rPr lang="en-US" baseline="0" dirty="0" smtClean="0"/>
              <a:t>2</a:t>
            </a:r>
            <a:r>
              <a:rPr lang="en-US" baseline="30000" dirty="0" smtClean="0"/>
              <a:t>6</a:t>
            </a:r>
            <a:r>
              <a:rPr lang="en-US" baseline="0" dirty="0" smtClean="0"/>
              <a:t>	2</a:t>
            </a:r>
            <a:r>
              <a:rPr lang="en-US" baseline="30000" dirty="0" smtClean="0"/>
              <a:t>5</a:t>
            </a:r>
            <a:r>
              <a:rPr lang="en-US" baseline="0" dirty="0" smtClean="0"/>
              <a:t>	2</a:t>
            </a:r>
            <a:r>
              <a:rPr lang="en-US" baseline="30000" dirty="0" smtClean="0"/>
              <a:t>4</a:t>
            </a:r>
            <a:r>
              <a:rPr lang="en-US" baseline="0" dirty="0" smtClean="0"/>
              <a:t>	2</a:t>
            </a:r>
            <a:r>
              <a:rPr lang="en-US" baseline="30000" dirty="0" smtClean="0"/>
              <a:t>3</a:t>
            </a:r>
            <a:r>
              <a:rPr lang="en-US" baseline="0" dirty="0" smtClean="0"/>
              <a:t>	2</a:t>
            </a:r>
            <a:r>
              <a:rPr lang="en-US" baseline="30000" dirty="0" smtClean="0"/>
              <a:t>2</a:t>
            </a:r>
            <a:r>
              <a:rPr lang="en-US" baseline="0" dirty="0" smtClean="0"/>
              <a:t>	2</a:t>
            </a:r>
            <a:r>
              <a:rPr lang="en-US" baseline="30000" dirty="0" smtClean="0"/>
              <a:t>1</a:t>
            </a:r>
            <a:r>
              <a:rPr lang="en-US" baseline="0" dirty="0" smtClean="0"/>
              <a:t>	2</a:t>
            </a:r>
            <a:r>
              <a:rPr lang="en-US" baseline="30000" dirty="0" smtClean="0"/>
              <a:t>0</a:t>
            </a:r>
          </a:p>
          <a:p>
            <a:endParaRPr lang="en-US" baseline="0" dirty="0" smtClean="0"/>
          </a:p>
          <a:p>
            <a:r>
              <a:rPr lang="en-US" baseline="0" dirty="0" smtClean="0"/>
              <a:t>1                 </a:t>
            </a:r>
            <a:r>
              <a:rPr lang="el-GR" baseline="0" dirty="0" smtClean="0"/>
              <a:t>0</a:t>
            </a:r>
            <a:r>
              <a:rPr lang="en-US" baseline="0" dirty="0" smtClean="0"/>
              <a:t>    	</a:t>
            </a:r>
            <a:r>
              <a:rPr lang="el-GR" baseline="0" dirty="0" smtClean="0"/>
              <a:t>0</a:t>
            </a:r>
            <a:r>
              <a:rPr lang="en-US" baseline="0" dirty="0" smtClean="0"/>
              <a:t>	</a:t>
            </a:r>
            <a:r>
              <a:rPr lang="el-GR" baseline="0" dirty="0" smtClean="0"/>
              <a:t>1</a:t>
            </a:r>
            <a:r>
              <a:rPr lang="en-US" baseline="0" dirty="0" smtClean="0"/>
              <a:t>	</a:t>
            </a:r>
            <a:r>
              <a:rPr lang="el-GR" baseline="0" dirty="0" smtClean="0"/>
              <a:t>0</a:t>
            </a:r>
            <a:r>
              <a:rPr lang="en-US" baseline="0" dirty="0" smtClean="0"/>
              <a:t>	</a:t>
            </a:r>
            <a:r>
              <a:rPr lang="el-GR" baseline="0" dirty="0" smtClean="0"/>
              <a:t>1</a:t>
            </a:r>
            <a:r>
              <a:rPr lang="en-US" baseline="0" dirty="0" smtClean="0"/>
              <a:t>                 </a:t>
            </a:r>
            <a:r>
              <a:rPr lang="el-GR" baseline="0" dirty="0" smtClean="0"/>
              <a:t>0</a:t>
            </a:r>
            <a:endParaRPr lang="en-US" baseline="0" dirty="0" smtClean="0"/>
          </a:p>
          <a:p>
            <a:endParaRPr lang="en-US" baseline="0" dirty="0" smtClean="0"/>
          </a:p>
          <a:p>
            <a:endParaRPr lang="en-US" baseline="0" dirty="0" smtClean="0"/>
          </a:p>
          <a:p>
            <a:r>
              <a:rPr lang="en-US" baseline="0" dirty="0" smtClean="0"/>
              <a:t>O </a:t>
            </a:r>
            <a:r>
              <a:rPr lang="el-GR" baseline="0" dirty="0" smtClean="0"/>
              <a:t>συντελεστής της 6</a:t>
            </a:r>
            <a:r>
              <a:rPr lang="el-GR" baseline="30000" dirty="0" smtClean="0"/>
              <a:t>ης</a:t>
            </a:r>
            <a:r>
              <a:rPr lang="el-GR" baseline="0" dirty="0" smtClean="0"/>
              <a:t> δύναμης του 2 είναι 1.</a:t>
            </a:r>
          </a:p>
          <a:p>
            <a:endParaRPr lang="el-GR" baseline="0" dirty="0" smtClean="0"/>
          </a:p>
          <a:p>
            <a:r>
              <a:rPr lang="el-GR" baseline="0" dirty="0" smtClean="0"/>
              <a:t>5</a:t>
            </a:r>
            <a:r>
              <a:rPr lang="el-GR" baseline="30000" dirty="0" smtClean="0"/>
              <a:t>η</a:t>
            </a:r>
            <a:r>
              <a:rPr lang="el-GR" baseline="0" dirty="0" smtClean="0"/>
              <a:t> δύναμη: Αφαιρούμε από το 75 τα 64 = 11 (απομένει να προσθέσουμε άλλα 11 στο 64).</a:t>
            </a:r>
          </a:p>
          <a:p>
            <a:r>
              <a:rPr lang="el-GR" baseline="0" dirty="0" smtClean="0"/>
              <a:t>Χωράει 32αδα στο 11 (ΌΧΙ) άρα ο συντελεστής της 5</a:t>
            </a:r>
            <a:r>
              <a:rPr lang="el-GR" baseline="30000" dirty="0" smtClean="0"/>
              <a:t>ης</a:t>
            </a:r>
            <a:r>
              <a:rPr lang="el-GR" baseline="0" dirty="0" smtClean="0"/>
              <a:t> δύναμης του 2 είναι 0</a:t>
            </a:r>
          </a:p>
          <a:p>
            <a:endParaRPr lang="el-GR" baseline="0" dirty="0" smtClean="0"/>
          </a:p>
          <a:p>
            <a:r>
              <a:rPr lang="el-GR" baseline="0" dirty="0" smtClean="0"/>
              <a:t>4</a:t>
            </a:r>
            <a:r>
              <a:rPr lang="el-GR" baseline="30000" dirty="0" smtClean="0"/>
              <a:t>η</a:t>
            </a:r>
            <a:r>
              <a:rPr lang="el-GR" baseline="0" dirty="0" smtClean="0"/>
              <a:t>: Χωράει 16 στο 11; ΌΧΙ άρα βάζουμε 0 στον συντελεστή της τέταρτης δύναμης</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3</a:t>
            </a:r>
            <a:r>
              <a:rPr lang="el-GR" baseline="30000" dirty="0" smtClean="0"/>
              <a:t>η</a:t>
            </a:r>
            <a:r>
              <a:rPr lang="el-GR" baseline="0" dirty="0" smtClean="0"/>
              <a:t>: Χωράει 8 στο 11; ΝΑΙ και απομένουν άλλα (11-8) να προστεθούν. Άρα βάζουμε 1 στον συντελεστή της τρίτης δύναμης</a:t>
            </a:r>
            <a:endParaRPr lang="en-US" baseline="0" dirty="0" smtClean="0"/>
          </a:p>
          <a:p>
            <a:endParaRPr lang="en-US" baseline="0" dirty="0" smtClean="0"/>
          </a:p>
          <a:p>
            <a:r>
              <a:rPr lang="el-GR" baseline="0" dirty="0" smtClean="0"/>
              <a:t>2</a:t>
            </a:r>
            <a:r>
              <a:rPr lang="el-GR" baseline="30000" dirty="0" smtClean="0"/>
              <a:t>η</a:t>
            </a:r>
            <a:r>
              <a:rPr lang="el-GR" baseline="0" dirty="0" smtClean="0"/>
              <a:t>: Χωράει 4 στο 3; ΌΧΙ Βάζουμε 0 στον συντελεστή της 2</a:t>
            </a:r>
            <a:r>
              <a:rPr lang="el-GR" baseline="30000" dirty="0" smtClean="0"/>
              <a:t>ης</a:t>
            </a:r>
            <a:r>
              <a:rPr lang="el-GR" baseline="0" dirty="0" smtClean="0"/>
              <a:t> δύναμης</a:t>
            </a:r>
          </a:p>
          <a:p>
            <a:endParaRPr lang="el-GR" baseline="0" dirty="0" smtClean="0"/>
          </a:p>
          <a:p>
            <a:r>
              <a:rPr lang="el-GR" baseline="0" dirty="0" smtClean="0"/>
              <a:t>1</a:t>
            </a:r>
            <a:r>
              <a:rPr lang="el-GR" baseline="30000" dirty="0" smtClean="0"/>
              <a:t>η</a:t>
            </a:r>
            <a:r>
              <a:rPr lang="el-GR" baseline="0" dirty="0" smtClean="0"/>
              <a:t>: Χωράει 2 στο 3; ΝΑΙ Απομένει να προσθέσουμε 3-2=1</a:t>
            </a:r>
            <a:endParaRPr lang="en-US" baseline="0" dirty="0" smtClean="0"/>
          </a:p>
          <a:p>
            <a:endParaRPr lang="el-GR" baseline="0" dirty="0" smtClean="0"/>
          </a:p>
          <a:p>
            <a:r>
              <a:rPr lang="el-GR" baseline="0" dirty="0" smtClean="0"/>
              <a:t>100000011  =259 ΣΕ ένα </a:t>
            </a:r>
            <a:r>
              <a:rPr lang="en-US" baseline="0" dirty="0" smtClean="0"/>
              <a:t>byte </a:t>
            </a:r>
            <a:r>
              <a:rPr lang="el-GR" baseline="0" dirty="0" smtClean="0"/>
              <a:t>ΔΕΝ χωράει</a:t>
            </a:r>
          </a:p>
          <a:p>
            <a:endParaRPr lang="el-GR" baseline="0" dirty="0" smtClean="0"/>
          </a:p>
          <a:p>
            <a:r>
              <a:rPr lang="el-GR" baseline="0" dirty="0" smtClean="0"/>
              <a:t>00000001    00000011</a:t>
            </a:r>
          </a:p>
          <a:p>
            <a:endParaRPr lang="el-GR" baseline="0" dirty="0" smtClean="0"/>
          </a:p>
          <a:p>
            <a:r>
              <a:rPr lang="el-GR" baseline="0" dirty="0" smtClean="0"/>
              <a:t>Ο μεγαλύτερος </a:t>
            </a:r>
            <a:r>
              <a:rPr lang="en-US" baseline="0" dirty="0" smtClean="0"/>
              <a:t>unsigned integer </a:t>
            </a:r>
            <a:r>
              <a:rPr lang="el-GR" baseline="0" dirty="0" smtClean="0"/>
              <a:t>αν η αποθήκευση είναι σε 2 </a:t>
            </a:r>
            <a:r>
              <a:rPr lang="en-US" baseline="0" dirty="0" smtClean="0"/>
              <a:t>bytes</a:t>
            </a:r>
          </a:p>
          <a:p>
            <a:endParaRPr lang="en-US" baseline="0" dirty="0" smtClean="0"/>
          </a:p>
          <a:p>
            <a:r>
              <a:rPr lang="en-US" baseline="0" dirty="0" smtClean="0"/>
              <a:t>11111111  11111111 = 2</a:t>
            </a:r>
            <a:r>
              <a:rPr lang="en-US" baseline="30000" dirty="0" smtClean="0"/>
              <a:t>16</a:t>
            </a:r>
            <a:r>
              <a:rPr lang="en-US" baseline="0" dirty="0" smtClean="0"/>
              <a:t>-1=65535</a:t>
            </a:r>
          </a:p>
          <a:p>
            <a:endParaRPr lang="en-US" baseline="0" dirty="0" smtClean="0"/>
          </a:p>
          <a:p>
            <a:r>
              <a:rPr lang="en-US" baseline="0" dirty="0" smtClean="0"/>
              <a:t>111=7 =2</a:t>
            </a:r>
            <a:r>
              <a:rPr lang="en-US" baseline="30000" dirty="0" smtClean="0"/>
              <a:t>3</a:t>
            </a:r>
            <a:r>
              <a:rPr lang="en-US" baseline="0" dirty="0" smtClean="0"/>
              <a:t>-1</a:t>
            </a:r>
            <a:endParaRPr lang="el-GR" baseline="0" dirty="0" smtClean="0"/>
          </a:p>
          <a:p>
            <a:endParaRPr lang="en-US" baseline="0" dirty="0" smtClean="0"/>
          </a:p>
          <a:p>
            <a:r>
              <a:rPr lang="en-US" baseline="0" dirty="0" smtClean="0"/>
              <a:t>0111111 11111111= 32767</a:t>
            </a:r>
            <a:endParaRPr lang="el-GR" baseline="0" dirty="0" smtClean="0"/>
          </a:p>
          <a:p>
            <a:endParaRPr lang="en-US" baseline="0" dirty="0" smtClean="0"/>
          </a:p>
          <a:p>
            <a:r>
              <a:rPr lang="el-GR" baseline="0" dirty="0" smtClean="0"/>
              <a:t>_____________________________________________________ΤΜΗΜΑ ΠΑΡΑΣΚΕΥΗΣ_________________________________________</a:t>
            </a:r>
          </a:p>
          <a:p>
            <a:r>
              <a:rPr lang="el-GR" baseline="0" dirty="0" smtClean="0"/>
              <a:t>Μας δίνεται ο αριθμός 84 και θέλουμε να βρούμε τη δυαδική του μορφή.</a:t>
            </a:r>
          </a:p>
          <a:p>
            <a:endParaRPr lang="el-GR" baseline="0" dirty="0" smtClean="0"/>
          </a:p>
          <a:p>
            <a:r>
              <a:rPr lang="el-GR" baseline="0" dirty="0" smtClean="0"/>
              <a:t>Μέθοδος διαδοχικών διαιρέσεων: Ξεκινάμε από τον ζητούμενο αριθμό. Διαιρούμε διαδοχικά με το 2. Κάθε φορά παράγεται ένα ακέραιο πηλίκο και ένα υπόλοιπο το οποίο είναι 0 ή 1. Το νέο πηλίκο διαιρείται με το 2 και η διαδικασία επαναλαμβάνεται, μέχρι να φτάσουμε σε πηλίκο 0. Στη συνέχεια διαβάζουμε τα υπόλοιπα ΜΕ ΣΕΙΡΑ ΑΝΤΙΣΤΡΟΦΗ ΑΠΌ ΤΗ ΣΕΙΡΑ ΠΑΡΑΓΩΓΗΣ ΤΟΥΣ</a:t>
            </a:r>
          </a:p>
          <a:p>
            <a:endParaRPr lang="el-GR" baseline="0" dirty="0" smtClean="0"/>
          </a:p>
          <a:p>
            <a:r>
              <a:rPr lang="el-GR" baseline="0" dirty="0" smtClean="0"/>
              <a:t>Αριθμός                  Ακέραιο Πηλίκο διαίρεσης με το 2             Υπόλοιπο</a:t>
            </a:r>
          </a:p>
          <a:p>
            <a:r>
              <a:rPr lang="el-GR" baseline="0" dirty="0" smtClean="0"/>
              <a:t>84                            42                  			0</a:t>
            </a:r>
          </a:p>
          <a:p>
            <a:r>
              <a:rPr lang="el-GR" baseline="0" dirty="0" smtClean="0"/>
              <a:t>42        	             21                                                            0	</a:t>
            </a:r>
          </a:p>
          <a:p>
            <a:r>
              <a:rPr lang="el-GR" baseline="0" dirty="0" smtClean="0"/>
              <a:t>21                             10                                                            1</a:t>
            </a:r>
          </a:p>
          <a:p>
            <a:r>
              <a:rPr lang="el-GR" baseline="0" dirty="0" smtClean="0"/>
              <a:t>10                             5                                                              0</a:t>
            </a:r>
          </a:p>
          <a:p>
            <a:r>
              <a:rPr lang="el-GR" baseline="0" dirty="0" smtClean="0"/>
              <a:t>5                               2                                                              1</a:t>
            </a:r>
          </a:p>
          <a:p>
            <a:r>
              <a:rPr lang="el-GR" baseline="0" dirty="0" smtClean="0"/>
              <a:t>2                              1                                                              0                                              </a:t>
            </a:r>
          </a:p>
          <a:p>
            <a:r>
              <a:rPr lang="el-GR" baseline="0" dirty="0" smtClean="0"/>
              <a:t>1                               0                                                             1</a:t>
            </a:r>
          </a:p>
          <a:p>
            <a:endParaRPr lang="el-GR" baseline="0" dirty="0" smtClean="0"/>
          </a:p>
          <a:p>
            <a:r>
              <a:rPr lang="el-GR" baseline="0" dirty="0" smtClean="0"/>
              <a:t>Διαβάζουμε τα υπόλοιπα με την αντίστροφη σειρά: 1010100 = 1</a:t>
            </a:r>
            <a:r>
              <a:rPr lang="en-US" baseline="0" dirty="0" smtClean="0"/>
              <a:t>x2</a:t>
            </a:r>
            <a:r>
              <a:rPr lang="en-US" baseline="30000" dirty="0" smtClean="0"/>
              <a:t>6</a:t>
            </a:r>
            <a:r>
              <a:rPr lang="en-US" baseline="0" dirty="0" smtClean="0"/>
              <a:t>+1x2</a:t>
            </a:r>
            <a:r>
              <a:rPr lang="en-US" baseline="30000" dirty="0" smtClean="0"/>
              <a:t>4</a:t>
            </a:r>
            <a:r>
              <a:rPr lang="en-US" baseline="0" dirty="0" smtClean="0"/>
              <a:t> + 1x2</a:t>
            </a:r>
            <a:r>
              <a:rPr lang="en-US" baseline="30000" dirty="0" smtClean="0"/>
              <a:t>2</a:t>
            </a:r>
            <a:r>
              <a:rPr lang="en-US" baseline="0" dirty="0" smtClean="0"/>
              <a:t> =64+16+4=84</a:t>
            </a:r>
          </a:p>
          <a:p>
            <a:endParaRPr lang="en-US" baseline="0" dirty="0" smtClean="0"/>
          </a:p>
          <a:p>
            <a:r>
              <a:rPr lang="en-US" baseline="0" dirty="0" smtClean="0"/>
              <a:t>2</a:t>
            </a:r>
            <a:r>
              <a:rPr lang="el-GR" baseline="30000" dirty="0" smtClean="0"/>
              <a:t>η</a:t>
            </a:r>
            <a:r>
              <a:rPr lang="el-GR" baseline="0" dirty="0" smtClean="0"/>
              <a:t> μέθοδος: Αρχικά βρίσκουμε την μέγιστη δύναμη του 2 που χωράει στον ζητούμενο αριθμό.  Αν η δύναμη αυτή είναι η </a:t>
            </a:r>
            <a:r>
              <a:rPr lang="en-US" baseline="0" dirty="0" smtClean="0"/>
              <a:t>x, </a:t>
            </a:r>
            <a:r>
              <a:rPr lang="el-GR" baseline="0" dirty="0" smtClean="0"/>
              <a:t>τότε απαιτούνται </a:t>
            </a:r>
            <a:r>
              <a:rPr lang="en-US" baseline="0" dirty="0" smtClean="0"/>
              <a:t>x+1 bit. </a:t>
            </a:r>
            <a:r>
              <a:rPr lang="el-GR" baseline="0" dirty="0" smtClean="0"/>
              <a:t>Στο παράδειγμα έχουμε </a:t>
            </a:r>
            <a:r>
              <a:rPr lang="en-US" baseline="0" dirty="0" smtClean="0"/>
              <a:t>x=6. </a:t>
            </a:r>
            <a:r>
              <a:rPr lang="el-GR" baseline="0" dirty="0" smtClean="0"/>
              <a:t>Άρα απαιτούνται 7 </a:t>
            </a:r>
            <a:r>
              <a:rPr lang="en-US" baseline="0" dirty="0" smtClean="0"/>
              <a:t>bit.</a:t>
            </a:r>
          </a:p>
          <a:p>
            <a:r>
              <a:rPr lang="el-GR" baseline="0" dirty="0" smtClean="0"/>
              <a:t>Γράφουμε με κενά τις </a:t>
            </a:r>
            <a:r>
              <a:rPr lang="en-US" baseline="0" dirty="0" smtClean="0"/>
              <a:t>x+1 </a:t>
            </a:r>
            <a:r>
              <a:rPr lang="el-GR" baseline="0" dirty="0" smtClean="0"/>
              <a:t>θέσεις συμπληρώνοντας την πρώτη θέση από αριστερά με 1 (η </a:t>
            </a:r>
            <a:r>
              <a:rPr lang="en-US" baseline="0" dirty="0" smtClean="0"/>
              <a:t>x-</a:t>
            </a:r>
            <a:r>
              <a:rPr lang="el-GR" baseline="0" dirty="0" err="1" smtClean="0"/>
              <a:t>οστή</a:t>
            </a:r>
            <a:r>
              <a:rPr lang="el-GR" baseline="0" dirty="0" smtClean="0"/>
              <a:t> δύναμη).</a:t>
            </a:r>
            <a:endParaRPr lang="en-US" baseline="0" dirty="0" smtClean="0"/>
          </a:p>
          <a:p>
            <a:endParaRPr lang="el-GR" baseline="0" dirty="0" smtClean="0"/>
          </a:p>
          <a:p>
            <a:endParaRPr lang="el-GR" baseline="0" dirty="0" smtClean="0"/>
          </a:p>
          <a:p>
            <a:r>
              <a:rPr lang="el-GR" baseline="0" dirty="0" smtClean="0"/>
              <a:t>1                 0                  1                  0                1                  0                 </a:t>
            </a:r>
            <a:r>
              <a:rPr lang="el-GR" baseline="0" dirty="0" err="1" smtClean="0"/>
              <a:t>0</a:t>
            </a:r>
            <a:endParaRPr lang="el-GR" baseline="0" dirty="0" smtClean="0"/>
          </a:p>
          <a:p>
            <a:r>
              <a:rPr lang="el-GR" baseline="0" dirty="0" smtClean="0"/>
              <a:t>_	_	_	_	_	_	_</a:t>
            </a:r>
            <a:endParaRPr lang="en-US" baseline="0" dirty="0" smtClean="0"/>
          </a:p>
          <a:p>
            <a:endParaRPr lang="en-US" baseline="0" dirty="0" smtClean="0"/>
          </a:p>
          <a:p>
            <a:endParaRPr lang="el-GR" baseline="0" dirty="0" smtClean="0"/>
          </a:p>
          <a:p>
            <a:r>
              <a:rPr lang="el-GR" baseline="0" dirty="0" smtClean="0"/>
              <a:t>Συμπληρώνουμε τις υπόλοιπες </a:t>
            </a:r>
            <a:r>
              <a:rPr lang="en-US" baseline="0" dirty="0" smtClean="0"/>
              <a:t>x  </a:t>
            </a:r>
            <a:r>
              <a:rPr lang="el-GR" baseline="0" dirty="0" smtClean="0"/>
              <a:t>θέσεις</a:t>
            </a:r>
            <a:r>
              <a:rPr lang="en-US" baseline="0" dirty="0" smtClean="0"/>
              <a:t>.</a:t>
            </a:r>
          </a:p>
          <a:p>
            <a:endParaRPr lang="en-US" baseline="0" dirty="0" smtClean="0"/>
          </a:p>
          <a:p>
            <a:r>
              <a:rPr lang="el-GR" baseline="0" dirty="0" smtClean="0"/>
              <a:t>Έχουμε βάλει στον αριθμό μας μία 64άδα. Άρα απομένει να βάλουμε άλλα 20 (84-64) στις υπόλοιπες θέσεις. Άρα πρέπει να συμπληρώσουμε τις θέσεις των δυνάμεων από την πέμπτη ως τη μηδενική.</a:t>
            </a:r>
          </a:p>
          <a:p>
            <a:r>
              <a:rPr lang="el-GR" baseline="0" dirty="0" smtClean="0"/>
              <a:t>5</a:t>
            </a:r>
            <a:r>
              <a:rPr lang="el-GR" baseline="30000" dirty="0" smtClean="0"/>
              <a:t>η</a:t>
            </a:r>
            <a:r>
              <a:rPr lang="el-GR" baseline="0" dirty="0" smtClean="0"/>
              <a:t> δύναμη: ΕΡΩΤΗΜΑ χωράει το 32 = 2</a:t>
            </a:r>
            <a:r>
              <a:rPr lang="el-GR" baseline="30000" dirty="0" smtClean="0"/>
              <a:t>5</a:t>
            </a:r>
            <a:r>
              <a:rPr lang="el-GR" baseline="0" dirty="0" smtClean="0"/>
              <a:t> στο 20; ΌΧΙ άρα γράφω 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4</a:t>
            </a:r>
            <a:r>
              <a:rPr lang="el-GR" baseline="30000" dirty="0" smtClean="0"/>
              <a:t>η</a:t>
            </a:r>
            <a:r>
              <a:rPr lang="el-GR" baseline="0" dirty="0" smtClean="0"/>
              <a:t> δύναμη: ΕΡΩΤΗΜΑ χωράει το 16 = 2</a:t>
            </a:r>
            <a:r>
              <a:rPr lang="el-GR" baseline="30000" dirty="0" smtClean="0"/>
              <a:t>4</a:t>
            </a:r>
            <a:r>
              <a:rPr lang="el-GR" baseline="0" dirty="0" smtClean="0"/>
              <a:t> στο 20; ΝΑΙ άρα γράφω 1, άρα έχω προσθέσει στον αριθμό μου μία 64άδα και μία 16άδα και μένει να προσθέσω άλλα 20-16=4</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3</a:t>
            </a:r>
            <a:r>
              <a:rPr lang="el-GR" baseline="30000" dirty="0" smtClean="0"/>
              <a:t>η</a:t>
            </a:r>
            <a:r>
              <a:rPr lang="el-GR" baseline="0" dirty="0" smtClean="0"/>
              <a:t> δύναμη: ΕΡΩΤΗΜΑ χωράει το 8 = 2</a:t>
            </a:r>
            <a:r>
              <a:rPr lang="el-GR" baseline="30000" dirty="0" smtClean="0"/>
              <a:t>3</a:t>
            </a:r>
            <a:r>
              <a:rPr lang="el-GR" baseline="0" dirty="0" smtClean="0"/>
              <a:t> στο 4; ΌΧΙ άρα γράφω 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2</a:t>
            </a:r>
            <a:r>
              <a:rPr lang="el-GR" baseline="30000" dirty="0" smtClean="0"/>
              <a:t>η</a:t>
            </a:r>
            <a:r>
              <a:rPr lang="el-GR" baseline="0" dirty="0" smtClean="0"/>
              <a:t> δύναμη: ΕΡΩΤΗΜΑ χωράει το 4 = 2</a:t>
            </a:r>
            <a:r>
              <a:rPr lang="el-GR" baseline="30000" dirty="0" smtClean="0"/>
              <a:t>2</a:t>
            </a:r>
            <a:r>
              <a:rPr lang="el-GR" baseline="0" dirty="0" smtClean="0"/>
              <a:t> στο 4; ΝΑΙ άρα γράφω 1. Περισσεύει 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Ξέρουμε πάντοτε τι τιμή έχει το δεξιότερο ψηφίο ενός δυαδικού.</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Ζυγοί- &gt; δεξιότερο </a:t>
            </a:r>
            <a:r>
              <a:rPr lang="en-US" baseline="0" dirty="0" smtClean="0"/>
              <a:t>bit =0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Μονοί -&gt; 1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Αυτό συμβαίνει γιατί όλες οι δυνάμεις του 2 πλην της μηδενικής είναι ζυγές.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n-US" baseline="0" dirty="0" smtClean="0"/>
          </a:p>
          <a:p>
            <a:endParaRPr lang="el-GR" baseline="0" dirty="0" smtClean="0"/>
          </a:p>
          <a:p>
            <a:endParaRPr lang="el-GR"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n-US" baseline="30000" dirty="0" smtClean="0"/>
          </a:p>
          <a:p>
            <a:endParaRPr lang="el-GR" baseline="30000"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7</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30 &lt; 32</a:t>
            </a:r>
          </a:p>
          <a:p>
            <a:r>
              <a:rPr lang="en-US" dirty="0" smtClean="0"/>
              <a:t>1022 &lt;1024</a:t>
            </a:r>
          </a:p>
          <a:p>
            <a:r>
              <a:rPr lang="en-US" dirty="0" smtClean="0"/>
              <a:t>32760</a:t>
            </a:r>
            <a:r>
              <a:rPr lang="en-US" baseline="0" dirty="0" smtClean="0"/>
              <a:t> &lt;32768</a:t>
            </a:r>
          </a:p>
          <a:p>
            <a:endParaRPr lang="en-US" baseline="0" dirty="0" smtClean="0"/>
          </a:p>
          <a:p>
            <a:r>
              <a:rPr lang="en-US" baseline="0" dirty="0" smtClean="0"/>
              <a:t>11 = 3 = 2</a:t>
            </a:r>
            <a:r>
              <a:rPr lang="en-US" baseline="30000" dirty="0" smtClean="0"/>
              <a:t>2</a:t>
            </a:r>
            <a:r>
              <a:rPr lang="en-US" baseline="0" dirty="0" smtClean="0"/>
              <a:t>-1</a:t>
            </a:r>
          </a:p>
          <a:p>
            <a:r>
              <a:rPr lang="en-US" baseline="0" dirty="0" smtClean="0"/>
              <a:t>111 = 7 = 2</a:t>
            </a:r>
            <a:r>
              <a:rPr lang="en-US" baseline="30000" dirty="0" smtClean="0"/>
              <a:t>3</a:t>
            </a:r>
            <a:r>
              <a:rPr lang="en-US" baseline="0" dirty="0" smtClean="0"/>
              <a:t>-1</a:t>
            </a:r>
          </a:p>
          <a:p>
            <a:r>
              <a:rPr lang="en-US" baseline="0" dirty="0" smtClean="0"/>
              <a:t>1111 = 15 =2</a:t>
            </a:r>
            <a:r>
              <a:rPr lang="en-US" baseline="30000" dirty="0" smtClean="0"/>
              <a:t>4</a:t>
            </a:r>
            <a:r>
              <a:rPr lang="en-US" baseline="0" dirty="0" smtClean="0"/>
              <a:t>-1</a:t>
            </a:r>
          </a:p>
          <a:p>
            <a:endParaRPr lang="en-US" baseline="0" dirty="0" smtClean="0"/>
          </a:p>
          <a:p>
            <a:r>
              <a:rPr lang="el-GR" baseline="0" dirty="0" smtClean="0"/>
              <a:t>Ένας αριθμός εκφρασμένος με </a:t>
            </a:r>
            <a:r>
              <a:rPr lang="en-US" baseline="0" dirty="0" smtClean="0"/>
              <a:t>n </a:t>
            </a:r>
            <a:r>
              <a:rPr lang="el-GR" baseline="0" dirty="0" smtClean="0"/>
              <a:t>μονάδες είναι ίσος με 2</a:t>
            </a:r>
            <a:r>
              <a:rPr lang="en-US" baseline="30000" dirty="0" smtClean="0"/>
              <a:t>n</a:t>
            </a:r>
            <a:r>
              <a:rPr lang="en-US" baseline="0" dirty="0" smtClean="0"/>
              <a:t>-1</a:t>
            </a:r>
          </a:p>
          <a:p>
            <a:endParaRPr lang="en-US" baseline="0" dirty="0" smtClean="0"/>
          </a:p>
          <a:p>
            <a:r>
              <a:rPr lang="en-US" baseline="0" dirty="0" smtClean="0"/>
              <a:t>32 = 2</a:t>
            </a:r>
            <a:r>
              <a:rPr lang="en-US" baseline="30000" dirty="0" smtClean="0"/>
              <a:t>5</a:t>
            </a:r>
          </a:p>
          <a:p>
            <a:endParaRPr lang="en-US" baseline="30000" dirty="0" smtClean="0"/>
          </a:p>
          <a:p>
            <a:r>
              <a:rPr lang="en-US" baseline="0" dirty="0" smtClean="0"/>
              <a:t>31 = 2</a:t>
            </a:r>
            <a:r>
              <a:rPr lang="en-US" baseline="30000" dirty="0" smtClean="0"/>
              <a:t>5</a:t>
            </a:r>
            <a:r>
              <a:rPr lang="en-US" baseline="0" dirty="0" smtClean="0"/>
              <a:t>-1 = 11111 </a:t>
            </a:r>
            <a:r>
              <a:rPr lang="el-GR" baseline="0" dirty="0" smtClean="0"/>
              <a:t>Αν θέλω να βρω το 30 δεν έχω παρά να γράψω το 31 και να αφαιρέσω 1, δηλαδή  11110</a:t>
            </a:r>
          </a:p>
          <a:p>
            <a:endParaRPr lang="el-GR" baseline="0" dirty="0" smtClean="0"/>
          </a:p>
          <a:p>
            <a:r>
              <a:rPr lang="el-GR" baseline="0" dirty="0" smtClean="0"/>
              <a:t>1020 . </a:t>
            </a:r>
          </a:p>
          <a:p>
            <a:r>
              <a:rPr lang="el-GR" baseline="0" dirty="0" smtClean="0"/>
              <a:t>Ξέρω ότι 2</a:t>
            </a:r>
            <a:r>
              <a:rPr lang="el-GR" baseline="30000" dirty="0" smtClean="0"/>
              <a:t>10</a:t>
            </a:r>
            <a:r>
              <a:rPr lang="el-GR" baseline="0" dirty="0" smtClean="0"/>
              <a:t>=1024 άρα 1111111111 =1023</a:t>
            </a:r>
          </a:p>
          <a:p>
            <a:r>
              <a:rPr lang="el-GR" baseline="0" dirty="0" smtClean="0"/>
              <a:t>Για να βρω το 1020 αφαιρώ από το 1111111111  τον αριθμό 3, δηλαδή θέτω 0 τα δύο τελευταία ψηφία. Τελικά 1020= 1111111100</a:t>
            </a:r>
          </a:p>
          <a:p>
            <a:endParaRPr lang="el-GR" baseline="0" dirty="0" smtClean="0"/>
          </a:p>
          <a:p>
            <a:r>
              <a:rPr lang="el-GR" baseline="0" dirty="0" smtClean="0"/>
              <a:t>32760: Γράφω 15 άσσους που είναι ο αριθμός 32767 και αφαιρώ 7</a:t>
            </a:r>
          </a:p>
          <a:p>
            <a:endParaRPr lang="el-GR" baseline="0" dirty="0" smtClean="0"/>
          </a:p>
          <a:p>
            <a:r>
              <a:rPr lang="el-GR" baseline="0" dirty="0" smtClean="0"/>
              <a:t>32767= 111111111111111 </a:t>
            </a:r>
          </a:p>
          <a:p>
            <a:r>
              <a:rPr lang="el-GR" baseline="0" dirty="0" smtClean="0"/>
              <a:t>32760 = 111111111111000</a:t>
            </a:r>
          </a:p>
          <a:p>
            <a:endParaRPr lang="el-GR" baseline="0" dirty="0" smtClean="0"/>
          </a:p>
          <a:p>
            <a:endParaRPr lang="el-GR" baseline="0" dirty="0" smtClean="0"/>
          </a:p>
          <a:p>
            <a:r>
              <a:rPr lang="el-GR" baseline="0" dirty="0" smtClean="0"/>
              <a:t>10 άσσοι = 1023</a:t>
            </a:r>
          </a:p>
          <a:p>
            <a:r>
              <a:rPr lang="el-GR" baseline="0" dirty="0" smtClean="0"/>
              <a:t>1024 = 1 άσσος και 10 μηδενικά 10000000000</a:t>
            </a:r>
          </a:p>
          <a:p>
            <a:endParaRPr lang="el-GR" baseline="0" dirty="0" smtClean="0"/>
          </a:p>
          <a:p>
            <a:r>
              <a:rPr lang="el-GR" baseline="0" dirty="0" smtClean="0"/>
              <a:t>32768 = 2</a:t>
            </a:r>
            <a:r>
              <a:rPr lang="el-GR" baseline="30000" dirty="0" smtClean="0"/>
              <a:t>15</a:t>
            </a:r>
            <a:r>
              <a:rPr lang="el-GR" baseline="0" dirty="0" smtClean="0"/>
              <a:t> = 1000000000000000 (οι δυνάμεις ξεκινούν από το 0 άρα το 16</a:t>
            </a:r>
            <a:r>
              <a:rPr lang="el-GR" baseline="30000" dirty="0" smtClean="0"/>
              <a:t>ο</a:t>
            </a:r>
            <a:r>
              <a:rPr lang="el-GR" baseline="0" dirty="0" smtClean="0"/>
              <a:t> ψηφίο από δεξιά προς τα αριστερά είναι η 15</a:t>
            </a:r>
            <a:r>
              <a:rPr lang="el-GR" baseline="30000" dirty="0" smtClean="0"/>
              <a:t>η</a:t>
            </a:r>
            <a:r>
              <a:rPr lang="el-GR" baseline="0" dirty="0" smtClean="0"/>
              <a:t> δύναμη του 2)</a:t>
            </a:r>
          </a:p>
          <a:p>
            <a:endParaRPr lang="el-GR" baseline="0" dirty="0" smtClean="0"/>
          </a:p>
          <a:p>
            <a:r>
              <a:rPr lang="el-GR" baseline="0" dirty="0" smtClean="0"/>
              <a:t>32767+1=32768 </a:t>
            </a:r>
          </a:p>
          <a:p>
            <a:endParaRPr lang="el-GR" baseline="0" dirty="0" smtClean="0"/>
          </a:p>
          <a:p>
            <a:r>
              <a:rPr lang="el-GR" baseline="0" dirty="0" smtClean="0"/>
              <a:t>111111111111111 +</a:t>
            </a:r>
          </a:p>
          <a:p>
            <a:r>
              <a:rPr lang="el-GR" baseline="0" dirty="0" smtClean="0"/>
              <a:t>000000000000001  =</a:t>
            </a:r>
          </a:p>
          <a:p>
            <a:endParaRPr lang="el-GR" baseline="0" dirty="0" smtClean="0"/>
          </a:p>
          <a:p>
            <a:r>
              <a:rPr lang="el-GR" baseline="0" dirty="0" smtClean="0"/>
              <a:t>1000000000000000</a:t>
            </a:r>
          </a:p>
          <a:p>
            <a:endParaRPr lang="el-GR" baseline="0" dirty="0" smtClean="0"/>
          </a:p>
          <a:p>
            <a:r>
              <a:rPr lang="el-GR" baseline="0" dirty="0" smtClean="0"/>
              <a:t>Ένας άσσος ακολουθούμενος από </a:t>
            </a:r>
            <a:r>
              <a:rPr lang="en-US" baseline="0" dirty="0" smtClean="0"/>
              <a:t>n </a:t>
            </a:r>
            <a:r>
              <a:rPr lang="el-GR" baseline="0" dirty="0" smtClean="0"/>
              <a:t>μηδενικά = 2</a:t>
            </a:r>
            <a:r>
              <a:rPr lang="en-US" baseline="30000" dirty="0" smtClean="0"/>
              <a:t>n</a:t>
            </a:r>
            <a:r>
              <a:rPr lang="en-US" baseline="0" dirty="0" smtClean="0"/>
              <a:t>, </a:t>
            </a:r>
            <a:r>
              <a:rPr lang="el-GR" baseline="0" dirty="0" smtClean="0"/>
              <a:t>δηλαδή ακριβής δύναμη του 2</a:t>
            </a:r>
          </a:p>
          <a:p>
            <a:r>
              <a:rPr lang="en-US" baseline="0" dirty="0" smtClean="0"/>
              <a:t>n </a:t>
            </a:r>
            <a:r>
              <a:rPr lang="el-GR" baseline="0" dirty="0" smtClean="0"/>
              <a:t>άσσοι είναι 2</a:t>
            </a:r>
            <a:r>
              <a:rPr lang="en-US" baseline="30000" dirty="0" smtClean="0"/>
              <a:t>n</a:t>
            </a:r>
            <a:r>
              <a:rPr lang="en-US" baseline="0" dirty="0" smtClean="0"/>
              <a:t>-1</a:t>
            </a:r>
          </a:p>
          <a:p>
            <a:endParaRPr lang="en-US" baseline="0" dirty="0" smtClean="0"/>
          </a:p>
          <a:p>
            <a:r>
              <a:rPr lang="el-GR" baseline="0" dirty="0" smtClean="0"/>
              <a:t>Ποιος αριθμός σε δυαδική μορφή είναι το 4090; </a:t>
            </a:r>
          </a:p>
          <a:p>
            <a:endParaRPr lang="el-GR" baseline="0" dirty="0" smtClean="0"/>
          </a:p>
          <a:p>
            <a:r>
              <a:rPr lang="el-GR" baseline="0" dirty="0" smtClean="0"/>
              <a:t>4095 = 111111111</a:t>
            </a:r>
            <a:r>
              <a:rPr lang="el-GR" u="sng" baseline="0" dirty="0" smtClean="0"/>
              <a:t>1</a:t>
            </a:r>
            <a:r>
              <a:rPr lang="el-GR" baseline="0" dirty="0" smtClean="0"/>
              <a:t>1</a:t>
            </a:r>
            <a:r>
              <a:rPr lang="el-GR" u="sng" baseline="0" dirty="0" smtClean="0"/>
              <a:t>1</a:t>
            </a:r>
            <a:r>
              <a:rPr lang="el-GR" baseline="0" dirty="0" smtClean="0"/>
              <a:t> αφαιρούμε 5 και έχουμε 4090 = 111111111010</a:t>
            </a:r>
          </a:p>
          <a:p>
            <a:endParaRPr lang="el-GR" baseline="0" dirty="0" smtClean="0"/>
          </a:p>
          <a:p>
            <a:r>
              <a:rPr lang="el-GR" baseline="0" dirty="0" smtClean="0"/>
              <a:t>Ποιος αριθμός σε δυαδική μορφή είναι το 8180;</a:t>
            </a:r>
          </a:p>
          <a:p>
            <a:endParaRPr lang="el-GR" baseline="0" dirty="0" smtClean="0"/>
          </a:p>
          <a:p>
            <a:r>
              <a:rPr lang="el-GR" baseline="0" dirty="0" smtClean="0"/>
              <a:t>8191 = 111111111</a:t>
            </a:r>
            <a:r>
              <a:rPr lang="el-GR" u="sng" baseline="0" dirty="0" smtClean="0"/>
              <a:t>1</a:t>
            </a:r>
            <a:r>
              <a:rPr lang="el-GR" baseline="0" dirty="0" smtClean="0"/>
              <a:t>1</a:t>
            </a:r>
            <a:r>
              <a:rPr lang="el-GR" u="sng" baseline="0" dirty="0" smtClean="0"/>
              <a:t>11</a:t>
            </a:r>
          </a:p>
          <a:p>
            <a:r>
              <a:rPr lang="el-GR" baseline="0" dirty="0" smtClean="0"/>
              <a:t>Αφαιρώ 11, δηλαδή 8+2+1  άρα 8180 = 1111111110100</a:t>
            </a:r>
          </a:p>
          <a:p>
            <a:endParaRPr lang="el-GR" baseline="0" dirty="0" smtClean="0"/>
          </a:p>
          <a:p>
            <a:endParaRPr lang="el-GR" baseline="0" dirty="0" smtClean="0"/>
          </a:p>
          <a:p>
            <a:r>
              <a:rPr lang="el-GR" baseline="0" dirty="0" smtClean="0"/>
              <a:t>Όταν ψάχνουμε αριθμούς μικρότερους λίγο από ακριβείς δυνάμεις του 2 κάνουμε τα εξής</a:t>
            </a:r>
          </a:p>
          <a:p>
            <a:pPr marL="228600" indent="-228600">
              <a:buAutoNum type="arabicParenR"/>
            </a:pPr>
            <a:r>
              <a:rPr lang="el-GR" baseline="0" dirty="0" smtClean="0"/>
              <a:t>Βρίσκουμε την ακριβή δύναμη του 2 που είναι λίγο μεγαλύτερη από τον αριθμό που ψάχνουμε πχ 2</a:t>
            </a:r>
            <a:r>
              <a:rPr lang="en-US" baseline="30000" dirty="0" smtClean="0"/>
              <a:t>n</a:t>
            </a:r>
            <a:r>
              <a:rPr lang="en-US" baseline="0" dirty="0" smtClean="0"/>
              <a:t> </a:t>
            </a:r>
            <a:r>
              <a:rPr lang="el-GR" baseline="0" dirty="0" smtClean="0"/>
              <a:t>αυτός ο αριθμός</a:t>
            </a:r>
          </a:p>
          <a:p>
            <a:pPr marL="228600" indent="-228600">
              <a:buAutoNum type="arabicParenR"/>
            </a:pPr>
            <a:r>
              <a:rPr lang="el-GR" baseline="0" dirty="0" smtClean="0"/>
              <a:t>Γράφουμε το </a:t>
            </a:r>
            <a:r>
              <a:rPr lang="en-US" baseline="0" dirty="0" smtClean="0"/>
              <a:t>2</a:t>
            </a:r>
            <a:r>
              <a:rPr lang="en-US" baseline="30000" dirty="0" smtClean="0"/>
              <a:t>n</a:t>
            </a:r>
            <a:r>
              <a:rPr lang="en-US" baseline="0" dirty="0" smtClean="0"/>
              <a:t>-1, </a:t>
            </a:r>
            <a:r>
              <a:rPr lang="el-GR" baseline="0" dirty="0" smtClean="0"/>
              <a:t> το οποίο είναι </a:t>
            </a:r>
            <a:r>
              <a:rPr lang="en-US" baseline="0" dirty="0" smtClean="0"/>
              <a:t>n </a:t>
            </a:r>
            <a:r>
              <a:rPr lang="el-GR" baseline="0" dirty="0" smtClean="0"/>
              <a:t>μονάδες.</a:t>
            </a:r>
          </a:p>
          <a:p>
            <a:pPr marL="228600" indent="-228600">
              <a:buAutoNum type="arabicParenR"/>
            </a:pPr>
            <a:r>
              <a:rPr lang="el-GR" baseline="0" dirty="0" smtClean="0"/>
              <a:t>Αφαιρούμε κατάλληλα , ώστε να φτάσουμε στον επιθυμητό αριθμό</a:t>
            </a:r>
          </a:p>
          <a:p>
            <a:endParaRPr lang="el-GR" baseline="0" dirty="0" smtClean="0"/>
          </a:p>
          <a:p>
            <a:endParaRPr lang="el-GR" baseline="0" dirty="0" smtClean="0"/>
          </a:p>
          <a:p>
            <a:r>
              <a:rPr lang="el-GR" baseline="0" dirty="0" smtClean="0"/>
              <a:t>_________________________________________ </a:t>
            </a:r>
            <a:r>
              <a:rPr lang="en-US" baseline="0" dirty="0" smtClean="0"/>
              <a:t> </a:t>
            </a:r>
            <a:r>
              <a:rPr lang="el-GR" baseline="0" dirty="0" smtClean="0"/>
              <a:t>ΤΜΗΜΑ ΠΕΜΠΤΗΣ__________________________________________</a:t>
            </a:r>
          </a:p>
          <a:p>
            <a:endParaRPr lang="el-GR" baseline="0" dirty="0" smtClean="0"/>
          </a:p>
          <a:p>
            <a:r>
              <a:rPr lang="el-GR" baseline="0" dirty="0" smtClean="0"/>
              <a:t>30 &lt; 2</a:t>
            </a:r>
            <a:r>
              <a:rPr lang="el-GR" baseline="30000" dirty="0" smtClean="0"/>
              <a:t>5</a:t>
            </a:r>
            <a:r>
              <a:rPr lang="el-GR" baseline="0" dirty="0" smtClean="0"/>
              <a:t> = 32</a:t>
            </a:r>
          </a:p>
          <a:p>
            <a:r>
              <a:rPr lang="el-GR" baseline="0" dirty="0" smtClean="0"/>
              <a:t>1022 &lt; 2</a:t>
            </a:r>
            <a:r>
              <a:rPr lang="el-GR" baseline="30000" dirty="0" smtClean="0"/>
              <a:t>10 </a:t>
            </a:r>
            <a:r>
              <a:rPr lang="el-GR" baseline="0" dirty="0" smtClean="0"/>
              <a:t>=1024</a:t>
            </a:r>
          </a:p>
          <a:p>
            <a:endParaRPr lang="el-GR" baseline="0" dirty="0" smtClean="0"/>
          </a:p>
          <a:p>
            <a:r>
              <a:rPr lang="en-US" baseline="0" dirty="0" smtClean="0"/>
              <a:t>O </a:t>
            </a:r>
            <a:r>
              <a:rPr lang="el-GR" baseline="0" dirty="0" smtClean="0"/>
              <a:t>αριθμός 15 = 16-1 = 2</a:t>
            </a:r>
            <a:r>
              <a:rPr lang="el-GR" baseline="30000" dirty="0" smtClean="0"/>
              <a:t>4</a:t>
            </a:r>
            <a:r>
              <a:rPr lang="el-GR" baseline="0" dirty="0" smtClean="0"/>
              <a:t>-1. Ο αριθμός 15= 1111, δηλαδή δεδομένου ότι το 16 είναι 2</a:t>
            </a:r>
            <a:r>
              <a:rPr lang="el-GR" baseline="30000" dirty="0" smtClean="0"/>
              <a:t>4</a:t>
            </a:r>
            <a:r>
              <a:rPr lang="el-GR" baseline="0" dirty="0" smtClean="0"/>
              <a:t>, το 15 είναι 4 μονάδες.</a:t>
            </a:r>
          </a:p>
          <a:p>
            <a:r>
              <a:rPr lang="el-GR" baseline="0" dirty="0" smtClean="0"/>
              <a:t>16 = 1 μονάδα ακολουθούμενη από 4 μηδενικά. Δηλαδή το 16 απαιτεί 5 </a:t>
            </a:r>
            <a:r>
              <a:rPr lang="en-US" baseline="0" dirty="0" smtClean="0"/>
              <a:t>bit </a:t>
            </a:r>
            <a:r>
              <a:rPr lang="el-GR" baseline="0" dirty="0" smtClean="0"/>
              <a:t>για την αναπαράστασή του.</a:t>
            </a:r>
          </a:p>
          <a:p>
            <a:endParaRPr lang="el-GR" baseline="0" dirty="0" smtClean="0"/>
          </a:p>
          <a:p>
            <a:r>
              <a:rPr lang="el-GR" baseline="0" dirty="0" smtClean="0"/>
              <a:t>Αριθμός-ακριβής δύναμη του 2, δηλαδή </a:t>
            </a:r>
            <a:r>
              <a:rPr lang="en-US" baseline="0" dirty="0" smtClean="0"/>
              <a:t>2</a:t>
            </a:r>
            <a:r>
              <a:rPr lang="en-US" baseline="30000" dirty="0" smtClean="0"/>
              <a:t>n</a:t>
            </a:r>
            <a:r>
              <a:rPr lang="en-US" baseline="0" dirty="0" smtClean="0"/>
              <a:t>: </a:t>
            </a:r>
            <a:r>
              <a:rPr lang="el-GR" baseline="0" dirty="0" smtClean="0"/>
              <a:t>γράφεται με 1 μονάδα ακολουθούμενη από </a:t>
            </a:r>
            <a:r>
              <a:rPr lang="en-US" baseline="0" dirty="0" smtClean="0"/>
              <a:t>n </a:t>
            </a:r>
            <a:r>
              <a:rPr lang="el-GR" baseline="0" dirty="0" smtClean="0"/>
              <a:t>μηδενικά, δηλαδή απαιτεί </a:t>
            </a:r>
            <a:r>
              <a:rPr lang="en-US" baseline="0" dirty="0" smtClean="0"/>
              <a:t>n+1 bits. </a:t>
            </a:r>
            <a:r>
              <a:rPr lang="el-GR" baseline="0" dirty="0" smtClean="0"/>
              <a:t>Από την άλλη, ο </a:t>
            </a:r>
          </a:p>
          <a:p>
            <a:r>
              <a:rPr lang="el-GR" baseline="0" dirty="0" smtClean="0"/>
              <a:t>Αριθμός ακριβής δύναμη τους 2 μείον 1, δηλαδή 2</a:t>
            </a:r>
            <a:r>
              <a:rPr lang="en-US" baseline="30000" dirty="0" smtClean="0"/>
              <a:t>n</a:t>
            </a:r>
            <a:r>
              <a:rPr lang="en-US" baseline="0" dirty="0" smtClean="0"/>
              <a:t>-1 </a:t>
            </a:r>
            <a:r>
              <a:rPr lang="el-GR" baseline="0" dirty="0" smtClean="0"/>
              <a:t>γράφεται με </a:t>
            </a:r>
            <a:r>
              <a:rPr lang="en-US" baseline="0" dirty="0" smtClean="0"/>
              <a:t>n </a:t>
            </a:r>
            <a:r>
              <a:rPr lang="el-GR" baseline="0" dirty="0" smtClean="0"/>
              <a:t>μονάδες, δηλαδή απαιτεί </a:t>
            </a:r>
            <a:r>
              <a:rPr lang="en-US" baseline="0" dirty="0" smtClean="0"/>
              <a:t>n bits.</a:t>
            </a:r>
          </a:p>
          <a:p>
            <a:endParaRPr lang="el-GR" baseline="0" dirty="0" smtClean="0"/>
          </a:p>
          <a:p>
            <a:r>
              <a:rPr lang="el-GR" baseline="0" dirty="0" smtClean="0"/>
              <a:t>Παραδείγματα</a:t>
            </a:r>
          </a:p>
          <a:p>
            <a:endParaRPr lang="el-GR" baseline="0" dirty="0" smtClean="0"/>
          </a:p>
          <a:p>
            <a:r>
              <a:rPr lang="el-GR" baseline="0" dirty="0" smtClean="0"/>
              <a:t>2</a:t>
            </a:r>
            <a:r>
              <a:rPr lang="el-GR" baseline="30000" dirty="0" smtClean="0"/>
              <a:t>3</a:t>
            </a:r>
            <a:r>
              <a:rPr lang="el-GR" baseline="0" dirty="0" smtClean="0"/>
              <a:t>=8 = 1000, ενώ 2</a:t>
            </a:r>
            <a:r>
              <a:rPr lang="el-GR" baseline="30000" dirty="0" smtClean="0"/>
              <a:t>3</a:t>
            </a:r>
            <a:r>
              <a:rPr lang="el-GR" baseline="0" dirty="0" smtClean="0"/>
              <a:t>-1=7= 111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2</a:t>
            </a:r>
            <a:r>
              <a:rPr lang="el-GR" baseline="30000" dirty="0" smtClean="0"/>
              <a:t>10</a:t>
            </a:r>
            <a:r>
              <a:rPr lang="el-GR" baseline="0" dirty="0" smtClean="0"/>
              <a:t>=1024 = 10000000000, ενώ 2</a:t>
            </a:r>
            <a:r>
              <a:rPr lang="el-GR" baseline="30000" dirty="0" smtClean="0"/>
              <a:t>10</a:t>
            </a:r>
            <a:r>
              <a:rPr lang="el-GR" baseline="0" dirty="0" smtClean="0"/>
              <a:t>-1=1023= </a:t>
            </a:r>
            <a:r>
              <a:rPr lang="el-GR" baseline="0" dirty="0" smtClean="0"/>
              <a:t>1111111111</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sng" baseline="0" dirty="0" smtClean="0"/>
              <a:t>Παραδείγματα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29 &lt;32, συγκεκριμένα το 31 είναι η πλησιέστερη τιμή προς το 32, η οποία μπορεί να γραφτεί με 5 μονάδες. Συνεπώς μπορούμε να γράψουμε το 31</a:t>
            </a:r>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 και να αφαιρέσουμε 2 για να φτάσουμε στο 29.</a:t>
            </a:r>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31=111</a:t>
            </a:r>
            <a:r>
              <a:rPr lang="el-GR" u="sng" baseline="0" dirty="0" smtClean="0"/>
              <a:t>1</a:t>
            </a:r>
            <a:r>
              <a:rPr lang="el-GR" u="none" baseline="0" dirty="0" smtClean="0"/>
              <a:t>1. Άρα αν ο υπογραμμισμένος άσσος γίνει 0, ο αριθμός που προκύπτει είναι το 29</a:t>
            </a:r>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Δηλ. 29= 11101</a:t>
            </a:r>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25"/>
              <a:tabLst/>
              <a:defRPr/>
            </a:pPr>
            <a:r>
              <a:rPr lang="el-GR" u="none" baseline="0" dirty="0" smtClean="0"/>
              <a:t>Το 25=31-6.</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31=11</a:t>
            </a:r>
            <a:r>
              <a:rPr lang="el-GR" u="sng" baseline="0" dirty="0" smtClean="0"/>
              <a:t>11</a:t>
            </a:r>
            <a:r>
              <a:rPr lang="el-GR" u="none" baseline="0" dirty="0" smtClean="0"/>
              <a:t>1. Αφαιρώ 6 άρα μηδενίζω τις μονάδες που αντιστοιχούν στα βάρη 2, 4.</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Άρα 25=11001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245</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255 = 1111</a:t>
            </a:r>
            <a:r>
              <a:rPr lang="el-GR" u="sng" baseline="0" dirty="0" smtClean="0"/>
              <a:t>1</a:t>
            </a:r>
            <a:r>
              <a:rPr lang="el-GR" u="none" baseline="0" dirty="0" smtClean="0"/>
              <a:t>1</a:t>
            </a:r>
            <a:r>
              <a:rPr lang="el-GR" u="sng" baseline="0" dirty="0" smtClean="0"/>
              <a:t>1</a:t>
            </a:r>
            <a:r>
              <a:rPr lang="el-GR" u="none" baseline="0" dirty="0" smtClean="0"/>
              <a:t>1 (επειδή 2</a:t>
            </a:r>
            <a:r>
              <a:rPr lang="el-GR" u="none" baseline="30000" dirty="0" smtClean="0"/>
              <a:t>8</a:t>
            </a:r>
            <a:r>
              <a:rPr lang="el-GR" u="none" baseline="0" dirty="0" smtClean="0"/>
              <a:t>=256, άρα 255 είναι γραμμένο με 8 άσσους). Άρα αφαιρούμε 10=2+8</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245 =11110101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32764. Βλέπουμε ότι 32768=2</a:t>
            </a:r>
            <a:r>
              <a:rPr lang="el-GR" u="none" baseline="30000" dirty="0" smtClean="0"/>
              <a:t>15</a:t>
            </a:r>
            <a:r>
              <a:rPr lang="el-GR" u="none" baseline="0" dirty="0" smtClean="0"/>
              <a:t>, άρα 32767 = 1111111111111</a:t>
            </a:r>
            <a:r>
              <a:rPr lang="el-GR" u="sng" baseline="0" dirty="0" smtClean="0"/>
              <a:t>11</a:t>
            </a:r>
            <a:r>
              <a:rPr lang="el-GR" u="none" baseline="0" dirty="0" smtClean="0"/>
              <a:t>. Από το 32767 αφαιρώ 2+1=3</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Άρα 32764=111111111111100</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_____________________ΤΜΗΜΑ ΠΑΡΑΣΚΕΥΗΣ___________________________________________</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a:t>
            </a:r>
            <a:r>
              <a:rPr lang="el-GR" u="none" baseline="30000" dirty="0" smtClean="0"/>
              <a:t>η</a:t>
            </a:r>
            <a:r>
              <a:rPr lang="el-GR" u="none" baseline="0" dirty="0" smtClean="0"/>
              <a:t> παρατήρηση: Ένας αριθμός που ισούται με </a:t>
            </a:r>
            <a:r>
              <a:rPr lang="en-US" u="none" baseline="0" dirty="0" smtClean="0"/>
              <a:t>2</a:t>
            </a:r>
            <a:r>
              <a:rPr lang="en-US" u="none" baseline="30000" dirty="0" smtClean="0"/>
              <a:t>n</a:t>
            </a:r>
            <a:r>
              <a:rPr lang="en-US" u="none" baseline="0" dirty="0" smtClean="0"/>
              <a:t>-1 </a:t>
            </a:r>
            <a:r>
              <a:rPr lang="el-GR" u="none" baseline="0" dirty="0" smtClean="0"/>
              <a:t>είναι γραμμένος στο δυαδικό σύστημα με </a:t>
            </a:r>
            <a:r>
              <a:rPr lang="en-US" u="none" baseline="0" dirty="0" smtClean="0"/>
              <a:t>n </a:t>
            </a:r>
            <a:r>
              <a:rPr lang="el-GR" u="none" baseline="0" dirty="0" smtClean="0"/>
              <a:t>μονάδες</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Παραδείγματα</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11 = 3 = 2</a:t>
            </a:r>
            <a:r>
              <a:rPr lang="en-US" u="none" baseline="30000" dirty="0" smtClean="0"/>
              <a:t>2</a:t>
            </a:r>
            <a:r>
              <a:rPr lang="en-US" u="none" baseline="0" dirty="0" smtClean="0"/>
              <a:t>-1 (</a:t>
            </a:r>
            <a:r>
              <a:rPr lang="el-GR" u="none" baseline="0" dirty="0" smtClean="0"/>
              <a:t>δύο μονάδες δίνουν τον αριθμό 2</a:t>
            </a:r>
            <a:r>
              <a:rPr lang="el-GR" u="none" baseline="30000" dirty="0" smtClean="0"/>
              <a:t>2</a:t>
            </a:r>
            <a:r>
              <a:rPr lang="el-GR" u="none" baseline="0" dirty="0" smtClean="0"/>
              <a:t>-1=3)</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111 = 7 = 2</a:t>
            </a:r>
            <a:r>
              <a:rPr lang="el-GR" u="none" baseline="30000" dirty="0" smtClean="0"/>
              <a:t>3</a:t>
            </a:r>
            <a:r>
              <a:rPr lang="en-US" u="none" baseline="0" dirty="0" smtClean="0"/>
              <a:t>-1 (</a:t>
            </a:r>
            <a:r>
              <a:rPr lang="el-GR" u="none" baseline="0" dirty="0" smtClean="0"/>
              <a:t>τρεις μονάδες δίνουν τον αριθμό 2</a:t>
            </a:r>
            <a:r>
              <a:rPr lang="el-GR" u="none" baseline="30000" dirty="0" smtClean="0"/>
              <a:t>3</a:t>
            </a:r>
            <a:r>
              <a:rPr lang="el-GR" u="none" baseline="0" dirty="0" smtClean="0"/>
              <a:t>-1=7)</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11111111 = 255 = 2</a:t>
            </a:r>
            <a:r>
              <a:rPr lang="el-GR" u="none" baseline="30000" dirty="0" smtClean="0"/>
              <a:t>8</a:t>
            </a:r>
            <a:r>
              <a:rPr lang="en-US" u="none" baseline="0" dirty="0" smtClean="0"/>
              <a:t>-1 (</a:t>
            </a:r>
            <a:r>
              <a:rPr lang="el-GR" u="none" baseline="0" dirty="0" smtClean="0"/>
              <a:t>οκτώ μονάδες δίνουν τον αριθμό 2</a:t>
            </a:r>
            <a:r>
              <a:rPr lang="el-GR" u="none" baseline="30000" dirty="0" smtClean="0"/>
              <a:t>8</a:t>
            </a:r>
            <a:r>
              <a:rPr lang="el-GR" u="none" baseline="0" dirty="0" smtClean="0"/>
              <a:t>-1=255)</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Για να γράψουμε τον αριθμό 2</a:t>
            </a:r>
            <a:r>
              <a:rPr lang="en-US" u="none" baseline="30000" dirty="0" smtClean="0"/>
              <a:t>n</a:t>
            </a:r>
            <a:r>
              <a:rPr lang="en-US" u="none" baseline="0" dirty="0" smtClean="0"/>
              <a:t>-1 </a:t>
            </a:r>
            <a:r>
              <a:rPr lang="el-GR" u="none" baseline="0" dirty="0" smtClean="0"/>
              <a:t>χρειαζόμαστε </a:t>
            </a:r>
            <a:r>
              <a:rPr lang="en-US" u="none" baseline="0" dirty="0" smtClean="0"/>
              <a:t>n bit, </a:t>
            </a:r>
            <a:r>
              <a:rPr lang="el-GR" u="none" baseline="0" dirty="0" smtClean="0"/>
              <a:t>τα οποία είναι όλα ίσα με 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2</a:t>
            </a:r>
            <a:r>
              <a:rPr lang="el-GR" u="none" baseline="30000" dirty="0" smtClean="0"/>
              <a:t>η     </a:t>
            </a:r>
            <a:r>
              <a:rPr lang="el-GR" u="none" baseline="0" dirty="0" smtClean="0"/>
              <a:t>Ένας αριθμός που ισούται με </a:t>
            </a:r>
            <a:r>
              <a:rPr lang="en-US" u="none" baseline="0" dirty="0" smtClean="0"/>
              <a:t>2</a:t>
            </a:r>
            <a:r>
              <a:rPr lang="en-US" u="none" baseline="30000" dirty="0" smtClean="0"/>
              <a:t>n</a:t>
            </a:r>
            <a:r>
              <a:rPr lang="el-GR" u="none" baseline="30000" dirty="0" smtClean="0"/>
              <a:t>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Είναι γραμμένος με 1 μονάδα ακολουθούμενη από </a:t>
            </a:r>
            <a:r>
              <a:rPr lang="en-US" u="none" baseline="0" dirty="0" smtClean="0"/>
              <a:t>n </a:t>
            </a:r>
            <a:r>
              <a:rPr lang="el-GR" u="none" baseline="0" dirty="0" smtClean="0"/>
              <a:t>μηδενικά</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Πχ 10 = 2 (μία μονάδα ακολουθούμενη από ένα μηδενικό. 2</a:t>
            </a:r>
            <a:r>
              <a:rPr lang="el-GR" u="none" baseline="30000" dirty="0" smtClean="0"/>
              <a:t>1</a:t>
            </a:r>
            <a:r>
              <a:rPr lang="el-GR" u="none" baseline="0" dirty="0" smtClean="0"/>
              <a:t>=2)</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100 = 4 (μία μονάδα ακολουθούμενη από δύο μηδενικά. 2</a:t>
            </a:r>
            <a:r>
              <a:rPr lang="el-GR" u="none" baseline="30000" dirty="0" smtClean="0"/>
              <a:t>2</a:t>
            </a:r>
            <a:r>
              <a:rPr lang="el-GR" u="none" baseline="0" dirty="0" smtClean="0"/>
              <a:t>=</a:t>
            </a:r>
            <a:r>
              <a:rPr lang="en-US" u="none" baseline="0" dirty="0" smtClean="0"/>
              <a:t>4</a:t>
            </a:r>
            <a:r>
              <a:rPr lang="el-GR" u="none"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1000 = 8 (μία μονάδα ακολουθούμενη από τρία μηδενικά. 2</a:t>
            </a:r>
            <a:r>
              <a:rPr lang="el-GR" u="none" baseline="30000" dirty="0" smtClean="0"/>
              <a:t>3</a:t>
            </a:r>
            <a:r>
              <a:rPr lang="el-GR" u="none" baseline="0" dirty="0" smtClean="0"/>
              <a:t>=</a:t>
            </a:r>
            <a:r>
              <a:rPr lang="en-US" u="none" baseline="0" dirty="0" smtClean="0"/>
              <a:t>8</a:t>
            </a:r>
            <a:r>
              <a:rPr lang="el-GR" u="none"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100000000 = 256  (μία μονάδα ακολουθούμενη από οκτώ μηδενικά. 2</a:t>
            </a:r>
            <a:r>
              <a:rPr lang="el-GR" u="none" baseline="30000" dirty="0" smtClean="0"/>
              <a:t>8</a:t>
            </a:r>
            <a:r>
              <a:rPr lang="el-GR" u="none" baseline="0" dirty="0" smtClean="0"/>
              <a:t>=256)</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Για να γραφτεί ο αριθμός 2</a:t>
            </a:r>
            <a:r>
              <a:rPr lang="en-US" u="none" baseline="30000" dirty="0" smtClean="0"/>
              <a:t>n</a:t>
            </a:r>
            <a:r>
              <a:rPr lang="en-US" u="none" baseline="0" dirty="0" smtClean="0"/>
              <a:t> </a:t>
            </a:r>
            <a:r>
              <a:rPr lang="el-GR" u="none" baseline="0" dirty="0" smtClean="0"/>
              <a:t>απαιτούνται </a:t>
            </a:r>
            <a:r>
              <a:rPr lang="en-US" u="none" baseline="0" dirty="0" smtClean="0"/>
              <a:t>n+1 bit (</a:t>
            </a:r>
            <a:r>
              <a:rPr lang="el-GR" u="none" baseline="0" dirty="0" smtClean="0"/>
              <a:t>επειδή οι δυνάμεις ξεκινούν από την μηδενική)</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ΣΥΝΟΛΙΚΑ</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7= </a:t>
            </a:r>
            <a:r>
              <a:rPr lang="en-US" u="none" baseline="0" dirty="0" smtClean="0"/>
              <a:t> </a:t>
            </a:r>
            <a:r>
              <a:rPr lang="el-GR" u="none" baseline="0" dirty="0" smtClean="0"/>
              <a:t>111  </a:t>
            </a:r>
            <a:r>
              <a:rPr lang="en-US" u="none" baseline="0" dirty="0" smtClean="0"/>
              <a:t> </a:t>
            </a:r>
            <a:r>
              <a:rPr lang="el-GR" u="none" baseline="0" dirty="0" smtClean="0"/>
              <a:t>(τρία </a:t>
            </a:r>
            <a:r>
              <a:rPr lang="en-US" u="none" baseline="0" dirty="0" smtClean="0"/>
              <a:t>bit, 2</a:t>
            </a:r>
            <a:r>
              <a:rPr lang="en-US" u="none" baseline="30000" dirty="0" smtClean="0"/>
              <a:t>3</a:t>
            </a:r>
            <a:r>
              <a:rPr lang="en-US" u="none" baseline="0" dirty="0" smtClean="0"/>
              <a:t>-1)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u="none" baseline="0" dirty="0" smtClean="0"/>
              <a:t>8 = 1000 (</a:t>
            </a:r>
            <a:r>
              <a:rPr lang="el-GR" u="none" baseline="0" dirty="0" smtClean="0"/>
              <a:t>τέσσερα </a:t>
            </a:r>
            <a:r>
              <a:rPr lang="en-US" u="none" baseline="0" dirty="0" smtClean="0"/>
              <a:t>bit, 2</a:t>
            </a:r>
            <a:r>
              <a:rPr lang="el-GR" u="none" baseline="30000" dirty="0" smtClean="0"/>
              <a:t>3</a:t>
            </a:r>
            <a:r>
              <a:rPr lang="en-US" u="none" baseline="0" dirty="0" smtClean="0"/>
              <a:t>=</a:t>
            </a:r>
            <a:r>
              <a:rPr lang="el-GR" u="none" baseline="0" dirty="0" smtClean="0"/>
              <a:t>8</a:t>
            </a:r>
            <a:r>
              <a:rPr lang="en-US" u="none"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u="none" baseline="0" dirty="0" smtClean="0"/>
              <a:t>511 = 111111111    (</a:t>
            </a:r>
            <a:r>
              <a:rPr lang="el-GR" u="none" baseline="0" dirty="0" smtClean="0"/>
              <a:t>εννέα </a:t>
            </a:r>
            <a:r>
              <a:rPr lang="en-US" u="none" baseline="0" dirty="0" smtClean="0"/>
              <a:t>bit, 2</a:t>
            </a:r>
            <a:r>
              <a:rPr lang="en-US" u="none" baseline="30000" dirty="0" smtClean="0"/>
              <a:t>9</a:t>
            </a:r>
            <a:r>
              <a:rPr lang="en-US" u="none" baseline="0" dirty="0" smtClean="0"/>
              <a:t>-1)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u="none" baseline="0" dirty="0" smtClean="0"/>
              <a:t>512 = 1000000000  (</a:t>
            </a:r>
            <a:r>
              <a:rPr lang="el-GR" u="none" baseline="0" dirty="0" smtClean="0"/>
              <a:t>δέκα </a:t>
            </a:r>
            <a:r>
              <a:rPr lang="en-US" u="none" baseline="0" dirty="0" smtClean="0"/>
              <a:t>bit, 2</a:t>
            </a:r>
            <a:r>
              <a:rPr lang="el-GR" u="none" baseline="30000" dirty="0" smtClean="0"/>
              <a:t>9</a:t>
            </a:r>
            <a:r>
              <a:rPr lang="en-US" u="none"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ΑΡΙΘΜΟΙ μικρότεροι από ακέραια δύναμη του 2</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Έστω ότι θέλουμε τον αριθμό 27.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Γνωρίζουμε ότι το 31 είναι 5 μονάδες  11</a:t>
            </a:r>
            <a:r>
              <a:rPr lang="el-GR" u="sng" baseline="0" dirty="0" smtClean="0"/>
              <a:t>1</a:t>
            </a:r>
            <a:r>
              <a:rPr lang="el-GR" u="none" baseline="0" dirty="0" smtClean="0"/>
              <a:t>11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Από το 31 για να πάμε στο 27 αφαιρούμε 4.  Για να αφαιρέσουμε 4 μετατρέπουμε τη μονάδα που αντιστοιχεί στο βάρος 4 = 2</a:t>
            </a:r>
            <a:r>
              <a:rPr lang="el-GR" u="none" baseline="30000" dirty="0" smtClean="0"/>
              <a:t>2</a:t>
            </a:r>
            <a:r>
              <a:rPr lang="el-GR" u="none" baseline="0" dirty="0" smtClean="0"/>
              <a:t>, σε 0</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Τελικά 27=11011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Έστω ότι θέλουμε το 25</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31= 11</a:t>
            </a:r>
            <a:r>
              <a:rPr lang="el-GR" u="sng" baseline="0" dirty="0" smtClean="0"/>
              <a:t>11</a:t>
            </a:r>
            <a:r>
              <a:rPr lang="el-GR" u="none" baseline="0" dirty="0" smtClean="0"/>
              <a:t>1 (25=31-6, άρα αφαιρώ τετράδες και δυάδες αφού 2+4=6). Τελικά 11001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Έστω ότι θέλουμε τον αριθμό 1010.</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111111</a:t>
            </a:r>
            <a:r>
              <a:rPr lang="el-GR" u="sng" baseline="0" dirty="0" smtClean="0"/>
              <a:t>11</a:t>
            </a:r>
            <a:r>
              <a:rPr lang="el-GR" u="none" baseline="0" dirty="0" smtClean="0"/>
              <a:t>1</a:t>
            </a:r>
            <a:r>
              <a:rPr lang="el-GR" u="sng" baseline="0" dirty="0" smtClean="0"/>
              <a:t>1</a:t>
            </a:r>
            <a:r>
              <a:rPr lang="el-GR" u="none" baseline="0" dirty="0" smtClean="0"/>
              <a:t> =1023</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Αφαιρώ 13 = 8+4+1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Τελικά 1010= 1111110010</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u="none" baseline="0" dirty="0" smtClean="0"/>
              <a:t>1Μ -4: 11111111111111111100</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25"/>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l-GR" baseline="3000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n-US" baseline="3000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8</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18 = 2</a:t>
            </a:r>
            <a:r>
              <a:rPr lang="el-GR" baseline="30000" dirty="0" smtClean="0"/>
              <a:t>4</a:t>
            </a:r>
            <a:r>
              <a:rPr lang="el-GR" dirty="0" smtClean="0"/>
              <a:t> +2 </a:t>
            </a:r>
          </a:p>
          <a:p>
            <a:r>
              <a:rPr lang="el-GR" dirty="0" smtClean="0"/>
              <a:t>2050 = 2</a:t>
            </a:r>
            <a:r>
              <a:rPr lang="el-GR" baseline="30000" dirty="0" smtClean="0"/>
              <a:t>11</a:t>
            </a:r>
            <a:r>
              <a:rPr lang="el-GR" dirty="0" smtClean="0"/>
              <a:t>+2</a:t>
            </a:r>
          </a:p>
          <a:p>
            <a:r>
              <a:rPr lang="el-GR" dirty="0" smtClean="0"/>
              <a:t>32770=2</a:t>
            </a:r>
            <a:r>
              <a:rPr lang="el-GR" baseline="30000" dirty="0" smtClean="0"/>
              <a:t>15</a:t>
            </a:r>
            <a:r>
              <a:rPr lang="el-GR" dirty="0" smtClean="0"/>
              <a:t>+2</a:t>
            </a:r>
          </a:p>
          <a:p>
            <a:endParaRPr lang="el-GR" dirty="0" smtClean="0"/>
          </a:p>
          <a:p>
            <a:r>
              <a:rPr lang="el-GR" dirty="0" smtClean="0"/>
              <a:t>Άρα,</a:t>
            </a:r>
            <a:r>
              <a:rPr lang="el-GR" baseline="0" dirty="0" smtClean="0"/>
              <a:t> γράφω το </a:t>
            </a:r>
            <a:r>
              <a:rPr lang="en-US" baseline="0" dirty="0" smtClean="0"/>
              <a:t>2</a:t>
            </a:r>
            <a:r>
              <a:rPr lang="en-US" baseline="30000" dirty="0" smtClean="0"/>
              <a:t>n</a:t>
            </a:r>
            <a:r>
              <a:rPr lang="en-US" baseline="0" dirty="0" smtClean="0"/>
              <a:t> </a:t>
            </a:r>
            <a:r>
              <a:rPr lang="el-GR" baseline="0" dirty="0" smtClean="0"/>
              <a:t>που είναι μία μονάδα ακολουθούμενη από </a:t>
            </a:r>
            <a:r>
              <a:rPr lang="en-US" baseline="0" dirty="0" smtClean="0"/>
              <a:t>n </a:t>
            </a:r>
            <a:r>
              <a:rPr lang="el-GR" baseline="0" dirty="0" smtClean="0"/>
              <a:t>μηδενικά και μετά αλλάζω κάποια από τα μηδενικά σε μονάδες, άρα προσθέτω την κατάλληλη ποσότητα.</a:t>
            </a:r>
          </a:p>
          <a:p>
            <a:endParaRPr lang="el-GR" baseline="0" dirty="0" smtClean="0"/>
          </a:p>
          <a:p>
            <a:r>
              <a:rPr lang="el-GR" baseline="0" dirty="0" smtClean="0"/>
              <a:t>18: Γράφω το 2</a:t>
            </a:r>
            <a:r>
              <a:rPr lang="el-GR" baseline="30000" dirty="0" smtClean="0"/>
              <a:t>4</a:t>
            </a:r>
            <a:r>
              <a:rPr lang="el-GR" baseline="0" dirty="0" smtClean="0"/>
              <a:t>=16,  ως 100</a:t>
            </a:r>
            <a:r>
              <a:rPr lang="el-GR" u="sng" baseline="0" dirty="0" smtClean="0"/>
              <a:t>0</a:t>
            </a:r>
            <a:r>
              <a:rPr lang="el-GR" baseline="0" dirty="0" smtClean="0"/>
              <a:t>0 και προσθέτω 2, δηλαδή αλλάζω από 0 σε 1 το δεύτερο </a:t>
            </a:r>
            <a:r>
              <a:rPr lang="en-US" baseline="0" dirty="0" smtClean="0"/>
              <a:t>bit </a:t>
            </a:r>
            <a:r>
              <a:rPr lang="el-GR" baseline="0" dirty="0" smtClean="0"/>
              <a:t>από δεξιά. Τελικά, 18=10010</a:t>
            </a:r>
          </a:p>
          <a:p>
            <a:endParaRPr lang="el-GR" baseline="0" dirty="0" smtClean="0"/>
          </a:p>
          <a:p>
            <a:r>
              <a:rPr lang="el-GR" baseline="0" dirty="0" smtClean="0"/>
              <a:t>2055: Ξέρουμε ότι 2</a:t>
            </a:r>
            <a:r>
              <a:rPr lang="el-GR" baseline="30000" dirty="0" smtClean="0"/>
              <a:t>11</a:t>
            </a:r>
            <a:r>
              <a:rPr lang="el-GR" baseline="0" dirty="0" smtClean="0"/>
              <a:t>=2048, δηλαδή μία μονάδα ακολουθούμενη από 11 μηδενικά: 100000000</a:t>
            </a:r>
            <a:r>
              <a:rPr lang="el-GR" u="sng" baseline="0" dirty="0" smtClean="0"/>
              <a:t>000</a:t>
            </a:r>
          </a:p>
          <a:p>
            <a:r>
              <a:rPr lang="el-GR" dirty="0" smtClean="0"/>
              <a:t>Επειδή</a:t>
            </a:r>
            <a:r>
              <a:rPr lang="el-GR" baseline="0" dirty="0" smtClean="0"/>
              <a:t> το 2055 απέχει κατά 7 από το 2048, αλλάζω τα </a:t>
            </a:r>
            <a:r>
              <a:rPr lang="en-US" baseline="0" dirty="0" smtClean="0"/>
              <a:t>bit </a:t>
            </a:r>
            <a:r>
              <a:rPr lang="el-GR" baseline="0" dirty="0" smtClean="0"/>
              <a:t>που αντιστοιχούν στις ποσότητες 4,2,1 δηλαδή τα τρία τελευταία.</a:t>
            </a:r>
          </a:p>
          <a:p>
            <a:r>
              <a:rPr lang="el-GR" baseline="0" dirty="0" smtClean="0"/>
              <a:t>Τελικά 2055 = </a:t>
            </a:r>
          </a:p>
          <a:p>
            <a:endParaRPr lang="el-GR" baseline="0" dirty="0" smtClean="0"/>
          </a:p>
          <a:p>
            <a:r>
              <a:rPr lang="el-GR" baseline="0" dirty="0" smtClean="0"/>
              <a:t>4120: Γράφουμε το 4096=10000000</a:t>
            </a:r>
            <a:r>
              <a:rPr lang="el-GR" u="sng" baseline="0" dirty="0" smtClean="0"/>
              <a:t>00</a:t>
            </a:r>
            <a:r>
              <a:rPr lang="el-GR" baseline="0" dirty="0" smtClean="0"/>
              <a:t>000 και μας χρειάζονται άλλα 24 = (16+8). Άρα αλλάζουμε από 0 σε 1 τα ψηφία που αντιστοιχούν στην τέταρτη και στην Τρίτη δύναμη του 2. Τελικά 4120= 1000000011000</a:t>
            </a:r>
          </a:p>
          <a:p>
            <a:endParaRPr lang="el-GR" baseline="0" dirty="0" smtClean="0"/>
          </a:p>
          <a:p>
            <a:r>
              <a:rPr lang="el-GR" baseline="0" dirty="0" smtClean="0"/>
              <a:t>___________________________________________ΤΜΗΜΑ ΠΕΜΠΤΗΣ________________________________________________</a:t>
            </a:r>
          </a:p>
          <a:p>
            <a:endParaRPr lang="el-GR" baseline="0" dirty="0" smtClean="0"/>
          </a:p>
          <a:p>
            <a:r>
              <a:rPr lang="el-GR" baseline="0" dirty="0" smtClean="0"/>
              <a:t>8=1000</a:t>
            </a:r>
          </a:p>
          <a:p>
            <a:r>
              <a:rPr lang="el-GR" baseline="0" dirty="0" smtClean="0"/>
              <a:t>16 =10000</a:t>
            </a:r>
          </a:p>
          <a:p>
            <a:endParaRPr lang="el-GR" baseline="0" dirty="0" smtClean="0"/>
          </a:p>
          <a:p>
            <a:r>
              <a:rPr lang="el-GR" baseline="0" dirty="0" smtClean="0"/>
              <a:t>Έστω ότι μας ζητείται ο αριθμός 19 = 16+3=16+2+1</a:t>
            </a:r>
          </a:p>
          <a:p>
            <a:r>
              <a:rPr lang="el-GR" baseline="0" dirty="0" smtClean="0"/>
              <a:t>Άρα γράφω το 16 100</a:t>
            </a:r>
            <a:r>
              <a:rPr lang="el-GR" u="sng" baseline="0" dirty="0" smtClean="0"/>
              <a:t>00</a:t>
            </a:r>
            <a:r>
              <a:rPr lang="el-GR" baseline="0" dirty="0" smtClean="0"/>
              <a:t> και προσθέτω 3, δηλαδή αλλάζω τα δύο τελευταία </a:t>
            </a:r>
            <a:r>
              <a:rPr lang="en-US" baseline="0" dirty="0" smtClean="0"/>
              <a:t>bit </a:t>
            </a:r>
            <a:r>
              <a:rPr lang="el-GR" baseline="0" dirty="0" smtClean="0"/>
              <a:t>από 0 σε 1. Άρα 19=10011</a:t>
            </a:r>
          </a:p>
          <a:p>
            <a:endParaRPr lang="el-GR" baseline="0" dirty="0" smtClean="0"/>
          </a:p>
          <a:p>
            <a:r>
              <a:rPr lang="el-GR" baseline="0" dirty="0" smtClean="0"/>
              <a:t>135. </a:t>
            </a:r>
          </a:p>
          <a:p>
            <a:r>
              <a:rPr lang="el-GR" baseline="0" dirty="0" smtClean="0"/>
              <a:t>128=2</a:t>
            </a:r>
            <a:r>
              <a:rPr lang="el-GR" baseline="30000" dirty="0" smtClean="0"/>
              <a:t>7</a:t>
            </a:r>
            <a:r>
              <a:rPr lang="el-GR" baseline="0" dirty="0" smtClean="0"/>
              <a:t>=10000</a:t>
            </a:r>
            <a:r>
              <a:rPr lang="el-GR" u="sng" baseline="0" dirty="0" smtClean="0"/>
              <a:t>000</a:t>
            </a:r>
            <a:r>
              <a:rPr lang="el-GR" baseline="0" dirty="0" smtClean="0"/>
              <a:t>. Πρέπει να προσθέσω 7=4+2+1. Τελικά 135=10000111.</a:t>
            </a:r>
          </a:p>
          <a:p>
            <a:endParaRPr lang="el-GR" baseline="0" dirty="0" smtClean="0"/>
          </a:p>
          <a:p>
            <a:endParaRPr lang="el-GR" baseline="0" dirty="0" smtClean="0"/>
          </a:p>
          <a:p>
            <a:r>
              <a:rPr lang="el-GR" baseline="0" dirty="0" smtClean="0"/>
              <a:t>4102:  4096=2</a:t>
            </a:r>
            <a:r>
              <a:rPr lang="el-GR" baseline="30000" dirty="0" smtClean="0"/>
              <a:t>12</a:t>
            </a:r>
            <a:r>
              <a:rPr lang="el-GR" baseline="0" dirty="0" smtClean="0"/>
              <a:t>=1000000000</a:t>
            </a:r>
            <a:r>
              <a:rPr lang="el-GR" u="sng" baseline="0" dirty="0" smtClean="0"/>
              <a:t>00</a:t>
            </a:r>
            <a:r>
              <a:rPr lang="el-GR" baseline="0" dirty="0" smtClean="0"/>
              <a:t>0 = 1000000000110</a:t>
            </a:r>
          </a:p>
          <a:p>
            <a:endParaRPr lang="el-GR" baseline="0" dirty="0" smtClean="0"/>
          </a:p>
          <a:p>
            <a:endParaRPr lang="el-GR" baseline="0" dirty="0" smtClean="0"/>
          </a:p>
          <a:p>
            <a:endParaRPr lang="el-GR" baseline="0" dirty="0" smtClean="0"/>
          </a:p>
          <a:p>
            <a:r>
              <a:rPr lang="el-GR" baseline="0" dirty="0" smtClean="0"/>
              <a:t>_________________ ΤΜΗΜΑ ΠΑΡΑΣΚΕΥΗΣ_______________________________________________________________</a:t>
            </a:r>
          </a:p>
          <a:p>
            <a:endParaRPr lang="el-GR" baseline="0" dirty="0" smtClean="0"/>
          </a:p>
          <a:p>
            <a:r>
              <a:rPr lang="el-GR" baseline="0" dirty="0" smtClean="0"/>
              <a:t>Έστω ότι θέλουμε τον αριθμό 38.</a:t>
            </a:r>
          </a:p>
          <a:p>
            <a:endParaRPr lang="el-GR" baseline="0" dirty="0" smtClean="0"/>
          </a:p>
          <a:p>
            <a:r>
              <a:rPr lang="el-GR" baseline="0" dirty="0" smtClean="0"/>
              <a:t>32 = 100</a:t>
            </a:r>
            <a:r>
              <a:rPr lang="el-GR" u="sng" baseline="0" dirty="0" smtClean="0"/>
              <a:t>00</a:t>
            </a:r>
            <a:r>
              <a:rPr lang="el-GR" baseline="0" dirty="0" smtClean="0"/>
              <a:t>0.  Σε αυτό προσθέτουμε 4+2=6. Τελικά 38= 100110. </a:t>
            </a:r>
          </a:p>
          <a:p>
            <a:endParaRPr lang="el-GR" baseline="0" dirty="0" smtClean="0"/>
          </a:p>
          <a:p>
            <a:r>
              <a:rPr lang="el-GR" baseline="0" dirty="0" smtClean="0"/>
              <a:t>263 = 100000111</a:t>
            </a:r>
          </a:p>
          <a:p>
            <a:endParaRPr lang="el-GR" baseline="0" dirty="0" smtClean="0"/>
          </a:p>
          <a:p>
            <a:r>
              <a:rPr lang="el-GR" baseline="0" dirty="0" smtClean="0"/>
              <a:t>256= 100000</a:t>
            </a:r>
            <a:r>
              <a:rPr lang="el-GR" u="sng" baseline="0" dirty="0" smtClean="0"/>
              <a:t>000</a:t>
            </a:r>
          </a:p>
          <a:p>
            <a:r>
              <a:rPr lang="el-GR" baseline="0" dirty="0" smtClean="0"/>
              <a:t>Πρέπει να προσθέσω 4+2+1=7</a:t>
            </a:r>
          </a:p>
          <a:p>
            <a:endParaRPr lang="el-GR" baseline="0" dirty="0" smtClean="0"/>
          </a:p>
          <a:p>
            <a:r>
              <a:rPr lang="el-GR" baseline="0" dirty="0" smtClean="0"/>
              <a:t>2048= 10000000</a:t>
            </a:r>
            <a:r>
              <a:rPr lang="el-GR" u="sng" baseline="0" dirty="0" smtClean="0"/>
              <a:t>00</a:t>
            </a:r>
            <a:r>
              <a:rPr lang="el-GR" baseline="0" dirty="0" smtClean="0"/>
              <a:t>0</a:t>
            </a:r>
            <a:r>
              <a:rPr lang="el-GR" u="sng" baseline="0" dirty="0" smtClean="0"/>
              <a:t>0</a:t>
            </a:r>
            <a:r>
              <a:rPr lang="el-GR" baseline="0" dirty="0" smtClean="0"/>
              <a:t>. Προσθέτω 13= 8+4+1.</a:t>
            </a:r>
          </a:p>
          <a:p>
            <a:r>
              <a:rPr lang="el-GR" baseline="0" dirty="0" smtClean="0"/>
              <a:t>2061= 100000001101</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6C987C-BF12-4ADE-BBA4-8708499A05FA}"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l-GR" smtClean="0"/>
              <a:t>Kλικ για επεξεργασία του τίτλου</a:t>
            </a:r>
            <a:endParaRPr kumimoji="0" lang="en-US"/>
          </a:p>
        </p:txBody>
      </p:sp>
      <p:sp>
        <p:nvSpPr>
          <p:cNvPr id="28" name="27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17" name="16 - Θέση υποσέλιδου"/>
          <p:cNvSpPr>
            <a:spLocks noGrp="1"/>
          </p:cNvSpPr>
          <p:nvPr>
            <p:ph type="ftr" sz="quarter" idx="11"/>
          </p:nvPr>
        </p:nvSpPr>
        <p:spPr/>
        <p:txBody>
          <a:bodyPr/>
          <a:lstStyle/>
          <a:p>
            <a:endParaRPr lang="el-GR"/>
          </a:p>
        </p:txBody>
      </p:sp>
      <p:sp>
        <p:nvSpPr>
          <p:cNvPr id="29" name="28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
        <p:nvSpPr>
          <p:cNvPr id="9" name="8 - Υπότιτλος"/>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a:xfrm>
            <a:off x="7924800" y="6416675"/>
            <a:ext cx="762000" cy="365125"/>
          </a:xfrm>
        </p:spPr>
        <p:txBody>
          <a:bodyPr/>
          <a:lstStyle/>
          <a:p>
            <a:fld id="{AC10F02C-DB3B-4BE0-B8B0-A9B7DC6946E5}"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8229600" cy="11430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l-GR" smtClean="0">
                <a:solidFill>
                  <a:schemeClr val="lt1"/>
                </a:solidFill>
                <a:latin typeface="+mn-lt"/>
                <a:ea typeface="+mn-ea"/>
                <a:cs typeface="+mn-cs"/>
              </a:rPr>
              <a:t>Κάντε κλικ στο εικονίδιο για να προσθέσετε μια εικόνα</a:t>
            </a:r>
            <a:endParaRPr kumimoji="0" lang="en-US" dirty="0">
              <a:solidFill>
                <a:schemeClr val="lt1"/>
              </a:solidFill>
              <a:latin typeface="+mn-lt"/>
              <a:ea typeface="+mn-ea"/>
              <a:cs typeface="+mn-cs"/>
            </a:endParaRPr>
          </a:p>
        </p:txBody>
      </p:sp>
      <p:sp>
        <p:nvSpPr>
          <p:cNvPr id="4" name="3 - Θέση κειμένου"/>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DD26CEA-934A-42D0-87DF-76B25FF6678E}" type="datetimeFigureOut">
              <a:rPr lang="el-GR" smtClean="0"/>
              <a:pPr/>
              <a:t>10/12/2020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AC10F02C-DB3B-4BE0-B8B0-A9B7DC6946E5}"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DD26CEA-934A-42D0-87DF-76B25FF6678E}" type="datetimeFigureOut">
              <a:rPr lang="el-GR" smtClean="0"/>
              <a:pPr/>
              <a:t>10/12/2020</a:t>
            </a:fld>
            <a:endParaRPr lang="el-GR"/>
          </a:p>
        </p:txBody>
      </p:sp>
      <p:sp>
        <p:nvSpPr>
          <p:cNvPr id="3" name="2 - Θέση υποσέλιδου"/>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l-GR"/>
          </a:p>
        </p:txBody>
      </p:sp>
      <p:sp>
        <p:nvSpPr>
          <p:cNvPr id="23" name="22 - Θέση αριθμού διαφάνειας"/>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C10F02C-DB3B-4BE0-B8B0-A9B7DC6946E5}" type="slidenum">
              <a:rPr lang="el-GR" smtClean="0"/>
              <a:pPr/>
              <a:t>‹#›</a:t>
            </a:fld>
            <a:endParaRPr lang="el-G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ΣΥΣΤΗΜΑΤΑ ΥΠΟΛΟΓΙΣΤΩΝ</a:t>
            </a:r>
            <a:endParaRPr lang="el-GR" dirty="0"/>
          </a:p>
        </p:txBody>
      </p:sp>
      <p:sp>
        <p:nvSpPr>
          <p:cNvPr id="3" name="2 - Θέση περιεχομένου"/>
          <p:cNvSpPr>
            <a:spLocks noGrp="1"/>
          </p:cNvSpPr>
          <p:nvPr>
            <p:ph idx="1"/>
          </p:nvPr>
        </p:nvSpPr>
        <p:spPr/>
        <p:txBody>
          <a:bodyPr>
            <a:normAutofit fontScale="92500" lnSpcReduction="10000"/>
          </a:bodyPr>
          <a:lstStyle/>
          <a:p>
            <a:r>
              <a:rPr lang="el-GR" dirty="0" smtClean="0"/>
              <a:t>Διδάσκων: Σταύρος Σουραβλάς</a:t>
            </a:r>
          </a:p>
          <a:p>
            <a:r>
              <a:rPr lang="el-GR" dirty="0" smtClean="0"/>
              <a:t>Αρ. Γραφείου 425, 4</a:t>
            </a:r>
            <a:r>
              <a:rPr lang="el-GR" baseline="30000" dirty="0" smtClean="0"/>
              <a:t>ος</a:t>
            </a:r>
            <a:r>
              <a:rPr lang="el-GR" dirty="0" smtClean="0"/>
              <a:t> όροφος</a:t>
            </a:r>
          </a:p>
          <a:p>
            <a:r>
              <a:rPr lang="el-GR" dirty="0" smtClean="0"/>
              <a:t>Κατά τη διάρκεια των εξ αποστάσεως μαθημάτων</a:t>
            </a:r>
          </a:p>
          <a:p>
            <a:pPr lvl="1">
              <a:buNone/>
            </a:pPr>
            <a:r>
              <a:rPr lang="el-GR" dirty="0" smtClean="0"/>
              <a:t>Σύνδεση στο </a:t>
            </a:r>
            <a:r>
              <a:rPr lang="en-US" dirty="0" smtClean="0"/>
              <a:t>Google meet</a:t>
            </a:r>
          </a:p>
          <a:p>
            <a:pPr lvl="1">
              <a:buNone/>
            </a:pPr>
            <a:r>
              <a:rPr lang="el-GR" dirty="0" smtClean="0"/>
              <a:t>Έναρξη σύσκεψης ή συμμετοχή σε σύσκεψη</a:t>
            </a:r>
          </a:p>
          <a:p>
            <a:pPr lvl="1">
              <a:buNone/>
            </a:pPr>
            <a:r>
              <a:rPr lang="en-US" dirty="0" err="1" smtClean="0"/>
              <a:t>OpSystems</a:t>
            </a:r>
            <a:endParaRPr lang="en-US" dirty="0" smtClean="0"/>
          </a:p>
          <a:p>
            <a:pPr>
              <a:buNone/>
            </a:pPr>
            <a:r>
              <a:rPr lang="el-GR" dirty="0" smtClean="0"/>
              <a:t>ΠΡΟΣΟΧΗ: Σύνδεση με το </a:t>
            </a:r>
            <a:r>
              <a:rPr lang="en-US" dirty="0" smtClean="0"/>
              <a:t>Account </a:t>
            </a:r>
            <a:r>
              <a:rPr lang="el-GR" dirty="0" smtClean="0"/>
              <a:t>του Πανεπιστημίου Μακεδονίας</a:t>
            </a:r>
          </a:p>
          <a:p>
            <a:pPr>
              <a:buNone/>
            </a:pPr>
            <a:r>
              <a:rPr lang="el-GR" u="sng" dirty="0" smtClean="0"/>
              <a:t>Ώρες: Τετάρτη 16:00-19:00 </a:t>
            </a:r>
            <a:r>
              <a:rPr lang="en-US" dirty="0" smtClean="0"/>
              <a:t>  </a:t>
            </a:r>
            <a:r>
              <a:rPr lang="el-GR" dirty="0" smtClean="0"/>
              <a:t>(Σε περίπτωση αλλαγής κάποια εβδομάδα υπάρχει ενημέρωση με ανακοίνωση στο </a:t>
            </a:r>
            <a:r>
              <a:rPr lang="en-US" dirty="0" err="1" smtClean="0"/>
              <a:t>compus</a:t>
            </a:r>
            <a:r>
              <a:rPr lang="en-US" dirty="0" smtClean="0"/>
              <a:t>)</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smtClean="0"/>
              <a:t>ΚΛΑΣΜΑΤΙΚΟ ΜΕΡΟΣ ΑΡΙΘΜΟΥ</a:t>
            </a:r>
            <a:endParaRPr lang="el-GR" dirty="0"/>
          </a:p>
        </p:txBody>
      </p:sp>
      <p:sp>
        <p:nvSpPr>
          <p:cNvPr id="3" name="2 - Θέση περιεχομένου"/>
          <p:cNvSpPr>
            <a:spLocks noGrp="1"/>
          </p:cNvSpPr>
          <p:nvPr>
            <p:ph idx="1"/>
          </p:nvPr>
        </p:nvSpPr>
        <p:spPr/>
        <p:txBody>
          <a:bodyPr/>
          <a:lstStyle/>
          <a:p>
            <a:r>
              <a:rPr lang="el-GR" dirty="0" smtClean="0"/>
              <a:t>Π.χ. ποιος αριθμός είναι ο 10100.11;</a:t>
            </a:r>
          </a:p>
          <a:p>
            <a:r>
              <a:rPr lang="el-GR" dirty="0" smtClean="0"/>
              <a:t>Πως βρίσκουμε τη δυαδική μορφή ενός κλασματικού αριθμού σε δεκαδική μορφή; Π.χ. 15.75</a:t>
            </a:r>
          </a:p>
          <a:p>
            <a:r>
              <a:rPr lang="el-GR" dirty="0" smtClean="0"/>
              <a:t>Πολλαπλασιασμοί (δεν υπάρχει βεβαιότητα ότι θα τον βρούμε ακριβώς)</a:t>
            </a:r>
          </a:p>
          <a:p>
            <a:pPr>
              <a:buNone/>
            </a:pPr>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ΠΡΟΣΘΕΣΗ</a:t>
            </a:r>
            <a:endParaRPr lang="el-GR" dirty="0"/>
          </a:p>
        </p:txBody>
      </p:sp>
      <p:sp>
        <p:nvSpPr>
          <p:cNvPr id="3" name="2 - Θέση περιεχομένου"/>
          <p:cNvSpPr>
            <a:spLocks noGrp="1"/>
          </p:cNvSpPr>
          <p:nvPr>
            <p:ph idx="1"/>
          </p:nvPr>
        </p:nvSpPr>
        <p:spPr/>
        <p:txBody>
          <a:bodyPr/>
          <a:lstStyle/>
          <a:p>
            <a:r>
              <a:rPr lang="el-GR" dirty="0" smtClean="0"/>
              <a:t>4 βασικοί συνδυασμοί ανάμεσα στα </a:t>
            </a:r>
            <a:r>
              <a:rPr lang="en-US" dirty="0" smtClean="0"/>
              <a:t>bit </a:t>
            </a:r>
            <a:r>
              <a:rPr lang="el-GR" dirty="0" smtClean="0"/>
              <a:t>που αθροίζονται:</a:t>
            </a:r>
          </a:p>
          <a:p>
            <a:pPr lvl="1"/>
            <a:r>
              <a:rPr lang="el-GR" dirty="0" smtClean="0"/>
              <a:t>0+0, 0+1, 1+0, 1+1</a:t>
            </a:r>
          </a:p>
          <a:p>
            <a:r>
              <a:rPr lang="el-GR" dirty="0" smtClean="0"/>
              <a:t>Τι συμβαίνει με την αφαίρεση;</a:t>
            </a:r>
          </a:p>
          <a:p>
            <a:r>
              <a:rPr lang="el-GR" dirty="0" smtClean="0"/>
              <a:t>Η αφαίρεση είναι αντίθετη της πρόσθεσης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l-GR" dirty="0" smtClean="0"/>
              <a:t>ΨΗΦΙΑΚΑ ΣΥΣΤΗΜΑΤΑ</a:t>
            </a:r>
            <a:endParaRPr lang="el-GR" dirty="0"/>
          </a:p>
        </p:txBody>
      </p:sp>
      <p:sp>
        <p:nvSpPr>
          <p:cNvPr id="3" name="2 - Υπότιτλος"/>
          <p:cNvSpPr>
            <a:spLocks noGrp="1"/>
          </p:cNvSpPr>
          <p:nvPr>
            <p:ph type="subTitle" idx="1"/>
          </p:nvPr>
        </p:nvSpPr>
        <p:spPr/>
        <p:txBody>
          <a:bodyPr>
            <a:normAutofit/>
          </a:bodyPr>
          <a:lstStyle/>
          <a:p>
            <a:r>
              <a:rPr lang="el-GR" sz="2400" dirty="0" smtClean="0"/>
              <a:t>Τα </a:t>
            </a:r>
            <a:r>
              <a:rPr lang="el-GR" sz="2400" dirty="0" err="1" smtClean="0"/>
              <a:t>σήµατα</a:t>
            </a:r>
            <a:r>
              <a:rPr lang="el-GR" sz="2400" dirty="0" smtClean="0"/>
              <a:t> αυτά </a:t>
            </a:r>
            <a:r>
              <a:rPr lang="el-GR" sz="2400" dirty="0" err="1" smtClean="0"/>
              <a:t>χρησιµοποιούν</a:t>
            </a:r>
            <a:r>
              <a:rPr lang="el-GR" sz="2400" dirty="0" smtClean="0"/>
              <a:t> δύο διακριτές </a:t>
            </a:r>
            <a:r>
              <a:rPr lang="el-GR" sz="2400" dirty="0" err="1" smtClean="0"/>
              <a:t>τιµές</a:t>
            </a:r>
            <a:r>
              <a:rPr lang="el-GR" sz="2400" dirty="0" smtClean="0"/>
              <a:t>, και για το λόγο αυτό </a:t>
            </a:r>
            <a:r>
              <a:rPr lang="el-GR" sz="2400" dirty="0" err="1" smtClean="0"/>
              <a:t>ονοµάζονται</a:t>
            </a:r>
            <a:r>
              <a:rPr lang="el-GR" sz="2400" dirty="0" smtClean="0"/>
              <a:t> δυαδικά (</a:t>
            </a:r>
            <a:r>
              <a:rPr lang="el-GR" sz="2400" dirty="0" err="1" smtClean="0"/>
              <a:t>binary</a:t>
            </a:r>
            <a:r>
              <a:rPr lang="el-GR" sz="2400" dirty="0" smtClean="0"/>
              <a:t>). Τα δυαδικά ψηφία (</a:t>
            </a:r>
            <a:r>
              <a:rPr lang="el-GR" sz="2400" dirty="0" err="1" smtClean="0"/>
              <a:t>binary</a:t>
            </a:r>
            <a:r>
              <a:rPr lang="el-GR" sz="2400" dirty="0" smtClean="0"/>
              <a:t> </a:t>
            </a:r>
            <a:r>
              <a:rPr lang="el-GR" sz="2400" dirty="0" err="1" smtClean="0"/>
              <a:t>digits</a:t>
            </a:r>
            <a:r>
              <a:rPr lang="el-GR" sz="2400" dirty="0" smtClean="0"/>
              <a:t>- </a:t>
            </a:r>
            <a:r>
              <a:rPr lang="el-GR" sz="2400" dirty="0" err="1" smtClean="0"/>
              <a:t>bits</a:t>
            </a:r>
            <a:r>
              <a:rPr lang="el-GR" sz="2400" dirty="0" smtClean="0"/>
              <a:t>) είναι τα 0 και 1</a:t>
            </a:r>
            <a:endParaRPr lang="el-G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ΣΥΣΤΗΜΑΤΑ ΑΡΙΘΜΗΣΗΣ</a:t>
            </a:r>
            <a:endParaRPr lang="el-GR" dirty="0"/>
          </a:p>
        </p:txBody>
      </p:sp>
      <p:sp>
        <p:nvSpPr>
          <p:cNvPr id="3" name="2 - Θέση περιεχομένου"/>
          <p:cNvSpPr>
            <a:spLocks noGrp="1"/>
          </p:cNvSpPr>
          <p:nvPr>
            <p:ph idx="1"/>
          </p:nvPr>
        </p:nvSpPr>
        <p:spPr/>
        <p:txBody>
          <a:bodyPr/>
          <a:lstStyle/>
          <a:p>
            <a:r>
              <a:rPr lang="el-GR" dirty="0" err="1" smtClean="0"/>
              <a:t>΄Ενα</a:t>
            </a:r>
            <a:r>
              <a:rPr lang="el-GR" dirty="0" smtClean="0"/>
              <a:t> </a:t>
            </a:r>
            <a:r>
              <a:rPr lang="el-GR" dirty="0" err="1" smtClean="0"/>
              <a:t>σύστηµα</a:t>
            </a:r>
            <a:r>
              <a:rPr lang="el-GR" dirty="0" smtClean="0"/>
              <a:t> </a:t>
            </a:r>
            <a:r>
              <a:rPr lang="el-GR" dirty="0" err="1" smtClean="0"/>
              <a:t>αρίθµησης</a:t>
            </a:r>
            <a:r>
              <a:rPr lang="el-GR" dirty="0" smtClean="0"/>
              <a:t> (</a:t>
            </a:r>
            <a:r>
              <a:rPr lang="el-GR" dirty="0" err="1" smtClean="0"/>
              <a:t>number</a:t>
            </a:r>
            <a:r>
              <a:rPr lang="el-GR" dirty="0" smtClean="0"/>
              <a:t> </a:t>
            </a:r>
            <a:r>
              <a:rPr lang="el-GR" dirty="0" err="1" smtClean="0"/>
              <a:t>system</a:t>
            </a:r>
            <a:r>
              <a:rPr lang="el-GR" dirty="0" smtClean="0"/>
              <a:t>) µε </a:t>
            </a:r>
            <a:r>
              <a:rPr lang="el-GR" dirty="0" err="1" smtClean="0"/>
              <a:t>ϐάση</a:t>
            </a:r>
            <a:r>
              <a:rPr lang="el-GR" dirty="0" smtClean="0"/>
              <a:t> r, είναι ένα </a:t>
            </a:r>
            <a:r>
              <a:rPr lang="el-GR" dirty="0" err="1" smtClean="0"/>
              <a:t>σύστηµα</a:t>
            </a:r>
            <a:r>
              <a:rPr lang="el-GR" dirty="0" smtClean="0"/>
              <a:t> που </a:t>
            </a:r>
            <a:r>
              <a:rPr lang="el-GR" dirty="0" err="1" smtClean="0"/>
              <a:t>χρησιµοποιεί</a:t>
            </a:r>
            <a:r>
              <a:rPr lang="el-GR" dirty="0" smtClean="0"/>
              <a:t> διακριτά </a:t>
            </a:r>
            <a:r>
              <a:rPr lang="el-GR" dirty="0" err="1" smtClean="0"/>
              <a:t>σύµβολα</a:t>
            </a:r>
            <a:r>
              <a:rPr lang="el-GR" dirty="0" smtClean="0"/>
              <a:t> για r ψηφία. Ο </a:t>
            </a:r>
            <a:r>
              <a:rPr lang="el-GR" dirty="0" err="1" smtClean="0"/>
              <a:t>αριθµός</a:t>
            </a:r>
            <a:r>
              <a:rPr lang="el-GR" dirty="0" smtClean="0"/>
              <a:t> r </a:t>
            </a:r>
            <a:r>
              <a:rPr lang="el-GR" dirty="0" err="1" smtClean="0"/>
              <a:t>ονοµάζεται</a:t>
            </a:r>
            <a:r>
              <a:rPr lang="el-GR" dirty="0" smtClean="0"/>
              <a:t> </a:t>
            </a:r>
            <a:r>
              <a:rPr lang="el-GR" dirty="0" err="1" smtClean="0"/>
              <a:t>ϐάση</a:t>
            </a:r>
            <a:r>
              <a:rPr lang="el-GR" dirty="0" smtClean="0"/>
              <a:t> του </a:t>
            </a:r>
            <a:r>
              <a:rPr lang="el-GR" dirty="0" err="1" smtClean="0"/>
              <a:t>συστήµατος</a:t>
            </a:r>
            <a:r>
              <a:rPr lang="el-GR" dirty="0" smtClean="0"/>
              <a:t>. </a:t>
            </a:r>
          </a:p>
          <a:p>
            <a:r>
              <a:rPr lang="el-GR" dirty="0" smtClean="0"/>
              <a:t>Συχνά, ο αριθμός γράφεται σε παρένθεση και η βάση </a:t>
            </a:r>
            <a:r>
              <a:rPr lang="en-US" dirty="0" smtClean="0"/>
              <a:t>r </a:t>
            </a:r>
            <a:r>
              <a:rPr lang="el-GR" dirty="0" smtClean="0"/>
              <a:t>τοποθετείται δίπλα. Π.χ.,</a:t>
            </a:r>
          </a:p>
          <a:p>
            <a:pPr>
              <a:buNone/>
            </a:pPr>
            <a:r>
              <a:rPr lang="el-GR" dirty="0" smtClean="0"/>
              <a:t>      (101)</a:t>
            </a:r>
            <a:r>
              <a:rPr lang="el-GR" baseline="-25000" dirty="0" smtClean="0"/>
              <a:t>2    </a:t>
            </a:r>
          </a:p>
          <a:p>
            <a:pPr>
              <a:buNone/>
            </a:pPr>
            <a:r>
              <a:rPr lang="el-GR" baseline="-25000" dirty="0" smtClean="0"/>
              <a:t>         </a:t>
            </a:r>
            <a:r>
              <a:rPr lang="el-GR" dirty="0" smtClean="0"/>
              <a:t>(130)</a:t>
            </a:r>
            <a:r>
              <a:rPr lang="el-GR" baseline="-25000" dirty="0" smtClean="0"/>
              <a:t>10</a:t>
            </a:r>
            <a:endParaRPr lang="el-GR" baseline="-2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ΔΥΑΔΙΚΟ ΣΥΣΤΗΜΑ</a:t>
            </a:r>
            <a:endParaRPr lang="el-GR" dirty="0"/>
          </a:p>
        </p:txBody>
      </p:sp>
      <p:sp>
        <p:nvSpPr>
          <p:cNvPr id="3" name="2 - Θέση περιεχομένου"/>
          <p:cNvSpPr>
            <a:spLocks noGrp="1"/>
          </p:cNvSpPr>
          <p:nvPr>
            <p:ph idx="1"/>
          </p:nvPr>
        </p:nvSpPr>
        <p:spPr/>
        <p:txBody>
          <a:bodyPr/>
          <a:lstStyle/>
          <a:p>
            <a:r>
              <a:rPr lang="el-GR" dirty="0" smtClean="0"/>
              <a:t>Βάση το 2,  </a:t>
            </a:r>
            <a:r>
              <a:rPr lang="el-GR" dirty="0" err="1" smtClean="0"/>
              <a:t>εποµένως</a:t>
            </a:r>
            <a:r>
              <a:rPr lang="el-GR" dirty="0" smtClean="0"/>
              <a:t> </a:t>
            </a:r>
            <a:r>
              <a:rPr lang="el-GR" dirty="0" err="1" smtClean="0"/>
              <a:t>χρησιµοποιεί</a:t>
            </a:r>
            <a:r>
              <a:rPr lang="el-GR" dirty="0" smtClean="0"/>
              <a:t> δύο ψηφία : 0 και 1. Κάθε συντελεστής </a:t>
            </a:r>
            <a:r>
              <a:rPr lang="en-US" dirty="0" err="1" smtClean="0"/>
              <a:t>a</a:t>
            </a:r>
            <a:r>
              <a:rPr lang="en-US" baseline="-25000" dirty="0" err="1" smtClean="0"/>
              <a:t>i</a:t>
            </a:r>
            <a:r>
              <a:rPr lang="en-US" baseline="-25000" dirty="0" smtClean="0"/>
              <a:t> </a:t>
            </a:r>
            <a:r>
              <a:rPr lang="el-GR" dirty="0" smtClean="0"/>
              <a:t>ενός δυαδικού </a:t>
            </a:r>
            <a:r>
              <a:rPr lang="el-GR" dirty="0" err="1" smtClean="0"/>
              <a:t>αριθµού</a:t>
            </a:r>
            <a:r>
              <a:rPr lang="el-GR" dirty="0" smtClean="0"/>
              <a:t> πολλαπλασιάζεται µε 2</a:t>
            </a:r>
            <a:r>
              <a:rPr lang="el-GR" baseline="30000" dirty="0" smtClean="0"/>
              <a:t> i</a:t>
            </a:r>
            <a:r>
              <a:rPr lang="el-GR" dirty="0" smtClean="0"/>
              <a:t> . Για </a:t>
            </a:r>
            <a:r>
              <a:rPr lang="el-GR" dirty="0" err="1" smtClean="0"/>
              <a:t>παράδειγµα</a:t>
            </a:r>
            <a:r>
              <a:rPr lang="el-GR" dirty="0" smtClean="0"/>
              <a:t>, η δυαδική ποσότητα 11001</a:t>
            </a:r>
            <a:r>
              <a:rPr lang="en-US" dirty="0" smtClean="0"/>
              <a:t> </a:t>
            </a:r>
            <a:r>
              <a:rPr lang="el-GR" dirty="0" smtClean="0"/>
              <a:t>είναι</a:t>
            </a:r>
          </a:p>
          <a:p>
            <a:pPr>
              <a:buNone/>
            </a:pPr>
            <a:r>
              <a:rPr lang="el-GR" dirty="0" smtClean="0"/>
              <a:t>     1 </a:t>
            </a:r>
            <a:r>
              <a:rPr lang="en-US" dirty="0" smtClean="0"/>
              <a:t>x 2</a:t>
            </a:r>
            <a:r>
              <a:rPr lang="en-US" baseline="30000" dirty="0" smtClean="0"/>
              <a:t>0</a:t>
            </a:r>
            <a:r>
              <a:rPr lang="en-US" dirty="0" smtClean="0"/>
              <a:t> + 0 x 2</a:t>
            </a:r>
            <a:r>
              <a:rPr lang="en-US" baseline="30000" dirty="0" smtClean="0"/>
              <a:t>1</a:t>
            </a:r>
            <a:r>
              <a:rPr lang="en-US" dirty="0" smtClean="0"/>
              <a:t> + 0 x 2</a:t>
            </a:r>
            <a:r>
              <a:rPr lang="en-US" baseline="30000" dirty="0" smtClean="0"/>
              <a:t>2</a:t>
            </a:r>
            <a:r>
              <a:rPr lang="en-US" dirty="0" smtClean="0"/>
              <a:t> + 1 x 2</a:t>
            </a:r>
            <a:r>
              <a:rPr lang="en-US" baseline="30000" dirty="0" smtClean="0"/>
              <a:t>3</a:t>
            </a:r>
            <a:r>
              <a:rPr lang="en-US" dirty="0" smtClean="0"/>
              <a:t> +1 x 2</a:t>
            </a:r>
            <a:r>
              <a:rPr lang="en-US" baseline="30000" dirty="0" smtClean="0"/>
              <a:t>4</a:t>
            </a:r>
            <a:endParaRPr lang="el-GR" baseline="30000" dirty="0" smtClean="0"/>
          </a:p>
          <a:p>
            <a:r>
              <a:rPr lang="en-US" dirty="0" smtClean="0"/>
              <a:t> = 1+8+16 =25</a:t>
            </a:r>
          </a:p>
          <a:p>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ΟΙ 16 ΠΡΩΤΟΙ ΑΚΕΡΑΙΟΙ</a:t>
            </a:r>
            <a:endParaRPr lang="el-G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899592" y="1268760"/>
            <a:ext cx="6574643" cy="489654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ΟΙ ΠΡΩΤΕΣ ΔΥΝΑΜΕΙΣ ΤΟΥ 2</a:t>
            </a:r>
            <a:endParaRPr lang="el-GR" dirty="0"/>
          </a:p>
        </p:txBody>
      </p:sp>
      <p:sp>
        <p:nvSpPr>
          <p:cNvPr id="3" name="2 - Θέση περιεχομένου"/>
          <p:cNvSpPr>
            <a:spLocks noGrp="1"/>
          </p:cNvSpPr>
          <p:nvPr>
            <p:ph idx="1"/>
          </p:nvPr>
        </p:nvSpPr>
        <p:spPr/>
        <p:txBody>
          <a:bodyPr>
            <a:normAutofit lnSpcReduction="10000"/>
          </a:bodyPr>
          <a:lstStyle/>
          <a:p>
            <a:r>
              <a:rPr lang="el-GR" dirty="0" smtClean="0"/>
              <a:t>2</a:t>
            </a:r>
            <a:r>
              <a:rPr lang="el-GR" baseline="30000" dirty="0" smtClean="0"/>
              <a:t>0</a:t>
            </a:r>
            <a:r>
              <a:rPr lang="el-GR" dirty="0" smtClean="0"/>
              <a:t>=1		 2</a:t>
            </a:r>
            <a:r>
              <a:rPr lang="el-GR" baseline="30000" dirty="0" smtClean="0"/>
              <a:t>8</a:t>
            </a:r>
            <a:r>
              <a:rPr lang="el-GR" dirty="0" smtClean="0"/>
              <a:t>=256</a:t>
            </a:r>
          </a:p>
          <a:p>
            <a:r>
              <a:rPr lang="el-GR" dirty="0" smtClean="0"/>
              <a:t>2</a:t>
            </a:r>
            <a:r>
              <a:rPr lang="el-GR" baseline="30000" dirty="0" smtClean="0"/>
              <a:t>1</a:t>
            </a:r>
            <a:r>
              <a:rPr lang="el-GR" dirty="0" smtClean="0"/>
              <a:t>=2	 	2</a:t>
            </a:r>
            <a:r>
              <a:rPr lang="el-GR" baseline="30000" dirty="0" smtClean="0"/>
              <a:t>9</a:t>
            </a:r>
            <a:r>
              <a:rPr lang="el-GR" dirty="0" smtClean="0"/>
              <a:t>=512</a:t>
            </a:r>
          </a:p>
          <a:p>
            <a:r>
              <a:rPr lang="el-GR" dirty="0" smtClean="0"/>
              <a:t>2</a:t>
            </a:r>
            <a:r>
              <a:rPr lang="el-GR" baseline="30000" dirty="0" smtClean="0"/>
              <a:t>2</a:t>
            </a:r>
            <a:r>
              <a:rPr lang="el-GR" dirty="0" smtClean="0"/>
              <a:t>=4	 	2</a:t>
            </a:r>
            <a:r>
              <a:rPr lang="el-GR" baseline="30000" dirty="0" smtClean="0"/>
              <a:t>10</a:t>
            </a:r>
            <a:r>
              <a:rPr lang="el-GR" dirty="0" smtClean="0"/>
              <a:t>=1024=1Κ</a:t>
            </a:r>
          </a:p>
          <a:p>
            <a:r>
              <a:rPr lang="el-GR" dirty="0" smtClean="0"/>
              <a:t>2</a:t>
            </a:r>
            <a:r>
              <a:rPr lang="el-GR" baseline="30000" dirty="0" smtClean="0"/>
              <a:t>3</a:t>
            </a:r>
            <a:r>
              <a:rPr lang="el-GR" dirty="0" smtClean="0"/>
              <a:t>=8	 	2</a:t>
            </a:r>
            <a:r>
              <a:rPr lang="el-GR" baseline="30000" dirty="0" smtClean="0"/>
              <a:t>11</a:t>
            </a:r>
            <a:r>
              <a:rPr lang="el-GR" dirty="0" smtClean="0"/>
              <a:t>=2048=2Κ</a:t>
            </a:r>
          </a:p>
          <a:p>
            <a:r>
              <a:rPr lang="el-GR" dirty="0" smtClean="0"/>
              <a:t>2</a:t>
            </a:r>
            <a:r>
              <a:rPr lang="el-GR" baseline="30000" dirty="0" smtClean="0"/>
              <a:t>4</a:t>
            </a:r>
            <a:r>
              <a:rPr lang="el-GR" dirty="0" smtClean="0"/>
              <a:t>=16	 	2</a:t>
            </a:r>
            <a:r>
              <a:rPr lang="el-GR" baseline="30000" dirty="0" smtClean="0"/>
              <a:t>12</a:t>
            </a:r>
            <a:r>
              <a:rPr lang="el-GR" dirty="0" smtClean="0"/>
              <a:t>=4096=4Κ</a:t>
            </a:r>
          </a:p>
          <a:p>
            <a:r>
              <a:rPr lang="el-GR" dirty="0" smtClean="0"/>
              <a:t>2</a:t>
            </a:r>
            <a:r>
              <a:rPr lang="el-GR" baseline="30000" dirty="0" smtClean="0"/>
              <a:t>5</a:t>
            </a:r>
            <a:r>
              <a:rPr lang="el-GR" dirty="0" smtClean="0"/>
              <a:t>=32		 2</a:t>
            </a:r>
            <a:r>
              <a:rPr lang="el-GR" baseline="30000" dirty="0" smtClean="0"/>
              <a:t>13</a:t>
            </a:r>
            <a:r>
              <a:rPr lang="el-GR" dirty="0" smtClean="0"/>
              <a:t>=8192=8Κ</a:t>
            </a:r>
          </a:p>
          <a:p>
            <a:r>
              <a:rPr lang="el-GR" dirty="0" smtClean="0"/>
              <a:t>2</a:t>
            </a:r>
            <a:r>
              <a:rPr lang="el-GR" baseline="30000" dirty="0" smtClean="0"/>
              <a:t>6</a:t>
            </a:r>
            <a:r>
              <a:rPr lang="el-GR" dirty="0" smtClean="0"/>
              <a:t>=64	 	2</a:t>
            </a:r>
            <a:r>
              <a:rPr lang="el-GR" baseline="30000" dirty="0" smtClean="0"/>
              <a:t>14</a:t>
            </a:r>
            <a:r>
              <a:rPr lang="el-GR" dirty="0" smtClean="0"/>
              <a:t>=16384=16Κ</a:t>
            </a:r>
          </a:p>
          <a:p>
            <a:r>
              <a:rPr lang="el-GR" dirty="0" smtClean="0"/>
              <a:t>2</a:t>
            </a:r>
            <a:r>
              <a:rPr lang="el-GR" baseline="30000" dirty="0" smtClean="0"/>
              <a:t>7</a:t>
            </a:r>
            <a:r>
              <a:rPr lang="el-GR" dirty="0" smtClean="0"/>
              <a:t>=128		 2</a:t>
            </a:r>
            <a:r>
              <a:rPr lang="el-GR" baseline="30000" dirty="0" smtClean="0"/>
              <a:t>15</a:t>
            </a:r>
            <a:r>
              <a:rPr lang="el-GR" dirty="0" smtClean="0"/>
              <a:t>=32768=32Κ</a:t>
            </a:r>
          </a:p>
          <a:p>
            <a:pPr>
              <a:buNone/>
            </a:pPr>
            <a:endParaRPr lang="el-GR" dirty="0" smtClean="0"/>
          </a:p>
          <a:p>
            <a:pPr>
              <a:buNone/>
            </a:pPr>
            <a:r>
              <a:rPr lang="el-GR" dirty="0" smtClean="0"/>
              <a:t>Επίσης, 1Μ=2</a:t>
            </a:r>
            <a:r>
              <a:rPr lang="el-GR" baseline="30000" dirty="0" smtClean="0"/>
              <a:t>20</a:t>
            </a:r>
            <a:r>
              <a:rPr lang="el-GR" dirty="0" smtClean="0"/>
              <a:t>, 1</a:t>
            </a:r>
            <a:r>
              <a:rPr lang="en-US" dirty="0" smtClean="0"/>
              <a:t>G</a:t>
            </a:r>
            <a:r>
              <a:rPr lang="el-GR" dirty="0" smtClean="0"/>
              <a:t>=</a:t>
            </a:r>
            <a:r>
              <a:rPr lang="en-US" dirty="0" smtClean="0"/>
              <a:t>2</a:t>
            </a:r>
            <a:r>
              <a:rPr lang="en-US" baseline="30000" dirty="0" smtClean="0"/>
              <a:t>30</a:t>
            </a:r>
            <a:r>
              <a:rPr lang="en-US" dirty="0" smtClean="0"/>
              <a:t>. 1T=2</a:t>
            </a:r>
            <a:r>
              <a:rPr lang="en-US" baseline="30000" dirty="0" smtClean="0"/>
              <a:t>40</a:t>
            </a:r>
            <a:r>
              <a:rPr lang="en-US" dirty="0" smtClean="0"/>
              <a:t>, 1P=2</a:t>
            </a:r>
            <a:r>
              <a:rPr lang="en-US" baseline="30000" dirty="0" smtClean="0"/>
              <a:t>50</a:t>
            </a:r>
            <a:endParaRPr lang="el-GR" baseline="30000" dirty="0" smtClean="0"/>
          </a:p>
          <a:p>
            <a:endParaRPr lang="el-GR"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ΜΕΤΑΤΡΟΠΗ ΔΕΚΑΔΙΚΟΥ ΣΕ ΔΥΑΔΙΚΟ</a:t>
            </a:r>
            <a:endParaRPr lang="el-GR" dirty="0"/>
          </a:p>
        </p:txBody>
      </p:sp>
      <p:sp>
        <p:nvSpPr>
          <p:cNvPr id="3" name="2 - Θέση περιεχομένου"/>
          <p:cNvSpPr>
            <a:spLocks noGrp="1"/>
          </p:cNvSpPr>
          <p:nvPr>
            <p:ph idx="1"/>
          </p:nvPr>
        </p:nvSpPr>
        <p:spPr/>
        <p:txBody>
          <a:bodyPr/>
          <a:lstStyle/>
          <a:p>
            <a:r>
              <a:rPr lang="el-GR" dirty="0" smtClean="0"/>
              <a:t>Πως θα βρούμε τη δυαδική μορφή του αριθμού 50;</a:t>
            </a:r>
          </a:p>
          <a:p>
            <a:r>
              <a:rPr lang="el-GR" dirty="0" smtClean="0"/>
              <a:t>Με διαδοχικές διαιρέσεις</a:t>
            </a:r>
          </a:p>
          <a:p>
            <a:r>
              <a:rPr lang="el-GR" dirty="0" smtClean="0"/>
              <a:t>Υπάρχει ευκολότερος τρόπος;</a:t>
            </a:r>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ΠΑΡΑΔΕΙΓΜΑΤΑ (Αριθμοί λίγο μικρότεροι από ακριβείς δυνάμεις του 2)</a:t>
            </a:r>
            <a:endParaRPr lang="el-GR" dirty="0"/>
          </a:p>
        </p:txBody>
      </p:sp>
      <p:sp>
        <p:nvSpPr>
          <p:cNvPr id="3" name="2 - Θέση περιεχομένου"/>
          <p:cNvSpPr>
            <a:spLocks noGrp="1"/>
          </p:cNvSpPr>
          <p:nvPr>
            <p:ph idx="1"/>
          </p:nvPr>
        </p:nvSpPr>
        <p:spPr/>
        <p:txBody>
          <a:bodyPr/>
          <a:lstStyle/>
          <a:p>
            <a:r>
              <a:rPr lang="el-GR" dirty="0" smtClean="0"/>
              <a:t>Π.χ.  30. 1022, 32760 </a:t>
            </a:r>
          </a:p>
          <a:p>
            <a:r>
              <a:rPr lang="el-GR" dirty="0" smtClean="0"/>
              <a:t>Εκμεταλλευόμαστε το γεγονός ότι ο αριθμός </a:t>
            </a:r>
            <a:r>
              <a:rPr lang="en-US" dirty="0" smtClean="0"/>
              <a:t>2</a:t>
            </a:r>
            <a:r>
              <a:rPr lang="en-US" baseline="30000" dirty="0" smtClean="0"/>
              <a:t>n</a:t>
            </a:r>
            <a:r>
              <a:rPr lang="en-US" dirty="0" smtClean="0"/>
              <a:t>-1 </a:t>
            </a:r>
            <a:r>
              <a:rPr lang="el-GR" dirty="0" smtClean="0"/>
              <a:t>γράφεται με </a:t>
            </a:r>
            <a:r>
              <a:rPr lang="en-US" dirty="0" smtClean="0"/>
              <a:t>n </a:t>
            </a:r>
            <a:r>
              <a:rPr lang="el-GR" dirty="0" smtClean="0"/>
              <a:t>μονάδες και αφαιρούμε κατάλληλα</a:t>
            </a:r>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ΠΑΡΑΔΕΙΓΜΑΤΑ (Αριθμοί λίγο μεγαλύτεροι από ακριβείς δυνάμεις του 2)</a:t>
            </a:r>
            <a:endParaRPr lang="el-GR" dirty="0"/>
          </a:p>
        </p:txBody>
      </p:sp>
      <p:sp>
        <p:nvSpPr>
          <p:cNvPr id="3" name="2 - Θέση περιεχομένου"/>
          <p:cNvSpPr>
            <a:spLocks noGrp="1"/>
          </p:cNvSpPr>
          <p:nvPr>
            <p:ph idx="1"/>
          </p:nvPr>
        </p:nvSpPr>
        <p:spPr/>
        <p:txBody>
          <a:bodyPr/>
          <a:lstStyle/>
          <a:p>
            <a:r>
              <a:rPr lang="el-GR" dirty="0" smtClean="0"/>
              <a:t>Π.χ. 18, 2050, 32770</a:t>
            </a:r>
            <a:r>
              <a:rPr lang="en-US" dirty="0" smtClean="0"/>
              <a:t> </a:t>
            </a:r>
            <a:endParaRPr lang="el-GR" dirty="0" smtClean="0"/>
          </a:p>
          <a:p>
            <a:r>
              <a:rPr lang="el-GR" dirty="0" smtClean="0"/>
              <a:t>Εκμεταλλευόμαστε ότι το </a:t>
            </a:r>
            <a:r>
              <a:rPr lang="en-US" dirty="0" smtClean="0"/>
              <a:t>2</a:t>
            </a:r>
            <a:r>
              <a:rPr lang="en-US" baseline="30000" dirty="0" smtClean="0"/>
              <a:t>n</a:t>
            </a:r>
            <a:r>
              <a:rPr lang="el-GR" dirty="0" smtClean="0"/>
              <a:t> είναι μία μονάδα ακολουθούμενη από </a:t>
            </a:r>
            <a:r>
              <a:rPr lang="en-US" dirty="0" smtClean="0"/>
              <a:t>n </a:t>
            </a:r>
            <a:r>
              <a:rPr lang="el-GR" dirty="0" smtClean="0"/>
              <a:t>μηδενικά και προσθέτουμε κατάλληλα</a:t>
            </a: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ποκορύφωμα">
  <a:themeElements>
    <a:clrScheme name="Αποκορύφωμα">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Αποκορύφωμα">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Αποκορύφωμα">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2364</TotalTime>
  <Words>2299</Words>
  <Application>Microsoft Office PowerPoint</Application>
  <PresentationFormat>Προβολή στην οθόνη (4:3)</PresentationFormat>
  <Paragraphs>1126</Paragraphs>
  <Slides>11</Slides>
  <Notes>11</Notes>
  <HiddenSlides>0</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Αποκορύφωμα</vt:lpstr>
      <vt:lpstr>ΣΥΣΤΗΜΑΤΑ ΥΠΟΛΟΓΙΣΤΩΝ</vt:lpstr>
      <vt:lpstr>ΨΗΦΙΑΚΑ ΣΥΣΤΗΜΑΤΑ</vt:lpstr>
      <vt:lpstr>ΣΥΣΤΗΜΑΤΑ ΑΡΙΘΜΗΣΗΣ</vt:lpstr>
      <vt:lpstr>ΔΥΑΔΙΚΟ ΣΥΣΤΗΜΑ</vt:lpstr>
      <vt:lpstr>ΟΙ 16 ΠΡΩΤΟΙ ΑΚΕΡΑΙΟΙ</vt:lpstr>
      <vt:lpstr>ΟΙ ΠΡΩΤΕΣ ΔΥΝΑΜΕΙΣ ΤΟΥ 2</vt:lpstr>
      <vt:lpstr>ΜΕΤΑΤΡΟΠΗ ΔΕΚΑΔΙΚΟΥ ΣΕ ΔΥΑΔΙΚΟ</vt:lpstr>
      <vt:lpstr>ΠΑΡΑΔΕΙΓΜΑΤΑ (Αριθμοί λίγο μικρότεροι από ακριβείς δυνάμεις του 2)</vt:lpstr>
      <vt:lpstr>ΠΑΡΑΔΕΙΓΜΑΤΑ (Αριθμοί λίγο μεγαλύτεροι από ακριβείς δυνάμεις του 2)</vt:lpstr>
      <vt:lpstr>ΚΛΑΣΜΑΤΙΚΟ ΜΕΡΟΣ ΑΡΙΘΜΟΥ</vt:lpstr>
      <vt:lpstr>ΠΡΟΣΘΕΣΗ</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ΨΗΦΙΑΚΑ ΣΥΣΤΗΜΑΤΑ</dc:title>
  <dc:creator>Σταύρος</dc:creator>
  <cp:lastModifiedBy>Σταύρος</cp:lastModifiedBy>
  <cp:revision>19</cp:revision>
  <dcterms:created xsi:type="dcterms:W3CDTF">2020-11-30T07:58:40Z</dcterms:created>
  <dcterms:modified xsi:type="dcterms:W3CDTF">2020-12-11T13:06:33Z</dcterms:modified>
</cp:coreProperties>
</file>