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620"/>
    <p:restoredTop sz="33871" autoAdjust="0"/>
  </p:normalViewPr>
  <p:slideViewPr>
    <p:cSldViewPr>
      <p:cViewPr varScale="1">
        <p:scale>
          <a:sx n="19" d="100"/>
          <a:sy n="19" d="100"/>
        </p:scale>
        <p:origin x="-2856" y="-108"/>
      </p:cViewPr>
      <p:guideLst>
        <p:guide orient="horz" pos="2160"/>
        <p:guide pos="2880"/>
      </p:guideLst>
    </p:cSldViewPr>
  </p:slideViewPr>
  <p:notesTextViewPr>
    <p:cViewPr>
      <p:scale>
        <a:sx n="100" d="100"/>
        <a:sy n="100" d="100"/>
      </p:scale>
      <p:origin x="0" y="27072"/>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A96D5A-318E-4E35-9B6F-07A33C62C620}" type="datetimeFigureOut">
              <a:rPr lang="el-GR" smtClean="0"/>
              <a:pPr/>
              <a:t>21/12/2020</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7DCC48-9036-4D82-B9CE-C9FA072A6E39}"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Δεκαδικό</a:t>
            </a:r>
            <a:r>
              <a:rPr lang="el-GR" baseline="0" dirty="0" smtClean="0"/>
              <a:t> σύστημα: Ν=975:</a:t>
            </a:r>
          </a:p>
          <a:p>
            <a:r>
              <a:rPr lang="el-GR" baseline="0" dirty="0" smtClean="0"/>
              <a:t>Χρειαζόμαστε, τη βάση</a:t>
            </a:r>
            <a:r>
              <a:rPr lang="en-US" baseline="0" dirty="0" smtClean="0"/>
              <a:t>: r=10</a:t>
            </a:r>
          </a:p>
          <a:p>
            <a:r>
              <a:rPr lang="el-GR" baseline="0" dirty="0" smtClean="0"/>
              <a:t>Χρειαζόμαστε και το </a:t>
            </a:r>
            <a:r>
              <a:rPr lang="en-US" baseline="0" dirty="0" smtClean="0"/>
              <a:t>n, </a:t>
            </a:r>
            <a:r>
              <a:rPr lang="el-GR" baseline="0" dirty="0" smtClean="0"/>
              <a:t>το οποίο είναι το πλήθος ψηφίων του αριθμού Ν του οποίου ψάχνουμε το συμπλήρωμα, </a:t>
            </a:r>
            <a:r>
              <a:rPr lang="en-US" baseline="0" dirty="0" smtClean="0"/>
              <a:t>n=3</a:t>
            </a:r>
            <a:endParaRPr lang="el-GR" baseline="0" dirty="0" smtClean="0"/>
          </a:p>
          <a:p>
            <a:r>
              <a:rPr lang="el-GR" baseline="0" dirty="0" smtClean="0"/>
              <a:t>Εφαρμόζουμε τους τύπους:</a:t>
            </a:r>
          </a:p>
          <a:p>
            <a:endParaRPr lang="en-US" baseline="0" dirty="0" smtClean="0"/>
          </a:p>
          <a:p>
            <a:r>
              <a:rPr lang="el-GR" baseline="0" dirty="0" smtClean="0"/>
              <a:t>Ως προς βάση μείον 1 (ως προς 9): </a:t>
            </a:r>
            <a:r>
              <a:rPr lang="en-US" baseline="0" dirty="0" smtClean="0"/>
              <a:t>10</a:t>
            </a:r>
            <a:r>
              <a:rPr lang="en-US" baseline="30000" dirty="0" smtClean="0"/>
              <a:t>3</a:t>
            </a:r>
            <a:r>
              <a:rPr lang="en-US" baseline="0" dirty="0" smtClean="0"/>
              <a:t>-975-1= 24</a:t>
            </a:r>
          </a:p>
          <a:p>
            <a:r>
              <a:rPr lang="el-GR" baseline="0" dirty="0" smtClean="0"/>
              <a:t>Ως προς βάση (ως προς 10)          : 10</a:t>
            </a:r>
            <a:r>
              <a:rPr lang="el-GR" baseline="30000" dirty="0" smtClean="0"/>
              <a:t>3</a:t>
            </a:r>
            <a:r>
              <a:rPr lang="el-GR" baseline="0" dirty="0" smtClean="0"/>
              <a:t>-975=25</a:t>
            </a:r>
          </a:p>
          <a:p>
            <a:endParaRPr lang="el-GR" baseline="0" dirty="0" smtClean="0"/>
          </a:p>
          <a:p>
            <a:r>
              <a:rPr lang="el-GR" baseline="0" dirty="0" smtClean="0"/>
              <a:t>Το συμπλήρωμα ως </a:t>
            </a:r>
            <a:r>
              <a:rPr lang="el-GR" baseline="0" dirty="0" err="1" smtClean="0"/>
              <a:t>πρς</a:t>
            </a:r>
            <a:r>
              <a:rPr lang="el-GR" baseline="0" dirty="0" smtClean="0"/>
              <a:t> βάση είναι κατά 1 μεγαλύτερο του συμπληρώματος βάσης μείον 1</a:t>
            </a:r>
          </a:p>
          <a:p>
            <a:r>
              <a:rPr lang="el-GR" baseline="0" dirty="0" smtClean="0"/>
              <a:t>Συμβολισμοί: Σ</a:t>
            </a:r>
            <a:r>
              <a:rPr lang="en-US" baseline="-25000" dirty="0" smtClean="0"/>
              <a:t>r</a:t>
            </a:r>
            <a:r>
              <a:rPr lang="en-US" baseline="0" dirty="0" smtClean="0"/>
              <a:t>, </a:t>
            </a:r>
            <a:r>
              <a:rPr lang="el-GR" baseline="0" dirty="0" smtClean="0"/>
              <a:t>Σ</a:t>
            </a:r>
            <a:r>
              <a:rPr lang="en-US" baseline="-25000" dirty="0" smtClean="0"/>
              <a:t>r-1</a:t>
            </a:r>
            <a:endParaRPr lang="el-GR" baseline="-25000" dirty="0" smtClean="0"/>
          </a:p>
          <a:p>
            <a:endParaRPr lang="el-GR" baseline="-25000" dirty="0" smtClean="0"/>
          </a:p>
          <a:p>
            <a:endParaRPr lang="el-GR" baseline="-25000" dirty="0" smtClean="0"/>
          </a:p>
          <a:p>
            <a:endParaRPr lang="el-GR" baseline="-25000" dirty="0" smtClean="0"/>
          </a:p>
          <a:p>
            <a:r>
              <a:rPr lang="el-GR" baseline="0" dirty="0" smtClean="0"/>
              <a:t>1) Συμπλήρωμα ως προς 9: Όταν αφαιρούμε </a:t>
            </a:r>
            <a:r>
              <a:rPr lang="en-US" baseline="0" dirty="0" smtClean="0"/>
              <a:t>r</a:t>
            </a:r>
            <a:r>
              <a:rPr lang="en-US" baseline="30000" dirty="0" smtClean="0"/>
              <a:t>n</a:t>
            </a:r>
            <a:r>
              <a:rPr lang="en-US" baseline="0" dirty="0" smtClean="0"/>
              <a:t>-1, </a:t>
            </a:r>
            <a:r>
              <a:rPr lang="el-GR" baseline="0" dirty="0" smtClean="0"/>
              <a:t>αυτό που προκύπτει είναι </a:t>
            </a:r>
            <a:r>
              <a:rPr lang="en-US" baseline="0" dirty="0" smtClean="0"/>
              <a:t>n </a:t>
            </a:r>
            <a:r>
              <a:rPr lang="el-GR" baseline="0" dirty="0" smtClean="0"/>
              <a:t>εννιάρια.</a:t>
            </a:r>
          </a:p>
          <a:p>
            <a:r>
              <a:rPr lang="el-GR" baseline="0" dirty="0" smtClean="0"/>
              <a:t>Στο παράδειγμα, είναι </a:t>
            </a:r>
            <a:r>
              <a:rPr lang="en-US" baseline="0" dirty="0" smtClean="0"/>
              <a:t>r=10, n=3, </a:t>
            </a:r>
            <a:r>
              <a:rPr lang="el-GR" baseline="0" dirty="0" smtClean="0"/>
              <a:t>οπότε</a:t>
            </a:r>
            <a:r>
              <a:rPr lang="en-US" baseline="0" dirty="0" smtClean="0"/>
              <a:t> </a:t>
            </a:r>
            <a:r>
              <a:rPr lang="el-GR" baseline="0" dirty="0" smtClean="0"/>
              <a:t>το </a:t>
            </a:r>
            <a:r>
              <a:rPr lang="en-US" baseline="0" dirty="0" err="1" smtClean="0"/>
              <a:t>r</a:t>
            </a:r>
            <a:r>
              <a:rPr lang="en-US" baseline="30000" dirty="0" err="1" smtClean="0"/>
              <a:t>n</a:t>
            </a:r>
            <a:r>
              <a:rPr lang="el-GR" baseline="30000" dirty="0" smtClean="0"/>
              <a:t> </a:t>
            </a:r>
            <a:r>
              <a:rPr lang="el-GR" baseline="0" dirty="0" smtClean="0"/>
              <a:t>είναι ίσο με 10</a:t>
            </a:r>
            <a:r>
              <a:rPr lang="el-GR" baseline="30000" dirty="0" smtClean="0"/>
              <a:t>3</a:t>
            </a:r>
            <a:r>
              <a:rPr lang="el-GR" baseline="0" dirty="0" smtClean="0"/>
              <a:t>, δηλαδή μία μονάδα ακολουθούμενη από 3 μηδενικά, 1000. Συνεπώς αν αφαιρέσω 1, θα καταλήξω σε 3 εννιάρια. Άρα, στο συμπλήρωμα ως προς 9 ενός δεκαδικού αριθμού, αρκεί να αφαιρέσουμε όλα τα ψηφία του ζητούμενου αριθμού από 9.</a:t>
            </a:r>
          </a:p>
          <a:p>
            <a:endParaRPr lang="el-GR" baseline="0" dirty="0" smtClean="0"/>
          </a:p>
          <a:p>
            <a:r>
              <a:rPr lang="el-GR" baseline="0" dirty="0" smtClean="0"/>
              <a:t>Π.χ. για το 975 αφαιρούμε όλα τα ψηφία από 9: 999-975= 024</a:t>
            </a:r>
          </a:p>
          <a:p>
            <a:endParaRPr lang="el-GR" baseline="0" dirty="0" smtClean="0"/>
          </a:p>
          <a:p>
            <a:r>
              <a:rPr lang="el-GR" baseline="0" dirty="0" smtClean="0"/>
              <a:t>2) Συμπλήρωμα ως προς 10:  Αφαιρούμε </a:t>
            </a:r>
            <a:r>
              <a:rPr lang="en-US" baseline="0" dirty="0" err="1" smtClean="0"/>
              <a:t>r</a:t>
            </a:r>
            <a:r>
              <a:rPr lang="en-US" baseline="30000" dirty="0" err="1" smtClean="0"/>
              <a:t>n</a:t>
            </a:r>
            <a:r>
              <a:rPr lang="en-US" baseline="0" dirty="0" smtClean="0"/>
              <a:t>-N, </a:t>
            </a:r>
            <a:r>
              <a:rPr lang="el-GR" baseline="0" dirty="0" smtClean="0"/>
              <a:t>όπου </a:t>
            </a:r>
            <a:r>
              <a:rPr lang="en-US" baseline="0" dirty="0" err="1" smtClean="0"/>
              <a:t>r</a:t>
            </a:r>
            <a:r>
              <a:rPr lang="en-US" baseline="30000" dirty="0" err="1" smtClean="0"/>
              <a:t>n</a:t>
            </a:r>
            <a:r>
              <a:rPr lang="en-US" baseline="0" dirty="0" smtClean="0"/>
              <a:t> </a:t>
            </a:r>
            <a:r>
              <a:rPr lang="el-GR" baseline="0" dirty="0" smtClean="0"/>
              <a:t>είναι μία μονάδα ακολουθούμενη από </a:t>
            </a:r>
            <a:r>
              <a:rPr lang="en-US" baseline="0" dirty="0" smtClean="0"/>
              <a:t>n </a:t>
            </a:r>
            <a:r>
              <a:rPr lang="el-GR" baseline="0" dirty="0" smtClean="0"/>
              <a:t>μηδενικά. Όσο αφαιρείται το </a:t>
            </a:r>
            <a:r>
              <a:rPr lang="en-US" baseline="0" dirty="0" smtClean="0"/>
              <a:t>N </a:t>
            </a:r>
            <a:r>
              <a:rPr lang="el-GR" baseline="0" dirty="0" smtClean="0"/>
              <a:t>από </a:t>
            </a:r>
            <a:r>
              <a:rPr lang="en-US" baseline="0" dirty="0" err="1" smtClean="0"/>
              <a:t>r</a:t>
            </a:r>
            <a:r>
              <a:rPr lang="en-US" baseline="30000" dirty="0" err="1" smtClean="0"/>
              <a:t>n</a:t>
            </a:r>
            <a:r>
              <a:rPr lang="en-US" baseline="0" dirty="0" smtClean="0"/>
              <a:t>, </a:t>
            </a:r>
            <a:r>
              <a:rPr lang="el-GR" baseline="0" dirty="0" smtClean="0"/>
              <a:t>αυτό που συμβαίνει είναι ότι το πρώτο ψηφίο του Ν από δεξιά αφαιρείται από 10 (δηλαδή από την βάση), ενώ τα άλλα από 9 (βάση μείον 1)</a:t>
            </a:r>
          </a:p>
          <a:p>
            <a:endParaRPr lang="el-GR" baseline="0" dirty="0" smtClean="0"/>
          </a:p>
          <a:p>
            <a:r>
              <a:rPr lang="el-GR" baseline="0" dirty="0" smtClean="0"/>
              <a:t>    1000</a:t>
            </a:r>
          </a:p>
          <a:p>
            <a:r>
              <a:rPr lang="el-GR" baseline="0" dirty="0" smtClean="0"/>
              <a:t>-    975</a:t>
            </a:r>
          </a:p>
          <a:p>
            <a:r>
              <a:rPr lang="el-GR" baseline="0" dirty="0" smtClean="0"/>
              <a:t>      11 </a:t>
            </a:r>
          </a:p>
          <a:p>
            <a:r>
              <a:rPr lang="el-GR" baseline="0" dirty="0" smtClean="0"/>
              <a:t>___________</a:t>
            </a:r>
          </a:p>
          <a:p>
            <a:r>
              <a:rPr lang="el-GR" baseline="0" dirty="0" smtClean="0"/>
              <a:t>      025 </a:t>
            </a:r>
          </a:p>
          <a:p>
            <a:endParaRPr lang="el-GR" baseline="0" dirty="0" smtClean="0"/>
          </a:p>
          <a:p>
            <a:endParaRPr lang="el-GR" baseline="0" dirty="0" smtClean="0"/>
          </a:p>
          <a:p>
            <a:r>
              <a:rPr lang="el-GR" baseline="0" dirty="0" smtClean="0"/>
              <a:t>Π.χ. το συμπλήρωμα του 2768,  αφαιρούμε το 8 από 10 και όλα τα άλλα από 9: 7232</a:t>
            </a:r>
          </a:p>
          <a:p>
            <a:endParaRPr lang="el-GR" baseline="0" dirty="0" smtClean="0"/>
          </a:p>
          <a:p>
            <a:r>
              <a:rPr lang="el-GR" baseline="0" dirty="0" smtClean="0"/>
              <a:t>ΔΥΑΔΙΚΟ ΣΥΣΤΗΜΑ:</a:t>
            </a:r>
          </a:p>
          <a:p>
            <a:r>
              <a:rPr lang="el-GR" baseline="0" dirty="0" smtClean="0"/>
              <a:t>0-0:0 και δεν έχουμε δανειζόμενο</a:t>
            </a:r>
          </a:p>
          <a:p>
            <a:r>
              <a:rPr lang="el-GR" baseline="0" dirty="0" smtClean="0"/>
              <a:t>0-1:1  και ένα δανειζόμενο  </a:t>
            </a:r>
            <a:r>
              <a:rPr lang="en-US" baseline="0" dirty="0" smtClean="0"/>
              <a:t> (</a:t>
            </a:r>
            <a:r>
              <a:rPr lang="el-GR" baseline="0" dirty="0" smtClean="0"/>
              <a:t>αποτέλεσμα </a:t>
            </a:r>
            <a:r>
              <a:rPr lang="en-US" baseline="0" dirty="0" smtClean="0"/>
              <a:t>11)</a:t>
            </a:r>
            <a:r>
              <a:rPr lang="el-GR" baseline="0" dirty="0" smtClean="0"/>
              <a:t>   </a:t>
            </a:r>
            <a:r>
              <a:rPr lang="en-US" baseline="0" dirty="0" smtClean="0"/>
              <a:t>  </a:t>
            </a:r>
            <a:r>
              <a:rPr lang="el-GR" baseline="0" dirty="0" smtClean="0"/>
              <a:t>0-1=-1 (στο δυαδικό σύστημα, το -1 = 11, με 2 </a:t>
            </a:r>
            <a:r>
              <a:rPr lang="en-US" baseline="0" dirty="0" smtClean="0"/>
              <a:t>bit)</a:t>
            </a:r>
            <a:endParaRPr lang="el-GR" baseline="0" dirty="0" smtClean="0"/>
          </a:p>
          <a:p>
            <a:r>
              <a:rPr lang="el-GR" baseline="0" dirty="0" smtClean="0"/>
              <a:t>1-0: 1 και δεν έχουμε δανειζόμενο</a:t>
            </a:r>
          </a:p>
          <a:p>
            <a:r>
              <a:rPr lang="el-GR" baseline="0" dirty="0" smtClean="0"/>
              <a:t>1-1: 0 και δεν έχουμε δανειζόμενο.</a:t>
            </a:r>
          </a:p>
          <a:p>
            <a:endParaRPr lang="el-GR" baseline="0" dirty="0" smtClean="0"/>
          </a:p>
          <a:p>
            <a:r>
              <a:rPr lang="el-GR" baseline="0" dirty="0" smtClean="0"/>
              <a:t>Έχουμε 2 συμπληρώματα, ως προς 1 (συμπλήρωμα βάσης μείον 1, βάση </a:t>
            </a:r>
            <a:r>
              <a:rPr lang="en-US" baseline="0" dirty="0" smtClean="0"/>
              <a:t>r=2)</a:t>
            </a:r>
            <a:r>
              <a:rPr lang="el-GR" baseline="0" dirty="0" smtClean="0"/>
              <a:t> και ως προς 2 (συμπλήρωμα βάσης).</a:t>
            </a:r>
          </a:p>
          <a:p>
            <a:endParaRPr lang="el-GR" baseline="0" dirty="0" smtClean="0"/>
          </a:p>
          <a:p>
            <a:r>
              <a:rPr lang="el-GR" baseline="0" dirty="0" smtClean="0"/>
              <a:t>Συμπλήρωμα βάσης μείον 1: Ο τύπος εξακολουθεί να είναι </a:t>
            </a:r>
            <a:r>
              <a:rPr lang="en-US" baseline="0" dirty="0" smtClean="0"/>
              <a:t>r</a:t>
            </a:r>
            <a:r>
              <a:rPr lang="en-US" baseline="-25000" dirty="0" smtClean="0"/>
              <a:t>n</a:t>
            </a:r>
            <a:r>
              <a:rPr lang="en-US" baseline="0" dirty="0" smtClean="0"/>
              <a:t>-N-1 = (r</a:t>
            </a:r>
            <a:r>
              <a:rPr lang="en-US" baseline="30000" dirty="0" smtClean="0"/>
              <a:t>n</a:t>
            </a:r>
            <a:r>
              <a:rPr lang="en-US" baseline="0" dirty="0" smtClean="0"/>
              <a:t>-1)-N</a:t>
            </a:r>
          </a:p>
          <a:p>
            <a:endParaRPr lang="en-US" baseline="0" dirty="0" smtClean="0"/>
          </a:p>
          <a:p>
            <a:r>
              <a:rPr lang="el-GR" baseline="0" dirty="0" smtClean="0"/>
              <a:t>Έστω ότι </a:t>
            </a:r>
            <a:r>
              <a:rPr lang="en-US" baseline="0" dirty="0" smtClean="0"/>
              <a:t>N=10101, n=5. </a:t>
            </a:r>
            <a:r>
              <a:rPr lang="el-GR" baseline="0" dirty="0" smtClean="0"/>
              <a:t>Γνωρίζουμε ότι </a:t>
            </a:r>
            <a:r>
              <a:rPr lang="en-US" baseline="0" dirty="0" err="1" smtClean="0"/>
              <a:t>r</a:t>
            </a:r>
            <a:r>
              <a:rPr lang="en-US" baseline="30000" dirty="0" err="1" smtClean="0"/>
              <a:t>n</a:t>
            </a:r>
            <a:r>
              <a:rPr lang="en-US" baseline="0" dirty="0" smtClean="0"/>
              <a:t>=2</a:t>
            </a:r>
            <a:r>
              <a:rPr lang="en-US" baseline="30000" dirty="0" smtClean="0"/>
              <a:t>5</a:t>
            </a:r>
            <a:r>
              <a:rPr lang="en-US" baseline="0" dirty="0" smtClean="0"/>
              <a:t>=32 </a:t>
            </a:r>
            <a:r>
              <a:rPr lang="el-GR" baseline="0" dirty="0" smtClean="0"/>
              <a:t>και επίσης ότι 32=100000. </a:t>
            </a:r>
          </a:p>
          <a:p>
            <a:r>
              <a:rPr lang="el-GR" baseline="0" dirty="0" smtClean="0"/>
              <a:t>Αν αφαιρέσουμε 32-1 στο δυαδικό έχουμε:</a:t>
            </a:r>
          </a:p>
          <a:p>
            <a:endParaRPr lang="el-GR" baseline="0" dirty="0" smtClean="0"/>
          </a:p>
          <a:p>
            <a:r>
              <a:rPr lang="el-GR" baseline="0" dirty="0" smtClean="0"/>
              <a:t>    100000 –</a:t>
            </a:r>
          </a:p>
          <a:p>
            <a:r>
              <a:rPr lang="el-GR" baseline="0" dirty="0" smtClean="0"/>
              <a:t>    000001 =</a:t>
            </a:r>
          </a:p>
          <a:p>
            <a:r>
              <a:rPr lang="el-GR" baseline="0" dirty="0" smtClean="0"/>
              <a:t>    11111</a:t>
            </a:r>
          </a:p>
          <a:p>
            <a:r>
              <a:rPr lang="el-GR" baseline="0" dirty="0" smtClean="0"/>
              <a:t>___________</a:t>
            </a:r>
          </a:p>
          <a:p>
            <a:r>
              <a:rPr lang="el-GR" baseline="0" dirty="0" smtClean="0"/>
              <a:t>     011111 = 31</a:t>
            </a:r>
          </a:p>
          <a:p>
            <a:endParaRPr lang="el-GR" baseline="0" dirty="0" smtClean="0"/>
          </a:p>
          <a:p>
            <a:r>
              <a:rPr lang="el-GR" baseline="0" dirty="0" smtClean="0"/>
              <a:t>Για να βρω την ποσότητα </a:t>
            </a:r>
            <a:r>
              <a:rPr lang="en-US" baseline="0" dirty="0" smtClean="0"/>
              <a:t>r</a:t>
            </a:r>
            <a:r>
              <a:rPr lang="en-US" baseline="30000" dirty="0" smtClean="0"/>
              <a:t>n</a:t>
            </a:r>
            <a:r>
              <a:rPr lang="en-US" baseline="0" dirty="0" smtClean="0"/>
              <a:t>-1 </a:t>
            </a:r>
            <a:r>
              <a:rPr lang="el-GR" baseline="0" dirty="0" smtClean="0"/>
              <a:t>ουσιαστικά γράφω </a:t>
            </a:r>
            <a:r>
              <a:rPr lang="en-US" baseline="0" dirty="0" smtClean="0"/>
              <a:t>n </a:t>
            </a:r>
            <a:r>
              <a:rPr lang="el-GR" baseline="0" dirty="0" smtClean="0"/>
              <a:t>μονάδες οπότε το Σ</a:t>
            </a:r>
            <a:r>
              <a:rPr lang="el-GR" baseline="-25000" dirty="0" smtClean="0"/>
              <a:t>1</a:t>
            </a:r>
            <a:r>
              <a:rPr lang="el-GR" baseline="0" dirty="0" smtClean="0"/>
              <a:t> ενός αριθμού Ν προκύπτει αν αφαιρέσω όλα τα ψηφία του Ν από 1. Στο παράδειγμα</a:t>
            </a:r>
          </a:p>
          <a:p>
            <a:endParaRPr lang="el-GR" baseline="0" dirty="0" smtClean="0"/>
          </a:p>
          <a:p>
            <a:r>
              <a:rPr lang="el-GR" baseline="0" dirty="0" smtClean="0"/>
              <a:t>Σ</a:t>
            </a:r>
            <a:r>
              <a:rPr lang="el-GR" baseline="-25000" dirty="0" smtClean="0"/>
              <a:t>1</a:t>
            </a:r>
            <a:r>
              <a:rPr lang="el-GR" baseline="0" dirty="0" smtClean="0"/>
              <a:t>(10101) =01010. Λόγω του γεγονότος ότι </a:t>
            </a:r>
            <a:r>
              <a:rPr lang="en-US" baseline="0" dirty="0" smtClean="0"/>
              <a:t>r</a:t>
            </a:r>
            <a:r>
              <a:rPr lang="en-US" baseline="30000" dirty="0" smtClean="0"/>
              <a:t>n</a:t>
            </a:r>
            <a:r>
              <a:rPr lang="en-US" baseline="0" dirty="0" smtClean="0"/>
              <a:t>-1 </a:t>
            </a:r>
            <a:r>
              <a:rPr lang="el-GR" baseline="0" dirty="0" smtClean="0"/>
              <a:t>είναι </a:t>
            </a:r>
            <a:r>
              <a:rPr lang="en-US" baseline="0" dirty="0" smtClean="0"/>
              <a:t>n </a:t>
            </a:r>
            <a:r>
              <a:rPr lang="el-GR" baseline="0" dirty="0" smtClean="0"/>
              <a:t>μονάδες, όταν πάμε να βρούμε το Σ</a:t>
            </a:r>
            <a:r>
              <a:rPr lang="el-GR" baseline="-25000" dirty="0" smtClean="0"/>
              <a:t>1</a:t>
            </a:r>
            <a:r>
              <a:rPr lang="el-GR" baseline="0" dirty="0" smtClean="0"/>
              <a:t> ενός δυαδικού αριθμού</a:t>
            </a:r>
            <a:r>
              <a:rPr lang="en-US" baseline="0" dirty="0" smtClean="0"/>
              <a:t> N</a:t>
            </a:r>
            <a:r>
              <a:rPr lang="el-GR" baseline="0" dirty="0" smtClean="0"/>
              <a:t>,  ουσιαστικά όλα τα </a:t>
            </a:r>
            <a:r>
              <a:rPr lang="en-US" baseline="0" dirty="0" smtClean="0"/>
              <a:t>bit  </a:t>
            </a:r>
            <a:r>
              <a:rPr lang="el-GR" baseline="0" dirty="0" smtClean="0"/>
              <a:t>του Ν αφαιρούνται από 1 άρα απλώς αντιστρέφονται.</a:t>
            </a:r>
          </a:p>
          <a:p>
            <a:endParaRPr lang="el-GR" baseline="0" dirty="0" smtClean="0"/>
          </a:p>
          <a:p>
            <a:r>
              <a:rPr lang="el-GR" baseline="0" dirty="0" smtClean="0"/>
              <a:t>Σ</a:t>
            </a:r>
            <a:r>
              <a:rPr lang="el-GR" baseline="-25000" dirty="0" smtClean="0"/>
              <a:t>1</a:t>
            </a:r>
            <a:r>
              <a:rPr lang="el-GR" baseline="0" dirty="0" smtClean="0"/>
              <a:t>(1000001) = 0111110</a:t>
            </a:r>
          </a:p>
          <a:p>
            <a:r>
              <a:rPr lang="el-GR" baseline="0" dirty="0" smtClean="0"/>
              <a:t>Σ</a:t>
            </a:r>
            <a:r>
              <a:rPr lang="el-GR" baseline="-25000" dirty="0" smtClean="0"/>
              <a:t>1</a:t>
            </a:r>
            <a:r>
              <a:rPr lang="el-GR" baseline="0" dirty="0" smtClean="0"/>
              <a:t>(1000000) = 0111111</a:t>
            </a:r>
          </a:p>
          <a:p>
            <a:r>
              <a:rPr lang="el-GR" baseline="0" dirty="0" smtClean="0"/>
              <a:t>Σ</a:t>
            </a:r>
            <a:r>
              <a:rPr lang="el-GR" baseline="-25000" dirty="0" smtClean="0"/>
              <a:t>1</a:t>
            </a:r>
            <a:r>
              <a:rPr lang="el-GR" baseline="0" dirty="0" smtClean="0"/>
              <a:t>(0101010) = 1010101</a:t>
            </a:r>
          </a:p>
          <a:p>
            <a:endParaRPr lang="el-GR" baseline="0" dirty="0" smtClean="0"/>
          </a:p>
          <a:p>
            <a:r>
              <a:rPr lang="el-GR" b="1" baseline="0" dirty="0" smtClean="0"/>
              <a:t>ΚΑΝΟΝΑΣ εύρεσης Σ</a:t>
            </a:r>
            <a:r>
              <a:rPr lang="el-GR" b="1" baseline="-25000" dirty="0" smtClean="0"/>
              <a:t>1</a:t>
            </a:r>
            <a:r>
              <a:rPr lang="el-GR" b="1" baseline="0" dirty="0" smtClean="0"/>
              <a:t>(Ν):</a:t>
            </a:r>
            <a:r>
              <a:rPr lang="el-GR" baseline="0" dirty="0" smtClean="0"/>
              <a:t> Αντιστρέφουμε τα </a:t>
            </a:r>
            <a:r>
              <a:rPr lang="en-US" baseline="0" dirty="0" smtClean="0"/>
              <a:t>bit </a:t>
            </a:r>
            <a:r>
              <a:rPr lang="el-GR" baseline="0" dirty="0" smtClean="0"/>
              <a:t>του Ν</a:t>
            </a:r>
          </a:p>
          <a:p>
            <a:endParaRPr lang="el-GR" baseline="0" dirty="0" smtClean="0"/>
          </a:p>
          <a:p>
            <a:r>
              <a:rPr lang="el-GR" baseline="0" dirty="0" smtClean="0"/>
              <a:t>ΣΥΜΠΛΗΡΩΜΑ ΒΑΣΗΣ (συμπλήρωμα ως προς 2)</a:t>
            </a:r>
          </a:p>
          <a:p>
            <a:r>
              <a:rPr lang="el-GR" baseline="0" dirty="0" smtClean="0"/>
              <a:t>Έχουμε να υπολογίσουμε την ποσότητα </a:t>
            </a:r>
            <a:r>
              <a:rPr lang="en-US" baseline="0" dirty="0" err="1" smtClean="0"/>
              <a:t>r</a:t>
            </a:r>
            <a:r>
              <a:rPr lang="en-US" baseline="30000" dirty="0" err="1" smtClean="0"/>
              <a:t>n</a:t>
            </a:r>
            <a:r>
              <a:rPr lang="en-US" baseline="0" dirty="0" smtClean="0"/>
              <a:t>-N, </a:t>
            </a:r>
            <a:r>
              <a:rPr lang="el-GR" baseline="0" dirty="0" smtClean="0"/>
              <a:t>Αυτό σημαίνει ότι  από την ποσότητα που γράφεται ως μία μονάδα και </a:t>
            </a:r>
            <a:r>
              <a:rPr lang="en-US" baseline="0" dirty="0" smtClean="0"/>
              <a:t>n </a:t>
            </a:r>
            <a:r>
              <a:rPr lang="el-GR" baseline="0" dirty="0" smtClean="0"/>
              <a:t>μηδενικά θα πρέπει να αφαιρέσουμε το Ν. Αυτό σημαίνει τα εξής:</a:t>
            </a:r>
          </a:p>
          <a:p>
            <a:endParaRPr lang="el-GR" baseline="0" dirty="0" smtClean="0"/>
          </a:p>
          <a:p>
            <a:pPr marL="228600" indent="-228600">
              <a:buAutoNum type="arabicParenR"/>
            </a:pPr>
            <a:r>
              <a:rPr lang="el-GR" baseline="0" dirty="0" smtClean="0"/>
              <a:t>Αν το Ν έχει στο δεξί μέρος μηδενικά, τότε αυτά τα μηδενικά (όσα είναι) θα παραμείνουν και στο συμπλήρωμα</a:t>
            </a:r>
          </a:p>
          <a:p>
            <a:pPr marL="228600" indent="-228600">
              <a:buAutoNum type="arabicParenR"/>
            </a:pPr>
            <a:endParaRPr lang="el-GR" baseline="0" dirty="0" smtClean="0"/>
          </a:p>
          <a:p>
            <a:pPr marL="228600" indent="-228600">
              <a:buNone/>
            </a:pPr>
            <a:r>
              <a:rPr lang="el-GR" baseline="0" dirty="0" smtClean="0"/>
              <a:t>     Έστω ότι Ν=1001000  </a:t>
            </a:r>
          </a:p>
          <a:p>
            <a:pPr marL="228600" indent="-228600">
              <a:buNone/>
            </a:pPr>
            <a:endParaRPr lang="el-GR" baseline="0" dirty="0" smtClean="0"/>
          </a:p>
          <a:p>
            <a:pPr marL="228600" indent="-228600">
              <a:buNone/>
            </a:pPr>
            <a:r>
              <a:rPr lang="el-GR" baseline="0" dirty="0" smtClean="0"/>
              <a:t>     10000000 –</a:t>
            </a:r>
          </a:p>
          <a:p>
            <a:pPr marL="228600" indent="-228600">
              <a:buNone/>
            </a:pPr>
            <a:r>
              <a:rPr lang="el-GR" baseline="0" dirty="0" smtClean="0"/>
              <a:t>      </a:t>
            </a:r>
            <a:r>
              <a:rPr lang="el-GR" b="1" i="1" u="sng" baseline="0" dirty="0" smtClean="0"/>
              <a:t>100</a:t>
            </a:r>
            <a:r>
              <a:rPr lang="el-GR" u="sng" baseline="0" dirty="0" smtClean="0"/>
              <a:t>1</a:t>
            </a:r>
            <a:r>
              <a:rPr lang="el-GR" b="1" baseline="0" dirty="0" smtClean="0"/>
              <a:t>000 </a:t>
            </a:r>
            <a:r>
              <a:rPr lang="el-GR" baseline="0" dirty="0" smtClean="0"/>
              <a:t> = </a:t>
            </a:r>
          </a:p>
          <a:p>
            <a:pPr marL="228600" indent="-228600">
              <a:buNone/>
            </a:pPr>
            <a:r>
              <a:rPr lang="el-GR" baseline="0" dirty="0" smtClean="0"/>
              <a:t>     1111</a:t>
            </a:r>
          </a:p>
          <a:p>
            <a:pPr marL="228600" indent="-228600">
              <a:buNone/>
            </a:pPr>
            <a:r>
              <a:rPr lang="el-GR" baseline="0" dirty="0" smtClean="0"/>
              <a:t>________________</a:t>
            </a:r>
          </a:p>
          <a:p>
            <a:pPr marL="228600" indent="-228600">
              <a:buNone/>
            </a:pPr>
            <a:r>
              <a:rPr lang="el-GR" baseline="0" dirty="0" smtClean="0"/>
              <a:t>      </a:t>
            </a:r>
            <a:r>
              <a:rPr lang="el-GR" b="1" i="1" u="sng" baseline="0" dirty="0" smtClean="0"/>
              <a:t>011</a:t>
            </a:r>
            <a:r>
              <a:rPr lang="el-GR" baseline="0" dirty="0" smtClean="0"/>
              <a:t>1</a:t>
            </a:r>
            <a:r>
              <a:rPr lang="el-GR" b="1" baseline="0" dirty="0" smtClean="0"/>
              <a:t>000</a:t>
            </a:r>
          </a:p>
          <a:p>
            <a:pPr marL="228600" indent="-228600">
              <a:buAutoNum type="arabicParenR"/>
            </a:pPr>
            <a:endParaRPr lang="el-GR" baseline="0" dirty="0" smtClean="0"/>
          </a:p>
          <a:p>
            <a:r>
              <a:rPr lang="el-GR" baseline="0" dirty="0" smtClean="0"/>
              <a:t>2) Τι θα συμβεί όταν συναντήσουμε τον πρώτο άσσο από δεξιά;;;; Ο πρώτος άσσος αφαιρείται από 0 και δίνει αποτέλεσμα 1 και ένα δανειζόμενο. Άρα, ο πρώτος άσσος από δεξιά παραμένει άσσος.</a:t>
            </a:r>
          </a:p>
          <a:p>
            <a:endParaRPr lang="el-GR" baseline="0" dirty="0" smtClean="0"/>
          </a:p>
          <a:p>
            <a:r>
              <a:rPr lang="el-GR" baseline="0" dirty="0" smtClean="0"/>
              <a:t>3) Το δανειζόμενο που κατέβηκε λόγω του πρώτου άσσου από δεξιά, θα οδηγήσει στο να κατεβαίνουν δανειζόμενα σε κάθε αφαίρεση από εκείνο το σημείο. Άρα, όλα τα </a:t>
            </a:r>
            <a:r>
              <a:rPr lang="en-US" baseline="0" dirty="0" smtClean="0"/>
              <a:t>bit </a:t>
            </a:r>
            <a:r>
              <a:rPr lang="el-GR" baseline="0" dirty="0" smtClean="0"/>
              <a:t>τα οποία ακολουθούν τον πρώτο άσσο από δεξιά αντιστράφηκαν (έντονα, υπογραμμισμένα, πλαγιαστά)</a:t>
            </a:r>
          </a:p>
          <a:p>
            <a:endParaRPr lang="el-GR" baseline="0" dirty="0" smtClean="0"/>
          </a:p>
          <a:p>
            <a:endParaRPr lang="el-GR" baseline="0" dirty="0" smtClean="0"/>
          </a:p>
          <a:p>
            <a:r>
              <a:rPr lang="el-GR" baseline="0" dirty="0" smtClean="0"/>
              <a:t>ΚΑΝΟΝΑΣ Σ</a:t>
            </a:r>
            <a:r>
              <a:rPr lang="el-GR" baseline="-25000" dirty="0" smtClean="0"/>
              <a:t>2</a:t>
            </a:r>
            <a:r>
              <a:rPr lang="el-GR" baseline="0" dirty="0" smtClean="0"/>
              <a:t>: Τυχόν μηδενικά στο δεξί μέρος παραμένουν 0, ο πρώτος άσσος από δεξιά παραμένει 1 και όλα τα άλλα αντιστρέφονται.</a:t>
            </a:r>
          </a:p>
          <a:p>
            <a:endParaRPr lang="el-GR" baseline="0" dirty="0" smtClean="0"/>
          </a:p>
          <a:p>
            <a:r>
              <a:rPr lang="el-GR" baseline="0" dirty="0" smtClean="0"/>
              <a:t>Παραδείγματα:  10101010  =  01010110</a:t>
            </a:r>
          </a:p>
          <a:p>
            <a:endParaRPr lang="el-GR" baseline="0" dirty="0" smtClean="0"/>
          </a:p>
          <a:p>
            <a:r>
              <a:rPr lang="el-GR" baseline="0" dirty="0" smtClean="0"/>
              <a:t>11110000 =    00010000</a:t>
            </a:r>
          </a:p>
          <a:p>
            <a:endParaRPr lang="el-GR" baseline="0" dirty="0" smtClean="0"/>
          </a:p>
          <a:p>
            <a:r>
              <a:rPr lang="el-GR" baseline="0" dirty="0" smtClean="0"/>
              <a:t>11110001 =    00001111     </a:t>
            </a:r>
          </a:p>
          <a:p>
            <a:endParaRPr lang="el-GR" baseline="0" dirty="0" smtClean="0"/>
          </a:p>
          <a:p>
            <a:r>
              <a:rPr lang="el-GR" baseline="0" dirty="0" smtClean="0"/>
              <a:t>10000000 = ίδιος αριθμός 10000000 (όπως ακριβώς το Σ</a:t>
            </a:r>
            <a:r>
              <a:rPr lang="el-GR" baseline="-25000" dirty="0" smtClean="0"/>
              <a:t>10</a:t>
            </a:r>
            <a:r>
              <a:rPr lang="el-GR" baseline="0" dirty="0" smtClean="0"/>
              <a:t> του 0 είναι το 10)</a:t>
            </a:r>
          </a:p>
          <a:p>
            <a:endParaRPr lang="el-GR" baseline="0" dirty="0" smtClean="0"/>
          </a:p>
          <a:p>
            <a:r>
              <a:rPr lang="el-GR" baseline="0" dirty="0" smtClean="0"/>
              <a:t>Έστω ότι προσθέτω δύο συμπληρωματικούς (ως προς 2) αριθμούς</a:t>
            </a:r>
          </a:p>
          <a:p>
            <a:endParaRPr lang="el-GR" baseline="0" dirty="0" smtClean="0"/>
          </a:p>
          <a:p>
            <a:r>
              <a:rPr lang="el-GR" baseline="0" dirty="0" smtClean="0"/>
              <a:t>10010011  +</a:t>
            </a:r>
          </a:p>
          <a:p>
            <a:r>
              <a:rPr lang="el-GR" baseline="0" dirty="0" smtClean="0"/>
              <a:t>01101101  =</a:t>
            </a:r>
          </a:p>
          <a:p>
            <a:endParaRPr lang="el-GR" baseline="0" dirty="0" smtClean="0"/>
          </a:p>
          <a:p>
            <a:r>
              <a:rPr lang="el-GR" baseline="0" dirty="0" smtClean="0"/>
              <a:t>_________</a:t>
            </a:r>
          </a:p>
          <a:p>
            <a:r>
              <a:rPr lang="el-GR" b="1" baseline="0" dirty="0" smtClean="0"/>
              <a:t>1</a:t>
            </a:r>
            <a:r>
              <a:rPr lang="el-GR" baseline="0" dirty="0" smtClean="0"/>
              <a:t>00000000</a:t>
            </a:r>
          </a:p>
          <a:p>
            <a:endParaRPr lang="en-US" baseline="0" dirty="0" smtClean="0"/>
          </a:p>
          <a:p>
            <a:r>
              <a:rPr lang="en-US" baseline="0" dirty="0" smtClean="0"/>
              <a:t>_________________________________________________ TMHMA </a:t>
            </a:r>
            <a:r>
              <a:rPr lang="el-GR" baseline="0" dirty="0" smtClean="0"/>
              <a:t>ΠΑΡΑΣΚΕΥΗΣ _________________________________</a:t>
            </a:r>
          </a:p>
          <a:p>
            <a:endParaRPr lang="el-GR" baseline="0" dirty="0" smtClean="0"/>
          </a:p>
          <a:p>
            <a:r>
              <a:rPr lang="el-GR" baseline="0" dirty="0" smtClean="0"/>
              <a:t>Δεκαδικό  σύστημα. Βάση είναι το 10, βάση μείον 1 είναι το 9. </a:t>
            </a:r>
          </a:p>
          <a:p>
            <a:r>
              <a:rPr lang="el-GR" baseline="0" dirty="0" smtClean="0"/>
              <a:t>Δύο συμπληρώματα: Συμπλήρωμα 9 , συμπλήρωμα 10.</a:t>
            </a:r>
          </a:p>
          <a:p>
            <a:endParaRPr lang="el-GR" baseline="0" dirty="0" smtClean="0"/>
          </a:p>
          <a:p>
            <a:r>
              <a:rPr lang="el-GR" baseline="0" dirty="0" smtClean="0"/>
              <a:t>Συμπλήρωμα 9: </a:t>
            </a:r>
            <a:r>
              <a:rPr lang="en-US" baseline="0" dirty="0" smtClean="0"/>
              <a:t>r</a:t>
            </a:r>
            <a:r>
              <a:rPr lang="en-US" baseline="30000" dirty="0" smtClean="0"/>
              <a:t>n</a:t>
            </a:r>
            <a:r>
              <a:rPr lang="en-US" baseline="0" dirty="0" smtClean="0"/>
              <a:t>-N-1</a:t>
            </a:r>
          </a:p>
          <a:p>
            <a:endParaRPr lang="en-US" baseline="0" dirty="0" smtClean="0"/>
          </a:p>
          <a:p>
            <a:r>
              <a:rPr lang="en-US" baseline="0" dirty="0" smtClean="0"/>
              <a:t>N= o </a:t>
            </a:r>
            <a:r>
              <a:rPr lang="el-GR" baseline="0" dirty="0" smtClean="0"/>
              <a:t>αριθμός του οποίου ψάχνουμε το συμπλήρωμα, έστω 542. </a:t>
            </a:r>
          </a:p>
          <a:p>
            <a:r>
              <a:rPr lang="en-US" baseline="0" dirty="0" smtClean="0"/>
              <a:t>n = </a:t>
            </a:r>
            <a:r>
              <a:rPr lang="el-GR" baseline="0" dirty="0" smtClean="0"/>
              <a:t>το πλήθος ψηφίων του </a:t>
            </a:r>
            <a:r>
              <a:rPr lang="en-US" baseline="0" dirty="0" smtClean="0"/>
              <a:t>N, </a:t>
            </a:r>
            <a:r>
              <a:rPr lang="el-GR" baseline="0" dirty="0" smtClean="0"/>
              <a:t>στο παράδειγμα 3. Άρα </a:t>
            </a:r>
            <a:r>
              <a:rPr lang="en-US" baseline="0" dirty="0" err="1" smtClean="0"/>
              <a:t>r</a:t>
            </a:r>
            <a:r>
              <a:rPr lang="en-US" baseline="30000" dirty="0" err="1" smtClean="0"/>
              <a:t>n</a:t>
            </a:r>
            <a:r>
              <a:rPr lang="en-US" baseline="0" dirty="0" smtClean="0"/>
              <a:t>=1000</a:t>
            </a:r>
          </a:p>
          <a:p>
            <a:r>
              <a:rPr lang="el-GR" baseline="0" dirty="0" smtClean="0"/>
              <a:t>Σ</a:t>
            </a:r>
            <a:r>
              <a:rPr lang="el-GR" baseline="-25000" dirty="0" smtClean="0"/>
              <a:t>9</a:t>
            </a:r>
            <a:r>
              <a:rPr lang="el-GR" baseline="0" dirty="0" smtClean="0"/>
              <a:t>(542)= 1000-542-1 = 457</a:t>
            </a:r>
          </a:p>
          <a:p>
            <a:r>
              <a:rPr lang="en-US" baseline="0" dirty="0" smtClean="0"/>
              <a:t>r</a:t>
            </a:r>
            <a:r>
              <a:rPr lang="en-US" baseline="30000" dirty="0" smtClean="0"/>
              <a:t>n</a:t>
            </a:r>
            <a:r>
              <a:rPr lang="en-US" baseline="0" dirty="0" smtClean="0"/>
              <a:t>-N-1= (r</a:t>
            </a:r>
            <a:r>
              <a:rPr lang="en-US" baseline="30000" dirty="0" smtClean="0"/>
              <a:t>n</a:t>
            </a:r>
            <a:r>
              <a:rPr lang="en-US" baseline="0" dirty="0" smtClean="0"/>
              <a:t>-1)-N. H </a:t>
            </a:r>
            <a:r>
              <a:rPr lang="el-GR" baseline="0" dirty="0" smtClean="0"/>
              <a:t>ποσότητα </a:t>
            </a:r>
            <a:r>
              <a:rPr lang="en-US" baseline="0" dirty="0" smtClean="0"/>
              <a:t>(r</a:t>
            </a:r>
            <a:r>
              <a:rPr lang="en-US" baseline="30000" dirty="0" smtClean="0"/>
              <a:t>n</a:t>
            </a:r>
            <a:r>
              <a:rPr lang="en-US" baseline="0" dirty="0" smtClean="0"/>
              <a:t>-1)</a:t>
            </a:r>
            <a:r>
              <a:rPr lang="el-GR" baseline="0" dirty="0" smtClean="0"/>
              <a:t> είναι μία μονάδα και </a:t>
            </a:r>
            <a:r>
              <a:rPr lang="en-US" baseline="0" dirty="0" smtClean="0"/>
              <a:t>n </a:t>
            </a:r>
            <a:r>
              <a:rPr lang="el-GR" baseline="0" dirty="0" smtClean="0"/>
              <a:t>μηδενικά μείον 1, άρα αυτό σημαίνει ότι αν κάνω την αφαίρεση θα πάρω </a:t>
            </a:r>
            <a:r>
              <a:rPr lang="en-US" baseline="0" dirty="0" smtClean="0"/>
              <a:t>n </a:t>
            </a:r>
            <a:r>
              <a:rPr lang="el-GR" baseline="0" dirty="0" smtClean="0"/>
              <a:t>εννιάρια. Άρα για να βρω το συμπλήρωμα βάσης μείον 1 στο δεκαδικό αφαιρώ όλα τα ψηφία του αριθμού Ν από 9. Π.χ. 6898.  3101. </a:t>
            </a:r>
          </a:p>
          <a:p>
            <a:r>
              <a:rPr lang="el-GR" baseline="0" dirty="0" smtClean="0"/>
              <a:t>Άρα, όταν θα πάμε να κάνουμε την ίδια δουλειά στο δυαδικό σύστημα, όλα τα ψηφία του δυαδικού αριθμού Ν, θα αφαιρούνται από ΜΟΝΑΔΑ.</a:t>
            </a:r>
          </a:p>
          <a:p>
            <a:r>
              <a:rPr lang="el-GR" baseline="0" dirty="0" smtClean="0"/>
              <a:t>Πχ ο αριθμός 1000 του </a:t>
            </a:r>
            <a:r>
              <a:rPr lang="el-GR" u="sng" baseline="0" dirty="0" smtClean="0"/>
              <a:t>δυαδικού συστήματος</a:t>
            </a:r>
            <a:r>
              <a:rPr lang="el-GR" baseline="0" dirty="0" smtClean="0"/>
              <a:t> είναι το 8 άρα 8-1 =7=111</a:t>
            </a:r>
          </a:p>
          <a:p>
            <a:endParaRPr lang="el-GR" baseline="0" dirty="0" smtClean="0"/>
          </a:p>
          <a:p>
            <a:endParaRPr lang="el-GR" baseline="0" dirty="0" smtClean="0"/>
          </a:p>
          <a:p>
            <a:r>
              <a:rPr lang="el-GR" baseline="0" dirty="0" smtClean="0"/>
              <a:t>Συμπλήρωμα βάσης</a:t>
            </a:r>
          </a:p>
          <a:p>
            <a:endParaRPr lang="el-GR" baseline="0" dirty="0" smtClean="0"/>
          </a:p>
          <a:p>
            <a:r>
              <a:rPr lang="el-GR" baseline="0" dirty="0" smtClean="0"/>
              <a:t>Έστω πάλι ο αριθμός 542. Το συμπλήρωμα 10, είναι </a:t>
            </a:r>
            <a:r>
              <a:rPr lang="en-US" baseline="0" dirty="0" err="1" smtClean="0"/>
              <a:t>r</a:t>
            </a:r>
            <a:r>
              <a:rPr lang="en-US" baseline="30000" dirty="0" err="1" smtClean="0"/>
              <a:t>n</a:t>
            </a:r>
            <a:r>
              <a:rPr lang="en-US" baseline="0" dirty="0" smtClean="0"/>
              <a:t>-N. </a:t>
            </a:r>
          </a:p>
          <a:p>
            <a:endParaRPr lang="en-US" baseline="0" dirty="0" smtClean="0"/>
          </a:p>
          <a:p>
            <a:r>
              <a:rPr lang="en-US" baseline="0" dirty="0" smtClean="0"/>
              <a:t>1000 -</a:t>
            </a:r>
          </a:p>
          <a:p>
            <a:r>
              <a:rPr lang="en-US" baseline="0" dirty="0" smtClean="0"/>
              <a:t>  542</a:t>
            </a:r>
          </a:p>
          <a:p>
            <a:r>
              <a:rPr lang="en-US" baseline="0" dirty="0" smtClean="0"/>
              <a:t> 111 </a:t>
            </a:r>
          </a:p>
          <a:p>
            <a:r>
              <a:rPr lang="en-US" baseline="0" dirty="0" smtClean="0"/>
              <a:t>_____</a:t>
            </a:r>
          </a:p>
          <a:p>
            <a:r>
              <a:rPr lang="en-US" baseline="0" dirty="0" smtClean="0"/>
              <a:t> 458</a:t>
            </a:r>
          </a:p>
          <a:p>
            <a:endParaRPr lang="en-US" baseline="0" dirty="0" smtClean="0"/>
          </a:p>
          <a:p>
            <a:r>
              <a:rPr lang="el-GR" baseline="0" dirty="0" smtClean="0"/>
              <a:t>Εδώ το Σ</a:t>
            </a:r>
            <a:r>
              <a:rPr lang="el-GR" baseline="-25000" dirty="0" smtClean="0"/>
              <a:t>10</a:t>
            </a:r>
            <a:r>
              <a:rPr lang="el-GR" baseline="0" dirty="0" smtClean="0"/>
              <a:t> είναι κατά 1 μεγαλύτερο από το Σ</a:t>
            </a:r>
            <a:r>
              <a:rPr lang="el-GR" baseline="-25000" dirty="0" smtClean="0"/>
              <a:t>9</a:t>
            </a:r>
            <a:r>
              <a:rPr lang="el-GR" baseline="0" dirty="0" smtClean="0"/>
              <a:t> και προκύπτει αν το πρώτο ψηφίο του Ν από δεξιά αφαιρεθεί από τη βάση 10 και τα άλλα από την βάση μείον 1 δηλαδή 9.</a:t>
            </a:r>
          </a:p>
          <a:p>
            <a:endParaRPr lang="el-GR" baseline="0" dirty="0" smtClean="0"/>
          </a:p>
          <a:p>
            <a:r>
              <a:rPr lang="el-GR" baseline="0" dirty="0" smtClean="0"/>
              <a:t>Π.χ. Σ</a:t>
            </a:r>
            <a:r>
              <a:rPr lang="el-GR" baseline="-25000" dirty="0" smtClean="0"/>
              <a:t>10</a:t>
            </a:r>
            <a:r>
              <a:rPr lang="el-GR" baseline="0" dirty="0" smtClean="0"/>
              <a:t>(85435) =    14565 (το 5 από δεξιά αφαιρείται από 10 και όλα τα άλλα από 9). </a:t>
            </a:r>
          </a:p>
          <a:p>
            <a:r>
              <a:rPr lang="el-GR" baseline="0" dirty="0" smtClean="0"/>
              <a:t>Αντίστοιχα, στο </a:t>
            </a:r>
            <a:r>
              <a:rPr lang="el-GR" u="sng" baseline="0" dirty="0" smtClean="0"/>
              <a:t>δυαδικό σύστημα,</a:t>
            </a:r>
            <a:r>
              <a:rPr lang="el-GR" baseline="0" dirty="0" smtClean="0"/>
              <a:t> το πρώτο ψηφίο του Ν αφαιρείται από 2 και τα άλλα από 1.</a:t>
            </a:r>
          </a:p>
          <a:p>
            <a:endParaRPr lang="el-GR" baseline="0" dirty="0" smtClean="0"/>
          </a:p>
          <a:p>
            <a:endParaRPr lang="el-GR" baseline="0" dirty="0" smtClean="0"/>
          </a:p>
          <a:p>
            <a:r>
              <a:rPr lang="el-GR" baseline="0" dirty="0" smtClean="0"/>
              <a:t>ΣΥΜΠΛΗΡΩΜΑΤΑ δυαδικών αριθμών</a:t>
            </a:r>
          </a:p>
          <a:p>
            <a:endParaRPr lang="el-GR" baseline="0" dirty="0" smtClean="0"/>
          </a:p>
          <a:p>
            <a:r>
              <a:rPr lang="el-GR" baseline="0" dirty="0" smtClean="0"/>
              <a:t>Σ</a:t>
            </a:r>
            <a:r>
              <a:rPr lang="el-GR" baseline="-25000" dirty="0" smtClean="0"/>
              <a:t>1</a:t>
            </a:r>
            <a:r>
              <a:rPr lang="el-GR" baseline="0" dirty="0" smtClean="0"/>
              <a:t>(Ν). Έστω ότι ο αριθμός Ν αποτελείται από 5 </a:t>
            </a:r>
            <a:r>
              <a:rPr lang="en-US" baseline="0" dirty="0" smtClean="0"/>
              <a:t>bit, </a:t>
            </a:r>
            <a:r>
              <a:rPr lang="el-GR" baseline="0" dirty="0" smtClean="0"/>
              <a:t>πχ 10101, τότε </a:t>
            </a:r>
            <a:r>
              <a:rPr lang="en-US" baseline="0" dirty="0" err="1" smtClean="0"/>
              <a:t>r</a:t>
            </a:r>
            <a:r>
              <a:rPr lang="en-US" baseline="30000" dirty="0" err="1" smtClean="0"/>
              <a:t>n</a:t>
            </a:r>
            <a:r>
              <a:rPr lang="en-US" baseline="0" dirty="0" smtClean="0"/>
              <a:t>=2</a:t>
            </a:r>
            <a:r>
              <a:rPr lang="en-US" baseline="30000" dirty="0" smtClean="0"/>
              <a:t>5</a:t>
            </a:r>
            <a:r>
              <a:rPr lang="en-US" baseline="0" dirty="0" smtClean="0"/>
              <a:t>=32=100000. </a:t>
            </a:r>
            <a:r>
              <a:rPr lang="el-GR" baseline="0" dirty="0" smtClean="0"/>
              <a:t>Άρα 32-1=31=11111.</a:t>
            </a:r>
          </a:p>
          <a:p>
            <a:r>
              <a:rPr lang="el-GR" baseline="0" dirty="0" smtClean="0"/>
              <a:t>Συνεπώς, για να  βρούμε το Σ</a:t>
            </a:r>
            <a:r>
              <a:rPr lang="el-GR" baseline="-25000" dirty="0" smtClean="0"/>
              <a:t>1</a:t>
            </a:r>
            <a:r>
              <a:rPr lang="el-GR" baseline="0" dirty="0" smtClean="0"/>
              <a:t>(10101), αφαιρούμε όλα τα </a:t>
            </a:r>
            <a:r>
              <a:rPr lang="en-US" baseline="0" dirty="0" smtClean="0"/>
              <a:t>bit </a:t>
            </a:r>
            <a:r>
              <a:rPr lang="el-GR" baseline="0" dirty="0" smtClean="0"/>
              <a:t>του από άσσους. </a:t>
            </a:r>
          </a:p>
          <a:p>
            <a:endParaRPr lang="el-GR" baseline="0" dirty="0" smtClean="0"/>
          </a:p>
          <a:p>
            <a:r>
              <a:rPr lang="el-GR" baseline="0" dirty="0" smtClean="0"/>
              <a:t>11111-10101 = 01010 (δηλαδή τα </a:t>
            </a:r>
            <a:r>
              <a:rPr lang="en-US" baseline="0" dirty="0" smtClean="0"/>
              <a:t>bit </a:t>
            </a:r>
            <a:r>
              <a:rPr lang="el-GR" baseline="0" dirty="0" smtClean="0"/>
              <a:t>του αριθμού Ν έχουν αντιστραφεί)</a:t>
            </a:r>
          </a:p>
          <a:p>
            <a:endParaRPr lang="el-GR" baseline="0" dirty="0" smtClean="0"/>
          </a:p>
          <a:p>
            <a:r>
              <a:rPr lang="el-GR" baseline="0" dirty="0" smtClean="0"/>
              <a:t>ΚΑΝΟΝΑΣ εύρεσης Σ</a:t>
            </a:r>
            <a:r>
              <a:rPr lang="el-GR" baseline="-25000" dirty="0" smtClean="0"/>
              <a:t>1</a:t>
            </a:r>
            <a:r>
              <a:rPr lang="el-GR" baseline="0" dirty="0" smtClean="0"/>
              <a:t>(Ν): όλα τα </a:t>
            </a:r>
            <a:r>
              <a:rPr lang="en-US" baseline="0" dirty="0" smtClean="0"/>
              <a:t>bit </a:t>
            </a:r>
            <a:r>
              <a:rPr lang="el-GR" baseline="0" dirty="0" smtClean="0"/>
              <a:t>του Ν αντιστρέφονται</a:t>
            </a:r>
          </a:p>
          <a:p>
            <a:r>
              <a:rPr lang="el-GR" baseline="0" dirty="0" smtClean="0"/>
              <a:t>Πχ:</a:t>
            </a:r>
          </a:p>
          <a:p>
            <a:r>
              <a:rPr lang="el-GR" baseline="0" dirty="0" smtClean="0"/>
              <a:t>Σ</a:t>
            </a:r>
            <a:r>
              <a:rPr lang="el-GR" baseline="-25000" dirty="0" smtClean="0"/>
              <a:t>1</a:t>
            </a:r>
            <a:r>
              <a:rPr lang="el-GR" baseline="0" dirty="0" smtClean="0"/>
              <a:t>(100001) = 011110</a:t>
            </a:r>
          </a:p>
          <a:p>
            <a:r>
              <a:rPr lang="el-GR" baseline="0" dirty="0" smtClean="0"/>
              <a:t>Σ</a:t>
            </a:r>
            <a:r>
              <a:rPr lang="el-GR" baseline="-25000" dirty="0" smtClean="0"/>
              <a:t>1</a:t>
            </a:r>
            <a:r>
              <a:rPr lang="el-GR" baseline="0" dirty="0" smtClean="0"/>
              <a:t>(010100) = 101011</a:t>
            </a:r>
          </a:p>
          <a:p>
            <a:r>
              <a:rPr lang="el-GR" baseline="0" dirty="0" smtClean="0"/>
              <a:t>Σ</a:t>
            </a:r>
            <a:r>
              <a:rPr lang="el-GR" baseline="-25000" dirty="0" smtClean="0"/>
              <a:t>1</a:t>
            </a:r>
            <a:r>
              <a:rPr lang="el-GR" baseline="0" dirty="0" smtClean="0"/>
              <a:t>(111111) =000000</a:t>
            </a:r>
          </a:p>
          <a:p>
            <a:endParaRPr lang="el-GR" baseline="0" dirty="0" smtClean="0"/>
          </a:p>
          <a:p>
            <a:r>
              <a:rPr lang="el-GR" baseline="0" dirty="0" smtClean="0"/>
              <a:t>Έστω ότι προσπαθούμε να χρησιμοποιήσουμε την αναπαράσταση Σ</a:t>
            </a:r>
            <a:r>
              <a:rPr lang="el-GR" baseline="-25000" dirty="0" smtClean="0"/>
              <a:t>1</a:t>
            </a:r>
            <a:r>
              <a:rPr lang="el-GR" baseline="0" dirty="0" smtClean="0"/>
              <a:t> για να αναπαραστήσουμε αρνητικούς αριθμούς. </a:t>
            </a:r>
          </a:p>
          <a:p>
            <a:r>
              <a:rPr lang="el-GR" baseline="0" dirty="0" smtClean="0"/>
              <a:t>+5 = </a:t>
            </a:r>
            <a:r>
              <a:rPr lang="el-GR" b="1" baseline="0" dirty="0" smtClean="0"/>
              <a:t>0</a:t>
            </a:r>
            <a:r>
              <a:rPr lang="el-GR" baseline="0" dirty="0" smtClean="0"/>
              <a:t>0000101, όπου το αριστερότερο </a:t>
            </a:r>
            <a:r>
              <a:rPr lang="en-US" baseline="0" dirty="0" smtClean="0"/>
              <a:t>bit </a:t>
            </a:r>
            <a:r>
              <a:rPr lang="el-GR" baseline="0" dirty="0" smtClean="0"/>
              <a:t>που είναι 0 υποδηλώνει το θετικό πρόσημα. Το Σ1(00000101) = 11111010.</a:t>
            </a:r>
          </a:p>
          <a:p>
            <a:endParaRPr lang="el-GR" baseline="0" dirty="0" smtClean="0"/>
          </a:p>
          <a:p>
            <a:r>
              <a:rPr lang="el-GR" baseline="0" dirty="0" smtClean="0"/>
              <a:t>Τότε ο αριθμός </a:t>
            </a:r>
            <a:r>
              <a:rPr lang="el-GR" b="1" baseline="0" dirty="0" smtClean="0"/>
              <a:t>1</a:t>
            </a:r>
            <a:r>
              <a:rPr lang="el-GR" baseline="0" dirty="0" smtClean="0"/>
              <a:t>1111010 είναι το -5;;;;;;; Αν ναι, τότε +5 + (-5)=0</a:t>
            </a:r>
          </a:p>
          <a:p>
            <a:endParaRPr lang="el-GR" baseline="0" dirty="0" smtClean="0"/>
          </a:p>
          <a:p>
            <a:r>
              <a:rPr lang="el-GR" baseline="0" dirty="0" smtClean="0"/>
              <a:t>Άρα 00000101 +</a:t>
            </a:r>
          </a:p>
          <a:p>
            <a:r>
              <a:rPr lang="el-GR" baseline="0" dirty="0" smtClean="0"/>
              <a:t>       11111010  = </a:t>
            </a:r>
          </a:p>
          <a:p>
            <a:r>
              <a:rPr lang="el-GR" baseline="0" dirty="0" smtClean="0"/>
              <a:t>_______________</a:t>
            </a:r>
          </a:p>
          <a:p>
            <a:r>
              <a:rPr lang="el-GR" baseline="0" dirty="0" smtClean="0"/>
              <a:t>       11111111    </a:t>
            </a:r>
          </a:p>
          <a:p>
            <a:endParaRPr lang="en-US" baseline="0" dirty="0" smtClean="0"/>
          </a:p>
          <a:p>
            <a:r>
              <a:rPr lang="el-GR" baseline="0" dirty="0" smtClean="0"/>
              <a:t>Αν υποθέσω ότι αυτή η αναπαράσταση  11111111 με κάποιον τρόπο είναι το 0, τότε τι είναι αυτό: 00000000 (Το Σ1 δημιουργεί 2 αναπαραστάσεις του μηδενός και για αυτό δεν χρησιμοποιείται για την αποθήκευση αρνητικών αριθμών).</a:t>
            </a:r>
          </a:p>
          <a:p>
            <a:endParaRPr lang="el-GR" baseline="0" dirty="0" smtClean="0"/>
          </a:p>
          <a:p>
            <a:endParaRPr lang="el-GR" baseline="0" dirty="0" smtClean="0"/>
          </a:p>
          <a:p>
            <a:r>
              <a:rPr lang="el-GR" baseline="0" dirty="0" smtClean="0"/>
              <a:t>Συμπλήρωμα Βάσης:</a:t>
            </a:r>
            <a:r>
              <a:rPr lang="en-US" baseline="0" dirty="0" smtClean="0"/>
              <a:t> </a:t>
            </a:r>
            <a:r>
              <a:rPr lang="el-GR" baseline="0" dirty="0" smtClean="0"/>
              <a:t>Έστω ότι Ν=10101000</a:t>
            </a:r>
          </a:p>
          <a:p>
            <a:endParaRPr lang="el-GR" baseline="0" dirty="0" smtClean="0"/>
          </a:p>
          <a:p>
            <a:r>
              <a:rPr lang="en-US" baseline="0" dirty="0" err="1" smtClean="0"/>
              <a:t>r</a:t>
            </a:r>
            <a:r>
              <a:rPr lang="en-US" baseline="30000" dirty="0" err="1" smtClean="0"/>
              <a:t>n</a:t>
            </a:r>
            <a:r>
              <a:rPr lang="en-US" baseline="0" dirty="0" smtClean="0"/>
              <a:t> =100000</a:t>
            </a:r>
            <a:r>
              <a:rPr lang="el-GR" baseline="0" dirty="0" smtClean="0"/>
              <a:t>000</a:t>
            </a:r>
          </a:p>
          <a:p>
            <a:endParaRPr lang="el-GR" baseline="0" dirty="0" smtClean="0"/>
          </a:p>
          <a:p>
            <a:r>
              <a:rPr lang="el-GR" baseline="0" dirty="0" smtClean="0"/>
              <a:t>Άρα το Σ2(10101000)  είναι </a:t>
            </a:r>
          </a:p>
          <a:p>
            <a:endParaRPr lang="el-GR" baseline="0" dirty="0" smtClean="0"/>
          </a:p>
          <a:p>
            <a:r>
              <a:rPr lang="en-US" baseline="0" dirty="0" err="1" smtClean="0"/>
              <a:t>R</a:t>
            </a:r>
            <a:r>
              <a:rPr lang="en-US" baseline="30000" dirty="0" err="1" smtClean="0"/>
              <a:t>n</a:t>
            </a:r>
            <a:r>
              <a:rPr lang="en-US" baseline="30000" dirty="0" smtClean="0"/>
              <a:t> </a:t>
            </a:r>
            <a:r>
              <a:rPr lang="el-GR" baseline="0" dirty="0" smtClean="0"/>
              <a:t>                   100000000 -</a:t>
            </a:r>
          </a:p>
          <a:p>
            <a:r>
              <a:rPr lang="el-GR" baseline="0" dirty="0" smtClean="0"/>
              <a:t> Ν            </a:t>
            </a:r>
            <a:r>
              <a:rPr lang="en-US" baseline="0" dirty="0" smtClean="0"/>
              <a:t> </a:t>
            </a:r>
            <a:r>
              <a:rPr lang="el-GR" baseline="0" dirty="0" smtClean="0"/>
              <a:t>        </a:t>
            </a:r>
            <a:r>
              <a:rPr lang="el-GR" b="1" baseline="0" dirty="0" smtClean="0"/>
              <a:t>1010</a:t>
            </a:r>
            <a:r>
              <a:rPr lang="el-GR" baseline="0" dirty="0" smtClean="0"/>
              <a:t>1</a:t>
            </a:r>
            <a:r>
              <a:rPr lang="el-GR" u="sng" baseline="0" dirty="0" smtClean="0"/>
              <a:t>000</a:t>
            </a:r>
            <a:r>
              <a:rPr lang="el-GR" baseline="0" dirty="0" smtClean="0"/>
              <a:t> =</a:t>
            </a:r>
          </a:p>
          <a:p>
            <a:endParaRPr lang="el-GR" baseline="0" dirty="0" smtClean="0"/>
          </a:p>
          <a:p>
            <a:r>
              <a:rPr lang="el-GR" baseline="0" dirty="0" smtClean="0"/>
              <a:t>          _______1 1111________________</a:t>
            </a:r>
          </a:p>
          <a:p>
            <a:r>
              <a:rPr lang="en-US" baseline="0" dirty="0" smtClean="0"/>
              <a:t>  </a:t>
            </a:r>
            <a:endParaRPr lang="el-GR" baseline="0" dirty="0" smtClean="0"/>
          </a:p>
          <a:p>
            <a:r>
              <a:rPr lang="el-GR" baseline="0" dirty="0" smtClean="0"/>
              <a:t>                         </a:t>
            </a:r>
            <a:r>
              <a:rPr lang="el-GR" b="1" baseline="0" dirty="0" smtClean="0"/>
              <a:t>0101</a:t>
            </a:r>
            <a:r>
              <a:rPr lang="el-GR" baseline="0" dirty="0" smtClean="0"/>
              <a:t>1000</a:t>
            </a:r>
          </a:p>
          <a:p>
            <a:endParaRPr lang="en-US" baseline="0" dirty="0" smtClean="0"/>
          </a:p>
          <a:p>
            <a:pPr marL="228600" indent="-228600">
              <a:buAutoNum type="arabicParenR"/>
            </a:pPr>
            <a:r>
              <a:rPr lang="en-US" baseline="0" dirty="0" smtClean="0"/>
              <a:t>E</a:t>
            </a:r>
            <a:r>
              <a:rPr lang="el-GR" baseline="0" dirty="0" err="1" smtClean="0"/>
              <a:t>φόσον</a:t>
            </a:r>
            <a:r>
              <a:rPr lang="el-GR" baseline="0" dirty="0" smtClean="0"/>
              <a:t> το Ν έχει δεξιά </a:t>
            </a:r>
            <a:r>
              <a:rPr lang="en-US" baseline="0" dirty="0" smtClean="0"/>
              <a:t>bit </a:t>
            </a:r>
            <a:r>
              <a:rPr lang="el-GR" baseline="0" dirty="0" smtClean="0"/>
              <a:t>ίσα με το 0, αυτά θα παραμείνουν 0</a:t>
            </a:r>
          </a:p>
          <a:p>
            <a:pPr marL="228600" indent="-228600">
              <a:buAutoNum type="arabicParenR"/>
            </a:pPr>
            <a:r>
              <a:rPr lang="el-GR" baseline="0" dirty="0" smtClean="0"/>
              <a:t>Ο  πρώτος άσσος από δεξιά θα παραμείνει άσσος αφού αφαιρείται από 2 (στο δυαδικό 0-1 κάνει 1 και ένα δανειζόμενο)</a:t>
            </a:r>
          </a:p>
          <a:p>
            <a:pPr marL="228600" indent="-228600">
              <a:buNone/>
            </a:pPr>
            <a:endParaRPr lang="el-GR" baseline="0" dirty="0" smtClean="0"/>
          </a:p>
          <a:p>
            <a:r>
              <a:rPr lang="el-GR" baseline="0" dirty="0" smtClean="0"/>
              <a:t>   10-</a:t>
            </a:r>
          </a:p>
          <a:p>
            <a:r>
              <a:rPr lang="el-GR" baseline="0" dirty="0" smtClean="0"/>
              <a:t>     8 =</a:t>
            </a:r>
          </a:p>
          <a:p>
            <a:r>
              <a:rPr lang="el-GR" baseline="0" dirty="0" smtClean="0"/>
              <a:t>_ 1____</a:t>
            </a:r>
          </a:p>
          <a:p>
            <a:r>
              <a:rPr lang="el-GR" baseline="0" dirty="0" smtClean="0"/>
              <a:t>    02</a:t>
            </a:r>
          </a:p>
          <a:p>
            <a:endParaRPr lang="el-GR" baseline="0" dirty="0" smtClean="0"/>
          </a:p>
          <a:p>
            <a:endParaRPr lang="el-GR" baseline="0" dirty="0" smtClean="0"/>
          </a:p>
          <a:p>
            <a:r>
              <a:rPr lang="el-GR" baseline="0" dirty="0" smtClean="0"/>
              <a:t>	0-</a:t>
            </a:r>
          </a:p>
          <a:p>
            <a:r>
              <a:rPr lang="el-GR" baseline="0" dirty="0" smtClean="0"/>
              <a:t>	1</a:t>
            </a:r>
          </a:p>
          <a:p>
            <a:r>
              <a:rPr lang="el-GR" baseline="0" dirty="0" smtClean="0"/>
              <a:t>                1	___</a:t>
            </a:r>
          </a:p>
          <a:p>
            <a:r>
              <a:rPr lang="el-GR" baseline="0" dirty="0" smtClean="0"/>
              <a:t>    </a:t>
            </a:r>
          </a:p>
          <a:p>
            <a:r>
              <a:rPr lang="el-GR" baseline="0" dirty="0" smtClean="0"/>
              <a:t>                 11 (το 11 στο δυαδικό είναι το -1)</a:t>
            </a:r>
          </a:p>
          <a:p>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3) Όλα τα ψηφία αριστερά του πρώτου άσσου που θα βρεθεί αντιστρέφονται</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Παραδείγματα: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Σ</a:t>
            </a:r>
            <a:r>
              <a:rPr lang="el-GR" baseline="-25000" dirty="0" smtClean="0"/>
              <a:t>2</a:t>
            </a:r>
            <a:r>
              <a:rPr lang="el-GR" baseline="0" dirty="0" smtClean="0"/>
              <a:t> (1010110)   =    01010</a:t>
            </a:r>
            <a:r>
              <a:rPr lang="el-GR" u="sng" baseline="0" dirty="0" smtClean="0"/>
              <a:t>10</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Σ</a:t>
            </a:r>
            <a:r>
              <a:rPr lang="el-GR" baseline="-25000" dirty="0" smtClean="0"/>
              <a:t>2</a:t>
            </a:r>
            <a:r>
              <a:rPr lang="el-GR" baseline="0" dirty="0" smtClean="0"/>
              <a:t>(10000000)   =   10000000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Σ</a:t>
            </a:r>
            <a:r>
              <a:rPr lang="el-GR" baseline="-25000" dirty="0" smtClean="0"/>
              <a:t>2</a:t>
            </a:r>
            <a:r>
              <a:rPr lang="el-GR" baseline="0" dirty="0" smtClean="0"/>
              <a:t>(11100011)   =    0001110</a:t>
            </a:r>
            <a:r>
              <a:rPr lang="el-GR" u="sng" baseline="0" dirty="0" smtClean="0"/>
              <a:t>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indent="-228600">
              <a:buAutoNum type="arabicParenR"/>
            </a:pPr>
            <a:r>
              <a:rPr lang="el-GR" baseline="0" dirty="0" smtClean="0"/>
              <a:t>Ελέγχω τυχόν μηδενικά στο δεξί μέρος του Ν και τα αφήνω 0</a:t>
            </a:r>
          </a:p>
          <a:p>
            <a:pPr marL="228600" indent="-228600">
              <a:buAutoNum type="arabicParenR"/>
            </a:pPr>
            <a:r>
              <a:rPr lang="el-GR" baseline="0" dirty="0" smtClean="0"/>
              <a:t>Ο πρώτος άσσος από δεξιά μένει άσσος</a:t>
            </a:r>
          </a:p>
          <a:p>
            <a:pPr marL="228600" indent="-228600">
              <a:buAutoNum type="arabicParenR"/>
            </a:pPr>
            <a:r>
              <a:rPr lang="el-GR" baseline="0" dirty="0" smtClean="0"/>
              <a:t>Όλα τα άλλα </a:t>
            </a:r>
            <a:r>
              <a:rPr lang="en-US" baseline="0" dirty="0" smtClean="0"/>
              <a:t>bit </a:t>
            </a:r>
            <a:r>
              <a:rPr lang="el-GR" baseline="0" dirty="0" smtClean="0"/>
              <a:t>μετά τον πρώτο άσσο αντιστρέφονται</a:t>
            </a:r>
          </a:p>
          <a:p>
            <a:pPr marL="228600" indent="-228600">
              <a:buAutoNum type="arabicParenR"/>
            </a:pPr>
            <a:endParaRPr lang="el-GR" baseline="0" dirty="0" smtClean="0"/>
          </a:p>
          <a:p>
            <a:pPr marL="228600" indent="-228600">
              <a:buAutoNum type="arabicParenR"/>
            </a:pPr>
            <a:endParaRPr lang="el-GR" baseline="0" dirty="0" smtClean="0"/>
          </a:p>
          <a:p>
            <a:pPr marL="228600" indent="-228600">
              <a:buNone/>
            </a:pPr>
            <a:endParaRPr lang="el-GR" baseline="0" dirty="0" smtClean="0"/>
          </a:p>
          <a:p>
            <a:endParaRPr lang="el-GR" baseline="0" dirty="0" smtClean="0"/>
          </a:p>
          <a:p>
            <a:endParaRPr lang="el-GR" baseline="0" dirty="0" smtClean="0"/>
          </a:p>
          <a:p>
            <a:r>
              <a:rPr lang="el-GR" baseline="0" dirty="0" smtClean="0"/>
              <a:t>____________________ __________________ ΤΜΗΜΑ ΔΕΥΤΕΡΑΣ ____________________________</a:t>
            </a:r>
            <a:endParaRPr lang="el-GR" baseline="0" dirty="0" smtClean="0"/>
          </a:p>
          <a:p>
            <a:endParaRPr lang="el-GR" baseline="0" dirty="0" smtClean="0"/>
          </a:p>
          <a:p>
            <a:endParaRPr lang="el-GR" baseline="0" dirty="0" smtClean="0"/>
          </a:p>
          <a:p>
            <a:r>
              <a:rPr lang="el-GR" baseline="0" dirty="0" smtClean="0"/>
              <a:t>ΔΕΚΑΔΙΚΟ ΣΥΣΤΗΜΑ αρίθμησης. Το οποίο σημαίνει ότι η βάση </a:t>
            </a:r>
            <a:r>
              <a:rPr lang="en-US" baseline="0" dirty="0" smtClean="0"/>
              <a:t>r=10</a:t>
            </a:r>
            <a:r>
              <a:rPr lang="el-GR" baseline="0" dirty="0" smtClean="0"/>
              <a:t>, </a:t>
            </a:r>
            <a:r>
              <a:rPr lang="en-US" baseline="0" dirty="0" smtClean="0"/>
              <a:t>n = </a:t>
            </a:r>
            <a:r>
              <a:rPr lang="el-GR" baseline="0" dirty="0" smtClean="0"/>
              <a:t>πλήθος ψηφίων του αριθμού Ν</a:t>
            </a:r>
            <a:r>
              <a:rPr lang="en-US" baseline="0" dirty="0" smtClean="0"/>
              <a:t>.</a:t>
            </a:r>
          </a:p>
          <a:p>
            <a:r>
              <a:rPr lang="el-GR" baseline="0" dirty="0" smtClean="0"/>
              <a:t>Θεωρούμε έναν αριθμό Ν = 356. Ο αριθμός Ν έχει τρία ψηφία, επομένως το </a:t>
            </a:r>
            <a:r>
              <a:rPr lang="en-US" baseline="0" dirty="0" err="1" smtClean="0"/>
              <a:t>r</a:t>
            </a:r>
            <a:r>
              <a:rPr lang="en-US" baseline="30000" dirty="0" err="1" smtClean="0"/>
              <a:t>n</a:t>
            </a:r>
            <a:r>
              <a:rPr lang="en-US" baseline="0" dirty="0" smtClean="0"/>
              <a:t> </a:t>
            </a:r>
            <a:r>
              <a:rPr lang="el-GR" baseline="0" dirty="0" smtClean="0"/>
              <a:t>είναι 10</a:t>
            </a:r>
            <a:r>
              <a:rPr lang="el-GR" baseline="30000" dirty="0" smtClean="0"/>
              <a:t>3</a:t>
            </a:r>
            <a:r>
              <a:rPr lang="el-GR" baseline="0" dirty="0" smtClean="0"/>
              <a:t>=1000 (μία μονάδα και τρία (</a:t>
            </a:r>
            <a:r>
              <a:rPr lang="en-US" baseline="0" dirty="0" smtClean="0"/>
              <a:t>n=3) </a:t>
            </a:r>
            <a:r>
              <a:rPr lang="el-GR" baseline="0" dirty="0" smtClean="0"/>
              <a:t>μηδενικά).</a:t>
            </a:r>
          </a:p>
          <a:p>
            <a:endParaRPr lang="el-GR" baseline="0" dirty="0" smtClean="0"/>
          </a:p>
          <a:p>
            <a:r>
              <a:rPr lang="el-GR" baseline="0" dirty="0" smtClean="0"/>
              <a:t>Άρα, το συμπλήρωμα δέκα  (βάσης), το οποίο συμβολίζεται Σ</a:t>
            </a:r>
            <a:r>
              <a:rPr lang="en-US" baseline="-25000" dirty="0" smtClean="0"/>
              <a:t>r</a:t>
            </a:r>
            <a:r>
              <a:rPr lang="en-US" baseline="0" dirty="0" smtClean="0"/>
              <a:t>, </a:t>
            </a:r>
            <a:r>
              <a:rPr lang="el-GR" baseline="0" dirty="0" smtClean="0"/>
              <a:t>δηλαδή Σ</a:t>
            </a:r>
            <a:r>
              <a:rPr lang="el-GR" baseline="-25000" dirty="0" smtClean="0"/>
              <a:t>10</a:t>
            </a:r>
            <a:r>
              <a:rPr lang="el-GR" baseline="0" dirty="0" smtClean="0"/>
              <a:t> στο δεκαδικό θα είναι </a:t>
            </a:r>
            <a:r>
              <a:rPr lang="en-US" baseline="0" dirty="0" smtClean="0"/>
              <a:t>10</a:t>
            </a:r>
            <a:r>
              <a:rPr lang="en-US" baseline="30000" dirty="0" smtClean="0"/>
              <a:t>3</a:t>
            </a:r>
            <a:r>
              <a:rPr lang="en-US" baseline="0" dirty="0" smtClean="0"/>
              <a:t>- 356 = 1000 – 356 = 644. </a:t>
            </a:r>
            <a:r>
              <a:rPr lang="el-GR" baseline="0" dirty="0" smtClean="0"/>
              <a:t>Δηλαδή το 644 δείχνει την απόσταση του αριθμού 356 από τον αριθμό 10</a:t>
            </a:r>
            <a:r>
              <a:rPr lang="el-GR" baseline="30000" dirty="0" smtClean="0"/>
              <a:t>3</a:t>
            </a:r>
            <a:r>
              <a:rPr lang="el-GR" baseline="0" dirty="0" smtClean="0"/>
              <a:t>. Αυτό σημαίνει ότι 644+356 = 10</a:t>
            </a:r>
            <a:r>
              <a:rPr lang="el-GR" baseline="30000" dirty="0" smtClean="0"/>
              <a:t>3</a:t>
            </a:r>
            <a:r>
              <a:rPr lang="el-GR" baseline="0" dirty="0" smtClean="0"/>
              <a:t>=1000. Αν από το 1000 αυτό αφαιρούσαμε την αριστερή μονάδα για να μείνει το αποτέλεσμα της πράξης 644+356 τριψήφιο, τότε αυτό το αποτέλεσμα θα ήταν ΜΗΔΕΝ. Επειδή το </a:t>
            </a:r>
            <a:r>
              <a:rPr lang="en-US" baseline="0" dirty="0" smtClean="0"/>
              <a:t>hardware </a:t>
            </a:r>
            <a:r>
              <a:rPr lang="el-GR" baseline="0" dirty="0" smtClean="0"/>
              <a:t>είναι σχεδιασμένο (θα δούμε πως) για να δουλεύει έτσι την πρόσθεση, το συμπλήρωμα βάσης ενός αριθμού στο δυαδικό σύστημα θα δούμε ότι αναπαριστά τον αντίθετό του. Δηλαδή ένας δυαδικός αριθμός όταν προστεθεί με το συμπλήρωμά του ως προς 2, Σ</a:t>
            </a:r>
            <a:r>
              <a:rPr lang="el-GR" baseline="-25000" dirty="0" smtClean="0"/>
              <a:t>2</a:t>
            </a:r>
            <a:r>
              <a:rPr lang="el-GR" baseline="0" dirty="0" smtClean="0"/>
              <a:t>, θα δώσει αποτέλεσμα 0.</a:t>
            </a:r>
          </a:p>
          <a:p>
            <a:endParaRPr lang="el-GR" baseline="0" dirty="0" smtClean="0"/>
          </a:p>
          <a:p>
            <a:r>
              <a:rPr lang="el-GR" baseline="0" dirty="0" smtClean="0"/>
              <a:t>ΥΠΟΛΟΓΙΣΜΟΣ Συμπληρώματος βάσης στο δεκαδικό: Ουσιαστικά, το τελευταίο από δεξιά ψηφίο του Ν αφαιρείται από τη βάση (δηλαδή το 10) και όλα τα άλλα από 9</a:t>
            </a:r>
          </a:p>
          <a:p>
            <a:endParaRPr lang="el-GR" baseline="0" dirty="0" smtClean="0"/>
          </a:p>
          <a:p>
            <a:r>
              <a:rPr lang="el-GR" baseline="0" dirty="0" smtClean="0"/>
              <a:t>         1000 -</a:t>
            </a:r>
          </a:p>
          <a:p>
            <a:r>
              <a:rPr lang="el-GR" baseline="0" dirty="0" smtClean="0"/>
              <a:t>          356 =</a:t>
            </a:r>
          </a:p>
          <a:p>
            <a:r>
              <a:rPr lang="el-GR" baseline="0" dirty="0" smtClean="0"/>
              <a:t>           11</a:t>
            </a:r>
          </a:p>
          <a:p>
            <a:r>
              <a:rPr lang="el-GR" baseline="0" dirty="0" smtClean="0"/>
              <a:t>_______________</a:t>
            </a:r>
          </a:p>
          <a:p>
            <a:r>
              <a:rPr lang="el-GR" baseline="0" dirty="0" smtClean="0"/>
              <a:t>           644 </a:t>
            </a:r>
          </a:p>
          <a:p>
            <a:endParaRPr lang="el-GR" baseline="0" dirty="0" smtClean="0"/>
          </a:p>
          <a:p>
            <a:r>
              <a:rPr lang="el-GR" baseline="0" dirty="0" smtClean="0"/>
              <a:t>Π.χ. το Σ</a:t>
            </a:r>
            <a:r>
              <a:rPr lang="el-GR" baseline="-25000" dirty="0" smtClean="0"/>
              <a:t>10</a:t>
            </a:r>
            <a:r>
              <a:rPr lang="el-GR" baseline="0" dirty="0" smtClean="0"/>
              <a:t>(32758) = 67242 (το 8 αφαιρείται από 10 και όλα τα άλλα από 9)</a:t>
            </a:r>
          </a:p>
          <a:p>
            <a:endParaRPr lang="el-GR" baseline="0" dirty="0" smtClean="0"/>
          </a:p>
          <a:p>
            <a:r>
              <a:rPr lang="el-GR" baseline="0" dirty="0" smtClean="0"/>
              <a:t>__________________ ΣΥΜΠΛΗΡΩΜΑ ΒΑΣΗΣ ΜΕΙΟΝ 1 (Σ</a:t>
            </a:r>
            <a:r>
              <a:rPr lang="el-GR" baseline="-25000" dirty="0" smtClean="0"/>
              <a:t>9</a:t>
            </a:r>
            <a:r>
              <a:rPr lang="el-GR" baseline="0" dirty="0" smtClean="0"/>
              <a:t> για το δεκαδικό σύστημα) </a:t>
            </a:r>
          </a:p>
          <a:p>
            <a:endParaRPr lang="el-GR" baseline="0" dirty="0" smtClean="0"/>
          </a:p>
          <a:p>
            <a:r>
              <a:rPr lang="el-GR" baseline="0" dirty="0" smtClean="0"/>
              <a:t>Σ</a:t>
            </a:r>
            <a:r>
              <a:rPr lang="el-GR" baseline="-25000" dirty="0" smtClean="0"/>
              <a:t>9</a:t>
            </a:r>
            <a:r>
              <a:rPr lang="el-GR" baseline="0" dirty="0" smtClean="0"/>
              <a:t>(Ν) =</a:t>
            </a:r>
            <a:r>
              <a:rPr lang="en-US" baseline="0" dirty="0" smtClean="0"/>
              <a:t>r</a:t>
            </a:r>
            <a:r>
              <a:rPr lang="en-US" baseline="30000" dirty="0" smtClean="0"/>
              <a:t>n</a:t>
            </a:r>
            <a:r>
              <a:rPr lang="en-US" baseline="0" dirty="0" smtClean="0"/>
              <a:t>-N-1</a:t>
            </a:r>
            <a:r>
              <a:rPr lang="el-GR" baseline="0" dirty="0" smtClean="0"/>
              <a:t> = </a:t>
            </a:r>
            <a:r>
              <a:rPr lang="en-US" baseline="0" dirty="0" smtClean="0"/>
              <a:t>(r</a:t>
            </a:r>
            <a:r>
              <a:rPr lang="en-US" baseline="30000" dirty="0" smtClean="0"/>
              <a:t>n</a:t>
            </a:r>
            <a:r>
              <a:rPr lang="en-US" baseline="0" dirty="0" smtClean="0"/>
              <a:t>-1)-N. </a:t>
            </a:r>
            <a:r>
              <a:rPr lang="el-GR" baseline="0" dirty="0" smtClean="0"/>
              <a:t>Όμως </a:t>
            </a:r>
            <a:r>
              <a:rPr lang="en-US" baseline="0" dirty="0" smtClean="0"/>
              <a:t>r</a:t>
            </a:r>
            <a:r>
              <a:rPr lang="en-US" baseline="30000" dirty="0" smtClean="0"/>
              <a:t>n</a:t>
            </a:r>
            <a:r>
              <a:rPr lang="en-US" baseline="0" dirty="0" smtClean="0"/>
              <a:t>-1 = n </a:t>
            </a:r>
            <a:r>
              <a:rPr lang="el-GR" baseline="0" dirty="0" smtClean="0"/>
              <a:t>εννιάρια. Π.χ., αν </a:t>
            </a:r>
            <a:r>
              <a:rPr lang="en-US" baseline="0" dirty="0" smtClean="0"/>
              <a:t>n=3, </a:t>
            </a:r>
            <a:r>
              <a:rPr lang="en-US" baseline="0" dirty="0" err="1" smtClean="0"/>
              <a:t>r</a:t>
            </a:r>
            <a:r>
              <a:rPr lang="en-US" baseline="30000" dirty="0" err="1" smtClean="0"/>
              <a:t>n</a:t>
            </a:r>
            <a:r>
              <a:rPr lang="en-US" baseline="0" dirty="0" smtClean="0"/>
              <a:t>=10</a:t>
            </a:r>
            <a:r>
              <a:rPr lang="en-US" baseline="30000" dirty="0" smtClean="0"/>
              <a:t>3</a:t>
            </a:r>
            <a:r>
              <a:rPr lang="en-US" baseline="0" dirty="0" smtClean="0"/>
              <a:t>=1000, </a:t>
            </a:r>
            <a:r>
              <a:rPr lang="el-GR" baseline="0" dirty="0" smtClean="0"/>
              <a:t>άρα έχουμε 1000-1=999 (</a:t>
            </a:r>
            <a:r>
              <a:rPr lang="en-US" baseline="0" dirty="0" smtClean="0"/>
              <a:t>n=3 </a:t>
            </a:r>
            <a:r>
              <a:rPr lang="el-GR" baseline="0" dirty="0" smtClean="0"/>
              <a:t>εννιάρια). Άρα μπορούμε να πούμε ότι το Σ</a:t>
            </a:r>
            <a:r>
              <a:rPr lang="el-GR" baseline="-25000" dirty="0" smtClean="0"/>
              <a:t>9</a:t>
            </a:r>
            <a:r>
              <a:rPr lang="el-GR" baseline="0" dirty="0" smtClean="0"/>
              <a:t>(Ν) προκύπτει αν αφαιρέσουμε όλα τα ψηφία του Ν από 9. </a:t>
            </a:r>
          </a:p>
          <a:p>
            <a:endParaRPr lang="el-GR" baseline="0" dirty="0" smtClean="0"/>
          </a:p>
          <a:p>
            <a:r>
              <a:rPr lang="el-GR" baseline="0" dirty="0" smtClean="0"/>
              <a:t>Π.χ. Σ</a:t>
            </a:r>
            <a:r>
              <a:rPr lang="el-GR" baseline="-25000" dirty="0" smtClean="0"/>
              <a:t>9</a:t>
            </a:r>
            <a:r>
              <a:rPr lang="el-GR" baseline="0" dirty="0" smtClean="0"/>
              <a:t>(84552) = 15447</a:t>
            </a:r>
          </a:p>
          <a:p>
            <a:endParaRPr lang="el-GR" baseline="0" dirty="0" smtClean="0"/>
          </a:p>
          <a:p>
            <a:r>
              <a:rPr lang="el-GR" baseline="0" dirty="0" smtClean="0"/>
              <a:t>ΓΙΑ </a:t>
            </a:r>
            <a:r>
              <a:rPr lang="el-GR" baseline="0" dirty="0" err="1" smtClean="0"/>
              <a:t>οκταδικό</a:t>
            </a:r>
            <a:r>
              <a:rPr lang="el-GR" baseline="0" dirty="0" smtClean="0"/>
              <a:t> σύστημα (ψηφία από 0-7):</a:t>
            </a:r>
            <a:endParaRPr lang="el-GR" baseline="0" dirty="0" smtClean="0"/>
          </a:p>
          <a:p>
            <a:r>
              <a:rPr lang="el-GR" baseline="0" dirty="0" smtClean="0"/>
              <a:t>Σ</a:t>
            </a:r>
            <a:r>
              <a:rPr lang="el-GR" baseline="-25000" dirty="0" smtClean="0"/>
              <a:t>8</a:t>
            </a:r>
            <a:r>
              <a:rPr lang="el-GR" baseline="0" dirty="0" smtClean="0"/>
              <a:t> (6745) =1033 (το 5 αφαιρείται από 8 τα άλλα από 7)</a:t>
            </a:r>
          </a:p>
          <a:p>
            <a:r>
              <a:rPr lang="el-GR" baseline="0" dirty="0" smtClean="0"/>
              <a:t>Σ</a:t>
            </a:r>
            <a:r>
              <a:rPr lang="el-GR" baseline="-25000" dirty="0" smtClean="0"/>
              <a:t>7</a:t>
            </a:r>
            <a:r>
              <a:rPr lang="el-GR" baseline="0" dirty="0" smtClean="0"/>
              <a:t> (6745) = 1032 (όλα αφαιρούνται από 7, ένα μικρότερο από το Σ</a:t>
            </a:r>
            <a:r>
              <a:rPr lang="el-GR" baseline="-25000" dirty="0" smtClean="0"/>
              <a:t>8</a:t>
            </a:r>
            <a:r>
              <a:rPr lang="el-GR" baseline="0" dirty="0" smtClean="0"/>
              <a:t>)</a:t>
            </a:r>
            <a:endParaRPr lang="el-GR" baseline="0" dirty="0" smtClean="0"/>
          </a:p>
          <a:p>
            <a:endParaRPr lang="el-GR" baseline="0" dirty="0" smtClean="0"/>
          </a:p>
          <a:p>
            <a:r>
              <a:rPr lang="el-GR" baseline="0" dirty="0" smtClean="0"/>
              <a:t>____________________________________ ΔΥΑΔΙΚΟ ΣΥΣΤΗΜΑ___________________________________</a:t>
            </a:r>
          </a:p>
          <a:p>
            <a:endParaRPr lang="el-GR" baseline="0" dirty="0" smtClean="0"/>
          </a:p>
          <a:p>
            <a:r>
              <a:rPr lang="el-GR" baseline="0" dirty="0" smtClean="0"/>
              <a:t>Συμπλήρωμα βάσης μείον 1: Βάσει του κανόνα που αναπτύξαμε για το δεκαδικό σύστημα, όλα τα ψηφία του αριθμού Ν θα πρέπει να αφαιρεθούν από την βάση μείον 1 (Στο δεκαδικό, όλα τα ψηφία του Ν αφαιρέθηκαν από 9). Εδώ, όλα τα ψηφία του Ν αφαιρούνται από 1.</a:t>
            </a:r>
          </a:p>
          <a:p>
            <a:endParaRPr lang="el-GR" baseline="0" dirty="0" smtClean="0"/>
          </a:p>
          <a:p>
            <a:r>
              <a:rPr lang="el-GR" baseline="0" dirty="0" smtClean="0"/>
              <a:t>Έστω Ν=10101011. Τότε Σ</a:t>
            </a:r>
            <a:r>
              <a:rPr lang="el-GR" baseline="-25000" dirty="0" smtClean="0"/>
              <a:t>1</a:t>
            </a:r>
            <a:r>
              <a:rPr lang="el-GR" baseline="0" dirty="0" smtClean="0"/>
              <a:t>(Ν) είναι 01010100. Τα </a:t>
            </a:r>
            <a:r>
              <a:rPr lang="en-US" baseline="0" dirty="0" smtClean="0"/>
              <a:t>bit </a:t>
            </a:r>
            <a:r>
              <a:rPr lang="el-GR" baseline="0" dirty="0" smtClean="0"/>
              <a:t>αντιστράφηκαν.</a:t>
            </a:r>
          </a:p>
          <a:p>
            <a:endParaRPr lang="el-GR" baseline="0" dirty="0" smtClean="0"/>
          </a:p>
          <a:p>
            <a:r>
              <a:rPr lang="el-GR" baseline="0" dirty="0" smtClean="0"/>
              <a:t>ΚΑΝΟΝΑΣ Εύρεσης Συμπληρώματος Βάσης Μείον 1 ενός αριθμού: Αντιστρέφουμε όλα τα </a:t>
            </a:r>
            <a:r>
              <a:rPr lang="en-US" baseline="0" dirty="0" smtClean="0"/>
              <a:t>bit</a:t>
            </a:r>
          </a:p>
          <a:p>
            <a:endParaRPr lang="en-US" baseline="0" dirty="0" smtClean="0"/>
          </a:p>
          <a:p>
            <a:r>
              <a:rPr lang="el-GR" baseline="0" dirty="0" smtClean="0"/>
              <a:t>Ερώτηση: Μπορούμε να χρησιμοποιήσουμε το Σ</a:t>
            </a:r>
            <a:r>
              <a:rPr lang="el-GR" baseline="-25000" dirty="0" smtClean="0"/>
              <a:t>1</a:t>
            </a:r>
            <a:r>
              <a:rPr lang="el-GR" baseline="0" dirty="0" smtClean="0"/>
              <a:t> ενός αριθμού Ν για να αναπαραστήσουμε τον αντίστοιχο αρνητικό;</a:t>
            </a:r>
          </a:p>
          <a:p>
            <a:r>
              <a:rPr lang="el-GR" baseline="0" dirty="0" smtClean="0"/>
              <a:t>Απάντηση: Έστω Ν=+5.  Γράφουμε το Ν σε ένα </a:t>
            </a:r>
            <a:r>
              <a:rPr lang="en-US" baseline="0" dirty="0" smtClean="0"/>
              <a:t>byte</a:t>
            </a:r>
            <a:r>
              <a:rPr lang="el-GR" baseline="0" dirty="0" smtClean="0"/>
              <a:t>, δηλαδή Ν= </a:t>
            </a:r>
            <a:r>
              <a:rPr lang="el-GR" b="1" baseline="0" dirty="0" smtClean="0"/>
              <a:t>0</a:t>
            </a:r>
            <a:r>
              <a:rPr lang="el-GR" baseline="0" dirty="0" smtClean="0"/>
              <a:t>0000101 (θετικό πρόσημο, το αριστερότερο </a:t>
            </a:r>
            <a:r>
              <a:rPr lang="en-US" baseline="0" dirty="0" smtClean="0"/>
              <a:t>bit </a:t>
            </a:r>
            <a:r>
              <a:rPr lang="el-GR" baseline="0" dirty="0" smtClean="0"/>
              <a:t>είναι 0). Ας υποθέσουμε ότι το -5 είναι το Σ</a:t>
            </a:r>
            <a:r>
              <a:rPr lang="el-GR" baseline="-25000" dirty="0" smtClean="0"/>
              <a:t>1</a:t>
            </a:r>
            <a:r>
              <a:rPr lang="el-GR" baseline="0" dirty="0" smtClean="0"/>
              <a:t>(Ν), δηλαδή </a:t>
            </a:r>
            <a:r>
              <a:rPr lang="el-GR" b="1" baseline="0" dirty="0" smtClean="0"/>
              <a:t>1</a:t>
            </a:r>
            <a:r>
              <a:rPr lang="el-GR" baseline="0" dirty="0" smtClean="0"/>
              <a:t>1111010 (αρνητικό πρόσημο, άσσος το αριστερότερο </a:t>
            </a:r>
            <a:r>
              <a:rPr lang="en-US" baseline="0" dirty="0" smtClean="0"/>
              <a:t>bit). </a:t>
            </a:r>
            <a:r>
              <a:rPr lang="el-GR" baseline="0" dirty="0" smtClean="0"/>
              <a:t>Άρα πρέπει η πρόσθεση των 2 αριθμών πρέπει να δώσει αποτέλεσμα 0</a:t>
            </a:r>
          </a:p>
          <a:p>
            <a:endParaRPr lang="el-GR" baseline="0" dirty="0" smtClean="0"/>
          </a:p>
          <a:p>
            <a:r>
              <a:rPr lang="el-GR" baseline="0" dirty="0" smtClean="0"/>
              <a:t>00000101 +</a:t>
            </a:r>
          </a:p>
          <a:p>
            <a:r>
              <a:rPr lang="el-GR" baseline="0" dirty="0" smtClean="0"/>
              <a:t>11111010 =</a:t>
            </a:r>
          </a:p>
          <a:p>
            <a:endParaRPr lang="el-GR" baseline="0" dirty="0" smtClean="0"/>
          </a:p>
          <a:p>
            <a:r>
              <a:rPr lang="el-GR" baseline="0" dirty="0" smtClean="0"/>
              <a:t>______________</a:t>
            </a:r>
          </a:p>
          <a:p>
            <a:r>
              <a:rPr lang="el-GR" baseline="0" dirty="0" smtClean="0"/>
              <a:t>11111111 (άρα αυτό είναι 0;;;;;;;) Αν αυτό είναι 0, τότε αυτό τι είναι: 00000000;;;;;;;; </a:t>
            </a:r>
          </a:p>
          <a:p>
            <a:endParaRPr lang="el-GR" baseline="0" dirty="0" smtClean="0"/>
          </a:p>
          <a:p>
            <a:r>
              <a:rPr lang="el-GR" baseline="0" dirty="0" smtClean="0"/>
              <a:t>Το Σ</a:t>
            </a:r>
            <a:r>
              <a:rPr lang="el-GR" baseline="-25000" dirty="0" smtClean="0"/>
              <a:t>1</a:t>
            </a:r>
            <a:r>
              <a:rPr lang="el-GR" baseline="0" dirty="0" smtClean="0"/>
              <a:t> δημιουργεί 2 αναπαραστάσεις του μηδενός</a:t>
            </a:r>
          </a:p>
          <a:p>
            <a:endParaRPr lang="en-US" baseline="0" dirty="0" smtClean="0"/>
          </a:p>
          <a:p>
            <a:r>
              <a:rPr lang="el-GR" baseline="0" dirty="0" smtClean="0"/>
              <a:t>Το Σ</a:t>
            </a:r>
            <a:r>
              <a:rPr lang="el-GR" baseline="-25000" dirty="0" smtClean="0"/>
              <a:t>2</a:t>
            </a:r>
            <a:r>
              <a:rPr lang="el-GR" baseline="0" dirty="0" smtClean="0"/>
              <a:t> (Ν) είναι κατά 1 μεγαλύτερο του Σ</a:t>
            </a:r>
            <a:r>
              <a:rPr lang="el-GR" baseline="-25000" dirty="0" smtClean="0"/>
              <a:t>1</a:t>
            </a:r>
            <a:r>
              <a:rPr lang="el-GR" baseline="0" dirty="0" smtClean="0"/>
              <a:t>(Ν). </a:t>
            </a:r>
          </a:p>
          <a:p>
            <a:endParaRPr lang="el-GR" baseline="0" dirty="0" smtClean="0"/>
          </a:p>
          <a:p>
            <a:r>
              <a:rPr lang="el-GR" baseline="0" dirty="0" smtClean="0"/>
              <a:t>Αν λοιπόν προσθέσω τους αριθμούς -5+5+1 θα πάρω το αποτέλεσμα</a:t>
            </a:r>
          </a:p>
          <a:p>
            <a:endParaRPr lang="el-GR" baseline="0" dirty="0" smtClean="0"/>
          </a:p>
          <a:p>
            <a:r>
              <a:rPr lang="el-GR" baseline="0" dirty="0" smtClean="0"/>
              <a:t>00000101 +</a:t>
            </a:r>
          </a:p>
          <a:p>
            <a:r>
              <a:rPr lang="el-GR" baseline="0" dirty="0" smtClean="0"/>
              <a:t>11111010 =</a:t>
            </a:r>
          </a:p>
          <a:p>
            <a:endParaRPr lang="el-GR" baseline="0" dirty="0" smtClean="0"/>
          </a:p>
          <a:p>
            <a:r>
              <a:rPr lang="el-GR" baseline="0" dirty="0" smtClean="0"/>
              <a:t>________________</a:t>
            </a:r>
          </a:p>
          <a:p>
            <a:r>
              <a:rPr lang="el-GR" baseline="0" dirty="0" smtClean="0"/>
              <a:t>11111111 +</a:t>
            </a:r>
          </a:p>
          <a:p>
            <a:r>
              <a:rPr lang="el-GR" baseline="0" dirty="0" smtClean="0"/>
              <a:t>             1 =</a:t>
            </a:r>
          </a:p>
          <a:p>
            <a:r>
              <a:rPr lang="el-GR" baseline="0" dirty="0" smtClean="0"/>
              <a:t>            1</a:t>
            </a:r>
          </a:p>
          <a:p>
            <a:r>
              <a:rPr lang="el-GR" baseline="0" dirty="0" smtClean="0"/>
              <a:t>_____________________</a:t>
            </a:r>
          </a:p>
          <a:p>
            <a:r>
              <a:rPr lang="el-GR" baseline="0" dirty="0" smtClean="0"/>
              <a:t>  </a:t>
            </a:r>
            <a:r>
              <a:rPr lang="el-GR" b="1" baseline="0" dirty="0" smtClean="0"/>
              <a:t>1</a:t>
            </a:r>
            <a:r>
              <a:rPr lang="el-GR" baseline="0" dirty="0" smtClean="0"/>
              <a:t>00000000 .</a:t>
            </a:r>
          </a:p>
          <a:p>
            <a:endParaRPr lang="el-GR" baseline="0" dirty="0" smtClean="0"/>
          </a:p>
          <a:p>
            <a:r>
              <a:rPr lang="el-GR" baseline="0" dirty="0" smtClean="0"/>
              <a:t>Η μονάδα αριστερά είναι εκτός ορίων του </a:t>
            </a:r>
            <a:r>
              <a:rPr lang="en-US" baseline="0" dirty="0" smtClean="0"/>
              <a:t>byte</a:t>
            </a:r>
            <a:r>
              <a:rPr lang="el-GR" baseline="0" dirty="0" smtClean="0"/>
              <a:t> (οι αριθμοί που προστέθηκαν είναι 8 </a:t>
            </a:r>
            <a:r>
              <a:rPr lang="en-US" baseline="0" dirty="0" smtClean="0"/>
              <a:t>Bit)</a:t>
            </a:r>
            <a:r>
              <a:rPr lang="el-GR" baseline="0" dirty="0" smtClean="0"/>
              <a:t>,  επομένως  (ΘΑ ΤΟ ΔΟΥΜΕ ΣΤΟΥΣ ΚΑΝΟΝΕΣ ΠΡΟΣΘΕΣΗΣ) αγνοείται και το τελικό αποτέλεσμα είναι ΜΗΔΕΝ 00000000. Δηλαδή αν προσθέσω Ν+Σ</a:t>
            </a:r>
            <a:r>
              <a:rPr lang="el-GR" baseline="-25000" dirty="0" smtClean="0"/>
              <a:t>1</a:t>
            </a:r>
            <a:r>
              <a:rPr lang="el-GR" baseline="0" dirty="0" smtClean="0"/>
              <a:t>(Ν) +1 =0. Όμως Σ</a:t>
            </a:r>
            <a:r>
              <a:rPr lang="el-GR" baseline="-25000" dirty="0" smtClean="0"/>
              <a:t>1</a:t>
            </a:r>
            <a:r>
              <a:rPr lang="el-GR" baseline="0" dirty="0" smtClean="0"/>
              <a:t>(Ν) +1 = Σ</a:t>
            </a:r>
            <a:r>
              <a:rPr lang="el-GR" baseline="-25000" dirty="0" smtClean="0"/>
              <a:t>2</a:t>
            </a:r>
            <a:r>
              <a:rPr lang="el-GR" baseline="0" dirty="0" smtClean="0"/>
              <a:t>(Ν), δηλαδή το Σ</a:t>
            </a:r>
            <a:r>
              <a:rPr lang="el-GR" baseline="-25000" dirty="0" smtClean="0"/>
              <a:t>2</a:t>
            </a:r>
            <a:r>
              <a:rPr lang="el-GR" baseline="0" dirty="0" smtClean="0"/>
              <a:t>(Ν) μας δίνει τον αντίθετο αριθμό του Ν (ΝΑ ΤΟ ΕΧΕΤΕ ΥΠΟΨΗ όταν δείξουμε τη σχεδίαση του αθροιστή-αφαιρέτη)</a:t>
            </a:r>
          </a:p>
          <a:p>
            <a:endParaRPr lang="el-GR" baseline="0" dirty="0" smtClean="0"/>
          </a:p>
          <a:p>
            <a:endParaRPr lang="el-GR" baseline="0" dirty="0" smtClean="0"/>
          </a:p>
          <a:p>
            <a:r>
              <a:rPr lang="el-GR" baseline="0" dirty="0" smtClean="0"/>
              <a:t>_____________________ Συμπλήρωμα 2 ____________________________________________________</a:t>
            </a:r>
          </a:p>
          <a:p>
            <a:endParaRPr lang="el-GR" baseline="0" dirty="0" smtClean="0"/>
          </a:p>
          <a:p>
            <a:r>
              <a:rPr lang="el-GR" baseline="0" dirty="0" smtClean="0"/>
              <a:t>Στο δεκαδικό σύστημα είπαμε ότι το πρώτο ψηφίο από δεξιά αφαιρείται από 10 και τα άλλα από 9, δηλαδή το πρώτο ψηφίο αφαιρείται από τη βάση και τα άλλα από βάση μείον 1. Σ</a:t>
            </a:r>
            <a:r>
              <a:rPr lang="el-GR" baseline="-25000" dirty="0" smtClean="0"/>
              <a:t>2</a:t>
            </a:r>
            <a:r>
              <a:rPr lang="el-GR" baseline="0" dirty="0" smtClean="0"/>
              <a:t>(Ν) = </a:t>
            </a:r>
            <a:r>
              <a:rPr lang="en-US" baseline="0" dirty="0" err="1" smtClean="0"/>
              <a:t>r</a:t>
            </a:r>
            <a:r>
              <a:rPr lang="en-US" baseline="30000" dirty="0" err="1" smtClean="0"/>
              <a:t>n</a:t>
            </a:r>
            <a:r>
              <a:rPr lang="en-US" baseline="0" dirty="0" smtClean="0"/>
              <a:t>-N. </a:t>
            </a:r>
            <a:r>
              <a:rPr lang="el-GR" baseline="0" dirty="0" smtClean="0"/>
              <a:t>Έστω ότι Ν είναι 8 </a:t>
            </a:r>
            <a:r>
              <a:rPr lang="en-US" baseline="0" dirty="0" smtClean="0"/>
              <a:t>bit </a:t>
            </a:r>
            <a:r>
              <a:rPr lang="el-GR" baseline="0" dirty="0" smtClean="0"/>
              <a:t>ένα </a:t>
            </a:r>
            <a:r>
              <a:rPr lang="en-US" baseline="0" dirty="0" smtClean="0"/>
              <a:t>byte</a:t>
            </a:r>
            <a:r>
              <a:rPr lang="el-GR" baseline="0" dirty="0" smtClean="0"/>
              <a:t>,</a:t>
            </a:r>
            <a:r>
              <a:rPr lang="en-US" baseline="0" dirty="0" smtClean="0"/>
              <a:t> </a:t>
            </a:r>
            <a:r>
              <a:rPr lang="el-GR" baseline="0" dirty="0" smtClean="0"/>
              <a:t>τότε </a:t>
            </a:r>
            <a:r>
              <a:rPr lang="en-US" baseline="0" dirty="0" err="1" smtClean="0"/>
              <a:t>r</a:t>
            </a:r>
            <a:r>
              <a:rPr lang="en-US" baseline="30000" dirty="0" err="1" smtClean="0"/>
              <a:t>n</a:t>
            </a:r>
            <a:r>
              <a:rPr lang="en-US" baseline="0" dirty="0" smtClean="0"/>
              <a:t> = 2</a:t>
            </a:r>
            <a:r>
              <a:rPr lang="en-US" baseline="30000" dirty="0" smtClean="0"/>
              <a:t>8</a:t>
            </a:r>
            <a:r>
              <a:rPr lang="en-US" baseline="0" dirty="0" smtClean="0"/>
              <a:t> = 1 </a:t>
            </a:r>
            <a:r>
              <a:rPr lang="el-GR" baseline="0" dirty="0" smtClean="0"/>
              <a:t>μονάδα και 8 μηδενικά. Έστω ότι Ν = 10101100</a:t>
            </a:r>
          </a:p>
          <a:p>
            <a:endParaRPr lang="el-GR" baseline="0" dirty="0" smtClean="0"/>
          </a:p>
          <a:p>
            <a:r>
              <a:rPr lang="en-US" baseline="0" dirty="0" err="1" smtClean="0"/>
              <a:t>r</a:t>
            </a:r>
            <a:r>
              <a:rPr lang="en-US" baseline="30000" dirty="0" err="1" smtClean="0"/>
              <a:t>n</a:t>
            </a:r>
            <a:r>
              <a:rPr lang="en-US" baseline="30000" dirty="0" smtClean="0"/>
              <a:t>     </a:t>
            </a:r>
            <a:r>
              <a:rPr lang="el-GR" baseline="0" dirty="0" smtClean="0"/>
              <a:t>100000000 -  </a:t>
            </a:r>
          </a:p>
          <a:p>
            <a:r>
              <a:rPr lang="en-US" baseline="0" dirty="0" smtClean="0"/>
              <a:t>N</a:t>
            </a:r>
            <a:r>
              <a:rPr lang="el-GR" baseline="0" dirty="0" smtClean="0"/>
              <a:t>  </a:t>
            </a:r>
            <a:r>
              <a:rPr lang="en-US" baseline="0" dirty="0" smtClean="0"/>
              <a:t>   </a:t>
            </a:r>
            <a:r>
              <a:rPr lang="el-GR" baseline="0" dirty="0" smtClean="0"/>
              <a:t>10101</a:t>
            </a:r>
            <a:r>
              <a:rPr lang="el-GR" u="sng" baseline="0" dirty="0" smtClean="0"/>
              <a:t>1</a:t>
            </a:r>
            <a:r>
              <a:rPr lang="el-GR" baseline="0" dirty="0" smtClean="0"/>
              <a:t>00 =</a:t>
            </a:r>
          </a:p>
          <a:p>
            <a:r>
              <a:rPr lang="el-GR" baseline="0" dirty="0" smtClean="0"/>
              <a:t>              1 </a:t>
            </a:r>
          </a:p>
          <a:p>
            <a:r>
              <a:rPr lang="el-GR" baseline="0" dirty="0" smtClean="0"/>
              <a:t>_________________</a:t>
            </a:r>
          </a:p>
          <a:p>
            <a:r>
              <a:rPr lang="el-GR" baseline="0" dirty="0" smtClean="0"/>
              <a:t>        </a:t>
            </a:r>
            <a:r>
              <a:rPr lang="el-GR" b="1" baseline="0" dirty="0" smtClean="0"/>
              <a:t>01010</a:t>
            </a:r>
            <a:r>
              <a:rPr lang="el-GR" u="sng" baseline="0" dirty="0" smtClean="0"/>
              <a:t>1</a:t>
            </a:r>
            <a:r>
              <a:rPr lang="el-GR" baseline="0" dirty="0" smtClean="0"/>
              <a:t>00 </a:t>
            </a:r>
          </a:p>
          <a:p>
            <a:endParaRPr lang="el-GR" baseline="0" dirty="0" smtClean="0"/>
          </a:p>
          <a:p>
            <a:endParaRPr lang="en-US" baseline="0" dirty="0" smtClean="0"/>
          </a:p>
          <a:p>
            <a:r>
              <a:rPr lang="el-GR" baseline="0" dirty="0" smtClean="0"/>
              <a:t>1</a:t>
            </a:r>
            <a:r>
              <a:rPr lang="el-GR" baseline="30000" dirty="0" smtClean="0"/>
              <a:t>ο</a:t>
            </a:r>
            <a:r>
              <a:rPr lang="el-GR" baseline="0" dirty="0" smtClean="0"/>
              <a:t> σκέλος: Τυχόν μηδενικά στο δεξί μέρος του Ν παραμένουν 0 (αφαιρούνται από 0)</a:t>
            </a:r>
          </a:p>
          <a:p>
            <a:r>
              <a:rPr lang="el-GR" baseline="0" dirty="0" smtClean="0"/>
              <a:t>2</a:t>
            </a:r>
            <a:r>
              <a:rPr lang="el-GR" baseline="30000" dirty="0" smtClean="0"/>
              <a:t>ο</a:t>
            </a:r>
            <a:r>
              <a:rPr lang="el-GR" baseline="0" dirty="0" smtClean="0"/>
              <a:t> σκέλος: Τι θα συμβεί με την πρώτη μονάδα του Ν που εμφανίζεται δεξιά;;;;  Πρέπει να εκτελεστεί μία πράξη 0-1. Η μονάδα αυτή παραμένει 1 (υπογραμμισμένη). Από την πρώτη μονάδα που βρίσκουμε και πηγαίνοντας αριστερά θα έχουμε διαρκώς δανειζόμενα, δηλαδή οι πράξεις θα είναι είτε 0-</a:t>
            </a:r>
            <a:r>
              <a:rPr lang="el-GR" b="1" baseline="0" dirty="0" smtClean="0"/>
              <a:t>0</a:t>
            </a:r>
            <a:r>
              <a:rPr lang="el-GR" baseline="0" dirty="0" smtClean="0"/>
              <a:t>-1 είτε 0-</a:t>
            </a:r>
            <a:r>
              <a:rPr lang="el-GR" b="1" baseline="0" dirty="0" smtClean="0"/>
              <a:t>1</a:t>
            </a:r>
            <a:r>
              <a:rPr lang="el-GR" baseline="0" dirty="0" smtClean="0"/>
              <a:t>-1.  Με έντονα γράμματα σημειώνουμε το </a:t>
            </a:r>
            <a:r>
              <a:rPr lang="en-US" baseline="0" dirty="0" smtClean="0"/>
              <a:t>Bit </a:t>
            </a:r>
            <a:r>
              <a:rPr lang="el-GR" baseline="0" dirty="0" smtClean="0"/>
              <a:t>του αριθμού Ν, τα άλλα 2 </a:t>
            </a:r>
            <a:r>
              <a:rPr lang="en-US" baseline="0" dirty="0" smtClean="0"/>
              <a:t>bit </a:t>
            </a:r>
            <a:r>
              <a:rPr lang="el-GR" baseline="0" dirty="0" smtClean="0"/>
              <a:t>είναι το </a:t>
            </a:r>
            <a:r>
              <a:rPr lang="en-US" baseline="0" dirty="0" smtClean="0"/>
              <a:t>bit </a:t>
            </a:r>
            <a:r>
              <a:rPr lang="el-GR" baseline="0" dirty="0" smtClean="0"/>
              <a:t>του </a:t>
            </a:r>
            <a:r>
              <a:rPr lang="en-US" baseline="0" dirty="0" smtClean="0"/>
              <a:t>2</a:t>
            </a:r>
            <a:r>
              <a:rPr lang="en-US" baseline="30000" dirty="0" smtClean="0"/>
              <a:t>n</a:t>
            </a:r>
            <a:r>
              <a:rPr lang="en-US" baseline="0" dirty="0" smtClean="0"/>
              <a:t> </a:t>
            </a:r>
            <a:r>
              <a:rPr lang="el-GR" baseline="0" dirty="0" smtClean="0"/>
              <a:t>που είναι ΠΑΝΤΑ 0 και το δανειζόμενο που είναι 1).</a:t>
            </a:r>
          </a:p>
          <a:p>
            <a:endParaRPr lang="el-GR" baseline="0" dirty="0" smtClean="0"/>
          </a:p>
          <a:p>
            <a:r>
              <a:rPr lang="el-GR" baseline="0" dirty="0" smtClean="0"/>
              <a:t>0-</a:t>
            </a:r>
            <a:r>
              <a:rPr lang="el-GR" b="1" baseline="0" dirty="0" smtClean="0"/>
              <a:t>0</a:t>
            </a:r>
            <a:r>
              <a:rPr lang="el-GR" baseline="0" dirty="0" smtClean="0"/>
              <a:t>-1=1</a:t>
            </a:r>
          </a:p>
          <a:p>
            <a:r>
              <a:rPr lang="el-GR" baseline="0" dirty="0" smtClean="0"/>
              <a:t>0-</a:t>
            </a:r>
            <a:r>
              <a:rPr lang="el-GR" b="1" baseline="0" dirty="0" smtClean="0"/>
              <a:t>1</a:t>
            </a:r>
            <a:r>
              <a:rPr lang="el-GR" baseline="0" dirty="0" smtClean="0"/>
              <a:t>-1 =0 , δηλαδή τα </a:t>
            </a:r>
            <a:r>
              <a:rPr lang="en-US" baseline="0" dirty="0" smtClean="0"/>
              <a:t>bit </a:t>
            </a:r>
            <a:r>
              <a:rPr lang="el-GR" baseline="0" dirty="0" smtClean="0"/>
              <a:t>του Ν </a:t>
            </a:r>
            <a:r>
              <a:rPr lang="en-US" baseline="0" dirty="0" smtClean="0"/>
              <a:t>ANTI</a:t>
            </a:r>
            <a:r>
              <a:rPr lang="el-GR" baseline="0" dirty="0" smtClean="0"/>
              <a:t>ΣΤΡΕΦΟΝΤΑΙ σε  κάθε περίπτωση</a:t>
            </a:r>
          </a:p>
          <a:p>
            <a:endParaRPr lang="el-GR" baseline="0" dirty="0" smtClean="0"/>
          </a:p>
          <a:p>
            <a:r>
              <a:rPr lang="el-GR" baseline="0" dirty="0" smtClean="0"/>
              <a:t>3</a:t>
            </a:r>
            <a:r>
              <a:rPr lang="el-GR" baseline="30000" dirty="0" smtClean="0"/>
              <a:t>ο</a:t>
            </a:r>
            <a:r>
              <a:rPr lang="el-GR" baseline="0" dirty="0" smtClean="0"/>
              <a:t> σκέλος: Μετά την πρώτη μονάδα, όλα τα </a:t>
            </a:r>
            <a:r>
              <a:rPr lang="en-US" baseline="0" dirty="0" smtClean="0"/>
              <a:t>bit </a:t>
            </a:r>
            <a:r>
              <a:rPr lang="el-GR" baseline="0" dirty="0" smtClean="0"/>
              <a:t>του </a:t>
            </a:r>
            <a:r>
              <a:rPr lang="en-US" baseline="0" dirty="0" smtClean="0"/>
              <a:t>N </a:t>
            </a:r>
            <a:r>
              <a:rPr lang="el-GR" baseline="0" dirty="0" smtClean="0"/>
              <a:t>αντιστρέφονται</a:t>
            </a:r>
          </a:p>
          <a:p>
            <a:endParaRPr lang="el-GR" baseline="0" dirty="0" smtClean="0"/>
          </a:p>
          <a:p>
            <a:endParaRPr lang="el-GR" baseline="0" dirty="0" smtClean="0"/>
          </a:p>
          <a:p>
            <a:r>
              <a:rPr lang="el-GR" baseline="0" dirty="0" smtClean="0"/>
              <a:t> 0 -</a:t>
            </a:r>
          </a:p>
          <a:p>
            <a:r>
              <a:rPr lang="el-GR" baseline="0" dirty="0" smtClean="0"/>
              <a:t> 1</a:t>
            </a:r>
          </a:p>
          <a:p>
            <a:endParaRPr lang="el-GR" baseline="0" dirty="0" smtClean="0"/>
          </a:p>
          <a:p>
            <a:r>
              <a:rPr lang="el-GR" baseline="0" dirty="0" smtClean="0"/>
              <a:t>______</a:t>
            </a:r>
          </a:p>
          <a:p>
            <a:r>
              <a:rPr lang="el-GR" baseline="0" dirty="0" smtClean="0"/>
              <a:t> 11 (δανειζόμαστε μία δυάδα και κάνουμε την πράξη 2-1= 1 και ένα δανειζόμενο). Δηλαδή 0-1=11 (το 11 = -1)</a:t>
            </a:r>
          </a:p>
          <a:p>
            <a:endParaRPr lang="el-GR" baseline="0" dirty="0" smtClean="0"/>
          </a:p>
          <a:p>
            <a:r>
              <a:rPr lang="el-GR" baseline="0" dirty="0" smtClean="0"/>
              <a:t>10-</a:t>
            </a:r>
          </a:p>
          <a:p>
            <a:r>
              <a:rPr lang="el-GR" baseline="0" dirty="0" smtClean="0"/>
              <a:t>18</a:t>
            </a:r>
          </a:p>
          <a:p>
            <a:r>
              <a:rPr lang="el-GR" baseline="0" dirty="0" smtClean="0"/>
              <a:t>____</a:t>
            </a:r>
          </a:p>
          <a:p>
            <a:r>
              <a:rPr lang="el-GR" baseline="0" dirty="0" smtClean="0"/>
              <a:t> 02</a:t>
            </a:r>
            <a:endParaRPr lang="en-US" baseline="0" dirty="0" smtClean="0"/>
          </a:p>
          <a:p>
            <a:endParaRPr lang="en-US" baseline="0" dirty="0" smtClean="0"/>
          </a:p>
          <a:p>
            <a:endParaRPr lang="el-GR" baseline="0" dirty="0" smtClean="0"/>
          </a:p>
          <a:p>
            <a:r>
              <a:rPr lang="el-GR" baseline="0" dirty="0" smtClean="0"/>
              <a:t>ΠΩΣ γίνεται η πράξη </a:t>
            </a:r>
          </a:p>
          <a:p>
            <a:endParaRPr lang="el-GR" baseline="0" dirty="0" smtClean="0"/>
          </a:p>
          <a:p>
            <a:r>
              <a:rPr lang="el-GR" baseline="0" dirty="0" smtClean="0"/>
              <a:t>      0-</a:t>
            </a:r>
          </a:p>
          <a:p>
            <a:r>
              <a:rPr lang="el-GR" baseline="0" dirty="0" smtClean="0"/>
              <a:t>      1-</a:t>
            </a:r>
          </a:p>
          <a:p>
            <a:r>
              <a:rPr lang="el-GR" baseline="0" dirty="0" smtClean="0"/>
              <a:t>      1</a:t>
            </a:r>
            <a:endParaRPr lang="en-US" baseline="0" dirty="0" smtClean="0"/>
          </a:p>
          <a:p>
            <a:endParaRPr lang="el-GR" baseline="0" dirty="0" smtClean="0"/>
          </a:p>
          <a:p>
            <a:r>
              <a:rPr lang="el-GR" baseline="0" dirty="0" smtClean="0"/>
              <a:t>__</a:t>
            </a:r>
            <a:r>
              <a:rPr lang="el-GR" b="1" baseline="0" dirty="0" smtClean="0"/>
              <a:t>1</a:t>
            </a:r>
            <a:r>
              <a:rPr lang="el-GR" baseline="0" dirty="0" smtClean="0"/>
              <a:t>_______</a:t>
            </a:r>
          </a:p>
          <a:p>
            <a:r>
              <a:rPr lang="el-GR" baseline="0" dirty="0" smtClean="0"/>
              <a:t>       0</a:t>
            </a:r>
          </a:p>
          <a:p>
            <a:r>
              <a:rPr lang="el-GR" baseline="0" dirty="0" smtClean="0"/>
              <a:t>Παίρνουμε τα 2 πρώτα 0-1 =1 (ΑΠΟΤΕΛΕΣΜΑ) και 1 δανειζόμενο. Στη συνέχεια από το ΑΠΟΤΕΛΕΣΜΑ αφαιρείται η Τρίτη μονάδα δίνοντας ΤΕΛΙΚΟ αποτέλεσμα 0 </a:t>
            </a:r>
          </a:p>
          <a:p>
            <a:endParaRPr lang="en-US" baseline="0" dirty="0" smtClean="0"/>
          </a:p>
          <a:p>
            <a:endParaRPr lang="el-GR" baseline="0" dirty="0" smtClean="0"/>
          </a:p>
          <a:p>
            <a:r>
              <a:rPr lang="el-GR" baseline="0" dirty="0" smtClean="0"/>
              <a:t>ΚΑΝΟΝΑΣ: Δεξιά μηδενικά παραμένουν μηδέν, η πρώτη μονάδα από δεξιά παραμένει 1, όλα τα άλλα αντιστρέφονται.</a:t>
            </a:r>
          </a:p>
          <a:p>
            <a:endParaRPr lang="el-GR" baseline="0" dirty="0" smtClean="0"/>
          </a:p>
          <a:p>
            <a:r>
              <a:rPr lang="el-GR" baseline="0" dirty="0" smtClean="0"/>
              <a:t>Παραδείγματα: (10100000)   = 01100000</a:t>
            </a:r>
          </a:p>
          <a:p>
            <a:endParaRPr lang="el-GR" baseline="0" dirty="0" smtClean="0"/>
          </a:p>
          <a:p>
            <a:r>
              <a:rPr lang="el-GR" baseline="0" dirty="0" smtClean="0"/>
              <a:t>(01011111) =  10100001</a:t>
            </a:r>
          </a:p>
          <a:p>
            <a:r>
              <a:rPr lang="el-GR" baseline="0" dirty="0" smtClean="0"/>
              <a:t>(10000000) = 10000000 (ΣΗΜΑΝΤΙΚΟ!!!!!!)</a:t>
            </a:r>
          </a:p>
          <a:p>
            <a:endParaRPr lang="el-GR" baseline="0" dirty="0" smtClean="0"/>
          </a:p>
          <a:p>
            <a:endParaRPr lang="el-GR" baseline="0" dirty="0" smtClean="0"/>
          </a:p>
          <a:p>
            <a:r>
              <a:rPr lang="el-GR" baseline="0" dirty="0" smtClean="0"/>
              <a:t> </a:t>
            </a:r>
            <a:endParaRPr lang="en-US" baseline="0" dirty="0" smtClean="0"/>
          </a:p>
          <a:p>
            <a:endParaRPr lang="el-GR" baseline="0" dirty="0" smtClean="0"/>
          </a:p>
          <a:p>
            <a:endParaRPr lang="en-US" baseline="0" dirty="0" smtClean="0"/>
          </a:p>
          <a:p>
            <a:endParaRPr lang="el-GR" baseline="0" dirty="0" smtClean="0"/>
          </a:p>
          <a:p>
            <a:endParaRPr lang="el-GR" baseline="0" dirty="0" smtClean="0"/>
          </a:p>
          <a:p>
            <a:endParaRPr lang="el-GR" baseline="30000" dirty="0" smtClean="0"/>
          </a:p>
          <a:p>
            <a:endParaRPr lang="en-US" baseline="0" dirty="0" smtClean="0"/>
          </a:p>
          <a:p>
            <a:endParaRPr lang="el-GR" dirty="0"/>
          </a:p>
        </p:txBody>
      </p:sp>
      <p:sp>
        <p:nvSpPr>
          <p:cNvPr id="4" name="3 - Θέση αριθμού διαφάνειας"/>
          <p:cNvSpPr>
            <a:spLocks noGrp="1"/>
          </p:cNvSpPr>
          <p:nvPr>
            <p:ph type="sldNum" sz="quarter" idx="10"/>
          </p:nvPr>
        </p:nvSpPr>
        <p:spPr/>
        <p:txBody>
          <a:bodyPr/>
          <a:lstStyle/>
          <a:p>
            <a:fld id="{FE7DCC48-9036-4D82-B9CE-C9FA072A6E39}" type="slidenum">
              <a:rPr lang="el-GR" smtClean="0"/>
              <a:pPr/>
              <a:t>1</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Χρησιμοποιείται το Σ</a:t>
            </a:r>
            <a:r>
              <a:rPr lang="el-GR" baseline="-25000" dirty="0" smtClean="0"/>
              <a:t>2</a:t>
            </a:r>
            <a:r>
              <a:rPr lang="el-GR" baseline="0" dirty="0" smtClean="0"/>
              <a:t> γιατί έχει την ιδιότητα ότι  αν προσθέσουμε 2 συμπληρωματικούς και αγνοήσουμε το αριστερότερο </a:t>
            </a:r>
            <a:r>
              <a:rPr lang="en-US" baseline="0" dirty="0" smtClean="0"/>
              <a:t>bit </a:t>
            </a:r>
            <a:r>
              <a:rPr lang="el-GR" baseline="0" dirty="0" smtClean="0"/>
              <a:t>που θα είναι 1 (ΑΥΤΌ γίνεται στην πραγματικότητα όταν κάνουμε πρόσθεση), τότε το αποτέλεσμα που απομένει είναι 0. </a:t>
            </a:r>
          </a:p>
          <a:p>
            <a:endParaRPr lang="el-GR" baseline="0" dirty="0" smtClean="0"/>
          </a:p>
          <a:p>
            <a:r>
              <a:rPr lang="el-GR" baseline="0" dirty="0" smtClean="0"/>
              <a:t>Το Σ</a:t>
            </a:r>
            <a:r>
              <a:rPr lang="el-GR" baseline="-25000" dirty="0" smtClean="0"/>
              <a:t>1</a:t>
            </a:r>
            <a:r>
              <a:rPr lang="el-GR" baseline="0" dirty="0" smtClean="0"/>
              <a:t> αυτό δεν ισχύει: πχ. 11110000 +</a:t>
            </a:r>
          </a:p>
          <a:p>
            <a:r>
              <a:rPr lang="el-GR" baseline="0" dirty="0" smtClean="0"/>
              <a:t>                                      00001111 =</a:t>
            </a:r>
          </a:p>
          <a:p>
            <a:r>
              <a:rPr lang="el-GR" baseline="0" dirty="0" smtClean="0"/>
              <a:t>        ______________________________</a:t>
            </a:r>
          </a:p>
          <a:p>
            <a:r>
              <a:rPr lang="el-GR" baseline="0" dirty="0" smtClean="0"/>
              <a:t>                                      11111111 (ΕΊΝΑΙ ΔΥΝΑΤΟΝ ΑΥΤΌ ΝΑ ΕΊΝΑΙ 0;;;;;;) τότε 00000000 =0; (ΔΙΠΛΗ ΑΝΑΠΑΡΑΣΤΑΣΗ του 0)</a:t>
            </a:r>
          </a:p>
          <a:p>
            <a:endParaRPr lang="el-GR" baseline="0" dirty="0" smtClean="0"/>
          </a:p>
          <a:p>
            <a:endParaRPr lang="el-GR" baseline="0" dirty="0" smtClean="0"/>
          </a:p>
          <a:p>
            <a:r>
              <a:rPr lang="el-GR" baseline="0" dirty="0" smtClean="0"/>
              <a:t>Ωστόσο, 11111111 + </a:t>
            </a:r>
          </a:p>
          <a:p>
            <a:r>
              <a:rPr lang="el-GR" baseline="0" dirty="0" smtClean="0"/>
              <a:t>                         1 =</a:t>
            </a:r>
          </a:p>
          <a:p>
            <a:r>
              <a:rPr lang="el-GR" baseline="0" dirty="0" smtClean="0"/>
              <a:t>_________________________</a:t>
            </a:r>
          </a:p>
          <a:p>
            <a:r>
              <a:rPr lang="el-GR" baseline="0" dirty="0" smtClean="0"/>
              <a:t>            </a:t>
            </a:r>
            <a:r>
              <a:rPr lang="el-GR" b="1" baseline="0" dirty="0" smtClean="0"/>
              <a:t>1</a:t>
            </a:r>
            <a:r>
              <a:rPr lang="el-GR" baseline="0" dirty="0" smtClean="0"/>
              <a:t>00000000 (το αποτέλεσμα που βρήκαμε όταν αθροίσαμε δύο αριθμούς συμπληρωματικούς ως προς 2)</a:t>
            </a:r>
          </a:p>
          <a:p>
            <a:endParaRPr lang="el-GR" baseline="0" dirty="0" smtClean="0"/>
          </a:p>
          <a:p>
            <a:r>
              <a:rPr lang="el-GR" baseline="0" dirty="0" smtClean="0"/>
              <a:t>Π.χ. ο αριθμός 5 σε 1 </a:t>
            </a:r>
            <a:r>
              <a:rPr lang="en-US" baseline="0" dirty="0" smtClean="0"/>
              <a:t>byte </a:t>
            </a:r>
            <a:r>
              <a:rPr lang="el-GR" baseline="0" dirty="0" smtClean="0"/>
              <a:t>είναι 00000101</a:t>
            </a:r>
          </a:p>
          <a:p>
            <a:r>
              <a:rPr lang="el-GR" baseline="0" dirty="0" smtClean="0"/>
              <a:t>Το -5 είναι το Σ</a:t>
            </a:r>
            <a:r>
              <a:rPr lang="el-GR" baseline="-25000" dirty="0" smtClean="0"/>
              <a:t>2</a:t>
            </a:r>
            <a:r>
              <a:rPr lang="el-GR" baseline="0" dirty="0" smtClean="0"/>
              <a:t> του 5 δηλαδή  11111011 </a:t>
            </a:r>
          </a:p>
          <a:p>
            <a:endParaRPr lang="el-GR" baseline="0" dirty="0" smtClean="0"/>
          </a:p>
          <a:p>
            <a:r>
              <a:rPr lang="el-GR" baseline="0" dirty="0" smtClean="0"/>
              <a:t>Αν κάνουμε την πράξη 5+ (-5): </a:t>
            </a:r>
            <a:r>
              <a:rPr lang="el-GR" b="1" baseline="0" dirty="0" smtClean="0"/>
              <a:t>1</a:t>
            </a:r>
            <a:r>
              <a:rPr lang="el-GR" baseline="0" dirty="0" smtClean="0"/>
              <a:t> 00000000. Ο άσσος είναι έξω από τα όρια του </a:t>
            </a:r>
            <a:r>
              <a:rPr lang="en-US" baseline="0" dirty="0" smtClean="0"/>
              <a:t>byte </a:t>
            </a:r>
            <a:r>
              <a:rPr lang="el-GR" baseline="0" dirty="0" smtClean="0"/>
              <a:t>και αγνοείται. Το υπόλοιπο είναι 0</a:t>
            </a:r>
          </a:p>
          <a:p>
            <a:endParaRPr lang="el-GR" baseline="0" dirty="0" smtClean="0"/>
          </a:p>
          <a:p>
            <a:r>
              <a:rPr lang="el-GR" baseline="0" dirty="0" smtClean="0"/>
              <a:t>Ο αριθμός 55 = 00110111, άρα το -55 = 11001001. Αν προσθέσουμε  55+(-55) θα πάρουμε 1 00000000 =0</a:t>
            </a:r>
          </a:p>
          <a:p>
            <a:endParaRPr lang="el-GR" baseline="0" dirty="0" smtClean="0"/>
          </a:p>
          <a:p>
            <a:r>
              <a:rPr lang="el-GR" u="sng" baseline="0" dirty="0" smtClean="0"/>
              <a:t>ΣΗΜΑΝΤΙΚΑ ΕΡΩΤΗΜΑΤΑ</a:t>
            </a:r>
          </a:p>
          <a:p>
            <a:r>
              <a:rPr lang="el-GR" baseline="0" dirty="0" smtClean="0"/>
              <a:t>Ποιος είναι ο μεγαλύτερος ΜΗ προσημασμένος αριθμός που χωράει σε 1 </a:t>
            </a:r>
            <a:r>
              <a:rPr lang="en-US" baseline="0" dirty="0" smtClean="0"/>
              <a:t>byte</a:t>
            </a:r>
            <a:r>
              <a:rPr lang="el-GR" baseline="0" dirty="0" smtClean="0"/>
              <a:t>; </a:t>
            </a:r>
          </a:p>
          <a:p>
            <a:r>
              <a:rPr lang="el-GR" baseline="0" dirty="0" smtClean="0"/>
              <a:t>11111111 = 255</a:t>
            </a:r>
          </a:p>
          <a:p>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Ποιος είναι ο μεγαλύτερος ΜΗ προσημασμένος αριθμός που χωράει σε 2 </a:t>
            </a:r>
            <a:r>
              <a:rPr lang="en-US" baseline="0" dirty="0" smtClean="0"/>
              <a:t>bytes</a:t>
            </a:r>
            <a:r>
              <a:rPr lang="el-GR" baseline="0" dirty="0" smtClean="0"/>
              <a:t>; </a:t>
            </a:r>
          </a:p>
          <a:p>
            <a:r>
              <a:rPr lang="en-US" baseline="0" dirty="0" smtClean="0"/>
              <a:t>11111111 11111111 = 2</a:t>
            </a:r>
            <a:r>
              <a:rPr lang="en-US" baseline="30000" dirty="0" smtClean="0"/>
              <a:t>16</a:t>
            </a:r>
            <a:r>
              <a:rPr lang="en-US" baseline="0" dirty="0" smtClean="0"/>
              <a:t>-1 = 65535</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Ποιος είναι ο μικρότερος ΜΗ προσημασμένος αριθμός που χωράει σε 1 </a:t>
            </a:r>
            <a:r>
              <a:rPr lang="en-US" baseline="0" dirty="0" smtClean="0"/>
              <a:t>byte</a:t>
            </a:r>
            <a:r>
              <a:rPr lang="el-G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00000000 =0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Ποιος είναι ο μικρότερος ΜΗ προσημασμένος αριθμός που χωράει σε 2 </a:t>
            </a:r>
            <a:r>
              <a:rPr lang="en-US" baseline="0" dirty="0" smtClean="0"/>
              <a:t>byte</a:t>
            </a:r>
            <a:r>
              <a:rPr lang="el-G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00000000 </a:t>
            </a:r>
            <a:r>
              <a:rPr lang="el-GR" baseline="0" dirty="0" err="1" smtClean="0"/>
              <a:t>00000000</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Ποιος είναι ο μεγαλύτερος προσημασμένος αριθμός που χωράει σε 1 </a:t>
            </a:r>
            <a:r>
              <a:rPr lang="en-US" baseline="0" dirty="0" smtClean="0"/>
              <a:t>byte</a:t>
            </a:r>
            <a:r>
              <a:rPr lang="el-G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01111111 = +127 (7 μονάδες και το αριστερό 0 είναι το πρόσημο)</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Ποιος είναι ο μεγαλύτερος προσημασμένος αριθμός που χωράει σε 2 </a:t>
            </a:r>
            <a:r>
              <a:rPr lang="en-US" baseline="0" dirty="0" smtClean="0"/>
              <a:t>byte</a:t>
            </a:r>
            <a:r>
              <a:rPr lang="el-G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01111111 11111111= +32767 (15 μονάδες = 2</a:t>
            </a:r>
            <a:r>
              <a:rPr lang="el-GR" baseline="30000" dirty="0" smtClean="0"/>
              <a:t>15</a:t>
            </a:r>
            <a:r>
              <a:rPr lang="el-GR" baseline="0" dirty="0" smtClean="0"/>
              <a:t>-1 και το αριστερό 0 είναι το πρόσημο)</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Ποιος είναι ο μικρότερος προσημασμένος αριθμός που χωράει σε 1 </a:t>
            </a:r>
            <a:r>
              <a:rPr lang="en-US" baseline="0" dirty="0" smtClean="0"/>
              <a:t>byte</a:t>
            </a:r>
            <a:r>
              <a:rPr lang="el-G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10000000. Αν πάρουμε το Σ</a:t>
            </a:r>
            <a:r>
              <a:rPr lang="el-GR" baseline="-25000" dirty="0" smtClean="0"/>
              <a:t>2</a:t>
            </a:r>
            <a:r>
              <a:rPr lang="el-GR" baseline="0" dirty="0" smtClean="0"/>
              <a:t> αυτού του αριθμού αυτό είναι το 128. Άρα πρόκειται για το 128</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Πράξη: -128 +127</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01111111</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10000000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_______________</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11111111 (ΠΟΙΟΣ αριθμός είναι οι 8 μονάδες;)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Για να βρούμε τον αριθμό, επειδή είναι αρνητικός, δεν μπορούμε να εφαρμόσουμε όσα ξέραμε με δυνάμεις του 2. Βρίσκουμε το Σ</a:t>
            </a:r>
            <a:r>
              <a:rPr lang="el-GR" baseline="-25000" dirty="0" smtClean="0"/>
              <a:t>2</a:t>
            </a:r>
            <a:r>
              <a:rPr lang="el-GR" baseline="0" dirty="0" smtClean="0"/>
              <a:t>(11111111) = 00000001.</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Επειδή 00000001=1 άρα 11111111=-1</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Ποιος είναι ο μικρότερος προσημασμένος αριθμός που χωράει σε 2 </a:t>
            </a:r>
            <a:r>
              <a:rPr lang="en-US" baseline="0" dirty="0" smtClean="0"/>
              <a:t>byte</a:t>
            </a:r>
            <a:r>
              <a:rPr lang="el-G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10000000 00000000 = -2</a:t>
            </a:r>
            <a:r>
              <a:rPr lang="el-GR" baseline="30000" dirty="0" smtClean="0"/>
              <a:t>15</a:t>
            </a:r>
            <a:r>
              <a:rPr lang="el-GR" baseline="0" dirty="0" smtClean="0"/>
              <a:t>=-32768</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10101010 + 01010110 = 1 00000000  (8 ψηφία, η αναπαράσταση είναι 1 άσσος και  8 </a:t>
            </a:r>
            <a:r>
              <a:rPr lang="el-GR" baseline="0" dirty="0" err="1" smtClean="0"/>
              <a:t>μηδενικα</a:t>
            </a:r>
            <a:r>
              <a:rPr lang="el-G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975+25 = 1000 (έναν άσσο και 3 μηδενικά)</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Έστω ότι προσθέτουμε -32768 + 32767</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1000000000000000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0111111111111111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____________________</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1111111111111111 =-1</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Δηλαδή με 2 </a:t>
            </a:r>
            <a:r>
              <a:rPr lang="en-US" baseline="0" dirty="0" smtClean="0"/>
              <a:t>byte </a:t>
            </a:r>
            <a:r>
              <a:rPr lang="el-GR" baseline="0" dirty="0" smtClean="0"/>
              <a:t>16 άσσοι είναι -1</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Σε </a:t>
            </a:r>
            <a:r>
              <a:rPr lang="en-US" baseline="0" dirty="0" smtClean="0"/>
              <a:t>1</a:t>
            </a:r>
            <a:r>
              <a:rPr lang="el-GR" baseline="0" dirty="0" smtClean="0"/>
              <a:t> </a:t>
            </a:r>
            <a:r>
              <a:rPr lang="en-US" baseline="0" dirty="0" smtClean="0"/>
              <a:t>bytes 8</a:t>
            </a:r>
            <a:r>
              <a:rPr lang="el-GR" baseline="0" dirty="0" smtClean="0"/>
              <a:t> άσσοι είναι πάλι -1</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Ποιος είναι ο αριθμός -256;    1    00000000</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Το -256 απαιτεί 2 </a:t>
            </a:r>
            <a:r>
              <a:rPr lang="en-US" baseline="0" dirty="0" smtClean="0"/>
              <a:t>byte:   11111111 00000000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Για να καταλάβουμε ότι αυτό είναι το -256 βρίσκουμε το Σ</a:t>
            </a:r>
            <a:r>
              <a:rPr lang="el-GR" baseline="-25000" dirty="0" smtClean="0"/>
              <a:t>2</a:t>
            </a:r>
            <a:r>
              <a:rPr lang="el-GR" baseline="0" dirty="0" smtClean="0"/>
              <a:t>: 0000000100000000 =256</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Προσθέσαμε 2 αριθμούς συμπληρωματικούς ως προς 2 του ενός </a:t>
            </a:r>
            <a:r>
              <a:rPr lang="en-US" baseline="0" dirty="0" smtClean="0"/>
              <a:t>byte </a:t>
            </a:r>
            <a:r>
              <a:rPr lang="el-GR" baseline="0" dirty="0" smtClean="0"/>
              <a:t>και βγάλαμε </a:t>
            </a:r>
            <a:r>
              <a:rPr lang="el-GR" b="1" baseline="0" dirty="0" smtClean="0"/>
              <a:t>1</a:t>
            </a:r>
            <a:r>
              <a:rPr lang="el-GR" baseline="0" dirty="0" smtClean="0"/>
              <a:t>   </a:t>
            </a:r>
            <a:r>
              <a:rPr lang="el-GR" u="sng" baseline="0" dirty="0" smtClean="0"/>
              <a:t>00000000</a:t>
            </a:r>
            <a:r>
              <a:rPr lang="el-GR" baseline="0" dirty="0" smtClean="0"/>
              <a:t> .  Σε ένα </a:t>
            </a:r>
            <a:r>
              <a:rPr lang="en-US" baseline="0" dirty="0" smtClean="0"/>
              <a:t>Byte </a:t>
            </a:r>
            <a:r>
              <a:rPr lang="el-GR" baseline="0" dirty="0" smtClean="0"/>
              <a:t>αυτό είναι 0. Για να γράψουμε την δύναμη </a:t>
            </a:r>
            <a:r>
              <a:rPr lang="en-US" baseline="0" dirty="0" smtClean="0"/>
              <a:t>2</a:t>
            </a:r>
            <a:r>
              <a:rPr lang="en-US" baseline="30000" dirty="0" smtClean="0"/>
              <a:t>n</a:t>
            </a:r>
            <a:r>
              <a:rPr lang="en-US" baseline="0" dirty="0" smtClean="0"/>
              <a:t> </a:t>
            </a:r>
            <a:r>
              <a:rPr lang="el-GR" baseline="0" dirty="0" smtClean="0"/>
              <a:t>θέλουμε 2</a:t>
            </a:r>
            <a:r>
              <a:rPr lang="el-GR" baseline="30000" dirty="0" smtClean="0"/>
              <a:t>ο</a:t>
            </a:r>
            <a:r>
              <a:rPr lang="el-GR" baseline="0" dirty="0" smtClean="0"/>
              <a:t> </a:t>
            </a:r>
            <a:r>
              <a:rPr lang="en-US" baseline="0" dirty="0" smtClean="0"/>
              <a:t>Byte.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Unsigned n = 128</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Signed n =</a:t>
            </a:r>
            <a:r>
              <a:rPr lang="el-GR" baseline="0" dirty="0" smtClean="0"/>
              <a:t>-</a:t>
            </a:r>
            <a:r>
              <a:rPr lang="en-US" baseline="0" dirty="0" smtClean="0"/>
              <a:t>128</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Έστω ότι η γλώσσα δεσμεύει 2  </a:t>
            </a:r>
            <a:r>
              <a:rPr lang="en-US" baseline="0" dirty="0" smtClean="0"/>
              <a:t>byte </a:t>
            </a:r>
            <a:r>
              <a:rPr lang="el-GR" baseline="0" dirty="0" smtClean="0"/>
              <a:t>για </a:t>
            </a:r>
            <a:r>
              <a:rPr lang="en-US" baseline="0" dirty="0" smtClean="0"/>
              <a:t>unsigned.  0000000010000000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2 bytes </a:t>
            </a:r>
            <a:r>
              <a:rPr lang="el-GR" baseline="0" dirty="0" smtClean="0"/>
              <a:t>για </a:t>
            </a:r>
            <a:r>
              <a:rPr lang="en-US" baseline="0" dirty="0" smtClean="0"/>
              <a:t>signed:      I</a:t>
            </a:r>
            <a:r>
              <a:rPr lang="el-GR" baseline="0" dirty="0" smtClean="0"/>
              <a:t>ΔΙΑ</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a:t>
            </a:r>
            <a:r>
              <a:rPr lang="el-GR" u="sng" baseline="0" dirty="0" smtClean="0"/>
              <a:t>1111111110000000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_____________________ ΤΜΗΜΑ ΠΑΡΑΣΚΕΥΗΣ_________________________________________________________________</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Δίνεται ο αριθμός +132. Να γραφτεί ο αριθμός σε κατάλληλο πλήθος </a:t>
            </a:r>
            <a:r>
              <a:rPr lang="en-US" baseline="0" dirty="0" smtClean="0"/>
              <a:t>byte</a:t>
            </a:r>
            <a:r>
              <a:rPr lang="el-GR" baseline="0" dirty="0" smtClean="0"/>
              <a:t>. Να βρεθεί ο αριθμός -132. Να προστεθούν και να δείξετε ότι το αποτέλεσμα είναι 0. Να επαναλάβετε με τους αριθμούς +18, -18</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128+4: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Από την αναπαράσταση ΜΗ προσημασμένων ξέρουμε ότι 132= 10000100. Αν ο αριθμός είναι προσημασμένος θέλουμε 2</a:t>
            </a:r>
            <a:r>
              <a:rPr lang="el-GR" baseline="30000" dirty="0" smtClean="0"/>
              <a:t>ο</a:t>
            </a:r>
            <a:r>
              <a:rPr lang="el-GR" baseline="0" dirty="0" smtClean="0"/>
              <a:t> </a:t>
            </a:r>
            <a:r>
              <a:rPr lang="en-US" baseline="0" dirty="0" smtClean="0"/>
              <a:t>byte (</a:t>
            </a:r>
            <a:r>
              <a:rPr lang="el-GR" baseline="0" dirty="0" smtClean="0"/>
              <a:t>παρότι θέλουμε μόνο ένα </a:t>
            </a:r>
            <a:r>
              <a:rPr lang="en-US" baseline="0" dirty="0" smtClean="0"/>
              <a:t>bit </a:t>
            </a:r>
            <a:r>
              <a:rPr lang="el-GR" baseline="0" dirty="0" smtClean="0"/>
              <a:t>θα ξοδέψουμε ένα </a:t>
            </a:r>
            <a:r>
              <a:rPr lang="en-US" baseline="0" dirty="0" smtClean="0"/>
              <a:t>byte)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1" baseline="0" dirty="0" smtClean="0"/>
              <a:t>Με 4 </a:t>
            </a:r>
            <a:r>
              <a:rPr lang="en-US" b="1" baseline="0" dirty="0" smtClean="0"/>
              <a:t>bytes: </a:t>
            </a:r>
            <a:r>
              <a:rPr lang="el-GR" b="1" baseline="0" dirty="0" smtClean="0"/>
              <a:t>0</a:t>
            </a:r>
            <a:r>
              <a:rPr lang="el-GR" b="0" baseline="0" dirty="0" smtClean="0"/>
              <a:t>0000000</a:t>
            </a:r>
            <a:r>
              <a:rPr lang="el-GR" b="1" baseline="0" dirty="0" smtClean="0"/>
              <a:t> </a:t>
            </a:r>
            <a:r>
              <a:rPr lang="el-GR" b="0" baseline="0" dirty="0" smtClean="0"/>
              <a:t>0000000 0</a:t>
            </a:r>
            <a:r>
              <a:rPr lang="el-GR" baseline="0" dirty="0" smtClean="0"/>
              <a:t>0000000 </a:t>
            </a:r>
            <a:r>
              <a:rPr lang="en-US" baseline="0" dirty="0" smtClean="0"/>
              <a:t>  10000100 = +1</a:t>
            </a:r>
            <a:r>
              <a:rPr lang="el-GR" baseline="0" dirty="0" smtClean="0"/>
              <a:t>32</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0" baseline="0" dirty="0" smtClean="0"/>
              <a:t>0</a:t>
            </a:r>
            <a:r>
              <a:rPr lang="el-GR" baseline="0" dirty="0" smtClean="0"/>
              <a:t>0000000 </a:t>
            </a:r>
            <a:r>
              <a:rPr lang="en-US" baseline="0" dirty="0" smtClean="0"/>
              <a:t>  10000100  = +132</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Δηλαδή, αν η γλώσσα προγραμματισμού δέσμευε 2 </a:t>
            </a:r>
            <a:r>
              <a:rPr lang="en-US" baseline="0" dirty="0" smtClean="0"/>
              <a:t>byte </a:t>
            </a:r>
            <a:r>
              <a:rPr lang="el-GR" baseline="0" dirty="0" smtClean="0"/>
              <a:t>τότε το +132 θα ήταν </a:t>
            </a:r>
            <a:r>
              <a:rPr lang="el-GR" b="1" baseline="0" dirty="0" smtClean="0"/>
              <a:t>0</a:t>
            </a:r>
            <a:r>
              <a:rPr lang="el-GR" baseline="0" dirty="0" smtClean="0"/>
              <a:t>0000000 </a:t>
            </a:r>
            <a:r>
              <a:rPr lang="en-US" baseline="0" dirty="0" smtClean="0"/>
              <a:t>  10000100 </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int</a:t>
            </a:r>
            <a:r>
              <a:rPr lang="en-US" baseline="0" dirty="0" smtClean="0"/>
              <a:t> k=132;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unsingned</a:t>
            </a:r>
            <a:r>
              <a:rPr lang="en-US" baseline="0" dirty="0" smtClean="0"/>
              <a:t> k =132;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Αν ο </a:t>
            </a:r>
            <a:r>
              <a:rPr lang="en-US" baseline="0" dirty="0" smtClean="0"/>
              <a:t>unsigned </a:t>
            </a:r>
            <a:r>
              <a:rPr lang="el-GR" baseline="0" dirty="0" smtClean="0"/>
              <a:t>τύπος δέσμευε 2 </a:t>
            </a:r>
            <a:r>
              <a:rPr lang="en-US" baseline="0" dirty="0" smtClean="0"/>
              <a:t>byte </a:t>
            </a:r>
            <a:r>
              <a:rPr lang="el-GR" baseline="0" dirty="0" smtClean="0"/>
              <a:t>η αναπαράσταση θα ήταν ίδια με τον </a:t>
            </a:r>
            <a:r>
              <a:rPr lang="en-US" baseline="0" dirty="0" smtClean="0"/>
              <a:t>signed. </a:t>
            </a:r>
            <a:r>
              <a:rPr lang="el-GR" baseline="0" dirty="0" smtClean="0"/>
              <a:t>ΑΛΛΑ αν δέσμευε ένα θα ήταν 10000100. Δηλαδή σε </a:t>
            </a:r>
            <a:r>
              <a:rPr lang="en-US" baseline="0" dirty="0" err="1" smtClean="0"/>
              <a:t>unsinged</a:t>
            </a:r>
            <a:r>
              <a:rPr lang="en-US" baseline="0" dirty="0" smtClean="0"/>
              <a:t>, </a:t>
            </a:r>
            <a:r>
              <a:rPr lang="el-GR" baseline="0" dirty="0" smtClean="0"/>
              <a:t>ο αριθμός 132 ΧΩΡΑΕΙ σε 1 </a:t>
            </a:r>
            <a:r>
              <a:rPr lang="en-US" baseline="0" dirty="0" smtClean="0"/>
              <a:t>byte </a:t>
            </a:r>
            <a:r>
              <a:rPr lang="el-GR" baseline="0" dirty="0" smtClean="0"/>
              <a:t>ο </a:t>
            </a:r>
            <a:r>
              <a:rPr lang="en-US" baseline="0" dirty="0" smtClean="0"/>
              <a:t>signed </a:t>
            </a:r>
            <a:r>
              <a:rPr lang="el-GR" baseline="0" dirty="0" smtClean="0"/>
              <a:t>ΌΧΙ</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-132: είναι το Σ</a:t>
            </a:r>
            <a:r>
              <a:rPr lang="el-GR" baseline="-25000" dirty="0" smtClean="0"/>
              <a:t>2</a:t>
            </a:r>
            <a:r>
              <a:rPr lang="el-GR" baseline="0" dirty="0" smtClean="0"/>
              <a:t>(00000000 10000100) =      </a:t>
            </a:r>
            <a:r>
              <a:rPr lang="el-GR" b="1" baseline="0" dirty="0" smtClean="0"/>
              <a:t>1</a:t>
            </a:r>
            <a:r>
              <a:rPr lang="el-GR" baseline="0" dirty="0" smtClean="0"/>
              <a:t>1111111   01111100</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ΠΩΣ μπορούμε να ξέρουμε ΕΜΕΙΣ (ο υπολογιστής ξέρει) ποιος αριθμός αναπαρίσταται ως </a:t>
            </a:r>
            <a:r>
              <a:rPr lang="el-GR" b="1" baseline="0" dirty="0" smtClean="0"/>
              <a:t>1</a:t>
            </a:r>
            <a:r>
              <a:rPr lang="el-GR" baseline="0" dirty="0" smtClean="0"/>
              <a:t>1111111 01111100</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ΑΠΑΝΤΗΣΗ: Αν ο αριθμός συμβεί να είναι μη προσημασμένος, με τον τρόπο μετατροπής. Αν όμως είναι προσημασμένος για να βρείτε ποιος είναι ο αριθμός θα πάρετε συμπλήρωμα ως προς 2 για να βρείτε τον αντίστοιχο θετικό: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Σ2(11111111 01111100) =    00000000   10000100. Επειδή αυτός ο αριθμός είναι 132 ο αρνητικός είναι -132</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ΠΡΟΣΘΕΣΗ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00000000  10000</a:t>
            </a:r>
            <a:r>
              <a:rPr lang="el-GR" b="1" baseline="0" dirty="0" smtClean="0"/>
              <a:t>1</a:t>
            </a:r>
            <a:r>
              <a:rPr lang="el-GR" baseline="0" dirty="0" smtClean="0"/>
              <a:t>00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11111111  01111</a:t>
            </a:r>
            <a:r>
              <a:rPr lang="el-GR" b="1" baseline="0" dirty="0" smtClean="0"/>
              <a:t>1</a:t>
            </a:r>
            <a:r>
              <a:rPr lang="el-GR" baseline="0" dirty="0" smtClean="0"/>
              <a:t>00</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____________________</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000   (κάνοντας τις  πράξεις βλέπουμε από το τρίτο </a:t>
            </a:r>
            <a:r>
              <a:rPr lang="en-US" baseline="0" dirty="0" smtClean="0"/>
              <a:t>Bit</a:t>
            </a:r>
            <a:r>
              <a:rPr lang="el-GR" baseline="0" dirty="0" smtClean="0"/>
              <a:t> ξεκινώντας</a:t>
            </a:r>
            <a:r>
              <a:rPr lang="en-US" baseline="0" dirty="0" smtClean="0"/>
              <a:t> </a:t>
            </a:r>
            <a:r>
              <a:rPr lang="el-GR" baseline="0" dirty="0" smtClean="0"/>
              <a:t>από δεξιά και μετά έχουμε συνεχώς κρατούμενα και συνεχώς την πράξη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1+1=0 και 1 κρατούμενο)</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ΑΠΟΤΕΛΕΣΜΑ :  </a:t>
            </a:r>
            <a:r>
              <a:rPr lang="el-GR" b="1" baseline="0" dirty="0" smtClean="0"/>
              <a:t>1</a:t>
            </a:r>
            <a:r>
              <a:rPr lang="el-GR" baseline="0" dirty="0" smtClean="0"/>
              <a:t> 00000000 </a:t>
            </a:r>
            <a:r>
              <a:rPr lang="el-GR" baseline="0" dirty="0" err="1" smtClean="0"/>
              <a:t>00000000</a:t>
            </a:r>
            <a:r>
              <a:rPr lang="el-GR" baseline="0" dirty="0" smtClean="0"/>
              <a:t> (αυτός συνολικά είναι ο αριθμός αναφοράς </a:t>
            </a:r>
            <a:r>
              <a:rPr lang="en-US" baseline="0" dirty="0" smtClean="0"/>
              <a:t>2</a:t>
            </a:r>
            <a:r>
              <a:rPr lang="en-US" baseline="30000" dirty="0" smtClean="0"/>
              <a:t>16</a:t>
            </a:r>
            <a:r>
              <a:rPr lang="en-US" baseline="0" dirty="0" smtClean="0"/>
              <a:t>). </a:t>
            </a:r>
            <a:r>
              <a:rPr lang="el-GR" baseline="0" dirty="0" smtClean="0"/>
              <a:t>Αν αγνοήσω τον αριστερό άσσο (ΚΑΤΙ ΤΟ ΟΠΟΙΟ ΣΥΜΒΑΙΝΕΙ ΣΤΗΝ ΠΡΑΞΗ ΤΗΣ ΠΡΟΣΘΕΣΗΣ), το αποτέλεσμα είναι 0.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________________________________________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Έστω ότι το σύστημά μας αποθηκεύει με 1 </a:t>
            </a:r>
            <a:r>
              <a:rPr lang="en-US" baseline="0" dirty="0" smtClean="0"/>
              <a:t>byte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+18=</a:t>
            </a:r>
            <a:r>
              <a:rPr lang="en-US" b="1" baseline="0" dirty="0" smtClean="0"/>
              <a:t> 0</a:t>
            </a:r>
            <a:r>
              <a:rPr lang="en-US" baseline="0" dirty="0" smtClean="0"/>
              <a:t>0010010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-18=  </a:t>
            </a:r>
            <a:r>
              <a:rPr lang="en-US" b="1" baseline="0" dirty="0" smtClean="0"/>
              <a:t>1</a:t>
            </a:r>
            <a:r>
              <a:rPr lang="en-US" baseline="0" dirty="0" smtClean="0"/>
              <a:t>11 01110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____________________</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1" baseline="0" dirty="0" smtClean="0"/>
              <a:t>1</a:t>
            </a:r>
            <a:r>
              <a:rPr lang="en-US" baseline="0" dirty="0" smtClean="0"/>
              <a:t> 00000000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t>
            </a:r>
            <a:r>
              <a:rPr lang="el-GR" baseline="0" dirty="0" smtClean="0"/>
              <a:t>ε άλλα λόγια το Σ</a:t>
            </a:r>
            <a:r>
              <a:rPr lang="el-GR" baseline="-25000" dirty="0" smtClean="0"/>
              <a:t>2</a:t>
            </a:r>
            <a:r>
              <a:rPr lang="el-GR" baseline="0" dirty="0" smtClean="0"/>
              <a:t> έχει την ικανότητα, όταν προστεθούν 2 συμπληρωματικοί αριθμοί να δώσει αποτέλεσμα το </a:t>
            </a:r>
            <a:r>
              <a:rPr lang="en-US" baseline="0" dirty="0" err="1" smtClean="0"/>
              <a:t>r</a:t>
            </a:r>
            <a:r>
              <a:rPr lang="en-US" baseline="30000" dirty="0" err="1" smtClean="0"/>
              <a:t>n</a:t>
            </a:r>
            <a:r>
              <a:rPr lang="en-US" baseline="0" dirty="0" smtClean="0"/>
              <a:t>,  </a:t>
            </a:r>
            <a:r>
              <a:rPr lang="el-GR" baseline="0" dirty="0" smtClean="0"/>
              <a:t>από το οποίο, αν αφαιρεθεί η αριστερότερη μονάδα να απομένει 0. Άρα οι 2 συμπληρωματικοί αριθμοί είναι αντίθετοι.</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Προσημασμένοι ενός </a:t>
            </a:r>
            <a:r>
              <a:rPr lang="en-US" baseline="0" dirty="0" smtClean="0"/>
              <a:t>byte: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Μεγαλύτερος </a:t>
            </a:r>
            <a:r>
              <a:rPr lang="el-GR" b="1" baseline="0" dirty="0" smtClean="0"/>
              <a:t>0</a:t>
            </a:r>
            <a:r>
              <a:rPr lang="el-GR" baseline="0" dirty="0" smtClean="0"/>
              <a:t>1111111 = +127</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Μικρότερος   10000000 = -128 γιατί αν ψάξουμε το Σ2(1000000) = 10000000 το ίδιο που σε θετική ποσότητα είναι 128</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Το +128 ΔΕΝ χωράει σε 1 </a:t>
            </a:r>
            <a:r>
              <a:rPr lang="en-US" baseline="0" dirty="0" smtClean="0"/>
              <a:t>byte </a:t>
            </a:r>
            <a:r>
              <a:rPr lang="el-GR" baseline="0" dirty="0" smtClean="0"/>
              <a:t>ενώ το -128 χωράει. -128+127</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10000000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01111111 =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____________</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11111111    (ΠΟΙΟΣ είναι αυτός ο αριθμός;;;; ΔΕΝ ξέρουμε πρέπει να βρούμε το Σ</a:t>
            </a:r>
            <a:r>
              <a:rPr lang="el-GR" baseline="-25000" dirty="0" smtClean="0"/>
              <a:t>2</a:t>
            </a:r>
            <a:r>
              <a:rPr lang="el-G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Είναι 000000001 άρα είναι το -1</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Σε 2 </a:t>
            </a:r>
            <a:r>
              <a:rPr lang="en-US" baseline="0" dirty="0" smtClean="0"/>
              <a:t>byte 10000000 00000000 = -2</a:t>
            </a:r>
            <a:r>
              <a:rPr lang="en-US" baseline="30000" dirty="0" smtClean="0"/>
              <a:t>15</a:t>
            </a:r>
            <a:r>
              <a:rPr lang="en-US" baseline="0" dirty="0" smtClean="0"/>
              <a:t>=-32768</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Μεγαλύτερος 01111111 11111111 = 32767.</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_____________________________ ΤΜΗΜΑ ΔΕΥΤΕΡΑΣ __________________________________________</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Ποιος είναι ο αριθμός -28 (γραμμένος σε 1 </a:t>
            </a:r>
            <a:r>
              <a:rPr lang="en-US" baseline="0" dirty="0" smtClean="0"/>
              <a:t>byte)</a:t>
            </a:r>
            <a:r>
              <a:rPr lang="el-GR" baseline="0" dirty="0" smtClean="0"/>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Δίνεται η αναπαράσταση 10101011 σε προσημασμένη μορφή. Ποιος είναι αυτός ο αριθμός;</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Δίνεται ο αριθμός 10000000. Να εκτελέσετε την πρόσθεση με τον αριθμό 01111111. Ποιο είναι το αποτέλεσμα; Ποιος είναι σε δεκαδική μορφή ο αριθμός 10000000; Ποιος είναι σε προσημασμένη μορφή ο αριθμός +128;;;;</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ΑΠΑΝΤΗΣΕΙΣ </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1)  Γράφουμε τον + 28  = </a:t>
            </a:r>
            <a:r>
              <a:rPr lang="el-GR" b="1" baseline="0" dirty="0" smtClean="0"/>
              <a:t>0</a:t>
            </a:r>
            <a:r>
              <a:rPr lang="el-GR" baseline="0" dirty="0" smtClean="0"/>
              <a:t>0011100  (το έντονο </a:t>
            </a:r>
            <a:r>
              <a:rPr lang="en-US" baseline="0" dirty="0" smtClean="0"/>
              <a:t>bit </a:t>
            </a:r>
            <a:r>
              <a:rPr lang="el-GR" baseline="0" dirty="0" smtClean="0"/>
              <a:t>είναι το πρόσημο +).  Επομένως, το -28 είναι το Σ</a:t>
            </a:r>
            <a:r>
              <a:rPr lang="el-GR" baseline="-25000" dirty="0" smtClean="0"/>
              <a:t>2</a:t>
            </a:r>
            <a:r>
              <a:rPr lang="el-GR" baseline="0" dirty="0" smtClean="0"/>
              <a:t>(00011100), δηλαδή   11100100.  Προσθέτοντας, έχουμε    </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     00011100 +</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     11100100 = </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_____________</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   </a:t>
            </a:r>
            <a:r>
              <a:rPr lang="el-GR" b="1" baseline="0" dirty="0" smtClean="0"/>
              <a:t>1</a:t>
            </a:r>
            <a:r>
              <a:rPr lang="el-GR" baseline="0" dirty="0" smtClean="0"/>
              <a:t> 00000000   (ΠΑΝΤΑ θα παίρνουμε μηδενικά και μία μονάδα έξω από τα όρια των αριθμών)</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Ο αριθμός 11100100 είναι το συμπλήρωμα του 00011100 ως προς την αναφορά 2</a:t>
            </a:r>
            <a:r>
              <a:rPr lang="en-US" baseline="30000" dirty="0" smtClean="0"/>
              <a:t>8</a:t>
            </a:r>
            <a:r>
              <a:rPr lang="en-US" baseline="0" dirty="0" smtClean="0"/>
              <a:t>. </a:t>
            </a:r>
            <a:r>
              <a:rPr lang="el-GR" baseline="0" dirty="0" smtClean="0"/>
              <a:t>Αν από το 2</a:t>
            </a:r>
            <a:r>
              <a:rPr lang="el-GR" baseline="30000" dirty="0" smtClean="0"/>
              <a:t>8</a:t>
            </a:r>
            <a:r>
              <a:rPr lang="el-GR" baseline="0" dirty="0" smtClean="0"/>
              <a:t> αγνοήσουμε τον αριστερό άσσο παίρνουμε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2) 10101011. Επειδή είναι ΠΡΟΣΗΜΑΣΜΕΝΟΣ ΑΡΝΗΤΙΚΟΣ δεν μπορούμε να εφαρμόσουμε τη μέθοδο που ξέρουμε. Βρίσκουμε το Σ</a:t>
            </a:r>
            <a:r>
              <a:rPr lang="el-GR" baseline="-25000" dirty="0" smtClean="0"/>
              <a:t>2</a:t>
            </a:r>
            <a:r>
              <a:rPr lang="el-GR" baseline="0" dirty="0" smtClean="0"/>
              <a:t> του αριθμού για να βρούμε τον αντίστοιχο θετικό και μετά βρίσκουμε τον αρνητικό.</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Σ</a:t>
            </a:r>
            <a:r>
              <a:rPr lang="el-GR" baseline="-25000" dirty="0" smtClean="0"/>
              <a:t>2</a:t>
            </a:r>
            <a:r>
              <a:rPr lang="el-GR" baseline="0" dirty="0" smtClean="0"/>
              <a:t>(10101011) = 01010101  =  1 + 4 + 16 + 64 = 85. Άρα ο ζητούμενος αριθμός είναι το -85</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3)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10000000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01111111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______________</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a:t>
            </a:r>
            <a:r>
              <a:rPr lang="el-GR" b="1" baseline="0" dirty="0" smtClean="0"/>
              <a:t>1</a:t>
            </a:r>
            <a:r>
              <a:rPr lang="el-GR" baseline="0" dirty="0" smtClean="0"/>
              <a:t>1111111 (το αποτέλεσμα αυτό είναι ένας αρνητικός αριθμός)</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Άρα, ποιος είναι ο αντίστοιχος θετικός;;; Είναι το Σ2(11111111) =   00000001 =1. Άρα, ο αριθμός 11111111 = -1</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Από την άλλη ο αριθμός 01111111= 2</a:t>
            </a:r>
            <a:r>
              <a:rPr lang="el-GR" baseline="30000" dirty="0" smtClean="0"/>
              <a:t>7</a:t>
            </a:r>
            <a:r>
              <a:rPr lang="el-GR" baseline="0" dirty="0" smtClean="0"/>
              <a:t>-1=127, κάτι που σημαίνει ότι ο αριθμός 10000000 = -128 (ο αριθμός προστέθηκε στο +127 και έδωσε αποτέλεσμα -1).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ΚΑΙ ΑΦΟΥ είναι ΕΤΣΙ, ποιος αριθμός είναι το +128;;;;;;;;;;</a:t>
            </a:r>
            <a:r>
              <a:rPr lang="en-US" baseline="0" dirty="0" smtClean="0"/>
              <a:t>     </a:t>
            </a:r>
            <a:r>
              <a:rPr lang="en-US" b="1" baseline="0" dirty="0" smtClean="0"/>
              <a:t>0 </a:t>
            </a:r>
            <a:r>
              <a:rPr lang="en-US" baseline="0" dirty="0" smtClean="0"/>
              <a:t>10000000</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a:t>
            </a:r>
            <a:r>
              <a:rPr lang="el-GR" b="1" baseline="0" dirty="0" smtClean="0"/>
              <a:t>0</a:t>
            </a:r>
            <a:r>
              <a:rPr lang="en-US" b="0" baseline="0" dirty="0" smtClean="0"/>
              <a:t>0000000</a:t>
            </a:r>
            <a:r>
              <a:rPr lang="el-GR" baseline="0" dirty="0" smtClean="0"/>
              <a:t>  10000000 (άρα χρειαζόμαστε 2</a:t>
            </a:r>
            <a:r>
              <a:rPr lang="el-GR" baseline="30000" dirty="0" smtClean="0"/>
              <a:t>ο</a:t>
            </a:r>
            <a:r>
              <a:rPr lang="el-GR" baseline="0" dirty="0" smtClean="0"/>
              <a:t> </a:t>
            </a:r>
            <a:r>
              <a:rPr lang="en-US" baseline="0" dirty="0" smtClean="0"/>
              <a:t>byte). O</a:t>
            </a:r>
            <a:r>
              <a:rPr lang="el-GR" baseline="0" dirty="0" smtClean="0"/>
              <a:t> αριθμός +128 ΔΕΝ μπορεί να αναπαρασταθεί με 1 </a:t>
            </a:r>
            <a:r>
              <a:rPr lang="en-US" baseline="0" dirty="0" smtClean="0"/>
              <a:t>byte.  O -128 “</a:t>
            </a:r>
            <a:r>
              <a:rPr lang="el-GR" baseline="0" dirty="0" smtClean="0"/>
              <a:t>χωράει</a:t>
            </a:r>
            <a:r>
              <a:rPr lang="en-US" baseline="0" dirty="0" smtClean="0"/>
              <a:t>”</a:t>
            </a:r>
            <a:r>
              <a:rPr lang="el-GR" baseline="0" dirty="0" smtClean="0"/>
              <a:t> σε ένα </a:t>
            </a:r>
            <a:r>
              <a:rPr lang="en-US" baseline="0" dirty="0" smtClean="0"/>
              <a:t>byte.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Αν θέλουμε το -128 σε 2 </a:t>
            </a:r>
            <a:r>
              <a:rPr lang="en-US" baseline="0" dirty="0" smtClean="0"/>
              <a:t>byte </a:t>
            </a:r>
            <a:r>
              <a:rPr lang="el-GR" baseline="0" dirty="0" smtClean="0"/>
              <a:t>βρίσκουμε το Σ2(</a:t>
            </a:r>
            <a:r>
              <a:rPr lang="el-GR" b="1" baseline="0" dirty="0" smtClean="0"/>
              <a:t>0</a:t>
            </a:r>
            <a:r>
              <a:rPr lang="en-US" b="0" baseline="0" dirty="0" smtClean="0"/>
              <a:t>0000000</a:t>
            </a:r>
            <a:r>
              <a:rPr lang="el-GR" baseline="0" dirty="0" smtClean="0"/>
              <a:t>  10000000 ) = </a:t>
            </a:r>
            <a:r>
              <a:rPr lang="el-GR" b="1" baseline="0" dirty="0" smtClean="0"/>
              <a:t>1</a:t>
            </a:r>
            <a:r>
              <a:rPr lang="el-GR" baseline="0" dirty="0" smtClean="0"/>
              <a:t>1111111   10000000 = -128 με 2 </a:t>
            </a:r>
            <a:r>
              <a:rPr lang="en-US" baseline="0" dirty="0" smtClean="0"/>
              <a:t>byte</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Ποιος είναι ο μεγαλύτερος </a:t>
            </a:r>
            <a:r>
              <a:rPr lang="en-US" baseline="0" dirty="0" smtClean="0"/>
              <a:t>unsigned integer </a:t>
            </a:r>
            <a:r>
              <a:rPr lang="el-GR" baseline="0" dirty="0" smtClean="0"/>
              <a:t>που χωράει σε 1 </a:t>
            </a:r>
            <a:r>
              <a:rPr lang="en-US" baseline="0" dirty="0" smtClean="0"/>
              <a:t>byte</a:t>
            </a:r>
            <a:r>
              <a:rPr lang="el-GR" baseline="0" dirty="0" smtClean="0"/>
              <a:t>;</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      11111111 = 2</a:t>
            </a:r>
            <a:r>
              <a:rPr lang="el-GR" baseline="30000" dirty="0" smtClean="0"/>
              <a:t>8</a:t>
            </a:r>
            <a:r>
              <a:rPr lang="el-GR" baseline="0" dirty="0" smtClean="0"/>
              <a:t>-1=255.</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      </a:t>
            </a:r>
            <a:r>
              <a:rPr lang="en-US" baseline="0" dirty="0" smtClean="0"/>
              <a:t>M</a:t>
            </a:r>
            <a:r>
              <a:rPr lang="el-GR" baseline="0" dirty="0" smtClean="0"/>
              <a:t>ε 2 </a:t>
            </a:r>
            <a:r>
              <a:rPr lang="en-US" baseline="0" dirty="0" smtClean="0"/>
              <a:t>bytes</a:t>
            </a:r>
            <a:r>
              <a:rPr lang="el-GR" baseline="0" dirty="0" smtClean="0"/>
              <a:t>;    11111111   </a:t>
            </a:r>
            <a:r>
              <a:rPr lang="el-GR" baseline="0" dirty="0" err="1" smtClean="0"/>
              <a:t>11111111</a:t>
            </a:r>
            <a:r>
              <a:rPr lang="el-GR" baseline="0" dirty="0" smtClean="0"/>
              <a:t> = 2</a:t>
            </a:r>
            <a:r>
              <a:rPr lang="el-GR" baseline="30000" dirty="0" smtClean="0"/>
              <a:t>16-</a:t>
            </a:r>
            <a:r>
              <a:rPr lang="el-GR" baseline="0" dirty="0" smtClean="0"/>
              <a:t>1 = 65.535</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2) Ποιος είναι ο μεγαλύτερος </a:t>
            </a:r>
            <a:r>
              <a:rPr lang="en-US" baseline="0" dirty="0" smtClean="0"/>
              <a:t>signed integer </a:t>
            </a:r>
            <a:r>
              <a:rPr lang="el-GR" baseline="0" dirty="0" smtClean="0"/>
              <a:t>που χωράει σε 1 </a:t>
            </a:r>
            <a:r>
              <a:rPr lang="en-US" baseline="0" dirty="0" smtClean="0"/>
              <a:t>byte</a:t>
            </a: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     01111111 = 2</a:t>
            </a:r>
            <a:r>
              <a:rPr lang="el-GR" baseline="30000" dirty="0" smtClean="0"/>
              <a:t>7</a:t>
            </a:r>
            <a:r>
              <a:rPr lang="el-GR" baseline="0" dirty="0" smtClean="0"/>
              <a:t>-1=127</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     Με </a:t>
            </a:r>
            <a:r>
              <a:rPr lang="en-US" baseline="0" dirty="0" smtClean="0"/>
              <a:t>2 bytes</a:t>
            </a:r>
            <a:r>
              <a:rPr lang="el-GR" baseline="0" dirty="0" smtClean="0"/>
              <a:t>; 0111111 11111111 = 2</a:t>
            </a:r>
            <a:r>
              <a:rPr lang="el-GR" baseline="30000" dirty="0" smtClean="0"/>
              <a:t>15</a:t>
            </a:r>
            <a:r>
              <a:rPr lang="el-GR" baseline="0" dirty="0" smtClean="0"/>
              <a:t>-1 = 32767</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3 ) Ποιος είναι ο μικρότερος </a:t>
            </a:r>
            <a:r>
              <a:rPr lang="en-US" baseline="0" dirty="0" smtClean="0"/>
              <a:t>unsigned integer </a:t>
            </a:r>
            <a:r>
              <a:rPr lang="el-GR" baseline="0" dirty="0" smtClean="0"/>
              <a:t>που χωράει σε 1 </a:t>
            </a:r>
            <a:r>
              <a:rPr lang="en-US" baseline="0" dirty="0" smtClean="0"/>
              <a:t>byte</a:t>
            </a: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      </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      00000000=0. Ομοίως και σε 2 </a:t>
            </a:r>
            <a:r>
              <a:rPr lang="en-US" baseline="0" dirty="0" smtClean="0"/>
              <a:t>bytes</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4) </a:t>
            </a:r>
            <a:r>
              <a:rPr lang="el-GR" baseline="0" dirty="0" smtClean="0"/>
              <a:t>Ποιος είναι ο μικρότερος </a:t>
            </a:r>
            <a:r>
              <a:rPr lang="en-US" baseline="0" dirty="0" smtClean="0"/>
              <a:t>signed integer </a:t>
            </a:r>
            <a:r>
              <a:rPr lang="el-GR" baseline="0" dirty="0" smtClean="0"/>
              <a:t>που χωράει σε 1 </a:t>
            </a:r>
            <a:r>
              <a:rPr lang="en-US" baseline="0" dirty="0" smtClean="0"/>
              <a:t>byte</a:t>
            </a:r>
            <a:r>
              <a:rPr lang="el-GR" baseline="0" dirty="0" smtClean="0"/>
              <a:t> = 8 </a:t>
            </a:r>
            <a:r>
              <a:rPr lang="en-US" baseline="0" dirty="0" smtClean="0"/>
              <a:t>bit </a:t>
            </a:r>
            <a:r>
              <a:rPr lang="el-GR" baseline="0" dirty="0" smtClean="0"/>
              <a:t>άρα 256 συνδυασμοί των </a:t>
            </a:r>
            <a:r>
              <a:rPr lang="en-US" baseline="0" dirty="0" smtClean="0"/>
              <a:t>bit</a:t>
            </a:r>
            <a:r>
              <a:rPr lang="el-GR" baseline="0" dirty="0" smtClean="0"/>
              <a:t>;</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     10000000 =-128. Σε 1 </a:t>
            </a:r>
            <a:r>
              <a:rPr lang="en-US" baseline="0" dirty="0" smtClean="0"/>
              <a:t>byte, </a:t>
            </a:r>
            <a:r>
              <a:rPr lang="el-GR" baseline="0" dirty="0" smtClean="0"/>
              <a:t>μπορώ να έχω 256 διαφορετικούς ακέραιους (2</a:t>
            </a:r>
            <a:r>
              <a:rPr lang="el-GR" baseline="30000" dirty="0" smtClean="0"/>
              <a:t>8</a:t>
            </a:r>
            <a:r>
              <a:rPr lang="el-GR" baseline="0" dirty="0" smtClean="0"/>
              <a:t>=256). Οι 128 είναι θετικοί (0-127), οι 128 είναι αρνητικοί από -1 ως -128</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Όπου -1=11111111</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-128 = 10000000</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Σε 2 </a:t>
            </a:r>
            <a:r>
              <a:rPr lang="en-US" baseline="0" dirty="0" smtClean="0"/>
              <a:t>bytes: 10000000 00000000 = -2</a:t>
            </a:r>
            <a:r>
              <a:rPr lang="en-US" baseline="30000" dirty="0" smtClean="0"/>
              <a:t>15</a:t>
            </a:r>
            <a:r>
              <a:rPr lang="en-US" baseline="0" dirty="0" smtClean="0"/>
              <a:t>=-32768</a:t>
            </a: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n-US" baseline="0" dirty="0" smtClean="0"/>
          </a:p>
          <a:p>
            <a:endParaRPr lang="el-GR"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FE7DCC48-9036-4D82-B9CE-C9FA072A6E39}" type="slidenum">
              <a:rPr lang="el-GR" smtClean="0"/>
              <a:pPr/>
              <a:t>2</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p>
            <a:fld id="{7CD18965-6CB1-493F-8990-57C68F12BCC3}" type="datetimeFigureOut">
              <a:rPr lang="el-GR" smtClean="0"/>
              <a:pPr/>
              <a:t>21/12/2020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43E2081-DF20-4737-AF5D-F0E1275AA444}"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7CD18965-6CB1-493F-8990-57C68F12BCC3}" type="datetimeFigureOut">
              <a:rPr lang="el-GR" smtClean="0"/>
              <a:pPr/>
              <a:t>21/12/2020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43E2081-DF20-4737-AF5D-F0E1275AA444}"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7CD18965-6CB1-493F-8990-57C68F12BCC3}" type="datetimeFigureOut">
              <a:rPr lang="el-GR" smtClean="0"/>
              <a:pPr/>
              <a:t>21/12/2020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43E2081-DF20-4737-AF5D-F0E1275AA444}"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7CD18965-6CB1-493F-8990-57C68F12BCC3}" type="datetimeFigureOut">
              <a:rPr lang="el-GR" smtClean="0"/>
              <a:pPr/>
              <a:t>21/12/2020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43E2081-DF20-4737-AF5D-F0E1275AA444}"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7CD18965-6CB1-493F-8990-57C68F12BCC3}" type="datetimeFigureOut">
              <a:rPr lang="el-GR" smtClean="0"/>
              <a:pPr/>
              <a:t>21/12/2020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543E2081-DF20-4737-AF5D-F0E1275AA444}"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ημερομηνίας"/>
          <p:cNvSpPr>
            <a:spLocks noGrp="1"/>
          </p:cNvSpPr>
          <p:nvPr>
            <p:ph type="dt" sz="half" idx="10"/>
          </p:nvPr>
        </p:nvSpPr>
        <p:spPr/>
        <p:txBody>
          <a:bodyPr/>
          <a:lstStyle/>
          <a:p>
            <a:fld id="{7CD18965-6CB1-493F-8990-57C68F12BCC3}" type="datetimeFigureOut">
              <a:rPr lang="el-GR" smtClean="0"/>
              <a:pPr/>
              <a:t>21/12/2020</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543E2081-DF20-4737-AF5D-F0E1275AA444}"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6 - Θέση ημερομηνίας"/>
          <p:cNvSpPr>
            <a:spLocks noGrp="1"/>
          </p:cNvSpPr>
          <p:nvPr>
            <p:ph type="dt" sz="half" idx="10"/>
          </p:nvPr>
        </p:nvSpPr>
        <p:spPr/>
        <p:txBody>
          <a:bodyPr/>
          <a:lstStyle/>
          <a:p>
            <a:fld id="{7CD18965-6CB1-493F-8990-57C68F12BCC3}" type="datetimeFigureOut">
              <a:rPr lang="el-GR" smtClean="0"/>
              <a:pPr/>
              <a:t>21/12/2020</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543E2081-DF20-4737-AF5D-F0E1275AA444}"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ημερομηνίας"/>
          <p:cNvSpPr>
            <a:spLocks noGrp="1"/>
          </p:cNvSpPr>
          <p:nvPr>
            <p:ph type="dt" sz="half" idx="10"/>
          </p:nvPr>
        </p:nvSpPr>
        <p:spPr/>
        <p:txBody>
          <a:bodyPr/>
          <a:lstStyle/>
          <a:p>
            <a:fld id="{7CD18965-6CB1-493F-8990-57C68F12BCC3}" type="datetimeFigureOut">
              <a:rPr lang="el-GR" smtClean="0"/>
              <a:pPr/>
              <a:t>21/12/2020</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543E2081-DF20-4737-AF5D-F0E1275AA444}"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7CD18965-6CB1-493F-8990-57C68F12BCC3}" type="datetimeFigureOut">
              <a:rPr lang="el-GR" smtClean="0"/>
              <a:pPr/>
              <a:t>21/12/2020</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543E2081-DF20-4737-AF5D-F0E1275AA444}"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7CD18965-6CB1-493F-8990-57C68F12BCC3}" type="datetimeFigureOut">
              <a:rPr lang="el-GR" smtClean="0"/>
              <a:pPr/>
              <a:t>21/12/2020</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543E2081-DF20-4737-AF5D-F0E1275AA444}"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7CD18965-6CB1-493F-8990-57C68F12BCC3}" type="datetimeFigureOut">
              <a:rPr lang="el-GR" smtClean="0"/>
              <a:pPr/>
              <a:t>21/12/2020</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543E2081-DF20-4737-AF5D-F0E1275AA444}"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D18965-6CB1-493F-8990-57C68F12BCC3}" type="datetimeFigureOut">
              <a:rPr lang="el-GR" smtClean="0"/>
              <a:pPr/>
              <a:t>21/12/2020</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3E2081-DF20-4737-AF5D-F0E1275AA444}"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11560" y="620688"/>
            <a:ext cx="7772400" cy="1470025"/>
          </a:xfrm>
        </p:spPr>
        <p:txBody>
          <a:bodyPr/>
          <a:lstStyle/>
          <a:p>
            <a:r>
              <a:rPr lang="el-GR" dirty="0" smtClean="0"/>
              <a:t>Συμπληρώματα αριθμών</a:t>
            </a:r>
            <a:endParaRPr lang="el-GR" dirty="0"/>
          </a:p>
        </p:txBody>
      </p:sp>
      <p:sp>
        <p:nvSpPr>
          <p:cNvPr id="3" name="2 - Υπότιτλος"/>
          <p:cNvSpPr>
            <a:spLocks noGrp="1"/>
          </p:cNvSpPr>
          <p:nvPr>
            <p:ph type="subTitle" idx="1"/>
          </p:nvPr>
        </p:nvSpPr>
        <p:spPr>
          <a:xfrm>
            <a:off x="1403648" y="2204864"/>
            <a:ext cx="6400800" cy="1752600"/>
          </a:xfrm>
        </p:spPr>
        <p:txBody>
          <a:bodyPr>
            <a:normAutofit lnSpcReduction="10000"/>
          </a:bodyPr>
          <a:lstStyle/>
          <a:p>
            <a:pPr algn="just">
              <a:buFont typeface="Arial" pitchFamily="34" charset="0"/>
              <a:buChar char="•"/>
            </a:pPr>
            <a:r>
              <a:rPr lang="el-GR" sz="1800" dirty="0" smtClean="0"/>
              <a:t> </a:t>
            </a:r>
            <a:r>
              <a:rPr lang="el-GR" sz="1800" dirty="0" err="1" smtClean="0"/>
              <a:t>Συµπλήρωµα</a:t>
            </a:r>
            <a:r>
              <a:rPr lang="el-GR" sz="1800" dirty="0" smtClean="0"/>
              <a:t> (</a:t>
            </a:r>
            <a:r>
              <a:rPr lang="el-GR" sz="1800" dirty="0" err="1" smtClean="0"/>
              <a:t>complement</a:t>
            </a:r>
            <a:r>
              <a:rPr lang="el-GR" sz="1800" dirty="0" smtClean="0"/>
              <a:t>) ενός </a:t>
            </a:r>
            <a:r>
              <a:rPr lang="el-GR" sz="1800" dirty="0" err="1" smtClean="0"/>
              <a:t>αριθµού</a:t>
            </a:r>
            <a:r>
              <a:rPr lang="el-GR" sz="1800" dirty="0" smtClean="0"/>
              <a:t> N είναι ένας άλλος </a:t>
            </a:r>
            <a:r>
              <a:rPr lang="el-GR" sz="1800" dirty="0" err="1" smtClean="0"/>
              <a:t>αριθµός</a:t>
            </a:r>
            <a:r>
              <a:rPr lang="el-GR" sz="1800" dirty="0" smtClean="0"/>
              <a:t>, ο οποίος </a:t>
            </a:r>
            <a:r>
              <a:rPr lang="el-GR" sz="1800" dirty="0" err="1" smtClean="0"/>
              <a:t>συµπληρώνει</a:t>
            </a:r>
            <a:r>
              <a:rPr lang="el-GR" sz="1800" dirty="0" smtClean="0"/>
              <a:t> τον N ως προς έναν </a:t>
            </a:r>
            <a:r>
              <a:rPr lang="el-GR" sz="1800" dirty="0" err="1" smtClean="0"/>
              <a:t>αριθµό</a:t>
            </a:r>
            <a:r>
              <a:rPr lang="el-GR" sz="1800" dirty="0" smtClean="0"/>
              <a:t> αναφοράς</a:t>
            </a:r>
          </a:p>
          <a:p>
            <a:pPr algn="just">
              <a:buFont typeface="Arial" pitchFamily="34" charset="0"/>
              <a:buChar char="•"/>
            </a:pPr>
            <a:r>
              <a:rPr lang="el-GR" sz="2400" dirty="0" smtClean="0"/>
              <a:t>Ως προς βάση μείον ένα: </a:t>
            </a:r>
            <a:r>
              <a:rPr lang="en-US" sz="2400" dirty="0" smtClean="0"/>
              <a:t>r</a:t>
            </a:r>
            <a:r>
              <a:rPr lang="en-US" sz="2400" baseline="30000" dirty="0" smtClean="0"/>
              <a:t>n</a:t>
            </a:r>
            <a:r>
              <a:rPr lang="en-US" sz="2400" dirty="0" smtClean="0"/>
              <a:t>-N-1</a:t>
            </a:r>
          </a:p>
          <a:p>
            <a:pPr algn="just">
              <a:buFont typeface="Arial" pitchFamily="34" charset="0"/>
              <a:buChar char="•"/>
            </a:pPr>
            <a:r>
              <a:rPr lang="el-GR" sz="2400" dirty="0" smtClean="0"/>
              <a:t>Ως προς βάση: </a:t>
            </a:r>
            <a:r>
              <a:rPr lang="en-US" sz="2400" dirty="0" err="1" smtClean="0"/>
              <a:t>r</a:t>
            </a:r>
            <a:r>
              <a:rPr lang="en-US" sz="2400" baseline="30000" dirty="0" err="1" smtClean="0"/>
              <a:t>n</a:t>
            </a:r>
            <a:r>
              <a:rPr lang="en-US" sz="2400" dirty="0" smtClean="0"/>
              <a:t>-N</a:t>
            </a:r>
            <a:endParaRPr lang="el-GR" sz="2400" dirty="0" smtClean="0"/>
          </a:p>
          <a:p>
            <a:pPr algn="just">
              <a:buFont typeface="Arial" pitchFamily="34" charset="0"/>
              <a:buChar char="•"/>
            </a:pPr>
            <a:endParaRPr lang="el-GR" sz="1800" dirty="0" smtClean="0"/>
          </a:p>
          <a:p>
            <a:pPr>
              <a:buFont typeface="Arial" pitchFamily="34" charset="0"/>
              <a:buChar char="•"/>
            </a:pPr>
            <a:endParaRPr lang="el-G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ΑΝΑΠΑΡΑΣΤΑΣΗ ΑΡΝΗΤΙΚΩΝ</a:t>
            </a:r>
            <a:endParaRPr lang="el-GR" dirty="0"/>
          </a:p>
        </p:txBody>
      </p:sp>
      <p:sp>
        <p:nvSpPr>
          <p:cNvPr id="3" name="2 - Θέση περιεχομένου"/>
          <p:cNvSpPr>
            <a:spLocks noGrp="1"/>
          </p:cNvSpPr>
          <p:nvPr>
            <p:ph idx="1"/>
          </p:nvPr>
        </p:nvSpPr>
        <p:spPr/>
        <p:txBody>
          <a:bodyPr/>
          <a:lstStyle/>
          <a:p>
            <a:r>
              <a:rPr lang="el-GR" dirty="0" smtClean="0"/>
              <a:t>Ποιο από τα συμπληρώματα χρησιμοποιείται και γιατί;</a:t>
            </a:r>
          </a:p>
          <a:p>
            <a:r>
              <a:rPr lang="el-GR" dirty="0" smtClean="0"/>
              <a:t>Ποιες είναι οι ποσότητες που χωρούν σε ένα ή περισσότερα </a:t>
            </a:r>
            <a:r>
              <a:rPr lang="en-US" dirty="0" smtClean="0"/>
              <a:t>bytes </a:t>
            </a:r>
            <a:r>
              <a:rPr lang="el-GR" dirty="0" smtClean="0"/>
              <a:t>όταν χρησιμοποιούμε πρόσημο;</a:t>
            </a:r>
          </a:p>
          <a:p>
            <a:r>
              <a:rPr lang="el-GR" dirty="0" smtClean="0"/>
              <a:t>Ποιες όταν δεν χρησιμοποιούμε πρόσημο;</a:t>
            </a:r>
          </a:p>
          <a:p>
            <a:r>
              <a:rPr lang="el-GR" dirty="0" smtClean="0"/>
              <a:t>ΠΟΛΥ ΠΡΟΣΟΧΗ ΕΙΝΑΙ ΠΟΛΥ ΣΗΜΑΝΤΙΚΑ ΓΙΑ ΤΗ ΣΥΝΕΧΕΙΑ</a:t>
            </a:r>
            <a:endParaRPr lang="el-G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ΠΡΟΣΘΕΣΗ ΠΡΟΣΗΜΑΣΜΕΝΩΝ</a:t>
            </a:r>
            <a:endParaRPr lang="el-GR" dirty="0"/>
          </a:p>
        </p:txBody>
      </p:sp>
      <p:sp>
        <p:nvSpPr>
          <p:cNvPr id="3" name="2 - Θέση περιεχομένου"/>
          <p:cNvSpPr>
            <a:spLocks noGrp="1"/>
          </p:cNvSpPr>
          <p:nvPr>
            <p:ph idx="1"/>
          </p:nvPr>
        </p:nvSpPr>
        <p:spPr/>
        <p:txBody>
          <a:bodyPr/>
          <a:lstStyle/>
          <a:p>
            <a:r>
              <a:rPr lang="el-GR" dirty="0" smtClean="0"/>
              <a:t>Μ+Ν, Μ,Ν θετικοί</a:t>
            </a:r>
          </a:p>
          <a:p>
            <a:r>
              <a:rPr lang="el-GR" dirty="0" smtClean="0"/>
              <a:t>Έλεγχος υπερχείλισης. </a:t>
            </a:r>
          </a:p>
          <a:p>
            <a:endParaRPr lang="el-G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ΑΦΑΙΡΕΣΗ ΠΡΟΣΗΜΑΣΜΕΝΩΝ</a:t>
            </a:r>
            <a:endParaRPr lang="el-GR" dirty="0"/>
          </a:p>
        </p:txBody>
      </p:sp>
      <p:sp>
        <p:nvSpPr>
          <p:cNvPr id="3" name="2 - Θέση περιεχομένου"/>
          <p:cNvSpPr>
            <a:spLocks noGrp="1"/>
          </p:cNvSpPr>
          <p:nvPr>
            <p:ph idx="1"/>
          </p:nvPr>
        </p:nvSpPr>
        <p:spPr/>
        <p:txBody>
          <a:bodyPr/>
          <a:lstStyle/>
          <a:p>
            <a:r>
              <a:rPr lang="el-GR" dirty="0" smtClean="0"/>
              <a:t>Μ-Ν: Προσθέτουμε στο Μ το Σ</a:t>
            </a:r>
            <a:r>
              <a:rPr lang="el-GR" baseline="-25000" dirty="0" smtClean="0"/>
              <a:t>2</a:t>
            </a:r>
            <a:r>
              <a:rPr lang="el-GR" dirty="0" smtClean="0"/>
              <a:t> του Ν</a:t>
            </a:r>
          </a:p>
          <a:p>
            <a:r>
              <a:rPr lang="el-GR" dirty="0" smtClean="0"/>
              <a:t>Αν </a:t>
            </a:r>
            <a:r>
              <a:rPr lang="en-US" dirty="0" smtClean="0"/>
              <a:t>M&gt;= N, </a:t>
            </a:r>
            <a:r>
              <a:rPr lang="el-GR" dirty="0" smtClean="0"/>
              <a:t>τότε αγνοούμε το τελικό κρατούμενο</a:t>
            </a:r>
          </a:p>
          <a:p>
            <a:r>
              <a:rPr lang="el-GR" dirty="0" smtClean="0"/>
              <a:t>Αν Μ&lt;Ν, δεν υπάρχει κρατούμενο και βρίσκουμε το Σ</a:t>
            </a:r>
            <a:r>
              <a:rPr lang="el-GR" baseline="-25000" dirty="0" smtClean="0"/>
              <a:t>2</a:t>
            </a:r>
            <a:r>
              <a:rPr lang="el-GR" dirty="0" smtClean="0"/>
              <a:t> του αποτελέσματος για να δούμε ποιος είναι ο αριθμός</a:t>
            </a:r>
          </a:p>
          <a:p>
            <a:r>
              <a:rPr lang="el-GR" dirty="0" smtClean="0"/>
              <a:t>Απόδειξη ορθότητας των 2 περιπτώσεων;</a:t>
            </a:r>
            <a:endParaRPr lang="el-GR" dirty="0"/>
          </a:p>
        </p:txBody>
      </p:sp>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1930</TotalTime>
  <Words>2905</Words>
  <Application>Microsoft Office PowerPoint</Application>
  <PresentationFormat>Προβολή στην οθόνη (4:3)</PresentationFormat>
  <Paragraphs>585</Paragraphs>
  <Slides>4</Slides>
  <Notes>2</Notes>
  <HiddenSlides>0</HiddenSlides>
  <MMClips>0</MMClips>
  <ScaleCrop>false</ScaleCrop>
  <HeadingPairs>
    <vt:vector size="4" baseType="variant">
      <vt:variant>
        <vt:lpstr>Θέμα</vt:lpstr>
      </vt:variant>
      <vt:variant>
        <vt:i4>1</vt:i4>
      </vt:variant>
      <vt:variant>
        <vt:lpstr>Τίτλοι διαφανειών</vt:lpstr>
      </vt:variant>
      <vt:variant>
        <vt:i4>4</vt:i4>
      </vt:variant>
    </vt:vector>
  </HeadingPairs>
  <TitlesOfParts>
    <vt:vector size="5" baseType="lpstr">
      <vt:lpstr>Θέμα του Office</vt:lpstr>
      <vt:lpstr>Συμπληρώματα αριθμών</vt:lpstr>
      <vt:lpstr>ΑΝΑΠΑΡΑΣΤΑΣΗ ΑΡΝΗΤΙΚΩΝ</vt:lpstr>
      <vt:lpstr>ΠΡΟΣΘΕΣΗ ΠΡΟΣΗΜΑΣΜΕΝΩΝ</vt:lpstr>
      <vt:lpstr>ΑΦΑΙΡΕΣΗ ΠΡΟΣΗΜΑΣΜΕΝΩΝ</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Συμπληρώματα αριθμών</dc:title>
  <dc:creator>Σταύρος</dc:creator>
  <cp:lastModifiedBy>Σταύρος</cp:lastModifiedBy>
  <cp:revision>5</cp:revision>
  <dcterms:created xsi:type="dcterms:W3CDTF">2020-12-17T06:47:42Z</dcterms:created>
  <dcterms:modified xsi:type="dcterms:W3CDTF">2020-12-21T09:32:11Z</dcterms:modified>
</cp:coreProperties>
</file>