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80" autoAdjust="0"/>
  </p:normalViewPr>
  <p:slideViewPr>
    <p:cSldViewPr>
      <p:cViewPr varScale="1">
        <p:scale>
          <a:sx n="49" d="100"/>
          <a:sy n="49" d="100"/>
        </p:scale>
        <p:origin x="-19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33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7F2DD-B710-4E2C-BE65-5B6FD1245ED7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153D6-54FA-433F-854D-D5B1F87329E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Σε</a:t>
            </a:r>
            <a:r>
              <a:rPr lang="el-GR" baseline="0" dirty="0" smtClean="0"/>
              <a:t> κάθε περίπτωση, γίνεται πρόσθεση.</a:t>
            </a:r>
          </a:p>
          <a:p>
            <a:r>
              <a:rPr lang="el-GR" baseline="0" dirty="0" smtClean="0"/>
              <a:t>ΚΑΝΟΝΑΣ: Οι θετικοί αριθμοί γράφονται ως έχουν. Οι αρνητικοί, γράφονται σε μορφή Σ</a:t>
            </a:r>
            <a:r>
              <a:rPr lang="el-GR" baseline="-25000" dirty="0" smtClean="0"/>
              <a:t>2</a:t>
            </a:r>
            <a:r>
              <a:rPr lang="el-GR" baseline="0" dirty="0" smtClean="0"/>
              <a:t> και γίνεται πρόσθεση. Αυτό μας δίνει το πλεονέκτημα κατά την υλοποίηση του </a:t>
            </a:r>
            <a:r>
              <a:rPr lang="en-US" baseline="0" dirty="0" smtClean="0"/>
              <a:t>hardware </a:t>
            </a:r>
            <a:r>
              <a:rPr lang="el-GR" baseline="0" dirty="0" smtClean="0"/>
              <a:t>να χρησιμοποιήσουμε ΈΝΑ ΜΟΝΟ κύκλωμα, το οποίο κάνει πρόσθεση και αφαίρεση.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ΣΗΜΑΝΤΙΚΟ: ΝΑ ΚΑΤΑΛΑΒΟΥΜΕ ΣΕ ΠΟΙΕΣ ΠΕΡΙΠΤΩΣΕΙΣ ΕΧΟΥΜΕ ΥΠΕΡΧΕΙΛΙΣΗ και σε ποιες όχι. </a:t>
            </a:r>
          </a:p>
          <a:p>
            <a:r>
              <a:rPr lang="en-US" dirty="0" smtClean="0"/>
              <a:t>Overflow.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Στα 4 παραδείγματα θα χρησιμοποιήσουμε προσημασμένους αριθμούς ενός </a:t>
            </a:r>
            <a:r>
              <a:rPr lang="en-US" baseline="0" dirty="0" smtClean="0"/>
              <a:t>byte. </a:t>
            </a:r>
          </a:p>
          <a:p>
            <a:endParaRPr lang="en-US" baseline="0" dirty="0" smtClean="0"/>
          </a:p>
          <a:p>
            <a:r>
              <a:rPr lang="el-GR" baseline="0" dirty="0" smtClean="0"/>
              <a:t>ΕΡΩΤΗΣΗ: Με δεδομένο ότι με 1 </a:t>
            </a:r>
            <a:r>
              <a:rPr lang="en-US" baseline="0" dirty="0" smtClean="0"/>
              <a:t>byte </a:t>
            </a:r>
            <a:r>
              <a:rPr lang="el-GR" baseline="0" dirty="0" smtClean="0"/>
              <a:t>μπορούμε να χωρέσουμε τους αριθμούς από -128 ως 127, σε ποιες από τις παραπάνω 4 πράξεις μπορεί το αποτέλεσμα να φύγει έξω από το διάστημα [-128…127];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Α+Β: 2 θετικοί αριθμοί στο [-128…127] μπορούν να μας βγάλουν αποτέλεσμα εκτός ΔΕΞΙΟΥ ορίου (&gt;127)</a:t>
            </a:r>
          </a:p>
          <a:p>
            <a:r>
              <a:rPr lang="el-GR" baseline="0" dirty="0" smtClean="0"/>
              <a:t>-Α-Β = -(Α+Β), μπορούν να μας βγάλουν αποτέλεσμα εκτός ΑΡΙΣΤΕΡΟΥ ορίου (&lt;-128)</a:t>
            </a:r>
          </a:p>
          <a:p>
            <a:r>
              <a:rPr lang="el-GR" baseline="0" dirty="0" smtClean="0"/>
              <a:t>Οι 2 αυτές περιπτώσεις μπορούν να οδηγήσουν σε υπερχείλιση ΠΡΟΣΗΜΟΥ.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Στις άλλες 2 περιπτώσεις, δεν μπορούμε να βγούμε εκτός διαστήματος. ΔΕΝ υπάρχει υπερχείλιση</a:t>
            </a:r>
          </a:p>
          <a:p>
            <a:r>
              <a:rPr lang="el-GR" baseline="0" dirty="0" smtClean="0"/>
              <a:t>Αντίστοιχα θα ισχύουν και με περισσότερα </a:t>
            </a:r>
            <a:r>
              <a:rPr lang="en-US" baseline="0" dirty="0" smtClean="0"/>
              <a:t>byte (</a:t>
            </a:r>
            <a:r>
              <a:rPr lang="el-GR" baseline="0" dirty="0" smtClean="0"/>
              <a:t>το διάστημα θα είναι μεγαλύτερο)</a:t>
            </a:r>
            <a:r>
              <a:rPr lang="en-US" baseline="0" dirty="0" smtClean="0"/>
              <a:t>. 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ΠΩΣ ελέγχεται η υπερχείλιση; ΑΠΟ τα 2 τελευταία ΚΡΑΤΟΥΜΕΝΑ των πράξεων.</a:t>
            </a:r>
          </a:p>
          <a:p>
            <a:r>
              <a:rPr lang="el-GR" baseline="0" dirty="0" smtClean="0"/>
              <a:t>Αν τα 2 τελευταία </a:t>
            </a:r>
            <a:r>
              <a:rPr lang="el-GR" u="sng" baseline="0" dirty="0" smtClean="0"/>
              <a:t>κρατούμενα</a:t>
            </a:r>
            <a:r>
              <a:rPr lang="el-GR" baseline="0" dirty="0" smtClean="0"/>
              <a:t> είναι ίσα (είτε 0 είτε 1) ΔΕΝ ΕΧΟΥΜΕ υπερχείλιση </a:t>
            </a:r>
            <a:r>
              <a:rPr lang="el-GR" u="none" baseline="0" dirty="0" err="1" smtClean="0"/>
              <a:t>προσήμου</a:t>
            </a:r>
            <a:r>
              <a:rPr lang="el-GR" u="none" baseline="0" dirty="0" smtClean="0"/>
              <a:t>,</a:t>
            </a:r>
            <a:r>
              <a:rPr lang="el-GR" baseline="0" dirty="0" smtClean="0"/>
              <a:t> αν δεν είναι ίσα (το προτελευταίο </a:t>
            </a:r>
            <a:r>
              <a:rPr lang="el-GR" u="sng" baseline="0" dirty="0" smtClean="0"/>
              <a:t>κρατούμενο</a:t>
            </a:r>
            <a:r>
              <a:rPr lang="el-GR" baseline="0" dirty="0" smtClean="0"/>
              <a:t> να είναι 0 και το τελευταίο να είναι 1) τότε έχουμε υπερχείλιση.</a:t>
            </a:r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________________________________________ΜΑΘΗΜΑ ΠΕΜΠΤΗΣ__________________________________________________________________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Θα χρησιμοποιήσουμε αριθμούς ενός </a:t>
            </a:r>
            <a:r>
              <a:rPr lang="en-US" baseline="0" dirty="0" smtClean="0"/>
              <a:t>byte </a:t>
            </a:r>
            <a:r>
              <a:rPr lang="el-GR" baseline="0" dirty="0" smtClean="0"/>
              <a:t>αλλά σε ανάλογα συμπεράσματα καταλήγουμε και για 2 ή περισσότερα </a:t>
            </a:r>
            <a:r>
              <a:rPr lang="en-US" baseline="0" dirty="0" smtClean="0"/>
              <a:t>byte.</a:t>
            </a:r>
          </a:p>
          <a:p>
            <a:r>
              <a:rPr lang="en-US" baseline="0" dirty="0" smtClean="0"/>
              <a:t>96-50</a:t>
            </a:r>
          </a:p>
          <a:p>
            <a:r>
              <a:rPr lang="en-US" baseline="0" dirty="0" smtClean="0"/>
              <a:t>50-96</a:t>
            </a:r>
          </a:p>
          <a:p>
            <a:r>
              <a:rPr lang="en-US" baseline="0" dirty="0" smtClean="0"/>
              <a:t>96+50</a:t>
            </a:r>
          </a:p>
          <a:p>
            <a:r>
              <a:rPr lang="en-US" baseline="0" dirty="0" smtClean="0"/>
              <a:t>-96-50</a:t>
            </a:r>
          </a:p>
          <a:p>
            <a:endParaRPr lang="en-US" baseline="0" dirty="0" smtClean="0"/>
          </a:p>
          <a:p>
            <a:r>
              <a:rPr lang="el-GR" baseline="0" dirty="0" smtClean="0"/>
              <a:t>Οι προσημασμένοι αριθμοί ενός </a:t>
            </a:r>
            <a:r>
              <a:rPr lang="en-US" baseline="0" dirty="0" smtClean="0"/>
              <a:t>byte </a:t>
            </a:r>
            <a:r>
              <a:rPr lang="el-GR" baseline="0" dirty="0" smtClean="0"/>
              <a:t>Δ= </a:t>
            </a:r>
            <a:r>
              <a:rPr lang="en-US" baseline="0" dirty="0" smtClean="0"/>
              <a:t>[-128…127]</a:t>
            </a:r>
          </a:p>
          <a:p>
            <a:r>
              <a:rPr lang="en-US" baseline="0" dirty="0" smtClean="0"/>
              <a:t>A, B </a:t>
            </a:r>
            <a:r>
              <a:rPr lang="el-GR" baseline="0" dirty="0" smtClean="0"/>
              <a:t>εντός του Δ. Σε ποιες περιπτώσεις μπορεί το αποτέλεσμα να «υπερχειλίσει» δηλαδή να βγει εκτός του Δ. Στις  περιπτώσεις 3,4. </a:t>
            </a:r>
          </a:p>
          <a:p>
            <a:r>
              <a:rPr lang="el-GR" baseline="0" dirty="0" smtClean="0"/>
              <a:t>ΥΠΕΡΧΕΙΛΙΣΗ (</a:t>
            </a:r>
            <a:r>
              <a:rPr lang="en-US" baseline="0" dirty="0" smtClean="0"/>
              <a:t>Overflow</a:t>
            </a:r>
            <a:r>
              <a:rPr lang="el-GR" baseline="0" dirty="0" smtClean="0"/>
              <a:t>)</a:t>
            </a:r>
            <a:endParaRPr lang="en-US" baseline="0" dirty="0" smtClean="0"/>
          </a:p>
          <a:p>
            <a:r>
              <a:rPr lang="el-GR" baseline="0" dirty="0" smtClean="0"/>
              <a:t>Έχω δηλώσει τους αριθμούς Α και Β στο πρόγραμμά μου ως </a:t>
            </a:r>
            <a:r>
              <a:rPr lang="en-US" baseline="0" dirty="0" smtClean="0"/>
              <a:t>integer </a:t>
            </a:r>
            <a:r>
              <a:rPr lang="el-GR" baseline="0" dirty="0" smtClean="0"/>
              <a:t>και έστω ότι η γλώσσα προγραμματισμού αποθηκεύει τους ακεραίους σε 1 </a:t>
            </a:r>
            <a:r>
              <a:rPr lang="en-US" baseline="0" dirty="0" smtClean="0"/>
              <a:t>byte. </a:t>
            </a:r>
          </a:p>
          <a:p>
            <a:r>
              <a:rPr lang="en-US" baseline="0" dirty="0" smtClean="0"/>
              <a:t>S= A+B, </a:t>
            </a:r>
            <a:r>
              <a:rPr lang="el-GR" baseline="0" dirty="0" smtClean="0"/>
              <a:t>το </a:t>
            </a:r>
            <a:r>
              <a:rPr lang="en-US" baseline="0" dirty="0" smtClean="0"/>
              <a:t>S </a:t>
            </a:r>
            <a:r>
              <a:rPr lang="el-GR" baseline="0" dirty="0" smtClean="0"/>
              <a:t>θα αποθηκευτεί σε 1 </a:t>
            </a:r>
            <a:r>
              <a:rPr lang="en-US" baseline="0" dirty="0" smtClean="0"/>
              <a:t>byte. </a:t>
            </a:r>
          </a:p>
          <a:p>
            <a:r>
              <a:rPr lang="en-US" baseline="0" dirty="0" smtClean="0"/>
              <a:t>96+50=146 (EKTO</a:t>
            </a:r>
            <a:r>
              <a:rPr lang="el-GR" baseline="0" dirty="0" smtClean="0"/>
              <a:t>Σ ΟΡΙΟΥ)</a:t>
            </a:r>
          </a:p>
          <a:p>
            <a:r>
              <a:rPr lang="el-GR" baseline="0" dirty="0" smtClean="0"/>
              <a:t>96+2=98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__________________________________________ </a:t>
            </a:r>
            <a:r>
              <a:rPr lang="el-GR" baseline="0" dirty="0" smtClean="0"/>
              <a:t>ΠΑΡΑΣΚΕΥΗ</a:t>
            </a:r>
            <a:r>
              <a:rPr lang="en-US" baseline="0" dirty="0" smtClean="0"/>
              <a:t>________________________________</a:t>
            </a:r>
            <a:endParaRPr lang="en-US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Οι Α και Β είναι ενός </a:t>
            </a:r>
            <a:r>
              <a:rPr lang="en-US" baseline="0" dirty="0" smtClean="0"/>
              <a:t>byte</a:t>
            </a:r>
            <a:r>
              <a:rPr lang="el-GR" baseline="0" dirty="0" smtClean="0"/>
              <a:t>   </a:t>
            </a:r>
          </a:p>
          <a:p>
            <a:r>
              <a:rPr lang="el-GR" baseline="0" dirty="0" smtClean="0"/>
              <a:t>Οι Α και Β ανήκουν στο Δ=[-128..127]</a:t>
            </a:r>
          </a:p>
          <a:p>
            <a:r>
              <a:rPr lang="el-GR" baseline="0" dirty="0" smtClean="0"/>
              <a:t>-Α-Β =-(Α+Β)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3D6-54FA-433F-854D-D5B1F87329EE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Θέσεις:</a:t>
            </a:r>
            <a:r>
              <a:rPr lang="el-GR" baseline="0" dirty="0" smtClean="0"/>
              <a:t> Δυνάμεις του 2.</a:t>
            </a:r>
          </a:p>
          <a:p>
            <a:r>
              <a:rPr lang="el-GR" baseline="0" dirty="0" smtClean="0"/>
              <a:t>Α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αριθμού 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Β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αριθμού 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κρατούμενα που προκύπτουν από πράξη στην αμέσως προηγούμενη στήλη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C0 </a:t>
            </a:r>
            <a:r>
              <a:rPr lang="el-GR" baseline="0" dirty="0" smtClean="0"/>
              <a:t>είναι το αρχικό κρατούμενο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C1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Α0+Β0</a:t>
            </a: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</a:t>
            </a:r>
            <a:r>
              <a:rPr lang="el-GR" baseline="0" dirty="0" smtClean="0"/>
              <a:t>2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Α1+Β1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</a:t>
            </a:r>
            <a:r>
              <a:rPr lang="el-GR" baseline="0" dirty="0" smtClean="0"/>
              <a:t>3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Α2+Β2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Με κόκκινα γράμματα είναι το </a:t>
            </a:r>
            <a:r>
              <a:rPr lang="en-US" baseline="0" dirty="0" smtClean="0"/>
              <a:t>C8</a:t>
            </a:r>
            <a:r>
              <a:rPr lang="el-GR" baseline="0" dirty="0" smtClean="0"/>
              <a:t>, το οποίο είναι το κρατούμενο που προκύπτει από την πρόσθεση Α7+Β7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Για τους ελέγχους υπερχείλισης θα εξετάζουμε τα </a:t>
            </a:r>
            <a:r>
              <a:rPr lang="en-US" baseline="0" dirty="0" smtClean="0"/>
              <a:t>C7, C8</a:t>
            </a: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</a:t>
            </a:r>
            <a:r>
              <a:rPr lang="el-GR" baseline="30000" dirty="0" smtClean="0"/>
              <a:t>η</a:t>
            </a:r>
            <a:r>
              <a:rPr lang="el-GR" baseline="0" dirty="0" smtClean="0"/>
              <a:t> περίπτωση: Α-Β με  Α&gt;Β: Προσθέτουμε στο Α το Σ</a:t>
            </a:r>
            <a:r>
              <a:rPr lang="el-GR" baseline="-25000" dirty="0" smtClean="0"/>
              <a:t>2</a:t>
            </a:r>
            <a:r>
              <a:rPr lang="el-GR" baseline="0" dirty="0" smtClean="0"/>
              <a:t> του Β, δηλαδή στο +96 το -50. Το αποτέλεσμα θα έχει μία μονάδα στο </a:t>
            </a:r>
            <a:r>
              <a:rPr lang="en-US" baseline="0" dirty="0" smtClean="0"/>
              <a:t>C8 (</a:t>
            </a:r>
            <a:r>
              <a:rPr lang="el-GR" baseline="0" dirty="0" smtClean="0"/>
              <a:t>κόκκινο) η οποία αγνοείται. Το υπόλοιπο είναι το σωστό αποτέλεσμα.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00101110 = +46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ΥΠΑΡΧΕΙ υπερχείλιση; ΌΧΙ επειδή </a:t>
            </a:r>
            <a:r>
              <a:rPr lang="en-US" baseline="0" dirty="0" smtClean="0"/>
              <a:t>C7=C8=1</a:t>
            </a:r>
            <a:r>
              <a:rPr lang="el-GR" baseline="0" dirty="0" smtClean="0"/>
              <a:t>(ΠΑΝΤΑ όταν </a:t>
            </a:r>
            <a:r>
              <a:rPr lang="en-US" baseline="0" dirty="0" smtClean="0"/>
              <a:t>A&gt;B). </a:t>
            </a:r>
            <a:r>
              <a:rPr lang="el-GR" baseline="0" dirty="0" smtClean="0"/>
              <a:t>Όταν το κύκλωμα αθροιστή ελέγξει τα 2 τελευταία κρατούμενα και δει ότι είναι ίσα, θα στείλει ένα σήμα ότι το αποτέλεσμα είναι σωστό.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ΑΠΟΔΕΙΞΗ ΟΡΘΟΤΗΤΑΣ: Το πρώτο </a:t>
            </a:r>
            <a:r>
              <a:rPr lang="en-US" baseline="0" dirty="0" smtClean="0"/>
              <a:t>bit </a:t>
            </a:r>
            <a:r>
              <a:rPr lang="el-GR" baseline="0" dirty="0" smtClean="0"/>
              <a:t>από αριστερά είναι 0, θετικό όπως θα έπρεπε να είναι.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Όλες οι πράξεις αυτής της μορφής υπακούν στους ίδιους κανόνες και συμπεράσματα.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ΠΑΡΑΤΗΡΗΣΗ: ΓΙΑ 2 </a:t>
            </a:r>
            <a:r>
              <a:rPr lang="en-US" dirty="0" smtClean="0"/>
              <a:t>byte </a:t>
            </a:r>
            <a:r>
              <a:rPr lang="el-GR" dirty="0" smtClean="0"/>
              <a:t>ελέγχετε</a:t>
            </a:r>
            <a:r>
              <a:rPr lang="el-GR" baseline="0" dirty="0" smtClean="0"/>
              <a:t> τα κρατούμενα </a:t>
            </a:r>
            <a:r>
              <a:rPr lang="en-US" baseline="0" dirty="0" smtClean="0"/>
              <a:t>C15, C16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________________________________ ΠΕΜΠΤΗ____________________________________________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 smtClean="0"/>
          </a:p>
          <a:p>
            <a:r>
              <a:rPr lang="el-GR" dirty="0" smtClean="0"/>
              <a:t>Θέσεις:</a:t>
            </a:r>
            <a:r>
              <a:rPr lang="el-GR" baseline="0" dirty="0" smtClean="0"/>
              <a:t> Δυνάμεις του 2.</a:t>
            </a:r>
          </a:p>
          <a:p>
            <a:r>
              <a:rPr lang="el-GR" baseline="0" dirty="0" smtClean="0"/>
              <a:t>Α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αριθμού 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Β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αριθμού 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κρατούμενα που προκύπτουν από πράξη στην </a:t>
            </a:r>
            <a:r>
              <a:rPr lang="el-GR" u="sng" baseline="0" dirty="0" smtClean="0"/>
              <a:t>αμέσως προηγούμενη στήλη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C0 </a:t>
            </a:r>
            <a:r>
              <a:rPr lang="el-GR" baseline="0" dirty="0" smtClean="0"/>
              <a:t>είναι το αρχικό κρατούμενο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C1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Α0+Β0</a:t>
            </a: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</a:t>
            </a:r>
            <a:r>
              <a:rPr lang="el-GR" baseline="0" dirty="0" smtClean="0"/>
              <a:t>2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Α1+Β1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</a:t>
            </a:r>
            <a:r>
              <a:rPr lang="el-GR" baseline="0" dirty="0" smtClean="0"/>
              <a:t>3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Α2+Β2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Και τελικά το </a:t>
            </a:r>
            <a:r>
              <a:rPr lang="en-US" baseline="0" dirty="0" smtClean="0"/>
              <a:t>C8 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</a:t>
            </a:r>
            <a:r>
              <a:rPr lang="en-US" baseline="0" dirty="0" smtClean="0"/>
              <a:t>7</a:t>
            </a:r>
            <a:r>
              <a:rPr lang="el-GR" baseline="0" dirty="0" smtClean="0"/>
              <a:t>+Β</a:t>
            </a:r>
            <a:r>
              <a:rPr lang="en-US" baseline="0" dirty="0" smtClean="0"/>
              <a:t>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C8 </a:t>
            </a:r>
            <a:r>
              <a:rPr lang="el-GR" baseline="0" dirty="0" smtClean="0"/>
              <a:t>θα είναι κόκκινο και θα το κατεβάζουμε στο αριστερότερο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</a:t>
            </a:r>
            <a:r>
              <a:rPr lang="en-US" baseline="0" dirty="0" smtClean="0"/>
              <a:t>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ΠΑΝΤΑ ΙΣΧΥΕΙ ΤΟ ΕΞΗΣ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ο αριθμός που λαμβάνει μέρος στο άθροισμα είναι θετικός, γράφεται στην κανονική του μορφή.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είναι αρνητικός, λαμβάνουμε το Σ</a:t>
            </a:r>
            <a:r>
              <a:rPr lang="el-GR" baseline="-25000" dirty="0" smtClean="0"/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Σε κάθε περίπτωση ΠΡΟΣΘΕΤΟΥΜΕ.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Π.χ. 96-50. Προσθέτουμε στο +96 το Σ</a:t>
            </a:r>
            <a:r>
              <a:rPr lang="el-GR" baseline="-25000" dirty="0" smtClean="0"/>
              <a:t>2</a:t>
            </a:r>
            <a:r>
              <a:rPr lang="el-GR" baseline="0" dirty="0" smtClean="0"/>
              <a:t> του +50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Για να κάνουμε έλεγχο υπερχείλισης, θα ελέγχουμε τα κρατούμενα </a:t>
            </a:r>
            <a:r>
              <a:rPr lang="en-US" baseline="0" dirty="0" smtClean="0"/>
              <a:t>C7,C8.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A-B </a:t>
            </a:r>
            <a:r>
              <a:rPr lang="el-GR" baseline="0" dirty="0" smtClean="0"/>
              <a:t>είναι σίγουρο ότι με Α&gt;Β θα πρέπει να δώσει θετικό αποτέλεσμα.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ΑΝΑΛΥΣΗ  Είναι προφανές ότι επειδή έχουμε προσθέσει τους αριθμούς, ότι θα έχουμε: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S7= </a:t>
            </a:r>
            <a:r>
              <a:rPr lang="el-GR" baseline="0" dirty="0" smtClean="0"/>
              <a:t>Α7+Β7</a:t>
            </a:r>
            <a:r>
              <a:rPr lang="en-US" baseline="0" dirty="0" smtClean="0"/>
              <a:t> + C7 =  0+1 +C7, </a:t>
            </a:r>
            <a:r>
              <a:rPr lang="el-GR" baseline="0" dirty="0" smtClean="0"/>
              <a:t>Δηλαδή </a:t>
            </a:r>
            <a:r>
              <a:rPr lang="en-US" baseline="0" dirty="0" smtClean="0"/>
              <a:t>S7= 1 +C7.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το </a:t>
            </a:r>
            <a:r>
              <a:rPr lang="en-US" baseline="0" dirty="0" smtClean="0"/>
              <a:t>C7=0 </a:t>
            </a:r>
            <a:r>
              <a:rPr lang="el-GR" baseline="0" dirty="0" smtClean="0"/>
              <a:t>τότε το αποτέλεσμα </a:t>
            </a:r>
            <a:r>
              <a:rPr lang="en-US" baseline="0" dirty="0" smtClean="0"/>
              <a:t>S7 </a:t>
            </a:r>
            <a:r>
              <a:rPr lang="el-GR" baseline="0" dirty="0" smtClean="0"/>
              <a:t>θα είναι ίσο με 1 (ΓΙΝΕΤΑΙ;;;;;;;;;)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Άρα, για να βγει το αποτέλεσμα θετικό, πρέπει </a:t>
            </a:r>
            <a:r>
              <a:rPr lang="en-US" baseline="0" dirty="0" smtClean="0"/>
              <a:t>C7=1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το </a:t>
            </a:r>
            <a:r>
              <a:rPr lang="en-US" baseline="0" dirty="0" smtClean="0"/>
              <a:t>C7=1, </a:t>
            </a:r>
            <a:r>
              <a:rPr lang="el-GR" baseline="0" dirty="0" smtClean="0"/>
              <a:t>τότε </a:t>
            </a:r>
            <a:r>
              <a:rPr lang="en-US" baseline="0" dirty="0" smtClean="0"/>
              <a:t>S8=1, </a:t>
            </a:r>
            <a:r>
              <a:rPr lang="el-GR" baseline="0" dirty="0" smtClean="0"/>
              <a:t>γιατί στην  αριστερότερη στήλη εκτελείται η πράξη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S7= </a:t>
            </a:r>
            <a:r>
              <a:rPr lang="el-GR" baseline="0" dirty="0" smtClean="0"/>
              <a:t>Α7+Β7</a:t>
            </a:r>
            <a:r>
              <a:rPr lang="en-US" baseline="0" dirty="0" smtClean="0"/>
              <a:t> + C7 =</a:t>
            </a:r>
            <a:r>
              <a:rPr lang="el-GR" baseline="0" dirty="0" smtClean="0"/>
              <a:t> 1+0+1. Άρα </a:t>
            </a:r>
            <a:r>
              <a:rPr lang="en-US" baseline="0" dirty="0" smtClean="0"/>
              <a:t>S7=0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u="sng" baseline="0" dirty="0" smtClean="0"/>
              <a:t>ΣΥΜΠΕΡΑΣΜΑ</a:t>
            </a:r>
            <a:endParaRPr lang="en-US" u="sng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Άρα, αν το  αποτέλεσμα είναι θετικό, τότε θα είναι </a:t>
            </a:r>
            <a:r>
              <a:rPr lang="en-US" b="1" baseline="0" dirty="0" smtClean="0"/>
              <a:t>C7=1=C8.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Αν έχουμε </a:t>
            </a:r>
            <a:r>
              <a:rPr lang="en-US" b="1" baseline="0" dirty="0" smtClean="0"/>
              <a:t>A-B </a:t>
            </a:r>
            <a:r>
              <a:rPr lang="el-GR" b="1" baseline="0" dirty="0" smtClean="0"/>
              <a:t>και </a:t>
            </a:r>
            <a:r>
              <a:rPr lang="en-US" b="1" baseline="0" dirty="0" smtClean="0"/>
              <a:t>A&gt;B, </a:t>
            </a:r>
            <a:r>
              <a:rPr lang="el-GR" b="1" baseline="0" dirty="0" smtClean="0"/>
              <a:t>τότε </a:t>
            </a:r>
            <a:r>
              <a:rPr lang="en-US" b="1" baseline="0" dirty="0" smtClean="0"/>
              <a:t>C7=C8=1.</a:t>
            </a:r>
            <a:endParaRPr lang="el-GR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Σε αυτή την περίπτωση, όπου </a:t>
            </a:r>
            <a:r>
              <a:rPr lang="en-US" b="1" baseline="0" dirty="0" smtClean="0"/>
              <a:t>C7=C8=1, </a:t>
            </a:r>
            <a:r>
              <a:rPr lang="el-GR" b="1" baseline="0" dirty="0" smtClean="0"/>
              <a:t>το </a:t>
            </a:r>
            <a:r>
              <a:rPr lang="en-US" b="1" baseline="0" dirty="0" smtClean="0"/>
              <a:t>C8 </a:t>
            </a:r>
            <a:r>
              <a:rPr lang="el-GR" b="1" baseline="0" dirty="0" smtClean="0"/>
              <a:t>αγνοείται, απορρίπτεται και τα υπόλοιπα 8 </a:t>
            </a:r>
            <a:r>
              <a:rPr lang="en-US" b="1" baseline="0" dirty="0" smtClean="0"/>
              <a:t>bit </a:t>
            </a:r>
            <a:r>
              <a:rPr lang="el-GR" b="1" baseline="0" dirty="0" smtClean="0"/>
              <a:t>δείχνουν κανονικά το αποτέλεσμα.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0</a:t>
            </a:r>
            <a:r>
              <a:rPr lang="el-GR" baseline="0" dirty="0" smtClean="0"/>
              <a:t>0101110 = 2+4+8+32=+46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01100000-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00110010 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________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0</a:t>
            </a:r>
            <a:r>
              <a:rPr lang="el-GR" baseline="0" dirty="0" smtClean="0"/>
              <a:t>0101110 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ΤΕΛΙΚΗ ΠΑΡΑΤΗΡΗΣΗ: Αν έχουμε αριθμούς </a:t>
            </a:r>
            <a:r>
              <a:rPr lang="en-US" dirty="0" smtClean="0"/>
              <a:t>2 byte</a:t>
            </a:r>
            <a:r>
              <a:rPr lang="en-US" baseline="0" dirty="0" smtClean="0"/>
              <a:t> </a:t>
            </a:r>
            <a:r>
              <a:rPr lang="el-GR" baseline="0" dirty="0" smtClean="0"/>
              <a:t>ελέγχουμε τα κρατούμενα </a:t>
            </a:r>
            <a:r>
              <a:rPr lang="en-US" baseline="0" dirty="0" smtClean="0"/>
              <a:t>C15, C16 (</a:t>
            </a:r>
            <a:r>
              <a:rPr lang="el-GR" baseline="0" dirty="0" smtClean="0"/>
              <a:t>αριστερότερα)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____________________ ΠΑΡΑΣΚΕΥΗ_____________________________________________________</a:t>
            </a:r>
          </a:p>
          <a:p>
            <a:endParaRPr lang="el-GR" dirty="0" smtClean="0"/>
          </a:p>
          <a:p>
            <a:r>
              <a:rPr lang="el-GR" dirty="0" smtClean="0"/>
              <a:t>Αν</a:t>
            </a:r>
            <a:r>
              <a:rPr lang="el-GR" baseline="0" dirty="0" smtClean="0"/>
              <a:t> έχουμε την πράξη ανάμεσα σε 2 αριθμούς Α,Β, όπου κάποιος ή και οι δύο εμφανίζονται σε αρνητική μορφή, τότε για να εκτελέσουμε την πράξη παίρνουμε το Συμπλήρωμά τους. Σε κάθε περίπτωση η πράξη ανάγεται σε πρόσθεση</a:t>
            </a:r>
          </a:p>
          <a:p>
            <a:endParaRPr lang="el-GR" baseline="0" dirty="0" smtClean="0"/>
          </a:p>
          <a:p>
            <a:r>
              <a:rPr lang="el-GR" baseline="0" dirty="0" smtClean="0"/>
              <a:t>96-50 = 96 + Σ</a:t>
            </a:r>
            <a:r>
              <a:rPr lang="el-GR" baseline="-25000" dirty="0" smtClean="0"/>
              <a:t>2</a:t>
            </a:r>
            <a:r>
              <a:rPr lang="el-GR" baseline="0" dirty="0" smtClean="0"/>
              <a:t>(50)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dirty="0" smtClean="0"/>
              <a:t>Θέσεις:</a:t>
            </a:r>
            <a:r>
              <a:rPr lang="el-GR" baseline="0" dirty="0" smtClean="0"/>
              <a:t> Δυνάμεις του 2.</a:t>
            </a:r>
          </a:p>
          <a:p>
            <a:r>
              <a:rPr lang="el-GR" baseline="0" dirty="0" smtClean="0"/>
              <a:t>Α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αριθμού 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Β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αριθμού Β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Ci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τα κρατούμενα που προκύπτουν από πράξη στην αμέσως προηγούμενη στήλη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C0 </a:t>
            </a:r>
            <a:r>
              <a:rPr lang="el-GR" baseline="0" dirty="0" smtClean="0"/>
              <a:t>είναι το αρχικό κρατούμενο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C1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Α0+Β0</a:t>
            </a:r>
            <a:endParaRPr lang="el-G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</a:t>
            </a:r>
            <a:r>
              <a:rPr lang="el-GR" baseline="0" dirty="0" smtClean="0"/>
              <a:t>2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Α1+Β1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</a:t>
            </a:r>
            <a:r>
              <a:rPr lang="el-GR" baseline="0" dirty="0" smtClean="0"/>
              <a:t>3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κρατούμενο που προκύπτει από την πρόσθεση των </a:t>
            </a:r>
            <a:r>
              <a:rPr lang="en-US" baseline="0" dirty="0" smtClean="0"/>
              <a:t>bit </a:t>
            </a:r>
            <a:r>
              <a:rPr lang="el-GR" baseline="0" dirty="0" smtClean="0"/>
              <a:t>Α2+Β2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Με κόκκινα γράμματα είναι το </a:t>
            </a:r>
            <a:r>
              <a:rPr lang="en-US" baseline="0" dirty="0" smtClean="0"/>
              <a:t>C8</a:t>
            </a:r>
            <a:r>
              <a:rPr lang="el-GR" baseline="0" dirty="0" smtClean="0"/>
              <a:t>, το οποίο είναι το κρατούμενο που προκύπτει από την πρόσθεση Α7+Β7+</a:t>
            </a:r>
            <a:r>
              <a:rPr lang="en-US" baseline="0" dirty="0" smtClean="0"/>
              <a:t>C7</a:t>
            </a: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Για τους ελέγχους υπερχείλισης θα εξετάζουμε τα </a:t>
            </a:r>
            <a:r>
              <a:rPr lang="en-US" baseline="0" dirty="0" smtClean="0"/>
              <a:t>C7, C8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κάνουμε την ίδια δουλειά για 2 </a:t>
            </a:r>
            <a:r>
              <a:rPr lang="en-US" baseline="0" dirty="0" smtClean="0"/>
              <a:t>byte, </a:t>
            </a:r>
            <a:r>
              <a:rPr lang="el-GR" baseline="0" dirty="0" smtClean="0"/>
              <a:t>μας ενδιαφέρουν τα τελευταία 2 κρατούμενα τα οποία θα είναι στις θέσεις </a:t>
            </a:r>
            <a:r>
              <a:rPr lang="en-US" baseline="0" dirty="0" smtClean="0"/>
              <a:t>C15, C16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endParaRPr lang="el-GR" dirty="0" smtClean="0"/>
          </a:p>
          <a:p>
            <a:r>
              <a:rPr lang="el-GR" dirty="0" smtClean="0"/>
              <a:t>  787+</a:t>
            </a:r>
          </a:p>
          <a:p>
            <a:r>
              <a:rPr lang="el-GR" dirty="0" smtClean="0"/>
              <a:t>  532  </a:t>
            </a:r>
          </a:p>
          <a:p>
            <a:r>
              <a:rPr lang="el-GR" dirty="0" smtClean="0"/>
              <a:t>______</a:t>
            </a:r>
          </a:p>
          <a:p>
            <a:r>
              <a:rPr lang="el-GR" dirty="0" smtClean="0"/>
              <a:t> </a:t>
            </a:r>
            <a:r>
              <a:rPr lang="el-GR" b="1" dirty="0" smtClean="0"/>
              <a:t>1</a:t>
            </a:r>
            <a:r>
              <a:rPr lang="el-GR" dirty="0" smtClean="0"/>
              <a:t>319</a:t>
            </a:r>
          </a:p>
          <a:p>
            <a:endParaRPr lang="el-GR" dirty="0" smtClean="0"/>
          </a:p>
          <a:p>
            <a:r>
              <a:rPr lang="el-GR" dirty="0" smtClean="0"/>
              <a:t>_____________________________________________________________</a:t>
            </a:r>
          </a:p>
          <a:p>
            <a:r>
              <a:rPr lang="el-GR" dirty="0" smtClean="0"/>
              <a:t>ΑΝΑΛΥΣΗ</a:t>
            </a:r>
            <a:r>
              <a:rPr lang="el-GR" baseline="0" dirty="0" smtClean="0"/>
              <a:t> αποτελέσματος: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αποτέλεσμα που προέκυψε έχει ως πρόσημο το 0, δηλαδή είναι θετικό (Θέση </a:t>
            </a:r>
            <a:r>
              <a:rPr lang="en-US" baseline="0" dirty="0" smtClean="0"/>
              <a:t>S7).</a:t>
            </a:r>
          </a:p>
          <a:p>
            <a:r>
              <a:rPr lang="el-GR" baseline="0" dirty="0" smtClean="0"/>
              <a:t>Έχουμε προσθέσει έναν θετικό αριθμό Α (Α7=0) με έναν αρνητικό Β (Β7=1). </a:t>
            </a:r>
          </a:p>
          <a:p>
            <a:r>
              <a:rPr lang="el-GR" baseline="0" dirty="0" smtClean="0"/>
              <a:t>Για να είναι το αποτέλεσμα θετικό, πρέπει το </a:t>
            </a:r>
            <a:r>
              <a:rPr lang="en-US" baseline="0" dirty="0" smtClean="0"/>
              <a:t>S7=0.</a:t>
            </a:r>
          </a:p>
          <a:p>
            <a:r>
              <a:rPr lang="el-GR" baseline="0" dirty="0" smtClean="0"/>
              <a:t>Όμως </a:t>
            </a:r>
            <a:r>
              <a:rPr lang="en-US" baseline="0" dirty="0" smtClean="0"/>
              <a:t>S7= A7+B7+C7 = 0+1+C7. </a:t>
            </a:r>
            <a:r>
              <a:rPr lang="el-GR" baseline="0" dirty="0" smtClean="0"/>
              <a:t>Άρα </a:t>
            </a:r>
            <a:r>
              <a:rPr lang="en-US" baseline="0" dirty="0" smtClean="0"/>
              <a:t>S7=1+C7.</a:t>
            </a:r>
          </a:p>
          <a:p>
            <a:r>
              <a:rPr lang="el-GR" baseline="0" dirty="0" smtClean="0"/>
              <a:t>Για να είναι </a:t>
            </a:r>
            <a:r>
              <a:rPr lang="en-US" baseline="0" dirty="0" smtClean="0"/>
              <a:t>S7=0 </a:t>
            </a:r>
            <a:r>
              <a:rPr lang="el-GR" baseline="0" dirty="0" smtClean="0"/>
              <a:t>και το αποτέλεσμα να είναι θετικό πρέπει </a:t>
            </a:r>
            <a:r>
              <a:rPr lang="en-US" baseline="0" dirty="0" smtClean="0"/>
              <a:t>C7=1.</a:t>
            </a:r>
          </a:p>
          <a:p>
            <a:r>
              <a:rPr lang="el-GR" baseline="0" dirty="0" smtClean="0"/>
              <a:t>Εφόσον </a:t>
            </a:r>
            <a:r>
              <a:rPr lang="en-US" baseline="0" dirty="0" smtClean="0"/>
              <a:t>C7=1, </a:t>
            </a:r>
            <a:r>
              <a:rPr lang="el-GR" baseline="0" dirty="0" smtClean="0"/>
              <a:t>η πράξη </a:t>
            </a:r>
            <a:r>
              <a:rPr lang="en-US" baseline="0" dirty="0" smtClean="0"/>
              <a:t>S7= A7+B7+C7 </a:t>
            </a:r>
            <a:r>
              <a:rPr lang="el-GR" baseline="0" dirty="0" smtClean="0"/>
              <a:t> θα δώσει αποτέλεσμα </a:t>
            </a:r>
            <a:r>
              <a:rPr lang="en-US" baseline="0" dirty="0" smtClean="0"/>
              <a:t>S7=0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C8=1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ΣΥΜΠΕΡΑΣΜΑ: Αν </a:t>
            </a:r>
            <a:r>
              <a:rPr lang="en-US" baseline="0" dirty="0" smtClean="0"/>
              <a:t>C7=C8=1, </a:t>
            </a:r>
            <a:r>
              <a:rPr lang="el-GR" baseline="0" dirty="0" smtClean="0"/>
              <a:t>τότε το αποτέλεσμα της αφαίρεσης είναι θετικός αριθμός, και το </a:t>
            </a:r>
            <a:r>
              <a:rPr lang="en-US" baseline="0" dirty="0" smtClean="0"/>
              <a:t>C8 </a:t>
            </a:r>
            <a:r>
              <a:rPr lang="el-GR" baseline="0" dirty="0" smtClean="0"/>
              <a:t>αγνοείται. Τα υπόλοιπα </a:t>
            </a:r>
            <a:r>
              <a:rPr lang="en-US" baseline="0" dirty="0" smtClean="0"/>
              <a:t>Bit </a:t>
            </a:r>
            <a:r>
              <a:rPr lang="el-GR" baseline="0" dirty="0" smtClean="0"/>
              <a:t>του </a:t>
            </a:r>
            <a:r>
              <a:rPr lang="en-US" baseline="0" dirty="0" smtClean="0"/>
              <a:t>S </a:t>
            </a:r>
            <a:r>
              <a:rPr lang="el-GR" baseline="0" dirty="0" smtClean="0"/>
              <a:t>Σχηματίζουν το τελικό αποτέλεσμα. Στο παράδειγμά μας το </a:t>
            </a:r>
            <a:r>
              <a:rPr lang="en-US" baseline="0" dirty="0" smtClean="0"/>
              <a:t>S= 00101110 = 2+4+8+32=46.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01100000 –</a:t>
            </a:r>
          </a:p>
          <a:p>
            <a:r>
              <a:rPr lang="en-US" baseline="0" dirty="0" smtClean="0"/>
              <a:t>    00110010 =</a:t>
            </a:r>
          </a:p>
          <a:p>
            <a:r>
              <a:rPr lang="en-US" baseline="0" dirty="0" smtClean="0"/>
              <a:t> ___________</a:t>
            </a:r>
          </a:p>
          <a:p>
            <a:r>
              <a:rPr lang="en-US" baseline="0" dirty="0" smtClean="0"/>
              <a:t>    00101110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= 00000000  01100000</a:t>
            </a:r>
          </a:p>
          <a:p>
            <a:r>
              <a:rPr lang="en-US" baseline="0" dirty="0" smtClean="0"/>
              <a:t>B =  11111111 11001110         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3D6-54FA-433F-854D-D5B1F87329EE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B-A:</a:t>
            </a:r>
            <a:r>
              <a:rPr lang="en-US" baseline="0" dirty="0" smtClean="0"/>
              <a:t> </a:t>
            </a:r>
            <a:r>
              <a:rPr lang="el-GR" baseline="0" dirty="0" smtClean="0"/>
              <a:t>Επειδή Β&lt;Α, το αποτέλεσμα θα είναι αρνητικό. Τα κρατούμενα </a:t>
            </a:r>
            <a:r>
              <a:rPr lang="en-US" baseline="0" dirty="0" smtClean="0"/>
              <a:t>C7,C8 </a:t>
            </a:r>
            <a:r>
              <a:rPr lang="el-GR" baseline="0" dirty="0" smtClean="0"/>
              <a:t>θα είναι ίσα μεταξύ τους με τιμή 0, δηλαδή δεν θα υπάρχει υπερχείλιση και το αποτέλεσμα θα έχει άσσο στο αριστερότερο </a:t>
            </a:r>
            <a:r>
              <a:rPr lang="en-US" baseline="0" dirty="0" smtClean="0"/>
              <a:t>bit. </a:t>
            </a:r>
            <a:r>
              <a:rPr lang="el-GR" baseline="0" dirty="0" smtClean="0"/>
              <a:t>Επομένως, για να ελέγξουμε σε ποιον αριθμό αντιστοιχεί αυτό το αρνητικό αποτέλεσμα θα πρέπει να πάρουμε το Σ</a:t>
            </a:r>
            <a:r>
              <a:rPr lang="el-GR" baseline="-25000" dirty="0" smtClean="0"/>
              <a:t>2</a:t>
            </a:r>
            <a:r>
              <a:rPr lang="el-GR" baseline="0" dirty="0" smtClean="0"/>
              <a:t>.</a:t>
            </a:r>
          </a:p>
          <a:p>
            <a:r>
              <a:rPr lang="el-GR" baseline="0" dirty="0" smtClean="0"/>
              <a:t>Πήραμε το Σ</a:t>
            </a:r>
            <a:r>
              <a:rPr lang="el-GR" baseline="-25000" dirty="0" smtClean="0"/>
              <a:t>2</a:t>
            </a:r>
            <a:r>
              <a:rPr lang="el-GR" baseline="0" dirty="0" smtClean="0"/>
              <a:t> του 96 και το προσθέσαμε στο +50</a:t>
            </a:r>
          </a:p>
          <a:p>
            <a:r>
              <a:rPr lang="el-GR" baseline="0" dirty="0" smtClean="0"/>
              <a:t>Το τελευταίο κρατούμενο </a:t>
            </a:r>
            <a:r>
              <a:rPr lang="en-US" baseline="0" dirty="0" smtClean="0"/>
              <a:t>C8</a:t>
            </a:r>
            <a:r>
              <a:rPr lang="el-GR" baseline="0" dirty="0" smtClean="0"/>
              <a:t> είναι 0 και αγνοείται (αφού είναι 0)</a:t>
            </a:r>
            <a:r>
              <a:rPr lang="en-US" baseline="0" dirty="0" smtClean="0"/>
              <a:t> </a:t>
            </a:r>
            <a:r>
              <a:rPr lang="el-GR" baseline="0" dirty="0" smtClean="0"/>
              <a:t>και το υπόλοιπο είναι το σωστό αποτέλεσμα δηλαδή 11010010</a:t>
            </a:r>
          </a:p>
          <a:p>
            <a:r>
              <a:rPr lang="el-GR" baseline="0" dirty="0" smtClean="0"/>
              <a:t>ΠΟΙΟΣ αριθμός είναι το αποτέλεσμα; Παίρνω Σ2 (11010010) =00101110. Επειδή 00101110=  2+4+8+32=46. το 11010010=-46</a:t>
            </a:r>
          </a:p>
          <a:p>
            <a:r>
              <a:rPr lang="el-GR" baseline="0" dirty="0" smtClean="0"/>
              <a:t>ΔΕΝ ΕΧΕΙ ΥΠΕΡΧΕΙΛΙΣΗ επειδή </a:t>
            </a:r>
            <a:r>
              <a:rPr lang="en-US" baseline="0" dirty="0" smtClean="0"/>
              <a:t>C7=C</a:t>
            </a:r>
            <a:r>
              <a:rPr lang="el-GR" baseline="0" dirty="0" smtClean="0"/>
              <a:t>8</a:t>
            </a:r>
            <a:r>
              <a:rPr lang="en-US" baseline="0" dirty="0" smtClean="0"/>
              <a:t>=0 </a:t>
            </a:r>
            <a:r>
              <a:rPr lang="el-GR" baseline="0" dirty="0" smtClean="0"/>
              <a:t>και το αποτέλεσμα είναι σωστό επειδή το αριστερότερο </a:t>
            </a:r>
            <a:r>
              <a:rPr lang="en-US" baseline="0" dirty="0" smtClean="0"/>
              <a:t>bit </a:t>
            </a:r>
            <a:r>
              <a:rPr lang="el-GR" baseline="0" dirty="0" smtClean="0"/>
              <a:t>είναι 1.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 αθροιστής ελέγχει ότι </a:t>
            </a:r>
            <a:r>
              <a:rPr lang="en-US" baseline="0" dirty="0" smtClean="0"/>
              <a:t>C7=C8 =0 </a:t>
            </a:r>
            <a:r>
              <a:rPr lang="el-GR" baseline="0" dirty="0" smtClean="0"/>
              <a:t>και στέλνει σήμα ορθότητας του αποτελέσματος.</a:t>
            </a:r>
          </a:p>
          <a:p>
            <a:endParaRPr lang="el-GR" dirty="0" smtClean="0"/>
          </a:p>
          <a:p>
            <a:r>
              <a:rPr lang="el-GR" dirty="0" smtClean="0"/>
              <a:t>ΤΕΛΙΚΑ ΣΥΜΠΕΡΑΣΜΑΤΑ: Πάντα,</a:t>
            </a:r>
            <a:r>
              <a:rPr lang="el-GR" baseline="0" dirty="0" smtClean="0"/>
              <a:t> όταν τα 2 τελευταία κρατούμενα είναι 0, ο αριθμός που προκύπτει ως αποτέλεσμα θα είναι αρνητικός.</a:t>
            </a:r>
          </a:p>
          <a:p>
            <a:r>
              <a:rPr lang="el-GR" baseline="0" dirty="0" smtClean="0"/>
              <a:t>Όταν τα 2 τελευταία κρατούμενα είναι 1, τότε ο αριθμός που προκύπτει ως αποτέλεσμα είναι θετικός.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ΑΝΑΛΥΣΗ ΤΟΥ ΑΠΟΤΕΛΕΣΜΑΤΟΣ: Στο συγκεκριμένο παράδειγμα έχουμε την πρόσθεση 2 αριθμών εκ των οποίων ένας είναι θετικός και ένας αρνητικός.</a:t>
            </a:r>
          </a:p>
          <a:p>
            <a:r>
              <a:rPr lang="el-GR" baseline="0" dirty="0" smtClean="0"/>
              <a:t>Άρα, ο ένας έχει αριστερότερο </a:t>
            </a:r>
            <a:r>
              <a:rPr lang="en-US" baseline="0" dirty="0" smtClean="0"/>
              <a:t>bit </a:t>
            </a:r>
            <a:r>
              <a:rPr lang="el-GR" baseline="0" dirty="0" smtClean="0"/>
              <a:t>=1 και ο άλλος 0.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Α7=1</a:t>
            </a:r>
          </a:p>
          <a:p>
            <a:r>
              <a:rPr lang="el-GR" baseline="0" dirty="0" smtClean="0"/>
              <a:t>Β7=0.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Θέλουμε το αποτέλεσμα Β-Α να είναι αρνητικό, δεδομένου ότι σε απόλυτη τιμή το Α &gt;Β (Α=96, Β=50). Άρα, το αποτέλεσμα </a:t>
            </a:r>
            <a:r>
              <a:rPr lang="en-US" baseline="0" dirty="0" smtClean="0"/>
              <a:t>S7=1</a:t>
            </a:r>
          </a:p>
          <a:p>
            <a:r>
              <a:rPr lang="el-GR" baseline="0" dirty="0" smtClean="0"/>
              <a:t>Όμως </a:t>
            </a:r>
            <a:r>
              <a:rPr lang="en-US" baseline="0" dirty="0" smtClean="0"/>
              <a:t>S7=A7+B7+C7 </a:t>
            </a:r>
            <a:r>
              <a:rPr lang="el-GR" baseline="0" dirty="0" smtClean="0"/>
              <a:t>ή </a:t>
            </a:r>
            <a:r>
              <a:rPr lang="en-US" baseline="0" dirty="0" smtClean="0"/>
              <a:t>S7=1+0+C7. </a:t>
            </a:r>
            <a:r>
              <a:rPr lang="el-GR" baseline="0" dirty="0" smtClean="0"/>
              <a:t>Άρα, για να είναι </a:t>
            </a:r>
            <a:r>
              <a:rPr lang="en-US" baseline="0" dirty="0" smtClean="0"/>
              <a:t>S7=1</a:t>
            </a:r>
            <a:r>
              <a:rPr lang="el-GR" baseline="0" dirty="0" smtClean="0"/>
              <a:t>, πρέπει </a:t>
            </a:r>
            <a:r>
              <a:rPr lang="en-US" baseline="0" dirty="0" smtClean="0"/>
              <a:t>C7=0. </a:t>
            </a:r>
            <a:r>
              <a:rPr lang="el-GR" baseline="0" dirty="0" smtClean="0"/>
              <a:t>Εφόσον </a:t>
            </a:r>
            <a:r>
              <a:rPr lang="en-US" baseline="0" dirty="0" smtClean="0"/>
              <a:t>C7=0</a:t>
            </a:r>
            <a:r>
              <a:rPr lang="el-GR" baseline="0" dirty="0" smtClean="0"/>
              <a:t>, η πράξη </a:t>
            </a:r>
          </a:p>
          <a:p>
            <a:r>
              <a:rPr lang="el-GR" baseline="0" dirty="0" smtClean="0"/>
              <a:t>Α7+Β7+</a:t>
            </a:r>
            <a:r>
              <a:rPr lang="en-US" baseline="0" dirty="0" smtClean="0"/>
              <a:t>C7 </a:t>
            </a:r>
            <a:r>
              <a:rPr lang="el-GR" baseline="0" dirty="0" smtClean="0"/>
              <a:t>θα είναι 1+0+0 και θα δώσει κρατούμενο </a:t>
            </a:r>
            <a:r>
              <a:rPr lang="en-US" baseline="0" dirty="0" smtClean="0"/>
              <a:t>C8=0. </a:t>
            </a:r>
          </a:p>
          <a:p>
            <a:r>
              <a:rPr lang="el-GR" baseline="0" dirty="0" smtClean="0"/>
              <a:t>Άρα </a:t>
            </a:r>
            <a:r>
              <a:rPr lang="en-US" baseline="0" dirty="0" smtClean="0"/>
              <a:t>C7=C8=0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___________________________________________ ΠΕΜΠΤΗ____________________________________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Εδώ έχουμε πάλι ότι προστίθεται ο θετικός Β (</a:t>
            </a:r>
            <a:r>
              <a:rPr lang="en-US" baseline="0" dirty="0" smtClean="0"/>
              <a:t>B7=0) </a:t>
            </a:r>
            <a:r>
              <a:rPr lang="el-GR" baseline="0" dirty="0" smtClean="0"/>
              <a:t>με τον αρνητικό Α (Άρα Α7=1)</a:t>
            </a:r>
          </a:p>
          <a:p>
            <a:endParaRPr lang="el-GR" baseline="0" dirty="0" smtClean="0"/>
          </a:p>
          <a:p>
            <a:r>
              <a:rPr lang="en-US" baseline="0" dirty="0" smtClean="0"/>
              <a:t>S7=A7+B7+C7=&gt; S7=1+0+C7</a:t>
            </a:r>
          </a:p>
          <a:p>
            <a:r>
              <a:rPr lang="el-GR" baseline="0" dirty="0" smtClean="0"/>
              <a:t>Άρα αν το </a:t>
            </a:r>
            <a:r>
              <a:rPr lang="en-US" baseline="0" dirty="0" smtClean="0"/>
              <a:t>C7 </a:t>
            </a:r>
            <a:r>
              <a:rPr lang="el-GR" baseline="0" dirty="0" smtClean="0"/>
              <a:t>είναι ίσο με 1, τότε </a:t>
            </a:r>
            <a:r>
              <a:rPr lang="en-US" baseline="0" dirty="0" smtClean="0"/>
              <a:t>S7=0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C8=1 (</a:t>
            </a:r>
            <a:r>
              <a:rPr lang="el-GR" baseline="0" dirty="0" smtClean="0"/>
              <a:t>ΠΡΟΗΓΟΥΜΕΝΗ ΠΕΡΙΠΤΩΣΗ)</a:t>
            </a:r>
          </a:p>
          <a:p>
            <a:endParaRPr lang="el-GR" baseline="0" dirty="0" smtClean="0"/>
          </a:p>
          <a:p>
            <a:r>
              <a:rPr lang="el-GR" baseline="0" dirty="0" smtClean="0"/>
              <a:t>Για να είναι λοιπόν το αποτέλεσμα αρνητικό πρέπει </a:t>
            </a:r>
            <a:r>
              <a:rPr lang="en-US" baseline="0" dirty="0" smtClean="0"/>
              <a:t>C7=0, </a:t>
            </a:r>
            <a:r>
              <a:rPr lang="el-GR" baseline="0" dirty="0" smtClean="0"/>
              <a:t>οπότε </a:t>
            </a:r>
            <a:r>
              <a:rPr lang="en-US" baseline="0" dirty="0" smtClean="0"/>
              <a:t>S7=1</a:t>
            </a:r>
          </a:p>
          <a:p>
            <a:r>
              <a:rPr lang="el-GR" baseline="0" dirty="0" smtClean="0"/>
              <a:t>Τότε, η πράξη είναι </a:t>
            </a:r>
            <a:r>
              <a:rPr lang="en-US" baseline="0" dirty="0" smtClean="0"/>
              <a:t>S7=A7+B7+C7=&gt; S7=1+0+0= 1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C8=0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ΣΥΜΠΕΡΑΣΜΑ: Αν </a:t>
            </a:r>
            <a:r>
              <a:rPr lang="en-US" baseline="0" dirty="0" smtClean="0"/>
              <a:t>C7=C8=0, </a:t>
            </a:r>
            <a:r>
              <a:rPr lang="el-GR" baseline="0" dirty="0" smtClean="0"/>
              <a:t>τότε το αποτέλεσμα είναι αρνητικό και το κρατούμενο </a:t>
            </a:r>
            <a:r>
              <a:rPr lang="en-US" baseline="0" dirty="0" smtClean="0"/>
              <a:t>C8 </a:t>
            </a:r>
            <a:r>
              <a:rPr lang="el-GR" baseline="0" dirty="0" smtClean="0"/>
              <a:t>αγνοείται.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Αποτέλεσμα: </a:t>
            </a:r>
            <a:r>
              <a:rPr lang="el-GR" b="1" baseline="0" dirty="0" smtClean="0"/>
              <a:t>1</a:t>
            </a:r>
            <a:r>
              <a:rPr lang="el-GR" baseline="0" dirty="0" smtClean="0"/>
              <a:t>1010010. Ο αριθμός αυτός είναι κάποιος αρνητικός. Για να βρούμε ποιος είναι βρίσκουμε το Σ</a:t>
            </a:r>
            <a:r>
              <a:rPr lang="el-GR" baseline="-25000" dirty="0" smtClean="0"/>
              <a:t>2</a:t>
            </a:r>
            <a:r>
              <a:rPr lang="el-GR" baseline="0" dirty="0" smtClean="0"/>
              <a:t> (11010010) = 00101110.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Και επειδή 00101110=+46, το αποτέλεσμά μας είναι -46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__________________________________ </a:t>
            </a:r>
            <a:r>
              <a:rPr lang="el-GR" baseline="0" dirty="0" smtClean="0"/>
              <a:t>ΠΑΡΑΣΚΕΥΗ_____________________________________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Προσθέτουμε στο 50 το Σ</a:t>
            </a:r>
            <a:r>
              <a:rPr lang="el-GR" baseline="-25000" dirty="0" smtClean="0"/>
              <a:t>2</a:t>
            </a:r>
            <a:r>
              <a:rPr lang="el-GR" baseline="0" dirty="0" smtClean="0"/>
              <a:t>(96) </a:t>
            </a:r>
          </a:p>
          <a:p>
            <a:r>
              <a:rPr lang="el-GR" baseline="0" dirty="0" smtClean="0"/>
              <a:t>Προσθέτουμε τον αρνητικό αριθμό Α με τον θετικό Β. Αυτό σημαίνει ότι Α7=1, Β7=0. </a:t>
            </a:r>
          </a:p>
          <a:p>
            <a:r>
              <a:rPr lang="en-US" baseline="0" dirty="0" smtClean="0"/>
              <a:t>S7=A7+B7+C7. </a:t>
            </a:r>
            <a:r>
              <a:rPr lang="el-GR" baseline="0" dirty="0" smtClean="0"/>
              <a:t>Αν το αποτέλεσμα είναι αρνητικό, τότε πρέπει </a:t>
            </a:r>
            <a:r>
              <a:rPr lang="en-US" baseline="0" dirty="0" smtClean="0"/>
              <a:t>C7=0, </a:t>
            </a:r>
            <a:r>
              <a:rPr lang="el-GR" baseline="0" dirty="0" smtClean="0"/>
              <a:t>έτσι ώστε </a:t>
            </a:r>
            <a:r>
              <a:rPr lang="en-US" baseline="0" dirty="0" smtClean="0"/>
              <a:t>S7=</a:t>
            </a:r>
            <a:r>
              <a:rPr lang="el-GR" baseline="0" dirty="0" smtClean="0"/>
              <a:t>1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S7= 1+0+C7. </a:t>
            </a:r>
          </a:p>
          <a:p>
            <a:r>
              <a:rPr lang="el-GR" baseline="0" dirty="0" smtClean="0"/>
              <a:t>Αν όμως </a:t>
            </a:r>
            <a:r>
              <a:rPr lang="en-US" baseline="0" dirty="0" smtClean="0"/>
              <a:t>C7=0 </a:t>
            </a:r>
            <a:r>
              <a:rPr lang="el-GR" baseline="0" dirty="0" smtClean="0"/>
              <a:t>τότε η πράξη της αριστερότερης στήλης θα δώσει </a:t>
            </a:r>
            <a:r>
              <a:rPr lang="en-US" baseline="0" dirty="0" smtClean="0"/>
              <a:t>S7=1+0+0=1 </a:t>
            </a:r>
            <a:r>
              <a:rPr lang="el-GR" baseline="0" dirty="0" smtClean="0"/>
              <a:t>και </a:t>
            </a:r>
            <a:r>
              <a:rPr lang="en-US" baseline="0" dirty="0" smtClean="0"/>
              <a:t>S8=0.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Με άλλα λόγια όταν </a:t>
            </a:r>
            <a:r>
              <a:rPr lang="en-US" baseline="0" dirty="0" smtClean="0"/>
              <a:t>C7=C8=0, </a:t>
            </a:r>
            <a:r>
              <a:rPr lang="el-GR" baseline="0" dirty="0" smtClean="0"/>
              <a:t>τότε το αποτέλεσμα της αφαίρεσης είναι αρνητικό και το </a:t>
            </a:r>
            <a:r>
              <a:rPr lang="en-US" baseline="0" dirty="0" smtClean="0"/>
              <a:t>C8 </a:t>
            </a:r>
            <a:r>
              <a:rPr lang="el-GR" baseline="0" dirty="0" smtClean="0"/>
              <a:t>αγνοείται. Το υπόλοιπο </a:t>
            </a:r>
            <a:r>
              <a:rPr lang="en-US" baseline="0" dirty="0" smtClean="0"/>
              <a:t>S </a:t>
            </a:r>
            <a:r>
              <a:rPr lang="el-GR" baseline="0" dirty="0" smtClean="0"/>
              <a:t>είναι το τελικό αποτέλεσμα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Στο παράδειγμα 11010010. ΠΟΙΟΣ αριθμός είναι;  Σ</a:t>
            </a:r>
            <a:r>
              <a:rPr lang="el-GR" baseline="-25000" dirty="0" smtClean="0"/>
              <a:t>2</a:t>
            </a:r>
            <a:r>
              <a:rPr lang="el-GR" baseline="0" dirty="0" smtClean="0"/>
              <a:t>(00101110). Επειδή 00101110=46 το αποτέλεσμά μας είναι -46.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Όταν </a:t>
            </a:r>
            <a:r>
              <a:rPr lang="en-US" baseline="0" dirty="0" smtClean="0"/>
              <a:t>C7=C8, </a:t>
            </a:r>
            <a:r>
              <a:rPr lang="el-GR" baseline="0" dirty="0" smtClean="0"/>
              <a:t>τότε το αποτέλεσμα είναι σωστό και το </a:t>
            </a:r>
            <a:r>
              <a:rPr lang="en-US" baseline="0" dirty="0" smtClean="0"/>
              <a:t>C8 </a:t>
            </a:r>
            <a:r>
              <a:rPr lang="el-GR" baseline="0" dirty="0" smtClean="0"/>
              <a:t>αγνοείται. Ειδικότερα,</a:t>
            </a:r>
          </a:p>
          <a:p>
            <a:r>
              <a:rPr lang="el-GR" baseline="0" dirty="0" smtClean="0"/>
              <a:t>Αν </a:t>
            </a:r>
            <a:r>
              <a:rPr lang="en-US" baseline="0" dirty="0" smtClean="0"/>
              <a:t>C7=C8=1, </a:t>
            </a:r>
            <a:r>
              <a:rPr lang="el-GR" baseline="0" dirty="0" smtClean="0"/>
              <a:t>το αποτέλεσμα είναι θετικό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</a:t>
            </a:r>
            <a:r>
              <a:rPr lang="en-US" baseline="0" dirty="0" smtClean="0"/>
              <a:t>C7=C8=</a:t>
            </a:r>
            <a:r>
              <a:rPr lang="el-GR" baseline="0" dirty="0" smtClean="0"/>
              <a:t>0</a:t>
            </a:r>
            <a:r>
              <a:rPr lang="en-US" baseline="0" dirty="0" smtClean="0"/>
              <a:t>, </a:t>
            </a:r>
            <a:r>
              <a:rPr lang="el-GR" baseline="0" dirty="0" smtClean="0"/>
              <a:t>το αποτέλεσμα είναι αρνητικό</a:t>
            </a:r>
          </a:p>
          <a:p>
            <a:endParaRPr lang="el-GR" baseline="0" dirty="0" smtClean="0"/>
          </a:p>
          <a:p>
            <a:r>
              <a:rPr lang="el-GR" baseline="0" dirty="0" smtClean="0"/>
              <a:t>(Για πράξεις με αριθμούς ενός </a:t>
            </a:r>
            <a:r>
              <a:rPr lang="en-US" baseline="0" dirty="0" smtClean="0"/>
              <a:t>byte. </a:t>
            </a:r>
            <a:r>
              <a:rPr lang="el-GR" baseline="0" dirty="0" smtClean="0"/>
              <a:t>Για παραπάνω, ελέγχουμε τα 2 αριστερότερα κρατούμενα, πχ για 2 </a:t>
            </a:r>
            <a:r>
              <a:rPr lang="en-US" baseline="0" dirty="0" smtClean="0"/>
              <a:t>bytes </a:t>
            </a:r>
            <a:r>
              <a:rPr lang="el-GR" baseline="0" dirty="0" smtClean="0"/>
              <a:t>τα </a:t>
            </a:r>
            <a:r>
              <a:rPr lang="en-US" baseline="0" dirty="0" smtClean="0"/>
              <a:t>C15,C16)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3D6-54FA-433F-854D-D5B1F87329EE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Εδώ προσθέτουμε τους 2 θετικούς.</a:t>
            </a:r>
          </a:p>
          <a:p>
            <a:endParaRPr lang="el-GR" dirty="0" smtClean="0"/>
          </a:p>
          <a:p>
            <a:r>
              <a:rPr lang="el-GR" dirty="0" smtClean="0"/>
              <a:t>Από</a:t>
            </a:r>
            <a:r>
              <a:rPr lang="el-GR" baseline="0" dirty="0" smtClean="0"/>
              <a:t> το αποτέλεσμα προκύπτει ότι 96+50 = κάποιος αρνητικός. ΤΟ ΠΡΟΣΗΜΟ έχει υπερχειλίσει εκτός ορίων του αριθμού και είναι το κρατούμενο </a:t>
            </a:r>
            <a:r>
              <a:rPr lang="en-US" baseline="0" dirty="0" smtClean="0"/>
              <a:t>C8.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γράψουμε τον αριθμό </a:t>
            </a:r>
            <a:r>
              <a:rPr lang="el-GR" b="1" baseline="0" dirty="0" smtClean="0"/>
              <a:t>0</a:t>
            </a:r>
            <a:r>
              <a:rPr lang="el-GR" baseline="0" dirty="0" smtClean="0"/>
              <a:t> 10010010 = 146, αλλά το πρόσημο 0 είναι εκτός ορίων του αριθμού. Ο αριθμός 146 ΔΕΝ ΧΩΡΑΕΙ σε 1 </a:t>
            </a:r>
            <a:r>
              <a:rPr lang="en-US" baseline="0" dirty="0" smtClean="0"/>
              <a:t>byte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</a:t>
            </a:r>
            <a:r>
              <a:rPr lang="el-GR" baseline="0" dirty="0" smtClean="0"/>
              <a:t>ΛΥΣΗ αποτελέσματος: </a:t>
            </a:r>
            <a:r>
              <a:rPr lang="el-GR" baseline="0" dirty="0" err="1" smtClean="0"/>
              <a:t>Προθέσαμε</a:t>
            </a:r>
            <a:r>
              <a:rPr lang="el-GR" baseline="0" dirty="0" smtClean="0"/>
              <a:t> 2 θετικούς αριθμούς, άρα Α7=Β7=0.</a:t>
            </a:r>
          </a:p>
          <a:p>
            <a:r>
              <a:rPr lang="el-GR" baseline="0" dirty="0" smtClean="0"/>
              <a:t>Το αποτέλεσμα ήταν </a:t>
            </a:r>
            <a:r>
              <a:rPr lang="en-US" baseline="0" dirty="0" smtClean="0"/>
              <a:t>S7=1</a:t>
            </a:r>
          </a:p>
          <a:p>
            <a:r>
              <a:rPr lang="el-GR" baseline="0" dirty="0" smtClean="0"/>
              <a:t>Επειδή όμως </a:t>
            </a:r>
            <a:r>
              <a:rPr lang="en-US" baseline="0" dirty="0" smtClean="0"/>
              <a:t>S7=A7+B7+C7, </a:t>
            </a:r>
            <a:r>
              <a:rPr lang="el-GR" baseline="0" dirty="0" smtClean="0"/>
              <a:t>σημαίνει ότι </a:t>
            </a:r>
            <a:r>
              <a:rPr lang="en-US" baseline="0" dirty="0" smtClean="0"/>
              <a:t>C7=1</a:t>
            </a:r>
          </a:p>
          <a:p>
            <a:r>
              <a:rPr lang="el-GR" baseline="0" dirty="0" smtClean="0"/>
              <a:t>Άρα, η πράξη δίνει </a:t>
            </a:r>
            <a:r>
              <a:rPr lang="en-US" baseline="0" dirty="0" smtClean="0"/>
              <a:t>S7= 0+0+1 </a:t>
            </a:r>
            <a:r>
              <a:rPr lang="el-GR" baseline="0" dirty="0" smtClean="0"/>
              <a:t>δηλαδή </a:t>
            </a:r>
            <a:r>
              <a:rPr lang="en-US" baseline="0" dirty="0" smtClean="0"/>
              <a:t>S7=1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C8=0</a:t>
            </a:r>
          </a:p>
          <a:p>
            <a:endParaRPr lang="en-US" baseline="0" dirty="0" smtClean="0"/>
          </a:p>
          <a:p>
            <a:r>
              <a:rPr lang="el-GR" baseline="0" dirty="0" smtClean="0"/>
              <a:t>Δηλαδή </a:t>
            </a:r>
            <a:r>
              <a:rPr lang="en-US" baseline="0" dirty="0" smtClean="0"/>
              <a:t>C7=1, C8=0 </a:t>
            </a:r>
            <a:r>
              <a:rPr lang="el-GR" baseline="0" dirty="0" smtClean="0"/>
              <a:t> (ΠΟΛΎ ΣΗΜΑΝΤΙΚΟ: το </a:t>
            </a:r>
            <a:r>
              <a:rPr lang="en-US" baseline="0" dirty="0" smtClean="0"/>
              <a:t>C8</a:t>
            </a:r>
            <a:r>
              <a:rPr lang="el-GR" baseline="0" dirty="0" smtClean="0"/>
              <a:t>=0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το θετικό πρόσημο που έχει υπερχειλίσει)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Επομένως, όταν προστεθούν 2 θετικοί αριθμοί και συμβεί </a:t>
            </a:r>
            <a:r>
              <a:rPr lang="en-US" baseline="0" dirty="0" smtClean="0"/>
              <a:t>C7=1, C8=0, </a:t>
            </a:r>
            <a:r>
              <a:rPr lang="el-GR" baseline="0" dirty="0" smtClean="0"/>
              <a:t>έχουμε υπερχείλιση του θετικού </a:t>
            </a:r>
            <a:r>
              <a:rPr lang="el-GR" baseline="0" dirty="0" err="1" smtClean="0"/>
              <a:t>προσήμου</a:t>
            </a:r>
            <a:r>
              <a:rPr lang="el-GR" baseline="0" dirty="0" smtClean="0"/>
              <a:t>. Ο αθροιστής στέλνει σήμα στην </a:t>
            </a:r>
            <a:r>
              <a:rPr lang="en-US" baseline="0" dirty="0" smtClean="0"/>
              <a:t>CPU </a:t>
            </a:r>
            <a:r>
              <a:rPr lang="el-GR" baseline="0" dirty="0" smtClean="0"/>
              <a:t>ότι υπάρχει σφάλμα αποτελέσματος. Ο προγραμματιστής θα το δει ως </a:t>
            </a:r>
            <a:r>
              <a:rPr lang="en-US" baseline="0" dirty="0" smtClean="0"/>
              <a:t>overflow </a:t>
            </a:r>
            <a:r>
              <a:rPr lang="el-GR" baseline="0" dirty="0" smtClean="0"/>
              <a:t>μήνυμα.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Α+Β=50+50 ΔΕΝ έχουμε υπερχείλιση. Αν εκτελέσετε την πράξη, θα διαπιστώσετε ότι </a:t>
            </a:r>
            <a:r>
              <a:rPr lang="en-US" baseline="0" dirty="0" smtClean="0"/>
              <a:t>C7=C8</a:t>
            </a:r>
          </a:p>
          <a:p>
            <a:endParaRPr lang="en-US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_________________________________________ ΠΕΜΠΤΗ_________________________________________________________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Έχουμε να προσθέσουμε 2 θετικούς Α, Β άρα Α7=Β7=0.</a:t>
            </a:r>
          </a:p>
          <a:p>
            <a:r>
              <a:rPr lang="el-GR" baseline="0" dirty="0" smtClean="0"/>
              <a:t>Αν συμβεί το αποτέλεσμα </a:t>
            </a:r>
            <a:r>
              <a:rPr lang="en-US" baseline="0" dirty="0" smtClean="0"/>
              <a:t>S7=0</a:t>
            </a:r>
            <a:r>
              <a:rPr lang="el-GR" baseline="0" dirty="0" smtClean="0"/>
              <a:t>, τότε αυτό σημαίνει ότι </a:t>
            </a:r>
            <a:r>
              <a:rPr lang="en-US" baseline="0" dirty="0" smtClean="0"/>
              <a:t>C7 =0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όμως </a:t>
            </a:r>
            <a:r>
              <a:rPr lang="en-US" baseline="0" dirty="0" smtClean="0"/>
              <a:t>C7=1, </a:t>
            </a:r>
            <a:r>
              <a:rPr lang="el-GR" baseline="0" dirty="0" smtClean="0"/>
              <a:t>τότε θα συμβεί το παράδοξο να προσθέσουμε 2 θετικούς και να λάβουμε αρνητικό αποτέλεσμα (ΌΠΩΣ ΣΤΟ ΠΑΡΑΔΕΙΓΜΑ).</a:t>
            </a:r>
          </a:p>
          <a:p>
            <a:r>
              <a:rPr lang="el-GR" baseline="0" dirty="0" smtClean="0"/>
              <a:t>Δηλαδή </a:t>
            </a:r>
            <a:r>
              <a:rPr lang="en-US" baseline="0" dirty="0" smtClean="0"/>
              <a:t>S7=A7+B7+C7= 0+0+1=1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C8=0</a:t>
            </a:r>
          </a:p>
          <a:p>
            <a:endParaRPr lang="en-US" baseline="0" dirty="0" smtClean="0"/>
          </a:p>
          <a:p>
            <a:r>
              <a:rPr lang="el-GR" baseline="0" dirty="0" smtClean="0"/>
              <a:t>Σε αυτή την περίπτωση έχουμε ΥΠΕΡΧΕΙΛΙΣΗ!!!</a:t>
            </a:r>
          </a:p>
          <a:p>
            <a:r>
              <a:rPr lang="el-GR" baseline="0" dirty="0" smtClean="0"/>
              <a:t>Η υπερχείλιση αφορά στο ΠΡΟΣΗΜΟ. Αν </a:t>
            </a:r>
            <a:r>
              <a:rPr lang="en-US" baseline="0" dirty="0" smtClean="0"/>
              <a:t>C7= 1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C8=0 </a:t>
            </a:r>
            <a:r>
              <a:rPr lang="el-GR" baseline="0" dirty="0" smtClean="0"/>
              <a:t>τότε έχει συμβεί υπερχείλιση και το </a:t>
            </a:r>
            <a:r>
              <a:rPr lang="en-US" baseline="0" dirty="0" smtClean="0"/>
              <a:t>C8 </a:t>
            </a:r>
            <a:r>
              <a:rPr lang="el-GR" baseline="0" dirty="0" smtClean="0"/>
              <a:t>αντιστοιχεί στο πρόσημο του αριθμού-αποτελέσματος, το οποίο έχει βγει έξω από τα όρια του </a:t>
            </a:r>
            <a:r>
              <a:rPr lang="en-US" baseline="0" dirty="0" smtClean="0"/>
              <a:t>Byte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διαβάσουμε το αποτέλεσμα μαζί με το </a:t>
            </a:r>
            <a:r>
              <a:rPr lang="en-US" baseline="0" dirty="0" smtClean="0"/>
              <a:t>C8: 010010010 = +128+ 16+ 2 =146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</a:t>
            </a:r>
            <a:r>
              <a:rPr lang="en-US" baseline="0" dirty="0" smtClean="0"/>
              <a:t>C7 </a:t>
            </a:r>
            <a:r>
              <a:rPr lang="el-GR" baseline="0" dirty="0" smtClean="0"/>
              <a:t>διαφορετικό του </a:t>
            </a:r>
            <a:r>
              <a:rPr lang="en-US" baseline="0" dirty="0" smtClean="0"/>
              <a:t>C8 </a:t>
            </a:r>
            <a:r>
              <a:rPr lang="el-GR" baseline="0" dirty="0" smtClean="0"/>
              <a:t>και ειδικότερα </a:t>
            </a:r>
            <a:r>
              <a:rPr lang="en-US" baseline="0" dirty="0" smtClean="0"/>
              <a:t>C7=1, C8=0 </a:t>
            </a:r>
            <a:r>
              <a:rPr lang="el-GR" baseline="0" dirty="0" smtClean="0"/>
              <a:t>έχει συμβεί υπερχείλιση θετικού </a:t>
            </a:r>
            <a:r>
              <a:rPr lang="el-GR" baseline="0" dirty="0" err="1" smtClean="0"/>
              <a:t>προσήμου</a:t>
            </a:r>
            <a:r>
              <a:rPr lang="el-GR" baseline="0" dirty="0" smtClean="0"/>
              <a:t>. Ο αθροιστής (είναι μέρος της </a:t>
            </a:r>
            <a:r>
              <a:rPr lang="en-US" baseline="0" dirty="0" smtClean="0"/>
              <a:t>CPU </a:t>
            </a:r>
            <a:r>
              <a:rPr lang="el-GR" baseline="0" dirty="0" smtClean="0"/>
              <a:t>) θα στείλει ένα σήμα το οποίο υποδηλώνει </a:t>
            </a:r>
            <a:r>
              <a:rPr lang="en-US" baseline="0" dirty="0" smtClean="0"/>
              <a:t>OVERFLOW. </a:t>
            </a:r>
          </a:p>
          <a:p>
            <a:endParaRPr lang="en-US" baseline="0" dirty="0" smtClean="0"/>
          </a:p>
          <a:p>
            <a:r>
              <a:rPr lang="el-GR" baseline="0" dirty="0" smtClean="0"/>
              <a:t>Δηλαδή, το Δ=[-128..127]. Το αποτέλεσμά μας έχει υπερβεί τα όρια κατά 19 (146). Αυτό δεν φαίνεται. Η υπερχείλιση αφορά στο ΠΡΟΣΗΜΟ.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__________________________________________________ </a:t>
            </a:r>
            <a:r>
              <a:rPr lang="el-GR" baseline="0" dirty="0" smtClean="0"/>
              <a:t>ΠΑΡΑΣΚΕΥΗ_______________________________________________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Προσθέτουμε τα Α και Β στην κανονική τους μορφή. Άρα είναι 2 θετικοί αριθμοί, Α7=Β7=0</a:t>
            </a:r>
          </a:p>
          <a:p>
            <a:r>
              <a:rPr lang="el-GR" baseline="0" dirty="0" smtClean="0"/>
              <a:t>Ξαφνικά διαπιστώνουμε ότι το </a:t>
            </a:r>
            <a:r>
              <a:rPr lang="en-US" baseline="0" dirty="0" smtClean="0"/>
              <a:t>S7=1. </a:t>
            </a:r>
            <a:r>
              <a:rPr lang="el-GR" baseline="0" dirty="0" smtClean="0"/>
              <a:t>Δηλαδή προσθέσαμε 2 θετικούς και το άθροισμα είναι αρνητικό/</a:t>
            </a:r>
          </a:p>
          <a:p>
            <a:endParaRPr lang="el-GR" baseline="0" dirty="0" smtClean="0"/>
          </a:p>
          <a:p>
            <a:r>
              <a:rPr lang="en-US" baseline="0" dirty="0" smtClean="0"/>
              <a:t>S7=1. </a:t>
            </a:r>
            <a:endParaRPr lang="el-GR" baseline="0" dirty="0" smtClean="0"/>
          </a:p>
          <a:p>
            <a:r>
              <a:rPr lang="el-GR" baseline="0" dirty="0" smtClean="0"/>
              <a:t>Όμως </a:t>
            </a:r>
            <a:r>
              <a:rPr lang="en-US" baseline="0" dirty="0" smtClean="0"/>
              <a:t>S7=A7+B7+C7=0+0+C7. </a:t>
            </a:r>
            <a:r>
              <a:rPr lang="el-GR" baseline="0" dirty="0" smtClean="0"/>
              <a:t> Άρα για να συμβεί αυτό το σφάλμα πρέπει </a:t>
            </a:r>
            <a:r>
              <a:rPr lang="en-US" baseline="0" dirty="0" smtClean="0"/>
              <a:t>C7=1. </a:t>
            </a:r>
          </a:p>
          <a:p>
            <a:r>
              <a:rPr lang="el-GR" baseline="0" dirty="0" smtClean="0"/>
              <a:t>Αν </a:t>
            </a:r>
            <a:r>
              <a:rPr lang="en-US" baseline="0" dirty="0" smtClean="0"/>
              <a:t>C7=1 </a:t>
            </a:r>
            <a:r>
              <a:rPr lang="el-GR" baseline="0" dirty="0" smtClean="0"/>
              <a:t>τότε η πράξη της αριστερότερης στήλης θα δώσει </a:t>
            </a:r>
            <a:r>
              <a:rPr lang="en-US" baseline="0" dirty="0" smtClean="0"/>
              <a:t>S7=1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C8=0. </a:t>
            </a:r>
            <a:r>
              <a:rPr lang="el-GR" baseline="0" dirty="0" smtClean="0"/>
              <a:t>Άρα,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Όταν </a:t>
            </a:r>
            <a:r>
              <a:rPr lang="en-US" baseline="0" dirty="0" smtClean="0"/>
              <a:t>C7=1, C8=0, </a:t>
            </a:r>
            <a:r>
              <a:rPr lang="el-GR" baseline="0" dirty="0" smtClean="0"/>
              <a:t>υπάρχει σφάλμα και το πραγματικό πρόσημο του αποτελέσματος έχει υπερχειλίσει στη θέση 8, έξω από τα όρια του </a:t>
            </a:r>
            <a:r>
              <a:rPr lang="en-US" baseline="0" dirty="0" smtClean="0"/>
              <a:t>byte.</a:t>
            </a:r>
          </a:p>
          <a:p>
            <a:endParaRPr lang="en-US" baseline="0" dirty="0" smtClean="0"/>
          </a:p>
          <a:p>
            <a:r>
              <a:rPr lang="el-GR" baseline="0" dirty="0" smtClean="0"/>
              <a:t>ΥΠΕΡΧΕΙΛΙΣΗ αφορά στο ΠΡΟΣΗΜΟ. Εδώ το θετικό πρόσημο έχει βγει έξω από τα όρια του ενός </a:t>
            </a:r>
            <a:r>
              <a:rPr lang="en-US" baseline="0" dirty="0" smtClean="0"/>
              <a:t>byte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0</a:t>
            </a:r>
            <a:r>
              <a:rPr lang="en-US" baseline="0" dirty="0" smtClean="0"/>
              <a:t>  10010010 (9 bit) = +146 (</a:t>
            </a:r>
            <a:r>
              <a:rPr lang="el-GR" baseline="0" dirty="0" smtClean="0"/>
              <a:t>ΌΜΩΣ δεν έχω 9 </a:t>
            </a:r>
            <a:r>
              <a:rPr lang="en-US" baseline="0" dirty="0" smtClean="0"/>
              <a:t>bit </a:t>
            </a:r>
            <a:r>
              <a:rPr lang="el-GR" baseline="0" dirty="0" smtClean="0"/>
              <a:t>στη διάθεσή μου. Το πρόσημο δεν χωράει</a:t>
            </a:r>
            <a:r>
              <a:rPr lang="en-US" baseline="0" dirty="0" smtClean="0"/>
              <a:t>)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Το αποτέλεσμα της πράξης είναι 146. Εμείς μπορούμε να χωρέσουμε ως και 127. Άρα η υπερχείλιση είναι 19; ΌΧΙ είναι στο πρόσημο!!!!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3D6-54FA-433F-854D-D5B1F87329EE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Προσθέτουμε</a:t>
            </a:r>
            <a:r>
              <a:rPr lang="el-GR" baseline="0" dirty="0" smtClean="0"/>
              <a:t> τα συμπληρώματα των αριθμών 50, 96.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</a:t>
            </a:r>
            <a:r>
              <a:rPr lang="en-US" baseline="0" dirty="0" smtClean="0"/>
              <a:t>S7=0 </a:t>
            </a:r>
            <a:r>
              <a:rPr lang="el-GR" baseline="0" dirty="0" smtClean="0"/>
              <a:t>δηλαδή προσθέσαμε 2 αριθμούς αρνητικούς και λάβαμε θετικό αποτέλεσμα! ΑΔΥΝΑΤΟ.</a:t>
            </a:r>
          </a:p>
          <a:p>
            <a:endParaRPr lang="el-GR" baseline="0" dirty="0" smtClean="0"/>
          </a:p>
          <a:p>
            <a:r>
              <a:rPr lang="en-US" baseline="0" dirty="0" smtClean="0"/>
              <a:t>A7=B7=1. </a:t>
            </a:r>
            <a:r>
              <a:rPr lang="el-GR" baseline="0" dirty="0" smtClean="0"/>
              <a:t>Άρα για να είναι </a:t>
            </a:r>
            <a:r>
              <a:rPr lang="en-US" baseline="0" dirty="0" smtClean="0"/>
              <a:t>S7=0, </a:t>
            </a:r>
            <a:r>
              <a:rPr lang="el-GR" baseline="0" dirty="0" smtClean="0"/>
              <a:t>θα πρέπει </a:t>
            </a:r>
            <a:r>
              <a:rPr lang="en-US" baseline="0" dirty="0" smtClean="0"/>
              <a:t>C7=0 (S7=A7+B7+C7=&gt; S7=1+1+C7). </a:t>
            </a:r>
            <a:r>
              <a:rPr lang="el-GR" baseline="0" dirty="0" smtClean="0"/>
              <a:t>Άρα, εκτελέστηκε η πράξη</a:t>
            </a:r>
          </a:p>
          <a:p>
            <a:endParaRPr lang="el-GR" baseline="0" dirty="0" smtClean="0"/>
          </a:p>
          <a:p>
            <a:r>
              <a:rPr lang="en-US" baseline="0" dirty="0" smtClean="0"/>
              <a:t>1+1+0 </a:t>
            </a:r>
            <a:r>
              <a:rPr lang="el-GR" baseline="0" dirty="0" smtClean="0"/>
              <a:t>και έδωσε </a:t>
            </a:r>
            <a:r>
              <a:rPr lang="en-US" baseline="0" dirty="0" smtClean="0"/>
              <a:t>S7=0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C8=1. To C8=1 </a:t>
            </a:r>
            <a:r>
              <a:rPr lang="el-GR" baseline="0" dirty="0" smtClean="0"/>
              <a:t>είναι το αρνητικό πρόσημο που έχει υπερχειλίσει.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Είναι </a:t>
            </a:r>
            <a:r>
              <a:rPr lang="en-US" baseline="0" dirty="0" smtClean="0"/>
              <a:t>C7=0, C8=1. O </a:t>
            </a:r>
            <a:r>
              <a:rPr lang="el-GR" baseline="0" dirty="0" smtClean="0"/>
              <a:t>αθροιστής στέλνει μήνυμα σφάλματος.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αποτέλεσμα </a:t>
            </a:r>
            <a:r>
              <a:rPr lang="el-GR" b="1" baseline="0" dirty="0" smtClean="0"/>
              <a:t>1</a:t>
            </a:r>
            <a:r>
              <a:rPr lang="el-GR" baseline="0" dirty="0" smtClean="0"/>
              <a:t> 01101110 είναι ένας αρνητικός αριθμός (αν λάβουμε υπόψη και το πρόσημο που υπερχείλισε). ΠΟΙΟΣ είναι;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Σ2(101101110) = </a:t>
            </a:r>
            <a:r>
              <a:rPr lang="el-GR" b="1" baseline="0" dirty="0" smtClean="0"/>
              <a:t>0   </a:t>
            </a:r>
            <a:r>
              <a:rPr lang="el-GR" baseline="0" dirty="0" smtClean="0"/>
              <a:t>10010010 = 128+16+2=146</a:t>
            </a:r>
          </a:p>
          <a:p>
            <a:r>
              <a:rPr lang="el-GR" baseline="0" dirty="0" smtClean="0"/>
              <a:t>Άρα το </a:t>
            </a:r>
            <a:r>
              <a:rPr lang="el-GR" b="1" baseline="0" dirty="0" smtClean="0"/>
              <a:t>1</a:t>
            </a:r>
            <a:r>
              <a:rPr lang="el-GR" baseline="0" dirty="0" smtClean="0"/>
              <a:t> 01101110=-146 με τη διαφορά ότι δεν χωράει σε 1 </a:t>
            </a:r>
            <a:r>
              <a:rPr lang="en-US" baseline="0" dirty="0" smtClean="0"/>
              <a:t>byte </a:t>
            </a:r>
            <a:r>
              <a:rPr lang="el-GR" baseline="0" dirty="0" smtClean="0"/>
              <a:t>και το πρόσημο έχει φύγει εκτός ορίων.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Άρα όταν υπερχειλίσει αρνητικό πρόσημο, ΠΑΝΤΑ ισχύει ότι </a:t>
            </a:r>
            <a:r>
              <a:rPr lang="en-US" baseline="0" dirty="0" smtClean="0"/>
              <a:t>C7=0, C8=1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="0" baseline="0" dirty="0" smtClean="0"/>
              <a:t>-146= </a:t>
            </a:r>
            <a:r>
              <a:rPr lang="el-GR" b="1" baseline="0" dirty="0" smtClean="0"/>
              <a:t>1</a:t>
            </a:r>
            <a:r>
              <a:rPr lang="el-GR" baseline="0" dirty="0" smtClean="0"/>
              <a:t>1111111    </a:t>
            </a:r>
            <a:r>
              <a:rPr lang="el-GR" b="0" u="sng" baseline="0" dirty="0" smtClean="0"/>
              <a:t>01101110</a:t>
            </a:r>
            <a:r>
              <a:rPr lang="el-GR" baseline="0" dirty="0" smtClean="0"/>
              <a:t> (ΤΟ αποτέλεσμά μας ήταν μόνο το δεξιό </a:t>
            </a:r>
            <a:r>
              <a:rPr lang="en-US" baseline="0" dirty="0" smtClean="0"/>
              <a:t>byte)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Σ2 (</a:t>
            </a:r>
            <a:r>
              <a:rPr lang="el-GR" b="1" baseline="0" dirty="0" smtClean="0"/>
              <a:t>1</a:t>
            </a:r>
            <a:r>
              <a:rPr lang="el-GR" baseline="0" dirty="0" smtClean="0"/>
              <a:t>1111111 01101110) =   00000000 10010010 =+146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 ΠΕΜΠΤΗΣ___________________________________________________</a:t>
            </a:r>
          </a:p>
          <a:p>
            <a:r>
              <a:rPr lang="el-GR" baseline="0" dirty="0" smtClean="0"/>
              <a:t>Α7=Β7=1 αφού προσθέτουμε 2 αρνητικούς.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Για να βγει το αποτέλεσμα αρνητικό όπως αναμένεται πρέπει </a:t>
            </a:r>
            <a:r>
              <a:rPr lang="en-US" baseline="0" dirty="0" smtClean="0"/>
              <a:t>C7=1.</a:t>
            </a:r>
          </a:p>
          <a:p>
            <a:r>
              <a:rPr lang="en-US" baseline="0" dirty="0" smtClean="0"/>
              <a:t>S7=A7+B7+C7= 1+1+C7 = 0+C7</a:t>
            </a:r>
          </a:p>
          <a:p>
            <a:r>
              <a:rPr lang="el-GR" baseline="0" dirty="0" smtClean="0"/>
              <a:t>Δηλαδή για να είναι </a:t>
            </a:r>
            <a:r>
              <a:rPr lang="en-US" baseline="0" dirty="0" smtClean="0"/>
              <a:t>S7=1 </a:t>
            </a:r>
            <a:r>
              <a:rPr lang="el-GR" baseline="0" dirty="0" smtClean="0"/>
              <a:t>πρέπει </a:t>
            </a:r>
            <a:r>
              <a:rPr lang="en-US" baseline="0" dirty="0" smtClean="0"/>
              <a:t>C7 =1.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</a:t>
            </a:r>
            <a:r>
              <a:rPr lang="en-US" baseline="0" dirty="0" smtClean="0"/>
              <a:t>C7=0, </a:t>
            </a:r>
            <a:r>
              <a:rPr lang="el-GR" baseline="0" dirty="0" smtClean="0"/>
              <a:t>τότε </a:t>
            </a:r>
            <a:r>
              <a:rPr lang="en-US" baseline="0" dirty="0" smtClean="0"/>
              <a:t>S7=A7+B7+C7=</a:t>
            </a:r>
            <a:r>
              <a:rPr lang="el-GR" baseline="0" dirty="0" smtClean="0"/>
              <a:t>1+1+0 = 0 (ΘΕΤΙΚΟΣ ΑΡΙΘΜΟΣ) και </a:t>
            </a:r>
            <a:r>
              <a:rPr lang="en-US" baseline="0" dirty="0" smtClean="0"/>
              <a:t>C8=1.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Άρα, αν </a:t>
            </a:r>
            <a:r>
              <a:rPr lang="en-US" baseline="0" dirty="0" smtClean="0"/>
              <a:t>C7&lt;&gt;C8 </a:t>
            </a:r>
            <a:r>
              <a:rPr lang="el-GR" baseline="0" dirty="0" smtClean="0"/>
              <a:t>και ειδικότερα </a:t>
            </a:r>
            <a:r>
              <a:rPr lang="en-US" baseline="0" dirty="0" smtClean="0"/>
              <a:t>C7=0, C8=1 </a:t>
            </a:r>
            <a:r>
              <a:rPr lang="el-GR" baseline="0" dirty="0" smtClean="0"/>
              <a:t>έχουμε υπερχείλιση του αρνητικού </a:t>
            </a:r>
            <a:r>
              <a:rPr lang="el-GR" baseline="0" dirty="0" err="1" smtClean="0"/>
              <a:t>προσήμου</a:t>
            </a:r>
            <a:r>
              <a:rPr lang="el-GR" baseline="0" dirty="0" smtClean="0"/>
              <a:t>, το οποίο βρίσκεται στο </a:t>
            </a:r>
            <a:r>
              <a:rPr lang="en-US" baseline="0" dirty="0" smtClean="0"/>
              <a:t>C8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το αποτέλεσμα το είχαμε λάβει με </a:t>
            </a:r>
            <a:r>
              <a:rPr lang="en-US" baseline="0" dirty="0" smtClean="0"/>
              <a:t>2</a:t>
            </a:r>
            <a:r>
              <a:rPr lang="el-GR" baseline="0" dirty="0" smtClean="0"/>
              <a:t> </a:t>
            </a:r>
            <a:r>
              <a:rPr lang="en-US" baseline="0" dirty="0" smtClean="0"/>
              <a:t>byte 11111111  01101110, </a:t>
            </a:r>
            <a:r>
              <a:rPr lang="el-GR" baseline="0" dirty="0" smtClean="0"/>
              <a:t>τότε αυτός είναι ο αριθμός -146. Όμως το -146 δεν χωράει σε </a:t>
            </a:r>
            <a:r>
              <a:rPr lang="en-US" baseline="0" dirty="0" smtClean="0"/>
              <a:t>1 byte.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ΣΥΝΟΠΤΙΚΑ: Για κάθε πράξη</a:t>
            </a:r>
            <a:r>
              <a:rPr lang="en-US" baseline="0" dirty="0" smtClean="0"/>
              <a:t> </a:t>
            </a:r>
            <a:r>
              <a:rPr lang="el-GR" baseline="0" dirty="0" smtClean="0"/>
              <a:t>μεταξύ των ακεραίων αριθμών Α,Β (εδώ σε 1 </a:t>
            </a:r>
            <a:r>
              <a:rPr lang="en-US" baseline="0" dirty="0" smtClean="0"/>
              <a:t>byte </a:t>
            </a:r>
            <a:r>
              <a:rPr lang="el-GR" baseline="0" dirty="0" smtClean="0"/>
              <a:t>αλλά επεκτείνεται σε περισσότερα) ισχύει ΜΙΑ από τις εξής περιπτώσεις:</a:t>
            </a:r>
          </a:p>
          <a:p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1. </a:t>
            </a:r>
            <a:r>
              <a:rPr lang="en-US" baseline="0" dirty="0" smtClean="0"/>
              <a:t>C7=C8=0,</a:t>
            </a:r>
            <a:r>
              <a:rPr lang="el-GR" baseline="0" dirty="0" smtClean="0"/>
              <a:t> τότε το αποτέλεσμα είναι αρνητικό και το κρατούμενο </a:t>
            </a:r>
            <a:r>
              <a:rPr lang="en-US" baseline="0" dirty="0" smtClean="0"/>
              <a:t>C8 </a:t>
            </a:r>
            <a:r>
              <a:rPr lang="el-GR" baseline="0" dirty="0" smtClean="0"/>
              <a:t>αγνοείται.</a:t>
            </a:r>
          </a:p>
          <a:p>
            <a:r>
              <a:rPr lang="el-GR" b="0" baseline="0" dirty="0" smtClean="0"/>
              <a:t>2. </a:t>
            </a:r>
            <a:r>
              <a:rPr lang="en-US" b="0" baseline="0" dirty="0" smtClean="0"/>
              <a:t>C7=1=C8</a:t>
            </a:r>
            <a:r>
              <a:rPr lang="el-GR" b="0" baseline="0" dirty="0" smtClean="0"/>
              <a:t>, </a:t>
            </a:r>
            <a:r>
              <a:rPr lang="el-GR" baseline="0" dirty="0" smtClean="0"/>
              <a:t>τότε το αποτέλεσμα είναι θετικό και το κρατούμενο </a:t>
            </a:r>
            <a:r>
              <a:rPr lang="en-US" baseline="0" dirty="0" smtClean="0"/>
              <a:t>C8 </a:t>
            </a:r>
            <a:r>
              <a:rPr lang="el-GR" baseline="0" dirty="0" smtClean="0"/>
              <a:t>αγνοείται.</a:t>
            </a:r>
            <a:endParaRPr lang="el-GR" b="0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Σε αυτές τις 2 περιπτώσεις ΔΕΝ έχουμε υπερχείλιση</a:t>
            </a:r>
          </a:p>
          <a:p>
            <a:endParaRPr lang="el-GR" baseline="0" dirty="0" smtClean="0"/>
          </a:p>
          <a:p>
            <a:r>
              <a:rPr lang="el-GR" baseline="0" dirty="0" smtClean="0"/>
              <a:t>3. </a:t>
            </a:r>
            <a:r>
              <a:rPr lang="en-US" baseline="0" dirty="0" smtClean="0"/>
              <a:t>C7=0, C8=1, </a:t>
            </a:r>
            <a:r>
              <a:rPr lang="el-GR" baseline="0" dirty="0" smtClean="0"/>
              <a:t>τότε το αποτέλεσμα είναι εσφαλμένο (Υπερχείλιση) και το αρνητικό πρόσημο βρίσκεται στη θέση </a:t>
            </a:r>
            <a:r>
              <a:rPr lang="en-US" baseline="0" dirty="0" smtClean="0"/>
              <a:t>C8. </a:t>
            </a:r>
            <a:r>
              <a:rPr lang="el-GR" baseline="0" dirty="0" smtClean="0"/>
              <a:t>Το αποτέλεσμα που εμφανίζεται ως άθροισμα έχει </a:t>
            </a:r>
            <a:r>
              <a:rPr lang="en-US" baseline="0" dirty="0" smtClean="0"/>
              <a:t>S7=</a:t>
            </a:r>
            <a:r>
              <a:rPr lang="el-GR" baseline="0" dirty="0" smtClean="0"/>
              <a:t>0</a:t>
            </a:r>
            <a:r>
              <a:rPr lang="en-US" baseline="0" dirty="0" smtClean="0"/>
              <a:t> </a:t>
            </a:r>
            <a:r>
              <a:rPr lang="el-GR" baseline="0" dirty="0" smtClean="0"/>
              <a:t>και είναι θετικό. ΠΡΟΣΤΕΘΗΚΑΝ ΑΡΝΗΤΙΚΟΙ ΑΡΙΘΜΟΙ ΚΑΙ ΤΟ ΑΠΟΤΕΛΕΣΜΑ ΘΕΤΙΚΟ</a:t>
            </a:r>
          </a:p>
          <a:p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4. </a:t>
            </a:r>
            <a:r>
              <a:rPr lang="en-US" baseline="0" dirty="0" smtClean="0"/>
              <a:t>C7=</a:t>
            </a:r>
            <a:r>
              <a:rPr lang="el-GR" baseline="0" dirty="0" smtClean="0"/>
              <a:t>1</a:t>
            </a:r>
            <a:r>
              <a:rPr lang="en-US" baseline="0" dirty="0" smtClean="0"/>
              <a:t>, C8=</a:t>
            </a:r>
            <a:r>
              <a:rPr lang="el-GR" baseline="0" dirty="0" smtClean="0"/>
              <a:t>0</a:t>
            </a:r>
            <a:r>
              <a:rPr lang="en-US" baseline="0" dirty="0" smtClean="0"/>
              <a:t>, </a:t>
            </a:r>
            <a:r>
              <a:rPr lang="el-GR" baseline="0" dirty="0" smtClean="0"/>
              <a:t>τότε το αποτέλεσμα είναι εσφαλμένο (Υπερχείλιση) και το θετικό πρόσημο βρίσκεται στη θέση </a:t>
            </a:r>
            <a:r>
              <a:rPr lang="en-US" baseline="0" dirty="0" smtClean="0"/>
              <a:t>C8. </a:t>
            </a:r>
            <a:r>
              <a:rPr lang="el-GR" baseline="0" dirty="0" smtClean="0"/>
              <a:t>Το αποτέλεσμα που εμφανίζεται ως άθροισμα έχει </a:t>
            </a:r>
            <a:r>
              <a:rPr lang="en-US" baseline="0" dirty="0" smtClean="0"/>
              <a:t>S7=</a:t>
            </a:r>
            <a:r>
              <a:rPr lang="el-GR" baseline="0" dirty="0" smtClean="0"/>
              <a:t>1</a:t>
            </a:r>
            <a:r>
              <a:rPr lang="en-US" baseline="0" dirty="0" smtClean="0"/>
              <a:t> </a:t>
            </a:r>
            <a:r>
              <a:rPr lang="el-GR" baseline="0" dirty="0" smtClean="0"/>
              <a:t>και είναι αρνητικό. ΠΡΟΣΤΕΘΗΚΑΝ ΘΕΤΙΚΟΙ ΑΡΙΘΜΟΙ ΚΑΙ ΤΟ ΑΠΟΤΕΛΕΣΜΑ ΑΡΝΗΤΙΚΟ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ΣΥΜΠΕΡΑΣΜΑΤΙΚΑ υπερχείλιση εντοπίζεται όταν </a:t>
            </a:r>
            <a:r>
              <a:rPr lang="en-US" baseline="0" dirty="0" smtClean="0"/>
              <a:t>C7&lt;&gt;C8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_______________________________________ ΠΑΡΑΣΚΕΥΗ+_______________________________________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Προσθέτω 2 αρνητικούς και λαμβάνω αποτέλεσμα θετικό. </a:t>
            </a:r>
          </a:p>
          <a:p>
            <a:r>
              <a:rPr lang="el-GR" baseline="0" dirty="0" smtClean="0"/>
              <a:t>Είναι </a:t>
            </a:r>
            <a:r>
              <a:rPr lang="en-US" baseline="0" dirty="0" smtClean="0"/>
              <a:t>S7=0</a:t>
            </a:r>
          </a:p>
          <a:p>
            <a:r>
              <a:rPr lang="el-GR" baseline="0" dirty="0" smtClean="0"/>
              <a:t>Όμως </a:t>
            </a:r>
            <a:r>
              <a:rPr lang="en-US" baseline="0" dirty="0" smtClean="0"/>
              <a:t>S7=A7+B7+C7=1+1+C7. </a:t>
            </a:r>
            <a:r>
              <a:rPr lang="el-GR" baseline="0" dirty="0" smtClean="0"/>
              <a:t>Άρα για να συμβεί αυτό το σφάλμα πρέπει </a:t>
            </a:r>
            <a:r>
              <a:rPr lang="en-US" baseline="0" dirty="0" smtClean="0"/>
              <a:t>C7=0</a:t>
            </a:r>
          </a:p>
          <a:p>
            <a:r>
              <a:rPr lang="el-GR" baseline="0" dirty="0" smtClean="0"/>
              <a:t>Τότε, θα είναι </a:t>
            </a:r>
            <a:r>
              <a:rPr lang="en-US" baseline="0" dirty="0" smtClean="0"/>
              <a:t>S7=0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C8=1.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Άρα όταν </a:t>
            </a:r>
            <a:r>
              <a:rPr lang="en-US" baseline="0" dirty="0" smtClean="0"/>
              <a:t>C7=0 </a:t>
            </a:r>
            <a:r>
              <a:rPr lang="el-GR" baseline="0" dirty="0" smtClean="0"/>
              <a:t>και </a:t>
            </a:r>
            <a:r>
              <a:rPr lang="en-US" baseline="0" dirty="0" smtClean="0"/>
              <a:t>C8=1, </a:t>
            </a:r>
            <a:r>
              <a:rPr lang="el-GR" baseline="0" dirty="0" smtClean="0"/>
              <a:t>υπάρχει σφάλμα υπερχείλισης </a:t>
            </a:r>
            <a:r>
              <a:rPr lang="el-GR" baseline="0" dirty="0" err="1" smtClean="0"/>
              <a:t>προσήμου</a:t>
            </a:r>
            <a:r>
              <a:rPr lang="el-GR" baseline="0" dirty="0" smtClean="0"/>
              <a:t>. Το αρνητικό πρόσημο έχει υπερχειλίσει στη θέση </a:t>
            </a:r>
            <a:r>
              <a:rPr lang="en-US" baseline="0" dirty="0" smtClean="0"/>
              <a:t>C8.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ΤΕΛΙΚΑ: Υπερχείλιση υπάρχει όταν </a:t>
            </a:r>
            <a:r>
              <a:rPr lang="en-US" baseline="0" smtClean="0"/>
              <a:t>C7&lt;&gt;C8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153D6-54FA-433F-854D-D5B1F87329EE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BA11-9046-45F2-BBCE-06449D679024}" type="datetimeFigureOut">
              <a:rPr lang="el-GR" smtClean="0"/>
              <a:pPr/>
              <a:t>15/1/2021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C4D02-4C36-4FFD-8D8F-3736EF0EA0A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el-GR" dirty="0" smtClean="0"/>
              <a:t>ΠΡΑΞΕΙΣ ΜΕ ΠΡΟΣΗΜΑΣΜΕΝΟΥΣ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4104456"/>
          </a:xfrm>
        </p:spPr>
        <p:txBody>
          <a:bodyPr>
            <a:norm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-</a:t>
            </a:r>
            <a:r>
              <a:rPr lang="el-GR" dirty="0" smtClean="0"/>
              <a:t>Β</a:t>
            </a:r>
          </a:p>
          <a:p>
            <a:r>
              <a:rPr lang="el-GR" dirty="0" smtClean="0"/>
              <a:t>Β</a:t>
            </a:r>
            <a:r>
              <a:rPr lang="en-US" dirty="0" smtClean="0"/>
              <a:t>-A</a:t>
            </a:r>
            <a:endParaRPr lang="el-GR" dirty="0" smtClean="0"/>
          </a:p>
          <a:p>
            <a:r>
              <a:rPr lang="el-GR" dirty="0" smtClean="0"/>
              <a:t>Α+Β</a:t>
            </a:r>
          </a:p>
          <a:p>
            <a:r>
              <a:rPr lang="en-US" dirty="0" smtClean="0"/>
              <a:t>-</a:t>
            </a:r>
            <a:r>
              <a:rPr lang="el-GR" dirty="0" smtClean="0"/>
              <a:t>Α-Β</a:t>
            </a:r>
            <a:endParaRPr lang="en-US" dirty="0" smtClean="0"/>
          </a:p>
          <a:p>
            <a:r>
              <a:rPr lang="el-GR" dirty="0" smtClean="0"/>
              <a:t>Έστω Α=96 και Β=50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</a:t>
            </a:r>
            <a:r>
              <a:rPr lang="en-US" dirty="0"/>
              <a:t>-</a:t>
            </a:r>
            <a:r>
              <a:rPr lang="el-GR" dirty="0" smtClean="0"/>
              <a:t>Β=96</a:t>
            </a:r>
            <a:r>
              <a:rPr lang="en-US" dirty="0" smtClean="0"/>
              <a:t>-</a:t>
            </a:r>
            <a:r>
              <a:rPr lang="el-GR" dirty="0" smtClean="0"/>
              <a:t>50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745232" y="1600200"/>
          <a:ext cx="6995120" cy="192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7956376" y="165260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Θέσεις</a:t>
            </a:r>
          </a:p>
          <a:p>
            <a:r>
              <a:rPr lang="el-GR" dirty="0" smtClean="0"/>
              <a:t>Α</a:t>
            </a:r>
            <a:r>
              <a:rPr lang="en-US" dirty="0" err="1" smtClean="0"/>
              <a:t>i</a:t>
            </a:r>
            <a:endParaRPr lang="el-GR" dirty="0" smtClean="0"/>
          </a:p>
          <a:p>
            <a:endParaRPr lang="en-US" dirty="0" smtClean="0"/>
          </a:p>
        </p:txBody>
      </p:sp>
      <p:sp>
        <p:nvSpPr>
          <p:cNvPr id="6" name="5 - TextBox"/>
          <p:cNvSpPr txBox="1"/>
          <p:nvPr/>
        </p:nvSpPr>
        <p:spPr>
          <a:xfrm>
            <a:off x="7956376" y="236165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</a:t>
            </a:r>
          </a:p>
          <a:p>
            <a:endParaRPr lang="en-US" dirty="0" smtClean="0"/>
          </a:p>
        </p:txBody>
      </p:sp>
      <p:sp>
        <p:nvSpPr>
          <p:cNvPr id="7" name="6 - TextBox"/>
          <p:cNvSpPr txBox="1"/>
          <p:nvPr/>
        </p:nvSpPr>
        <p:spPr>
          <a:xfrm>
            <a:off x="7956376" y="271066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7 - TextBox"/>
          <p:cNvSpPr txBox="1"/>
          <p:nvPr/>
        </p:nvSpPr>
        <p:spPr>
          <a:xfrm>
            <a:off x="611560" y="40050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96= 01100000</a:t>
            </a:r>
          </a:p>
          <a:p>
            <a:r>
              <a:rPr lang="el-GR" dirty="0" smtClean="0"/>
              <a:t>50= 00110010</a:t>
            </a:r>
          </a:p>
          <a:p>
            <a:r>
              <a:rPr lang="el-GR" dirty="0" smtClean="0"/>
              <a:t>-96=10100000</a:t>
            </a:r>
          </a:p>
          <a:p>
            <a:r>
              <a:rPr lang="el-GR" b="1" dirty="0" smtClean="0"/>
              <a:t>-50=11001110</a:t>
            </a:r>
            <a:endParaRPr lang="el-GR" b="1" dirty="0"/>
          </a:p>
        </p:txBody>
      </p:sp>
      <p:sp>
        <p:nvSpPr>
          <p:cNvPr id="9" name="8 - TextBox"/>
          <p:cNvSpPr txBox="1"/>
          <p:nvPr/>
        </p:nvSpPr>
        <p:spPr>
          <a:xfrm>
            <a:off x="7956376" y="307070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</a:t>
            </a:r>
          </a:p>
          <a:p>
            <a:endParaRPr lang="en-US" dirty="0" smtClean="0"/>
          </a:p>
        </p:txBody>
      </p:sp>
      <p:sp>
        <p:nvSpPr>
          <p:cNvPr id="10" name="9 - TextBox"/>
          <p:cNvSpPr txBox="1"/>
          <p:nvPr/>
        </p:nvSpPr>
        <p:spPr>
          <a:xfrm>
            <a:off x="107504" y="306896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l-GR" sz="2000" b="1" dirty="0">
              <a:solidFill>
                <a:srgbClr val="FF0000"/>
              </a:solidFill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>
          <a:xfrm flipH="1">
            <a:off x="467544" y="2852936"/>
            <a:ext cx="21602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-Α+Β=-96+50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745232" y="1600200"/>
          <a:ext cx="6995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7956376" y="165260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Θέσεις</a:t>
            </a:r>
          </a:p>
          <a:p>
            <a:r>
              <a:rPr lang="el-GR" dirty="0" smtClean="0"/>
              <a:t>Α</a:t>
            </a:r>
            <a:r>
              <a:rPr lang="en-US" dirty="0" err="1" smtClean="0"/>
              <a:t>i</a:t>
            </a:r>
            <a:endParaRPr lang="el-GR" dirty="0" smtClean="0"/>
          </a:p>
          <a:p>
            <a:endParaRPr lang="en-US" dirty="0" smtClean="0"/>
          </a:p>
        </p:txBody>
      </p:sp>
      <p:sp>
        <p:nvSpPr>
          <p:cNvPr id="6" name="5 - TextBox"/>
          <p:cNvSpPr txBox="1"/>
          <p:nvPr/>
        </p:nvSpPr>
        <p:spPr>
          <a:xfrm>
            <a:off x="7956376" y="236165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</a:t>
            </a:r>
          </a:p>
          <a:p>
            <a:endParaRPr lang="en-US" dirty="0" smtClean="0"/>
          </a:p>
        </p:txBody>
      </p:sp>
      <p:sp>
        <p:nvSpPr>
          <p:cNvPr id="7" name="6 - TextBox"/>
          <p:cNvSpPr txBox="1"/>
          <p:nvPr/>
        </p:nvSpPr>
        <p:spPr>
          <a:xfrm>
            <a:off x="7956376" y="271066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7 - TextBox"/>
          <p:cNvSpPr txBox="1"/>
          <p:nvPr/>
        </p:nvSpPr>
        <p:spPr>
          <a:xfrm>
            <a:off x="611560" y="40050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96= 01100000</a:t>
            </a:r>
          </a:p>
          <a:p>
            <a:r>
              <a:rPr lang="el-GR" b="1" dirty="0" smtClean="0"/>
              <a:t>50= 00110010</a:t>
            </a:r>
          </a:p>
          <a:p>
            <a:r>
              <a:rPr lang="el-GR" b="1" dirty="0" smtClean="0"/>
              <a:t>-96=10100000</a:t>
            </a:r>
          </a:p>
          <a:p>
            <a:r>
              <a:rPr lang="el-GR" dirty="0" smtClean="0"/>
              <a:t>-50=11001110</a:t>
            </a:r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7956376" y="307070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</a:t>
            </a:r>
          </a:p>
          <a:p>
            <a:endParaRPr lang="en-US" dirty="0" smtClean="0"/>
          </a:p>
        </p:txBody>
      </p:sp>
      <p:sp>
        <p:nvSpPr>
          <p:cNvPr id="10" name="9 - TextBox"/>
          <p:cNvSpPr txBox="1"/>
          <p:nvPr/>
        </p:nvSpPr>
        <p:spPr>
          <a:xfrm>
            <a:off x="107504" y="306896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rgbClr val="FF0000"/>
                </a:solidFill>
              </a:rPr>
              <a:t>0</a:t>
            </a:r>
            <a:endParaRPr lang="el-G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Α+Β=96+50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673224" y="1600200"/>
          <a:ext cx="6995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1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7956376" y="165260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Θέσεις</a:t>
            </a:r>
          </a:p>
          <a:p>
            <a:r>
              <a:rPr lang="el-GR" dirty="0" smtClean="0"/>
              <a:t>Α</a:t>
            </a:r>
            <a:r>
              <a:rPr lang="en-US" dirty="0" err="1" smtClean="0"/>
              <a:t>i</a:t>
            </a:r>
            <a:endParaRPr lang="el-GR" dirty="0" smtClean="0"/>
          </a:p>
          <a:p>
            <a:endParaRPr lang="en-US" dirty="0" smtClean="0"/>
          </a:p>
        </p:txBody>
      </p:sp>
      <p:sp>
        <p:nvSpPr>
          <p:cNvPr id="6" name="5 - TextBox"/>
          <p:cNvSpPr txBox="1"/>
          <p:nvPr/>
        </p:nvSpPr>
        <p:spPr>
          <a:xfrm>
            <a:off x="7956376" y="236165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</a:t>
            </a:r>
          </a:p>
          <a:p>
            <a:endParaRPr lang="en-US" dirty="0" smtClean="0"/>
          </a:p>
        </p:txBody>
      </p:sp>
      <p:sp>
        <p:nvSpPr>
          <p:cNvPr id="7" name="6 - TextBox"/>
          <p:cNvSpPr txBox="1"/>
          <p:nvPr/>
        </p:nvSpPr>
        <p:spPr>
          <a:xfrm>
            <a:off x="7956376" y="271066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7 - TextBox"/>
          <p:cNvSpPr txBox="1"/>
          <p:nvPr/>
        </p:nvSpPr>
        <p:spPr>
          <a:xfrm>
            <a:off x="611560" y="40050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96= 01100000</a:t>
            </a:r>
          </a:p>
          <a:p>
            <a:r>
              <a:rPr lang="el-GR" b="1" dirty="0" smtClean="0"/>
              <a:t>50= 00110010</a:t>
            </a:r>
          </a:p>
          <a:p>
            <a:r>
              <a:rPr lang="el-GR" dirty="0" smtClean="0"/>
              <a:t>-96=10100000</a:t>
            </a:r>
          </a:p>
          <a:p>
            <a:r>
              <a:rPr lang="el-GR" dirty="0" smtClean="0"/>
              <a:t>-50=11001110</a:t>
            </a:r>
            <a:endParaRPr lang="el-GR" dirty="0"/>
          </a:p>
        </p:txBody>
      </p:sp>
      <p:sp>
        <p:nvSpPr>
          <p:cNvPr id="9" name="8 - TextBox"/>
          <p:cNvSpPr txBox="1"/>
          <p:nvPr/>
        </p:nvSpPr>
        <p:spPr>
          <a:xfrm>
            <a:off x="7956376" y="307070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</a:t>
            </a:r>
          </a:p>
          <a:p>
            <a:endParaRPr lang="en-US" dirty="0" smtClean="0"/>
          </a:p>
        </p:txBody>
      </p:sp>
      <p:sp>
        <p:nvSpPr>
          <p:cNvPr id="10" name="9 - TextBox"/>
          <p:cNvSpPr txBox="1"/>
          <p:nvPr/>
        </p:nvSpPr>
        <p:spPr>
          <a:xfrm>
            <a:off x="107504" y="306896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l-G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l-GR" dirty="0" smtClean="0"/>
              <a:t>Α</a:t>
            </a:r>
            <a:r>
              <a:rPr lang="en-US" dirty="0" smtClean="0"/>
              <a:t>-</a:t>
            </a:r>
            <a:r>
              <a:rPr lang="el-GR" dirty="0" smtClean="0"/>
              <a:t>Β=</a:t>
            </a:r>
            <a:r>
              <a:rPr lang="en-US" dirty="0" smtClean="0"/>
              <a:t>-</a:t>
            </a:r>
            <a:r>
              <a:rPr lang="el-GR" dirty="0" smtClean="0"/>
              <a:t>96</a:t>
            </a:r>
            <a:r>
              <a:rPr lang="en-US" dirty="0" smtClean="0"/>
              <a:t>-</a:t>
            </a:r>
            <a:r>
              <a:rPr lang="el-GR" dirty="0" smtClean="0"/>
              <a:t>50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745232" y="1600200"/>
          <a:ext cx="6995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  <a:gridCol w="87439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="1" dirty="0" smtClean="0"/>
                        <a:t>0</a:t>
                      </a:r>
                      <a:endParaRPr lang="el-G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7956376" y="1652607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Θέσεις</a:t>
            </a:r>
          </a:p>
          <a:p>
            <a:r>
              <a:rPr lang="el-GR" dirty="0" smtClean="0"/>
              <a:t>Α</a:t>
            </a:r>
            <a:r>
              <a:rPr lang="en-US" dirty="0" err="1" smtClean="0"/>
              <a:t>i</a:t>
            </a:r>
            <a:endParaRPr lang="el-GR" dirty="0" smtClean="0"/>
          </a:p>
          <a:p>
            <a:endParaRPr lang="en-US" dirty="0" smtClean="0"/>
          </a:p>
        </p:txBody>
      </p:sp>
      <p:sp>
        <p:nvSpPr>
          <p:cNvPr id="6" name="5 - TextBox"/>
          <p:cNvSpPr txBox="1"/>
          <p:nvPr/>
        </p:nvSpPr>
        <p:spPr>
          <a:xfrm>
            <a:off x="7956376" y="236165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</a:t>
            </a:r>
          </a:p>
          <a:p>
            <a:endParaRPr lang="en-US" dirty="0" smtClean="0"/>
          </a:p>
        </p:txBody>
      </p:sp>
      <p:sp>
        <p:nvSpPr>
          <p:cNvPr id="7" name="6 - TextBox"/>
          <p:cNvSpPr txBox="1"/>
          <p:nvPr/>
        </p:nvSpPr>
        <p:spPr>
          <a:xfrm>
            <a:off x="7956376" y="271066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7 - TextBox"/>
          <p:cNvSpPr txBox="1"/>
          <p:nvPr/>
        </p:nvSpPr>
        <p:spPr>
          <a:xfrm>
            <a:off x="611560" y="40050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96= 01100000</a:t>
            </a:r>
          </a:p>
          <a:p>
            <a:r>
              <a:rPr lang="el-GR" dirty="0" smtClean="0"/>
              <a:t>50= 00110010</a:t>
            </a:r>
          </a:p>
          <a:p>
            <a:r>
              <a:rPr lang="el-GR" b="1" dirty="0" smtClean="0"/>
              <a:t>-96=10100000</a:t>
            </a:r>
          </a:p>
          <a:p>
            <a:r>
              <a:rPr lang="el-GR" b="1" dirty="0" smtClean="0"/>
              <a:t>-50=11001110</a:t>
            </a:r>
            <a:endParaRPr lang="el-GR" b="1" dirty="0"/>
          </a:p>
        </p:txBody>
      </p:sp>
      <p:sp>
        <p:nvSpPr>
          <p:cNvPr id="9" name="8 - TextBox"/>
          <p:cNvSpPr txBox="1"/>
          <p:nvPr/>
        </p:nvSpPr>
        <p:spPr>
          <a:xfrm>
            <a:off x="7956376" y="307070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</a:t>
            </a:r>
          </a:p>
          <a:p>
            <a:endParaRPr lang="en-US" dirty="0" smtClean="0"/>
          </a:p>
        </p:txBody>
      </p:sp>
      <p:sp>
        <p:nvSpPr>
          <p:cNvPr id="10" name="9 - TextBox"/>
          <p:cNvSpPr txBox="1"/>
          <p:nvPr/>
        </p:nvSpPr>
        <p:spPr>
          <a:xfrm>
            <a:off x="107504" y="306896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l-GR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3108</Words>
  <Application>Microsoft Office PowerPoint</Application>
  <PresentationFormat>Προβολή στην οθόνη (4:3)</PresentationFormat>
  <Paragraphs>621</Paragraphs>
  <Slides>5</Slides>
  <Notes>5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Θέμα του Office</vt:lpstr>
      <vt:lpstr>ΠΡΑΞΕΙΣ ΜΕ ΠΡΟΣΗΜΑΣΜΕΝΟΥΣ</vt:lpstr>
      <vt:lpstr>Α-Β=96-50</vt:lpstr>
      <vt:lpstr>-Α+Β=-96+50</vt:lpstr>
      <vt:lpstr>Α+Β=96+50</vt:lpstr>
      <vt:lpstr>-Α-Β=-96-50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ΠΡΑΞΕΙΣ ΜΕ ΠΡΟΣΗΜΑΣΜΕΝΟΥΣ</dc:title>
  <dc:creator>Σταύρος</dc:creator>
  <cp:lastModifiedBy>Σταύρος</cp:lastModifiedBy>
  <cp:revision>10</cp:revision>
  <dcterms:created xsi:type="dcterms:W3CDTF">2021-01-11T06:52:05Z</dcterms:created>
  <dcterms:modified xsi:type="dcterms:W3CDTF">2021-01-15T13:02:11Z</dcterms:modified>
</cp:coreProperties>
</file>