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014" autoAdjust="0"/>
  </p:normalViewPr>
  <p:slideViewPr>
    <p:cSldViewPr>
      <p:cViewPr varScale="1">
        <p:scale>
          <a:sx n="53" d="100"/>
          <a:sy n="53" d="100"/>
        </p:scale>
        <p:origin x="-18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E32D-73E0-4D39-B88A-1F1231EEE6D0}" type="datetimeFigureOut">
              <a:rPr lang="el-GR" smtClean="0"/>
              <a:t>17/1/2021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69D7A-ABAB-4134-B46C-9C5BFF3F7809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ΤΜΗΜΑ</a:t>
            </a:r>
            <a:r>
              <a:rPr lang="el-GR" baseline="0" dirty="0" smtClean="0"/>
              <a:t> ΠΕΜΠΤΗΣ</a:t>
            </a:r>
          </a:p>
          <a:p>
            <a:endParaRPr lang="el-GR" baseline="0" dirty="0" smtClean="0"/>
          </a:p>
          <a:p>
            <a:r>
              <a:rPr lang="el-GR" baseline="0" dirty="0" smtClean="0"/>
              <a:t>37.75 = 100101.11 </a:t>
            </a:r>
            <a:r>
              <a:rPr lang="en-US" baseline="0" dirty="0" smtClean="0"/>
              <a:t>x 2</a:t>
            </a:r>
            <a:r>
              <a:rPr lang="en-US" baseline="30000" dirty="0" smtClean="0"/>
              <a:t>0</a:t>
            </a:r>
            <a:r>
              <a:rPr lang="en-US" baseline="0" dirty="0" smtClean="0"/>
              <a:t> = 100101.11 x 1</a:t>
            </a:r>
          </a:p>
          <a:p>
            <a:endParaRPr lang="en-US" baseline="0" dirty="0" smtClean="0"/>
          </a:p>
          <a:p>
            <a:r>
              <a:rPr lang="el-GR" baseline="0" dirty="0" smtClean="0"/>
              <a:t>Έστω τώρα ότι θέλουμε να φέρουμε τον αριθμό στη μορφή 1.</a:t>
            </a:r>
            <a:r>
              <a:rPr lang="en-US" baseline="0" dirty="0" err="1" smtClean="0"/>
              <a:t>xxxxxx</a:t>
            </a:r>
            <a:r>
              <a:rPr lang="en-US" baseline="0" dirty="0" smtClean="0"/>
              <a:t> </a:t>
            </a:r>
            <a:r>
              <a:rPr lang="el-GR" baseline="0" dirty="0" smtClean="0"/>
              <a:t>δηλαδή να μετακινήσουμε την υποδιαστολή τόσες θέσεις έτσι ώστε να έχουμε τον αριθμό στη μορφή </a:t>
            </a:r>
            <a:r>
              <a:rPr lang="en-US" baseline="0" dirty="0" smtClean="0"/>
              <a:t>1.xxxxx</a:t>
            </a:r>
          </a:p>
          <a:p>
            <a:endParaRPr lang="en-US" baseline="0" dirty="0" smtClean="0"/>
          </a:p>
          <a:p>
            <a:r>
              <a:rPr lang="el-GR" baseline="0" dirty="0" smtClean="0"/>
              <a:t>Εδώ, η υποδιαστολή πρέπει να μετακινηθεί κατά Ε= 5 θέσεις αριστερά. Αυτό θα έχει ως συνέπεια ο εκθέτης να αυξηθεί κατά 5, δηλαδή από 0 να γίνει 5.</a:t>
            </a:r>
          </a:p>
          <a:p>
            <a:endParaRPr lang="el-GR" baseline="0" dirty="0" smtClean="0"/>
          </a:p>
          <a:p>
            <a:r>
              <a:rPr lang="el-GR" baseline="0" dirty="0" smtClean="0"/>
              <a:t>37.75 = 1.0010111 </a:t>
            </a:r>
            <a:r>
              <a:rPr lang="en-US" baseline="0" dirty="0" smtClean="0"/>
              <a:t>x 2</a:t>
            </a:r>
            <a:r>
              <a:rPr lang="en-US" baseline="30000" dirty="0" smtClean="0"/>
              <a:t>5</a:t>
            </a:r>
            <a:endParaRPr lang="el-GR" baseline="3000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(1+ 1/8 + 1/32+1/64+1/128) x 32 =37.75</a:t>
            </a:r>
          </a:p>
          <a:p>
            <a:r>
              <a:rPr lang="en-US" baseline="0" dirty="0" smtClean="0"/>
              <a:t>    </a:t>
            </a:r>
          </a:p>
          <a:p>
            <a:endParaRPr lang="el-GR" baseline="0" dirty="0" smtClean="0"/>
          </a:p>
          <a:p>
            <a:r>
              <a:rPr lang="en-US" dirty="0" smtClean="0"/>
              <a:t>1100.0 =12.0 x</a:t>
            </a:r>
            <a:r>
              <a:rPr lang="en-US" baseline="0" dirty="0" smtClean="0"/>
              <a:t> 2</a:t>
            </a:r>
            <a:r>
              <a:rPr lang="en-US" baseline="30000" dirty="0" smtClean="0"/>
              <a:t>0</a:t>
            </a:r>
          </a:p>
          <a:p>
            <a:endParaRPr lang="en-US" dirty="0" smtClean="0"/>
          </a:p>
          <a:p>
            <a:r>
              <a:rPr lang="en-US" dirty="0" smtClean="0"/>
              <a:t>1.100 x 2</a:t>
            </a:r>
            <a:r>
              <a:rPr lang="en-US" baseline="30000" dirty="0" smtClean="0"/>
              <a:t>3</a:t>
            </a:r>
            <a:r>
              <a:rPr lang="en-US" dirty="0" smtClean="0"/>
              <a:t>  = 1.5 x 8 =12 </a:t>
            </a:r>
          </a:p>
          <a:p>
            <a:endParaRPr lang="en-US" dirty="0" smtClean="0"/>
          </a:p>
          <a:p>
            <a:r>
              <a:rPr lang="en-US" dirty="0" smtClean="0"/>
              <a:t>12 x 1</a:t>
            </a:r>
            <a:r>
              <a:rPr lang="en-US" baseline="0" dirty="0" smtClean="0"/>
              <a:t> =1.5 x 8</a:t>
            </a:r>
          </a:p>
          <a:p>
            <a:endParaRPr lang="en-US" baseline="0" dirty="0" smtClean="0"/>
          </a:p>
          <a:p>
            <a:r>
              <a:rPr lang="el-GR" baseline="0" dirty="0" smtClean="0"/>
              <a:t>Στο δεκαδικό, 120</a:t>
            </a:r>
            <a:r>
              <a:rPr lang="en-US" baseline="0" dirty="0" smtClean="0"/>
              <a:t>.0</a:t>
            </a:r>
            <a:r>
              <a:rPr lang="el-GR" baseline="0" dirty="0" smtClean="0"/>
              <a:t>= 120 </a:t>
            </a:r>
            <a:r>
              <a:rPr lang="en-US" baseline="0" dirty="0" smtClean="0"/>
              <a:t>x 1 = 1.2 x 100 (1.2 x 10</a:t>
            </a:r>
            <a:r>
              <a:rPr lang="en-US" baseline="30000" dirty="0" smtClean="0"/>
              <a:t>2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l-GR" baseline="0" dirty="0" smtClean="0"/>
              <a:t>Ερώτηση: Γιατί να φέρουμε τον αριθμό στη μορφή 1.</a:t>
            </a:r>
            <a:r>
              <a:rPr lang="en-US" baseline="0" dirty="0" err="1" smtClean="0"/>
              <a:t>xxxxxx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l-GR" baseline="0" dirty="0" smtClean="0"/>
              <a:t>ΑΠΑΝΤΗΣΗ: ΟΛΟΙ οι αριθμοί κινητής υποδιαστολής αποθηκεύονται στην ΚΑΝΟΝΙΚΟΠΟΙΗΜΕΝΗ μορφή 1.</a:t>
            </a:r>
            <a:r>
              <a:rPr lang="en-US" baseline="0" dirty="0" err="1" smtClean="0"/>
              <a:t>xxxx</a:t>
            </a:r>
            <a:r>
              <a:rPr lang="en-US" baseline="0" dirty="0" smtClean="0"/>
              <a:t> </a:t>
            </a:r>
            <a:r>
              <a:rPr lang="el-GR" baseline="0" dirty="0" smtClean="0"/>
              <a:t>γιατί με τον τρόπο αυτό το </a:t>
            </a:r>
          </a:p>
          <a:p>
            <a:pPr marL="228600" indent="-228600">
              <a:buAutoNum type="arabicPeriod"/>
            </a:pPr>
            <a:r>
              <a:rPr lang="el-GR" baseline="0" dirty="0" smtClean="0"/>
              <a:t>Μπορούμε να μην το αποθηκεύσουμε (αλλά να το αφήσουμε να υπονοείται) σώζοντας ένα </a:t>
            </a:r>
            <a:r>
              <a:rPr lang="en-US" baseline="0" dirty="0" smtClean="0"/>
              <a:t>bit. </a:t>
            </a:r>
            <a:r>
              <a:rPr lang="el-GR" baseline="0" dirty="0" smtClean="0"/>
              <a:t>Ένα </a:t>
            </a:r>
            <a:r>
              <a:rPr lang="en-US" baseline="0" dirty="0" smtClean="0"/>
              <a:t>bit </a:t>
            </a:r>
            <a:r>
              <a:rPr lang="el-GR" baseline="0" dirty="0" smtClean="0"/>
              <a:t>επιπλέον παρέχει διπλάσια ακρίβεια.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0.75 = 0.11 </a:t>
            </a:r>
            <a:r>
              <a:rPr lang="en-US" baseline="0" dirty="0" smtClean="0"/>
              <a:t>x 2</a:t>
            </a:r>
            <a:r>
              <a:rPr lang="en-US" baseline="30000" dirty="0" smtClean="0"/>
              <a:t>0</a:t>
            </a:r>
            <a:r>
              <a:rPr lang="el-GR" baseline="0" dirty="0" smtClean="0"/>
              <a:t>. 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Για να έρθει στη μορφή 1.</a:t>
            </a:r>
            <a:r>
              <a:rPr lang="en-US" baseline="0" dirty="0" smtClean="0"/>
              <a:t>xxx </a:t>
            </a:r>
            <a:r>
              <a:rPr lang="el-GR" baseline="0" dirty="0" smtClean="0"/>
              <a:t>πρέπει η υποδιαστολή να μετακινηθεί ΜΙΑ ΘΕΣΗ ΔΕΞΙΑ</a:t>
            </a:r>
            <a:r>
              <a:rPr lang="en-US" baseline="0" dirty="0" smtClean="0"/>
              <a:t> (</a:t>
            </a:r>
            <a:r>
              <a:rPr lang="el-GR" baseline="0" dirty="0" smtClean="0"/>
              <a:t>ο εκθέτης μειώνεται κατά μία θέση),</a:t>
            </a:r>
            <a:endParaRPr lang="en-US" baseline="0" dirty="0" smtClean="0"/>
          </a:p>
          <a:p>
            <a:r>
              <a:rPr lang="el-GR" baseline="0" dirty="0" smtClean="0"/>
              <a:t>Άρα 1.1 </a:t>
            </a:r>
            <a:r>
              <a:rPr lang="en-US" baseline="0" dirty="0" smtClean="0"/>
              <a:t>x 2</a:t>
            </a:r>
            <a:r>
              <a:rPr lang="el-GR" baseline="30000" dirty="0" smtClean="0"/>
              <a:t>-1</a:t>
            </a:r>
            <a:r>
              <a:rPr lang="el-GR" baseline="0" dirty="0" smtClean="0"/>
              <a:t> = 1.5 / 2 =0.75</a:t>
            </a:r>
          </a:p>
          <a:p>
            <a:endParaRPr lang="el-GR" baseline="0" dirty="0" smtClean="0"/>
          </a:p>
          <a:p>
            <a:r>
              <a:rPr lang="el-GR" baseline="0" dirty="0" smtClean="0"/>
              <a:t>Εδώ ο εκθέτης είναι αρνητικός.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___________________________________ ΠΑΡΑΣΚΕΥΗ________________________________________________________________________</a:t>
            </a:r>
          </a:p>
          <a:p>
            <a:endParaRPr lang="el-GR" baseline="0" dirty="0" smtClean="0"/>
          </a:p>
          <a:p>
            <a:r>
              <a:rPr lang="el-GR" baseline="0" dirty="0" smtClean="0"/>
              <a:t>20.0 = 10100.0 </a:t>
            </a:r>
            <a:r>
              <a:rPr lang="en-US" baseline="0" dirty="0" smtClean="0"/>
              <a:t>x 2</a:t>
            </a:r>
            <a:r>
              <a:rPr lang="en-US" baseline="30000" dirty="0" smtClean="0"/>
              <a:t>0</a:t>
            </a:r>
            <a:r>
              <a:rPr lang="el-GR" baseline="0" dirty="0" smtClean="0"/>
              <a:t> </a:t>
            </a:r>
          </a:p>
          <a:p>
            <a:r>
              <a:rPr lang="en-US" baseline="0" dirty="0" smtClean="0"/>
              <a:t>(o </a:t>
            </a:r>
            <a:r>
              <a:rPr lang="el-GR" baseline="0" dirty="0" smtClean="0"/>
              <a:t>εκθέτης είναι ίσος με 0, και 2</a:t>
            </a:r>
            <a:r>
              <a:rPr lang="el-GR" baseline="30000" dirty="0" smtClean="0"/>
              <a:t>0</a:t>
            </a:r>
            <a:r>
              <a:rPr lang="el-GR" baseline="0" dirty="0" smtClean="0"/>
              <a:t>=1)</a:t>
            </a:r>
          </a:p>
          <a:p>
            <a:endParaRPr lang="el-GR" baseline="0" dirty="0" smtClean="0"/>
          </a:p>
          <a:p>
            <a:r>
              <a:rPr lang="el-GR" baseline="0" dirty="0" smtClean="0"/>
              <a:t>Έστω ότι θέλουμε να αναπαραστήσουμε τον ίδιο αριθμό στη μορφή 1.</a:t>
            </a:r>
            <a:r>
              <a:rPr lang="en-US" baseline="0" dirty="0" err="1" smtClean="0"/>
              <a:t>xxxx</a:t>
            </a:r>
            <a:endParaRPr lang="en-US" baseline="0" dirty="0" smtClean="0"/>
          </a:p>
          <a:p>
            <a:r>
              <a:rPr lang="el-GR" baseline="0" dirty="0" smtClean="0"/>
              <a:t>Τότε, ο αριθμός αυτός θα γραφτεί ως εξής: 1.01000 (η υποδιαστολή μετακινείται 4 θέσεις αριστερά). Αυτό έχει ως συνέπεια ο εκθέτης από 0 να γίνει 4 δηλαδή να αυξηθεί κατά 4</a:t>
            </a:r>
          </a:p>
          <a:p>
            <a:endParaRPr lang="el-GR" baseline="0" dirty="0" smtClean="0"/>
          </a:p>
          <a:p>
            <a:r>
              <a:rPr lang="el-GR" baseline="0" dirty="0" smtClean="0"/>
              <a:t>20.0= 1.01000 </a:t>
            </a:r>
            <a:r>
              <a:rPr lang="en-US" baseline="0" dirty="0" smtClean="0"/>
              <a:t>x 2</a:t>
            </a:r>
            <a:r>
              <a:rPr lang="en-US" baseline="30000" dirty="0" smtClean="0"/>
              <a:t>4</a:t>
            </a:r>
            <a:r>
              <a:rPr lang="en-US" baseline="0" dirty="0" smtClean="0"/>
              <a:t>=1,25 x 16</a:t>
            </a:r>
          </a:p>
          <a:p>
            <a:endParaRPr lang="en-US" baseline="0" dirty="0" smtClean="0"/>
          </a:p>
          <a:p>
            <a:r>
              <a:rPr lang="en-US" baseline="0" dirty="0" smtClean="0"/>
              <a:t>O </a:t>
            </a:r>
            <a:r>
              <a:rPr lang="el-GR" baseline="0" dirty="0" smtClean="0"/>
              <a:t>εκθέτης αυξήθηκε κατά Κ όπου Κ είναι το πλήθος των θέσεων κατά τις οποίες μετακινήθηκε αριστερά η </a:t>
            </a:r>
            <a:r>
              <a:rPr lang="el-GR" baseline="0" dirty="0" err="1" smtClean="0"/>
              <a:t>υποδιστολή</a:t>
            </a:r>
            <a:r>
              <a:rPr lang="el-GR" baseline="0" dirty="0" smtClean="0"/>
              <a:t>.</a:t>
            </a:r>
          </a:p>
          <a:p>
            <a:endParaRPr lang="el-GR" baseline="0" dirty="0" smtClean="0"/>
          </a:p>
          <a:p>
            <a:r>
              <a:rPr lang="el-GR" baseline="0" dirty="0" smtClean="0"/>
              <a:t>33.75= 100001.11 </a:t>
            </a:r>
            <a:r>
              <a:rPr lang="en-US" baseline="0" dirty="0" smtClean="0"/>
              <a:t>x 2</a:t>
            </a:r>
            <a:r>
              <a:rPr lang="en-US" baseline="30000" dirty="0" smtClean="0"/>
              <a:t>0</a:t>
            </a:r>
            <a:endParaRPr lang="el-GR" baseline="3000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Αν ο αριθμός αυτός γραφτεί στη μορφή 1.</a:t>
            </a:r>
            <a:r>
              <a:rPr lang="en-US" baseline="0" dirty="0" err="1" smtClean="0"/>
              <a:t>xxxx</a:t>
            </a:r>
            <a:r>
              <a:rPr lang="en-US" baseline="0" dirty="0" smtClean="0"/>
              <a:t> </a:t>
            </a:r>
            <a:r>
              <a:rPr lang="el-GR" baseline="0" dirty="0" smtClean="0"/>
              <a:t>θα γίνει </a:t>
            </a:r>
          </a:p>
          <a:p>
            <a:endParaRPr lang="el-GR" baseline="0" dirty="0" smtClean="0"/>
          </a:p>
          <a:p>
            <a:r>
              <a:rPr lang="el-GR" baseline="0" dirty="0" smtClean="0"/>
              <a:t>1.000011 και η υποδιαστολή μετακινείται 5 θέσεις αριστερά, άρα ο εκθέτης είναι 5</a:t>
            </a:r>
          </a:p>
          <a:p>
            <a:endParaRPr lang="el-GR" baseline="0" dirty="0" smtClean="0"/>
          </a:p>
          <a:p>
            <a:r>
              <a:rPr lang="el-GR" baseline="0" dirty="0" smtClean="0"/>
              <a:t>33.75= 1.000011</a:t>
            </a:r>
            <a:r>
              <a:rPr lang="en-US" baseline="0" dirty="0" smtClean="0"/>
              <a:t>x 2</a:t>
            </a:r>
            <a:r>
              <a:rPr lang="en-US" baseline="30000" dirty="0" smtClean="0"/>
              <a:t>5</a:t>
            </a:r>
            <a:endParaRPr lang="el-GR" baseline="3000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= 1+ 1x2</a:t>
            </a:r>
            <a:r>
              <a:rPr lang="en-US" baseline="30000" dirty="0" smtClean="0"/>
              <a:t>-5</a:t>
            </a:r>
            <a:r>
              <a:rPr lang="en-US" baseline="0" dirty="0" smtClean="0"/>
              <a:t> +1x2</a:t>
            </a:r>
            <a:r>
              <a:rPr lang="en-US" baseline="30000" dirty="0" smtClean="0"/>
              <a:t>-6 </a:t>
            </a:r>
            <a:endParaRPr lang="el-GR" baseline="30000" dirty="0" smtClean="0"/>
          </a:p>
          <a:p>
            <a:endParaRPr lang="el-GR" baseline="0" dirty="0" smtClean="0"/>
          </a:p>
          <a:p>
            <a:r>
              <a:rPr lang="en-US" baseline="0" dirty="0" smtClean="0"/>
              <a:t>= (1 +1/32+1/64) x32 =33.75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0.625   = 0.101 x 2</a:t>
            </a:r>
            <a:r>
              <a:rPr lang="en-US" baseline="30000" dirty="0" smtClean="0"/>
              <a:t>0</a:t>
            </a:r>
          </a:p>
          <a:p>
            <a:endParaRPr lang="en-US" baseline="0" dirty="0" smtClean="0"/>
          </a:p>
          <a:p>
            <a:r>
              <a:rPr lang="el-GR" baseline="0" dirty="0" smtClean="0"/>
              <a:t>Για να γραφτεί στη μορφή </a:t>
            </a:r>
            <a:r>
              <a:rPr lang="en-US" baseline="0" dirty="0" smtClean="0"/>
              <a:t>1.xxxx </a:t>
            </a:r>
            <a:r>
              <a:rPr lang="el-GR" baseline="0" dirty="0" smtClean="0"/>
              <a:t>πρέπει η υποδιαστολή να μετακινηθεί μία θέση ΔΕΞΙΑ.</a:t>
            </a:r>
            <a:r>
              <a:rPr lang="en-US" baseline="0" dirty="0" smtClean="0"/>
              <a:t> </a:t>
            </a:r>
          </a:p>
          <a:p>
            <a:r>
              <a:rPr lang="el-GR" baseline="0" dirty="0" smtClean="0"/>
              <a:t>Θα γίνει 1.01 </a:t>
            </a:r>
            <a:r>
              <a:rPr lang="en-US" baseline="0" dirty="0" smtClean="0"/>
              <a:t>x 2</a:t>
            </a:r>
            <a:r>
              <a:rPr lang="en-US" baseline="30000" dirty="0" smtClean="0"/>
              <a:t>-1</a:t>
            </a:r>
          </a:p>
          <a:p>
            <a:endParaRPr lang="en-US" baseline="0" dirty="0" smtClean="0"/>
          </a:p>
          <a:p>
            <a:r>
              <a:rPr lang="en-US" baseline="0" dirty="0" smtClean="0"/>
              <a:t>1.01 x ½  = 1.25/2=0.625</a:t>
            </a:r>
          </a:p>
          <a:p>
            <a:endParaRPr lang="en-US" baseline="0" dirty="0" smtClean="0"/>
          </a:p>
          <a:p>
            <a:r>
              <a:rPr lang="el-GR" baseline="0" dirty="0" smtClean="0"/>
              <a:t>Αριστερή μετατόπιση υποδιαστολής κατά Κ θέσεις: Εκθέτης αυξάνεται κατά Κ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Δεξιά μετατόπιση υποδιαστολής κατά Κ θέσεις: Εκθέτης μειώνεται κατά 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ΓΙΑΤΙ στη μορφή 1.</a:t>
            </a:r>
            <a:r>
              <a:rPr lang="en-US" baseline="0" dirty="0" err="1" smtClean="0"/>
              <a:t>xxxxxx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Γιατί αν όλοι οι πραγματικοί αριθμοί αποθηκευτούν στη μορφή 1.</a:t>
            </a:r>
            <a:r>
              <a:rPr lang="en-US" baseline="0" dirty="0" err="1" smtClean="0"/>
              <a:t>xxxxxx</a:t>
            </a:r>
            <a:r>
              <a:rPr lang="en-US" baseline="0" dirty="0" smtClean="0"/>
              <a:t> </a:t>
            </a:r>
            <a:r>
              <a:rPr lang="el-GR" baseline="0" dirty="0" smtClean="0"/>
              <a:t>τότε το κομμάτι 1. μπορεί να ΜΗΝ αποθηκευτεί αλλά να υπονοείται.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Αυτό σημαίνει ότι γλιτώνουμε 1 </a:t>
            </a:r>
            <a:r>
              <a:rPr lang="en-US" baseline="0" dirty="0" smtClean="0"/>
              <a:t>bit.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ΟΛΟΙ οι αριθμοί κινητής υποδιαστολής αποθηκεύονται στη μορφή 1.</a:t>
            </a:r>
            <a:r>
              <a:rPr lang="en-US" baseline="0" dirty="0" err="1" smtClean="0"/>
              <a:t>xxxxxxx</a:t>
            </a:r>
            <a:r>
              <a:rPr lang="en-US" baseline="0" dirty="0" smtClean="0"/>
              <a:t> </a:t>
            </a:r>
            <a:r>
              <a:rPr lang="el-GR" baseline="0" dirty="0" smtClean="0"/>
              <a:t>αλλά το 1. ΔΕΝ ΑΠΟΘΗΚΕΥΕΤΑΙ.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Εκθέτης δείχνει το πόσο μετακινείται η υποδιαστολή.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30000" dirty="0" smtClean="0"/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69D7A-ABAB-4134-B46C-9C5BFF3F7809}" type="slidenum">
              <a:rPr lang="el-GR" smtClean="0"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69D7A-ABAB-4134-B46C-9C5BFF3F7809}" type="slidenum">
              <a:rPr lang="el-GR" smtClean="0"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</a:t>
            </a:r>
            <a:r>
              <a:rPr lang="en-US" baseline="0" dirty="0" smtClean="0"/>
              <a:t> = </a:t>
            </a:r>
            <a:r>
              <a:rPr lang="el-GR" baseline="0" dirty="0" smtClean="0"/>
              <a:t>Πρόσημο, </a:t>
            </a:r>
            <a:r>
              <a:rPr lang="en-US" baseline="0" dirty="0" smtClean="0"/>
              <a:t>S=1 </a:t>
            </a:r>
            <a:r>
              <a:rPr lang="el-GR" baseline="0" dirty="0" smtClean="0"/>
              <a:t>για αρνητικούς αριθμούς και 0 για θετικούς.</a:t>
            </a:r>
          </a:p>
          <a:p>
            <a:r>
              <a:rPr lang="el-GR" baseline="0" dirty="0" smtClean="0"/>
              <a:t>Ε’= έχει μέγεθος 8 </a:t>
            </a:r>
            <a:r>
              <a:rPr lang="en-US" baseline="0" dirty="0" smtClean="0"/>
              <a:t>bit </a:t>
            </a:r>
            <a:r>
              <a:rPr lang="el-GR" baseline="0" dirty="0" smtClean="0"/>
              <a:t>και είναι μη προσημασμένος (άρα θετικό). </a:t>
            </a:r>
          </a:p>
          <a:p>
            <a:r>
              <a:rPr lang="el-GR" baseline="0" dirty="0" smtClean="0"/>
              <a:t>½ = 2</a:t>
            </a:r>
            <a:r>
              <a:rPr lang="el-GR" baseline="30000" dirty="0" smtClean="0"/>
              <a:t>-1</a:t>
            </a:r>
          </a:p>
          <a:p>
            <a:r>
              <a:rPr lang="el-GR" dirty="0" smtClean="0"/>
              <a:t>Πως αναπαρίστανται αρνητικοί.</a:t>
            </a:r>
          </a:p>
          <a:p>
            <a:r>
              <a:rPr lang="el-GR" dirty="0" smtClean="0"/>
              <a:t>Βρίσκουμε</a:t>
            </a:r>
            <a:r>
              <a:rPr lang="el-GR" baseline="0" dirty="0" smtClean="0"/>
              <a:t> την τιμή του εκθέτη, Ε, και εφαρμόζουμε υπέρβαση 127, δηλαδή αντί του Ε γράφουμε Ε’=Ε+127</a:t>
            </a:r>
          </a:p>
          <a:p>
            <a:r>
              <a:rPr lang="el-GR" baseline="0" dirty="0" smtClean="0"/>
              <a:t>ΓΙΑΤΙ;;;;;;;</a:t>
            </a:r>
          </a:p>
          <a:p>
            <a:endParaRPr lang="el-GR" baseline="0" dirty="0" smtClean="0"/>
          </a:p>
          <a:p>
            <a:r>
              <a:rPr lang="el-GR" baseline="0" dirty="0" smtClean="0"/>
              <a:t>Π.χ. αν ο εκθέτης Ε βρεθεί (ΘΑ ΔΟΥΜΕ ΜΕ ΠΟΙΟΝ ΤΡΟΠΟ) ίσος με -2, στο πεδίο Ε θα γραφτεί 125</a:t>
            </a:r>
          </a:p>
          <a:p>
            <a:r>
              <a:rPr lang="el-GR" dirty="0" smtClean="0"/>
              <a:t>Αν βρεθεί</a:t>
            </a:r>
            <a:r>
              <a:rPr lang="el-GR" baseline="0" dirty="0" smtClean="0"/>
              <a:t> ότι Ε= -5, θα γραφτεί 122</a:t>
            </a:r>
          </a:p>
          <a:p>
            <a:r>
              <a:rPr lang="el-GR" baseline="0" dirty="0" smtClean="0"/>
              <a:t>Αν Ε=3, θα γραφτεί 130</a:t>
            </a:r>
          </a:p>
          <a:p>
            <a:endParaRPr lang="el-GR" baseline="0" dirty="0" smtClean="0"/>
          </a:p>
          <a:p>
            <a:r>
              <a:rPr lang="el-GR" baseline="0" dirty="0" smtClean="0"/>
              <a:t>Θέλουμε τον αριθμό 28.625. σε αναπαράσταση απλής ακρίβειας.</a:t>
            </a:r>
          </a:p>
          <a:p>
            <a:endParaRPr lang="el-GR" baseline="0" dirty="0" smtClean="0"/>
          </a:p>
          <a:p>
            <a:pPr marL="228600" indent="-228600">
              <a:buAutoNum type="arabicParenR"/>
            </a:pPr>
            <a:r>
              <a:rPr lang="el-GR" baseline="0" dirty="0" smtClean="0"/>
              <a:t>Γράφουμε τον αριθμό σε δυαδική μορφή (απλή μετατροπή): 11100.101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12.0= 1100.0   = 1100.0 </a:t>
            </a:r>
            <a:r>
              <a:rPr lang="en-US" baseline="0" dirty="0" smtClean="0"/>
              <a:t>x 2</a:t>
            </a:r>
            <a:r>
              <a:rPr lang="en-US" baseline="30000" dirty="0" smtClean="0"/>
              <a:t>0</a:t>
            </a:r>
            <a:r>
              <a:rPr lang="en-US" baseline="0" dirty="0" smtClean="0"/>
              <a:t> = 1100.0 x1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Αν μετακινήσω την υποδιαστολή, έτσι ώστε  ο αριθμός μου να έρθει στη μορφή 1.</a:t>
            </a:r>
            <a:r>
              <a:rPr lang="en-US" baseline="0" dirty="0" smtClean="0"/>
              <a:t>xxx, </a:t>
            </a:r>
            <a:r>
              <a:rPr lang="el-GR" baseline="0" dirty="0" smtClean="0"/>
              <a:t>τότε στο συγκεκριμένο παράδειγμα πρέπει η υποδιαστολή να μετακινηθεί Ε=3 θέσεις αριστερά. Αυτό σημαίνει ότι ο εκθέτης μου θα είναι ίσος με 3.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12.0 = 1.1000 </a:t>
            </a:r>
            <a:r>
              <a:rPr lang="en-US" baseline="0" dirty="0" smtClean="0"/>
              <a:t>x 2</a:t>
            </a:r>
            <a:r>
              <a:rPr lang="en-US" baseline="30000" dirty="0" smtClean="0"/>
              <a:t>3</a:t>
            </a:r>
            <a:r>
              <a:rPr lang="en-US" baseline="0" dirty="0" smtClean="0"/>
              <a:t> = 1.5 x 8 =12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18.75 = 10010.11 = 10010.11 x 2</a:t>
            </a:r>
            <a:r>
              <a:rPr lang="en-US" baseline="30000" dirty="0" smtClean="0"/>
              <a:t>0</a:t>
            </a:r>
            <a:r>
              <a:rPr lang="en-US" baseline="0" dirty="0" smtClean="0"/>
              <a:t> = 10010.11 x 1. </a:t>
            </a:r>
            <a:r>
              <a:rPr lang="el-GR" baseline="0" dirty="0" smtClean="0"/>
              <a:t>Για να το φέρω στη μορφή 1.</a:t>
            </a:r>
            <a:r>
              <a:rPr lang="en-US" baseline="0" dirty="0" err="1" smtClean="0"/>
              <a:t>xxxxx</a:t>
            </a:r>
            <a:r>
              <a:rPr lang="en-US" baseline="0" dirty="0" smtClean="0"/>
              <a:t> </a:t>
            </a:r>
            <a:r>
              <a:rPr lang="el-GR" baseline="0" dirty="0" smtClean="0"/>
              <a:t>πρέπει να μετακινήσω την υποδιαστολή κατά  4 θέσεις, δηλαδή Ε=4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18.75 = 1.001011 </a:t>
            </a:r>
            <a:r>
              <a:rPr lang="en-US" baseline="0" dirty="0" smtClean="0"/>
              <a:t>x 2</a:t>
            </a:r>
            <a:r>
              <a:rPr lang="en-US" baseline="30000" dirty="0" smtClean="0"/>
              <a:t>4</a:t>
            </a:r>
            <a:r>
              <a:rPr lang="en-US" baseline="0" dirty="0" smtClean="0"/>
              <a:t> =  1.171875 x 16 = 18.75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0.5 = 0.1 </a:t>
            </a:r>
            <a:r>
              <a:rPr lang="el-GR" baseline="0" dirty="0" smtClean="0"/>
              <a:t>Για να φέρουμε την ποσότητα αυτή στην μορφή 1.</a:t>
            </a:r>
            <a:r>
              <a:rPr lang="en-US" baseline="0" dirty="0" smtClean="0"/>
              <a:t>xxx </a:t>
            </a:r>
            <a:r>
              <a:rPr lang="el-GR" baseline="0" dirty="0" smtClean="0"/>
              <a:t>πρέπει να μετακινήσουμε την υποδιαστολή ΔΕΞΙΑ κατά Ε=1 θέσεις, άρα Ε=-1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1.0 </a:t>
            </a:r>
            <a:r>
              <a:rPr lang="en-US" baseline="0" dirty="0" smtClean="0"/>
              <a:t>x 2</a:t>
            </a:r>
            <a:r>
              <a:rPr lang="en-US" baseline="30000" dirty="0" smtClean="0"/>
              <a:t>-1</a:t>
            </a:r>
            <a:r>
              <a:rPr lang="en-US" baseline="0" dirty="0" smtClean="0"/>
              <a:t> = 1. ½ =0.5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ΓΕΝΙΚΗ ΜΟΡΦΗ των αριθμών κινητής υποδιαστολής είναι 1.</a:t>
            </a:r>
            <a:r>
              <a:rPr lang="en-US" baseline="0" dirty="0" err="1" smtClean="0"/>
              <a:t>xxxxx</a:t>
            </a:r>
            <a:r>
              <a:rPr lang="en-US" baseline="0" dirty="0" smtClean="0"/>
              <a:t> x 2</a:t>
            </a:r>
            <a:r>
              <a:rPr lang="en-US" baseline="30000" dirty="0" smtClean="0"/>
              <a:t>E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ΓΙΑΤΙ 1.</a:t>
            </a:r>
            <a:r>
              <a:rPr lang="en-US" baseline="0" dirty="0" err="1" smtClean="0"/>
              <a:t>xxxxx</a:t>
            </a:r>
            <a:r>
              <a:rPr lang="el-GR" baseline="0" dirty="0" smtClean="0"/>
              <a:t>;;;;;;;;;;</a:t>
            </a:r>
          </a:p>
          <a:p>
            <a:pPr marL="228600" indent="-228600">
              <a:buNone/>
            </a:pPr>
            <a:r>
              <a:rPr lang="el-GR" baseline="0" dirty="0" smtClean="0"/>
              <a:t>Γιατί το 1. ΔΕΝ αποθηκεύεται αλλά υπονοείται και επομένως σώζω ένα </a:t>
            </a:r>
            <a:r>
              <a:rPr lang="en-US" baseline="0" dirty="0" smtClean="0"/>
              <a:t>bit </a:t>
            </a:r>
            <a:r>
              <a:rPr lang="el-GR" baseline="0" dirty="0" smtClean="0"/>
              <a:t>διπλασιάζοντας το εύρος αριθμών που μπορώ να πετύχω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2) Φέρνω τον αριθμό σε μορφή 1.</a:t>
            </a:r>
            <a:r>
              <a:rPr lang="en-US" baseline="0" dirty="0" err="1" smtClean="0"/>
              <a:t>xxxx</a:t>
            </a:r>
            <a:r>
              <a:rPr lang="en-US" baseline="0" dirty="0" smtClean="0"/>
              <a:t> </a:t>
            </a:r>
            <a:r>
              <a:rPr lang="el-GR" baseline="0" dirty="0" smtClean="0"/>
              <a:t>και ορίζω την τιμή του εκθέτη.</a:t>
            </a:r>
          </a:p>
          <a:p>
            <a:pPr marL="228600" indent="-228600">
              <a:buNone/>
            </a:pPr>
            <a:r>
              <a:rPr lang="el-GR" baseline="0" dirty="0" smtClean="0"/>
              <a:t>3) Γράφω το Ε’=Ε+127</a:t>
            </a:r>
          </a:p>
          <a:p>
            <a:pPr marL="228600" indent="-228600">
              <a:buNone/>
            </a:pPr>
            <a:r>
              <a:rPr lang="el-GR" baseline="0" dirty="0" smtClean="0"/>
              <a:t>4) Αποθηκεύω το κλασματικό μέρος ΧΩΡΙΣ το 1.</a:t>
            </a:r>
            <a:r>
              <a:rPr lang="en-US" baseline="0" dirty="0" err="1" smtClean="0"/>
              <a:t>xxxxx</a:t>
            </a: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____________________________________________________________________________________</a:t>
            </a:r>
            <a:endParaRPr lang="el-GR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28.625= 11100.101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2) </a:t>
            </a:r>
            <a:r>
              <a:rPr lang="el-GR" baseline="0" dirty="0" smtClean="0"/>
              <a:t>Φέρνω τον αριθμό στη μορφή 1.</a:t>
            </a:r>
            <a:r>
              <a:rPr lang="en-US" baseline="0" dirty="0" err="1" smtClean="0"/>
              <a:t>xxxx</a:t>
            </a:r>
            <a:r>
              <a:rPr lang="en-US" baseline="0" dirty="0" smtClean="0"/>
              <a:t> </a:t>
            </a:r>
            <a:r>
              <a:rPr lang="el-GR" baseline="0" dirty="0" smtClean="0"/>
              <a:t>και ορίζω τον εκθέτη. Εδώ 1.1100101 και Ε=4 </a:t>
            </a:r>
          </a:p>
          <a:p>
            <a:pPr marL="228600" indent="-228600">
              <a:buNone/>
            </a:pPr>
            <a:r>
              <a:rPr lang="el-GR" baseline="0" dirty="0" smtClean="0"/>
              <a:t>3) Άρα Ε’=131</a:t>
            </a:r>
          </a:p>
          <a:p>
            <a:pPr marL="228600" indent="-228600">
              <a:buNone/>
            </a:pPr>
            <a:r>
              <a:rPr lang="el-GR" baseline="0" dirty="0" smtClean="0"/>
              <a:t>4) 1100101  0000000000000000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S           E’                 M 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0    10000011        1100101 (</a:t>
            </a:r>
            <a:r>
              <a:rPr lang="el-GR" baseline="0" dirty="0" smtClean="0"/>
              <a:t>και 16 μηδενικά)</a:t>
            </a:r>
            <a:endParaRPr lang="en-US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_____________________ Δίνεται η αναπαράσταση της διαφάνειας. Να </a:t>
            </a:r>
            <a:r>
              <a:rPr lang="el-GR" baseline="0" dirty="0" err="1" smtClean="0"/>
              <a:t>βρεςίτε</a:t>
            </a:r>
            <a:r>
              <a:rPr lang="el-GR" baseline="0" dirty="0" smtClean="0"/>
              <a:t> τον αριθμό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Είναι θετικός </a:t>
            </a:r>
            <a:r>
              <a:rPr lang="en-US" baseline="0" dirty="0" smtClean="0"/>
              <a:t>S=0</a:t>
            </a:r>
          </a:p>
          <a:p>
            <a:pPr marL="228600" indent="-228600">
              <a:buNone/>
            </a:pPr>
            <a:r>
              <a:rPr lang="el-GR" baseline="0" dirty="0" smtClean="0"/>
              <a:t>Ο εκθέτης είναι 10000011 = 131, άρα ο πραγματικός εκθέτης είναι 131-127=4</a:t>
            </a:r>
          </a:p>
          <a:p>
            <a:pPr marL="228600" indent="-228600">
              <a:buNone/>
            </a:pPr>
            <a:r>
              <a:rPr lang="el-GR" baseline="0" dirty="0" smtClean="0"/>
              <a:t>Η </a:t>
            </a:r>
            <a:r>
              <a:rPr lang="en-US" baseline="0" dirty="0" smtClean="0"/>
              <a:t>mantissa </a:t>
            </a:r>
            <a:r>
              <a:rPr lang="el-GR" baseline="0" dirty="0" smtClean="0"/>
              <a:t>είναι 1100101  και τοποθετούμε μπροστά το 1. το οποίο ΔΕΝ ΑΠΟΘΗΚΕΥΕΤΑΙ</a:t>
            </a:r>
          </a:p>
          <a:p>
            <a:pPr marL="228600" indent="-228600">
              <a:buNone/>
            </a:pPr>
            <a:r>
              <a:rPr lang="el-GR" baseline="0" dirty="0" smtClean="0"/>
              <a:t>Δηλαδή 1.1100101 </a:t>
            </a:r>
            <a:r>
              <a:rPr lang="en-US" baseline="0" dirty="0" smtClean="0"/>
              <a:t>x 2</a:t>
            </a:r>
            <a:r>
              <a:rPr lang="en-US" baseline="30000" dirty="0" smtClean="0"/>
              <a:t>4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Άρα αφού Ε=4 μετακινώ την υποδιαστολή 4 θέσεις δεξιά, 11100.101 = 28.625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ΔΕΥΤΕΡΟ ΠΑΡΑΔΕΙΓΜΑ 129.75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1) 129.75 = 10000001.11</a:t>
            </a:r>
          </a:p>
          <a:p>
            <a:pPr marL="228600" indent="-228600">
              <a:buNone/>
            </a:pPr>
            <a:r>
              <a:rPr lang="el-GR" baseline="0" dirty="0" smtClean="0"/>
              <a:t>2) Για να έρθει στη μορφή 1.</a:t>
            </a:r>
            <a:r>
              <a:rPr lang="en-US" baseline="0" dirty="0" err="1" smtClean="0"/>
              <a:t>xxxxx</a:t>
            </a:r>
            <a:r>
              <a:rPr lang="el-GR" baseline="0" dirty="0" smtClean="0"/>
              <a:t> πρέπει να μετακινήσω την υποδιαστολή  κατά Ε=7 θέσεις άρα Ε=7</a:t>
            </a:r>
            <a:r>
              <a:rPr lang="en-US" baseline="0" dirty="0" smtClean="0"/>
              <a:t>,      </a:t>
            </a:r>
            <a:r>
              <a:rPr lang="en-US" b="1" baseline="0" dirty="0" smtClean="0"/>
              <a:t>1.</a:t>
            </a:r>
            <a:r>
              <a:rPr lang="en-US" baseline="0" dirty="0" smtClean="0"/>
              <a:t>000000111</a:t>
            </a: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3) Ε’=127+7=134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S         E’                    M</a:t>
            </a:r>
            <a:endParaRPr lang="el-GR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0   10000110     00000011100000000000000 </a:t>
            </a: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Να αναπαραστήσετε το 1 και το 0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1= 1.0 </a:t>
            </a:r>
            <a:r>
              <a:rPr lang="en-US" baseline="0" dirty="0" smtClean="0"/>
              <a:t>x 2</a:t>
            </a:r>
            <a:r>
              <a:rPr lang="en-US" baseline="30000" dirty="0" smtClean="0"/>
              <a:t>0</a:t>
            </a:r>
            <a:endParaRPr lang="el-GR" baseline="30000" dirty="0" smtClean="0"/>
          </a:p>
          <a:p>
            <a:pPr marL="228600" indent="-228600">
              <a:buNone/>
            </a:pPr>
            <a:r>
              <a:rPr lang="en-US" baseline="0" dirty="0" smtClean="0"/>
              <a:t>E=0, </a:t>
            </a:r>
            <a:r>
              <a:rPr lang="el-GR" baseline="0" dirty="0" smtClean="0"/>
              <a:t>επομένως Ε’=127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S           E’                       M</a:t>
            </a: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0</a:t>
            </a:r>
            <a:r>
              <a:rPr lang="en-US" baseline="0" dirty="0" smtClean="0"/>
              <a:t>      01111111</a:t>
            </a:r>
            <a:r>
              <a:rPr lang="el-GR" baseline="0" dirty="0" smtClean="0"/>
              <a:t> </a:t>
            </a:r>
            <a:r>
              <a:rPr lang="en-US" baseline="0" dirty="0" smtClean="0"/>
              <a:t>     23 </a:t>
            </a:r>
            <a:r>
              <a:rPr lang="el-GR" baseline="0" dirty="0" smtClean="0"/>
              <a:t>μηδενικά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Το 0 συμβαίνει να έχει την ίδια αναπαράσταση!!!!!! Για να αποθηκευτεί το 0, Ε’=00000000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S          E’                  M</a:t>
            </a: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0   00000000      23 μηδενικά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_________________________________ ΠΕΜΠΤΗ____________________________________________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S =0 </a:t>
            </a:r>
            <a:r>
              <a:rPr lang="el-GR" baseline="0" dirty="0" smtClean="0"/>
              <a:t>ή 1 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E’ : </a:t>
            </a:r>
            <a:r>
              <a:rPr lang="el-GR" baseline="0" dirty="0" smtClean="0"/>
              <a:t>Ανεξάρτητα από την τιμή του εκθέτη Ε, αυτό που αποθηκεύεται είναι η λεγόμενη ΥΠΕΡΒΑΣΗ-127. Ε’=Ε+127.</a:t>
            </a:r>
          </a:p>
          <a:p>
            <a:pPr marL="228600" indent="-228600">
              <a:buNone/>
            </a:pPr>
            <a:r>
              <a:rPr lang="el-GR" baseline="0" dirty="0" smtClean="0"/>
              <a:t>Θέλουμε μέσα στο πεδίο εκθέτη να αποθηκεύονται ΑΠΟΚΛΕΙΣΤΙΚΑ θετικοί αριθμοί (Ο λόγος θα παρουσιαστεί στη συνέχεια και έχει να κάνει με τη σύγκριση αριθμών).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err="1" smtClean="0"/>
              <a:t>Π.χ</a:t>
            </a:r>
            <a:r>
              <a:rPr lang="el-GR" baseline="0" dirty="0" smtClean="0"/>
              <a:t> Αν υπολογίσουμε ότι Ε=5, θα γραφτεί Ε’=132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      Αν υπολογίσουμε ότι Ε=-1, θα γραφτεί Ε’=126 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Υπέρβαση-127 = </a:t>
            </a:r>
            <a:r>
              <a:rPr lang="en-US" baseline="0" dirty="0" smtClean="0"/>
              <a:t>Excess</a:t>
            </a:r>
            <a:r>
              <a:rPr lang="el-GR" baseline="0" dirty="0" smtClean="0"/>
              <a:t>-127</a:t>
            </a:r>
            <a:r>
              <a:rPr lang="en-US" baseline="0" dirty="0" smtClean="0"/>
              <a:t> (</a:t>
            </a:r>
            <a:r>
              <a:rPr lang="el-GR" baseline="0" dirty="0" smtClean="0"/>
              <a:t>Η πραγματική τιμή του εκθέτη αυξάνεται κατά 127)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Άρα στο Ε’ γράφουμε μη προσημασμένους θετικούς.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Αν Ε’=255, Ε=128 (ΑΚΡΑΙΑ)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Χρειάζεται να ξέρουμε: 1) Στη μάντισσα δεν αποθηκεύεται το 1. αλλά υπονοείται και 2) ότι στον εκθέτη Ε’ εφαρμόζεται υπέρβαση.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2</a:t>
            </a:r>
            <a:r>
              <a:rPr lang="en-US" baseline="0" dirty="0" smtClean="0"/>
              <a:t>8</a:t>
            </a:r>
            <a:r>
              <a:rPr lang="el-GR" baseline="0" dirty="0" smtClean="0"/>
              <a:t>.625, να γραφτεί σε </a:t>
            </a:r>
            <a:r>
              <a:rPr lang="en-US" baseline="0" dirty="0" smtClean="0"/>
              <a:t>Excess-127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l-GR" baseline="0" dirty="0" err="1" smtClean="0"/>
              <a:t>Πρόσημ</a:t>
            </a:r>
            <a:r>
              <a:rPr lang="en-US" baseline="0" dirty="0" smtClean="0"/>
              <a:t>o S=0.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l-GR" baseline="0" dirty="0" smtClean="0"/>
              <a:t>Μετατρέπουμε το 28.625 σε δυαδικό (μη προσημασμένο, όχι σε επίπεδο </a:t>
            </a:r>
            <a:r>
              <a:rPr lang="en-US" baseline="0" dirty="0" smtClean="0"/>
              <a:t>byte, </a:t>
            </a:r>
            <a:r>
              <a:rPr lang="el-GR" baseline="0" dirty="0" smtClean="0"/>
              <a:t>όσα </a:t>
            </a:r>
            <a:r>
              <a:rPr lang="en-US" baseline="0" dirty="0" smtClean="0"/>
              <a:t>bit </a:t>
            </a:r>
            <a:r>
              <a:rPr lang="el-GR" baseline="0" dirty="0" smtClean="0"/>
              <a:t>χρειάζονται</a:t>
            </a:r>
            <a:r>
              <a:rPr lang="en-US" baseline="0" dirty="0" smtClean="0"/>
              <a:t>)</a:t>
            </a: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     28.625 = 11100.101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3) Φέρνουμε τον αριθμό στη μορφή 1.</a:t>
            </a:r>
            <a:r>
              <a:rPr lang="en-US" baseline="0" dirty="0" err="1" smtClean="0"/>
              <a:t>xxxx</a:t>
            </a:r>
            <a:r>
              <a:rPr lang="en-US" baseline="0" dirty="0" smtClean="0"/>
              <a:t> </a:t>
            </a:r>
            <a:r>
              <a:rPr lang="el-GR" baseline="0" dirty="0" smtClean="0"/>
              <a:t>υπολογίζοντας το Ε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     </a:t>
            </a:r>
            <a:r>
              <a:rPr lang="el-GR" b="1" baseline="0" dirty="0" smtClean="0"/>
              <a:t>1.</a:t>
            </a:r>
            <a:r>
              <a:rPr lang="el-GR" baseline="0" dirty="0" smtClean="0"/>
              <a:t>1100101 και το Ε = 4    (μετακίνηση υποδιαστολής 4 θέσεις αριστερά)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4) Υπέρβαση Ε’=131.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5) Τελική αναπαράσταση</a:t>
            </a:r>
            <a:r>
              <a:rPr lang="en-US" baseline="0" dirty="0" smtClean="0"/>
              <a:t> (</a:t>
            </a:r>
            <a:r>
              <a:rPr lang="el-GR" baseline="0" dirty="0" smtClean="0"/>
              <a:t>το 1. που εμφανίζεται με έντονα ΔΕΝ αποθηκεύεται)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 </a:t>
            </a:r>
            <a:r>
              <a:rPr lang="en-US" baseline="0" dirty="0" smtClean="0"/>
              <a:t>S            E’                   M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0     10000011</a:t>
            </a:r>
            <a:r>
              <a:rPr lang="el-GR" baseline="0" dirty="0" smtClean="0"/>
              <a:t>          11001010000000000000000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_________________________________________________________________________________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Δίνεται η αναπαράσταση της διαφάνειας. Να βρούμε τον αριθμό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S=0 </a:t>
            </a:r>
            <a:r>
              <a:rPr lang="el-GR" baseline="0" dirty="0" smtClean="0"/>
              <a:t>άρα θετικός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l-GR" baseline="0" dirty="0" smtClean="0"/>
              <a:t>Ε’=10000011 = 131 ότι το πραγματικό Ε (οι θέσεις μετακίνησης της υποδιαστολής είναι 131-127). Επειδή 4&gt;0 η μετακίνηση έγινε αριστερά.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l-GR" baseline="0" dirty="0" smtClean="0"/>
              <a:t>Η </a:t>
            </a:r>
            <a:r>
              <a:rPr lang="en-US" baseline="0" dirty="0" smtClean="0"/>
              <a:t>mantissa </a:t>
            </a:r>
            <a:r>
              <a:rPr lang="el-GR" baseline="0" dirty="0" smtClean="0"/>
              <a:t>είναι 1100101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4) Προσθέτω το 1. στη μάντισσα. Άρα 1.1100101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5) Επειδή η υποδιαστολή μου μετακινήθηκε 4 θέσεις αριστερά, για να βρω τον αρχικό αριθμό την πάω 4 θέσεις δεξιά. Δηλαδή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    11100.101 = 28.625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Ε’ δείχνει πόσες θέσεις μετακινήθηκε η υποδιαστολή δεξιά ή αριστερά προσαυξημένες κατά 127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______________ Έστω ο αριθμός 100.5. Αναπαράσταση σε </a:t>
            </a:r>
            <a:r>
              <a:rPr lang="en-US" baseline="0" dirty="0" smtClean="0"/>
              <a:t>excess-127</a:t>
            </a:r>
            <a:r>
              <a:rPr lang="el-GR" baseline="0" dirty="0" smtClean="0"/>
              <a:t> ____________________________________________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100.5 = 1100100.1</a:t>
            </a:r>
            <a:r>
              <a:rPr lang="el-GR" baseline="0" dirty="0" smtClean="0"/>
              <a:t> </a:t>
            </a:r>
            <a:r>
              <a:rPr lang="en-US" baseline="0" dirty="0" smtClean="0"/>
              <a:t>x 2</a:t>
            </a:r>
            <a:r>
              <a:rPr lang="en-US" baseline="30000" dirty="0" smtClean="0"/>
              <a:t>0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Μετακινώ την υποδιαστολή 6 θέσεις αριστερά για να φέρω τον αριθμό στη μορφή 1.</a:t>
            </a:r>
            <a:r>
              <a:rPr lang="en-US" baseline="0" dirty="0" err="1" smtClean="0"/>
              <a:t>xxxxx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Δηλαδή </a:t>
            </a:r>
            <a:r>
              <a:rPr lang="en-US" baseline="0" dirty="0" smtClean="0"/>
              <a:t>100.5 = </a:t>
            </a:r>
            <a:r>
              <a:rPr lang="en-US" b="1" baseline="0" dirty="0" smtClean="0"/>
              <a:t>1.</a:t>
            </a:r>
            <a:r>
              <a:rPr lang="en-US" baseline="0" dirty="0" smtClean="0"/>
              <a:t>1001001 x 2</a:t>
            </a:r>
            <a:r>
              <a:rPr lang="en-US" baseline="30000" dirty="0" smtClean="0"/>
              <a:t>6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E’=133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            E’                                M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0     10000101         10010010000000000000000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Αναπαράσταση του 1.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1.0= 1.0 </a:t>
            </a:r>
            <a:r>
              <a:rPr lang="en-US" baseline="0" dirty="0" smtClean="0"/>
              <a:t>x 2</a:t>
            </a:r>
            <a:r>
              <a:rPr lang="en-US" baseline="30000" dirty="0" smtClean="0"/>
              <a:t>0</a:t>
            </a:r>
            <a:endParaRPr lang="el-GR" baseline="300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Εκθέτης =0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Άρα Ε’=127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          E’               M</a:t>
            </a: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0    01111111      23</a:t>
            </a:r>
            <a:r>
              <a:rPr lang="el-GR" baseline="0" dirty="0" smtClean="0"/>
              <a:t> μηδενικά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Το πρόβλημα είναι ότι ο αριθμός 0 γράφεται 0.0 και έχει την ίδια αναπαράσταση.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    E’                      M</a:t>
            </a: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0   00000000       </a:t>
            </a:r>
            <a:r>
              <a:rPr lang="el-GR" baseline="0" dirty="0" smtClean="0"/>
              <a:t>   23 μηδενικά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0 </a:t>
            </a:r>
            <a:r>
              <a:rPr lang="el-GR" baseline="0" dirty="0" smtClean="0"/>
              <a:t>αναπαρίσταται με τιμή Ε=-127, άρα όταν γίνει η υπέρβαση θα γραφτεί ως 0.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_____________________________________ ΠΑΡΑΣΚΕΥΗ______________________________________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 = 0 </a:t>
            </a:r>
            <a:r>
              <a:rPr lang="el-GR" baseline="0" dirty="0" smtClean="0"/>
              <a:t>ή 1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Ε’: Όταν βρεθεί η τιμή του εκθέτη, αντί αυτής της τιμής γράφεται μία υπέρβαση κατά 127. Αν ο εκθέτης είναι Ε, στον υπολογιστή αποθηκεύεται Ε’=Ε+127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(</a:t>
            </a:r>
            <a:r>
              <a:rPr lang="en-US" baseline="0" dirty="0" smtClean="0"/>
              <a:t>Excess-127).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Ο λόγος που γίνεται αυτό είναι επειδή θέλουμε όλοι οι εκθέτες να είναι ΜΗ ΠΡΟΣΗΜΑΣΜΕΝΟΙ θετικοί.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Αν πχ Ε=4, γράφεται Ε’=131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Αν Ε= -20 (υποδιαστολή 20 θέσεις δεξιά) τότε Ε’=107.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Με ένα </a:t>
            </a:r>
            <a:r>
              <a:rPr lang="en-US" baseline="0" dirty="0" smtClean="0"/>
              <a:t>byte </a:t>
            </a:r>
            <a:r>
              <a:rPr lang="el-GR" baseline="0" dirty="0" smtClean="0"/>
              <a:t>οι προσημασμένες τιμές θα ήταν από  [-128...127] (Εδώ βρίσκονται τα Ε).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Οι μη προσημασμένες θα ήταν από [0…255] (ΕΔΏ βρίσκονται τα Ε’)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Δεν χρησιμοποιούμε υπέρβαση 128 γιατί μερικές τιμές του Ε’ δεσμεύονται για ειδικούς σκοπούς.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ΘΕΛΟΥΜΕ οι εκθέτες που αποθηκεύονται να είναι ΜΗ ΠΡΟΣΗΜΑΣΜΕΝΟΙ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Πράγματα που πρέπει να θυμηθούμε: 1) Το 1. δεν αποθηκεύεται, 2) Ο εκθέτης γράφεται </a:t>
            </a:r>
            <a:r>
              <a:rPr lang="el-GR" baseline="0" dirty="0" err="1" smtClean="0"/>
              <a:t>προσαυηξημένος</a:t>
            </a:r>
            <a:r>
              <a:rPr lang="el-GR" baseline="0" dirty="0" smtClean="0"/>
              <a:t> κατά 127.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Να δείξουμε την αναπαράσταση </a:t>
            </a:r>
            <a:r>
              <a:rPr lang="en-US" baseline="0" dirty="0" smtClean="0"/>
              <a:t>excess-127 </a:t>
            </a:r>
            <a:r>
              <a:rPr lang="el-GR" baseline="0" dirty="0" smtClean="0"/>
              <a:t>του αριθμού 28.625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l-GR" baseline="0" dirty="0" smtClean="0"/>
              <a:t>Μετατρέπουμε τον αριθμό στο δυαδικό (μη προσημασμένου, όχι σε επίπεδο </a:t>
            </a:r>
            <a:r>
              <a:rPr lang="en-US" baseline="0" dirty="0" smtClean="0"/>
              <a:t>byte, </a:t>
            </a:r>
            <a:r>
              <a:rPr lang="el-GR" baseline="0" dirty="0" smtClean="0"/>
              <a:t>δηλαδή χρησιμοποιώ  όσα </a:t>
            </a:r>
            <a:r>
              <a:rPr lang="en-US" baseline="0" dirty="0" smtClean="0"/>
              <a:t>Bit </a:t>
            </a:r>
            <a:r>
              <a:rPr lang="el-GR" baseline="0" dirty="0" smtClean="0"/>
              <a:t>είναι απαραίτητο)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  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     11100.101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2) Γράφουμε τον αριθμό στη μορφή 1.</a:t>
            </a:r>
            <a:r>
              <a:rPr lang="en-US" baseline="0" dirty="0" err="1" smtClean="0"/>
              <a:t>xxxx</a:t>
            </a:r>
            <a:r>
              <a:rPr lang="en-US" baseline="0" dirty="0" smtClean="0"/>
              <a:t> </a:t>
            </a:r>
            <a:r>
              <a:rPr lang="el-GR" baseline="0" dirty="0" smtClean="0"/>
              <a:t>και υπολογίζουμε τα Ε, Ε’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     </a:t>
            </a:r>
            <a:r>
              <a:rPr lang="el-GR" b="1" baseline="0" dirty="0" smtClean="0"/>
              <a:t>1.</a:t>
            </a:r>
            <a:r>
              <a:rPr lang="el-GR" u="sng" baseline="0" dirty="0" smtClean="0"/>
              <a:t>1100101</a:t>
            </a:r>
            <a:r>
              <a:rPr lang="el-GR" baseline="0" dirty="0" smtClean="0"/>
              <a:t>, άρα Ε=4 και Ε’=131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3) Γράφω την τελική αποθήκευση</a:t>
            </a:r>
            <a:r>
              <a:rPr lang="en-US" baseline="0" dirty="0" smtClean="0"/>
              <a:t>. </a:t>
            </a:r>
            <a:r>
              <a:rPr lang="el-GR" baseline="0" dirty="0" smtClean="0"/>
              <a:t>Τα έντονα γράμματα δεν αποθηκεύονται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         E’=131              </a:t>
            </a:r>
            <a:r>
              <a:rPr lang="el-GR" baseline="0" dirty="0" smtClean="0"/>
              <a:t>                 </a:t>
            </a:r>
            <a:r>
              <a:rPr lang="en-US" baseline="0" dirty="0" smtClean="0"/>
              <a:t>M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0        10000011        </a:t>
            </a:r>
            <a:r>
              <a:rPr lang="el-GR" u="sng" baseline="0" dirty="0" smtClean="0"/>
              <a:t>1100101</a:t>
            </a:r>
            <a:r>
              <a:rPr lang="el-GR" baseline="0" dirty="0" smtClean="0"/>
              <a:t>0000000000000000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_____________ Δίνεται η αναπαράσταση της διαφάνειας. Εσωτερικά η μνήμη αποθηκεύει τα δεδομένα του σχήματος (β). Ποιος είναι ο αριθμός.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S=0. </a:t>
            </a:r>
            <a:r>
              <a:rPr lang="el-GR" baseline="0" dirty="0" smtClean="0"/>
              <a:t>Άρα ξέρουμε ότι είναι θετικός αριθμός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l-GR" baseline="0" dirty="0" smtClean="0"/>
              <a:t>Ο εκθέτης Ε’ είναι 131 άρα Ε=131-127 =4 άρα υπάρχει μετακίνηση της υποδιαστολής 4 θέσεις αριστερά.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l-GR" baseline="0" dirty="0" smtClean="0"/>
              <a:t>Κατασκευάζουμε τη μάντισσα προσθέτοντας το 1. που δεν αποθηκεύεται. Δηλαδή η μάντισσα είναι 1.1100101 </a:t>
            </a:r>
            <a:endParaRPr lang="el-GR" baseline="300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      και ο αριθμός μου είναι ο  1.1100101 </a:t>
            </a:r>
            <a:r>
              <a:rPr lang="en-US" baseline="0" dirty="0" smtClean="0"/>
              <a:t>x 2</a:t>
            </a:r>
            <a:r>
              <a:rPr lang="en-US" baseline="30000" dirty="0" smtClean="0"/>
              <a:t>4</a:t>
            </a:r>
            <a:endParaRPr lang="el-GR" baseline="300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4) Για να βρω τον αριθμό, πρέπει να μετακινήσω την υποδιαστολή 4 θέσεις δεξιά άρα θα είναι 11100.101= 28.625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Να αναπαρασταθεί το 0 και το 1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1: 1.0 </a:t>
            </a:r>
            <a:r>
              <a:rPr lang="en-US" baseline="0" dirty="0" smtClean="0"/>
              <a:t>x 2</a:t>
            </a:r>
            <a:r>
              <a:rPr lang="en-US" baseline="30000" dirty="0" smtClean="0"/>
              <a:t>0 </a:t>
            </a:r>
            <a:r>
              <a:rPr lang="el-GR" baseline="0" dirty="0" smtClean="0"/>
              <a:t>άρα είναι στη μορφή που θέλουμε</a:t>
            </a:r>
            <a:r>
              <a:rPr lang="en-US" baseline="0" dirty="0" smtClean="0"/>
              <a:t>. E=0 </a:t>
            </a:r>
            <a:r>
              <a:rPr lang="el-GR" baseline="0" dirty="0" smtClean="0"/>
              <a:t>άρα </a:t>
            </a:r>
            <a:r>
              <a:rPr lang="en-US" baseline="0" dirty="0" smtClean="0"/>
              <a:t>E’=127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          E’              M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0    01111111   23 </a:t>
            </a:r>
            <a:r>
              <a:rPr lang="el-GR" baseline="0" dirty="0" smtClean="0"/>
              <a:t>μηδενικά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0: 0.0 </a:t>
            </a:r>
            <a:r>
              <a:rPr lang="en-US" baseline="0" dirty="0" smtClean="0"/>
              <a:t>x 2</a:t>
            </a:r>
            <a:r>
              <a:rPr lang="en-US" baseline="30000" dirty="0" smtClean="0"/>
              <a:t>0</a:t>
            </a:r>
            <a:r>
              <a:rPr lang="en-US" baseline="0" dirty="0" smtClean="0"/>
              <a:t>, </a:t>
            </a:r>
            <a:r>
              <a:rPr lang="el-GR" baseline="0" dirty="0" smtClean="0"/>
              <a:t>ίδιο με το 1, Ε=0 άρα Ε’=127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Συμβατικά, το 0 αποθηκεύεται με τιμή εκθέτη Ε=-127, άρα Ε’=0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          E’              M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0    0</a:t>
            </a:r>
            <a:r>
              <a:rPr lang="el-GR" baseline="0" dirty="0" smtClean="0"/>
              <a:t>0000000  </a:t>
            </a:r>
            <a:r>
              <a:rPr lang="en-US" baseline="0" dirty="0" smtClean="0"/>
              <a:t>  23 </a:t>
            </a:r>
            <a:r>
              <a:rPr lang="el-GR" baseline="0" dirty="0" smtClean="0"/>
              <a:t>μηδενικά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ΣΥΜΠΕΡΑΣΜΑ: Η τιμή Ε’=0 δηλαδή Ε=-127 χρησιμοποιείται ΜΟΝΟ για την αποθήκευση του μηδέν.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AutoNum type="arabicParenR"/>
            </a:pPr>
            <a:endParaRPr lang="el-GR" baseline="0" dirty="0" smtClean="0"/>
          </a:p>
          <a:p>
            <a:pPr marL="228600" indent="-228600">
              <a:buAutoNum type="arabicParenR"/>
            </a:pPr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69D7A-ABAB-4134-B46C-9C5BFF3F7809}" type="slidenum">
              <a:rPr lang="el-GR" smtClean="0"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</a:t>
            </a:r>
            <a:r>
              <a:rPr lang="el-GR" dirty="0" smtClean="0"/>
              <a:t>ι</a:t>
            </a:r>
            <a:r>
              <a:rPr lang="el-GR" baseline="0" dirty="0" smtClean="0"/>
              <a:t> τιμές εκθέτη</a:t>
            </a:r>
            <a:r>
              <a:rPr lang="en-US" baseline="0" dirty="0" smtClean="0"/>
              <a:t> E’</a:t>
            </a:r>
            <a:r>
              <a:rPr lang="el-GR" baseline="0" dirty="0" smtClean="0"/>
              <a:t>,  0 και 255 είναι ειδικές. Για κανονικούς αριθμούς το Ε’ είναι από 1 ως 254</a:t>
            </a:r>
          </a:p>
          <a:p>
            <a:endParaRPr lang="el-GR" baseline="0" dirty="0" smtClean="0"/>
          </a:p>
          <a:p>
            <a:r>
              <a:rPr lang="el-GR" baseline="0" dirty="0" smtClean="0"/>
              <a:t>Ε = -126  ως 127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Αν Ε=-126 θα γραφτεί Ε’=1</a:t>
            </a:r>
          </a:p>
          <a:p>
            <a:r>
              <a:rPr lang="el-GR" baseline="0" dirty="0" smtClean="0"/>
              <a:t>Αν  Ε=127 τότε Ε’=254</a:t>
            </a:r>
          </a:p>
          <a:p>
            <a:r>
              <a:rPr lang="el-GR" baseline="0" dirty="0" smtClean="0"/>
              <a:t>Μ=</a:t>
            </a:r>
            <a:r>
              <a:rPr lang="en-US" baseline="0" dirty="0" smtClean="0"/>
              <a:t>mantissa</a:t>
            </a:r>
            <a:endParaRPr lang="el-GR" baseline="0" dirty="0" smtClean="0"/>
          </a:p>
          <a:p>
            <a:r>
              <a:rPr lang="en-US" baseline="0" dirty="0" smtClean="0"/>
              <a:t> </a:t>
            </a:r>
          </a:p>
          <a:p>
            <a:r>
              <a:rPr lang="el-GR" baseline="0" dirty="0" smtClean="0"/>
              <a:t>Μπορούμε να έχουμε θετικούς αριθμούς μικρότερους του 1, με ακρίβεια ως και 2</a:t>
            </a:r>
            <a:r>
              <a:rPr lang="el-GR" baseline="30000" dirty="0" smtClean="0"/>
              <a:t>-126</a:t>
            </a:r>
            <a:r>
              <a:rPr lang="el-GR" baseline="0" dirty="0" smtClean="0"/>
              <a:t>= 1/2</a:t>
            </a:r>
            <a:r>
              <a:rPr lang="el-GR" baseline="30000" dirty="0" smtClean="0"/>
              <a:t>126</a:t>
            </a:r>
          </a:p>
          <a:p>
            <a:r>
              <a:rPr lang="el-GR" baseline="0" dirty="0" smtClean="0"/>
              <a:t>Μπορούμε ΠΑΛΙ να έχουμε σφάλμα περικοπής, δεν καλύπτει το σύνολο των αριθμών</a:t>
            </a:r>
            <a:endParaRPr lang="en-US" baseline="30000" dirty="0" smtClean="0"/>
          </a:p>
          <a:p>
            <a:r>
              <a:rPr lang="el-GR" baseline="0" dirty="0" smtClean="0"/>
              <a:t>Μπορούμε να έχουμε θετικούς αριθμούς μέχρι και 1.Μ </a:t>
            </a:r>
            <a:r>
              <a:rPr lang="en-US" baseline="0" dirty="0" smtClean="0"/>
              <a:t>x </a:t>
            </a:r>
            <a:r>
              <a:rPr lang="el-GR" baseline="0" dirty="0" smtClean="0"/>
              <a:t>2</a:t>
            </a:r>
            <a:r>
              <a:rPr lang="el-GR" baseline="30000" dirty="0" smtClean="0"/>
              <a:t>127</a:t>
            </a:r>
            <a:endParaRPr lang="en-US" baseline="300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Μπορούμε να έχουμε αρνητικούς αριθμούς μέχρι και  -1.Μ </a:t>
            </a:r>
            <a:r>
              <a:rPr lang="en-US" baseline="0" dirty="0" smtClean="0"/>
              <a:t>x </a:t>
            </a:r>
            <a:r>
              <a:rPr lang="el-GR" baseline="0" dirty="0" smtClean="0"/>
              <a:t>2</a:t>
            </a:r>
            <a:r>
              <a:rPr lang="el-GR" baseline="30000" dirty="0" smtClean="0"/>
              <a:t>127</a:t>
            </a:r>
            <a:endParaRPr lang="en-US" baseline="30000" dirty="0" smtClean="0"/>
          </a:p>
          <a:p>
            <a:endParaRPr lang="el-GR" baseline="30000" dirty="0" smtClean="0"/>
          </a:p>
          <a:p>
            <a:endParaRPr lang="el-GR" baseline="300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+1.Μ </a:t>
            </a:r>
            <a:r>
              <a:rPr lang="en-US" baseline="0" dirty="0" smtClean="0"/>
              <a:t>x 2</a:t>
            </a:r>
            <a:r>
              <a:rPr lang="en-US" baseline="30000" dirty="0" smtClean="0"/>
              <a:t>E</a:t>
            </a:r>
            <a:r>
              <a:rPr lang="el-GR" baseline="30000" dirty="0" smtClean="0"/>
              <a:t>    </a:t>
            </a:r>
            <a:r>
              <a:rPr lang="el-GR" baseline="0" dirty="0" smtClean="0"/>
              <a:t>Ε από [-126…. 127]</a:t>
            </a:r>
            <a:endParaRPr lang="el-GR" baseline="30000" dirty="0" smtClean="0"/>
          </a:p>
          <a:p>
            <a:endParaRPr lang="el-GR" baseline="30000" dirty="0" smtClean="0"/>
          </a:p>
          <a:p>
            <a:endParaRPr lang="el-GR" baseline="300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-1.Μ </a:t>
            </a:r>
            <a:r>
              <a:rPr lang="en-US" baseline="0" dirty="0" smtClean="0"/>
              <a:t>x 2</a:t>
            </a:r>
            <a:r>
              <a:rPr lang="en-US" baseline="30000" dirty="0" smtClean="0"/>
              <a:t>E</a:t>
            </a:r>
            <a:r>
              <a:rPr lang="el-GR" baseline="30000" dirty="0" smtClean="0"/>
              <a:t>   </a:t>
            </a:r>
            <a:r>
              <a:rPr lang="el-GR" baseline="0" dirty="0" smtClean="0"/>
              <a:t>Ε από [-126…. 127]</a:t>
            </a:r>
            <a:endParaRPr lang="el-GR" baseline="30000" dirty="0" smtClean="0"/>
          </a:p>
          <a:p>
            <a:endParaRPr lang="en-US" baseline="30000" dirty="0" smtClean="0"/>
          </a:p>
          <a:p>
            <a:endParaRPr lang="en-US" baseline="30000" dirty="0" smtClean="0"/>
          </a:p>
          <a:p>
            <a:r>
              <a:rPr lang="el-GR" baseline="0" dirty="0" smtClean="0"/>
              <a:t>Μπορούμε</a:t>
            </a:r>
            <a:r>
              <a:rPr lang="en-US" baseline="0" dirty="0" smtClean="0"/>
              <a:t> </a:t>
            </a:r>
            <a:r>
              <a:rPr lang="el-GR" baseline="0" dirty="0" smtClean="0"/>
              <a:t>να έχουμε ΤΕΡΑΣΤΙΑ ΑΚΡΙΒΕΙΑ αλλά ΠΟΤΕ δεν θα μπορέσουμε να αποθηκεύσουμε με ακρίβεια όλους τους αριθμούς. Πάντα θα υπάρχουν αριθμοί με μικρά σφάλματα περικοπής.</a:t>
            </a:r>
            <a:endParaRPr lang="el-GR" baseline="300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69D7A-ABAB-4134-B46C-9C5BFF3F7809}" type="slidenum">
              <a:rPr lang="el-GR" smtClean="0"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Έστω</a:t>
            </a:r>
            <a:r>
              <a:rPr lang="el-GR" baseline="0" dirty="0" smtClean="0"/>
              <a:t> σύγκριση του 86 με το 54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Α= 01010110</a:t>
            </a:r>
          </a:p>
          <a:p>
            <a:r>
              <a:rPr lang="el-GR" baseline="0" dirty="0" smtClean="0"/>
              <a:t>Β= 00110110</a:t>
            </a:r>
          </a:p>
          <a:p>
            <a:endParaRPr lang="el-GR" baseline="0" dirty="0" smtClean="0"/>
          </a:p>
          <a:p>
            <a:r>
              <a:rPr lang="el-GR" baseline="0" dirty="0" smtClean="0"/>
              <a:t>Ξεκινάω από αριστερά, αν τα </a:t>
            </a:r>
            <a:r>
              <a:rPr lang="en-US" baseline="0" dirty="0" smtClean="0"/>
              <a:t>bit </a:t>
            </a:r>
            <a:r>
              <a:rPr lang="el-GR" baseline="0" dirty="0" smtClean="0"/>
              <a:t>αριστερά είναι ίδια τότε προχωράω στο επόμενο (0=0)</a:t>
            </a:r>
          </a:p>
          <a:p>
            <a:r>
              <a:rPr lang="el-GR" baseline="0" dirty="0" smtClean="0"/>
              <a:t>Στο επόμενο έχω 1 και 0 άρα ο αριθμός που έχει τη μονάδα είναι μεγαλύτερος</a:t>
            </a:r>
          </a:p>
          <a:p>
            <a:r>
              <a:rPr lang="el-GR" baseline="0" dirty="0" smtClean="0"/>
              <a:t>Επειδή Α7=Β7=0 συγκρίνω τα Α6, Β6. Επειδή Α6=1, Β6=0, Α&gt;Β</a:t>
            </a:r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Αν συγκρίνω 86 με -86 επειδή το πρώτο </a:t>
            </a:r>
            <a:r>
              <a:rPr lang="en-US" baseline="0" dirty="0" smtClean="0"/>
              <a:t>bit </a:t>
            </a:r>
            <a:r>
              <a:rPr lang="el-GR" baseline="0" dirty="0" smtClean="0"/>
              <a:t>του 86 είναι 0  ενώ του =86 είναι 1, 86&gt;-86</a:t>
            </a:r>
          </a:p>
          <a:p>
            <a:r>
              <a:rPr lang="el-GR" baseline="0" dirty="0" smtClean="0"/>
              <a:t>Α=</a:t>
            </a:r>
            <a:r>
              <a:rPr lang="el-GR" baseline="0" dirty="0" smtClean="0"/>
              <a:t> 01010110</a:t>
            </a:r>
          </a:p>
          <a:p>
            <a:r>
              <a:rPr lang="el-GR" baseline="0" dirty="0" smtClean="0"/>
              <a:t>Β=</a:t>
            </a:r>
            <a:r>
              <a:rPr lang="el-GR" dirty="0" smtClean="0"/>
              <a:t>10101010</a:t>
            </a:r>
            <a:endParaRPr lang="el-GR" baseline="0" dirty="0" smtClean="0"/>
          </a:p>
          <a:p>
            <a:r>
              <a:rPr lang="el-GR" baseline="0" dirty="0" smtClean="0"/>
              <a:t>Επειδή Α7=0, Β7=1, Α&gt;Β</a:t>
            </a:r>
          </a:p>
          <a:p>
            <a:endParaRPr lang="el-GR" baseline="0" dirty="0" smtClean="0"/>
          </a:p>
          <a:p>
            <a:r>
              <a:rPr lang="el-GR" baseline="0" dirty="0" smtClean="0"/>
              <a:t>-86 με το 54 (ίδια περίπτωση με τη δεύτερη)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Αν είναι αρνητικοί αριθμοί, 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Α= 10101010= -86</a:t>
            </a:r>
          </a:p>
          <a:p>
            <a:r>
              <a:rPr lang="el-GR" baseline="0" dirty="0" smtClean="0"/>
              <a:t>Β= 11001010 = -54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Αν έχω να συγκρίνω θετικούς ή αρνητικούς αριθμούς ή συνδυασμό των 2 πρέπει να χρησιμοποιήσω </a:t>
            </a:r>
            <a:r>
              <a:rPr lang="el-GR" baseline="0" dirty="0" err="1" smtClean="0"/>
              <a:t>συγκριτή</a:t>
            </a:r>
            <a:r>
              <a:rPr lang="el-GR" baseline="0" dirty="0" smtClean="0"/>
              <a:t> μεγέθους, ο οποίος είναι αρκετά πολύπλοκος διότι πρέπει να λάβει υπόψη πολλές διαφορετικές περιπτώσεις. </a:t>
            </a:r>
          </a:p>
          <a:p>
            <a:r>
              <a:rPr lang="el-GR" baseline="0" dirty="0" smtClean="0"/>
              <a:t>Α7=Β7, άρα προχωρώ στα Α6, Β6. Επειδή Α6=0 Β6=1, το Β&gt;Α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Αν είχα τρόπο να συγκρίνω ΑΠΟΚΛΕΙΣΤΙΚΑ θετικούς αριθμούς, η σύγκριση θα ήταν ταχύτερη γιατί θα είχα μόνο μία περίπτωση.</a:t>
            </a:r>
          </a:p>
          <a:p>
            <a:endParaRPr lang="el-GR" baseline="0" dirty="0" smtClean="0"/>
          </a:p>
          <a:p>
            <a:r>
              <a:rPr lang="el-GR" baseline="0" dirty="0" smtClean="0"/>
              <a:t>Τελικά, η ταχύτερη σύγκριση γίνεται όταν οι αριθμοί είναι ΜΗ ΠΡΟΣΗΜΑΣΜΕΝΟΙ θετικοί. </a:t>
            </a:r>
          </a:p>
          <a:p>
            <a:endParaRPr lang="el-GR" baseline="0" dirty="0" smtClean="0"/>
          </a:p>
          <a:p>
            <a:r>
              <a:rPr lang="el-GR" baseline="0" dirty="0" smtClean="0"/>
              <a:t>ΓΙΑ ΝΑ ΓΙΝΕΙ ΠΡΟΣΘΕΣΗ ή ΑΦΑΙΡΕΣΗ ΑΡΙΘΜΩΝ ΚΙΝΗΤΗΣ ΥΠΟΔΙΑΣΤΟΛΗΣ απαιτείται σύγκριση των εκθετών και εξίσωση. Για αυτό χρησιμοποιείται η υπέρβαση για να είναι οι εκθέτες θετικοί. </a:t>
            </a:r>
          </a:p>
          <a:p>
            <a:endParaRPr lang="el-GR" baseline="0" dirty="0" smtClean="0"/>
          </a:p>
          <a:p>
            <a:r>
              <a:rPr lang="el-GR" baseline="0" dirty="0" smtClean="0"/>
              <a:t>______________________________________ ΠΑΡΑΣΚΕΥΗ</a:t>
            </a:r>
          </a:p>
          <a:p>
            <a:endParaRPr lang="el-GR" baseline="0" dirty="0" smtClean="0"/>
          </a:p>
          <a:p>
            <a:r>
              <a:rPr lang="el-GR" baseline="0" dirty="0" smtClean="0"/>
              <a:t>Έστω ότι Α=86, Β=54</a:t>
            </a:r>
          </a:p>
          <a:p>
            <a:endParaRPr lang="el-GR" baseline="0" dirty="0" smtClean="0"/>
          </a:p>
          <a:p>
            <a:r>
              <a:rPr lang="el-GR" dirty="0" smtClean="0"/>
              <a:t>Α= 01010110</a:t>
            </a:r>
          </a:p>
          <a:p>
            <a:r>
              <a:rPr lang="el-GR" baseline="0" dirty="0" smtClean="0"/>
              <a:t>Β= </a:t>
            </a:r>
            <a:r>
              <a:rPr lang="el-GR" dirty="0" smtClean="0"/>
              <a:t>00110110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Συγκρίνω Α7 με Β7 είναι ίσα; Πάω στο Α6 με το Β6. Επειδή Α6=1, Β6=0, Α&gt;Β</a:t>
            </a:r>
          </a:p>
          <a:p>
            <a:endParaRPr lang="el-GR" baseline="0" dirty="0" smtClean="0"/>
          </a:p>
          <a:p>
            <a:r>
              <a:rPr lang="el-GR" baseline="0" dirty="0" smtClean="0"/>
              <a:t>Το ίδιο αν οι αριθμοί είναι μη προσημασμένοι, δηλαδή θετικοί.</a:t>
            </a:r>
          </a:p>
          <a:p>
            <a:endParaRPr lang="el-GR" baseline="0" dirty="0" smtClean="0"/>
          </a:p>
          <a:p>
            <a:r>
              <a:rPr lang="el-GR" baseline="0" dirty="0" smtClean="0"/>
              <a:t>______________________________________________________</a:t>
            </a:r>
          </a:p>
          <a:p>
            <a:r>
              <a:rPr lang="el-GR" baseline="0" dirty="0" smtClean="0"/>
              <a:t>Α=86 = </a:t>
            </a:r>
            <a:r>
              <a:rPr lang="el-GR" dirty="0" smtClean="0"/>
              <a:t>01010110</a:t>
            </a:r>
            <a:endParaRPr lang="el-GR" baseline="0" dirty="0" smtClean="0"/>
          </a:p>
          <a:p>
            <a:r>
              <a:rPr lang="el-GR" baseline="0" dirty="0" smtClean="0"/>
              <a:t>Β= -54 = </a:t>
            </a:r>
            <a:r>
              <a:rPr lang="el-GR" dirty="0" smtClean="0"/>
              <a:t>11001010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Θα έπρεπε το υλικό μου να ελέγξει τα 2 αριστερά </a:t>
            </a:r>
            <a:r>
              <a:rPr lang="en-US" baseline="0" dirty="0" smtClean="0"/>
              <a:t>bit </a:t>
            </a:r>
            <a:r>
              <a:rPr lang="el-GR" baseline="0" dirty="0" smtClean="0"/>
              <a:t>και αν είναι διαφορετικά να πει πχ Α&gt;Β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Αν οι αριθμοί ήταν αρνητικοί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Α=-86 = </a:t>
            </a:r>
            <a:r>
              <a:rPr lang="el-GR" dirty="0" smtClean="0"/>
              <a:t>10101010</a:t>
            </a:r>
          </a:p>
          <a:p>
            <a:r>
              <a:rPr lang="el-GR" baseline="0" dirty="0" smtClean="0"/>
              <a:t>Β= -54 = </a:t>
            </a:r>
            <a:r>
              <a:rPr lang="el-GR" dirty="0" smtClean="0"/>
              <a:t>11001010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Α7=Β7, προχωράω και επειδή Β6=1 ενώ Α6=0, είναι  Β&gt;Α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Είναι σαφώς ταχύτερο να συγκρίνουμε αποκλειστικά θετικούς μη προσημασμένους αριθμούς.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ΕΠΕΙΔΗ οι προσθέσεις και αφαιρέσεις κινητής υποδιαστολής απαιτούν οι εκθέτες να συγκρίνονται και να εξισώνονται, χρησιμοποιείται υπέρβαση και γράφονται αποκλειστικά σε θετική μορφή.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69D7A-ABAB-4134-B46C-9C5BFF3F7809}" type="slidenum">
              <a:rPr lang="el-GR" smtClean="0"/>
              <a:t>6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28.625=</a:t>
            </a:r>
            <a:r>
              <a:rPr lang="el-GR" baseline="0" dirty="0" smtClean="0"/>
              <a:t> </a:t>
            </a:r>
          </a:p>
          <a:p>
            <a:endParaRPr lang="el-GR" baseline="0" dirty="0" smtClean="0"/>
          </a:p>
          <a:p>
            <a:r>
              <a:rPr lang="en-US" baseline="0" dirty="0" smtClean="0"/>
              <a:t>S          E’                   M</a:t>
            </a:r>
          </a:p>
          <a:p>
            <a:r>
              <a:rPr lang="en-US" baseline="0" dirty="0" smtClean="0"/>
              <a:t>0    10000011        11001010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118.50 : 1110110.1, </a:t>
            </a:r>
            <a:r>
              <a:rPr lang="el-GR" baseline="0" dirty="0" smtClean="0"/>
              <a:t>άρα για να έρθει στη μορφή 1.</a:t>
            </a:r>
            <a:r>
              <a:rPr lang="en-US" baseline="0" dirty="0" err="1" smtClean="0"/>
              <a:t>xxxx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Ε=6</a:t>
            </a:r>
          </a:p>
          <a:p>
            <a:endParaRPr lang="el-GR" baseline="0" dirty="0" smtClean="0"/>
          </a:p>
          <a:p>
            <a:r>
              <a:rPr lang="el-GR" baseline="0" dirty="0" smtClean="0"/>
              <a:t>Για να γίνει πρόσθεση:</a:t>
            </a:r>
          </a:p>
          <a:p>
            <a:r>
              <a:rPr lang="el-GR" b="1" u="sng" baseline="0" dirty="0" smtClean="0"/>
              <a:t>ΛΑΜΒΑΝΕΙ ΜΕΡΟΣ ΚΑΙ ΤΟ 1.</a:t>
            </a:r>
          </a:p>
          <a:p>
            <a:endParaRPr lang="el-GR" baseline="0" dirty="0" smtClean="0"/>
          </a:p>
          <a:p>
            <a:r>
              <a:rPr lang="el-GR" baseline="0" dirty="0" smtClean="0"/>
              <a:t>Συγκρίνουμε τους εκθέτες των 2 αριθμών και φέρνουμε τον αριθμό με τον μικρότερο εκθέτη στην κατάλληλη μορφή, ώστε οι εκθέτες να εξισωθούν</a:t>
            </a:r>
          </a:p>
          <a:p>
            <a:endParaRPr lang="el-GR" baseline="0" dirty="0" smtClean="0"/>
          </a:p>
          <a:p>
            <a:r>
              <a:rPr lang="el-GR" baseline="0" dirty="0" smtClean="0"/>
              <a:t>28.625 έχει εκθέτη 4 και πρέπει ο εκθέτης να γίνει 6. Άρα, στην αναπαράσταση πρέπει να προστεθούν αριστερά δύο μηδενικά.</a:t>
            </a:r>
          </a:p>
          <a:p>
            <a:endParaRPr lang="el-GR" baseline="0" dirty="0" smtClean="0"/>
          </a:p>
          <a:p>
            <a:r>
              <a:rPr lang="el-GR" baseline="0" dirty="0" smtClean="0"/>
              <a:t>1.11001010 </a:t>
            </a:r>
            <a:r>
              <a:rPr lang="en-US" baseline="0" dirty="0" smtClean="0"/>
              <a:t>x 2</a:t>
            </a:r>
            <a:r>
              <a:rPr lang="en-US" baseline="30000" dirty="0" smtClean="0"/>
              <a:t>4</a:t>
            </a:r>
            <a:r>
              <a:rPr lang="en-US" baseline="0" dirty="0" smtClean="0"/>
              <a:t> = </a:t>
            </a:r>
            <a:r>
              <a:rPr lang="en-US" b="1" baseline="0" dirty="0" smtClean="0"/>
              <a:t>0.0</a:t>
            </a:r>
            <a:r>
              <a:rPr lang="en-US" baseline="0" dirty="0" smtClean="0"/>
              <a:t>111001010 x 2</a:t>
            </a:r>
            <a:r>
              <a:rPr lang="en-US" baseline="30000" dirty="0" smtClean="0"/>
              <a:t>6</a:t>
            </a:r>
          </a:p>
          <a:p>
            <a:endParaRPr lang="en-US" baseline="30000" dirty="0" smtClean="0"/>
          </a:p>
          <a:p>
            <a:endParaRPr lang="en-US" baseline="30000" dirty="0" smtClean="0"/>
          </a:p>
          <a:p>
            <a:r>
              <a:rPr lang="el-GR" baseline="0" dirty="0" smtClean="0"/>
              <a:t>Στη συνέχεια προσθέτουμε τα κλασματικά μέρη</a:t>
            </a:r>
          </a:p>
          <a:p>
            <a:endParaRPr lang="el-GR" baseline="0" dirty="0" smtClean="0"/>
          </a:p>
          <a:p>
            <a:r>
              <a:rPr lang="el-GR" baseline="0" dirty="0" smtClean="0"/>
              <a:t>1.11011010 00+</a:t>
            </a:r>
          </a:p>
          <a:p>
            <a:r>
              <a:rPr lang="el-GR" baseline="0" dirty="0" smtClean="0"/>
              <a:t>0.0111001010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Αποτέλεσμα: </a:t>
            </a:r>
            <a:r>
              <a:rPr lang="el-GR" b="1" baseline="0" dirty="0" smtClean="0"/>
              <a:t>1</a:t>
            </a:r>
            <a:r>
              <a:rPr lang="el-GR" baseline="0" dirty="0" smtClean="0"/>
              <a:t>0.010011001 (ΔΕΝ ΕΊΝΑΙ ΣΕ ΚΑΝΟΝΙΚΗ ΜΟΡΦΗ, 1.</a:t>
            </a:r>
            <a:r>
              <a:rPr lang="en-US" baseline="0" dirty="0" err="1" smtClean="0"/>
              <a:t>xxxxx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O </a:t>
            </a:r>
            <a:r>
              <a:rPr lang="el-GR" baseline="0" dirty="0" smtClean="0"/>
              <a:t>άσσος είναι κρατούμενο,</a:t>
            </a:r>
          </a:p>
          <a:p>
            <a:endParaRPr lang="el-GR" baseline="0" dirty="0" smtClean="0"/>
          </a:p>
          <a:p>
            <a:r>
              <a:rPr lang="el-GR" baseline="0" dirty="0" smtClean="0"/>
              <a:t>Το αποτέλεσμα είναι 0.010011001.</a:t>
            </a:r>
          </a:p>
          <a:p>
            <a:r>
              <a:rPr lang="el-GR" baseline="0" dirty="0" smtClean="0"/>
              <a:t>Για να γίνει </a:t>
            </a:r>
            <a:r>
              <a:rPr lang="el-GR" baseline="0" dirty="0" err="1" smtClean="0"/>
              <a:t>κανονικοποίηση</a:t>
            </a:r>
            <a:r>
              <a:rPr lang="el-GR" baseline="0" dirty="0" smtClean="0"/>
              <a:t> πρέπει ο άσσος που εμφανίζεται ως κρατούμενο της πρόσθεσης να γίνει μέρος του αποτελέσματος (η υποδιαστολή πρέπει να πάει άλλη μία θέση αριστερά).  Άρα ο εκθέτης θα γίνει 7</a:t>
            </a:r>
          </a:p>
          <a:p>
            <a:endParaRPr lang="el-GR" baseline="0" dirty="0" smtClean="0"/>
          </a:p>
          <a:p>
            <a:r>
              <a:rPr lang="el-GR" baseline="0" dirty="0" smtClean="0"/>
              <a:t>Το αποτέλεσμα είναι </a:t>
            </a:r>
            <a:r>
              <a:rPr lang="el-GR" b="1" baseline="0" dirty="0" smtClean="0"/>
              <a:t>1.</a:t>
            </a:r>
            <a:r>
              <a:rPr lang="el-GR" baseline="0" dirty="0" smtClean="0"/>
              <a:t>0010011001.</a:t>
            </a:r>
          </a:p>
          <a:p>
            <a:endParaRPr lang="el-GR" baseline="0" dirty="0" smtClean="0"/>
          </a:p>
          <a:p>
            <a:r>
              <a:rPr lang="en-US" baseline="0" dirty="0" smtClean="0"/>
              <a:t>S     E’=134             M</a:t>
            </a:r>
          </a:p>
          <a:p>
            <a:r>
              <a:rPr lang="en-US" baseline="0" dirty="0" smtClean="0"/>
              <a:t>0    10000110     0010011001</a:t>
            </a:r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_________________________________ ΠΕΜΠΤΗ_______________________________________________________</a:t>
            </a:r>
          </a:p>
          <a:p>
            <a:endParaRPr lang="el-GR" baseline="0" dirty="0" smtClean="0"/>
          </a:p>
          <a:p>
            <a:r>
              <a:rPr lang="el-GR" baseline="0" dirty="0" smtClean="0"/>
              <a:t>28.625 = 11100.101, που σημαίνει ότι για να γραφτεί στη μορφή 1.</a:t>
            </a:r>
            <a:r>
              <a:rPr lang="en-US" baseline="0" dirty="0" err="1" smtClean="0"/>
              <a:t>xxxxx</a:t>
            </a:r>
            <a:r>
              <a:rPr lang="en-US" baseline="0" dirty="0" smtClean="0"/>
              <a:t> </a:t>
            </a:r>
            <a:r>
              <a:rPr lang="el-GR" baseline="0" dirty="0" smtClean="0"/>
              <a:t> πρέπει Ε=4</a:t>
            </a:r>
          </a:p>
          <a:p>
            <a:endParaRPr lang="el-GR" baseline="0" dirty="0" smtClean="0"/>
          </a:p>
          <a:p>
            <a:r>
              <a:rPr lang="el-GR" baseline="0" dirty="0" smtClean="0"/>
              <a:t>118.5 = 1110110.1, που σημαίνει ότι για να γραφτεί στη μορφή 1.</a:t>
            </a:r>
            <a:r>
              <a:rPr lang="en-US" baseline="0" dirty="0" err="1" smtClean="0"/>
              <a:t>xxxxx</a:t>
            </a:r>
            <a:r>
              <a:rPr lang="en-US" baseline="0" dirty="0" smtClean="0"/>
              <a:t> </a:t>
            </a:r>
            <a:r>
              <a:rPr lang="el-GR" baseline="0" dirty="0" smtClean="0"/>
              <a:t>πρέπει Ε=6</a:t>
            </a:r>
          </a:p>
          <a:p>
            <a:endParaRPr lang="el-GR" baseline="0" dirty="0" smtClean="0"/>
          </a:p>
          <a:p>
            <a:r>
              <a:rPr lang="el-GR" baseline="0" dirty="0" smtClean="0"/>
              <a:t>Η διαφορά των 2 εκθετών είναι 2 (6-4).  Ο κανόνας της πρόσθεσης λέει ότι για να προστεθούν οι αριθμοί αυτοί πρέπει να γίνει σύγκριση των εκθετών και ο αριθμός με τον μικρότερο εκθέτη να γραφτεί με τέτοιον τρόπο ώστε ο εκθέτης του να εξισωθεί με εκείνον του άλλου αριθμού. Στο παράδειγμα, π αριθμός 28.625 πρέπει να γραφτεί έτσι ώστε ο εκθέτης του από 4 να γίνει 6. </a:t>
            </a:r>
          </a:p>
          <a:p>
            <a:r>
              <a:rPr lang="el-GR" baseline="0" dirty="0" smtClean="0"/>
              <a:t>Στην πρόσθεση λαμβάνει μέρος ΟΛΗ η μάντισσα δηλαδή ΚΑΙ το κομμάτι 1. που δεν αποθηκεύεται (ΆΛΛΟ ΑΠΟΘΗΚΕΥΣΗ ΆΛΛΟ ΠΡΑΞΗ). </a:t>
            </a:r>
          </a:p>
          <a:p>
            <a:endParaRPr lang="el-GR" baseline="0" dirty="0" smtClean="0"/>
          </a:p>
          <a:p>
            <a:r>
              <a:rPr lang="el-GR" baseline="0" dirty="0" smtClean="0"/>
              <a:t>28.625 = 1.11001010 (η μάντισσα μαζί με το 1.)</a:t>
            </a:r>
          </a:p>
          <a:p>
            <a:r>
              <a:rPr lang="el-GR" baseline="0" dirty="0" smtClean="0"/>
              <a:t>Άρα 28.625 = 1.11001010 </a:t>
            </a:r>
            <a:r>
              <a:rPr lang="en-US" baseline="0" dirty="0" smtClean="0"/>
              <a:t>x 2</a:t>
            </a:r>
            <a:r>
              <a:rPr lang="en-US" baseline="30000" dirty="0" smtClean="0"/>
              <a:t>4</a:t>
            </a:r>
            <a:endParaRPr lang="el-GR" baseline="3000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Για να αυξήσω τον εκθέτη σε 6 πρέπει να βάλω 2 μηδενικά αριστερά (ο εκθέτης αυξάνεται κατά 2).</a:t>
            </a:r>
          </a:p>
          <a:p>
            <a:endParaRPr lang="el-GR" baseline="0" dirty="0" smtClean="0"/>
          </a:p>
          <a:p>
            <a:r>
              <a:rPr lang="el-GR" baseline="0" dirty="0" smtClean="0"/>
              <a:t>28.625 = 0.0111001010 </a:t>
            </a:r>
            <a:r>
              <a:rPr lang="en-US" baseline="0" dirty="0" smtClean="0"/>
              <a:t>x 2</a:t>
            </a:r>
            <a:r>
              <a:rPr lang="en-US" baseline="30000" dirty="0" smtClean="0"/>
              <a:t>6</a:t>
            </a:r>
            <a:endParaRPr lang="el-GR" baseline="3000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Εφόσον εξισώσουμε τους εκθέτες (ΠΑΝΤΑ τον μικρότερο σε μεγαλύτερο), προσθέτουμε τις μάντισσες</a:t>
            </a:r>
          </a:p>
          <a:p>
            <a:endParaRPr lang="el-GR" baseline="0" dirty="0" smtClean="0"/>
          </a:p>
          <a:p>
            <a:r>
              <a:rPr lang="el-GR" baseline="0" dirty="0" smtClean="0"/>
              <a:t>Μάντισσα του 118.5  = 1.11011010</a:t>
            </a:r>
          </a:p>
          <a:p>
            <a:r>
              <a:rPr lang="el-GR" baseline="0" dirty="0" smtClean="0"/>
              <a:t>Μάντισσα του 28.625 = 0.0111001010 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ΑΠΟΤΕΛΕΣΜΑ: 	</a:t>
            </a:r>
            <a:r>
              <a:rPr lang="el-GR" b="1" baseline="0" dirty="0" smtClean="0"/>
              <a:t>1      </a:t>
            </a:r>
            <a:r>
              <a:rPr lang="el-GR" baseline="0" dirty="0" smtClean="0"/>
              <a:t>0.010011001</a:t>
            </a:r>
          </a:p>
          <a:p>
            <a:endParaRPr lang="el-GR" baseline="0" dirty="0" smtClean="0"/>
          </a:p>
          <a:p>
            <a:r>
              <a:rPr lang="el-GR" baseline="0" dirty="0" smtClean="0"/>
              <a:t>Επομένως, το αποτέλεσμα είναι 0.010011001 ΔΕΝ ΕΊΝΑΙ ΚΑΝΟΝΙΚΟΠΟΙΗΜΕΝΟ. Για να </a:t>
            </a:r>
            <a:r>
              <a:rPr lang="el-GR" baseline="0" dirty="0" err="1" smtClean="0"/>
              <a:t>κανονικοποιηθεί</a:t>
            </a:r>
            <a:r>
              <a:rPr lang="el-GR" baseline="0" dirty="0" smtClean="0"/>
              <a:t> πρέπει να βάλουμε το κρατούμενο που παρήχθη από την πρόσθεση μέσα στο αποτέλεσμα. Άρα, η υποδιαστολή θα πάει μία θέση αριστερά, που σημαίνει ότι Ε=6+1=7</a:t>
            </a:r>
          </a:p>
          <a:p>
            <a:endParaRPr lang="el-GR" baseline="0" dirty="0" smtClean="0"/>
          </a:p>
          <a:p>
            <a:r>
              <a:rPr lang="el-GR" baseline="0" dirty="0" smtClean="0"/>
              <a:t>ΠΑΝΤΑ ΑΝ το αποτέλεσμα δεν είναι </a:t>
            </a:r>
            <a:r>
              <a:rPr lang="el-GR" baseline="0" dirty="0" err="1" smtClean="0"/>
              <a:t>κανονικοποιημένο</a:t>
            </a:r>
            <a:r>
              <a:rPr lang="el-GR" baseline="0" dirty="0" smtClean="0"/>
              <a:t>, υπάρχει κρατούμενο αριστερά (ΔΕΙΤΕ ΤΟ σε σχέση με τα </a:t>
            </a:r>
            <a:r>
              <a:rPr lang="en-US" baseline="0" dirty="0" smtClean="0"/>
              <a:t>bit </a:t>
            </a:r>
            <a:r>
              <a:rPr lang="el-GR" baseline="0" dirty="0" smtClean="0"/>
              <a:t>Α7, Β7, </a:t>
            </a:r>
            <a:r>
              <a:rPr lang="en-US" baseline="0" dirty="0" smtClean="0"/>
              <a:t>C7, </a:t>
            </a:r>
            <a:r>
              <a:rPr lang="el-GR" baseline="0" dirty="0" smtClean="0"/>
              <a:t>δεδομένου ότι ο ένας προσθετέος είναι 1.</a:t>
            </a:r>
            <a:r>
              <a:rPr lang="en-US" baseline="0" dirty="0" smtClean="0"/>
              <a:t>x)</a:t>
            </a:r>
            <a:r>
              <a:rPr lang="el-GR" baseline="0" dirty="0" smtClean="0"/>
              <a:t>. </a:t>
            </a:r>
          </a:p>
          <a:p>
            <a:endParaRPr lang="el-GR" baseline="0" dirty="0" smtClean="0"/>
          </a:p>
          <a:p>
            <a:r>
              <a:rPr lang="el-GR" baseline="0" dirty="0" smtClean="0"/>
              <a:t>ΤΕΛΙΚΗ ΑΠΟΘΗΚΕΥΣΗ: </a:t>
            </a:r>
          </a:p>
          <a:p>
            <a:endParaRPr lang="el-GR" baseline="0" dirty="0" smtClean="0"/>
          </a:p>
          <a:p>
            <a:r>
              <a:rPr lang="en-US" baseline="0" dirty="0" smtClean="0"/>
              <a:t>S      E’ (127+7)                     M </a:t>
            </a:r>
          </a:p>
          <a:p>
            <a:endParaRPr lang="en-US" baseline="0" dirty="0" smtClean="0"/>
          </a:p>
          <a:p>
            <a:r>
              <a:rPr lang="en-US" baseline="0" dirty="0" smtClean="0"/>
              <a:t>0       10000110                  00100110010000000000000</a:t>
            </a:r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________________________ ΠΑΡΑΣΚΕΥΗΣ_________________________________________________________</a:t>
            </a:r>
          </a:p>
          <a:p>
            <a:endParaRPr lang="el-GR" baseline="0" dirty="0" smtClean="0"/>
          </a:p>
          <a:p>
            <a:r>
              <a:rPr lang="el-GR" baseline="0" dirty="0" smtClean="0"/>
              <a:t>Ο κανόνας πρόσθεσης δύο αριθμών κινητής υποδιαστολής λέει ότι πρέπει πρώτα να συγκρίνουμε τους εκθέτες των 2 προστιθέμενων αριθμών. Έστω ότι αυτοί είναι Κ και Λ. Αν Κ=Λ οι εκθέτες είναι εξισωμένοι άρα δεν χρειάζεται κάποια ενέργεια. </a:t>
            </a:r>
          </a:p>
          <a:p>
            <a:r>
              <a:rPr lang="el-GR" baseline="0" dirty="0" smtClean="0"/>
              <a:t>Αν Κ&gt;Λ  τότε βρίσκω το Μ=Κ-Λ και στη συνέχεια παίρνω τη μάντισσα του αριθμού με τον μικρότερο εκθέτη Λ, και προσθέτω σε αυτή στο αριστερό μέρος Μ μηδενικά</a:t>
            </a:r>
          </a:p>
          <a:p>
            <a:endParaRPr lang="el-GR" baseline="0" dirty="0" smtClean="0"/>
          </a:p>
          <a:p>
            <a:r>
              <a:rPr lang="en-US" baseline="0" dirty="0" smtClean="0"/>
              <a:t>12 = 1100.0   =   1.1 x 2</a:t>
            </a:r>
            <a:r>
              <a:rPr lang="en-US" baseline="30000" dirty="0" smtClean="0"/>
              <a:t>3</a:t>
            </a:r>
            <a:endParaRPr lang="el-GR" baseline="30000" dirty="0" smtClean="0"/>
          </a:p>
          <a:p>
            <a:r>
              <a:rPr lang="en-US" baseline="0" dirty="0" smtClean="0"/>
              <a:t>0.11 x 2</a:t>
            </a:r>
            <a:r>
              <a:rPr lang="en-US" baseline="30000" dirty="0" smtClean="0"/>
              <a:t>4  </a:t>
            </a:r>
            <a:r>
              <a:rPr lang="en-US" baseline="0" dirty="0" smtClean="0"/>
              <a:t>= 0.75  x 16=12</a:t>
            </a:r>
            <a:endParaRPr lang="el-GR" baseline="30000" dirty="0" smtClean="0"/>
          </a:p>
          <a:p>
            <a:r>
              <a:rPr lang="en-US" baseline="0" dirty="0" smtClean="0"/>
              <a:t>0.011 x 2</a:t>
            </a:r>
            <a:r>
              <a:rPr lang="en-US" baseline="30000" dirty="0" smtClean="0"/>
              <a:t>5</a:t>
            </a:r>
            <a:endParaRPr lang="el-GR" baseline="30000" dirty="0" smtClean="0"/>
          </a:p>
          <a:p>
            <a:r>
              <a:rPr lang="en-US" baseline="0" dirty="0" smtClean="0"/>
              <a:t>0.0011 x 2</a:t>
            </a:r>
            <a:r>
              <a:rPr lang="en-US" baseline="30000" dirty="0" smtClean="0"/>
              <a:t>6</a:t>
            </a:r>
            <a:endParaRPr lang="el-GR" baseline="30000" dirty="0" smtClean="0"/>
          </a:p>
          <a:p>
            <a:endParaRPr lang="en-US" baseline="0" dirty="0" smtClean="0"/>
          </a:p>
          <a:p>
            <a:r>
              <a:rPr lang="el-GR" baseline="0" dirty="0" smtClean="0"/>
              <a:t>Αφού εξισώσουμε τους εκθέτες, προσθέτουμε τα κλασματικά μέρη (ΣΤΗΝ πρόσθεση λαμβάνει μέρος και το 1.)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28.625 = 11100.101 άρα Ε=4 = 1.1100101 </a:t>
            </a:r>
            <a:r>
              <a:rPr lang="en-US" baseline="0" dirty="0" smtClean="0"/>
              <a:t>x 2</a:t>
            </a:r>
            <a:r>
              <a:rPr lang="en-US" baseline="30000" dirty="0" smtClean="0"/>
              <a:t>4</a:t>
            </a:r>
            <a:endParaRPr lang="el-GR" baseline="30000" dirty="0" smtClean="0"/>
          </a:p>
          <a:p>
            <a:r>
              <a:rPr lang="el-GR" baseline="0" dirty="0" smtClean="0"/>
              <a:t>118.50 = 1110110.1 άρα Ε=6</a:t>
            </a:r>
            <a:r>
              <a:rPr lang="en-US" baseline="0" dirty="0" smtClean="0"/>
              <a:t> = 1.1101101 x 2</a:t>
            </a:r>
            <a:r>
              <a:rPr lang="en-US" baseline="30000" dirty="0" smtClean="0"/>
              <a:t>6</a:t>
            </a:r>
            <a:endParaRPr lang="el-GR" baseline="30000" dirty="0" smtClean="0"/>
          </a:p>
          <a:p>
            <a:endParaRPr lang="en-US" baseline="0" dirty="0" smtClean="0"/>
          </a:p>
          <a:p>
            <a:r>
              <a:rPr lang="el-GR" baseline="0" dirty="0" smtClean="0"/>
              <a:t>Είναι Μ=Κ-Λ= 6-4 =2 </a:t>
            </a:r>
          </a:p>
          <a:p>
            <a:endParaRPr lang="el-GR" baseline="0" dirty="0" smtClean="0"/>
          </a:p>
          <a:p>
            <a:r>
              <a:rPr lang="el-GR" baseline="0" dirty="0" smtClean="0"/>
              <a:t>Άρα παίρνουμε τη μάντισσα του μικρότερου αριθμού (ΜΑΖΙ με το 1.) και τη γράφουμε</a:t>
            </a:r>
          </a:p>
          <a:p>
            <a:endParaRPr lang="el-GR" baseline="0" dirty="0" smtClean="0"/>
          </a:p>
          <a:p>
            <a:r>
              <a:rPr lang="el-GR" baseline="0" dirty="0" smtClean="0"/>
              <a:t>1.1100101 </a:t>
            </a:r>
            <a:r>
              <a:rPr lang="en-US" baseline="0" dirty="0" smtClean="0"/>
              <a:t>x 2</a:t>
            </a:r>
            <a:r>
              <a:rPr lang="en-US" baseline="30000" dirty="0" smtClean="0"/>
              <a:t>4</a:t>
            </a:r>
            <a:endParaRPr lang="el-GR" baseline="30000" dirty="0" smtClean="0"/>
          </a:p>
          <a:p>
            <a:r>
              <a:rPr lang="el-GR" baseline="0" dirty="0" smtClean="0"/>
              <a:t>Για να γίνει ο εκθέτης 6 πρέπει να βάλουμε αριστερά 2 μηδενικά, </a:t>
            </a:r>
            <a:r>
              <a:rPr lang="el-GR" b="1" baseline="0" dirty="0" smtClean="0"/>
              <a:t>1</a:t>
            </a:r>
            <a:r>
              <a:rPr lang="el-GR" baseline="0" dirty="0" smtClean="0"/>
              <a:t>    0.011100101</a:t>
            </a:r>
          </a:p>
          <a:p>
            <a:endParaRPr lang="el-GR" baseline="0" dirty="0" smtClean="0"/>
          </a:p>
          <a:p>
            <a:r>
              <a:rPr lang="el-GR" baseline="0" dirty="0" smtClean="0"/>
              <a:t>ΚΑΝΟΝΙΚΟΠΟΙΗΣΗ: Το αποτέλεσμα είναι 0.010011001 και 1 μονάδα κρατούμενο. Αυτό το αποτέλεσμα δεν είναι στη μορφή 1.</a:t>
            </a:r>
            <a:r>
              <a:rPr lang="en-US" baseline="0" dirty="0" err="1" smtClean="0"/>
              <a:t>xxxx</a:t>
            </a:r>
            <a:r>
              <a:rPr lang="en-US" baseline="0" dirty="0" smtClean="0"/>
              <a:t> </a:t>
            </a:r>
            <a:r>
              <a:rPr lang="el-GR" baseline="0" dirty="0" smtClean="0"/>
              <a:t>άρα απαιτείται </a:t>
            </a:r>
            <a:r>
              <a:rPr lang="el-GR" baseline="0" dirty="0" err="1" smtClean="0"/>
              <a:t>κανονικοποίηση</a:t>
            </a:r>
            <a:r>
              <a:rPr lang="el-GR" baseline="0" dirty="0" smtClean="0"/>
              <a:t>. Αυτό σημαίνει ότι το κρατούμενο 1 που θα υπάρχει πάντα αριστερά (ΓΙΑΤΙ;;;;;;) θα πρέπει να μπει μέσα στο αποτέλεσμα. </a:t>
            </a:r>
          </a:p>
          <a:p>
            <a:r>
              <a:rPr lang="el-GR" baseline="0" dirty="0" smtClean="0"/>
              <a:t>ΓΙΑΤΙ: Ένας αριθμός πάντα είναι 1.</a:t>
            </a:r>
            <a:r>
              <a:rPr lang="en-US" baseline="0" dirty="0" err="1" smtClean="0"/>
              <a:t>xxxx</a:t>
            </a:r>
            <a:r>
              <a:rPr lang="en-US" baseline="0" dirty="0" smtClean="0"/>
              <a:t> </a:t>
            </a:r>
            <a:r>
              <a:rPr lang="el-GR" baseline="0" dirty="0" smtClean="0"/>
              <a:t>Αν ο άλλος συμβεί λόγω εξίσωσης εκθετών να είναι 0.000 και το αριστερό </a:t>
            </a:r>
            <a:r>
              <a:rPr lang="en-US" baseline="0" dirty="0" smtClean="0"/>
              <a:t>bit </a:t>
            </a:r>
            <a:r>
              <a:rPr lang="el-GR" baseline="0" dirty="0" smtClean="0"/>
              <a:t>βγει μηδέν τότε το κρατούμενο της στήλης είναι 1. Άρα η πράξη ήταν 1+0+1 που θα δώσει 0 και 1 κρατούμενο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Αυτό σημαίνει ότι  η υποδιαστολή θα πάει μία θέση αριστερά. Ο εκθέτης από 6 θα γίνει 7.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Άρα το αποτέλεσμα Μ= </a:t>
            </a:r>
            <a:r>
              <a:rPr lang="el-GR" b="1" baseline="0" dirty="0" smtClean="0"/>
              <a:t>1.</a:t>
            </a:r>
            <a:r>
              <a:rPr lang="el-GR" baseline="0" dirty="0" smtClean="0"/>
              <a:t>0011100101 και Ε=7</a:t>
            </a:r>
          </a:p>
          <a:p>
            <a:endParaRPr lang="el-GR" baseline="0" dirty="0" smtClean="0"/>
          </a:p>
          <a:p>
            <a:r>
              <a:rPr lang="en-US" baseline="0" dirty="0" smtClean="0"/>
              <a:t>S       E’ =134             M</a:t>
            </a:r>
            <a:endParaRPr lang="el-GR" baseline="0" dirty="0" smtClean="0"/>
          </a:p>
          <a:p>
            <a:r>
              <a:rPr lang="en-US" baseline="0" dirty="0" smtClean="0"/>
              <a:t>0      10000110       0011100101 </a:t>
            </a:r>
            <a:r>
              <a:rPr lang="el-GR" baseline="0" dirty="0" smtClean="0"/>
              <a:t>και 13 μηδενικά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n-US" baseline="30000" dirty="0" smtClean="0"/>
          </a:p>
          <a:p>
            <a:endParaRPr lang="en-US" baseline="30000" dirty="0" smtClean="0"/>
          </a:p>
          <a:p>
            <a:endParaRPr lang="en-US" baseline="30000" dirty="0" smtClean="0"/>
          </a:p>
          <a:p>
            <a:endParaRPr lang="en-US" baseline="30000" dirty="0" smtClean="0"/>
          </a:p>
          <a:p>
            <a:endParaRPr lang="en-US" baseline="30000" dirty="0" smtClean="0"/>
          </a:p>
          <a:p>
            <a:endParaRPr lang="en-US" baseline="30000" dirty="0" smtClean="0"/>
          </a:p>
          <a:p>
            <a:endParaRPr lang="el-GR" baseline="3000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69D7A-ABAB-4134-B46C-9C5BFF3F7809}" type="slidenum">
              <a:rPr lang="el-GR" smtClean="0"/>
              <a:t>8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18.75 = 10010.11</a:t>
            </a:r>
            <a:r>
              <a:rPr lang="en-US" baseline="0" dirty="0" smtClean="0"/>
              <a:t> x 2</a:t>
            </a:r>
            <a:r>
              <a:rPr lang="en-US" baseline="30000" dirty="0" smtClean="0"/>
              <a:t>0</a:t>
            </a:r>
          </a:p>
          <a:p>
            <a:endParaRPr lang="en-US" baseline="30000" dirty="0" smtClean="0"/>
          </a:p>
          <a:p>
            <a:r>
              <a:rPr lang="en-US" dirty="0" smtClean="0"/>
              <a:t>18.75 =1.001011 x2</a:t>
            </a:r>
            <a:r>
              <a:rPr lang="en-US" baseline="30000" dirty="0" smtClean="0"/>
              <a:t>4</a:t>
            </a:r>
          </a:p>
          <a:p>
            <a:endParaRPr lang="en-US" baseline="30000" dirty="0" smtClean="0"/>
          </a:p>
          <a:p>
            <a:endParaRPr lang="en-US" baseline="300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18.75 =0.01001011 x2</a:t>
            </a:r>
            <a:r>
              <a:rPr lang="en-US" baseline="30000" dirty="0" smtClean="0"/>
              <a:t>6</a:t>
            </a:r>
            <a:endParaRPr lang="el-GR" baseline="30000" dirty="0" smtClean="0"/>
          </a:p>
          <a:p>
            <a:endParaRPr lang="en-US" baseline="300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 </a:t>
            </a:r>
            <a:r>
              <a:rPr lang="el-GR" dirty="0" smtClean="0"/>
              <a:t>αριθμός</a:t>
            </a:r>
            <a:r>
              <a:rPr lang="el-GR" baseline="0" dirty="0" smtClean="0"/>
              <a:t> </a:t>
            </a:r>
            <a:r>
              <a:rPr lang="en-US" dirty="0" smtClean="0"/>
              <a:t>18.75 =1.001011 x2</a:t>
            </a:r>
            <a:r>
              <a:rPr lang="en-US" baseline="30000" dirty="0" smtClean="0"/>
              <a:t>4</a:t>
            </a:r>
            <a:endParaRPr lang="el-GR" baseline="300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/>
              <a:t>Έχει αποθηκευτεί</a:t>
            </a:r>
            <a:r>
              <a:rPr lang="el-GR" baseline="0" dirty="0" smtClean="0"/>
              <a:t> με εκθέτη 4 (στο σχήμα α, Ε’=131, άρα Ε=4). Επειδή χρειάστηκε </a:t>
            </a:r>
            <a:r>
              <a:rPr lang="el-GR" baseline="0" dirty="0" err="1" smtClean="0"/>
              <a:t>πρόσθση</a:t>
            </a:r>
            <a:r>
              <a:rPr lang="el-GR" baseline="0" dirty="0" smtClean="0"/>
              <a:t> με αριθμό που έχει εκθέτη 6, προστέθηκαν 2 μηδενικά αριστερά έγινε η πρόσθεση και στο τελικό αποτέλεσμα αποθηκεύεται εκθέτης 6. Στο σχήμα γ είναι Ε’=134, άρα Ε=6</a:t>
            </a:r>
            <a:endParaRPr lang="en-US" baseline="30000" dirty="0" smtClean="0"/>
          </a:p>
          <a:p>
            <a:endParaRPr lang="en-US" baseline="30000" dirty="0" smtClean="0"/>
          </a:p>
          <a:p>
            <a:endParaRPr lang="el-GR" baseline="30000" dirty="0" smtClean="0"/>
          </a:p>
          <a:p>
            <a:r>
              <a:rPr lang="el-GR" baseline="0" dirty="0" smtClean="0"/>
              <a:t>η πρόσθεση 2 αριθμών με εκθέτη Κ και Λ όπου Κ&gt;Λ θα δώσει αποτέλεσμα με εκθέτη Κ αν δεν χρειάζεται </a:t>
            </a:r>
            <a:r>
              <a:rPr lang="el-GR" baseline="0" dirty="0" err="1" smtClean="0"/>
              <a:t>κανονικοποίηση</a:t>
            </a:r>
            <a:r>
              <a:rPr lang="el-GR" baseline="0" dirty="0" smtClean="0"/>
              <a:t>, Κ+1 αν χρειάζεται. Ωστόσο, οι 2 προσθετέοι αποθηκεύονται με εκθέτες Κ και Λ (συν την υπέρβαση). </a:t>
            </a:r>
          </a:p>
          <a:p>
            <a:r>
              <a:rPr lang="el-GR" baseline="0" dirty="0" smtClean="0"/>
              <a:t>1</a:t>
            </a:r>
            <a:r>
              <a:rPr lang="el-GR" baseline="30000" dirty="0" smtClean="0"/>
              <a:t>ο</a:t>
            </a:r>
            <a:r>
              <a:rPr lang="el-GR" baseline="0" dirty="0" smtClean="0"/>
              <a:t> παράδειγμα Κ=4 Λ=6 και το αποτέλεσμα είχε Κ=7 (χρειάστηκε </a:t>
            </a:r>
            <a:r>
              <a:rPr lang="el-GR" baseline="0" dirty="0" err="1" smtClean="0"/>
              <a:t>κανονικοποίηση</a:t>
            </a:r>
            <a:r>
              <a:rPr lang="el-GR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1</a:t>
            </a:r>
            <a:r>
              <a:rPr lang="el-GR" baseline="30000" dirty="0" smtClean="0"/>
              <a:t>ο</a:t>
            </a:r>
            <a:r>
              <a:rPr lang="el-GR" baseline="0" dirty="0" smtClean="0"/>
              <a:t> παράδειγμα Κ=6 Λ=4 και το αποτέλεσμα είχε Κ=6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30000" dirty="0" smtClean="0"/>
          </a:p>
          <a:p>
            <a:endParaRPr lang="el-GR" baseline="30000" dirty="0" smtClean="0"/>
          </a:p>
          <a:p>
            <a:endParaRPr lang="el-GR" baseline="300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69D7A-ABAB-4134-B46C-9C5BFF3F7809}" type="slidenum">
              <a:rPr lang="el-GR" smtClean="0"/>
              <a:t>9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ECCF-E77B-4618-9103-E4364BAFFBCA}" type="datetimeFigureOut">
              <a:rPr lang="el-GR" smtClean="0"/>
              <a:t>17/1/2021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7C2F-2133-4F52-9B2F-28B4C0901B1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ECCF-E77B-4618-9103-E4364BAFFBCA}" type="datetimeFigureOut">
              <a:rPr lang="el-GR" smtClean="0"/>
              <a:t>17/1/2021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7C2F-2133-4F52-9B2F-28B4C0901B1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ECCF-E77B-4618-9103-E4364BAFFBCA}" type="datetimeFigureOut">
              <a:rPr lang="el-GR" smtClean="0"/>
              <a:t>17/1/2021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7C2F-2133-4F52-9B2F-28B4C0901B1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ECCF-E77B-4618-9103-E4364BAFFBCA}" type="datetimeFigureOut">
              <a:rPr lang="el-GR" smtClean="0"/>
              <a:t>17/1/2021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7C2F-2133-4F52-9B2F-28B4C0901B1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ECCF-E77B-4618-9103-E4364BAFFBCA}" type="datetimeFigureOut">
              <a:rPr lang="el-GR" smtClean="0"/>
              <a:t>17/1/2021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7C2F-2133-4F52-9B2F-28B4C0901B1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ECCF-E77B-4618-9103-E4364BAFFBCA}" type="datetimeFigureOut">
              <a:rPr lang="el-GR" smtClean="0"/>
              <a:t>17/1/2021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7C2F-2133-4F52-9B2F-28B4C0901B1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ECCF-E77B-4618-9103-E4364BAFFBCA}" type="datetimeFigureOut">
              <a:rPr lang="el-GR" smtClean="0"/>
              <a:t>17/1/2021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7C2F-2133-4F52-9B2F-28B4C0901B1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ECCF-E77B-4618-9103-E4364BAFFBCA}" type="datetimeFigureOut">
              <a:rPr lang="el-GR" smtClean="0"/>
              <a:t>17/1/2021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7C2F-2133-4F52-9B2F-28B4C0901B1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ECCF-E77B-4618-9103-E4364BAFFBCA}" type="datetimeFigureOut">
              <a:rPr lang="el-GR" smtClean="0"/>
              <a:t>17/1/2021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7C2F-2133-4F52-9B2F-28B4C0901B1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ECCF-E77B-4618-9103-E4364BAFFBCA}" type="datetimeFigureOut">
              <a:rPr lang="el-GR" smtClean="0"/>
              <a:t>17/1/2021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7C2F-2133-4F52-9B2F-28B4C0901B1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ECCF-E77B-4618-9103-E4364BAFFBCA}" type="datetimeFigureOut">
              <a:rPr lang="el-GR" smtClean="0"/>
              <a:t>17/1/2021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7C2F-2133-4F52-9B2F-28B4C0901B1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ECCF-E77B-4618-9103-E4364BAFFBCA}" type="datetimeFigureOut">
              <a:rPr lang="el-GR" smtClean="0"/>
              <a:t>17/1/2021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7C2F-2133-4F52-9B2F-28B4C0901B1C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ΑΡΙΘΜΟΙ ΚΙΝΗΤΗΣ ΥΠΟΔΙΑΣΤΟΛΗΣ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Οι αριθμοί σταθερής υποδιαστολής μπορούν να καλύψουν μικρό εύρος τιμών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ΑΦΑΙΡΕΣΗ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Ομοίως αλλά αφαιρούνται τα κλασματικά μέρη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ΠΡΟΤΥΠΟ ΙΕΕΕ 754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2 τμήματα: Εκθέτης, ορίζει το τμήμα της υποδιαστολής</a:t>
            </a:r>
          </a:p>
          <a:p>
            <a:r>
              <a:rPr lang="el-GR" dirty="0" smtClean="0"/>
              <a:t>Κλασματικό τμήμα (</a:t>
            </a:r>
            <a:r>
              <a:rPr lang="en-US" dirty="0" smtClean="0"/>
              <a:t>mantissa)</a:t>
            </a:r>
          </a:p>
          <a:p>
            <a:r>
              <a:rPr lang="el-GR" dirty="0" smtClean="0"/>
              <a:t>Απλή ακρίβεια (32 </a:t>
            </a:r>
            <a:r>
              <a:rPr lang="en-US" dirty="0" smtClean="0"/>
              <a:t>bits)</a:t>
            </a:r>
          </a:p>
          <a:p>
            <a:r>
              <a:rPr lang="el-GR" dirty="0" smtClean="0"/>
              <a:t>Διπλή Ακρίβεια (64 </a:t>
            </a:r>
            <a:r>
              <a:rPr lang="en-US" dirty="0" smtClean="0"/>
              <a:t>bits)</a:t>
            </a:r>
            <a:r>
              <a:rPr lang="el-GR" dirty="0" smtClean="0"/>
              <a:t> 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Απλή Ακρίβεια</a:t>
            </a:r>
            <a:endParaRPr lang="el-G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126" y="1484784"/>
            <a:ext cx="863487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- TextBox"/>
          <p:cNvSpPr txBox="1"/>
          <p:nvPr/>
        </p:nvSpPr>
        <p:spPr>
          <a:xfrm>
            <a:off x="1619672" y="5180999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Αριθμός 28.625</a:t>
            </a:r>
          </a:p>
          <a:p>
            <a:r>
              <a:rPr lang="el-GR" dirty="0" smtClean="0"/>
              <a:t>ΣΗΜΑΝΤΙΚΟ: Αν ο εκθέτης είναι 4, γράφεται το </a:t>
            </a:r>
            <a:r>
              <a:rPr lang="en-US" dirty="0" smtClean="0"/>
              <a:t>E’=127+4 (</a:t>
            </a:r>
            <a:r>
              <a:rPr lang="el-GR" dirty="0" smtClean="0"/>
              <a:t>Υπέρβαση 127)</a:t>
            </a:r>
          </a:p>
          <a:p>
            <a:r>
              <a:rPr lang="el-GR" dirty="0" smtClean="0"/>
              <a:t>Γενική μορφή </a:t>
            </a:r>
            <a:r>
              <a:rPr lang="en-US" dirty="0" smtClean="0"/>
              <a:t>   </a:t>
            </a:r>
            <a:r>
              <a:rPr lang="el-GR" b="1" dirty="0" smtClean="0"/>
              <a:t>1.Μ</a:t>
            </a:r>
            <a:r>
              <a:rPr lang="en-US" b="1" dirty="0" smtClean="0"/>
              <a:t> x 2 </a:t>
            </a:r>
            <a:r>
              <a:rPr lang="en-US" b="1" baseline="30000" dirty="0" smtClean="0"/>
              <a:t>E’ -127</a:t>
            </a:r>
            <a:endParaRPr lang="el-GR" b="1" baseline="30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Τιμές εκθέτη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Ε’=255 (Ε=128, για αυτό δεν έχουμε υπέρβαση 128 αλλά 127), Μ</a:t>
            </a:r>
            <a:r>
              <a:rPr lang="en-US" dirty="0" err="1" smtClean="0"/>
              <a:t>antissa</a:t>
            </a:r>
            <a:r>
              <a:rPr lang="el-GR" dirty="0" smtClean="0"/>
              <a:t> &lt;&gt;0 μη αριθμός (π.χ. αρνητική ρίζα). 255=11111111</a:t>
            </a:r>
          </a:p>
          <a:p>
            <a:r>
              <a:rPr lang="en-US" dirty="0" smtClean="0"/>
              <a:t>E’=255, Mantissa=0 (</a:t>
            </a:r>
            <a:r>
              <a:rPr lang="el-GR" dirty="0" smtClean="0"/>
              <a:t>διαίρεση με 0)</a:t>
            </a:r>
          </a:p>
          <a:p>
            <a:r>
              <a:rPr lang="el-GR" dirty="0" smtClean="0"/>
              <a:t>Αναπαράσταση του 1 θα δώσει τιμή εκθέτη 127 και </a:t>
            </a:r>
            <a:r>
              <a:rPr lang="en-US" dirty="0" smtClean="0"/>
              <a:t>mantissa </a:t>
            </a:r>
            <a:r>
              <a:rPr lang="el-GR" dirty="0" smtClean="0"/>
              <a:t>0. </a:t>
            </a:r>
            <a:r>
              <a:rPr lang="en-US" dirty="0" smtClean="0"/>
              <a:t>To </a:t>
            </a:r>
            <a:r>
              <a:rPr lang="el-GR" dirty="0" smtClean="0"/>
              <a:t>ίδιο και το 0. Τι κάνουμε σε αυτή την περίπτωση;</a:t>
            </a:r>
          </a:p>
          <a:p>
            <a:pPr lvl="1"/>
            <a:r>
              <a:rPr lang="el-GR" dirty="0" smtClean="0"/>
              <a:t>Ε’=0, Μ=0</a:t>
            </a:r>
          </a:p>
          <a:p>
            <a:endParaRPr lang="el-GR" dirty="0" smtClean="0"/>
          </a:p>
          <a:p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Διπλή ακρίβεια</a:t>
            </a:r>
            <a:endParaRPr lang="el-G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22149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- TextBox"/>
          <p:cNvSpPr txBox="1"/>
          <p:nvPr/>
        </p:nvSpPr>
        <p:spPr>
          <a:xfrm>
            <a:off x="1259632" y="3789040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Υπέρβαση 1023, το </a:t>
            </a:r>
            <a:r>
              <a:rPr lang="en-US" dirty="0" smtClean="0"/>
              <a:t>E’ </a:t>
            </a:r>
            <a:r>
              <a:rPr lang="el-GR" dirty="0" smtClean="0"/>
              <a:t>έχει τιμές από 0-2047</a:t>
            </a:r>
          </a:p>
          <a:p>
            <a:r>
              <a:rPr lang="el-GR" dirty="0" smtClean="0"/>
              <a:t>Οι ειδικές περιπτώσεις είναι για Ε’=0 (για το 0)</a:t>
            </a:r>
          </a:p>
          <a:p>
            <a:r>
              <a:rPr lang="el-GR" dirty="0" smtClean="0"/>
              <a:t>Και Ε’=2047 (για μη αριθμούς και διαιρέσεις με το 0)</a:t>
            </a: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ΣΥΓΚΡΙΣΕΙΣ ΑΡΙΘΜΩΝ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 smtClean="0"/>
              <a:t>+86= 01010110</a:t>
            </a:r>
          </a:p>
          <a:p>
            <a:r>
              <a:rPr lang="el-GR" dirty="0" smtClean="0"/>
              <a:t>-86= 10101010</a:t>
            </a:r>
          </a:p>
          <a:p>
            <a:r>
              <a:rPr lang="el-GR" dirty="0" smtClean="0"/>
              <a:t>+54=00110110</a:t>
            </a:r>
          </a:p>
          <a:p>
            <a:r>
              <a:rPr lang="el-GR" dirty="0" smtClean="0"/>
              <a:t>-54=11001010</a:t>
            </a:r>
          </a:p>
          <a:p>
            <a:endParaRPr lang="el-GR" dirty="0"/>
          </a:p>
          <a:p>
            <a:pPr>
              <a:buNone/>
            </a:pPr>
            <a:r>
              <a:rPr lang="el-GR" dirty="0" smtClean="0"/>
              <a:t>Πως συγκρίνω 2 θετικούς;</a:t>
            </a:r>
          </a:p>
          <a:p>
            <a:pPr>
              <a:buNone/>
            </a:pPr>
            <a:r>
              <a:rPr lang="el-GR" dirty="0" smtClean="0"/>
              <a:t>Πως δύο αρνητικούς;</a:t>
            </a:r>
          </a:p>
          <a:p>
            <a:pPr>
              <a:buNone/>
            </a:pPr>
            <a:r>
              <a:rPr lang="el-GR" dirty="0" smtClean="0"/>
              <a:t>Είναι ευκολότερο να συγκρίνω πάντα θετικούς</a:t>
            </a:r>
          </a:p>
          <a:p>
            <a:pPr>
              <a:buNone/>
            </a:pPr>
            <a:r>
              <a:rPr lang="el-GR" dirty="0" smtClean="0"/>
              <a:t>Η σύγκριση χρειάζεται για την πρόσθεση</a:t>
            </a:r>
            <a:endParaRPr lang="el-G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ΠΡΟΣΘΕΣΗ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Πρέπει να συγκριθούν οι εκθέτες και το κλασματικό μέρος με τον μικρότερο εκθέτη να μετακινηθεί δεξιά, όσες θέσεις είναι η διαφορά των εκθετών</a:t>
            </a:r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ΠΑΡΑΔΕΙΓΜΑ</a:t>
            </a:r>
            <a:endParaRPr lang="el-G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24744"/>
            <a:ext cx="836331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- TextBox"/>
          <p:cNvSpPr txBox="1"/>
          <p:nvPr/>
        </p:nvSpPr>
        <p:spPr>
          <a:xfrm>
            <a:off x="1547664" y="594928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 smtClean="0"/>
              <a:t>Κανονικοποίηση</a:t>
            </a:r>
            <a:r>
              <a:rPr lang="el-GR" dirty="0" smtClean="0"/>
              <a:t> αποτελέσματος αν χρειαστεί</a:t>
            </a:r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95536" y="-571500"/>
            <a:ext cx="8229600" cy="1143000"/>
          </a:xfrm>
        </p:spPr>
        <p:txBody>
          <a:bodyPr/>
          <a:lstStyle/>
          <a:p>
            <a:r>
              <a:rPr lang="el-GR" dirty="0" smtClean="0"/>
              <a:t>ΠΑΡΑΔΕΙΓΜΑ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748679"/>
          </a:xfrm>
        </p:spPr>
        <p:txBody>
          <a:bodyPr/>
          <a:lstStyle/>
          <a:p>
            <a:r>
              <a:rPr lang="el-GR" dirty="0" smtClean="0"/>
              <a:t>Εδώ δεν χρειάζεται </a:t>
            </a:r>
            <a:r>
              <a:rPr lang="el-GR" dirty="0" err="1" smtClean="0"/>
              <a:t>κανονικοποίηση</a:t>
            </a:r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pPr>
              <a:buNone/>
            </a:pPr>
            <a:endParaRPr lang="el-GR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84784"/>
            <a:ext cx="814571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3161</Words>
  <Application>Microsoft Office PowerPoint</Application>
  <PresentationFormat>Προβολή στην οθόνη (4:3)</PresentationFormat>
  <Paragraphs>657</Paragraphs>
  <Slides>10</Slides>
  <Notes>7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1" baseType="lpstr">
      <vt:lpstr>Θέμα του Office</vt:lpstr>
      <vt:lpstr>ΑΡΙΘΜΟΙ ΚΙΝΗΤΗΣ ΥΠΟΔΙΑΣΤΟΛΗΣ</vt:lpstr>
      <vt:lpstr>ΠΡΟΤΥΠΟ ΙΕΕΕ 754</vt:lpstr>
      <vt:lpstr>Απλή Ακρίβεια</vt:lpstr>
      <vt:lpstr>Τιμές εκθέτη</vt:lpstr>
      <vt:lpstr>Διπλή ακρίβεια</vt:lpstr>
      <vt:lpstr>ΣΥΓΚΡΙΣΕΙΣ ΑΡΙΘΜΩΝ</vt:lpstr>
      <vt:lpstr>ΠΡΟΣΘΕΣΗ</vt:lpstr>
      <vt:lpstr>ΠΑΡΑΔΕΙΓΜΑ</vt:lpstr>
      <vt:lpstr>ΠΑΡΑΔΕΙΓΜΑ</vt:lpstr>
      <vt:lpstr>ΑΦΑΙΡΕΣΗ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ΑΡΙΘΜΟΙ ΚΙΝΗΤΗΣ ΥΠΟΔΙΑΣΤΟΛΗΣ</dc:title>
  <dc:creator>Σταύρος</dc:creator>
  <cp:lastModifiedBy>Σταύρος</cp:lastModifiedBy>
  <cp:revision>10</cp:revision>
  <dcterms:created xsi:type="dcterms:W3CDTF">2021-01-17T06:06:59Z</dcterms:created>
  <dcterms:modified xsi:type="dcterms:W3CDTF">2021-01-17T13:01:44Z</dcterms:modified>
</cp:coreProperties>
</file>