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0" r:id="rId9"/>
    <p:sldId id="271" r:id="rId10"/>
    <p:sldId id="263" r:id="rId11"/>
    <p:sldId id="264" r:id="rId12"/>
    <p:sldId id="265" r:id="rId13"/>
    <p:sldId id="266" r:id="rId14"/>
    <p:sldId id="267" r:id="rId15"/>
    <p:sldId id="268" r:id="rId16"/>
    <p:sldId id="269" r:id="rId17"/>
    <p:sldId id="272" r:id="rId18"/>
    <p:sldId id="273" r:id="rId19"/>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6022" autoAdjust="0"/>
  </p:normalViewPr>
  <p:slideViewPr>
    <p:cSldViewPr>
      <p:cViewPr varScale="1">
        <p:scale>
          <a:sx n="24" d="100"/>
          <a:sy n="24" d="100"/>
        </p:scale>
        <p:origin x="-27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6647D-EDD3-48D2-AB9D-1AAAA9D7115D}" type="datetimeFigureOut">
              <a:rPr lang="el-GR" smtClean="0"/>
              <a:pPr/>
              <a:t>22/1/2021</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C592C-65D0-42D6-BA34-0F8061975E49}"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Λογική</a:t>
            </a:r>
            <a:r>
              <a:rPr lang="el-GR" baseline="0" dirty="0" smtClean="0"/>
              <a:t> πύλη είναι το μικρότερο κομμάτι του υλικού. Είναι ένα μικρό κύκλωμα «προγραμματισμένο» να δίνει συγκεκριμένη τιμή εξόδου για κάθε συνδυασμό τιμών στην είσοδο.</a:t>
            </a:r>
          </a:p>
          <a:p>
            <a:r>
              <a:rPr lang="el-GR" baseline="0" dirty="0" smtClean="0"/>
              <a:t>Είσοδοι: Τα σήματα που τροφοδοτούν την πύλη και μπορεί να είναι είτε ένα (για κάποιες πύλες) είτε 2 αλλά είτε και περισσότερα.</a:t>
            </a:r>
          </a:p>
          <a:p>
            <a:endParaRPr lang="el-GR" baseline="0" dirty="0" smtClean="0"/>
          </a:p>
          <a:p>
            <a:r>
              <a:rPr lang="el-GR" baseline="0" dirty="0" smtClean="0"/>
              <a:t>Αν οι είσοδοι είναι </a:t>
            </a:r>
            <a:r>
              <a:rPr lang="en-US" baseline="0" dirty="0" smtClean="0"/>
              <a:t>N </a:t>
            </a:r>
            <a:r>
              <a:rPr lang="el-GR" baseline="0" dirty="0" smtClean="0"/>
              <a:t>σε πλήθος δημιουργούν συνολικά 2</a:t>
            </a:r>
            <a:r>
              <a:rPr lang="el-GR" baseline="30000" dirty="0" smtClean="0"/>
              <a:t>Ν</a:t>
            </a:r>
            <a:r>
              <a:rPr lang="el-GR" baseline="0" dirty="0" smtClean="0"/>
              <a:t> συνδυασμούς. Αν έχω Ν=2 εισόδους αυτές σχηματίζουν 2</a:t>
            </a:r>
            <a:r>
              <a:rPr lang="el-GR" baseline="30000" dirty="0" smtClean="0"/>
              <a:t>2</a:t>
            </a:r>
            <a:r>
              <a:rPr lang="el-GR" baseline="0" dirty="0" smtClean="0"/>
              <a:t>=4 συνδυασμούς (ΕΛΑΧΙΣΤΟΡΟΙ). </a:t>
            </a:r>
          </a:p>
          <a:p>
            <a:r>
              <a:rPr lang="el-GR" dirty="0" smtClean="0"/>
              <a:t>Αν Ν=3 έχουμε 8 συνδυασμούς,</a:t>
            </a:r>
            <a:r>
              <a:rPr lang="el-GR" baseline="0" dirty="0" smtClean="0"/>
              <a:t> </a:t>
            </a:r>
            <a:r>
              <a:rPr lang="el-GR" baseline="0" dirty="0" err="1" smtClean="0"/>
              <a:t>κ.ο.κ</a:t>
            </a:r>
            <a:r>
              <a:rPr lang="el-GR" baseline="0" dirty="0" smtClean="0"/>
              <a:t>.</a:t>
            </a:r>
          </a:p>
          <a:p>
            <a:r>
              <a:rPr lang="el-GR" baseline="0" dirty="0" smtClean="0"/>
              <a:t>Αν Ν=1 έχουμε 2 συνδυασμούς.</a:t>
            </a:r>
          </a:p>
          <a:p>
            <a:r>
              <a:rPr lang="el-GR" baseline="0" dirty="0" smtClean="0"/>
              <a:t>Οι λογικές πύλες έχουν ΠΑΝΤΑ μία έξοδο. Όμως άλλα κυκλώματα μπορούν να έχουν περισσότερες εξόδους. Π.χ. ένα κύκλωμα αθροιστή έχει 2 εξόδους: Το άθροισμα </a:t>
            </a:r>
            <a:r>
              <a:rPr lang="en-US" baseline="0" dirty="0" smtClean="0"/>
              <a:t>S. </a:t>
            </a:r>
            <a:r>
              <a:rPr lang="el-GR" baseline="0" dirty="0" smtClean="0"/>
              <a:t>Και το επόμενο κρατούμενο </a:t>
            </a:r>
            <a:r>
              <a:rPr lang="en-US" baseline="0" dirty="0" err="1" smtClean="0"/>
              <a:t>C</a:t>
            </a:r>
            <a:r>
              <a:rPr lang="en-US" baseline="-25000" dirty="0" err="1" smtClean="0"/>
              <a:t>out</a:t>
            </a:r>
            <a:endParaRPr lang="el-GR" baseline="-25000" dirty="0" smtClean="0"/>
          </a:p>
          <a:p>
            <a:r>
              <a:rPr lang="el-GR" baseline="0" dirty="0" smtClean="0"/>
              <a:t>Επόμενο κρατούμενο είναι αυτό που παράγεται από την πρόσθεση ενός </a:t>
            </a:r>
            <a:r>
              <a:rPr lang="en-US" baseline="0" dirty="0" smtClean="0"/>
              <a:t>bit </a:t>
            </a:r>
            <a:r>
              <a:rPr lang="el-GR" baseline="0" dirty="0" smtClean="0"/>
              <a:t>του αριθμού Α, ενός </a:t>
            </a:r>
            <a:r>
              <a:rPr lang="en-US" baseline="0" dirty="0" smtClean="0"/>
              <a:t>bit </a:t>
            </a:r>
            <a:r>
              <a:rPr lang="el-GR" baseline="0" dirty="0" smtClean="0"/>
              <a:t>του αριθμού Β και ενός κρατούμενου </a:t>
            </a:r>
            <a:r>
              <a:rPr lang="en-US" baseline="0" dirty="0" smtClean="0"/>
              <a:t>C. </a:t>
            </a:r>
            <a:endParaRPr lang="el-GR" baseline="0" dirty="0" smtClean="0"/>
          </a:p>
          <a:p>
            <a:endParaRPr lang="el-GR" baseline="0" dirty="0" smtClean="0"/>
          </a:p>
          <a:p>
            <a:endParaRPr lang="el-GR" baseline="0" dirty="0" smtClean="0"/>
          </a:p>
          <a:p>
            <a:r>
              <a:rPr lang="el-GR" baseline="0" dirty="0" smtClean="0"/>
              <a:t>____________________________________________________ ΠΕΜΠΤΗ ___________________________________________________</a:t>
            </a:r>
          </a:p>
          <a:p>
            <a:endParaRPr lang="el-GR" baseline="0" dirty="0" smtClean="0"/>
          </a:p>
          <a:p>
            <a:r>
              <a:rPr lang="el-GR" baseline="0" dirty="0" smtClean="0"/>
              <a:t>Πως συμπεριφέρεται κάθε πύλη, δηλαδή ποια τιμή παράγει ως αποτέλεσμα ανάλογα με τις εισόδους που θα της δοθούν.</a:t>
            </a:r>
          </a:p>
          <a:p>
            <a:r>
              <a:rPr lang="el-GR" baseline="0" dirty="0" smtClean="0"/>
              <a:t>Πως συμβολίζεται κάθε πύλη. </a:t>
            </a:r>
          </a:p>
          <a:p>
            <a:r>
              <a:rPr lang="el-GR" baseline="0" dirty="0" smtClean="0"/>
              <a:t>Με ποια λογική συνάρτηση εκφράζουμε καθεμία από αυτές τις πύλες.</a:t>
            </a:r>
          </a:p>
          <a:p>
            <a:endParaRPr lang="el-GR" baseline="0" dirty="0" smtClean="0"/>
          </a:p>
          <a:p>
            <a:endParaRPr lang="el-GR" baseline="0" dirty="0" smtClean="0"/>
          </a:p>
          <a:p>
            <a:r>
              <a:rPr lang="el-GR" baseline="0" dirty="0" smtClean="0"/>
              <a:t>Πύλες= Μικρότερα κομμάτια του υλικού ενός Η/Υ. Εμφανίζουν μία προκαθορισμένη τιμή εξόδου (0 ή 1) ανάλογα με τον συνδυασμό των τιμών που δέχονται οι είσοδοί τους.</a:t>
            </a:r>
          </a:p>
          <a:p>
            <a:endParaRPr lang="el-GR" baseline="0" dirty="0" smtClean="0"/>
          </a:p>
          <a:p>
            <a:endParaRPr lang="el-GR" baseline="0" dirty="0" smtClean="0"/>
          </a:p>
          <a:p>
            <a:r>
              <a:rPr lang="el-GR" baseline="0" dirty="0" smtClean="0"/>
              <a:t>____________________________________ ΠΑΡΑΣΚΕΥΗ_____________________________________________________________</a:t>
            </a:r>
          </a:p>
          <a:p>
            <a:endParaRPr lang="el-GR" baseline="0" dirty="0" smtClean="0"/>
          </a:p>
          <a:p>
            <a:pPr marL="228600" indent="-228600">
              <a:buAutoNum type="arabicParenR"/>
            </a:pPr>
            <a:r>
              <a:rPr lang="el-GR" baseline="0" dirty="0" smtClean="0"/>
              <a:t>Αλγεβρική έκφραση</a:t>
            </a:r>
          </a:p>
          <a:p>
            <a:pPr marL="228600" indent="-228600">
              <a:buAutoNum type="arabicParenR"/>
            </a:pPr>
            <a:r>
              <a:rPr lang="el-GR" baseline="0" dirty="0" smtClean="0"/>
              <a:t>Τρόπο συμπεριφοράς</a:t>
            </a:r>
          </a:p>
          <a:p>
            <a:pPr marL="228600" indent="-228600">
              <a:buAutoNum type="arabicParenR"/>
            </a:pPr>
            <a:r>
              <a:rPr lang="el-GR" baseline="0" dirty="0" smtClean="0"/>
              <a:t>Επέκταση σε περισσότερες εισόδους (Στα σχήματα θα βλέπουμε 2 εισόδους αλλά θα δείξουμε και την επέκταση σε πολλές)</a:t>
            </a:r>
          </a:p>
          <a:p>
            <a:pPr marL="228600" indent="-228600">
              <a:buAutoNum type="arabicParenR"/>
            </a:pPr>
            <a:r>
              <a:rPr lang="el-GR" baseline="0" dirty="0" smtClean="0"/>
              <a:t>Σχηματική απεικόνιση</a:t>
            </a:r>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Exclusive</a:t>
            </a:r>
            <a:r>
              <a:rPr lang="en-US" baseline="0" dirty="0" smtClean="0"/>
              <a:t> OR. </a:t>
            </a:r>
          </a:p>
          <a:p>
            <a:r>
              <a:rPr lang="el-GR" baseline="0" dirty="0" smtClean="0"/>
              <a:t>Για 2 εισόδους: Δίνει 1 όταν οι δύο είσοδοι διαφέρουν μεταξύ τους ή διαφορετικά όταν υπάρχει μονός (περιττός) αριθμός μονάδων στις εισόδους.</a:t>
            </a:r>
          </a:p>
          <a:p>
            <a:r>
              <a:rPr lang="en-US" baseline="0" dirty="0" smtClean="0"/>
              <a:t>F= X’ Y +X Y’</a:t>
            </a:r>
          </a:p>
          <a:p>
            <a:endParaRPr lang="en-US" baseline="0" dirty="0" smtClean="0"/>
          </a:p>
          <a:p>
            <a:r>
              <a:rPr lang="el-GR" baseline="0" dirty="0" smtClean="0"/>
              <a:t>Για περισσότερες από 2 εισόδους: Μετράμε πόσοι</a:t>
            </a:r>
            <a:r>
              <a:rPr lang="en-US" baseline="0" dirty="0" smtClean="0"/>
              <a:t> </a:t>
            </a:r>
            <a:r>
              <a:rPr lang="el-GR" baseline="0" dirty="0" smtClean="0"/>
              <a:t> είναι οι άσσοι και αν είναι άρτιο το πλήθος τους το αποτέλεσμα της </a:t>
            </a:r>
            <a:r>
              <a:rPr lang="en-US" baseline="0" dirty="0" smtClean="0"/>
              <a:t>F = 0 </a:t>
            </a:r>
            <a:r>
              <a:rPr lang="el-GR" baseline="0" dirty="0" smtClean="0"/>
              <a:t>αλλιώς 1.</a:t>
            </a:r>
            <a:endParaRPr lang="en-US" baseline="0" dirty="0" smtClean="0"/>
          </a:p>
          <a:p>
            <a:endParaRPr lang="en-US" baseline="0" dirty="0" smtClean="0"/>
          </a:p>
          <a:p>
            <a:endParaRPr lang="en-US" baseline="0" dirty="0" smtClean="0"/>
          </a:p>
          <a:p>
            <a:r>
              <a:rPr lang="el-GR" baseline="0" dirty="0" smtClean="0"/>
              <a:t>ΛΟΓΙΚΗ ΕΚΦΡΑΣΗ ΤΗΣ </a:t>
            </a:r>
            <a:r>
              <a:rPr lang="en-US" baseline="0" dirty="0" smtClean="0"/>
              <a:t>XOR</a:t>
            </a:r>
          </a:p>
          <a:p>
            <a:endParaRPr lang="en-US" baseline="0" dirty="0" smtClean="0"/>
          </a:p>
          <a:p>
            <a:pPr marL="228600" indent="-228600">
              <a:buAutoNum type="arabicParenR"/>
            </a:pPr>
            <a:r>
              <a:rPr lang="el-GR" baseline="0" dirty="0" smtClean="0"/>
              <a:t>Βλέπουμε για ποιους συνδυασμούς η </a:t>
            </a:r>
            <a:r>
              <a:rPr lang="en-US" baseline="0" dirty="0" smtClean="0"/>
              <a:t>F = 1</a:t>
            </a:r>
          </a:p>
          <a:p>
            <a:pPr marL="228600" indent="-228600">
              <a:buAutoNum type="arabicParenR"/>
            </a:pPr>
            <a:r>
              <a:rPr lang="el-GR" baseline="0" dirty="0" smtClean="0"/>
              <a:t>Καθένας από αυτούς τους συνδυασμούς (</a:t>
            </a:r>
            <a:r>
              <a:rPr lang="el-GR" baseline="0" dirty="0" err="1" smtClean="0"/>
              <a:t>ελαχιστόρους</a:t>
            </a:r>
            <a:r>
              <a:rPr lang="el-GR" baseline="0" dirty="0" smtClean="0"/>
              <a:t>) γράφεται σε μορφή γινομένου όπου αν μία είσοδος είναι 1 γράφεται σε κανονική μορφή αν είναι 0 σε συμπληρωματική.</a:t>
            </a:r>
          </a:p>
          <a:p>
            <a:pPr marL="228600" indent="-228600">
              <a:buAutoNum type="arabicParenR"/>
            </a:pPr>
            <a:r>
              <a:rPr lang="el-GR" baseline="0" dirty="0" smtClean="0"/>
              <a:t>Αθροίζουμε  τους </a:t>
            </a:r>
            <a:r>
              <a:rPr lang="el-GR" baseline="0" dirty="0" err="1" smtClean="0"/>
              <a:t>ελαχιστόρους</a:t>
            </a:r>
            <a:r>
              <a:rPr lang="el-GR" baseline="0" dirty="0" smtClean="0"/>
              <a:t> από το βήμα 2</a:t>
            </a:r>
          </a:p>
          <a:p>
            <a:pPr marL="228600" indent="-228600">
              <a:buAutoNum type="arabicParenR"/>
            </a:pPr>
            <a:endParaRPr lang="el-GR" baseline="0" dirty="0" smtClean="0"/>
          </a:p>
          <a:p>
            <a:pPr marL="228600" indent="-228600">
              <a:buNone/>
            </a:pPr>
            <a:r>
              <a:rPr lang="el-GR" baseline="0" dirty="0" smtClean="0"/>
              <a:t>1</a:t>
            </a:r>
            <a:r>
              <a:rPr lang="el-GR" baseline="30000" dirty="0" smtClean="0"/>
              <a:t>ο</a:t>
            </a:r>
            <a:r>
              <a:rPr lang="el-GR" baseline="0" dirty="0" smtClean="0"/>
              <a:t> γινόμενο Χ’ Υ </a:t>
            </a:r>
          </a:p>
          <a:p>
            <a:pPr marL="228600" indent="-228600">
              <a:buNone/>
            </a:pPr>
            <a:r>
              <a:rPr lang="el-GR" baseline="0" dirty="0" smtClean="0"/>
              <a:t>2</a:t>
            </a:r>
            <a:r>
              <a:rPr lang="el-GR" baseline="30000" dirty="0" smtClean="0"/>
              <a:t>ο</a:t>
            </a:r>
            <a:r>
              <a:rPr lang="el-GR" baseline="0" dirty="0" smtClean="0"/>
              <a:t> γινόμενο Χ Υ’ </a:t>
            </a:r>
          </a:p>
          <a:p>
            <a:pPr marL="228600" indent="-228600">
              <a:buNone/>
            </a:pPr>
            <a:r>
              <a:rPr lang="el-GR" baseline="0" dirty="0" smtClean="0"/>
              <a:t>Άρα μία πύλη </a:t>
            </a:r>
            <a:r>
              <a:rPr lang="en-US" baseline="0" dirty="0" smtClean="0"/>
              <a:t>XOR </a:t>
            </a:r>
            <a:r>
              <a:rPr lang="el-GR" baseline="0" dirty="0" smtClean="0"/>
              <a:t>περιγράφεται αλγεβρικά από τη σχέση: </a:t>
            </a:r>
            <a:r>
              <a:rPr lang="en-US" baseline="0" dirty="0" smtClean="0"/>
              <a:t>F= X’ Y+X Y’</a:t>
            </a:r>
          </a:p>
          <a:p>
            <a:pPr marL="228600" indent="-228600">
              <a:buNone/>
            </a:pPr>
            <a:endParaRPr lang="en-US" baseline="0" dirty="0" smtClean="0"/>
          </a:p>
          <a:p>
            <a:pPr marL="228600" indent="-228600">
              <a:buNone/>
            </a:pPr>
            <a:r>
              <a:rPr lang="en-US" baseline="0" dirty="0" smtClean="0"/>
              <a:t>ANA</a:t>
            </a:r>
            <a:r>
              <a:rPr lang="el-GR" baseline="0" dirty="0" smtClean="0"/>
              <a:t>ΛΥΣΗ</a:t>
            </a:r>
          </a:p>
          <a:p>
            <a:pPr marL="228600" indent="-228600">
              <a:buNone/>
            </a:pPr>
            <a:r>
              <a:rPr lang="el-GR" baseline="0" dirty="0" smtClean="0"/>
              <a:t>Έστω τη χρονική στιγμή </a:t>
            </a:r>
            <a:r>
              <a:rPr lang="en-US" baseline="0" dirty="0" smtClean="0"/>
              <a:t>t1 </a:t>
            </a:r>
            <a:r>
              <a:rPr lang="el-GR" baseline="0" dirty="0" smtClean="0"/>
              <a:t>ότι μία πύλη Χ</a:t>
            </a:r>
            <a:r>
              <a:rPr lang="en-US" baseline="0" dirty="0" smtClean="0"/>
              <a:t>OR </a:t>
            </a:r>
            <a:r>
              <a:rPr lang="el-GR" baseline="0" dirty="0" smtClean="0"/>
              <a:t>δέχεται εισόδους Χ=0, Υ=1</a:t>
            </a:r>
          </a:p>
          <a:p>
            <a:pPr marL="228600" indent="-228600">
              <a:buNone/>
            </a:pPr>
            <a:endParaRPr lang="el-GR" baseline="0" dirty="0" smtClean="0"/>
          </a:p>
          <a:p>
            <a:pPr marL="228600" indent="-228600">
              <a:buNone/>
            </a:pPr>
            <a:r>
              <a:rPr lang="en-US" baseline="0" dirty="0" smtClean="0"/>
              <a:t>F=  0’ 1 + 0 1’ = 1 1 + 0 0 = 1</a:t>
            </a:r>
            <a:endParaRPr lang="el-GR" baseline="0" dirty="0" smtClean="0"/>
          </a:p>
          <a:p>
            <a:pPr marL="228600" indent="-228600">
              <a:buNone/>
            </a:pPr>
            <a:endParaRPr lang="en-US" baseline="0" dirty="0" smtClean="0"/>
          </a:p>
          <a:p>
            <a:pPr marL="228600" indent="-228600">
              <a:buNone/>
            </a:pPr>
            <a:r>
              <a:rPr lang="el-GR" baseline="0" dirty="0" smtClean="0"/>
              <a:t>Έστω τη χρονική στιγμή </a:t>
            </a:r>
            <a:r>
              <a:rPr lang="en-US" baseline="0" dirty="0" smtClean="0"/>
              <a:t>t2 </a:t>
            </a:r>
            <a:r>
              <a:rPr lang="el-GR" baseline="0" dirty="0" smtClean="0"/>
              <a:t>ότι μία πύλη Χ</a:t>
            </a:r>
            <a:r>
              <a:rPr lang="en-US" baseline="0" dirty="0" smtClean="0"/>
              <a:t>OR </a:t>
            </a:r>
            <a:r>
              <a:rPr lang="el-GR" baseline="0" dirty="0" smtClean="0"/>
              <a:t>δέχεται εισόδους Χ=0, Υ=</a:t>
            </a:r>
            <a:r>
              <a:rPr lang="en-US" baseline="0" dirty="0" smtClean="0"/>
              <a:t>0</a:t>
            </a:r>
            <a:endParaRPr lang="el-GR" baseline="0" dirty="0" smtClean="0"/>
          </a:p>
          <a:p>
            <a:pPr marL="228600" indent="-228600">
              <a:buNone/>
            </a:pPr>
            <a:endParaRPr lang="el-GR" baseline="0" dirty="0" smtClean="0"/>
          </a:p>
          <a:p>
            <a:pPr marL="228600" indent="-228600">
              <a:buNone/>
            </a:pPr>
            <a:r>
              <a:rPr lang="en-US" baseline="0" dirty="0" smtClean="0"/>
              <a:t>F=  0’ 0 + 0 0’ = 1 0 + 0 1 = 0 </a:t>
            </a:r>
          </a:p>
          <a:p>
            <a:pPr marL="228600" indent="-228600">
              <a:buNone/>
            </a:pPr>
            <a:endParaRPr lang="en-US" baseline="0" dirty="0" smtClean="0"/>
          </a:p>
          <a:p>
            <a:pPr marL="228600" indent="-228600">
              <a:buNone/>
            </a:pPr>
            <a:r>
              <a:rPr lang="el-GR" baseline="0" dirty="0" smtClean="0"/>
              <a:t>Δηλαδή κάθε αλγεβρική έκφραση (γινόμενο) για έναν </a:t>
            </a:r>
            <a:r>
              <a:rPr lang="el-GR" baseline="0" dirty="0" err="1" smtClean="0"/>
              <a:t>ελαχιστόρο</a:t>
            </a:r>
            <a:r>
              <a:rPr lang="el-GR" baseline="0" dirty="0" smtClean="0"/>
              <a:t> γράφεται με τέτοιο τρόπο ώστε όταν  κάποια στιγμή στις εισόδους του κυκλώματος εφαρμοστεί αυτός ο συνδυασμός το γινόμενο να είναι </a:t>
            </a:r>
            <a:r>
              <a:rPr lang="el-GR" b="1" u="sng" baseline="0" dirty="0" smtClean="0"/>
              <a:t>ΈΝΑ</a:t>
            </a:r>
          </a:p>
          <a:p>
            <a:pPr marL="228600" indent="-228600">
              <a:buNone/>
            </a:pPr>
            <a:endParaRPr lang="el-GR" b="1" u="sng" baseline="0" dirty="0" smtClean="0"/>
          </a:p>
          <a:p>
            <a:pPr marL="228600" indent="-228600">
              <a:buNone/>
            </a:pPr>
            <a:r>
              <a:rPr lang="el-GR" b="0" u="none" baseline="0" dirty="0" smtClean="0"/>
              <a:t>Πχ,  η </a:t>
            </a:r>
            <a:r>
              <a:rPr lang="en-US" b="0" u="none" baseline="0" dirty="0" smtClean="0"/>
              <a:t>F </a:t>
            </a:r>
            <a:r>
              <a:rPr lang="el-GR" b="0" u="none" baseline="0" dirty="0" smtClean="0"/>
              <a:t>δίνει 1 όταν Χ=1 Υ=0.  Ο συνδυασμός αυτός αλγεβρικά γράφεται σε μορφή γινομένου ως  ΧΥ’ έτσι ώστε όταν εφαρμοστούν στις εισόδους οι τιμές Χ=1 Υ=0 να δώσει 1.</a:t>
            </a:r>
          </a:p>
          <a:p>
            <a:pPr marL="228600" indent="-228600">
              <a:buNone/>
            </a:pPr>
            <a:endParaRPr lang="el-GR" b="0" u="none" baseline="0" dirty="0" smtClean="0"/>
          </a:p>
          <a:p>
            <a:pPr marL="228600" indent="-228600">
              <a:buNone/>
            </a:pPr>
            <a:endParaRPr lang="el-GR" b="0" u="none"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10</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F= X’ Y’  + XY</a:t>
            </a:r>
          </a:p>
          <a:p>
            <a:r>
              <a:rPr lang="el-GR" dirty="0" smtClean="0"/>
              <a:t>Όταν οι είσοδοι</a:t>
            </a:r>
            <a:r>
              <a:rPr lang="el-GR" baseline="0" dirty="0" smtClean="0"/>
              <a:t> είναι ίσες μεταξύ τους τότε η </a:t>
            </a:r>
            <a:r>
              <a:rPr lang="en-US" baseline="0" dirty="0" smtClean="0"/>
              <a:t>F=1</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11</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Έστω</a:t>
            </a:r>
            <a:r>
              <a:rPr lang="el-GR" baseline="0" dirty="0" smtClean="0"/>
              <a:t> ότι έχουμε 2 αριθμούς τεσσάρων </a:t>
            </a:r>
            <a:r>
              <a:rPr lang="en-US" baseline="0" dirty="0" smtClean="0"/>
              <a:t>bit</a:t>
            </a:r>
          </a:p>
          <a:p>
            <a:endParaRPr lang="en-US" baseline="0" dirty="0" smtClean="0"/>
          </a:p>
          <a:p>
            <a:r>
              <a:rPr lang="el-GR" baseline="0" dirty="0" smtClean="0"/>
              <a:t> </a:t>
            </a:r>
            <a:r>
              <a:rPr lang="en-US" baseline="0" dirty="0" smtClean="0"/>
              <a:t>A =  0101</a:t>
            </a:r>
          </a:p>
          <a:p>
            <a:r>
              <a:rPr lang="en-US" baseline="0" dirty="0" smtClean="0"/>
              <a:t> B =  1001</a:t>
            </a:r>
          </a:p>
          <a:p>
            <a:endParaRPr lang="en-US" baseline="0" dirty="0" smtClean="0"/>
          </a:p>
          <a:p>
            <a:r>
              <a:rPr lang="el-GR" baseline="0" dirty="0" smtClean="0"/>
              <a:t>Για να τους προσθέσουμε, προσθέτουμε τα </a:t>
            </a:r>
            <a:r>
              <a:rPr lang="en-US" baseline="0" dirty="0" smtClean="0"/>
              <a:t>bit </a:t>
            </a:r>
            <a:r>
              <a:rPr lang="el-GR" baseline="0" dirty="0" smtClean="0"/>
              <a:t>κάθε στήλης, δηλαδή </a:t>
            </a:r>
            <a:r>
              <a:rPr lang="en-US" baseline="0" dirty="0" smtClean="0"/>
              <a:t>A</a:t>
            </a:r>
            <a:r>
              <a:rPr lang="en-US" baseline="-25000" dirty="0" smtClean="0"/>
              <a:t>i</a:t>
            </a:r>
            <a:r>
              <a:rPr lang="en-US" baseline="0" dirty="0" smtClean="0"/>
              <a:t>, B</a:t>
            </a:r>
            <a:r>
              <a:rPr lang="en-US" baseline="-25000" dirty="0" smtClean="0"/>
              <a:t>i</a:t>
            </a:r>
            <a:r>
              <a:rPr lang="en-US" baseline="0" dirty="0" smtClean="0"/>
              <a:t>, </a:t>
            </a:r>
            <a:r>
              <a:rPr lang="el-GR" baseline="0" dirty="0" smtClean="0"/>
              <a:t>και </a:t>
            </a:r>
            <a:r>
              <a:rPr lang="en-US" baseline="0" dirty="0" err="1" smtClean="0"/>
              <a:t>C</a:t>
            </a:r>
            <a:r>
              <a:rPr lang="en-US" baseline="-25000" dirty="0" err="1" smtClean="0"/>
              <a:t>i</a:t>
            </a:r>
            <a:r>
              <a:rPr lang="en-US" baseline="0" dirty="0" smtClean="0"/>
              <a:t> (</a:t>
            </a:r>
            <a:r>
              <a:rPr lang="el-GR" baseline="0" dirty="0" smtClean="0"/>
              <a:t>κρατούμενο προηγούμενης στήλης)</a:t>
            </a:r>
          </a:p>
          <a:p>
            <a:r>
              <a:rPr lang="el-GR" baseline="0" dirty="0" smtClean="0"/>
              <a:t>Το αποτέλεσμα που παράγεται από κάθε στήλη είναι ένα </a:t>
            </a:r>
            <a:r>
              <a:rPr lang="en-US" baseline="0" dirty="0" smtClean="0"/>
              <a:t>Bit </a:t>
            </a:r>
            <a:r>
              <a:rPr lang="el-GR" baseline="0" dirty="0" smtClean="0"/>
              <a:t>αθροίσματος </a:t>
            </a:r>
            <a:r>
              <a:rPr lang="en-US" baseline="0" dirty="0" smtClean="0"/>
              <a:t>Si </a:t>
            </a:r>
            <a:r>
              <a:rPr lang="el-GR" baseline="0" dirty="0" smtClean="0"/>
              <a:t>και ένα επόμενο κρατούμενο, </a:t>
            </a:r>
            <a:r>
              <a:rPr lang="en-US" baseline="0" dirty="0" err="1" smtClean="0"/>
              <a:t>Cnext</a:t>
            </a:r>
            <a:endParaRPr lang="en-US" baseline="0" dirty="0" smtClean="0"/>
          </a:p>
          <a:p>
            <a:endParaRPr lang="en-US" baseline="0" dirty="0" smtClean="0"/>
          </a:p>
          <a:p>
            <a:r>
              <a:rPr lang="el-GR" baseline="0" dirty="0" smtClean="0"/>
              <a:t>Στο παράδειγμα , όταν προστίθενται τα </a:t>
            </a:r>
            <a:r>
              <a:rPr lang="en-US" baseline="0" dirty="0" smtClean="0"/>
              <a:t>bit </a:t>
            </a:r>
            <a:r>
              <a:rPr lang="el-GR" baseline="0" dirty="0" smtClean="0"/>
              <a:t>Α0, Β0 (εννοείται ότι </a:t>
            </a:r>
            <a:r>
              <a:rPr lang="en-US" baseline="0" dirty="0" smtClean="0"/>
              <a:t>C0=0),</a:t>
            </a:r>
            <a:r>
              <a:rPr lang="el-GR" baseline="0" dirty="0" smtClean="0"/>
              <a:t> τότε </a:t>
            </a:r>
            <a:r>
              <a:rPr lang="en-US" baseline="0" dirty="0" smtClean="0"/>
              <a:t>S0=</a:t>
            </a:r>
            <a:r>
              <a:rPr lang="el-GR" baseline="0" dirty="0" smtClean="0"/>
              <a:t> 1 +1 =0 και </a:t>
            </a:r>
            <a:r>
              <a:rPr lang="en-US" baseline="0" dirty="0" err="1" smtClean="0"/>
              <a:t>Cnext</a:t>
            </a:r>
            <a:r>
              <a:rPr lang="en-US" baseline="0" dirty="0" smtClean="0"/>
              <a:t> =1 </a:t>
            </a:r>
          </a:p>
          <a:p>
            <a:endParaRPr lang="en-US" baseline="0" dirty="0" smtClean="0"/>
          </a:p>
          <a:p>
            <a:endParaRPr lang="en-US" baseline="0" dirty="0" smtClean="0"/>
          </a:p>
          <a:p>
            <a:r>
              <a:rPr lang="el-GR" baseline="0" dirty="0" smtClean="0"/>
              <a:t>ΣΥΜΠΕΡΑΣΜΑ: Ένα κύκλωμα που αναλαμβάνει να προσθέσει μία στήλη από </a:t>
            </a:r>
            <a:r>
              <a:rPr lang="en-US" baseline="0" dirty="0" smtClean="0"/>
              <a:t>bit, </a:t>
            </a:r>
            <a:r>
              <a:rPr lang="el-GR" baseline="0" dirty="0" smtClean="0"/>
              <a:t>δέχεται 3 εισόδους Α,Β και </a:t>
            </a:r>
            <a:r>
              <a:rPr lang="en-US" baseline="0" dirty="0" err="1" smtClean="0"/>
              <a:t>Cin</a:t>
            </a:r>
            <a:r>
              <a:rPr lang="en-US" baseline="0" dirty="0" smtClean="0"/>
              <a:t> (</a:t>
            </a:r>
            <a:r>
              <a:rPr lang="el-GR" baseline="0" dirty="0" smtClean="0"/>
              <a:t>κρατούμενο εισόδου)</a:t>
            </a:r>
          </a:p>
          <a:p>
            <a:r>
              <a:rPr lang="el-GR" baseline="0" dirty="0" smtClean="0"/>
              <a:t>Και παράγει 2 εξόδους </a:t>
            </a:r>
            <a:r>
              <a:rPr lang="en-US" baseline="0" dirty="0" smtClean="0"/>
              <a:t>S, </a:t>
            </a:r>
            <a:r>
              <a:rPr lang="en-US" baseline="0" dirty="0" err="1" smtClean="0"/>
              <a:t>Cout</a:t>
            </a:r>
            <a:r>
              <a:rPr lang="en-US" baseline="0" dirty="0" smtClean="0"/>
              <a:t> (</a:t>
            </a:r>
            <a:r>
              <a:rPr lang="el-GR" baseline="0" dirty="0" smtClean="0"/>
              <a:t>κρατούμενο εξόδου)</a:t>
            </a:r>
          </a:p>
          <a:p>
            <a:endParaRPr lang="el-GR" baseline="0" dirty="0" smtClean="0"/>
          </a:p>
          <a:p>
            <a:r>
              <a:rPr lang="el-GR" baseline="0" dirty="0" smtClean="0"/>
              <a:t>Στο παράδειγμα από την πρόσθεση των στηλών Α1 και Β1 (Α1=0, Β1=0, </a:t>
            </a:r>
            <a:r>
              <a:rPr lang="en-US" baseline="0" dirty="0" smtClean="0"/>
              <a:t>C1=1)</a:t>
            </a:r>
            <a:r>
              <a:rPr lang="el-GR" baseline="0" dirty="0" smtClean="0"/>
              <a:t> </a:t>
            </a:r>
          </a:p>
          <a:p>
            <a:endParaRPr lang="el-GR" baseline="0" dirty="0" smtClean="0"/>
          </a:p>
          <a:p>
            <a:r>
              <a:rPr lang="el-GR" baseline="0" dirty="0" smtClean="0"/>
              <a:t>0 + 0 + 1</a:t>
            </a:r>
            <a:r>
              <a:rPr lang="en-US" baseline="0" dirty="0" smtClean="0"/>
              <a:t> </a:t>
            </a:r>
            <a:r>
              <a:rPr lang="el-GR" baseline="0" dirty="0" smtClean="0"/>
              <a:t>θα λάβουμε </a:t>
            </a:r>
            <a:r>
              <a:rPr lang="en-US" baseline="0" dirty="0" smtClean="0"/>
              <a:t>S1=1, C2=0</a:t>
            </a:r>
          </a:p>
          <a:p>
            <a:endParaRPr lang="en-US" baseline="0" dirty="0" smtClean="0"/>
          </a:p>
          <a:p>
            <a:r>
              <a:rPr lang="el-GR" baseline="0" dirty="0" smtClean="0"/>
              <a:t>Για να υλοποιήσουμε αθροιστή που προσθέτει αριθμούς μήκους </a:t>
            </a:r>
            <a:r>
              <a:rPr lang="en-US" baseline="0" dirty="0" smtClean="0"/>
              <a:t>n bit </a:t>
            </a:r>
            <a:r>
              <a:rPr lang="el-GR" baseline="0" dirty="0" smtClean="0"/>
              <a:t>πρέπει να ενώσουμε </a:t>
            </a:r>
            <a:r>
              <a:rPr lang="en-US" baseline="0" dirty="0" smtClean="0"/>
              <a:t>n </a:t>
            </a:r>
            <a:r>
              <a:rPr lang="el-GR" baseline="0" dirty="0" smtClean="0"/>
              <a:t>τέτοια κυκλώματα.</a:t>
            </a:r>
          </a:p>
          <a:p>
            <a:endParaRPr lang="el-GR" baseline="0" dirty="0" smtClean="0"/>
          </a:p>
          <a:p>
            <a:r>
              <a:rPr lang="el-GR" baseline="0" dirty="0" smtClean="0"/>
              <a:t>Επειδή έχει 3 εισόδους, θα έχουμε 2</a:t>
            </a:r>
            <a:r>
              <a:rPr lang="el-GR" baseline="30000" dirty="0" smtClean="0"/>
              <a:t>3</a:t>
            </a:r>
            <a:r>
              <a:rPr lang="el-GR" baseline="0" dirty="0" smtClean="0"/>
              <a:t>=8 συνδυασμούς εισόδων τις οποίες πρέπει να μελετήσουμε ξεχωριστά.</a:t>
            </a:r>
            <a:endParaRPr lang="en-US" baseline="0" dirty="0" smtClean="0"/>
          </a:p>
          <a:p>
            <a:endParaRPr lang="el-GR" baseline="0" dirty="0" smtClean="0"/>
          </a:p>
          <a:p>
            <a:r>
              <a:rPr lang="el-GR" baseline="0" dirty="0" smtClean="0"/>
              <a:t>____________________ 2</a:t>
            </a:r>
            <a:r>
              <a:rPr lang="el-GR" baseline="30000" dirty="0" smtClean="0"/>
              <a:t>ο</a:t>
            </a:r>
            <a:r>
              <a:rPr lang="el-GR" baseline="0" dirty="0" smtClean="0"/>
              <a:t> γκρουπ __________________________________________________________</a:t>
            </a:r>
          </a:p>
          <a:p>
            <a:r>
              <a:rPr lang="el-GR" baseline="0" dirty="0" smtClean="0"/>
              <a:t>Πχ Α = 1010</a:t>
            </a:r>
          </a:p>
          <a:p>
            <a:r>
              <a:rPr lang="el-GR" baseline="0" dirty="0" smtClean="0"/>
              <a:t>     Β = 0101</a:t>
            </a:r>
          </a:p>
          <a:p>
            <a:endParaRPr lang="el-GR" baseline="0" dirty="0" smtClean="0"/>
          </a:p>
          <a:p>
            <a:r>
              <a:rPr lang="el-GR" baseline="0" dirty="0" smtClean="0"/>
              <a:t>     1010 +</a:t>
            </a:r>
          </a:p>
          <a:p>
            <a:r>
              <a:rPr lang="el-GR" baseline="0" dirty="0" smtClean="0"/>
              <a:t>     0101 =</a:t>
            </a:r>
          </a:p>
          <a:p>
            <a:r>
              <a:rPr lang="el-GR" baseline="0" dirty="0" smtClean="0"/>
              <a:t>           0 </a:t>
            </a:r>
          </a:p>
          <a:p>
            <a:r>
              <a:rPr lang="el-GR" baseline="0" dirty="0" smtClean="0"/>
              <a:t>___________</a:t>
            </a:r>
          </a:p>
          <a:p>
            <a:r>
              <a:rPr lang="el-GR" baseline="0" dirty="0" smtClean="0"/>
              <a:t> </a:t>
            </a:r>
          </a:p>
          <a:p>
            <a:r>
              <a:rPr lang="el-GR" baseline="0" dirty="0" smtClean="0"/>
              <a:t>Αν θέλουμε να προσθέσουμε αριθμούς Ν </a:t>
            </a:r>
            <a:r>
              <a:rPr lang="en-US" baseline="0" dirty="0" smtClean="0"/>
              <a:t>bit </a:t>
            </a:r>
            <a:r>
              <a:rPr lang="el-GR" baseline="0" dirty="0" smtClean="0"/>
              <a:t>χρειάζονται Ν αθροιστές ενός </a:t>
            </a:r>
            <a:r>
              <a:rPr lang="en-US" baseline="0" dirty="0" smtClean="0"/>
              <a:t>bit</a:t>
            </a:r>
          </a:p>
          <a:p>
            <a:r>
              <a:rPr lang="el-GR" baseline="0" dirty="0" smtClean="0"/>
              <a:t>Έστω η στήλη 0 (δεξιότερη). </a:t>
            </a:r>
          </a:p>
          <a:p>
            <a:r>
              <a:rPr lang="el-GR" baseline="0" dirty="0" smtClean="0"/>
              <a:t>Τα στοιχεία που προστίθενται είναι Α0, Β0, και το </a:t>
            </a:r>
            <a:r>
              <a:rPr lang="en-US" baseline="0" dirty="0" smtClean="0"/>
              <a:t>C0 (</a:t>
            </a:r>
            <a:r>
              <a:rPr lang="el-GR" baseline="0" dirty="0" smtClean="0"/>
              <a:t>το κύκλωμα έχει 3 εισόδους, οι οποίες σχηματίζουν 2</a:t>
            </a:r>
            <a:r>
              <a:rPr lang="el-GR" baseline="30000" dirty="0" smtClean="0"/>
              <a:t>3</a:t>
            </a:r>
            <a:r>
              <a:rPr lang="el-GR" baseline="0" dirty="0" smtClean="0"/>
              <a:t> = 8 συνδυασμούς). </a:t>
            </a:r>
          </a:p>
          <a:p>
            <a:r>
              <a:rPr lang="el-GR" baseline="0" dirty="0" smtClean="0"/>
              <a:t>Παράγεται ένα </a:t>
            </a:r>
            <a:r>
              <a:rPr lang="en-US" baseline="0" dirty="0" smtClean="0"/>
              <a:t>bit </a:t>
            </a:r>
            <a:r>
              <a:rPr lang="el-GR" baseline="0" dirty="0" smtClean="0"/>
              <a:t>αθροίσματος </a:t>
            </a:r>
            <a:r>
              <a:rPr lang="en-US" baseline="0" dirty="0" smtClean="0"/>
              <a:t>S0 </a:t>
            </a:r>
            <a:r>
              <a:rPr lang="el-GR" baseline="0" dirty="0" smtClean="0"/>
              <a:t>και ένα νέο κρατούμενο το </a:t>
            </a:r>
            <a:r>
              <a:rPr lang="en-US" baseline="0" dirty="0" smtClean="0"/>
              <a:t>C1 (</a:t>
            </a:r>
            <a:r>
              <a:rPr lang="el-GR" baseline="0" dirty="0" smtClean="0"/>
              <a:t>το κύκλωμα έχει 2 εξόδους</a:t>
            </a:r>
            <a:r>
              <a:rPr lang="en-US" baseline="0" dirty="0" smtClean="0"/>
              <a:t>)</a:t>
            </a:r>
            <a:r>
              <a:rPr lang="el-GR" baseline="0" dirty="0" smtClean="0"/>
              <a:t>. </a:t>
            </a:r>
          </a:p>
          <a:p>
            <a:r>
              <a:rPr lang="el-GR" baseline="0" dirty="0" smtClean="0"/>
              <a:t>Άρα μιλάμε για κύκλωμα με 3 εισόδους και 2 εξόδους</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13</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Κατασκευή του πίνακα</a:t>
            </a:r>
            <a:r>
              <a:rPr lang="el-GR" baseline="0" dirty="0" smtClean="0"/>
              <a:t> αληθείας με στόχο να μετατρέψουμε τις αριθμητικές πράξεις σε λογικές.</a:t>
            </a:r>
          </a:p>
          <a:p>
            <a:endParaRPr lang="el-GR" baseline="0" dirty="0" smtClean="0"/>
          </a:p>
          <a:p>
            <a:r>
              <a:rPr lang="el-GR" baseline="0" dirty="0" smtClean="0"/>
              <a:t>   </a:t>
            </a:r>
            <a:r>
              <a:rPr lang="en-US" baseline="0" dirty="0" smtClean="0"/>
              <a:t>EI</a:t>
            </a:r>
            <a:r>
              <a:rPr lang="el-GR" baseline="0" dirty="0" smtClean="0"/>
              <a:t>ΣΟΔΟΙ                                      ΕΞΟΔΟΙ</a:t>
            </a:r>
            <a:endParaRPr lang="en-US" baseline="0" dirty="0" smtClean="0"/>
          </a:p>
          <a:p>
            <a:r>
              <a:rPr lang="en-US" baseline="0" dirty="0" smtClean="0"/>
              <a:t>X     Y   </a:t>
            </a:r>
            <a:r>
              <a:rPr lang="en-US" baseline="0" dirty="0" err="1" smtClean="0"/>
              <a:t>Cin</a:t>
            </a:r>
            <a:r>
              <a:rPr lang="en-US" baseline="0" dirty="0" smtClean="0"/>
              <a:t>       </a:t>
            </a:r>
            <a:r>
              <a:rPr lang="el-GR" baseline="0" dirty="0" err="1" smtClean="0"/>
              <a:t>Ελαχιστόρος</a:t>
            </a:r>
            <a:r>
              <a:rPr lang="el-GR" baseline="0" dirty="0" smtClean="0"/>
              <a:t>           </a:t>
            </a:r>
            <a:r>
              <a:rPr lang="en-US" baseline="0" dirty="0" smtClean="0"/>
              <a:t>S     </a:t>
            </a:r>
            <a:r>
              <a:rPr lang="en-US" baseline="0" dirty="0" err="1" smtClean="0"/>
              <a:t>Cout</a:t>
            </a:r>
            <a:endParaRPr lang="en-US" baseline="0" dirty="0" smtClean="0"/>
          </a:p>
          <a:p>
            <a:r>
              <a:rPr lang="en-US" baseline="0" dirty="0" smtClean="0"/>
              <a:t>0     0    0               0</a:t>
            </a:r>
            <a:r>
              <a:rPr lang="el-GR" baseline="0" dirty="0" smtClean="0"/>
              <a:t>                     0        </a:t>
            </a:r>
            <a:r>
              <a:rPr lang="el-GR" baseline="0" dirty="0" err="1" smtClean="0"/>
              <a:t>0</a:t>
            </a:r>
            <a:endParaRPr lang="en-US" baseline="0" dirty="0" smtClean="0"/>
          </a:p>
          <a:p>
            <a:r>
              <a:rPr lang="en-US" baseline="0" dirty="0" smtClean="0"/>
              <a:t>0     0    1               1</a:t>
            </a:r>
            <a:r>
              <a:rPr lang="el-GR" baseline="0" dirty="0" smtClean="0"/>
              <a:t>                     1        0		</a:t>
            </a:r>
            <a:endParaRPr lang="en-US" baseline="0" dirty="0" smtClean="0"/>
          </a:p>
          <a:p>
            <a:r>
              <a:rPr lang="en-US" baseline="0" dirty="0" smtClean="0"/>
              <a:t>0     1    0               2</a:t>
            </a:r>
            <a:r>
              <a:rPr lang="el-GR" baseline="0" dirty="0" smtClean="0"/>
              <a:t>                     1        0</a:t>
            </a:r>
            <a:endParaRPr lang="en-US" baseline="0" dirty="0" smtClean="0"/>
          </a:p>
          <a:p>
            <a:r>
              <a:rPr lang="en-US" dirty="0" smtClean="0"/>
              <a:t>0     1    1 	          3</a:t>
            </a:r>
            <a:r>
              <a:rPr lang="el-GR" dirty="0" smtClean="0"/>
              <a:t>                     0        1</a:t>
            </a:r>
            <a:endParaRPr lang="en-US" dirty="0" smtClean="0"/>
          </a:p>
          <a:p>
            <a:r>
              <a:rPr lang="en-US" baseline="0" dirty="0" smtClean="0"/>
              <a:t>1     0    0               4</a:t>
            </a:r>
            <a:r>
              <a:rPr lang="el-GR" baseline="0" dirty="0" smtClean="0"/>
              <a:t>                     1        0</a:t>
            </a:r>
            <a:endParaRPr lang="en-US" baseline="0" dirty="0" smtClean="0"/>
          </a:p>
          <a:p>
            <a:r>
              <a:rPr lang="en-US" baseline="0" dirty="0" smtClean="0"/>
              <a:t>1     0    1               5</a:t>
            </a:r>
            <a:r>
              <a:rPr lang="el-GR" baseline="0" dirty="0" smtClean="0"/>
              <a:t>                     0        1</a:t>
            </a:r>
            <a:endParaRPr lang="en-US" baseline="0" dirty="0" smtClean="0"/>
          </a:p>
          <a:p>
            <a:r>
              <a:rPr lang="en-US" baseline="0" dirty="0" smtClean="0"/>
              <a:t>1     1    0               6</a:t>
            </a:r>
            <a:r>
              <a:rPr lang="el-GR" baseline="0" dirty="0" smtClean="0"/>
              <a:t>                     0        1</a:t>
            </a:r>
            <a:endParaRPr lang="en-US" baseline="0" dirty="0" smtClean="0"/>
          </a:p>
          <a:p>
            <a:r>
              <a:rPr lang="en-US" dirty="0" smtClean="0"/>
              <a:t>1     1    1               7</a:t>
            </a:r>
            <a:r>
              <a:rPr lang="el-GR" dirty="0" smtClean="0"/>
              <a:t>                     1        </a:t>
            </a:r>
            <a:r>
              <a:rPr lang="el-GR" dirty="0" err="1" smtClean="0"/>
              <a:t>1</a:t>
            </a:r>
            <a:r>
              <a:rPr lang="el-GR" dirty="0" smtClean="0"/>
              <a:t> </a:t>
            </a:r>
            <a:endParaRPr lang="en-US" dirty="0" smtClean="0"/>
          </a:p>
          <a:p>
            <a:endParaRPr lang="el-GR" dirty="0" smtClean="0"/>
          </a:p>
          <a:p>
            <a:r>
              <a:rPr lang="el-GR" dirty="0" smtClean="0"/>
              <a:t>Εργαζόμαστε</a:t>
            </a:r>
            <a:r>
              <a:rPr lang="el-GR" baseline="0" dirty="0" smtClean="0"/>
              <a:t> όπως γνωρίζουμε για κάθε έξοδο ξεχωριστά</a:t>
            </a:r>
          </a:p>
          <a:p>
            <a:endParaRPr lang="el-GR" baseline="0" dirty="0" smtClean="0"/>
          </a:p>
          <a:p>
            <a:r>
              <a:rPr lang="en-US" u="sng" baseline="0" dirty="0" smtClean="0"/>
              <a:t>S=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r>
              <a:rPr lang="en-US" u="sng" baseline="0" dirty="0" smtClean="0"/>
              <a:t> </a:t>
            </a:r>
            <a:r>
              <a:rPr lang="en-US" baseline="0" dirty="0" smtClean="0"/>
              <a:t>( T</a:t>
            </a:r>
            <a:r>
              <a:rPr lang="el-GR" baseline="0" dirty="0" smtClean="0"/>
              <a:t>α 4 γινόμενα αντιστοιχούν στους </a:t>
            </a:r>
            <a:r>
              <a:rPr lang="el-GR" baseline="0" dirty="0" err="1" smtClean="0"/>
              <a:t>ελαχιστόρους</a:t>
            </a:r>
            <a:r>
              <a:rPr lang="el-GR" baseline="0" dirty="0" smtClean="0"/>
              <a:t> 1,2,4,7</a:t>
            </a:r>
            <a:r>
              <a:rPr lang="en-US" baseline="0" dirty="0" smtClean="0"/>
              <a:t> </a:t>
            </a:r>
            <a:r>
              <a:rPr lang="el-GR" baseline="0" dirty="0" smtClean="0"/>
              <a:t>)</a:t>
            </a:r>
            <a:r>
              <a:rPr lang="en-US" baseline="0" dirty="0" smtClean="0"/>
              <a:t>. </a:t>
            </a:r>
            <a:r>
              <a:rPr lang="el-GR" baseline="0" dirty="0" smtClean="0"/>
              <a:t>Συμβολικά γράφεται </a:t>
            </a:r>
            <a:r>
              <a:rPr lang="en-US" baseline="0" dirty="0" smtClean="0"/>
              <a:t>S= </a:t>
            </a:r>
            <a:r>
              <a:rPr lang="el-GR" baseline="0" dirty="0" smtClean="0"/>
              <a:t>Σ(1,2,4,7), δηλαδή το </a:t>
            </a:r>
            <a:r>
              <a:rPr lang="en-US" baseline="0" dirty="0" smtClean="0"/>
              <a:t>S </a:t>
            </a:r>
            <a:r>
              <a:rPr lang="el-GR" baseline="0" dirty="0" smtClean="0"/>
              <a:t>είναι άθροισμα των </a:t>
            </a:r>
            <a:r>
              <a:rPr lang="el-GR" baseline="0" dirty="0" err="1" smtClean="0"/>
              <a:t>ελαχιστόρων</a:t>
            </a:r>
            <a:r>
              <a:rPr lang="el-GR" baseline="0" dirty="0" smtClean="0"/>
              <a:t> 1, 2, 4, και 7 όπου κάθε </a:t>
            </a:r>
            <a:r>
              <a:rPr lang="el-GR" baseline="0" dirty="0" err="1" smtClean="0"/>
              <a:t>ελαχιστόρος</a:t>
            </a:r>
            <a:r>
              <a:rPr lang="el-GR" baseline="0" dirty="0" smtClean="0"/>
              <a:t> είναι ένα γινόμενο.</a:t>
            </a:r>
          </a:p>
          <a:p>
            <a:r>
              <a:rPr lang="en-US" u="sng" baseline="0" dirty="0" err="1" smtClean="0"/>
              <a:t>Cout</a:t>
            </a:r>
            <a:r>
              <a:rPr lang="en-US" u="sng" baseline="0" dirty="0" smtClean="0"/>
              <a:t>=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r>
              <a:rPr lang="en-US" u="sng" baseline="0" dirty="0" smtClean="0"/>
              <a:t>.</a:t>
            </a:r>
            <a:r>
              <a:rPr lang="en-US" baseline="0" dirty="0" smtClean="0"/>
              <a:t> </a:t>
            </a:r>
            <a:r>
              <a:rPr lang="el-GR" baseline="0" dirty="0" smtClean="0"/>
              <a:t>Συμβολικά</a:t>
            </a:r>
            <a:r>
              <a:rPr lang="en-US" baseline="0" dirty="0" smtClean="0"/>
              <a:t>: </a:t>
            </a:r>
            <a:r>
              <a:rPr lang="en-US" baseline="0" dirty="0" err="1" smtClean="0"/>
              <a:t>Cout</a:t>
            </a:r>
            <a:r>
              <a:rPr lang="en-US" baseline="0" dirty="0" smtClean="0"/>
              <a:t>= </a:t>
            </a:r>
            <a:r>
              <a:rPr lang="el-GR" baseline="0" dirty="0" smtClean="0"/>
              <a:t>Σ(3, 5,6,7) </a:t>
            </a:r>
          </a:p>
          <a:p>
            <a:endParaRPr lang="el-GR" baseline="0" dirty="0" smtClean="0"/>
          </a:p>
          <a:p>
            <a:endParaRPr lang="el-GR" dirty="0" smtClean="0"/>
          </a:p>
          <a:p>
            <a:r>
              <a:rPr lang="el-GR" dirty="0" smtClean="0"/>
              <a:t>Εναλλακτικά,</a:t>
            </a:r>
            <a:r>
              <a:rPr lang="el-GR" baseline="0" dirty="0" smtClean="0"/>
              <a:t> επειδή το </a:t>
            </a:r>
            <a:r>
              <a:rPr lang="en-US" baseline="0" dirty="0" smtClean="0"/>
              <a:t>S = 1 </a:t>
            </a:r>
            <a:r>
              <a:rPr lang="el-GR" baseline="0" dirty="0" smtClean="0"/>
              <a:t>όταν το πλήθος των μονάδων είναι περιττό, </a:t>
            </a:r>
            <a:r>
              <a:rPr lang="en-US" baseline="0" dirty="0" smtClean="0"/>
              <a:t>S= X </a:t>
            </a:r>
            <a:r>
              <a:rPr lang="en-US" baseline="0" dirty="0" err="1" smtClean="0"/>
              <a:t>xor</a:t>
            </a:r>
            <a:r>
              <a:rPr lang="en-US" baseline="0" dirty="0" smtClean="0"/>
              <a:t> Y </a:t>
            </a:r>
            <a:r>
              <a:rPr lang="en-US" baseline="0" dirty="0" err="1" smtClean="0"/>
              <a:t>xor</a:t>
            </a:r>
            <a:r>
              <a:rPr lang="en-US" baseline="0" dirty="0" smtClean="0"/>
              <a:t> </a:t>
            </a:r>
            <a:r>
              <a:rPr lang="en-US" baseline="0" dirty="0" err="1" smtClean="0"/>
              <a:t>Cin</a:t>
            </a:r>
            <a:r>
              <a:rPr lang="en-US" baseline="0" dirty="0" smtClean="0"/>
              <a:t>. </a:t>
            </a:r>
            <a:r>
              <a:rPr lang="el-GR" baseline="0" dirty="0" smtClean="0"/>
              <a:t>Δηλαδή τα σήματα </a:t>
            </a:r>
            <a:r>
              <a:rPr lang="en-US" baseline="0" dirty="0" smtClean="0"/>
              <a:t>X, Y, Z </a:t>
            </a:r>
            <a:r>
              <a:rPr lang="el-GR" baseline="0" dirty="0" smtClean="0"/>
              <a:t>θα συνδέονταν σε μία </a:t>
            </a:r>
            <a:r>
              <a:rPr lang="en-US" baseline="0" dirty="0" smtClean="0"/>
              <a:t>XOR </a:t>
            </a:r>
            <a:r>
              <a:rPr lang="el-GR" baseline="0" dirty="0" smtClean="0"/>
              <a:t>τριών εισόδων, της οποίας η έξοδος θα ήταν το </a:t>
            </a:r>
            <a:r>
              <a:rPr lang="en-US" baseline="0" dirty="0" smtClean="0"/>
              <a:t>S.</a:t>
            </a:r>
          </a:p>
          <a:p>
            <a:endParaRPr lang="en-US" baseline="0" dirty="0" smtClean="0"/>
          </a:p>
          <a:p>
            <a:r>
              <a:rPr lang="el-GR" baseline="0" dirty="0" smtClean="0"/>
              <a:t>Έξοδος </a:t>
            </a:r>
            <a:r>
              <a:rPr lang="en-US" baseline="0" dirty="0" err="1" smtClean="0"/>
              <a:t>Cout</a:t>
            </a:r>
            <a:endParaRPr lang="en-US" baseline="0" dirty="0" smtClean="0"/>
          </a:p>
          <a:p>
            <a:endParaRPr lang="el-GR" dirty="0" smtClean="0"/>
          </a:p>
          <a:p>
            <a:r>
              <a:rPr lang="en-US" u="sng" baseline="0" dirty="0" err="1" smtClean="0"/>
              <a:t>Cout</a:t>
            </a:r>
            <a:r>
              <a:rPr lang="en-US" u="sng" baseline="0" dirty="0" smtClean="0"/>
              <a:t>=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r>
              <a:rPr lang="en-US" u="sng" baseline="0" dirty="0" smtClean="0"/>
              <a:t> + X Y </a:t>
            </a:r>
            <a:r>
              <a:rPr lang="en-US" u="sng" baseline="0" dirty="0" err="1" smtClean="0"/>
              <a:t>Cin</a:t>
            </a:r>
            <a:endParaRPr lang="en-US" u="sng" baseline="0" dirty="0" smtClean="0"/>
          </a:p>
          <a:p>
            <a:endParaRPr lang="en-US" u="sng" baseline="0" dirty="0" smtClean="0"/>
          </a:p>
          <a:p>
            <a:r>
              <a:rPr lang="el-GR" u="none" baseline="0" dirty="0" smtClean="0"/>
              <a:t>Επειδή γενικά ισχύει ότι </a:t>
            </a:r>
            <a:r>
              <a:rPr lang="en-US" u="none" baseline="0" dirty="0" smtClean="0"/>
              <a:t>X+X=X, </a:t>
            </a:r>
            <a:r>
              <a:rPr lang="el-GR" u="none" baseline="0" dirty="0" smtClean="0"/>
              <a:t>έχω το δικαίωμα στην παραπάνω σχέση να προσθέσω άλλες 2 φορές το γινόμενο </a:t>
            </a:r>
            <a:r>
              <a:rPr lang="en-US" u="none" baseline="0" dirty="0" smtClean="0"/>
              <a:t>X Y </a:t>
            </a:r>
            <a:r>
              <a:rPr lang="en-US" u="none" baseline="0" dirty="0" err="1" smtClean="0"/>
              <a:t>Cin</a:t>
            </a:r>
            <a:endParaRPr lang="en-US" u="none" baseline="0" dirty="0" smtClean="0"/>
          </a:p>
          <a:p>
            <a:endParaRPr lang="en-US" u="sng" baseline="0" dirty="0" smtClean="0"/>
          </a:p>
          <a:p>
            <a:r>
              <a:rPr lang="en-US" i="0" u="none" baseline="0" dirty="0" err="1" smtClean="0"/>
              <a:t>Cout</a:t>
            </a:r>
            <a:r>
              <a:rPr lang="en-US" i="0" u="none" baseline="0" dirty="0" smtClean="0"/>
              <a:t>= X’ Y </a:t>
            </a:r>
            <a:r>
              <a:rPr lang="en-US" i="0" u="none" baseline="0" dirty="0" err="1" smtClean="0"/>
              <a:t>Cin</a:t>
            </a:r>
            <a:r>
              <a:rPr lang="en-US" i="0" u="none" baseline="0" dirty="0" smtClean="0"/>
              <a:t>+ X Y </a:t>
            </a:r>
            <a:r>
              <a:rPr lang="en-US" i="0" u="none" baseline="0" dirty="0" err="1" smtClean="0"/>
              <a:t>Cin</a:t>
            </a:r>
            <a:r>
              <a:rPr lang="en-US" i="0" u="none" baseline="0" dirty="0" smtClean="0"/>
              <a:t> + X Y’ </a:t>
            </a:r>
            <a:r>
              <a:rPr lang="en-US" i="0" u="none" baseline="0" dirty="0" err="1" smtClean="0"/>
              <a:t>Cin</a:t>
            </a:r>
            <a:r>
              <a:rPr lang="en-US" i="0" u="none" baseline="0" dirty="0" smtClean="0"/>
              <a:t> +  X Y </a:t>
            </a:r>
            <a:r>
              <a:rPr lang="en-US" i="0" u="none" baseline="0" dirty="0" err="1" smtClean="0"/>
              <a:t>Cin</a:t>
            </a:r>
            <a:r>
              <a:rPr lang="en-US" i="0" u="none" baseline="0" dirty="0" smtClean="0"/>
              <a:t> + XY </a:t>
            </a:r>
            <a:r>
              <a:rPr lang="en-US" i="0" u="none" baseline="0" dirty="0" err="1" smtClean="0"/>
              <a:t>Cin</a:t>
            </a:r>
            <a:r>
              <a:rPr lang="en-US" i="0" u="none" baseline="0" dirty="0" smtClean="0"/>
              <a:t>’ +  X Y </a:t>
            </a:r>
            <a:r>
              <a:rPr lang="en-US" i="0" u="none" baseline="0" dirty="0" err="1" smtClean="0"/>
              <a:t>Cin</a:t>
            </a:r>
            <a:endParaRPr lang="en-US" i="0" u="none" baseline="0" dirty="0" smtClean="0"/>
          </a:p>
          <a:p>
            <a:endParaRPr lang="en-US" i="0" u="none" baseline="0" dirty="0" smtClean="0"/>
          </a:p>
          <a:p>
            <a:r>
              <a:rPr lang="el-GR" i="0" u="none" baseline="0" dirty="0" smtClean="0"/>
              <a:t>Παίρνω τα γινόμενα ανά δύο</a:t>
            </a:r>
          </a:p>
          <a:p>
            <a:endParaRPr lang="el-GR" i="0" u="none" baseline="0" dirty="0" smtClean="0"/>
          </a:p>
          <a:p>
            <a:r>
              <a:rPr lang="el-GR" i="0" u="none" baseline="0" dirty="0" smtClean="0"/>
              <a:t>1</a:t>
            </a:r>
            <a:r>
              <a:rPr lang="el-GR" i="0" u="none" baseline="30000" dirty="0" smtClean="0"/>
              <a:t>ο </a:t>
            </a:r>
            <a:r>
              <a:rPr lang="el-GR" i="0" u="none" baseline="0" dirty="0" smtClean="0"/>
              <a:t> γινόμενο + 2</a:t>
            </a:r>
            <a:r>
              <a:rPr lang="el-GR" i="0" u="none" baseline="30000" dirty="0" smtClean="0"/>
              <a:t>ο</a:t>
            </a:r>
            <a:r>
              <a:rPr lang="el-GR" i="0" u="none" baseline="0" dirty="0" smtClean="0"/>
              <a:t> γινόμενο:  </a:t>
            </a:r>
            <a:r>
              <a:rPr lang="en-US" i="0" u="none" baseline="0" dirty="0" smtClean="0"/>
              <a:t>X’ Y </a:t>
            </a:r>
            <a:r>
              <a:rPr lang="en-US" i="0" u="none" baseline="0" dirty="0" err="1" smtClean="0"/>
              <a:t>Cin</a:t>
            </a:r>
            <a:r>
              <a:rPr lang="en-US" i="0" u="none" baseline="0" dirty="0" smtClean="0"/>
              <a:t>+ X Y </a:t>
            </a:r>
            <a:r>
              <a:rPr lang="en-US" i="0" u="none" baseline="0" dirty="0" err="1" smtClean="0"/>
              <a:t>Cin</a:t>
            </a:r>
            <a:r>
              <a:rPr lang="en-US" i="0" u="none" baseline="0" dirty="0" smtClean="0"/>
              <a:t> = Y </a:t>
            </a:r>
            <a:r>
              <a:rPr lang="en-US" i="0" u="none" baseline="0" dirty="0" err="1" smtClean="0"/>
              <a:t>Cin</a:t>
            </a:r>
            <a:r>
              <a:rPr lang="en-US" i="0" u="none" baseline="0" dirty="0" smtClean="0"/>
              <a:t> (X+X’) = Y </a:t>
            </a:r>
            <a:r>
              <a:rPr lang="en-US" i="0" u="none" baseline="0" dirty="0" err="1" smtClean="0"/>
              <a:t>Cin</a:t>
            </a:r>
            <a:r>
              <a:rPr lang="en-US" i="0" u="none" baseline="0" dirty="0" smtClean="0"/>
              <a:t> (</a:t>
            </a:r>
            <a:r>
              <a:rPr lang="el-GR" i="0" u="none" baseline="0" dirty="0" smtClean="0"/>
              <a:t>επειδή Χ + Χ’ =1)</a:t>
            </a:r>
          </a:p>
          <a:p>
            <a:pPr marL="0" marR="0" indent="0" algn="l" defTabSz="914400" rtl="0" eaLnBrk="1" fontAlgn="auto" latinLnBrk="0" hangingPunct="1">
              <a:lnSpc>
                <a:spcPct val="100000"/>
              </a:lnSpc>
              <a:spcBef>
                <a:spcPts val="0"/>
              </a:spcBef>
              <a:spcAft>
                <a:spcPts val="0"/>
              </a:spcAft>
              <a:buClrTx/>
              <a:buSzTx/>
              <a:buFontTx/>
              <a:buNone/>
              <a:tabLst/>
              <a:defRPr/>
            </a:pPr>
            <a:r>
              <a:rPr lang="el-GR" i="0" u="none" baseline="0" dirty="0" smtClean="0"/>
              <a:t>3</a:t>
            </a:r>
            <a:r>
              <a:rPr lang="el-GR" i="0" u="none" baseline="30000" dirty="0" smtClean="0"/>
              <a:t>ο </a:t>
            </a:r>
            <a:r>
              <a:rPr lang="el-GR" i="0" u="none" baseline="0" dirty="0" smtClean="0"/>
              <a:t> γινόμενο + 4</a:t>
            </a:r>
            <a:r>
              <a:rPr lang="el-GR" i="0" u="none" baseline="30000" dirty="0" smtClean="0"/>
              <a:t>ο</a:t>
            </a:r>
            <a:r>
              <a:rPr lang="el-GR" i="0" u="none" baseline="0" dirty="0" smtClean="0"/>
              <a:t> γινόμενο:  </a:t>
            </a:r>
            <a:r>
              <a:rPr lang="en-US" i="0" u="none" baseline="0" dirty="0" smtClean="0"/>
              <a:t>X Y</a:t>
            </a:r>
            <a:r>
              <a:rPr lang="el-GR" i="0" u="none" baseline="0" dirty="0" smtClean="0"/>
              <a:t>’</a:t>
            </a:r>
            <a:r>
              <a:rPr lang="en-US" i="0" u="none" baseline="0" dirty="0" smtClean="0"/>
              <a:t> </a:t>
            </a:r>
            <a:r>
              <a:rPr lang="en-US" i="0" u="none" baseline="0" dirty="0" err="1" smtClean="0"/>
              <a:t>Cin</a:t>
            </a:r>
            <a:r>
              <a:rPr lang="en-US" i="0" u="none" baseline="0" dirty="0" smtClean="0"/>
              <a:t>+ X Y </a:t>
            </a:r>
            <a:r>
              <a:rPr lang="en-US" i="0" u="none" baseline="0" dirty="0" err="1" smtClean="0"/>
              <a:t>Cin</a:t>
            </a:r>
            <a:r>
              <a:rPr lang="en-US" i="0" u="none" baseline="0" dirty="0" smtClean="0"/>
              <a:t> = </a:t>
            </a:r>
            <a:r>
              <a:rPr lang="el-GR" i="0" u="none" baseline="0" dirty="0" smtClean="0"/>
              <a:t>Χ</a:t>
            </a:r>
            <a:r>
              <a:rPr lang="en-US" i="0" u="none" baseline="0" dirty="0" smtClean="0"/>
              <a:t> </a:t>
            </a:r>
            <a:r>
              <a:rPr lang="en-US" i="0" u="none" baseline="0" dirty="0" err="1" smtClean="0"/>
              <a:t>Cin</a:t>
            </a:r>
            <a:r>
              <a:rPr lang="en-US" i="0" u="none" baseline="0" dirty="0" smtClean="0"/>
              <a:t> (</a:t>
            </a:r>
            <a:r>
              <a:rPr lang="el-GR" i="0" u="none" baseline="0" dirty="0" smtClean="0"/>
              <a:t>Υ</a:t>
            </a:r>
            <a:r>
              <a:rPr lang="en-US" i="0" u="none" baseline="0" dirty="0" smtClean="0"/>
              <a:t>+</a:t>
            </a:r>
            <a:r>
              <a:rPr lang="el-GR" i="0" u="none" baseline="0" dirty="0" smtClean="0"/>
              <a:t>Υ</a:t>
            </a:r>
            <a:r>
              <a:rPr lang="en-US" i="0" u="none" baseline="0" dirty="0" smtClean="0"/>
              <a:t>’) = </a:t>
            </a:r>
            <a:r>
              <a:rPr lang="el-GR" i="0" u="none" baseline="0" dirty="0" smtClean="0"/>
              <a:t>Χ</a:t>
            </a:r>
            <a:r>
              <a:rPr lang="en-US" i="0" u="none" baseline="0" dirty="0" smtClean="0"/>
              <a:t> </a:t>
            </a:r>
            <a:r>
              <a:rPr lang="en-US" i="0" u="none" baseline="0" dirty="0" err="1" smtClean="0"/>
              <a:t>Cin</a:t>
            </a:r>
            <a:r>
              <a:rPr lang="en-US" i="0" u="none" baseline="0" dirty="0" smtClean="0"/>
              <a:t> (</a:t>
            </a:r>
            <a:r>
              <a:rPr lang="el-GR" i="0" u="none" baseline="0" dirty="0" smtClean="0"/>
              <a:t>επειδή Υ + Υ’ =1)</a:t>
            </a:r>
          </a:p>
          <a:p>
            <a:pPr marL="0" marR="0" indent="0" algn="l" defTabSz="914400" rtl="0" eaLnBrk="1" fontAlgn="auto" latinLnBrk="0" hangingPunct="1">
              <a:lnSpc>
                <a:spcPct val="100000"/>
              </a:lnSpc>
              <a:spcBef>
                <a:spcPts val="0"/>
              </a:spcBef>
              <a:spcAft>
                <a:spcPts val="0"/>
              </a:spcAft>
              <a:buClrTx/>
              <a:buSzTx/>
              <a:buFontTx/>
              <a:buNone/>
              <a:tabLst/>
              <a:defRPr/>
            </a:pPr>
            <a:r>
              <a:rPr lang="el-GR" i="0" u="none" baseline="0" dirty="0" smtClean="0"/>
              <a:t>5</a:t>
            </a:r>
            <a:r>
              <a:rPr lang="el-GR" i="0" u="none" baseline="30000" dirty="0" smtClean="0"/>
              <a:t>ο </a:t>
            </a:r>
            <a:r>
              <a:rPr lang="el-GR" i="0" u="none" baseline="0" dirty="0" smtClean="0"/>
              <a:t> γινόμενο + 6</a:t>
            </a:r>
            <a:r>
              <a:rPr lang="el-GR" i="0" u="none" baseline="30000" dirty="0" smtClean="0"/>
              <a:t>ο</a:t>
            </a:r>
            <a:r>
              <a:rPr lang="el-GR" i="0" u="none" baseline="0" dirty="0" smtClean="0"/>
              <a:t> γινόμενο:  </a:t>
            </a:r>
            <a:r>
              <a:rPr lang="en-US" i="0" u="none" baseline="0" dirty="0" smtClean="0"/>
              <a:t>X Y C</a:t>
            </a:r>
            <a:r>
              <a:rPr lang="el-GR" i="0" u="none" baseline="0" dirty="0" smtClean="0"/>
              <a:t>’</a:t>
            </a:r>
            <a:r>
              <a:rPr lang="en-US" i="0" u="none" baseline="0" dirty="0" smtClean="0"/>
              <a:t>in+ X Y </a:t>
            </a:r>
            <a:r>
              <a:rPr lang="en-US" i="0" u="none" baseline="0" dirty="0" err="1" smtClean="0"/>
              <a:t>Cin</a:t>
            </a:r>
            <a:r>
              <a:rPr lang="en-US" i="0" u="none" baseline="0" dirty="0" smtClean="0"/>
              <a:t> = </a:t>
            </a:r>
            <a:r>
              <a:rPr lang="el-GR" i="0" u="none" baseline="0" dirty="0" smtClean="0"/>
              <a:t>Χ </a:t>
            </a:r>
            <a:r>
              <a:rPr lang="en-US" i="0" u="none" baseline="0" dirty="0" smtClean="0"/>
              <a:t>Y (</a:t>
            </a:r>
            <a:r>
              <a:rPr lang="en-US" i="0" u="none" baseline="0" dirty="0" err="1" smtClean="0"/>
              <a:t>Cin+C’in</a:t>
            </a:r>
            <a:r>
              <a:rPr lang="en-US" i="0" u="none" baseline="0" dirty="0" smtClean="0"/>
              <a:t>) = X Y (</a:t>
            </a:r>
            <a:r>
              <a:rPr lang="el-GR" i="0" u="none" baseline="0" dirty="0" smtClean="0"/>
              <a:t>επειδή </a:t>
            </a:r>
            <a:r>
              <a:rPr lang="en-US" i="0" u="none" baseline="0" dirty="0" err="1" smtClean="0"/>
              <a:t>Cin</a:t>
            </a:r>
            <a:r>
              <a:rPr lang="el-GR" i="0" u="none" baseline="0" dirty="0" smtClean="0"/>
              <a:t> + </a:t>
            </a:r>
            <a:r>
              <a:rPr lang="en-US" i="0" u="none" baseline="0" dirty="0" err="1" smtClean="0"/>
              <a:t>Cin</a:t>
            </a:r>
            <a:r>
              <a:rPr lang="el-GR" i="0" u="none" baseline="0" dirty="0" smtClean="0"/>
              <a:t>’ =1)</a:t>
            </a:r>
          </a:p>
          <a:p>
            <a:endParaRPr lang="en-US" i="0" u="none" baseline="0" dirty="0" smtClean="0"/>
          </a:p>
          <a:p>
            <a:r>
              <a:rPr lang="en-US" i="0" u="sng" baseline="0" dirty="0" err="1" smtClean="0"/>
              <a:t>Cout</a:t>
            </a:r>
            <a:r>
              <a:rPr lang="en-US" i="0" u="sng" baseline="0" dirty="0" smtClean="0"/>
              <a:t> = XY + </a:t>
            </a:r>
            <a:r>
              <a:rPr lang="en-US" i="0" u="sng" baseline="0" dirty="0" err="1" smtClean="0"/>
              <a:t>XCin</a:t>
            </a:r>
            <a:r>
              <a:rPr lang="en-US" i="0" u="sng" baseline="0" dirty="0" smtClean="0"/>
              <a:t> + Y </a:t>
            </a:r>
            <a:r>
              <a:rPr lang="en-US" i="0" u="sng" baseline="0" dirty="0" err="1" smtClean="0"/>
              <a:t>Cin</a:t>
            </a:r>
            <a:endParaRPr lang="en-US" i="0" u="sng" baseline="0" dirty="0" smtClean="0"/>
          </a:p>
          <a:p>
            <a:endParaRPr lang="el-GR" i="0" u="none" baseline="0" dirty="0" smtClean="0"/>
          </a:p>
          <a:p>
            <a:endParaRPr lang="en-US" i="0" u="none" baseline="0" dirty="0" smtClean="0"/>
          </a:p>
          <a:p>
            <a:endParaRPr lang="en-US" i="0" u="none" baseline="0" dirty="0" smtClean="0"/>
          </a:p>
          <a:p>
            <a:r>
              <a:rPr lang="en-US" i="0" u="none" baseline="0" dirty="0" smtClean="0"/>
              <a:t>X + X’ =1 </a:t>
            </a:r>
            <a:r>
              <a:rPr lang="el-GR" i="0" u="none" baseline="0" dirty="0" smtClean="0"/>
              <a:t>γιατί αν Χ=0 έχουμε 0+1 =1 ενώ αν Χ=1 έχουμε 1+0=1</a:t>
            </a:r>
          </a:p>
          <a:p>
            <a:r>
              <a:rPr lang="el-GR" i="0" u="none" baseline="0" dirty="0" smtClean="0"/>
              <a:t>Χ+Χ = Χ γιατί αν Χ=0 έχουμε 0+0=0, αν Χ=1 έχουμε 1+1=1</a:t>
            </a:r>
            <a:endParaRPr lang="en-US" i="0" u="none" baseline="0" dirty="0" smtClean="0"/>
          </a:p>
          <a:p>
            <a:endParaRPr lang="en-US" i="0" u="none" baseline="0" dirty="0" smtClean="0"/>
          </a:p>
          <a:p>
            <a:r>
              <a:rPr lang="el-GR" u="sng" baseline="0" dirty="0" smtClean="0"/>
              <a:t>ΒΗΜΑΤΑ ΣΧΕΔΙΑΣΗΣ</a:t>
            </a:r>
          </a:p>
          <a:p>
            <a:endParaRPr lang="el-GR" u="sng" baseline="0" dirty="0" smtClean="0"/>
          </a:p>
          <a:p>
            <a:pPr marL="228600" indent="-228600">
              <a:buAutoNum type="arabicPeriod"/>
            </a:pPr>
            <a:r>
              <a:rPr lang="el-GR" u="none" baseline="0" dirty="0" smtClean="0"/>
              <a:t>Γράφω κατακόρυφα τα σήματα εισόδου</a:t>
            </a:r>
          </a:p>
          <a:p>
            <a:pPr marL="228600" indent="-228600">
              <a:buAutoNum type="arabicPeriod"/>
            </a:pPr>
            <a:r>
              <a:rPr lang="el-GR" u="none" baseline="0" dirty="0" smtClean="0"/>
              <a:t>Δίπλα από κάθε σήμα σχεδιάζω έναν </a:t>
            </a:r>
            <a:r>
              <a:rPr lang="el-GR" u="none" baseline="0" dirty="0" err="1" smtClean="0"/>
              <a:t>αντιστροφέα</a:t>
            </a:r>
            <a:r>
              <a:rPr lang="el-GR" u="none" baseline="0" dirty="0" smtClean="0"/>
              <a:t> για να πάρω το συμπληρωματικό</a:t>
            </a:r>
          </a:p>
          <a:p>
            <a:pPr marL="228600" indent="-228600">
              <a:buAutoNum type="arabicPeriod"/>
            </a:pPr>
            <a:r>
              <a:rPr lang="el-GR" u="none" baseline="0" dirty="0" smtClean="0"/>
              <a:t>Για κάθε γινόμενο που έχω βγάλει από τον πίνακα αληθείας κάνω τις κατάλληλες συνδέσεις (τελίτσες) και τις ενώνω σε μία </a:t>
            </a:r>
            <a:r>
              <a:rPr lang="en-US" u="none" baseline="0" dirty="0" smtClean="0"/>
              <a:t>AND</a:t>
            </a:r>
            <a:endParaRPr lang="el-GR" u="none" baseline="0" dirty="0" smtClean="0"/>
          </a:p>
          <a:p>
            <a:pPr marL="228600" indent="-228600">
              <a:buAutoNum type="arabicPeriod"/>
            </a:pPr>
            <a:r>
              <a:rPr lang="el-GR" u="none" baseline="0" dirty="0" smtClean="0"/>
              <a:t>Όλα τα γινόμενα σε μία </a:t>
            </a:r>
            <a:r>
              <a:rPr lang="en-US" u="none" baseline="0" dirty="0" smtClean="0"/>
              <a:t>OR</a:t>
            </a:r>
          </a:p>
          <a:p>
            <a:pPr marL="228600" indent="-228600">
              <a:buNone/>
            </a:pPr>
            <a:endParaRPr lang="el-GR" u="none" baseline="0" dirty="0" smtClean="0"/>
          </a:p>
          <a:p>
            <a:pPr marL="228600" indent="-228600">
              <a:buNone/>
            </a:pPr>
            <a:endParaRPr lang="el-GR" u="none" baseline="0" dirty="0" smtClean="0"/>
          </a:p>
          <a:p>
            <a:pPr marL="228600" indent="-228600">
              <a:buNone/>
            </a:pPr>
            <a:r>
              <a:rPr lang="el-GR" u="none" baseline="0" dirty="0" smtClean="0"/>
              <a:t>___________________________2</a:t>
            </a:r>
            <a:r>
              <a:rPr lang="el-GR" u="none" baseline="30000" dirty="0" smtClean="0"/>
              <a:t>ο</a:t>
            </a:r>
            <a:r>
              <a:rPr lang="el-GR" u="none" baseline="0" dirty="0" smtClean="0"/>
              <a:t> γκρουπ______________________________________________________</a:t>
            </a:r>
          </a:p>
          <a:p>
            <a:pPr marL="228600" indent="-228600">
              <a:buNone/>
            </a:pPr>
            <a:endParaRPr lang="el-GR" u="none" baseline="0" dirty="0" smtClean="0"/>
          </a:p>
          <a:p>
            <a:pPr marL="228600" indent="-228600">
              <a:buNone/>
            </a:pPr>
            <a:r>
              <a:rPr lang="el-GR" u="none" baseline="0" dirty="0" smtClean="0"/>
              <a:t>Χ = </a:t>
            </a:r>
            <a:r>
              <a:rPr lang="en-US" u="none" baseline="0" dirty="0" smtClean="0"/>
              <a:t>bit </a:t>
            </a:r>
            <a:r>
              <a:rPr lang="el-GR" u="none" baseline="0" dirty="0" smtClean="0"/>
              <a:t>του πρώτου αριθμού </a:t>
            </a:r>
          </a:p>
          <a:p>
            <a:pPr marL="228600" indent="-228600">
              <a:buNone/>
            </a:pPr>
            <a:r>
              <a:rPr lang="el-GR" u="none" baseline="0" dirty="0" smtClean="0"/>
              <a:t>Υ = </a:t>
            </a:r>
            <a:r>
              <a:rPr lang="en-US" u="none" baseline="0" dirty="0" smtClean="0"/>
              <a:t>bit </a:t>
            </a:r>
            <a:r>
              <a:rPr lang="el-GR" u="none" baseline="0" dirty="0" smtClean="0"/>
              <a:t>του δεύτερου αριθμού</a:t>
            </a:r>
          </a:p>
          <a:p>
            <a:pPr marL="228600" indent="-228600">
              <a:buNone/>
            </a:pPr>
            <a:r>
              <a:rPr lang="en-US" u="none" baseline="0" dirty="0" smtClean="0"/>
              <a:t>Z = </a:t>
            </a:r>
            <a:r>
              <a:rPr lang="el-GR" u="none" baseline="0" dirty="0" smtClean="0"/>
              <a:t>κρατούμενο εισόδου ( προηγουμένως το συμβολίσαμε ως </a:t>
            </a:r>
            <a:r>
              <a:rPr lang="en-US" u="none" baseline="0" dirty="0" err="1" smtClean="0"/>
              <a:t>Cin</a:t>
            </a:r>
            <a:r>
              <a:rPr lang="en-US" u="none" baseline="0" dirty="0" smtClean="0"/>
              <a:t>)</a:t>
            </a:r>
            <a:endParaRPr lang="el-GR" u="none" baseline="0" dirty="0" smtClean="0"/>
          </a:p>
          <a:p>
            <a:pPr marL="228600" indent="-228600">
              <a:buNone/>
            </a:pPr>
            <a:r>
              <a:rPr lang="en-US" u="none" baseline="0" dirty="0" smtClean="0"/>
              <a:t>S = bit </a:t>
            </a:r>
            <a:r>
              <a:rPr lang="el-GR" u="none" baseline="0" dirty="0" smtClean="0"/>
              <a:t>αθροίσματος</a:t>
            </a:r>
          </a:p>
          <a:p>
            <a:pPr marL="228600" indent="-228600">
              <a:buNone/>
            </a:pPr>
            <a:r>
              <a:rPr lang="en-US" u="none" baseline="0" dirty="0" smtClean="0"/>
              <a:t>C = </a:t>
            </a:r>
            <a:r>
              <a:rPr lang="el-GR" u="none" baseline="0" dirty="0" smtClean="0"/>
              <a:t>κρατούμενο εξόδου</a:t>
            </a:r>
            <a:r>
              <a:rPr lang="en-US" u="none" baseline="0" dirty="0" smtClean="0"/>
              <a:t> </a:t>
            </a:r>
            <a:r>
              <a:rPr lang="el-GR" u="none" baseline="0" dirty="0" smtClean="0"/>
              <a:t>( προηγουμένως το συμβολίσαμε ως </a:t>
            </a:r>
            <a:r>
              <a:rPr lang="en-US" u="none" baseline="0" dirty="0" err="1" smtClean="0"/>
              <a:t>Cout</a:t>
            </a:r>
            <a:r>
              <a:rPr lang="en-US" u="none" baseline="0" dirty="0" smtClean="0"/>
              <a:t>)</a:t>
            </a:r>
            <a:endParaRPr lang="el-GR" u="none" baseline="0" dirty="0" smtClean="0"/>
          </a:p>
          <a:p>
            <a:pPr marL="228600" indent="-228600">
              <a:buNone/>
            </a:pPr>
            <a:endParaRPr lang="en-US" u="none" baseline="0" dirty="0" smtClean="0"/>
          </a:p>
          <a:p>
            <a:r>
              <a:rPr lang="en-US" dirty="0" smtClean="0"/>
              <a:t>3 </a:t>
            </a:r>
            <a:r>
              <a:rPr lang="el-GR" dirty="0" smtClean="0"/>
              <a:t>είσοδοι</a:t>
            </a:r>
            <a:r>
              <a:rPr lang="el-GR" baseline="0" dirty="0" smtClean="0"/>
              <a:t> άρα 8 </a:t>
            </a:r>
            <a:r>
              <a:rPr lang="el-GR" dirty="0" smtClean="0"/>
              <a:t>συνδυασμοί</a:t>
            </a:r>
            <a:r>
              <a:rPr lang="el-GR" baseline="0" dirty="0" smtClean="0"/>
              <a:t> εισόδων  (</a:t>
            </a:r>
            <a:r>
              <a:rPr lang="el-GR" baseline="0" dirty="0" err="1" smtClean="0"/>
              <a:t>ελαχιστόροι</a:t>
            </a:r>
            <a:r>
              <a:rPr lang="el-GR" baseline="0" dirty="0" smtClean="0"/>
              <a:t>)</a:t>
            </a:r>
          </a:p>
          <a:p>
            <a:endParaRPr lang="el-GR" baseline="0" dirty="0" smtClean="0"/>
          </a:p>
          <a:p>
            <a:r>
              <a:rPr lang="en-US" baseline="0" dirty="0" smtClean="0"/>
              <a:t>X  </a:t>
            </a:r>
            <a:r>
              <a:rPr lang="el-GR" baseline="0" dirty="0" smtClean="0"/>
              <a:t>  </a:t>
            </a:r>
            <a:r>
              <a:rPr lang="en-US" baseline="0" dirty="0" smtClean="0"/>
              <a:t> Y   Z  </a:t>
            </a:r>
            <a:r>
              <a:rPr lang="el-GR" baseline="0" dirty="0" smtClean="0"/>
              <a:t>  </a:t>
            </a:r>
            <a:r>
              <a:rPr lang="el-GR" baseline="0" dirty="0" err="1" smtClean="0"/>
              <a:t>Ελαχιστόρος</a:t>
            </a:r>
            <a:r>
              <a:rPr lang="el-GR" baseline="0" dirty="0" smtClean="0"/>
              <a:t>   </a:t>
            </a:r>
            <a:r>
              <a:rPr lang="en-US" baseline="0" dirty="0" smtClean="0"/>
              <a:t>S</a:t>
            </a:r>
            <a:r>
              <a:rPr lang="el-GR" baseline="0" dirty="0" smtClean="0"/>
              <a:t>	</a:t>
            </a:r>
            <a:r>
              <a:rPr lang="en-US" baseline="0" dirty="0" smtClean="0"/>
              <a:t>C</a:t>
            </a:r>
          </a:p>
          <a:p>
            <a:r>
              <a:rPr lang="el-GR" baseline="0" dirty="0" smtClean="0"/>
              <a:t>0</a:t>
            </a:r>
            <a:r>
              <a:rPr lang="en-US" baseline="0" dirty="0" smtClean="0"/>
              <a:t>     0   0    </a:t>
            </a:r>
            <a:r>
              <a:rPr lang="el-GR" baseline="0" dirty="0" smtClean="0"/>
              <a:t>      0	</a:t>
            </a:r>
            <a:r>
              <a:rPr lang="el-GR" baseline="0" dirty="0" err="1" smtClean="0"/>
              <a:t>0</a:t>
            </a:r>
            <a:r>
              <a:rPr lang="el-GR" baseline="0" dirty="0" smtClean="0"/>
              <a:t>	</a:t>
            </a:r>
            <a:r>
              <a:rPr lang="el-GR" baseline="0" dirty="0" err="1" smtClean="0"/>
              <a:t>0</a:t>
            </a:r>
            <a:r>
              <a:rPr lang="el-GR" baseline="0" dirty="0" smtClean="0"/>
              <a:t>                        	</a:t>
            </a:r>
            <a:endParaRPr lang="en-US" baseline="0" dirty="0" smtClean="0"/>
          </a:p>
          <a:p>
            <a:r>
              <a:rPr lang="el-GR" baseline="0" dirty="0" smtClean="0"/>
              <a:t>0</a:t>
            </a:r>
            <a:r>
              <a:rPr lang="en-US" baseline="0" dirty="0" smtClean="0"/>
              <a:t>     0   1</a:t>
            </a:r>
            <a:r>
              <a:rPr lang="el-GR" baseline="0" dirty="0" smtClean="0"/>
              <a:t>          1	</a:t>
            </a:r>
            <a:r>
              <a:rPr lang="el-GR" baseline="0" dirty="0" err="1" smtClean="0"/>
              <a:t>1</a:t>
            </a:r>
            <a:r>
              <a:rPr lang="el-GR" baseline="0" dirty="0" smtClean="0"/>
              <a:t>	0                                   </a:t>
            </a:r>
            <a:r>
              <a:rPr lang="en-US" baseline="0" dirty="0" smtClean="0"/>
              <a:t>S= X’ Y’ Z + X’ Y Z’ + X Y’ Z’ + X Y Z</a:t>
            </a:r>
            <a:r>
              <a:rPr lang="el-GR" baseline="0" dirty="0" smtClean="0"/>
              <a:t> </a:t>
            </a:r>
            <a:r>
              <a:rPr lang="en-US" baseline="0" dirty="0" smtClean="0"/>
              <a:t> </a:t>
            </a:r>
            <a:r>
              <a:rPr lang="en-US" b="1" baseline="0" dirty="0" smtClean="0"/>
              <a:t>(1)</a:t>
            </a:r>
          </a:p>
          <a:p>
            <a:r>
              <a:rPr lang="el-GR" baseline="0" dirty="0" smtClean="0"/>
              <a:t>0</a:t>
            </a:r>
            <a:r>
              <a:rPr lang="en-US" baseline="0" dirty="0" smtClean="0"/>
              <a:t>     1   0</a:t>
            </a:r>
            <a:r>
              <a:rPr lang="el-GR" baseline="0" dirty="0" smtClean="0"/>
              <a:t>          2 	1	0</a:t>
            </a:r>
            <a:r>
              <a:rPr lang="en-US" baseline="0" dirty="0" smtClean="0"/>
              <a:t>                                   C= X</a:t>
            </a:r>
            <a:r>
              <a:rPr lang="el-GR" baseline="0" dirty="0" smtClean="0"/>
              <a:t>’</a:t>
            </a:r>
            <a:r>
              <a:rPr lang="en-US" baseline="0" dirty="0" smtClean="0"/>
              <a:t> Y Z + X Y’ Z + X Y Z’ + XYZ     </a:t>
            </a:r>
            <a:r>
              <a:rPr lang="en-US" b="1" baseline="0" dirty="0" smtClean="0"/>
              <a:t> (2)</a:t>
            </a:r>
          </a:p>
          <a:p>
            <a:r>
              <a:rPr lang="el-GR" baseline="0" dirty="0" smtClean="0"/>
              <a:t>0</a:t>
            </a:r>
            <a:r>
              <a:rPr lang="en-US" baseline="0" dirty="0" smtClean="0"/>
              <a:t>     1   1</a:t>
            </a:r>
            <a:r>
              <a:rPr lang="el-GR" baseline="0" dirty="0" smtClean="0"/>
              <a:t>          3	0	1</a:t>
            </a:r>
            <a:endParaRPr lang="en-US" baseline="0" dirty="0" smtClean="0"/>
          </a:p>
          <a:p>
            <a:r>
              <a:rPr lang="el-GR" baseline="0" dirty="0" smtClean="0"/>
              <a:t>1   </a:t>
            </a:r>
            <a:r>
              <a:rPr lang="en-US" baseline="0" dirty="0" smtClean="0"/>
              <a:t> </a:t>
            </a:r>
            <a:r>
              <a:rPr lang="en-US" baseline="0" dirty="0" smtClean="0"/>
              <a:t> 0   0   </a:t>
            </a:r>
            <a:r>
              <a:rPr lang="el-GR" baseline="0" dirty="0" smtClean="0"/>
              <a:t>       4 </a:t>
            </a:r>
            <a:r>
              <a:rPr lang="en-US" baseline="0" dirty="0" smtClean="0"/>
              <a:t> </a:t>
            </a:r>
            <a:r>
              <a:rPr lang="el-GR" baseline="0" dirty="0" smtClean="0"/>
              <a:t>	1	0</a:t>
            </a:r>
            <a:endParaRPr lang="en-US" baseline="0" dirty="0" smtClean="0"/>
          </a:p>
          <a:p>
            <a:r>
              <a:rPr lang="el-GR" baseline="0" dirty="0" smtClean="0"/>
              <a:t>1</a:t>
            </a:r>
            <a:r>
              <a:rPr lang="en-US" baseline="0" dirty="0" smtClean="0"/>
              <a:t>     0   1</a:t>
            </a:r>
            <a:r>
              <a:rPr lang="el-GR" baseline="0" dirty="0" smtClean="0"/>
              <a:t>          5	0	1</a:t>
            </a:r>
            <a:endParaRPr lang="en-US" baseline="0" dirty="0" smtClean="0"/>
          </a:p>
          <a:p>
            <a:r>
              <a:rPr lang="el-GR" baseline="0" dirty="0" smtClean="0"/>
              <a:t>1</a:t>
            </a:r>
            <a:r>
              <a:rPr lang="en-US" baseline="0" dirty="0" smtClean="0"/>
              <a:t>     1   0</a:t>
            </a:r>
            <a:r>
              <a:rPr lang="el-GR" baseline="0" dirty="0" smtClean="0"/>
              <a:t>          6	0	1</a:t>
            </a:r>
            <a:endParaRPr lang="en-US" baseline="0" dirty="0" smtClean="0"/>
          </a:p>
          <a:p>
            <a:r>
              <a:rPr lang="el-GR" baseline="0" dirty="0" smtClean="0"/>
              <a:t>1</a:t>
            </a:r>
            <a:r>
              <a:rPr lang="en-US" baseline="0" dirty="0" smtClean="0"/>
              <a:t>     1   1</a:t>
            </a:r>
            <a:r>
              <a:rPr lang="el-GR" baseline="0" dirty="0" smtClean="0"/>
              <a:t>          7	1	</a:t>
            </a:r>
            <a:r>
              <a:rPr lang="el-GR" baseline="0" dirty="0" err="1" smtClean="0"/>
              <a:t>1</a:t>
            </a:r>
            <a:endParaRPr lang="en-US" baseline="0" dirty="0" smtClean="0"/>
          </a:p>
          <a:p>
            <a:endParaRPr lang="en-US" baseline="0" dirty="0" smtClean="0"/>
          </a:p>
          <a:p>
            <a:r>
              <a:rPr lang="el-GR" baseline="0" dirty="0" smtClean="0"/>
              <a:t>Π.χ. έστω τη χρονική στιγμή </a:t>
            </a:r>
            <a:r>
              <a:rPr lang="en-US" baseline="0" dirty="0" smtClean="0"/>
              <a:t>t1 </a:t>
            </a:r>
            <a:r>
              <a:rPr lang="el-GR" baseline="0" dirty="0" smtClean="0"/>
              <a:t>ο αθροιστής δέχεται ως εισόδους (δηλαδή μία στήλη) τις Χ=0, Υ=0, Ζ=</a:t>
            </a:r>
            <a:r>
              <a:rPr lang="en-US" baseline="0" dirty="0" smtClean="0"/>
              <a:t>1</a:t>
            </a:r>
            <a:endParaRPr lang="el-GR" baseline="0" dirty="0" smtClean="0"/>
          </a:p>
          <a:p>
            <a:endParaRPr lang="el-GR" baseline="0" dirty="0" smtClean="0"/>
          </a:p>
          <a:p>
            <a:r>
              <a:rPr lang="en-US" baseline="0" dirty="0" smtClean="0"/>
              <a:t>S = 0’ 0’ 1 + 0’ 0 1’ + 0 0’ 1’ + 0 0 1  =</a:t>
            </a:r>
            <a:endParaRPr lang="el-GR" baseline="0" dirty="0" smtClean="0"/>
          </a:p>
          <a:p>
            <a:r>
              <a:rPr lang="en-US" baseline="0" dirty="0" smtClean="0"/>
              <a:t>      1  1  1  + 1 0 0  + 0 1 0 + 0 0 1 =</a:t>
            </a:r>
          </a:p>
          <a:p>
            <a:r>
              <a:rPr lang="en-US" baseline="0" dirty="0" smtClean="0"/>
              <a:t>         1 + 0 + 0 + 0 = 1  </a:t>
            </a:r>
          </a:p>
          <a:p>
            <a:r>
              <a:rPr lang="el-GR" baseline="0" dirty="0" smtClean="0"/>
              <a:t>Δηλαδή ο πρώτος όρος γινομένου (ΚΑΙ ΜΟΝΟ αυτός) είναι 1 για τον συνδυασμό εισόδων 0, </a:t>
            </a:r>
            <a:r>
              <a:rPr lang="el-GR" baseline="0" dirty="0" err="1" smtClean="0"/>
              <a:t>0,</a:t>
            </a:r>
            <a:r>
              <a:rPr lang="el-GR" baseline="0" dirty="0" smtClean="0"/>
              <a:t> 1 και κάνει την </a:t>
            </a:r>
            <a:r>
              <a:rPr lang="en-US" baseline="0" dirty="0" smtClean="0"/>
              <a:t>S=1</a:t>
            </a:r>
          </a:p>
          <a:p>
            <a:endParaRPr lang="el-GR" baseline="0" dirty="0" smtClean="0"/>
          </a:p>
          <a:p>
            <a:r>
              <a:rPr lang="en-US" dirty="0" smtClean="0"/>
              <a:t>C = 0’ 0 1 + 0 0’ 1 + 0 0 1’ + 0 0 1 </a:t>
            </a:r>
          </a:p>
          <a:p>
            <a:r>
              <a:rPr lang="en-US" dirty="0" smtClean="0"/>
              <a:t>    =  0    + 0    +  0 +  0  = 0</a:t>
            </a:r>
            <a:endParaRPr lang="el-GR" dirty="0" smtClean="0"/>
          </a:p>
          <a:p>
            <a:endParaRPr lang="en-US" dirty="0" smtClean="0"/>
          </a:p>
          <a:p>
            <a:endParaRPr lang="en-US" dirty="0" smtClean="0"/>
          </a:p>
          <a:p>
            <a:r>
              <a:rPr lang="el-GR" dirty="0" smtClean="0"/>
              <a:t>ΠΑΡΑΤΗΡΗΣΕΙΣ</a:t>
            </a:r>
            <a:endParaRPr lang="en-US" dirty="0" smtClean="0"/>
          </a:p>
          <a:p>
            <a:pPr marL="228600" indent="-228600">
              <a:buAutoNum type="arabicParenR"/>
            </a:pPr>
            <a:r>
              <a:rPr lang="el-GR" dirty="0" smtClean="0"/>
              <a:t>Αν κάποιος προσέξει από τον πίνακα αληθείας ότι το </a:t>
            </a:r>
            <a:r>
              <a:rPr lang="en-US" dirty="0" smtClean="0"/>
              <a:t>S=1 </a:t>
            </a:r>
            <a:r>
              <a:rPr lang="el-GR" dirty="0" smtClean="0"/>
              <a:t>όταν</a:t>
            </a:r>
            <a:r>
              <a:rPr lang="el-GR" baseline="0" dirty="0" smtClean="0"/>
              <a:t> το πλήθος μονάδων στις εισόδους είναι περιττό, τότε μπορεί να πει ότι </a:t>
            </a:r>
            <a:endParaRPr lang="en-US" baseline="0" dirty="0" smtClean="0"/>
          </a:p>
          <a:p>
            <a:pPr marL="228600" indent="-228600">
              <a:buNone/>
            </a:pPr>
            <a:r>
              <a:rPr lang="en-US" baseline="0" dirty="0" smtClean="0"/>
              <a:t>     S= X </a:t>
            </a:r>
            <a:r>
              <a:rPr lang="en-US" baseline="0" dirty="0" err="1" smtClean="0"/>
              <a:t>xor</a:t>
            </a:r>
            <a:r>
              <a:rPr lang="en-US" baseline="0" dirty="0" smtClean="0"/>
              <a:t> Y </a:t>
            </a:r>
            <a:r>
              <a:rPr lang="en-US" baseline="0" dirty="0" err="1" smtClean="0"/>
              <a:t>xor</a:t>
            </a:r>
            <a:r>
              <a:rPr lang="en-US" baseline="0" dirty="0" smtClean="0"/>
              <a:t> Z </a:t>
            </a:r>
            <a:r>
              <a:rPr lang="en-US" b="1" baseline="0" dirty="0" smtClean="0"/>
              <a:t>(3)</a:t>
            </a:r>
            <a:r>
              <a:rPr lang="en-US" baseline="0" dirty="0" smtClean="0"/>
              <a:t>. H (1) </a:t>
            </a:r>
            <a:r>
              <a:rPr lang="el-GR" baseline="0" dirty="0" smtClean="0"/>
              <a:t>είναι ισοδύναμη της (3). Δηλαδή για κάθε συνδυασμό εισόδων τα αποτελέσματά τους είναι ίδια.</a:t>
            </a:r>
          </a:p>
          <a:p>
            <a:pPr marL="228600" indent="-228600">
              <a:buNone/>
            </a:pPr>
            <a:r>
              <a:rPr lang="el-GR" baseline="0" dirty="0" smtClean="0"/>
              <a:t>2)  Χ Ο</a:t>
            </a:r>
            <a:r>
              <a:rPr lang="en-US" baseline="0" dirty="0" smtClean="0"/>
              <a:t>R</a:t>
            </a:r>
            <a:r>
              <a:rPr lang="el-GR" baseline="0" dirty="0" smtClean="0"/>
              <a:t> Χ </a:t>
            </a:r>
            <a:r>
              <a:rPr lang="en-US" baseline="0" dirty="0" smtClean="0"/>
              <a:t>= X, X OR X OR X= X.</a:t>
            </a:r>
            <a:r>
              <a:rPr lang="el-GR" baseline="0" dirty="0" smtClean="0"/>
              <a:t> Επίσης Χ</a:t>
            </a:r>
            <a:r>
              <a:rPr lang="en-US" baseline="0" dirty="0" smtClean="0"/>
              <a:t> OR </a:t>
            </a:r>
            <a:r>
              <a:rPr lang="el-GR" baseline="0" dirty="0" smtClean="0"/>
              <a:t>Χ’</a:t>
            </a:r>
            <a:r>
              <a:rPr lang="en-US" baseline="0" dirty="0" smtClean="0"/>
              <a:t>=1 (</a:t>
            </a:r>
            <a:r>
              <a:rPr lang="el-GR" baseline="0" dirty="0" smtClean="0"/>
              <a:t>γιατί, αν Χ=0, 0+1=1, αν Χ=1, 1+0=1)</a:t>
            </a:r>
            <a:endParaRPr lang="en-US" dirty="0" smtClean="0"/>
          </a:p>
          <a:p>
            <a:r>
              <a:rPr lang="el-GR" dirty="0" smtClean="0"/>
              <a:t>      </a:t>
            </a:r>
            <a:r>
              <a:rPr lang="en-US" baseline="0" dirty="0" smtClean="0"/>
              <a:t>C= X</a:t>
            </a:r>
            <a:r>
              <a:rPr lang="el-GR" baseline="0" dirty="0" smtClean="0"/>
              <a:t>’</a:t>
            </a:r>
            <a:r>
              <a:rPr lang="en-US" baseline="0" dirty="0" smtClean="0"/>
              <a:t> Y Z + X Y’ Z + X Y Z’ + XYZ </a:t>
            </a:r>
            <a:endParaRPr lang="el-GR" baseline="0" dirty="0" smtClean="0"/>
          </a:p>
          <a:p>
            <a:r>
              <a:rPr lang="el-GR" baseline="0" dirty="0" smtClean="0"/>
              <a:t>   </a:t>
            </a:r>
          </a:p>
          <a:p>
            <a:r>
              <a:rPr lang="el-GR" baseline="0" dirty="0" smtClean="0"/>
              <a:t>     Έχω δικαίωμα στην </a:t>
            </a:r>
            <a:r>
              <a:rPr lang="en-US" baseline="0" dirty="0" smtClean="0"/>
              <a:t>C </a:t>
            </a:r>
            <a:r>
              <a:rPr lang="el-GR" baseline="0" dirty="0" smtClean="0"/>
              <a:t>να προσθέσω άλλες 2 φορές το γινόμενο </a:t>
            </a:r>
            <a:r>
              <a:rPr lang="en-US" baseline="0" dirty="0" smtClean="0"/>
              <a:t>XYZ (</a:t>
            </a:r>
            <a:r>
              <a:rPr lang="el-GR" baseline="0" dirty="0" smtClean="0"/>
              <a:t>δεν αλλάζει το αποτέλεσμα αφού ΧΥΖ+ΧΥΖ+ΧΥΖ= ΧΥΖ)</a:t>
            </a:r>
          </a:p>
          <a:p>
            <a:endParaRPr lang="el-GR" baseline="0" dirty="0" smtClean="0"/>
          </a:p>
          <a:p>
            <a:r>
              <a:rPr lang="el-GR" baseline="0" dirty="0" smtClean="0"/>
              <a:t>     </a:t>
            </a:r>
            <a:r>
              <a:rPr lang="en-US" baseline="0" dirty="0" smtClean="0"/>
              <a:t>C= </a:t>
            </a:r>
            <a:r>
              <a:rPr lang="el-GR" baseline="0" dirty="0" smtClean="0"/>
              <a:t>[</a:t>
            </a:r>
            <a:r>
              <a:rPr lang="en-US" u="sng" baseline="0" dirty="0" smtClean="0"/>
              <a:t>X</a:t>
            </a:r>
            <a:r>
              <a:rPr lang="el-GR" u="sng" baseline="0" dirty="0" smtClean="0"/>
              <a:t>’</a:t>
            </a:r>
            <a:r>
              <a:rPr lang="en-US" u="sng" baseline="0" dirty="0" smtClean="0"/>
              <a:t> Y Z</a:t>
            </a:r>
            <a:r>
              <a:rPr lang="en-US" baseline="0" dirty="0" smtClean="0"/>
              <a:t> +</a:t>
            </a:r>
            <a:r>
              <a:rPr lang="el-GR" baseline="0" dirty="0" smtClean="0"/>
              <a:t> ΧΥΖ]+</a:t>
            </a:r>
            <a:r>
              <a:rPr lang="en-US" baseline="0" dirty="0" smtClean="0"/>
              <a:t> </a:t>
            </a:r>
            <a:r>
              <a:rPr lang="el-GR" baseline="0" dirty="0" smtClean="0"/>
              <a:t>[</a:t>
            </a:r>
            <a:r>
              <a:rPr lang="en-US" u="sng" baseline="0" dirty="0" smtClean="0"/>
              <a:t>X Y’ Z</a:t>
            </a:r>
            <a:r>
              <a:rPr lang="el-GR" baseline="0" dirty="0" smtClean="0"/>
              <a:t> + ΧΥΖ]</a:t>
            </a:r>
            <a:r>
              <a:rPr lang="en-US" baseline="0" dirty="0" smtClean="0"/>
              <a:t> + </a:t>
            </a:r>
            <a:r>
              <a:rPr lang="el-GR" baseline="0" dirty="0" smtClean="0"/>
              <a:t>[</a:t>
            </a:r>
            <a:r>
              <a:rPr lang="en-US" u="sng" baseline="0" dirty="0" smtClean="0"/>
              <a:t>X Y Z’</a:t>
            </a:r>
            <a:r>
              <a:rPr lang="en-US" baseline="0" dirty="0" smtClean="0"/>
              <a:t> + XYZ</a:t>
            </a:r>
            <a:r>
              <a:rPr lang="el-GR" baseline="0" dirty="0" smtClean="0"/>
              <a:t>]</a:t>
            </a:r>
            <a:r>
              <a:rPr lang="en-US" baseline="0" dirty="0" smtClean="0"/>
              <a:t> </a:t>
            </a:r>
            <a:r>
              <a:rPr lang="el-GR" baseline="0" dirty="0" smtClean="0"/>
              <a:t> (άθροισμα 6 γινομένων)</a:t>
            </a:r>
          </a:p>
          <a:p>
            <a:endParaRPr lang="el-GR" baseline="0" dirty="0" smtClean="0"/>
          </a:p>
          <a:p>
            <a:r>
              <a:rPr lang="el-GR" baseline="0" dirty="0" smtClean="0"/>
              <a:t>Παίρνω τα γινόμενα ανά 2:</a:t>
            </a:r>
          </a:p>
          <a:p>
            <a:endParaRPr lang="el-GR" baseline="0" dirty="0" smtClean="0"/>
          </a:p>
          <a:p>
            <a:r>
              <a:rPr lang="en-US" baseline="0" dirty="0" smtClean="0"/>
              <a:t>X</a:t>
            </a:r>
            <a:r>
              <a:rPr lang="el-GR" baseline="0" dirty="0" smtClean="0"/>
              <a:t>’</a:t>
            </a:r>
            <a:r>
              <a:rPr lang="en-US" baseline="0" dirty="0" smtClean="0"/>
              <a:t> Y Z +</a:t>
            </a:r>
            <a:r>
              <a:rPr lang="el-GR" baseline="0" dirty="0" smtClean="0"/>
              <a:t> ΧΥΖ = ΥΖ (Χ’ + Χ) = ΥΖ</a:t>
            </a:r>
          </a:p>
          <a:p>
            <a:r>
              <a:rPr lang="en-US" baseline="0" dirty="0" smtClean="0"/>
              <a:t>X Y’ Z</a:t>
            </a:r>
            <a:r>
              <a:rPr lang="el-GR" baseline="0" dirty="0" smtClean="0"/>
              <a:t> + ΧΥΖ</a:t>
            </a:r>
            <a:r>
              <a:rPr lang="en-US" baseline="0" dirty="0" smtClean="0"/>
              <a:t> </a:t>
            </a:r>
            <a:r>
              <a:rPr lang="el-GR" baseline="0" dirty="0" smtClean="0"/>
              <a:t> = ΧΖ (Υ’ + Υ) = ΧΖ       Τελικά </a:t>
            </a:r>
            <a:r>
              <a:rPr lang="en-US" u="sng" baseline="0" dirty="0" smtClean="0"/>
              <a:t>C= XY+XZ+YZ</a:t>
            </a:r>
            <a:endParaRPr lang="el-GR" u="sng" baseline="0" dirty="0" smtClean="0"/>
          </a:p>
          <a:p>
            <a:r>
              <a:rPr lang="en-US" baseline="0" dirty="0" smtClean="0"/>
              <a:t>X Y Z’ + XYZ </a:t>
            </a:r>
            <a:r>
              <a:rPr lang="el-GR" baseline="0" dirty="0" smtClean="0"/>
              <a:t> = ΧΥ (Ζ+Ζ’) = ΧΥ</a:t>
            </a:r>
          </a:p>
          <a:p>
            <a:endParaRPr lang="el-GR" baseline="0" dirty="0" smtClean="0"/>
          </a:p>
          <a:p>
            <a:r>
              <a:rPr lang="el-GR" baseline="0" dirty="0" smtClean="0"/>
              <a:t>   </a:t>
            </a:r>
          </a:p>
          <a:p>
            <a:r>
              <a:rPr lang="en-US" baseline="0" dirty="0" smtClean="0"/>
              <a:t>H </a:t>
            </a:r>
            <a:r>
              <a:rPr lang="el-GR" baseline="0" dirty="0" smtClean="0"/>
              <a:t>ιδέα είναι ότι καθένα από τα 3 πρώτα γινόμενα του </a:t>
            </a:r>
            <a:r>
              <a:rPr lang="en-US" baseline="0" dirty="0" smtClean="0"/>
              <a:t>C </a:t>
            </a:r>
            <a:r>
              <a:rPr lang="el-GR" baseline="0" dirty="0" smtClean="0"/>
              <a:t>έχει ένα συμπληρωματικό όρο (μία το Χ μία το Υ και μία το Ζ). Άρα αν «κολλήσω» σε καθένα από αυτά το </a:t>
            </a:r>
            <a:r>
              <a:rPr lang="en-US" baseline="0" dirty="0" smtClean="0"/>
              <a:t>XYZ </a:t>
            </a:r>
            <a:r>
              <a:rPr lang="el-GR" baseline="0" dirty="0" smtClean="0"/>
              <a:t>μπορώ να πετύχω απαλοιφές.</a:t>
            </a:r>
          </a:p>
          <a:p>
            <a:endParaRPr lang="el-GR" baseline="0" dirty="0" smtClean="0"/>
          </a:p>
          <a:p>
            <a:r>
              <a:rPr lang="el-GR" dirty="0" smtClean="0"/>
              <a:t> </a:t>
            </a:r>
            <a:r>
              <a:rPr lang="el-GR" u="sng" baseline="0" dirty="0" smtClean="0"/>
              <a:t>ΒΗΜΑΤΑ ΣΧΕΔΙΑΣΗΣ</a:t>
            </a:r>
          </a:p>
          <a:p>
            <a:endParaRPr lang="el-GR" u="sng" baseline="0" dirty="0" smtClean="0"/>
          </a:p>
          <a:p>
            <a:pPr marL="228600" indent="-228600">
              <a:buAutoNum type="arabicPeriod"/>
            </a:pPr>
            <a:r>
              <a:rPr lang="el-GR" u="none" baseline="0" dirty="0" smtClean="0"/>
              <a:t>Γράφω κατακόρυφα τα σήματα εισόδου</a:t>
            </a:r>
          </a:p>
          <a:p>
            <a:pPr marL="228600" indent="-228600">
              <a:buAutoNum type="arabicPeriod"/>
            </a:pPr>
            <a:r>
              <a:rPr lang="el-GR" u="none" baseline="0" dirty="0" smtClean="0"/>
              <a:t>Δίπλα από κάθε σήμα σχεδιάζω έναν </a:t>
            </a:r>
            <a:r>
              <a:rPr lang="el-GR" u="none" baseline="0" dirty="0" err="1" smtClean="0"/>
              <a:t>αντιστροφέα</a:t>
            </a:r>
            <a:r>
              <a:rPr lang="el-GR" u="none" baseline="0" dirty="0" smtClean="0"/>
              <a:t> για να πάρω το συμπληρωματικό</a:t>
            </a:r>
          </a:p>
          <a:p>
            <a:pPr marL="228600" indent="-228600">
              <a:buAutoNum type="arabicPeriod"/>
            </a:pPr>
            <a:r>
              <a:rPr lang="el-GR" u="none" baseline="0" dirty="0" smtClean="0"/>
              <a:t>Για κάθε γινόμενο που έχω βγάλει από τον πίνακα αληθείας κάνω τις κατάλληλες συνδέσεις (τελίτσες) και τις ενώνω σε μία </a:t>
            </a:r>
            <a:r>
              <a:rPr lang="en-US" u="none" baseline="0" dirty="0" smtClean="0"/>
              <a:t>AND</a:t>
            </a:r>
            <a:endParaRPr lang="el-GR" u="none" baseline="0" dirty="0" smtClean="0"/>
          </a:p>
          <a:p>
            <a:pPr marL="228600" indent="-228600">
              <a:buAutoNum type="arabicPeriod"/>
            </a:pPr>
            <a:r>
              <a:rPr lang="el-GR" u="none" baseline="0" dirty="0" smtClean="0"/>
              <a:t>Όλα τα γινόμενα σε μία </a:t>
            </a:r>
            <a:r>
              <a:rPr lang="en-US" u="none" baseline="0" dirty="0" smtClean="0"/>
              <a:t>OR</a:t>
            </a:r>
          </a:p>
          <a:p>
            <a:endParaRPr lang="en-US" dirty="0" smtClean="0"/>
          </a:p>
          <a:p>
            <a:r>
              <a:rPr lang="en-US" baseline="0" dirty="0" smtClean="0"/>
              <a:t>S= X’ Y’ Z + X’ Y Z’ + X Y’ Z’ + X Y Z</a:t>
            </a:r>
          </a:p>
          <a:p>
            <a:r>
              <a:rPr lang="en-US" baseline="0" dirty="0" smtClean="0"/>
              <a:t>C= XY+XZ+YZ</a:t>
            </a:r>
          </a:p>
          <a:p>
            <a:r>
              <a:rPr lang="en-US" baseline="0" dirty="0" smtClean="0"/>
              <a:t>S= X XOR Y XOR Z (</a:t>
            </a:r>
            <a:r>
              <a:rPr lang="el-GR" baseline="0" dirty="0" smtClean="0"/>
              <a:t>Δεν θα υπήρχαν </a:t>
            </a:r>
            <a:r>
              <a:rPr lang="en-US" baseline="0" dirty="0" smtClean="0"/>
              <a:t>AND </a:t>
            </a:r>
            <a:r>
              <a:rPr lang="el-GR" baseline="0" dirty="0" smtClean="0"/>
              <a:t>και η ΧΟ</a:t>
            </a:r>
            <a:r>
              <a:rPr lang="en-US" baseline="0" dirty="0" smtClean="0"/>
              <a:t>R </a:t>
            </a:r>
            <a:r>
              <a:rPr lang="el-GR" baseline="0" dirty="0" smtClean="0"/>
              <a:t>τριών εισόδων θα συνδεόταν με τα σήματα Χ, Υ Ζ)</a:t>
            </a:r>
            <a:endParaRPr lang="en-US"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14</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FA = </a:t>
            </a:r>
            <a:r>
              <a:rPr lang="el-GR" dirty="0" smtClean="0"/>
              <a:t>το κύκλωμα πλήρους αθροιστή</a:t>
            </a:r>
            <a:r>
              <a:rPr lang="el-GR" baseline="0" dirty="0" smtClean="0"/>
              <a:t> ενός </a:t>
            </a:r>
            <a:r>
              <a:rPr lang="en-US" baseline="0" dirty="0" smtClean="0"/>
              <a:t>bit  </a:t>
            </a:r>
            <a:r>
              <a:rPr lang="el-GR" baseline="0" dirty="0" smtClean="0"/>
              <a:t>που είδαμε προηγουμένως (</a:t>
            </a:r>
            <a:r>
              <a:rPr lang="en-US" baseline="0" dirty="0" smtClean="0"/>
              <a:t>Full Adder). </a:t>
            </a:r>
            <a:r>
              <a:rPr lang="el-GR" baseline="0" dirty="0" smtClean="0"/>
              <a:t>Για να υλοποιήσουμε αθροιστή 8 </a:t>
            </a:r>
            <a:r>
              <a:rPr lang="en-US" baseline="0" dirty="0" smtClean="0"/>
              <a:t>bit </a:t>
            </a:r>
            <a:r>
              <a:rPr lang="el-GR" baseline="0" dirty="0" smtClean="0"/>
              <a:t>συνδέουμε 8 τέτοιους αθροιστές. </a:t>
            </a:r>
            <a:endParaRPr lang="en-US" baseline="0" dirty="0" smtClean="0"/>
          </a:p>
          <a:p>
            <a:endParaRPr lang="en-US" baseline="0" dirty="0" smtClean="0"/>
          </a:p>
          <a:p>
            <a:r>
              <a:rPr lang="el-GR" u="sng" baseline="0" dirty="0" smtClean="0"/>
              <a:t>ΠΑΡΑΔΕΙΓΜΑ</a:t>
            </a:r>
          </a:p>
          <a:p>
            <a:r>
              <a:rPr lang="el-GR" baseline="0" dirty="0" err="1" smtClean="0"/>
              <a:t>Π.χ</a:t>
            </a:r>
            <a:r>
              <a:rPr lang="el-GR" baseline="0" dirty="0" smtClean="0"/>
              <a:t>  έστω 2 μη προσημασμένοι αριθμοί, Α = 24 και Β= 100 εκφρασμένοι σε ένα </a:t>
            </a:r>
            <a:r>
              <a:rPr lang="en-US" baseline="0" dirty="0" smtClean="0"/>
              <a:t>byte </a:t>
            </a:r>
            <a:r>
              <a:rPr lang="el-GR" baseline="0" dirty="0" smtClean="0"/>
              <a:t>ο καθένας. Να δείξετε την πρόσθεση πάνω στο κύκλωμα αθροιστή </a:t>
            </a:r>
            <a:r>
              <a:rPr lang="en-US" baseline="0" dirty="0" smtClean="0"/>
              <a:t>8 bit</a:t>
            </a:r>
          </a:p>
          <a:p>
            <a:r>
              <a:rPr lang="el-GR" baseline="0" dirty="0" smtClean="0"/>
              <a:t>      </a:t>
            </a:r>
          </a:p>
          <a:p>
            <a:endParaRPr lang="en-US" baseline="0" dirty="0" smtClean="0"/>
          </a:p>
          <a:p>
            <a:r>
              <a:rPr lang="en-US" baseline="0" dirty="0" smtClean="0"/>
              <a:t>A= </a:t>
            </a:r>
            <a:r>
              <a:rPr lang="el-GR" baseline="0" dirty="0" smtClean="0"/>
              <a:t>(Α</a:t>
            </a:r>
            <a:r>
              <a:rPr lang="el-GR" baseline="-25000" dirty="0" smtClean="0"/>
              <a:t>7</a:t>
            </a:r>
            <a:r>
              <a:rPr lang="el-GR" baseline="0" dirty="0" smtClean="0"/>
              <a:t>Α</a:t>
            </a:r>
            <a:r>
              <a:rPr lang="el-GR" baseline="-25000" dirty="0" smtClean="0"/>
              <a:t>6</a:t>
            </a:r>
            <a:r>
              <a:rPr lang="el-GR" baseline="0" dirty="0" smtClean="0"/>
              <a:t>Α</a:t>
            </a:r>
            <a:r>
              <a:rPr lang="el-GR" baseline="-25000" dirty="0" smtClean="0"/>
              <a:t>5</a:t>
            </a:r>
            <a:r>
              <a:rPr lang="el-GR" baseline="0" dirty="0" smtClean="0"/>
              <a:t>Α</a:t>
            </a:r>
            <a:r>
              <a:rPr lang="el-GR" baseline="-25000" dirty="0" smtClean="0"/>
              <a:t>4</a:t>
            </a:r>
            <a:r>
              <a:rPr lang="el-GR" baseline="0" dirty="0" smtClean="0"/>
              <a:t>Α</a:t>
            </a:r>
            <a:r>
              <a:rPr lang="el-GR" baseline="-25000" dirty="0" smtClean="0"/>
              <a:t>3</a:t>
            </a:r>
            <a:r>
              <a:rPr lang="el-GR" baseline="0" dirty="0" smtClean="0"/>
              <a:t>Α</a:t>
            </a:r>
            <a:r>
              <a:rPr lang="el-GR" baseline="-25000" dirty="0" smtClean="0"/>
              <a:t>2</a:t>
            </a:r>
            <a:r>
              <a:rPr lang="el-GR" baseline="0" dirty="0" smtClean="0"/>
              <a:t>Α</a:t>
            </a:r>
            <a:r>
              <a:rPr lang="el-GR" baseline="-25000" dirty="0" smtClean="0"/>
              <a:t>1</a:t>
            </a:r>
            <a:r>
              <a:rPr lang="el-GR" baseline="0" dirty="0" smtClean="0"/>
              <a:t>Α</a:t>
            </a:r>
            <a:r>
              <a:rPr lang="el-GR" baseline="-25000" dirty="0" smtClean="0"/>
              <a:t>0</a:t>
            </a:r>
            <a:r>
              <a:rPr lang="el-GR" baseline="0" dirty="0" smtClean="0"/>
              <a:t>)=</a:t>
            </a:r>
            <a:r>
              <a:rPr lang="en-US" baseline="0" dirty="0" smtClean="0"/>
              <a:t>00011</a:t>
            </a:r>
            <a:r>
              <a:rPr lang="en-US" b="1" baseline="0" dirty="0" smtClean="0"/>
              <a:t>0</a:t>
            </a:r>
            <a:r>
              <a:rPr lang="en-US" baseline="0" dirty="0" smtClean="0"/>
              <a:t>00</a:t>
            </a:r>
            <a:r>
              <a:rPr lang="el-GR" baseline="0" dirty="0" smtClean="0"/>
              <a:t>    </a:t>
            </a:r>
            <a:endParaRPr lang="en-US" baseline="0" dirty="0" smtClean="0"/>
          </a:p>
          <a:p>
            <a:r>
              <a:rPr lang="en-US" baseline="0" dirty="0" smtClean="0"/>
              <a:t>B =</a:t>
            </a:r>
            <a:r>
              <a:rPr lang="el-GR" baseline="0" dirty="0" smtClean="0"/>
              <a:t>(Β</a:t>
            </a:r>
            <a:r>
              <a:rPr lang="el-GR" baseline="-25000" dirty="0" smtClean="0"/>
              <a:t>7</a:t>
            </a:r>
            <a:r>
              <a:rPr lang="el-GR" baseline="0" dirty="0" smtClean="0"/>
              <a:t>Β</a:t>
            </a:r>
            <a:r>
              <a:rPr lang="el-GR" baseline="-25000" dirty="0" smtClean="0"/>
              <a:t>6</a:t>
            </a:r>
            <a:r>
              <a:rPr lang="el-GR" baseline="0" dirty="0" smtClean="0"/>
              <a:t>Β</a:t>
            </a:r>
            <a:r>
              <a:rPr lang="el-GR" baseline="-25000" dirty="0" smtClean="0"/>
              <a:t>5</a:t>
            </a:r>
            <a:r>
              <a:rPr lang="el-GR" baseline="0" dirty="0" smtClean="0"/>
              <a:t>Β</a:t>
            </a:r>
            <a:r>
              <a:rPr lang="el-GR" baseline="-25000" dirty="0" smtClean="0"/>
              <a:t>4</a:t>
            </a:r>
            <a:r>
              <a:rPr lang="el-GR" baseline="0" dirty="0" smtClean="0"/>
              <a:t>Β</a:t>
            </a:r>
            <a:r>
              <a:rPr lang="el-GR" baseline="-25000" dirty="0" smtClean="0"/>
              <a:t>3</a:t>
            </a:r>
            <a:r>
              <a:rPr lang="el-GR" baseline="0" dirty="0" smtClean="0"/>
              <a:t>Β</a:t>
            </a:r>
            <a:r>
              <a:rPr lang="el-GR" baseline="-25000" dirty="0" smtClean="0"/>
              <a:t>2</a:t>
            </a:r>
            <a:r>
              <a:rPr lang="el-GR" baseline="0" dirty="0" smtClean="0"/>
              <a:t>Β</a:t>
            </a:r>
            <a:r>
              <a:rPr lang="el-GR" baseline="-25000" dirty="0" smtClean="0"/>
              <a:t>1</a:t>
            </a:r>
            <a:r>
              <a:rPr lang="el-GR" baseline="0" dirty="0" smtClean="0"/>
              <a:t>Β</a:t>
            </a:r>
            <a:r>
              <a:rPr lang="el-GR" baseline="-25000" dirty="0" smtClean="0"/>
              <a:t>0</a:t>
            </a:r>
            <a:r>
              <a:rPr lang="el-GR" baseline="0" dirty="0" smtClean="0"/>
              <a:t>) = </a:t>
            </a:r>
            <a:r>
              <a:rPr lang="en-US" baseline="0" dirty="0" smtClean="0"/>
              <a:t>01100</a:t>
            </a:r>
            <a:r>
              <a:rPr lang="en-US" b="1" baseline="0" dirty="0" smtClean="0"/>
              <a:t>1</a:t>
            </a:r>
            <a:r>
              <a:rPr lang="en-US" baseline="0" dirty="0" smtClean="0"/>
              <a:t>0</a:t>
            </a:r>
            <a:r>
              <a:rPr lang="el-GR" baseline="0" dirty="0" smtClean="0"/>
              <a:t>0</a:t>
            </a:r>
            <a:endParaRPr lang="en-US" baseline="0" dirty="0" smtClean="0"/>
          </a:p>
          <a:p>
            <a:endParaRPr lang="en-US" baseline="0" dirty="0" smtClean="0"/>
          </a:p>
          <a:p>
            <a:r>
              <a:rPr lang="en-US" baseline="0" dirty="0" smtClean="0"/>
              <a:t>   00011000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01100100</a:t>
            </a:r>
          </a:p>
          <a:p>
            <a:r>
              <a:rPr lang="en-US" dirty="0" smtClean="0"/>
              <a:t>                0</a:t>
            </a:r>
          </a:p>
          <a:p>
            <a:r>
              <a:rPr lang="en-US" dirty="0" smtClean="0"/>
              <a:t>_______________</a:t>
            </a:r>
          </a:p>
          <a:p>
            <a:endParaRPr lang="en-US" dirty="0" smtClean="0"/>
          </a:p>
          <a:p>
            <a:r>
              <a:rPr lang="el-GR" dirty="0" smtClean="0"/>
              <a:t>Ξεκινώντας</a:t>
            </a:r>
            <a:r>
              <a:rPr lang="el-GR" baseline="0" dirty="0" smtClean="0"/>
              <a:t> από δεξιά:</a:t>
            </a:r>
          </a:p>
          <a:p>
            <a:endParaRPr lang="el-GR" baseline="0" dirty="0" smtClean="0"/>
          </a:p>
          <a:p>
            <a:r>
              <a:rPr lang="el-GR" baseline="0" dirty="0" smtClean="0"/>
              <a:t>Στήλη 0: Α0 = 0, Β0=0, </a:t>
            </a:r>
            <a:r>
              <a:rPr lang="en-US" baseline="0" dirty="0" smtClean="0"/>
              <a:t>C0=0, </a:t>
            </a:r>
            <a:r>
              <a:rPr lang="el-GR" baseline="0" dirty="0" smtClean="0"/>
              <a:t>άρα </a:t>
            </a:r>
            <a:r>
              <a:rPr lang="en-US" baseline="0" dirty="0" smtClean="0"/>
              <a:t>S0=0 </a:t>
            </a:r>
            <a:r>
              <a:rPr lang="el-GR" baseline="0" dirty="0" smtClean="0"/>
              <a:t>και το </a:t>
            </a:r>
            <a:r>
              <a:rPr lang="en-US" baseline="0" dirty="0" smtClean="0"/>
              <a:t>C1=0. To C1 </a:t>
            </a:r>
            <a:r>
              <a:rPr lang="el-GR" baseline="0" dirty="0" smtClean="0"/>
              <a:t>είναι το κρατούμενο εξόδου του πρώτου αθροιστή από δεξιά και ταυτόχρονα είσοδος στον επόμενο αριστερότερο αθροιστή. Γενικά, κάθε αθροιστής παράγει ως έξοδο ένα κρατούμενο με το οποίο τροφοδοτεί τον αμέσως αριστερότερό του.</a:t>
            </a:r>
          </a:p>
          <a:p>
            <a:r>
              <a:rPr lang="el-GR" baseline="0" dirty="0" smtClean="0"/>
              <a:t>Στήλη 1: Α1 = 0, Β1=0, </a:t>
            </a:r>
            <a:r>
              <a:rPr lang="en-US" baseline="0" dirty="0" smtClean="0"/>
              <a:t>C</a:t>
            </a:r>
            <a:r>
              <a:rPr lang="el-GR" baseline="0" dirty="0" smtClean="0"/>
              <a:t>1</a:t>
            </a:r>
            <a:r>
              <a:rPr lang="en-US" baseline="0" dirty="0" smtClean="0"/>
              <a:t>=0, </a:t>
            </a:r>
            <a:r>
              <a:rPr lang="el-GR" baseline="0" dirty="0" smtClean="0"/>
              <a:t>άρα </a:t>
            </a:r>
            <a:r>
              <a:rPr lang="en-US" baseline="0" dirty="0" smtClean="0"/>
              <a:t>S</a:t>
            </a:r>
            <a:r>
              <a:rPr lang="el-GR" baseline="0" dirty="0" smtClean="0"/>
              <a:t>1</a:t>
            </a:r>
            <a:r>
              <a:rPr lang="en-US" baseline="0" dirty="0" smtClean="0"/>
              <a:t>=0 </a:t>
            </a:r>
            <a:r>
              <a:rPr lang="el-GR" baseline="0" dirty="0" smtClean="0"/>
              <a:t>και το </a:t>
            </a:r>
            <a:r>
              <a:rPr lang="en-US" baseline="0" dirty="0" smtClean="0"/>
              <a:t>C</a:t>
            </a:r>
            <a:r>
              <a:rPr lang="el-GR" baseline="0" dirty="0" smtClean="0"/>
              <a:t>2</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2: Α2 = 0, Β2=1, </a:t>
            </a:r>
            <a:r>
              <a:rPr lang="en-US" baseline="0" dirty="0" smtClean="0"/>
              <a:t>C</a:t>
            </a:r>
            <a:r>
              <a:rPr lang="el-GR" baseline="0" dirty="0" smtClean="0"/>
              <a:t>2</a:t>
            </a:r>
            <a:r>
              <a:rPr lang="en-US" baseline="0" dirty="0" smtClean="0"/>
              <a:t>=0, </a:t>
            </a:r>
            <a:r>
              <a:rPr lang="el-GR" baseline="0" dirty="0" smtClean="0"/>
              <a:t>άρα </a:t>
            </a:r>
            <a:r>
              <a:rPr lang="en-US" baseline="0" dirty="0" smtClean="0"/>
              <a:t>S</a:t>
            </a:r>
            <a:r>
              <a:rPr lang="el-GR" baseline="0" dirty="0" smtClean="0"/>
              <a:t>2</a:t>
            </a:r>
            <a:r>
              <a:rPr lang="en-US" baseline="0" dirty="0" smtClean="0"/>
              <a:t>=</a:t>
            </a:r>
            <a:r>
              <a:rPr lang="el-GR" baseline="0" dirty="0" smtClean="0"/>
              <a:t>1</a:t>
            </a:r>
            <a:r>
              <a:rPr lang="en-US" baseline="0" dirty="0" smtClean="0"/>
              <a:t> </a:t>
            </a:r>
            <a:r>
              <a:rPr lang="el-GR" baseline="0" dirty="0" smtClean="0"/>
              <a:t>και το </a:t>
            </a:r>
            <a:r>
              <a:rPr lang="en-US" baseline="0" dirty="0" smtClean="0"/>
              <a:t>C</a:t>
            </a:r>
            <a:r>
              <a:rPr lang="el-GR" baseline="0" dirty="0" smtClean="0"/>
              <a:t>3</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3: Α3 = 1, Β3=0, </a:t>
            </a:r>
            <a:r>
              <a:rPr lang="en-US" baseline="0" dirty="0" smtClean="0"/>
              <a:t>C</a:t>
            </a:r>
            <a:r>
              <a:rPr lang="el-GR" baseline="0" dirty="0" smtClean="0"/>
              <a:t>3</a:t>
            </a:r>
            <a:r>
              <a:rPr lang="en-US" baseline="0" dirty="0" smtClean="0"/>
              <a:t>=0, </a:t>
            </a:r>
            <a:r>
              <a:rPr lang="el-GR" baseline="0" dirty="0" smtClean="0"/>
              <a:t>άρα </a:t>
            </a:r>
            <a:r>
              <a:rPr lang="en-US" baseline="0" dirty="0" smtClean="0"/>
              <a:t>S</a:t>
            </a:r>
            <a:r>
              <a:rPr lang="el-GR" baseline="0" dirty="0" smtClean="0"/>
              <a:t>3</a:t>
            </a:r>
            <a:r>
              <a:rPr lang="en-US" baseline="0" dirty="0" smtClean="0"/>
              <a:t>=</a:t>
            </a:r>
            <a:r>
              <a:rPr lang="el-GR" baseline="0" dirty="0" smtClean="0"/>
              <a:t>1</a:t>
            </a:r>
            <a:r>
              <a:rPr lang="en-US" baseline="0" dirty="0" smtClean="0"/>
              <a:t> </a:t>
            </a:r>
            <a:r>
              <a:rPr lang="el-GR" baseline="0" dirty="0" smtClean="0"/>
              <a:t>και το </a:t>
            </a:r>
            <a:r>
              <a:rPr lang="en-US" baseline="0" dirty="0" smtClean="0"/>
              <a:t>C</a:t>
            </a:r>
            <a:r>
              <a:rPr lang="el-GR" baseline="0" dirty="0" smtClean="0"/>
              <a:t>4</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4: Α4 = 1, Β4=0, </a:t>
            </a:r>
            <a:r>
              <a:rPr lang="en-US" baseline="0" dirty="0" smtClean="0"/>
              <a:t>C</a:t>
            </a:r>
            <a:r>
              <a:rPr lang="el-GR" baseline="0" dirty="0" smtClean="0"/>
              <a:t>4</a:t>
            </a:r>
            <a:r>
              <a:rPr lang="en-US" baseline="0" dirty="0" smtClean="0"/>
              <a:t>=0, </a:t>
            </a:r>
            <a:r>
              <a:rPr lang="el-GR" baseline="0" dirty="0" smtClean="0"/>
              <a:t>άρα </a:t>
            </a:r>
            <a:r>
              <a:rPr lang="en-US" baseline="0" dirty="0" smtClean="0"/>
              <a:t>S</a:t>
            </a:r>
            <a:r>
              <a:rPr lang="el-GR" baseline="0" dirty="0" smtClean="0"/>
              <a:t>4</a:t>
            </a:r>
            <a:r>
              <a:rPr lang="en-US" baseline="0" dirty="0" smtClean="0"/>
              <a:t>=</a:t>
            </a:r>
            <a:r>
              <a:rPr lang="el-GR" baseline="0" dirty="0" smtClean="0"/>
              <a:t>1</a:t>
            </a:r>
            <a:r>
              <a:rPr lang="en-US" baseline="0" dirty="0" smtClean="0"/>
              <a:t> </a:t>
            </a:r>
            <a:r>
              <a:rPr lang="el-GR" baseline="0" dirty="0" smtClean="0"/>
              <a:t>και το </a:t>
            </a:r>
            <a:r>
              <a:rPr lang="en-US" baseline="0" dirty="0" smtClean="0"/>
              <a:t>C</a:t>
            </a:r>
            <a:r>
              <a:rPr lang="el-GR" baseline="0" dirty="0" smtClean="0"/>
              <a:t>5</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5: Α5 = 0, Β5=1, </a:t>
            </a:r>
            <a:r>
              <a:rPr lang="en-US" baseline="0" dirty="0" smtClean="0"/>
              <a:t>C</a:t>
            </a:r>
            <a:r>
              <a:rPr lang="el-GR" baseline="0" dirty="0" smtClean="0"/>
              <a:t>5</a:t>
            </a:r>
            <a:r>
              <a:rPr lang="en-US" baseline="0" dirty="0" smtClean="0"/>
              <a:t>=0, </a:t>
            </a:r>
            <a:r>
              <a:rPr lang="el-GR" baseline="0" dirty="0" smtClean="0"/>
              <a:t>άρα </a:t>
            </a:r>
            <a:r>
              <a:rPr lang="en-US" baseline="0" dirty="0" smtClean="0"/>
              <a:t>S</a:t>
            </a:r>
            <a:r>
              <a:rPr lang="el-GR" baseline="0" dirty="0" smtClean="0"/>
              <a:t>5</a:t>
            </a:r>
            <a:r>
              <a:rPr lang="en-US" baseline="0" dirty="0" smtClean="0"/>
              <a:t>=</a:t>
            </a:r>
            <a:r>
              <a:rPr lang="el-GR" baseline="0" dirty="0" smtClean="0"/>
              <a:t>1</a:t>
            </a:r>
            <a:r>
              <a:rPr lang="en-US" baseline="0" dirty="0" smtClean="0"/>
              <a:t> </a:t>
            </a:r>
            <a:r>
              <a:rPr lang="el-GR" baseline="0" dirty="0" smtClean="0"/>
              <a:t>και το </a:t>
            </a:r>
            <a:r>
              <a:rPr lang="en-US" baseline="0" dirty="0" smtClean="0"/>
              <a:t>C</a:t>
            </a:r>
            <a:r>
              <a:rPr lang="el-GR" baseline="0" dirty="0" smtClean="0"/>
              <a:t>6</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6: Α6 = 0, Β6=1, </a:t>
            </a:r>
            <a:r>
              <a:rPr lang="en-US" baseline="0" dirty="0" smtClean="0"/>
              <a:t>C</a:t>
            </a:r>
            <a:r>
              <a:rPr lang="el-GR" baseline="0" dirty="0" smtClean="0"/>
              <a:t>6</a:t>
            </a:r>
            <a:r>
              <a:rPr lang="en-US" baseline="0" dirty="0" smtClean="0"/>
              <a:t>=0, </a:t>
            </a:r>
            <a:r>
              <a:rPr lang="el-GR" baseline="0" dirty="0" smtClean="0"/>
              <a:t>άρα </a:t>
            </a:r>
            <a:r>
              <a:rPr lang="en-US" baseline="0" dirty="0" smtClean="0"/>
              <a:t>S</a:t>
            </a:r>
            <a:r>
              <a:rPr lang="el-GR" baseline="0" dirty="0" smtClean="0"/>
              <a:t>6</a:t>
            </a:r>
            <a:r>
              <a:rPr lang="en-US" baseline="0" dirty="0" smtClean="0"/>
              <a:t>=</a:t>
            </a:r>
            <a:r>
              <a:rPr lang="el-GR" baseline="0" dirty="0" smtClean="0"/>
              <a:t>1</a:t>
            </a:r>
            <a:r>
              <a:rPr lang="en-US" baseline="0" dirty="0" smtClean="0"/>
              <a:t> </a:t>
            </a:r>
            <a:r>
              <a:rPr lang="el-GR" baseline="0" dirty="0" smtClean="0"/>
              <a:t>και το </a:t>
            </a:r>
            <a:r>
              <a:rPr lang="en-US" baseline="0" dirty="0" smtClean="0"/>
              <a:t>C</a:t>
            </a:r>
            <a:r>
              <a:rPr lang="el-GR" baseline="0" dirty="0" smtClean="0"/>
              <a:t>7</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Στήλη 7: Α7 = 0, Β7=0, </a:t>
            </a:r>
            <a:r>
              <a:rPr lang="en-US" baseline="0" dirty="0" smtClean="0"/>
              <a:t>C</a:t>
            </a:r>
            <a:r>
              <a:rPr lang="el-GR" baseline="0" dirty="0" smtClean="0"/>
              <a:t>7</a:t>
            </a:r>
            <a:r>
              <a:rPr lang="en-US" baseline="0" dirty="0" smtClean="0"/>
              <a:t>=0, </a:t>
            </a:r>
            <a:r>
              <a:rPr lang="el-GR" baseline="0" dirty="0" smtClean="0"/>
              <a:t>άρα </a:t>
            </a:r>
            <a:r>
              <a:rPr lang="en-US" baseline="0" dirty="0" smtClean="0"/>
              <a:t>S</a:t>
            </a:r>
            <a:r>
              <a:rPr lang="el-GR" baseline="0" dirty="0" smtClean="0"/>
              <a:t>7</a:t>
            </a:r>
            <a:r>
              <a:rPr lang="en-US" baseline="0" dirty="0" smtClean="0"/>
              <a:t>=</a:t>
            </a:r>
            <a:r>
              <a:rPr lang="el-GR" baseline="0" dirty="0" smtClean="0"/>
              <a:t>0</a:t>
            </a:r>
            <a:r>
              <a:rPr lang="en-US" baseline="0" dirty="0" smtClean="0"/>
              <a:t> </a:t>
            </a:r>
            <a:r>
              <a:rPr lang="el-GR" baseline="0" dirty="0" smtClean="0"/>
              <a:t>και το </a:t>
            </a:r>
            <a:r>
              <a:rPr lang="en-US" baseline="0" dirty="0" smtClean="0"/>
              <a:t>C</a:t>
            </a:r>
            <a:r>
              <a:rPr lang="el-GR" baseline="0" dirty="0" smtClean="0"/>
              <a:t>8</a:t>
            </a:r>
            <a:r>
              <a:rPr lang="en-US" baseline="0" dirty="0" smtClean="0"/>
              <a:t>=0.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Άρα το άθροισμα είναι </a:t>
            </a:r>
            <a:r>
              <a:rPr lang="en-US" baseline="0" dirty="0" smtClean="0"/>
              <a:t>S7S6S5S4…..S0= </a:t>
            </a:r>
            <a:r>
              <a:rPr lang="el-GR" baseline="0" dirty="0" smtClean="0"/>
              <a:t> 01111100 = 124</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15</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Α-Β:</a:t>
            </a:r>
          </a:p>
          <a:p>
            <a:endParaRPr lang="el-GR" dirty="0" smtClean="0"/>
          </a:p>
          <a:p>
            <a:r>
              <a:rPr lang="el-GR" dirty="0" smtClean="0"/>
              <a:t>Τα</a:t>
            </a:r>
            <a:r>
              <a:rPr lang="el-GR" baseline="0" dirty="0" smtClean="0"/>
              <a:t> σήματα Α τροφοδοτούν τον αθροιστή στην κανονική τους μορφή.</a:t>
            </a:r>
          </a:p>
          <a:p>
            <a:r>
              <a:rPr lang="el-GR" baseline="0" dirty="0" smtClean="0"/>
              <a:t>Τα Β περνούν από μία </a:t>
            </a:r>
            <a:r>
              <a:rPr lang="en-US" baseline="0" dirty="0" smtClean="0"/>
              <a:t>XOR </a:t>
            </a:r>
            <a:r>
              <a:rPr lang="el-GR" baseline="0" dirty="0" smtClean="0"/>
              <a:t> και ειδικότερα κάθε </a:t>
            </a:r>
            <a:r>
              <a:rPr lang="en-US" baseline="0" dirty="0" smtClean="0"/>
              <a:t>bit Bi </a:t>
            </a:r>
            <a:r>
              <a:rPr lang="el-GR" baseline="0" dirty="0" smtClean="0"/>
              <a:t>λαμβάνει μέρος σε μία πράξη </a:t>
            </a:r>
            <a:r>
              <a:rPr lang="en-US" baseline="0" dirty="0" smtClean="0"/>
              <a:t>XOR </a:t>
            </a:r>
            <a:r>
              <a:rPr lang="el-GR" baseline="0" dirty="0" smtClean="0"/>
              <a:t>μαζί με ένα σήμα </a:t>
            </a:r>
            <a:r>
              <a:rPr lang="en-US" baseline="0" dirty="0" smtClean="0"/>
              <a:t>G</a:t>
            </a:r>
          </a:p>
          <a:p>
            <a:r>
              <a:rPr lang="el-GR" baseline="0" dirty="0" smtClean="0"/>
              <a:t>Δηλαδή έχουμε Β0 Χ</a:t>
            </a:r>
            <a:r>
              <a:rPr lang="en-US" baseline="0" dirty="0" smtClean="0"/>
              <a:t>OR G, B1 XOR G, …….. B7 XOR G</a:t>
            </a:r>
          </a:p>
          <a:p>
            <a:endParaRPr lang="en-US" baseline="0" dirty="0" smtClean="0"/>
          </a:p>
          <a:p>
            <a:r>
              <a:rPr lang="en-US" baseline="0" dirty="0" smtClean="0"/>
              <a:t>2 </a:t>
            </a:r>
            <a:r>
              <a:rPr lang="el-GR" baseline="0" dirty="0" smtClean="0"/>
              <a:t>περιπτώσεις για το σήμα </a:t>
            </a:r>
            <a:r>
              <a:rPr lang="en-US" baseline="0" dirty="0" smtClean="0"/>
              <a:t>G:</a:t>
            </a:r>
          </a:p>
          <a:p>
            <a:pPr marL="228600" indent="-228600">
              <a:buAutoNum type="alphaUcParenR"/>
            </a:pPr>
            <a:r>
              <a:rPr lang="en-US" baseline="0" dirty="0" smtClean="0"/>
              <a:t>G=0. </a:t>
            </a:r>
            <a:r>
              <a:rPr lang="el-GR" baseline="0" dirty="0" smtClean="0"/>
              <a:t>Αν το </a:t>
            </a:r>
            <a:r>
              <a:rPr lang="en-US" baseline="0" dirty="0" smtClean="0"/>
              <a:t>G=0 </a:t>
            </a:r>
            <a:r>
              <a:rPr lang="el-GR" baseline="0" dirty="0" smtClean="0"/>
              <a:t>τότε στις πύλες </a:t>
            </a:r>
            <a:r>
              <a:rPr lang="en-US" baseline="0" dirty="0" smtClean="0"/>
              <a:t>XOR </a:t>
            </a:r>
            <a:r>
              <a:rPr lang="el-GR" baseline="0" dirty="0" smtClean="0"/>
              <a:t>Εκτελείται η πράξη Β</a:t>
            </a:r>
            <a:r>
              <a:rPr lang="en-US" baseline="0" dirty="0" err="1" smtClean="0"/>
              <a:t>i</a:t>
            </a:r>
            <a:r>
              <a:rPr lang="el-GR" baseline="0" dirty="0" smtClean="0"/>
              <a:t> ΧΟ</a:t>
            </a:r>
            <a:r>
              <a:rPr lang="en-US" baseline="0" dirty="0" smtClean="0"/>
              <a:t>R 0. </a:t>
            </a:r>
            <a:r>
              <a:rPr lang="el-GR" baseline="0" dirty="0" smtClean="0"/>
              <a:t>Έχουμε 2 </a:t>
            </a:r>
            <a:r>
              <a:rPr lang="el-GR" baseline="0" dirty="0" err="1" smtClean="0"/>
              <a:t>υπο</a:t>
            </a:r>
            <a:r>
              <a:rPr lang="el-GR" baseline="0" dirty="0" smtClean="0"/>
              <a:t>-περιπτώσεις</a:t>
            </a:r>
          </a:p>
          <a:p>
            <a:pPr marL="228600" indent="-228600">
              <a:buNone/>
            </a:pPr>
            <a:r>
              <a:rPr lang="el-GR" baseline="0" dirty="0" smtClean="0"/>
              <a:t>      Α1) Β</a:t>
            </a:r>
            <a:r>
              <a:rPr lang="en-US" baseline="0" dirty="0" err="1" smtClean="0"/>
              <a:t>i</a:t>
            </a:r>
            <a:r>
              <a:rPr lang="en-US" baseline="0" dirty="0" smtClean="0"/>
              <a:t> =0, </a:t>
            </a:r>
            <a:r>
              <a:rPr lang="el-GR" baseline="0" dirty="0" smtClean="0"/>
              <a:t>τότε η πράξη </a:t>
            </a:r>
            <a:r>
              <a:rPr lang="en-US" baseline="0" dirty="0" smtClean="0"/>
              <a:t>XOR </a:t>
            </a:r>
            <a:r>
              <a:rPr lang="el-GR" baseline="0" dirty="0" smtClean="0"/>
              <a:t>θα δώσει 0 ΧΟ</a:t>
            </a:r>
            <a:r>
              <a:rPr lang="en-US" baseline="0" dirty="0" smtClean="0"/>
              <a:t>R 0 =0</a:t>
            </a:r>
          </a:p>
          <a:p>
            <a:pPr marL="228600" indent="-228600">
              <a:buNone/>
            </a:pPr>
            <a:r>
              <a:rPr lang="en-US" baseline="0" dirty="0" smtClean="0"/>
              <a:t>      A2) Bi =1, </a:t>
            </a:r>
            <a:r>
              <a:rPr lang="el-GR" baseline="0" dirty="0" smtClean="0"/>
              <a:t>η πράξη </a:t>
            </a:r>
            <a:r>
              <a:rPr lang="en-US" baseline="0" dirty="0" smtClean="0"/>
              <a:t>XOR </a:t>
            </a:r>
            <a:r>
              <a:rPr lang="el-GR" baseline="0" dirty="0" smtClean="0"/>
              <a:t>θα δώσει 1 ΧΟ</a:t>
            </a:r>
            <a:r>
              <a:rPr lang="en-US" baseline="0" dirty="0" smtClean="0"/>
              <a:t>R 0 =1 </a:t>
            </a:r>
          </a:p>
          <a:p>
            <a:pPr marL="228600" indent="-228600">
              <a:buNone/>
            </a:pPr>
            <a:r>
              <a:rPr lang="el-GR" baseline="0" dirty="0" smtClean="0"/>
              <a:t>Από τις περιπτώσεις Α1, Α2  συμπεραίνουμε ότι το αποτέλεσμα των </a:t>
            </a:r>
            <a:r>
              <a:rPr lang="en-US" baseline="0" dirty="0" smtClean="0"/>
              <a:t>XOR </a:t>
            </a:r>
            <a:r>
              <a:rPr lang="el-GR" baseline="0" dirty="0" smtClean="0"/>
              <a:t>είναι ότι είναι και το </a:t>
            </a:r>
            <a:r>
              <a:rPr lang="en-US" baseline="0" dirty="0" smtClean="0"/>
              <a:t>Bi. </a:t>
            </a:r>
            <a:r>
              <a:rPr lang="el-GR" baseline="0" dirty="0" smtClean="0"/>
              <a:t>Συνεχίζοντας, αυτό σημαίνει ότι οι αθροιστές </a:t>
            </a:r>
            <a:r>
              <a:rPr lang="en-US" baseline="0" dirty="0" smtClean="0"/>
              <a:t>FA </a:t>
            </a:r>
            <a:r>
              <a:rPr lang="el-GR" baseline="0" dirty="0" smtClean="0"/>
              <a:t>θα εκτελούν την πράξη Α</a:t>
            </a:r>
            <a:r>
              <a:rPr lang="en-US" baseline="0" dirty="0" err="1" smtClean="0"/>
              <a:t>i</a:t>
            </a:r>
            <a:r>
              <a:rPr lang="en-US" baseline="0" dirty="0" smtClean="0"/>
              <a:t> + Bi + C0 = Ai+ Bi, </a:t>
            </a:r>
            <a:r>
              <a:rPr lang="el-GR" baseline="0" dirty="0" smtClean="0"/>
              <a:t>δηλαδή πρόσθεση. Στην πρόσθεση το αρχικό κρατούμενο </a:t>
            </a:r>
            <a:r>
              <a:rPr lang="en-US" baseline="0" dirty="0" smtClean="0"/>
              <a:t>C0 = 0</a:t>
            </a:r>
          </a:p>
          <a:p>
            <a:pPr marL="228600" indent="-228600">
              <a:buNone/>
            </a:pPr>
            <a:endParaRPr lang="en-US" baseline="0" dirty="0" smtClean="0"/>
          </a:p>
          <a:p>
            <a:pPr marL="228600" indent="-228600">
              <a:buNone/>
            </a:pPr>
            <a:r>
              <a:rPr lang="el-GR" baseline="0" dirty="0" smtClean="0"/>
              <a:t>Τελικά, το κύκλωμα λειτουργεί ως αθροιστής</a:t>
            </a:r>
          </a:p>
          <a:p>
            <a:pPr marL="228600" indent="-228600">
              <a:buNone/>
            </a:pPr>
            <a:endParaRPr lang="el-GR" baseline="0" dirty="0" smtClean="0"/>
          </a:p>
          <a:p>
            <a:pPr marL="228600" indent="-228600">
              <a:buNone/>
            </a:pPr>
            <a:r>
              <a:rPr lang="el-GR" baseline="0" dirty="0" smtClean="0"/>
              <a:t>Β) </a:t>
            </a:r>
            <a:r>
              <a:rPr lang="en-US" baseline="0" dirty="0" smtClean="0"/>
              <a:t>G=1, </a:t>
            </a:r>
            <a:r>
              <a:rPr lang="el-GR" baseline="0" dirty="0" smtClean="0"/>
              <a:t>από τις πύλες </a:t>
            </a:r>
            <a:r>
              <a:rPr lang="en-US" baseline="0" dirty="0" smtClean="0"/>
              <a:t>XOR </a:t>
            </a:r>
            <a:r>
              <a:rPr lang="el-GR" baseline="0" dirty="0" smtClean="0"/>
              <a:t>θα εκτελεστεί η πράξη Β</a:t>
            </a:r>
            <a:r>
              <a:rPr lang="en-US" baseline="0" dirty="0" err="1" smtClean="0"/>
              <a:t>i</a:t>
            </a:r>
            <a:r>
              <a:rPr lang="en-US" baseline="0" dirty="0" smtClean="0"/>
              <a:t> XOR 1.</a:t>
            </a:r>
          </a:p>
          <a:p>
            <a:pPr marL="228600" indent="-228600">
              <a:buNone/>
            </a:pPr>
            <a:r>
              <a:rPr lang="en-US" baseline="0" dirty="0" smtClean="0"/>
              <a:t>    B1) Bi=0 </a:t>
            </a:r>
            <a:r>
              <a:rPr lang="el-GR" baseline="0" dirty="0" smtClean="0"/>
              <a:t>άρα εκτελείται η 0 ΧΟ</a:t>
            </a:r>
            <a:r>
              <a:rPr lang="en-US" baseline="0" dirty="0" smtClean="0"/>
              <a:t>R 1 =1</a:t>
            </a:r>
          </a:p>
          <a:p>
            <a:pPr marL="228600" indent="-228600">
              <a:buNone/>
            </a:pPr>
            <a:r>
              <a:rPr lang="en-US" baseline="0" dirty="0" smtClean="0"/>
              <a:t>    B2) Bi=1, </a:t>
            </a:r>
            <a:r>
              <a:rPr lang="el-GR" baseline="0" dirty="0" smtClean="0"/>
              <a:t>άρα 1 ΧΟ</a:t>
            </a:r>
            <a:r>
              <a:rPr lang="en-US" baseline="0" dirty="0" smtClean="0"/>
              <a:t>R 1 =0</a:t>
            </a:r>
          </a:p>
          <a:p>
            <a:pPr marL="228600" indent="-228600">
              <a:buNone/>
            </a:pPr>
            <a:r>
              <a:rPr lang="el-GR" baseline="0" dirty="0" smtClean="0"/>
              <a:t>Από Β1 και Β2 συνεπάγεται ότι το αποτέλεσμα της </a:t>
            </a:r>
            <a:r>
              <a:rPr lang="en-US" baseline="0" dirty="0" smtClean="0"/>
              <a:t>XOR </a:t>
            </a:r>
            <a:r>
              <a:rPr lang="el-GR" baseline="0" dirty="0" smtClean="0"/>
              <a:t>είναι πάντοτε αντίστροφο του Β</a:t>
            </a:r>
            <a:r>
              <a:rPr lang="en-US" baseline="0" dirty="0" err="1" smtClean="0"/>
              <a:t>i</a:t>
            </a:r>
            <a:r>
              <a:rPr lang="en-US" baseline="0" dirty="0" smtClean="0"/>
              <a:t>, </a:t>
            </a:r>
            <a:r>
              <a:rPr lang="el-GR" baseline="0" dirty="0" smtClean="0"/>
              <a:t>δηλαδή </a:t>
            </a:r>
            <a:r>
              <a:rPr lang="en-US" baseline="0" dirty="0" err="1" smtClean="0"/>
              <a:t>B’</a:t>
            </a:r>
            <a:r>
              <a:rPr lang="en-US" baseline="-25000" dirty="0" err="1" smtClean="0"/>
              <a:t>i</a:t>
            </a:r>
            <a:endParaRPr lang="en-US" baseline="-25000" dirty="0" smtClean="0"/>
          </a:p>
          <a:p>
            <a:pPr marL="228600" indent="-228600">
              <a:buNone/>
            </a:pPr>
            <a:r>
              <a:rPr lang="el-GR" baseline="0" dirty="0" smtClean="0"/>
              <a:t>ΔΗΛΑΔΗ Β ΧΟ</a:t>
            </a:r>
            <a:r>
              <a:rPr lang="en-US" baseline="0" dirty="0" smtClean="0"/>
              <a:t>R 1 = B’</a:t>
            </a:r>
          </a:p>
          <a:p>
            <a:pPr marL="228600" indent="-228600">
              <a:buNone/>
            </a:pPr>
            <a:endParaRPr lang="el-GR" baseline="0" dirty="0" smtClean="0"/>
          </a:p>
          <a:p>
            <a:pPr marL="228600" indent="-228600">
              <a:buNone/>
            </a:pPr>
            <a:r>
              <a:rPr lang="el-GR" baseline="0" dirty="0" smtClean="0"/>
              <a:t>Άρα τι δέχεται ως είσοδο ο αθροιστής; ΔΕΝ βάζω δείκτες το γράφω γενικά.</a:t>
            </a:r>
          </a:p>
          <a:p>
            <a:pPr marL="228600" indent="-228600">
              <a:buNone/>
            </a:pPr>
            <a:r>
              <a:rPr lang="el-GR" baseline="0" dirty="0" smtClean="0"/>
              <a:t>Α + Β’ + 1(δηλαδή το </a:t>
            </a:r>
            <a:r>
              <a:rPr lang="en-US" baseline="0" dirty="0" smtClean="0"/>
              <a:t>C0=1)</a:t>
            </a:r>
          </a:p>
          <a:p>
            <a:pPr marL="228600" indent="-228600">
              <a:buNone/>
            </a:pPr>
            <a:endParaRPr lang="el-GR" baseline="0" dirty="0" smtClean="0"/>
          </a:p>
          <a:p>
            <a:pPr marL="228600" indent="-228600">
              <a:buNone/>
            </a:pPr>
            <a:r>
              <a:rPr lang="el-GR" baseline="0" dirty="0" smtClean="0"/>
              <a:t>Α + Β’ +1 = Α + Σ1(Β) +1 = Α + Σ2(Β) = Α-Β</a:t>
            </a:r>
          </a:p>
          <a:p>
            <a:pPr marL="228600" indent="-228600">
              <a:buNone/>
            </a:pPr>
            <a:r>
              <a:rPr lang="el-GR" baseline="0" dirty="0" smtClean="0"/>
              <a:t>Άρα, αν η πράξη που πρέπει να εκτελεστεί είναι αφαίρεση, τότε  η </a:t>
            </a:r>
            <a:r>
              <a:rPr lang="en-US" baseline="0" dirty="0" smtClean="0"/>
              <a:t>ALU </a:t>
            </a:r>
            <a:r>
              <a:rPr lang="el-GR" baseline="0" dirty="0" smtClean="0"/>
              <a:t>στέλνει ένα σήμα ίσο με 1 στο </a:t>
            </a:r>
            <a:r>
              <a:rPr lang="en-US" baseline="0" dirty="0" smtClean="0"/>
              <a:t>G. </a:t>
            </a:r>
            <a:r>
              <a:rPr lang="el-GR" baseline="0" dirty="0" smtClean="0"/>
              <a:t>Αυτό μετατρέπει αυτομάτως τον αθροιστή σε αφαιρέτη.</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ΥΠΕΡΧΕΙΛΙΣΗ: Για να ελέγξουμε την υπερχείλιση ελέγχουμε αν τα </a:t>
            </a:r>
            <a:r>
              <a:rPr lang="en-US" baseline="0" dirty="0" smtClean="0"/>
              <a:t>bit C8 </a:t>
            </a:r>
            <a:r>
              <a:rPr lang="el-GR" baseline="0" dirty="0" smtClean="0"/>
              <a:t>και </a:t>
            </a:r>
            <a:r>
              <a:rPr lang="en-US" baseline="0" dirty="0" smtClean="0"/>
              <a:t>C7 </a:t>
            </a:r>
            <a:r>
              <a:rPr lang="el-GR" baseline="0" dirty="0" smtClean="0"/>
              <a:t>είναι ίδια. Αν </a:t>
            </a:r>
            <a:r>
              <a:rPr lang="en-US" baseline="0" dirty="0" smtClean="0"/>
              <a:t>C8=C7 </a:t>
            </a:r>
            <a:r>
              <a:rPr lang="el-GR" baseline="0" dirty="0" smtClean="0"/>
              <a:t>τότε Μ=0, ενώ αν </a:t>
            </a:r>
            <a:r>
              <a:rPr lang="en-US" baseline="0" dirty="0" smtClean="0"/>
              <a:t>C7 &lt;&gt; C8 </a:t>
            </a:r>
            <a:r>
              <a:rPr lang="el-GR" baseline="0" dirty="0" smtClean="0"/>
              <a:t>τότε η </a:t>
            </a:r>
            <a:r>
              <a:rPr lang="en-US" baseline="0" dirty="0" smtClean="0"/>
              <a:t>XOR </a:t>
            </a:r>
            <a:r>
              <a:rPr lang="el-GR" baseline="0" dirty="0" smtClean="0"/>
              <a:t>δίνει 1 δηλαδή Μ=1.</a:t>
            </a:r>
          </a:p>
          <a:p>
            <a:pPr marL="228600" indent="-228600">
              <a:buNone/>
            </a:pPr>
            <a:endParaRPr lang="el-GR" baseline="0" dirty="0" smtClean="0"/>
          </a:p>
          <a:p>
            <a:pPr marL="228600" indent="-228600">
              <a:buNone/>
            </a:pPr>
            <a:r>
              <a:rPr lang="el-GR" baseline="0" dirty="0" smtClean="0"/>
              <a:t>Έχουμε υπερχείλιση όταν τα </a:t>
            </a:r>
            <a:r>
              <a:rPr lang="en-US" baseline="0" dirty="0" smtClean="0"/>
              <a:t>C7 </a:t>
            </a:r>
            <a:r>
              <a:rPr lang="el-GR" baseline="0" dirty="0" smtClean="0"/>
              <a:t>και </a:t>
            </a:r>
            <a:r>
              <a:rPr lang="en-US" baseline="0" dirty="0" smtClean="0"/>
              <a:t>C8 </a:t>
            </a:r>
            <a:r>
              <a:rPr lang="el-GR" baseline="0" dirty="0" smtClean="0"/>
              <a:t>είναι διαφορετικά. Άρα αν το Μ = 1 τότε αυτό το σήμα δίνεται πίσω σε έναν </a:t>
            </a:r>
            <a:r>
              <a:rPr lang="el-GR" baseline="0" dirty="0" err="1" smtClean="0"/>
              <a:t>καταχωρητή</a:t>
            </a:r>
            <a:r>
              <a:rPr lang="en-US" baseline="0" dirty="0" smtClean="0"/>
              <a:t> (</a:t>
            </a:r>
            <a:r>
              <a:rPr lang="el-GR" baseline="0" dirty="0" smtClean="0"/>
              <a:t>κύκλωμα της </a:t>
            </a:r>
            <a:r>
              <a:rPr lang="en-US" baseline="0" dirty="0" smtClean="0"/>
              <a:t>CPU </a:t>
            </a:r>
            <a:r>
              <a:rPr lang="el-GR" baseline="0" dirty="0" smtClean="0"/>
              <a:t>που αποθηκεύει δεδομένα τα οποία η </a:t>
            </a:r>
            <a:r>
              <a:rPr lang="en-US" baseline="0" dirty="0" smtClean="0"/>
              <a:t>CPU </a:t>
            </a:r>
            <a:r>
              <a:rPr lang="el-GR" baseline="0" dirty="0" smtClean="0"/>
              <a:t>επεξεργάζεται) της </a:t>
            </a:r>
            <a:r>
              <a:rPr lang="en-US" baseline="0" dirty="0" smtClean="0"/>
              <a:t>CPU</a:t>
            </a:r>
            <a:r>
              <a:rPr lang="el-GR" baseline="0" dirty="0" smtClean="0"/>
              <a:t>. </a:t>
            </a:r>
            <a:r>
              <a:rPr lang="en-US" baseline="0" dirty="0" smtClean="0"/>
              <a:t>A</a:t>
            </a:r>
            <a:r>
              <a:rPr lang="el-GR" baseline="0" dirty="0" err="1" smtClean="0"/>
              <a:t>υτό</a:t>
            </a:r>
            <a:r>
              <a:rPr lang="el-GR" baseline="0" dirty="0" smtClean="0"/>
              <a:t> είναι ένα σήμα ειδοποίησης για </a:t>
            </a:r>
            <a:r>
              <a:rPr lang="en-US" baseline="0" dirty="0" smtClean="0"/>
              <a:t>Overflow, </a:t>
            </a:r>
            <a:r>
              <a:rPr lang="el-GR" baseline="0" dirty="0" smtClean="0"/>
              <a:t>το οποίο εφόσον είναι 1 σημαίνει ότι θα δοθεί μήνυμα λάθους. </a:t>
            </a: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Έστω προσθέτουμε 2 θετικούς αριθμούς ενός </a:t>
            </a:r>
            <a:r>
              <a:rPr lang="en-US" baseline="0" dirty="0" smtClean="0"/>
              <a:t>byte</a:t>
            </a:r>
          </a:p>
          <a:p>
            <a:pPr marL="228600" indent="-228600">
              <a:buNone/>
            </a:pPr>
            <a:endParaRPr lang="en-US" baseline="0" dirty="0" smtClean="0"/>
          </a:p>
          <a:p>
            <a:pPr marL="228600" indent="-228600">
              <a:buNone/>
            </a:pPr>
            <a:r>
              <a:rPr lang="en-US" baseline="0" dirty="0" smtClean="0"/>
              <a:t>A7=B7=0 </a:t>
            </a:r>
            <a:r>
              <a:rPr lang="el-GR" baseline="0" dirty="0" smtClean="0"/>
              <a:t>αν το </a:t>
            </a:r>
            <a:r>
              <a:rPr lang="en-US" baseline="0" dirty="0" smtClean="0"/>
              <a:t>S7=1 </a:t>
            </a:r>
            <a:r>
              <a:rPr lang="el-GR" baseline="0" dirty="0" smtClean="0"/>
              <a:t>τότε ο αριθμός που βγαίνει ως αποτέλεσμα είναι αρνητικός!</a:t>
            </a:r>
          </a:p>
          <a:p>
            <a:pPr marL="228600" indent="-228600">
              <a:buNone/>
            </a:pPr>
            <a:r>
              <a:rPr lang="el-GR" baseline="0" dirty="0" smtClean="0"/>
              <a:t>Για να συμβεί αυτό πρέπει </a:t>
            </a:r>
            <a:r>
              <a:rPr lang="en-US" baseline="0" dirty="0" smtClean="0"/>
              <a:t>C7=1</a:t>
            </a:r>
          </a:p>
          <a:p>
            <a:pPr marL="228600" indent="-228600">
              <a:buNone/>
            </a:pPr>
            <a:r>
              <a:rPr lang="en-US" baseline="0" dirty="0" smtClean="0"/>
              <a:t>A7+B7+C7=0+0+C7=1. </a:t>
            </a:r>
            <a:r>
              <a:rPr lang="el-GR" baseline="0" dirty="0" smtClean="0"/>
              <a:t>Σε αυτή την περίπτωση το </a:t>
            </a:r>
            <a:r>
              <a:rPr lang="en-US" baseline="0" dirty="0" smtClean="0"/>
              <a:t>C8=0</a:t>
            </a:r>
          </a:p>
          <a:p>
            <a:pPr marL="228600" indent="-228600">
              <a:buNone/>
            </a:pPr>
            <a:r>
              <a:rPr lang="el-GR" baseline="0" dirty="0" smtClean="0"/>
              <a:t>Άρα </a:t>
            </a:r>
            <a:r>
              <a:rPr lang="en-US" baseline="0" dirty="0" smtClean="0"/>
              <a:t>C7&lt;&gt;C8.</a:t>
            </a:r>
            <a:r>
              <a:rPr lang="el-GR" baseline="0" dirty="0" smtClean="0"/>
              <a:t> Άρα περνώντας τα </a:t>
            </a:r>
            <a:r>
              <a:rPr lang="en-US" baseline="0" dirty="0" smtClean="0"/>
              <a:t>C7, C8 </a:t>
            </a:r>
            <a:r>
              <a:rPr lang="el-GR" baseline="0" dirty="0" smtClean="0"/>
              <a:t>από την </a:t>
            </a:r>
            <a:r>
              <a:rPr lang="en-US" baseline="0" dirty="0" smtClean="0"/>
              <a:t>XOR </a:t>
            </a:r>
            <a:r>
              <a:rPr lang="el-GR" baseline="0" dirty="0" smtClean="0"/>
              <a:t>θα έχουμε Μ=1 (σήμα υπερχείλισης)</a:t>
            </a:r>
            <a:endParaRPr lang="en-US" baseline="0" dirty="0" smtClean="0"/>
          </a:p>
          <a:p>
            <a:pPr marL="228600" indent="-228600">
              <a:buNone/>
            </a:pPr>
            <a:endParaRPr lang="el-GR" baseline="0" dirty="0" smtClean="0"/>
          </a:p>
          <a:p>
            <a:pPr marL="228600" indent="-228600">
              <a:buNone/>
            </a:pPr>
            <a:endParaRPr lang="en-US" baseline="0" dirty="0" smtClean="0"/>
          </a:p>
          <a:p>
            <a:pPr marL="228600" indent="-228600">
              <a:buNone/>
            </a:pPr>
            <a:r>
              <a:rPr lang="el-GR" baseline="0" dirty="0" smtClean="0"/>
              <a:t>_____________________________________________ 2</a:t>
            </a:r>
            <a:r>
              <a:rPr lang="el-GR" baseline="30000" dirty="0" smtClean="0"/>
              <a:t>ο</a:t>
            </a:r>
            <a:r>
              <a:rPr lang="el-GR" baseline="0" dirty="0" smtClean="0"/>
              <a:t> γκρουπ ___________________________________________________</a:t>
            </a:r>
          </a:p>
          <a:p>
            <a:pPr marL="228600" indent="-228600">
              <a:buNone/>
            </a:pPr>
            <a:endParaRPr lang="el-GR" baseline="0" dirty="0" smtClean="0"/>
          </a:p>
          <a:p>
            <a:pPr marL="228600" indent="-228600">
              <a:buNone/>
            </a:pPr>
            <a:r>
              <a:rPr lang="el-GR" baseline="0" dirty="0" smtClean="0"/>
              <a:t>Κάθε αθροιστής </a:t>
            </a:r>
            <a:r>
              <a:rPr lang="en-US" baseline="0" dirty="0" smtClean="0"/>
              <a:t>FA </a:t>
            </a:r>
            <a:r>
              <a:rPr lang="el-GR" baseline="0" dirty="0" smtClean="0"/>
              <a:t>ενός </a:t>
            </a:r>
            <a:r>
              <a:rPr lang="en-US" baseline="0" dirty="0" smtClean="0"/>
              <a:t>bit </a:t>
            </a:r>
            <a:r>
              <a:rPr lang="el-GR" baseline="0" dirty="0" smtClean="0"/>
              <a:t>δέχεται ως είσοδο τα </a:t>
            </a:r>
            <a:r>
              <a:rPr lang="en-US" baseline="0" dirty="0" smtClean="0"/>
              <a:t>bit </a:t>
            </a:r>
            <a:r>
              <a:rPr lang="el-GR" baseline="0" dirty="0" smtClean="0"/>
              <a:t>του αριθμού Α και τα </a:t>
            </a:r>
            <a:r>
              <a:rPr lang="en-US" baseline="0" dirty="0" smtClean="0"/>
              <a:t>bit </a:t>
            </a:r>
            <a:r>
              <a:rPr lang="el-GR" baseline="0" dirty="0" smtClean="0"/>
              <a:t>του </a:t>
            </a:r>
            <a:r>
              <a:rPr lang="en-US" baseline="0" dirty="0" smtClean="0"/>
              <a:t>B </a:t>
            </a:r>
            <a:r>
              <a:rPr lang="en-US" baseline="0" dirty="0" err="1" smtClean="0"/>
              <a:t>xor</a:t>
            </a:r>
            <a:r>
              <a:rPr lang="en-US" baseline="0" dirty="0" smtClean="0"/>
              <a:t> G</a:t>
            </a:r>
          </a:p>
          <a:p>
            <a:pPr marL="228600" indent="-228600">
              <a:buNone/>
            </a:pPr>
            <a:r>
              <a:rPr lang="en-US" baseline="0" dirty="0" smtClean="0"/>
              <a:t>To G </a:t>
            </a:r>
            <a:r>
              <a:rPr lang="el-GR" baseline="0" dirty="0" smtClean="0"/>
              <a:t>συνδέεται με το κρατούμενο εισόδου </a:t>
            </a:r>
            <a:r>
              <a:rPr lang="en-US" baseline="0" dirty="0" smtClean="0"/>
              <a:t>C0</a:t>
            </a:r>
            <a:endParaRPr lang="el-GR" baseline="0" dirty="0" smtClean="0"/>
          </a:p>
          <a:p>
            <a:pPr marL="228600" indent="-228600">
              <a:buNone/>
            </a:pPr>
            <a:endParaRPr lang="el-GR" baseline="0" dirty="0" smtClean="0"/>
          </a:p>
          <a:p>
            <a:pPr marL="228600" indent="-228600">
              <a:buNone/>
            </a:pPr>
            <a:r>
              <a:rPr lang="el-GR" baseline="0" dirty="0" smtClean="0"/>
              <a:t>Στις </a:t>
            </a:r>
            <a:r>
              <a:rPr lang="en-US" baseline="0" dirty="0" smtClean="0"/>
              <a:t>XOR </a:t>
            </a:r>
            <a:r>
              <a:rPr lang="el-GR" baseline="0" dirty="0" smtClean="0"/>
              <a:t>εκτελείται η πράξη </a:t>
            </a:r>
            <a:r>
              <a:rPr lang="en-US" baseline="0" dirty="0" smtClean="0"/>
              <a:t>G XOR Bi.  </a:t>
            </a:r>
            <a:r>
              <a:rPr lang="el-GR" baseline="0" dirty="0" smtClean="0"/>
              <a:t>Υπάρχουν 2 περιπτώσεις: </a:t>
            </a:r>
          </a:p>
          <a:p>
            <a:pPr marL="228600" indent="-228600">
              <a:buAutoNum type="arabicParenR"/>
            </a:pPr>
            <a:r>
              <a:rPr lang="en-US" baseline="0" dirty="0" smtClean="0"/>
              <a:t>G=0 </a:t>
            </a:r>
          </a:p>
          <a:p>
            <a:pPr marL="228600" indent="-228600">
              <a:buNone/>
            </a:pPr>
            <a:r>
              <a:rPr lang="en-US" baseline="0" dirty="0" smtClean="0"/>
              <a:t>     1.1) </a:t>
            </a:r>
            <a:r>
              <a:rPr lang="el-GR" baseline="0" dirty="0" smtClean="0"/>
              <a:t>Έστω ότι  ένα τυχαίο </a:t>
            </a:r>
            <a:r>
              <a:rPr lang="en-US" baseline="0" dirty="0" smtClean="0"/>
              <a:t>bit </a:t>
            </a:r>
            <a:r>
              <a:rPr lang="el-GR" baseline="0" dirty="0" smtClean="0"/>
              <a:t>Β</a:t>
            </a:r>
            <a:r>
              <a:rPr lang="en-US" baseline="0" dirty="0" err="1" smtClean="0"/>
              <a:t>i</a:t>
            </a:r>
            <a:r>
              <a:rPr lang="en-US" baseline="0" dirty="0" smtClean="0"/>
              <a:t> =0. </a:t>
            </a:r>
            <a:r>
              <a:rPr lang="el-GR" baseline="0" dirty="0" smtClean="0"/>
              <a:t>τότε εκτελείται η πράξη Β</a:t>
            </a:r>
            <a:r>
              <a:rPr lang="en-US" baseline="0" dirty="0" err="1" smtClean="0"/>
              <a:t>i</a:t>
            </a:r>
            <a:r>
              <a:rPr lang="en-US" baseline="0" dirty="0" smtClean="0"/>
              <a:t> XOR G = 0 XOR 0 = 0</a:t>
            </a:r>
            <a:r>
              <a:rPr lang="en-US" b="1" baseline="0" dirty="0" smtClean="0"/>
              <a:t> = Bi</a:t>
            </a:r>
          </a:p>
          <a:p>
            <a:pPr marL="228600" indent="-228600">
              <a:buNone/>
            </a:pPr>
            <a:r>
              <a:rPr lang="en-US" baseline="0" dirty="0" smtClean="0"/>
              <a:t>     1.2) </a:t>
            </a:r>
            <a:r>
              <a:rPr lang="el-GR" baseline="0" dirty="0" smtClean="0"/>
              <a:t>Έστω ότι  ένα τυχαίο </a:t>
            </a:r>
            <a:r>
              <a:rPr lang="en-US" baseline="0" dirty="0" smtClean="0"/>
              <a:t>bit </a:t>
            </a:r>
            <a:r>
              <a:rPr lang="el-GR" baseline="0" dirty="0" smtClean="0"/>
              <a:t>Β</a:t>
            </a:r>
            <a:r>
              <a:rPr lang="en-US" baseline="0" dirty="0" err="1" smtClean="0"/>
              <a:t>i</a:t>
            </a:r>
            <a:r>
              <a:rPr lang="en-US" baseline="0" dirty="0" smtClean="0"/>
              <a:t> =1. </a:t>
            </a:r>
            <a:r>
              <a:rPr lang="el-GR" baseline="0" dirty="0" smtClean="0"/>
              <a:t>τότε εκτελείται η πράξη Β</a:t>
            </a:r>
            <a:r>
              <a:rPr lang="en-US" baseline="0" dirty="0" err="1" smtClean="0"/>
              <a:t>i</a:t>
            </a:r>
            <a:r>
              <a:rPr lang="en-US" baseline="0" dirty="0" smtClean="0"/>
              <a:t> XOR G= 1 XOR 0 =1 = </a:t>
            </a:r>
            <a:r>
              <a:rPr lang="en-US" b="1" baseline="0" dirty="0" smtClean="0"/>
              <a:t>Bi</a:t>
            </a:r>
          </a:p>
          <a:p>
            <a:pPr marL="228600" indent="-228600">
              <a:buNone/>
            </a:pPr>
            <a:r>
              <a:rPr lang="en-US" baseline="0" dirty="0" smtClean="0"/>
              <a:t>     A</a:t>
            </a:r>
            <a:r>
              <a:rPr lang="el-GR" baseline="0" dirty="0" err="1" smtClean="0"/>
              <a:t>πό</a:t>
            </a:r>
            <a:r>
              <a:rPr lang="el-GR" baseline="0" dirty="0" smtClean="0"/>
              <a:t> τις 1.1 και 1.2 καταλήγουμε ότι όταν </a:t>
            </a:r>
            <a:r>
              <a:rPr lang="en-US" baseline="0" dirty="0" smtClean="0"/>
              <a:t>G=0, </a:t>
            </a:r>
            <a:r>
              <a:rPr lang="el-GR" baseline="0" dirty="0" smtClean="0"/>
              <a:t>Η ΧΟ</a:t>
            </a:r>
            <a:r>
              <a:rPr lang="en-US" baseline="0" dirty="0" smtClean="0"/>
              <a:t>R </a:t>
            </a:r>
            <a:r>
              <a:rPr lang="el-GR" baseline="0" dirty="0" smtClean="0"/>
              <a:t>δίνει αποτέλεσμα ότι είναι το </a:t>
            </a:r>
            <a:r>
              <a:rPr lang="en-US" baseline="0" dirty="0" smtClean="0"/>
              <a:t>Bit </a:t>
            </a:r>
            <a:r>
              <a:rPr lang="el-GR" baseline="0" dirty="0" smtClean="0"/>
              <a:t>Β</a:t>
            </a:r>
            <a:r>
              <a:rPr lang="en-US" baseline="0" dirty="0" err="1" smtClean="0"/>
              <a:t>i</a:t>
            </a:r>
            <a:r>
              <a:rPr lang="en-US" baseline="0" dirty="0" smtClean="0"/>
              <a:t> </a:t>
            </a:r>
          </a:p>
          <a:p>
            <a:pPr marL="228600" indent="-228600">
              <a:buNone/>
            </a:pPr>
            <a:r>
              <a:rPr lang="en-US" baseline="0" dirty="0" smtClean="0"/>
              <a:t>     A</a:t>
            </a:r>
            <a:r>
              <a:rPr lang="el-GR" baseline="0" dirty="0" err="1" smtClean="0"/>
              <a:t>υτό</a:t>
            </a:r>
            <a:r>
              <a:rPr lang="el-GR" baseline="0" dirty="0" smtClean="0"/>
              <a:t> σημαίνει ότι από τις ΧΟ</a:t>
            </a:r>
            <a:r>
              <a:rPr lang="en-US" baseline="0" dirty="0" smtClean="0"/>
              <a:t>R </a:t>
            </a:r>
            <a:r>
              <a:rPr lang="el-GR" baseline="0" dirty="0" smtClean="0"/>
              <a:t>περνάνε τα Β. Άρα το κύκλωμα εκτελεί την πράξη: Α</a:t>
            </a:r>
            <a:r>
              <a:rPr lang="en-US" baseline="0" dirty="0" err="1" smtClean="0"/>
              <a:t>i</a:t>
            </a:r>
            <a:r>
              <a:rPr lang="en-US" baseline="0" dirty="0" smtClean="0"/>
              <a:t> + Bi + G = Ai+ Bi +0 = </a:t>
            </a:r>
            <a:r>
              <a:rPr lang="en-US" baseline="0" dirty="0" err="1" smtClean="0"/>
              <a:t>Ai+Bi</a:t>
            </a:r>
            <a:r>
              <a:rPr lang="en-US" baseline="0" dirty="0" smtClean="0"/>
              <a:t>. </a:t>
            </a:r>
            <a:r>
              <a:rPr lang="el-GR" baseline="0" dirty="0" smtClean="0"/>
              <a:t>Άρα, όταν </a:t>
            </a:r>
            <a:r>
              <a:rPr lang="en-US" baseline="0" dirty="0" smtClean="0"/>
              <a:t>G=0</a:t>
            </a:r>
            <a:r>
              <a:rPr lang="el-GR" baseline="0" dirty="0" smtClean="0"/>
              <a:t> το κύκλωμα κάνει πρόσθεση δηλαδή είναι αθροιστής.</a:t>
            </a:r>
            <a:r>
              <a:rPr lang="en-US" baseline="0" dirty="0" smtClean="0"/>
              <a:t> M</a:t>
            </a:r>
            <a:r>
              <a:rPr lang="el-GR" baseline="0" dirty="0" smtClean="0"/>
              <a:t>ε άλλα λόγια, αν </a:t>
            </a:r>
            <a:r>
              <a:rPr lang="en-US" baseline="0" dirty="0" smtClean="0"/>
              <a:t>G=0 </a:t>
            </a:r>
            <a:r>
              <a:rPr lang="el-GR" baseline="0" dirty="0" smtClean="0"/>
              <a:t>τα </a:t>
            </a:r>
            <a:r>
              <a:rPr lang="en-US" baseline="0" dirty="0" smtClean="0"/>
              <a:t>B </a:t>
            </a:r>
            <a:r>
              <a:rPr lang="el-GR" baseline="0" dirty="0" smtClean="0"/>
              <a:t>εισέρχονται στον αθροιστή ΑΥΤΟΥΣΙΑ. Τα Α εισέρχονται στον αθροιστή ΑΥΤΟΥΣΙΑ.</a:t>
            </a:r>
          </a:p>
          <a:p>
            <a:pPr marL="228600" indent="-228600">
              <a:buNone/>
            </a:pPr>
            <a:endParaRPr lang="el-GR" baseline="0" dirty="0" smtClean="0"/>
          </a:p>
          <a:p>
            <a:pPr marL="228600" indent="-228600">
              <a:buNone/>
            </a:pPr>
            <a:r>
              <a:rPr lang="el-GR" baseline="0" dirty="0" smtClean="0"/>
              <a:t>2 ) </a:t>
            </a:r>
            <a:r>
              <a:rPr lang="en-US" baseline="0" dirty="0" smtClean="0"/>
              <a:t>G=1</a:t>
            </a:r>
          </a:p>
          <a:p>
            <a:pPr marL="228600" indent="-228600">
              <a:buNone/>
            </a:pPr>
            <a:r>
              <a:rPr lang="en-US" baseline="0" dirty="0" smtClean="0"/>
              <a:t>     2.1) </a:t>
            </a:r>
            <a:r>
              <a:rPr lang="en-US" baseline="0" dirty="0" smtClean="0"/>
              <a:t> </a:t>
            </a:r>
            <a:r>
              <a:rPr lang="el-GR" baseline="0" dirty="0" smtClean="0"/>
              <a:t>Έστω ότι  ένα τυχαίο </a:t>
            </a:r>
            <a:r>
              <a:rPr lang="en-US" baseline="0" dirty="0" smtClean="0"/>
              <a:t>bit </a:t>
            </a:r>
            <a:r>
              <a:rPr lang="el-GR" baseline="0" dirty="0" smtClean="0"/>
              <a:t>Β</a:t>
            </a:r>
            <a:r>
              <a:rPr lang="en-US" baseline="0" dirty="0" err="1" smtClean="0"/>
              <a:t>i</a:t>
            </a:r>
            <a:r>
              <a:rPr lang="en-US" baseline="0" dirty="0" smtClean="0"/>
              <a:t> =0. </a:t>
            </a:r>
            <a:r>
              <a:rPr lang="el-GR" baseline="0" dirty="0" smtClean="0"/>
              <a:t>τότε εκτελείται η πράξη Β</a:t>
            </a:r>
            <a:r>
              <a:rPr lang="en-US" baseline="0" dirty="0" err="1" smtClean="0"/>
              <a:t>i</a:t>
            </a:r>
            <a:r>
              <a:rPr lang="en-US" baseline="0" dirty="0" smtClean="0"/>
              <a:t> XOR G = 0 XOR 1 = 1</a:t>
            </a:r>
            <a:r>
              <a:rPr lang="en-US" b="1" baseline="0" dirty="0" smtClean="0"/>
              <a:t> = </a:t>
            </a:r>
            <a:r>
              <a:rPr lang="en-US" b="1" baseline="0" dirty="0" err="1" smtClean="0"/>
              <a:t>B’i</a:t>
            </a:r>
            <a:endParaRPr lang="en-US" b="1" baseline="0" dirty="0" smtClean="0"/>
          </a:p>
          <a:p>
            <a:pPr marL="228600" indent="-228600">
              <a:buNone/>
            </a:pPr>
            <a:r>
              <a:rPr lang="en-US" baseline="0" dirty="0" smtClean="0"/>
              <a:t>     2.2) </a:t>
            </a:r>
            <a:r>
              <a:rPr lang="el-GR" baseline="0" dirty="0" smtClean="0"/>
              <a:t>Έστω ότι  ένα τυχαίο </a:t>
            </a:r>
            <a:r>
              <a:rPr lang="en-US" baseline="0" dirty="0" smtClean="0"/>
              <a:t>bit </a:t>
            </a:r>
            <a:r>
              <a:rPr lang="el-GR" baseline="0" dirty="0" smtClean="0"/>
              <a:t>Β</a:t>
            </a:r>
            <a:r>
              <a:rPr lang="en-US" baseline="0" dirty="0" err="1" smtClean="0"/>
              <a:t>i</a:t>
            </a:r>
            <a:r>
              <a:rPr lang="en-US" baseline="0" dirty="0" smtClean="0"/>
              <a:t> =1. </a:t>
            </a:r>
            <a:r>
              <a:rPr lang="el-GR" baseline="0" dirty="0" smtClean="0"/>
              <a:t>τότε εκτελείται η πράξη Β</a:t>
            </a:r>
            <a:r>
              <a:rPr lang="en-US" baseline="0" dirty="0" err="1" smtClean="0"/>
              <a:t>i</a:t>
            </a:r>
            <a:r>
              <a:rPr lang="en-US" baseline="0" dirty="0" smtClean="0"/>
              <a:t> XOR G= 1 XOR 1 =0 = </a:t>
            </a:r>
            <a:r>
              <a:rPr lang="en-US" b="1" baseline="0" dirty="0" err="1" smtClean="0"/>
              <a:t>B’i</a:t>
            </a:r>
            <a:endParaRPr lang="en-US" b="1" baseline="0" dirty="0" smtClean="0"/>
          </a:p>
          <a:p>
            <a:pPr marL="228600" indent="-228600">
              <a:buNone/>
            </a:pPr>
            <a:r>
              <a:rPr lang="en-US" baseline="0" dirty="0" smtClean="0"/>
              <a:t> A</a:t>
            </a:r>
            <a:r>
              <a:rPr lang="el-GR" baseline="0" dirty="0" err="1" smtClean="0"/>
              <a:t>πό</a:t>
            </a:r>
            <a:r>
              <a:rPr lang="el-GR" baseline="0" dirty="0" smtClean="0"/>
              <a:t> τις </a:t>
            </a:r>
            <a:r>
              <a:rPr lang="en-US" baseline="0" dirty="0" smtClean="0"/>
              <a:t>2</a:t>
            </a:r>
            <a:r>
              <a:rPr lang="el-GR" baseline="0" dirty="0" smtClean="0"/>
              <a:t>.1 και </a:t>
            </a:r>
            <a:r>
              <a:rPr lang="en-US" baseline="0" dirty="0" smtClean="0"/>
              <a:t>2</a:t>
            </a:r>
            <a:r>
              <a:rPr lang="el-GR" baseline="0" dirty="0" smtClean="0"/>
              <a:t>.2 καταλήγουμε ότι όταν </a:t>
            </a:r>
            <a:r>
              <a:rPr lang="en-US" baseline="0" dirty="0" smtClean="0"/>
              <a:t>G=1, </a:t>
            </a:r>
            <a:r>
              <a:rPr lang="el-GR" baseline="0" dirty="0" smtClean="0"/>
              <a:t>Η ΧΟ</a:t>
            </a:r>
            <a:r>
              <a:rPr lang="en-US" baseline="0" dirty="0" smtClean="0"/>
              <a:t>R </a:t>
            </a:r>
            <a:r>
              <a:rPr lang="el-GR" baseline="0" dirty="0" smtClean="0"/>
              <a:t>δίνει αποτέλεσμα </a:t>
            </a:r>
            <a:r>
              <a:rPr lang="en-US" baseline="0" dirty="0" smtClean="0"/>
              <a:t> </a:t>
            </a:r>
            <a:r>
              <a:rPr lang="el-GR" u="sng" baseline="0" dirty="0" smtClean="0"/>
              <a:t>το συμπλήρωμα του </a:t>
            </a:r>
            <a:r>
              <a:rPr lang="el-GR" baseline="0" dirty="0" smtClean="0"/>
              <a:t>Β</a:t>
            </a:r>
            <a:r>
              <a:rPr lang="en-US" baseline="0" dirty="0" err="1" smtClean="0"/>
              <a:t>i</a:t>
            </a:r>
            <a:r>
              <a:rPr lang="en-US" baseline="0" dirty="0" smtClean="0"/>
              <a:t> </a:t>
            </a:r>
            <a:endParaRPr lang="el-GR" baseline="0" dirty="0" smtClean="0"/>
          </a:p>
          <a:p>
            <a:pPr marL="228600" indent="-228600">
              <a:buNone/>
            </a:pPr>
            <a:endParaRPr lang="el-GR" baseline="0" dirty="0" smtClean="0"/>
          </a:p>
          <a:p>
            <a:pPr marL="228600" indent="-228600">
              <a:buNone/>
            </a:pPr>
            <a:r>
              <a:rPr lang="el-GR" baseline="0" dirty="0" smtClean="0"/>
              <a:t>ΠΟΙΑ ΠΡΑΞΗ ΕΚΤΕΛΕΙΤΑΙ;     Α</a:t>
            </a:r>
            <a:r>
              <a:rPr lang="en-US" baseline="0" dirty="0" err="1" smtClean="0"/>
              <a:t>i</a:t>
            </a:r>
            <a:r>
              <a:rPr lang="en-US" baseline="0" dirty="0" smtClean="0"/>
              <a:t> + </a:t>
            </a:r>
            <a:r>
              <a:rPr lang="en-US" baseline="0" dirty="0" err="1" smtClean="0"/>
              <a:t>B’i</a:t>
            </a:r>
            <a:r>
              <a:rPr lang="en-US" baseline="0" dirty="0" smtClean="0"/>
              <a:t> + G = </a:t>
            </a:r>
            <a:r>
              <a:rPr lang="el-GR" baseline="0" dirty="0" smtClean="0"/>
              <a:t>Α</a:t>
            </a:r>
            <a:r>
              <a:rPr lang="en-US" baseline="0" dirty="0" err="1" smtClean="0"/>
              <a:t>i</a:t>
            </a:r>
            <a:r>
              <a:rPr lang="en-US" baseline="0" dirty="0" smtClean="0"/>
              <a:t> + [</a:t>
            </a:r>
            <a:r>
              <a:rPr lang="en-US" baseline="0" dirty="0" err="1" smtClean="0"/>
              <a:t>B’i</a:t>
            </a:r>
            <a:r>
              <a:rPr lang="en-US" baseline="0" dirty="0" smtClean="0"/>
              <a:t>  + 1] = Ai + </a:t>
            </a:r>
            <a:r>
              <a:rPr lang="el-GR" baseline="0" dirty="0" smtClean="0"/>
              <a:t>[Σ1(</a:t>
            </a:r>
            <a:r>
              <a:rPr lang="el-GR" baseline="0" dirty="0" err="1" smtClean="0"/>
              <a:t>Βι</a:t>
            </a:r>
            <a:r>
              <a:rPr lang="el-GR" baseline="0" dirty="0" smtClean="0"/>
              <a:t>) +1 ]</a:t>
            </a:r>
            <a:r>
              <a:rPr lang="en-US" baseline="0" dirty="0" smtClean="0"/>
              <a:t> </a:t>
            </a:r>
            <a:r>
              <a:rPr lang="el-GR" baseline="0" dirty="0" smtClean="0"/>
              <a:t>= Αι + Σ2 (</a:t>
            </a:r>
            <a:r>
              <a:rPr lang="el-GR" baseline="0" dirty="0" err="1" smtClean="0"/>
              <a:t>Βι</a:t>
            </a:r>
            <a:r>
              <a:rPr lang="el-GR" baseline="0" dirty="0" smtClean="0"/>
              <a:t>) = Α-Β</a:t>
            </a:r>
          </a:p>
          <a:p>
            <a:pPr marL="228600" indent="-228600">
              <a:buNone/>
            </a:pPr>
            <a:r>
              <a:rPr lang="el-GR" baseline="0" dirty="0" smtClean="0"/>
              <a:t>Άρα όταν </a:t>
            </a:r>
            <a:r>
              <a:rPr lang="en-US" baseline="0" dirty="0" smtClean="0"/>
              <a:t>G=</a:t>
            </a:r>
            <a:r>
              <a:rPr lang="el-GR" baseline="0" dirty="0" smtClean="0"/>
              <a:t>1</a:t>
            </a:r>
            <a:r>
              <a:rPr lang="en-US" baseline="0" dirty="0" smtClean="0"/>
              <a:t> </a:t>
            </a:r>
            <a:r>
              <a:rPr lang="el-GR" baseline="0" dirty="0" smtClean="0"/>
              <a:t>το κύκλωμα κάνει αφαίρεση</a:t>
            </a:r>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Όταν στη </a:t>
            </a:r>
            <a:r>
              <a:rPr lang="en-US" baseline="0" dirty="0" smtClean="0"/>
              <a:t>CPU (</a:t>
            </a:r>
            <a:r>
              <a:rPr lang="el-GR" baseline="0" dirty="0" smtClean="0"/>
              <a:t>ειδικότερα στην </a:t>
            </a:r>
            <a:r>
              <a:rPr lang="en-US" baseline="0" dirty="0" smtClean="0"/>
              <a:t>ALU) </a:t>
            </a:r>
            <a:r>
              <a:rPr lang="el-GR" baseline="0" dirty="0" smtClean="0"/>
              <a:t>έρθει εντολή πρόσθεσης, ο αθροιστής δέχεται ένα σήμα </a:t>
            </a:r>
            <a:r>
              <a:rPr lang="en-US" baseline="0" dirty="0" smtClean="0"/>
              <a:t>G=0, </a:t>
            </a:r>
            <a:r>
              <a:rPr lang="el-GR" baseline="0" dirty="0" smtClean="0"/>
              <a:t>όταν έρθει εντολή αφαίρεσης </a:t>
            </a:r>
            <a:r>
              <a:rPr lang="en-US" baseline="0" dirty="0" smtClean="0"/>
              <a:t>G=1</a:t>
            </a:r>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Έλεγχος Υπερχείλισης: Αν </a:t>
            </a:r>
            <a:r>
              <a:rPr lang="en-US" baseline="0" dirty="0" smtClean="0"/>
              <a:t>C7&lt;&gt; C8 </a:t>
            </a:r>
            <a:r>
              <a:rPr lang="el-GR" baseline="0" dirty="0" smtClean="0"/>
              <a:t>τότε έχουμε υπερχείλιση. Περνώντας τα </a:t>
            </a:r>
            <a:r>
              <a:rPr lang="en-US" baseline="0" dirty="0" smtClean="0"/>
              <a:t>C7, C8 </a:t>
            </a:r>
            <a:r>
              <a:rPr lang="el-GR" baseline="0" dirty="0" smtClean="0"/>
              <a:t>από μία Χ</a:t>
            </a:r>
            <a:r>
              <a:rPr lang="en-US" baseline="0" dirty="0" smtClean="0"/>
              <a:t>OR </a:t>
            </a:r>
            <a:r>
              <a:rPr lang="el-GR" baseline="0" dirty="0" smtClean="0"/>
              <a:t>αυτή θα δώσει σήμα Μ=1 αν τα δύο κρατούμενα είναι διαφορετικά. </a:t>
            </a:r>
            <a:r>
              <a:rPr lang="el-GR" baseline="0" dirty="0" err="1" smtClean="0"/>
              <a:t>΄Άρα</a:t>
            </a:r>
            <a:r>
              <a:rPr lang="el-GR" baseline="0" dirty="0" smtClean="0"/>
              <a:t> όταν ο αθροιστής δώσει σήμα Μ =1 πίσω στην </a:t>
            </a:r>
            <a:r>
              <a:rPr lang="en-US" baseline="0" dirty="0" smtClean="0"/>
              <a:t>CPU </a:t>
            </a:r>
            <a:r>
              <a:rPr lang="el-GR" baseline="0" dirty="0" smtClean="0"/>
              <a:t>λαμβάνουμε σήμα </a:t>
            </a:r>
            <a:r>
              <a:rPr lang="en-US" baseline="0" dirty="0" smtClean="0"/>
              <a:t>OVERFLOW.</a:t>
            </a:r>
          </a:p>
          <a:p>
            <a:pPr marL="228600" indent="-228600">
              <a:buNone/>
            </a:pPr>
            <a:endParaRPr lang="en-US" baseline="0" dirty="0" smtClean="0"/>
          </a:p>
          <a:p>
            <a:pPr marL="228600" indent="-228600">
              <a:buNone/>
            </a:pPr>
            <a:r>
              <a:rPr lang="el-GR" baseline="0" dirty="0" smtClean="0"/>
              <a:t>ΠΑΡΑΔΕΙΓΜΑ</a:t>
            </a:r>
            <a:endParaRPr lang="en-US" baseline="0" dirty="0" smtClean="0"/>
          </a:p>
          <a:p>
            <a:pPr marL="228600" indent="-228600">
              <a:buNone/>
            </a:pPr>
            <a:r>
              <a:rPr lang="el-GR" baseline="0" dirty="0" smtClean="0"/>
              <a:t>Έστω προσθέτουμε 2 θετικούς αριθμούς ενός </a:t>
            </a:r>
            <a:r>
              <a:rPr lang="en-US" baseline="0" dirty="0" smtClean="0"/>
              <a:t>byte</a:t>
            </a:r>
          </a:p>
          <a:p>
            <a:pPr marL="228600" indent="-228600">
              <a:buNone/>
            </a:pPr>
            <a:endParaRPr lang="en-US" baseline="0" dirty="0" smtClean="0"/>
          </a:p>
          <a:p>
            <a:pPr marL="228600" indent="-228600">
              <a:buNone/>
            </a:pPr>
            <a:r>
              <a:rPr lang="en-US" baseline="0" dirty="0" smtClean="0"/>
              <a:t>A7=B7=0 </a:t>
            </a:r>
            <a:r>
              <a:rPr lang="el-GR" baseline="0" dirty="0" smtClean="0"/>
              <a:t>αν το </a:t>
            </a:r>
            <a:r>
              <a:rPr lang="en-US" baseline="0" dirty="0" smtClean="0"/>
              <a:t>S7=1 </a:t>
            </a:r>
            <a:r>
              <a:rPr lang="el-GR" baseline="0" dirty="0" smtClean="0"/>
              <a:t>τότε ο αριθμός που βγαίνει ως αποτέλεσμα είναι αρνητικός!</a:t>
            </a:r>
          </a:p>
          <a:p>
            <a:pPr marL="228600" indent="-228600">
              <a:buNone/>
            </a:pPr>
            <a:r>
              <a:rPr lang="el-GR" baseline="0" dirty="0" smtClean="0"/>
              <a:t>Για να συμβεί αυτό πρέπει </a:t>
            </a:r>
            <a:r>
              <a:rPr lang="en-US" baseline="0" dirty="0" smtClean="0"/>
              <a:t>C7=1</a:t>
            </a:r>
          </a:p>
          <a:p>
            <a:pPr marL="228600" indent="-228600">
              <a:buNone/>
            </a:pPr>
            <a:r>
              <a:rPr lang="en-US" baseline="0" dirty="0" smtClean="0"/>
              <a:t>A7+B7+C7=0+0+C7=1. </a:t>
            </a:r>
            <a:r>
              <a:rPr lang="el-GR" baseline="0" dirty="0" smtClean="0"/>
              <a:t>Σε αυτή την περίπτωση το </a:t>
            </a:r>
            <a:r>
              <a:rPr lang="en-US" baseline="0" dirty="0" smtClean="0"/>
              <a:t>C8=0</a:t>
            </a:r>
          </a:p>
          <a:p>
            <a:pPr marL="228600" indent="-228600">
              <a:buNone/>
            </a:pPr>
            <a:r>
              <a:rPr lang="el-GR" baseline="0" dirty="0" smtClean="0"/>
              <a:t>Άρα </a:t>
            </a:r>
            <a:r>
              <a:rPr lang="en-US" baseline="0" dirty="0" smtClean="0"/>
              <a:t>C7&lt;&gt;C8.</a:t>
            </a:r>
            <a:r>
              <a:rPr lang="el-GR" baseline="0" dirty="0" smtClean="0"/>
              <a:t> Άρα περνώντας τα </a:t>
            </a:r>
            <a:r>
              <a:rPr lang="en-US" baseline="0" dirty="0" smtClean="0"/>
              <a:t>C7, C8 </a:t>
            </a:r>
            <a:r>
              <a:rPr lang="el-GR" baseline="0" dirty="0" smtClean="0"/>
              <a:t>από την </a:t>
            </a:r>
            <a:r>
              <a:rPr lang="en-US" baseline="0" dirty="0" smtClean="0"/>
              <a:t>XOR </a:t>
            </a:r>
            <a:r>
              <a:rPr lang="el-GR" baseline="0" dirty="0" smtClean="0"/>
              <a:t>θα έχουμε Μ=1 (σήμα υπερχείλισης)</a:t>
            </a:r>
            <a:endParaRPr lang="en-US"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AutoNum type="alphaUcParenR"/>
            </a:pPr>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16</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 Για να σχηματιστούν</a:t>
            </a:r>
            <a:r>
              <a:rPr lang="el-GR" baseline="0" dirty="0" smtClean="0"/>
              <a:t> στην είσοδο οι αριθμοί 0-15 θέλουμε 4 εισόδους.</a:t>
            </a:r>
          </a:p>
          <a:p>
            <a:r>
              <a:rPr lang="el-GR" baseline="0" dirty="0" smtClean="0"/>
              <a:t>Β) Ο μικρότερος αριθμός 0 ο μεγαλύτερος το 15. Η μεγαλύτερη ακέραια ρίζα αφορά την είσοδο 9 και είναι το 3</a:t>
            </a:r>
          </a:p>
          <a:p>
            <a:r>
              <a:rPr lang="el-GR" baseline="0" dirty="0" smtClean="0"/>
              <a:t>    ‘</a:t>
            </a:r>
            <a:r>
              <a:rPr lang="el-GR" baseline="0" dirty="0" err="1" smtClean="0"/>
              <a:t>Αρα</a:t>
            </a:r>
            <a:r>
              <a:rPr lang="el-GR" baseline="0" dirty="0" smtClean="0"/>
              <a:t> οι έξοδοι είναι (ρίζες από 0-3) ΔΥΟ, αφού με 2 </a:t>
            </a:r>
            <a:r>
              <a:rPr lang="en-US" baseline="0" dirty="0" smtClean="0"/>
              <a:t>Bit </a:t>
            </a:r>
            <a:r>
              <a:rPr lang="el-GR" baseline="0" dirty="0" smtClean="0"/>
              <a:t>μπορώ να σχηματίσω τους αριθμούς 0-3</a:t>
            </a:r>
          </a:p>
          <a:p>
            <a:endParaRPr lang="el-GR" baseline="0" dirty="0" smtClean="0"/>
          </a:p>
          <a:p>
            <a:endParaRPr lang="el-GR" baseline="0" dirty="0" smtClean="0"/>
          </a:p>
          <a:p>
            <a:r>
              <a:rPr lang="en-US" baseline="0" dirty="0" smtClean="0"/>
              <a:t>A   B  C   D       F1   F0</a:t>
            </a:r>
          </a:p>
          <a:p>
            <a:r>
              <a:rPr lang="en-US" baseline="0" dirty="0" smtClean="0"/>
              <a:t> 0   0  0  0         0     0 </a:t>
            </a:r>
            <a:endParaRPr lang="el-GR" baseline="0" dirty="0" smtClean="0"/>
          </a:p>
          <a:p>
            <a:r>
              <a:rPr lang="en-US" baseline="0" dirty="0" smtClean="0"/>
              <a:t> </a:t>
            </a:r>
            <a:r>
              <a:rPr lang="en-US" u="sng" baseline="0" dirty="0" smtClean="0"/>
              <a:t>0   0  0  1</a:t>
            </a:r>
            <a:r>
              <a:rPr lang="en-US" baseline="0" dirty="0" smtClean="0"/>
              <a:t>         0     1</a:t>
            </a:r>
            <a:r>
              <a:rPr lang="el-GR" baseline="0" dirty="0" smtClean="0"/>
              <a:t> (ρίζα 1=1)</a:t>
            </a:r>
          </a:p>
          <a:p>
            <a:r>
              <a:rPr lang="en-US" baseline="0" dirty="0" smtClean="0"/>
              <a:t> 0   0  1  0         0     0           </a:t>
            </a:r>
            <a:r>
              <a:rPr lang="el-GR" baseline="0" dirty="0" smtClean="0"/>
              <a:t>                       </a:t>
            </a:r>
            <a:r>
              <a:rPr lang="en-US" baseline="0" dirty="0" smtClean="0"/>
              <a:t>  F1= A’ B C’ D’ + </a:t>
            </a:r>
            <a:r>
              <a:rPr lang="en-US" b="1" baseline="0" dirty="0" smtClean="0"/>
              <a:t>A B’ C’ D</a:t>
            </a:r>
            <a:r>
              <a:rPr lang="el-GR" b="1" baseline="0" dirty="0" smtClean="0"/>
              <a:t> (ΣΧΕΔΙΑΖΕΤΑΙ ΜΙΑ ΦΟΡΑ ΣΤΟ ΣΧΗΜΑ)</a:t>
            </a:r>
            <a:endParaRPr lang="en-US" b="1" baseline="0" dirty="0" smtClean="0"/>
          </a:p>
          <a:p>
            <a:r>
              <a:rPr lang="en-US" baseline="0" dirty="0" smtClean="0"/>
              <a:t> 0   0  1  1         0     0             </a:t>
            </a:r>
            <a:r>
              <a:rPr lang="el-GR" baseline="0" dirty="0" smtClean="0"/>
              <a:t>                       </a:t>
            </a:r>
            <a:r>
              <a:rPr lang="en-US" baseline="0" dirty="0" smtClean="0"/>
              <a:t>F0 = A’ B’ C’ D +  </a:t>
            </a:r>
            <a:r>
              <a:rPr lang="en-US" b="1" baseline="0" dirty="0" smtClean="0"/>
              <a:t>A B’ C’ D</a:t>
            </a:r>
            <a:endParaRPr lang="el-GR" b="1" baseline="0" dirty="0" smtClean="0"/>
          </a:p>
          <a:p>
            <a:r>
              <a:rPr lang="en-US" baseline="0" dirty="0" smtClean="0"/>
              <a:t> </a:t>
            </a:r>
            <a:r>
              <a:rPr lang="en-US" u="sng" baseline="0" dirty="0" smtClean="0"/>
              <a:t>0   1  0  0</a:t>
            </a:r>
            <a:r>
              <a:rPr lang="en-US" baseline="0" dirty="0" smtClean="0"/>
              <a:t>         1     0</a:t>
            </a:r>
            <a:r>
              <a:rPr lang="el-GR" baseline="0" dirty="0" smtClean="0"/>
              <a:t>  (ρίζα 4=2)</a:t>
            </a:r>
          </a:p>
          <a:p>
            <a:r>
              <a:rPr lang="en-US" baseline="0" dirty="0" smtClean="0"/>
              <a:t> 0   1  0  1         0     0</a:t>
            </a:r>
            <a:endParaRPr lang="el-GR" baseline="0" dirty="0" smtClean="0"/>
          </a:p>
          <a:p>
            <a:r>
              <a:rPr lang="en-US" baseline="0" dirty="0" smtClean="0"/>
              <a:t> 0   1  1  0         0     0</a:t>
            </a:r>
          </a:p>
          <a:p>
            <a:r>
              <a:rPr lang="en-US" baseline="0" dirty="0" smtClean="0"/>
              <a:t> 0   1  1  1         0     0</a:t>
            </a:r>
            <a:endParaRPr lang="el-GR" baseline="0" dirty="0" smtClean="0"/>
          </a:p>
          <a:p>
            <a:r>
              <a:rPr lang="en-US" baseline="0" dirty="0" smtClean="0"/>
              <a:t> 1   0  0  0         0     0</a:t>
            </a:r>
            <a:endParaRPr lang="el-GR" baseline="0" dirty="0" smtClean="0"/>
          </a:p>
          <a:p>
            <a:r>
              <a:rPr lang="en-US" baseline="0" dirty="0" smtClean="0"/>
              <a:t> </a:t>
            </a:r>
            <a:r>
              <a:rPr lang="en-US" u="sng" baseline="0" dirty="0" smtClean="0"/>
              <a:t>1   0  0  1</a:t>
            </a:r>
            <a:r>
              <a:rPr lang="en-US" baseline="0" dirty="0" smtClean="0"/>
              <a:t>         1     1</a:t>
            </a:r>
            <a:r>
              <a:rPr lang="el-GR" baseline="0" dirty="0" smtClean="0"/>
              <a:t> (ρίζα 9=3)</a:t>
            </a:r>
          </a:p>
          <a:p>
            <a:r>
              <a:rPr lang="en-US" baseline="0" dirty="0" smtClean="0"/>
              <a:t> 1   0  1  0         0     0</a:t>
            </a:r>
          </a:p>
          <a:p>
            <a:r>
              <a:rPr lang="en-US" baseline="0" dirty="0" smtClean="0"/>
              <a:t> 1   0  1  1         0      0 </a:t>
            </a:r>
            <a:endParaRPr lang="el-GR" baseline="0" dirty="0" smtClean="0"/>
          </a:p>
          <a:p>
            <a:r>
              <a:rPr lang="en-US" baseline="0" dirty="0" smtClean="0"/>
              <a:t> 1   1  0  0         0      0</a:t>
            </a:r>
            <a:endParaRPr lang="el-GR" baseline="0" dirty="0" smtClean="0"/>
          </a:p>
          <a:p>
            <a:r>
              <a:rPr lang="en-US" baseline="0" dirty="0" smtClean="0"/>
              <a:t> 1   1  0  1         0      0</a:t>
            </a:r>
            <a:endParaRPr lang="el-GR" baseline="0" dirty="0" smtClean="0"/>
          </a:p>
          <a:p>
            <a:r>
              <a:rPr lang="en-US" baseline="0" dirty="0" smtClean="0"/>
              <a:t> 1   1  1  0         0      0</a:t>
            </a:r>
          </a:p>
          <a:p>
            <a:r>
              <a:rPr lang="en-US" baseline="0" dirty="0" smtClean="0"/>
              <a:t> 1   1  1  1         0      0</a:t>
            </a:r>
            <a:endParaRPr lang="el-GR" baseline="0" dirty="0" smtClean="0"/>
          </a:p>
          <a:p>
            <a:r>
              <a:rPr lang="en-US"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17</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KAI = AND </a:t>
            </a:r>
          </a:p>
          <a:p>
            <a:endParaRPr lang="en-US" dirty="0" smtClean="0"/>
          </a:p>
          <a:p>
            <a:r>
              <a:rPr lang="el-GR" dirty="0" smtClean="0"/>
              <a:t>Στο</a:t>
            </a:r>
            <a:r>
              <a:rPr lang="el-GR" baseline="0" dirty="0" smtClean="0"/>
              <a:t> παράδειγμα βλέπουμε μία </a:t>
            </a:r>
            <a:r>
              <a:rPr lang="en-US" baseline="0" dirty="0" smtClean="0"/>
              <a:t>AND </a:t>
            </a:r>
            <a:r>
              <a:rPr lang="el-GR" baseline="0" dirty="0" smtClean="0"/>
              <a:t>δύο εισόδων </a:t>
            </a:r>
            <a:r>
              <a:rPr lang="en-US" baseline="0" dirty="0" smtClean="0"/>
              <a:t>XY</a:t>
            </a:r>
          </a:p>
          <a:p>
            <a:endParaRPr lang="en-US" baseline="0" dirty="0" smtClean="0"/>
          </a:p>
          <a:p>
            <a:r>
              <a:rPr lang="el-GR" baseline="0" dirty="0" smtClean="0"/>
              <a:t>Ν=2 είσοδοι και 2</a:t>
            </a:r>
            <a:r>
              <a:rPr lang="el-GR" baseline="30000" dirty="0" smtClean="0"/>
              <a:t>2</a:t>
            </a:r>
            <a:r>
              <a:rPr lang="el-GR" baseline="0" dirty="0" smtClean="0"/>
              <a:t>=4 συνδυασμούς εισόδων. Αν θέλω να γράψω αυτούς τους συνδυασμούς εύκολα, δεν έχω παρά να γράψω τους 4 αριθμούς από 0-3</a:t>
            </a:r>
          </a:p>
          <a:p>
            <a:endParaRPr lang="el-GR" baseline="0" dirty="0" smtClean="0"/>
          </a:p>
          <a:p>
            <a:r>
              <a:rPr lang="el-GR" baseline="0" dirty="0" smtClean="0"/>
              <a:t>Χ     Υ       ΔΕΚΑΔΙΚΗ ΤΙΜΗ ΣΥΝΔΥΑΣΜΟΥ (</a:t>
            </a:r>
            <a:r>
              <a:rPr lang="el-GR" baseline="0" dirty="0" err="1" smtClean="0"/>
              <a:t>Ελαχιστόρος</a:t>
            </a:r>
            <a:r>
              <a:rPr lang="el-GR" baseline="0" dirty="0" smtClean="0"/>
              <a:t>)</a:t>
            </a:r>
          </a:p>
          <a:p>
            <a:r>
              <a:rPr lang="el-GR" baseline="0" dirty="0" smtClean="0"/>
              <a:t>0     </a:t>
            </a:r>
            <a:r>
              <a:rPr lang="el-GR" baseline="0" dirty="0" err="1" smtClean="0"/>
              <a:t>0</a:t>
            </a:r>
            <a:r>
              <a:rPr lang="el-GR" baseline="0" dirty="0" smtClean="0"/>
              <a:t>                        </a:t>
            </a:r>
            <a:r>
              <a:rPr lang="el-GR" baseline="0" dirty="0" err="1" smtClean="0"/>
              <a:t>0</a:t>
            </a:r>
            <a:endParaRPr lang="el-GR" baseline="0" dirty="0" smtClean="0"/>
          </a:p>
          <a:p>
            <a:r>
              <a:rPr lang="el-GR" baseline="0" dirty="0" smtClean="0"/>
              <a:t>0     1                        </a:t>
            </a:r>
            <a:r>
              <a:rPr lang="el-GR" baseline="0" dirty="0" err="1" smtClean="0"/>
              <a:t>1</a:t>
            </a:r>
            <a:endParaRPr lang="el-GR" baseline="0" dirty="0" smtClean="0"/>
          </a:p>
          <a:p>
            <a:pPr marL="228600" indent="-228600">
              <a:buAutoNum type="arabicPlain"/>
            </a:pPr>
            <a:r>
              <a:rPr lang="el-GR" baseline="0" dirty="0" smtClean="0"/>
              <a:t>  0                        2</a:t>
            </a:r>
          </a:p>
          <a:p>
            <a:pPr marL="228600" indent="-228600">
              <a:buNone/>
            </a:pPr>
            <a:r>
              <a:rPr lang="el-GR" baseline="0" dirty="0" smtClean="0"/>
              <a:t>1     </a:t>
            </a:r>
            <a:r>
              <a:rPr lang="el-GR" baseline="0" dirty="0" err="1" smtClean="0"/>
              <a:t>1</a:t>
            </a:r>
            <a:r>
              <a:rPr lang="el-GR" baseline="0" dirty="0" smtClean="0"/>
              <a:t>                        3</a:t>
            </a:r>
          </a:p>
          <a:p>
            <a:pPr marL="228600" indent="-228600">
              <a:buAutoNum type="arabicPlain"/>
            </a:pPr>
            <a:endParaRPr lang="el-GR" dirty="0" smtClean="0"/>
          </a:p>
          <a:p>
            <a:pPr marL="228600" indent="-228600">
              <a:buNone/>
            </a:pPr>
            <a:r>
              <a:rPr lang="el-GR" dirty="0" smtClean="0"/>
              <a:t>Ο πίνακας</a:t>
            </a:r>
            <a:r>
              <a:rPr lang="el-GR" baseline="0" dirty="0" smtClean="0"/>
              <a:t> αυτός, ο οποίος για κάθε συνδυασμό εισόδων δείχνει την τιμή της εξόδου λέγεται ΠΙΝΑΚΑΣ ΑΛΗΘΕΙΑΣ</a:t>
            </a:r>
          </a:p>
          <a:p>
            <a:pPr marL="228600" indent="-228600">
              <a:buNone/>
            </a:pPr>
            <a:r>
              <a:rPr lang="el-GR" baseline="0" dirty="0" smtClean="0"/>
              <a:t>ΟΙ πύλες ΚΆΘΕ στιγμή δέχονται </a:t>
            </a:r>
            <a:r>
              <a:rPr lang="el-GR" u="sng" baseline="0" dirty="0" smtClean="0"/>
              <a:t>ένα συνδυασμό εισόδων</a:t>
            </a:r>
            <a:r>
              <a:rPr lang="el-GR" baseline="0" dirty="0" smtClean="0"/>
              <a:t>  άρα δίνουν κάθε χρονική στιγμή μία συγκεκριμένη έξοδο. Αυτό μας δίνει τη δυνατότητα να μελετήσουμε τη συμπεριφορά τους με τη βοήθεια του πίνακα αληθείας.</a:t>
            </a:r>
          </a:p>
          <a:p>
            <a:pPr marL="228600" indent="-228600">
              <a:buNone/>
            </a:pPr>
            <a:endParaRPr lang="el-GR" baseline="0" dirty="0" smtClean="0"/>
          </a:p>
          <a:p>
            <a:pPr marL="228600" indent="-228600">
              <a:buNone/>
            </a:pPr>
            <a:r>
              <a:rPr lang="el-GR" baseline="0" dirty="0" smtClean="0"/>
              <a:t>ΠΥΛΗ ΚΑΙ </a:t>
            </a:r>
          </a:p>
          <a:p>
            <a:pPr marL="228600" indent="-228600">
              <a:buNone/>
            </a:pPr>
            <a:endParaRPr lang="el-GR" baseline="0" dirty="0" smtClean="0"/>
          </a:p>
          <a:p>
            <a:pPr marL="228600" indent="-228600">
              <a:buNone/>
            </a:pPr>
            <a:r>
              <a:rPr lang="el-GR" baseline="0" dirty="0" smtClean="0"/>
              <a:t>Η πύλη δίνει έξοδο 1 όταν όλες οι είσοδοι είναι 1. Διαφορετικά, η ύπαρξη έστω ενός μηδενικού δίνει </a:t>
            </a:r>
            <a:r>
              <a:rPr lang="en-US" baseline="0" dirty="0" smtClean="0"/>
              <a:t>F=0</a:t>
            </a:r>
            <a:endParaRPr lang="el-GR" baseline="0" dirty="0" smtClean="0"/>
          </a:p>
          <a:p>
            <a:pPr marL="228600" indent="-228600">
              <a:buNone/>
            </a:pPr>
            <a:endParaRPr lang="el-GR" baseline="0" dirty="0" smtClean="0"/>
          </a:p>
          <a:p>
            <a:pPr marL="228600" indent="-228600">
              <a:buNone/>
            </a:pPr>
            <a:r>
              <a:rPr lang="el-GR" baseline="0" dirty="0" smtClean="0"/>
              <a:t>ΑΛΓΕΒΡΙΚΗ έκφραση: Κάθε έξοδος σε όλα τα κυκλώματα μπορεί να εκφραστεί αλγεβρικά. </a:t>
            </a:r>
          </a:p>
          <a:p>
            <a:pPr marL="228600" indent="-228600">
              <a:buNone/>
            </a:pPr>
            <a:r>
              <a:rPr lang="el-GR" baseline="0" dirty="0" smtClean="0"/>
              <a:t>ΠΩΣ;</a:t>
            </a:r>
          </a:p>
          <a:p>
            <a:pPr marL="228600" indent="-228600">
              <a:buNone/>
            </a:pPr>
            <a:endParaRPr lang="el-GR" baseline="0" dirty="0" smtClean="0"/>
          </a:p>
          <a:p>
            <a:pPr marL="228600" indent="-228600">
              <a:buAutoNum type="arabicParenR"/>
            </a:pPr>
            <a:r>
              <a:rPr lang="el-GR" baseline="0" dirty="0" smtClean="0"/>
              <a:t>Κοιτάζουμε σε ποιους συνδυασμούς εισόδων η </a:t>
            </a:r>
            <a:r>
              <a:rPr lang="en-US" baseline="0" dirty="0" smtClean="0"/>
              <a:t>F=1. </a:t>
            </a:r>
          </a:p>
          <a:p>
            <a:pPr marL="228600" indent="-228600">
              <a:buAutoNum type="arabicParenR"/>
            </a:pPr>
            <a:r>
              <a:rPr lang="el-GR" baseline="0" dirty="0" smtClean="0"/>
              <a:t>Για αυτούς τους συνδυασμούς εξετάζουμε τις εισόδους. Αν μία είσοδος είναι 1 γράφεται σε κανονική μορφή αν είναι 0 σε συμπληρωματική. Οι συμπληρωματικές μορφές  χρησιμοποιούν έναν τόνο (π.χ. Α’)</a:t>
            </a:r>
          </a:p>
          <a:p>
            <a:pPr marL="228600" indent="-228600">
              <a:buAutoNum type="arabicParenR"/>
            </a:pPr>
            <a:r>
              <a:rPr lang="el-GR" baseline="0" dirty="0" smtClean="0"/>
              <a:t>Γράφουμε κάθε συνδυασμό ως γινόμενο (ΛΟΓΙΚΟ ΚΑΙ).</a:t>
            </a:r>
          </a:p>
          <a:p>
            <a:pPr marL="228600" indent="-228600">
              <a:buAutoNum type="arabicParenR"/>
            </a:pPr>
            <a:endParaRPr lang="el-GR" baseline="0" dirty="0" smtClean="0"/>
          </a:p>
          <a:p>
            <a:pPr marL="228600" indent="-228600">
              <a:buNone/>
            </a:pPr>
            <a:r>
              <a:rPr lang="el-GR" baseline="0" dirty="0" smtClean="0"/>
              <a:t>Στο παράδειγμα της πύλης ΚΑΙ. </a:t>
            </a:r>
          </a:p>
          <a:p>
            <a:pPr marL="228600" indent="-228600">
              <a:buAutoNum type="arabicParenR"/>
            </a:pPr>
            <a:r>
              <a:rPr lang="el-GR" baseline="0" dirty="0" smtClean="0"/>
              <a:t>Ο συνδυασμός 3 είναι ο μοναδικός για τον οποίο </a:t>
            </a:r>
            <a:r>
              <a:rPr lang="en-US" baseline="0" dirty="0" smtClean="0"/>
              <a:t>F=1. </a:t>
            </a:r>
          </a:p>
          <a:p>
            <a:pPr marL="228600" indent="-228600">
              <a:buAutoNum type="arabicParenR"/>
            </a:pPr>
            <a:r>
              <a:rPr lang="el-GR" baseline="0" dirty="0" smtClean="0"/>
              <a:t>Για αυτό τον συνδυασμό οι είσοδοι </a:t>
            </a:r>
            <a:r>
              <a:rPr lang="en-US" baseline="0" dirty="0" smtClean="0"/>
              <a:t>X, Y </a:t>
            </a:r>
            <a:r>
              <a:rPr lang="el-GR" baseline="0" dirty="0" smtClean="0"/>
              <a:t>είναι 1, άρα θα γραφτούν στο γινόμενο με κανονική μορφή</a:t>
            </a:r>
          </a:p>
          <a:p>
            <a:pPr marL="228600" indent="-228600">
              <a:buAutoNum type="arabicParenR"/>
            </a:pPr>
            <a:r>
              <a:rPr lang="el-GR" baseline="0" dirty="0" smtClean="0"/>
              <a:t>Ο συνδυασμός είναι </a:t>
            </a:r>
            <a:r>
              <a:rPr lang="en-US" baseline="0" dirty="0" smtClean="0"/>
              <a:t>XY</a:t>
            </a:r>
          </a:p>
          <a:p>
            <a:pPr marL="228600" indent="-228600">
              <a:buAutoNum type="arabicParenR"/>
            </a:pPr>
            <a:r>
              <a:rPr lang="el-GR" baseline="0" dirty="0" smtClean="0"/>
              <a:t>Άρα </a:t>
            </a:r>
            <a:r>
              <a:rPr lang="en-US" baseline="0" dirty="0" smtClean="0"/>
              <a:t>F= XY</a:t>
            </a:r>
          </a:p>
          <a:p>
            <a:pPr marL="228600" indent="-228600">
              <a:buAutoNum type="arabicParenR"/>
            </a:pPr>
            <a:endParaRPr lang="en-US" baseline="0" dirty="0" smtClean="0"/>
          </a:p>
          <a:p>
            <a:pPr marL="228600" indent="-228600">
              <a:buNone/>
            </a:pPr>
            <a:r>
              <a:rPr lang="el-GR" baseline="0" dirty="0" smtClean="0"/>
              <a:t>Τι δείχνει το ΧΥ (Αν Χ=1 ΚΑΙ Υ=1, τότε </a:t>
            </a:r>
            <a:r>
              <a:rPr lang="en-US" baseline="0" dirty="0" smtClean="0"/>
              <a:t>F=1)</a:t>
            </a:r>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ΣΥΜΠΛΗΡΩΜΑΤΙΚΟ:  Αν Α κάποια χρονική στιγμή είναι Α=1, τότε την ίδια χρονική στιγμή το Α’=0 (ΥΠΑΡΧΕΙ ΠΥΛΗ ΑΝΤΙΣΤΡΟΦΕΑΣ)</a:t>
            </a:r>
          </a:p>
          <a:p>
            <a:pPr marL="228600" indent="-228600">
              <a:buNone/>
            </a:pPr>
            <a:r>
              <a:rPr lang="el-GR" baseline="0" dirty="0" smtClean="0"/>
              <a:t>Αν το Α=0, το Α’=1</a:t>
            </a:r>
          </a:p>
          <a:p>
            <a:pPr marL="228600" indent="-228600">
              <a:buNone/>
            </a:pPr>
            <a:endParaRPr lang="el-GR" baseline="0" dirty="0" smtClean="0"/>
          </a:p>
          <a:p>
            <a:pPr marL="228600" indent="-228600">
              <a:buNone/>
            </a:pPr>
            <a:r>
              <a:rPr lang="el-GR" baseline="0" dirty="0" smtClean="0"/>
              <a:t>ΥΠΟΘΕΣΗ</a:t>
            </a:r>
          </a:p>
          <a:p>
            <a:pPr marL="228600" indent="-228600">
              <a:buNone/>
            </a:pPr>
            <a:r>
              <a:rPr lang="el-GR" baseline="0" dirty="0" smtClean="0"/>
              <a:t>Έστω ο παρακάτω πίνακας αληθείας για 2 εισόδους</a:t>
            </a:r>
          </a:p>
          <a:p>
            <a:pPr marL="228600" indent="-228600">
              <a:buNone/>
            </a:pPr>
            <a:endParaRPr lang="el-GR" baseline="0" dirty="0" smtClean="0"/>
          </a:p>
          <a:p>
            <a:r>
              <a:rPr lang="el-GR" baseline="0" dirty="0" smtClean="0"/>
              <a:t>Χ     Υ       ΔΕΚΑΔΙΚΗ ΤΙΜΗ ΣΥΝΔΥΑΣΜΟΥ (</a:t>
            </a:r>
            <a:r>
              <a:rPr lang="el-GR" baseline="0" dirty="0" err="1" smtClean="0"/>
              <a:t>Ελαχιστόρος</a:t>
            </a:r>
            <a:r>
              <a:rPr lang="el-GR" baseline="0" dirty="0" smtClean="0"/>
              <a:t>)         Έξοδος </a:t>
            </a:r>
            <a:r>
              <a:rPr lang="en-US" baseline="0" dirty="0" smtClean="0"/>
              <a:t>F</a:t>
            </a:r>
            <a:endParaRPr lang="el-GR" baseline="0" dirty="0" smtClean="0"/>
          </a:p>
          <a:p>
            <a:r>
              <a:rPr lang="el-GR" baseline="0" dirty="0" smtClean="0"/>
              <a:t>0     </a:t>
            </a:r>
            <a:r>
              <a:rPr lang="el-GR" baseline="0" dirty="0" err="1" smtClean="0"/>
              <a:t>0</a:t>
            </a:r>
            <a:r>
              <a:rPr lang="el-GR" baseline="0" dirty="0" smtClean="0"/>
              <a:t>                        </a:t>
            </a:r>
            <a:r>
              <a:rPr lang="el-GR" baseline="0" dirty="0" err="1" smtClean="0"/>
              <a:t>0</a:t>
            </a:r>
            <a:r>
              <a:rPr lang="en-US" baseline="0" dirty="0" smtClean="0"/>
              <a:t>                                                           0</a:t>
            </a:r>
            <a:endParaRPr lang="el-GR" baseline="0" dirty="0" smtClean="0"/>
          </a:p>
          <a:p>
            <a:r>
              <a:rPr lang="el-GR" b="1" baseline="0" dirty="0" smtClean="0"/>
              <a:t>0     1</a:t>
            </a:r>
            <a:r>
              <a:rPr lang="el-GR" baseline="0" dirty="0" smtClean="0"/>
              <a:t>                        </a:t>
            </a:r>
            <a:r>
              <a:rPr lang="el-GR" baseline="0" dirty="0" err="1" smtClean="0"/>
              <a:t>1</a:t>
            </a:r>
            <a:r>
              <a:rPr lang="en-US" baseline="0" dirty="0" smtClean="0"/>
              <a:t>                                                           </a:t>
            </a:r>
            <a:r>
              <a:rPr lang="en-US" b="1" baseline="0" dirty="0" smtClean="0"/>
              <a:t>1</a:t>
            </a:r>
            <a:endParaRPr lang="el-GR" b="1" baseline="0" dirty="0" smtClean="0"/>
          </a:p>
          <a:p>
            <a:pPr marL="228600" indent="-228600">
              <a:buAutoNum type="arabicPlain"/>
            </a:pPr>
            <a:r>
              <a:rPr lang="el-GR" baseline="0" dirty="0" smtClean="0"/>
              <a:t>  0                        2</a:t>
            </a:r>
            <a:r>
              <a:rPr lang="en-US" baseline="0" dirty="0" smtClean="0"/>
              <a:t>                                                           0</a:t>
            </a:r>
            <a:endParaRPr lang="el-GR" baseline="0" dirty="0" smtClean="0"/>
          </a:p>
          <a:p>
            <a:pPr marL="228600" indent="-228600">
              <a:buNone/>
            </a:pPr>
            <a:r>
              <a:rPr lang="el-GR" b="1" baseline="0" dirty="0" smtClean="0"/>
              <a:t>1     </a:t>
            </a:r>
            <a:r>
              <a:rPr lang="el-GR" b="1" baseline="0" dirty="0" err="1" smtClean="0"/>
              <a:t>1</a:t>
            </a:r>
            <a:r>
              <a:rPr lang="el-GR" baseline="0" dirty="0" smtClean="0"/>
              <a:t>                        3</a:t>
            </a:r>
            <a:r>
              <a:rPr lang="en-US" baseline="0" dirty="0" smtClean="0"/>
              <a:t>                                                           </a:t>
            </a:r>
            <a:r>
              <a:rPr lang="en-US" b="1" baseline="0" dirty="0" smtClean="0"/>
              <a:t>1</a:t>
            </a:r>
            <a:r>
              <a:rPr lang="en-US" baseline="0" dirty="0" smtClean="0"/>
              <a:t> </a:t>
            </a:r>
            <a:endParaRPr lang="el-GR" baseline="0" dirty="0" smtClean="0"/>
          </a:p>
          <a:p>
            <a:pPr marL="228600" indent="-228600">
              <a:buNone/>
            </a:pPr>
            <a:endParaRPr lang="el-GR" baseline="0" dirty="0" smtClean="0"/>
          </a:p>
          <a:p>
            <a:pPr marL="228600" indent="-228600">
              <a:buNone/>
            </a:pPr>
            <a:r>
              <a:rPr lang="en-US" baseline="0" dirty="0" smtClean="0"/>
              <a:t>F=</a:t>
            </a:r>
            <a:r>
              <a:rPr lang="el-GR" baseline="0" dirty="0" smtClean="0"/>
              <a:t>;</a:t>
            </a:r>
          </a:p>
          <a:p>
            <a:pPr marL="228600" indent="-228600">
              <a:buNone/>
            </a:pPr>
            <a:endParaRPr lang="el-GR" baseline="0" dirty="0" smtClean="0"/>
          </a:p>
          <a:p>
            <a:pPr marL="228600" indent="-228600">
              <a:buNone/>
            </a:pPr>
            <a:r>
              <a:rPr lang="en-US" baseline="0" dirty="0" smtClean="0"/>
              <a:t>H F </a:t>
            </a:r>
            <a:r>
              <a:rPr lang="el-GR" baseline="0" dirty="0" smtClean="0"/>
              <a:t>είναι 1 για 2 συνδυασμούς. Οι 2 συνδυασμοί αυτοί ΔΕΝ μπορούν να ισχύουν μαζί. Επομένως ή ο ένας ή ο άλλος. </a:t>
            </a:r>
          </a:p>
          <a:p>
            <a:pPr marL="228600" indent="-228600">
              <a:buNone/>
            </a:pPr>
            <a:r>
              <a:rPr lang="el-GR" baseline="0" dirty="0" smtClean="0"/>
              <a:t>Η </a:t>
            </a:r>
            <a:r>
              <a:rPr lang="en-US" baseline="0" dirty="0" smtClean="0"/>
              <a:t>F </a:t>
            </a:r>
            <a:r>
              <a:rPr lang="el-GR" baseline="0" dirty="0" smtClean="0"/>
              <a:t>είναι 1 όταν (Χ= 0 ΚΑΙ Υ =1) Ή όταν</a:t>
            </a:r>
          </a:p>
          <a:p>
            <a:pPr marL="228600" indent="-228600">
              <a:buNone/>
            </a:pPr>
            <a:r>
              <a:rPr lang="el-GR" baseline="0" dirty="0" smtClean="0"/>
              <a:t>                        (Χ=1 ΚΑΙ Υ=1) </a:t>
            </a:r>
          </a:p>
          <a:p>
            <a:pPr marL="228600" indent="-228600">
              <a:buNone/>
            </a:pPr>
            <a:endParaRPr lang="el-GR" baseline="0" dirty="0" smtClean="0"/>
          </a:p>
          <a:p>
            <a:pPr marL="228600" indent="-228600">
              <a:buNone/>
            </a:pPr>
            <a:r>
              <a:rPr lang="en-US" baseline="0" dirty="0" smtClean="0"/>
              <a:t>F= X’Y OR XY (</a:t>
            </a:r>
            <a:r>
              <a:rPr lang="el-GR" baseline="0" dirty="0" smtClean="0"/>
              <a:t>επειδή το </a:t>
            </a:r>
            <a:r>
              <a:rPr lang="en-US" baseline="0" dirty="0" smtClean="0"/>
              <a:t>OR </a:t>
            </a:r>
            <a:r>
              <a:rPr lang="el-GR" baseline="0" dirty="0" smtClean="0"/>
              <a:t>Συμβολίζεται με +), </a:t>
            </a:r>
            <a:r>
              <a:rPr lang="en-US" baseline="0" dirty="0" smtClean="0"/>
              <a:t>F=X’Y</a:t>
            </a:r>
            <a:r>
              <a:rPr lang="el-GR" baseline="0" dirty="0" smtClean="0"/>
              <a:t> +ΧΥ</a:t>
            </a:r>
          </a:p>
          <a:p>
            <a:pPr marL="228600" indent="-228600">
              <a:buNone/>
            </a:pPr>
            <a:endParaRPr lang="el-GR" baseline="0" dirty="0" smtClean="0"/>
          </a:p>
          <a:p>
            <a:pPr marL="228600" indent="-228600">
              <a:buNone/>
            </a:pPr>
            <a:r>
              <a:rPr lang="el-GR" baseline="0" dirty="0" smtClean="0"/>
              <a:t>Δηλαδή Αν </a:t>
            </a:r>
            <a:r>
              <a:rPr lang="en-US" baseline="0" dirty="0" smtClean="0"/>
              <a:t>X=0 </a:t>
            </a:r>
            <a:r>
              <a:rPr lang="el-GR" baseline="0" dirty="0" smtClean="0"/>
              <a:t>και </a:t>
            </a:r>
            <a:r>
              <a:rPr lang="en-US" baseline="0" dirty="0" smtClean="0"/>
              <a:t>Y=1 </a:t>
            </a:r>
            <a:r>
              <a:rPr lang="el-GR" baseline="0" dirty="0" smtClean="0"/>
              <a:t>τότε </a:t>
            </a:r>
            <a:r>
              <a:rPr lang="en-US" baseline="0" dirty="0" smtClean="0"/>
              <a:t>X’=1 </a:t>
            </a:r>
            <a:r>
              <a:rPr lang="el-GR" baseline="0" dirty="0" smtClean="0"/>
              <a:t>και </a:t>
            </a:r>
            <a:r>
              <a:rPr lang="en-US" baseline="0" dirty="0" smtClean="0"/>
              <a:t>Y=1 </a:t>
            </a:r>
            <a:r>
              <a:rPr lang="el-GR" baseline="0" dirty="0" smtClean="0"/>
              <a:t>άρα </a:t>
            </a:r>
            <a:r>
              <a:rPr lang="en-US" baseline="0" dirty="0" smtClean="0"/>
              <a:t>X’Y=1 </a:t>
            </a:r>
          </a:p>
          <a:p>
            <a:pPr marL="228600" indent="-228600">
              <a:buNone/>
            </a:pPr>
            <a:r>
              <a:rPr lang="el-GR" baseline="0" dirty="0" smtClean="0"/>
              <a:t>Αν </a:t>
            </a:r>
            <a:r>
              <a:rPr lang="en-US" baseline="0" dirty="0" smtClean="0"/>
              <a:t>X=1 </a:t>
            </a:r>
            <a:r>
              <a:rPr lang="el-GR" baseline="0" dirty="0" smtClean="0"/>
              <a:t>και </a:t>
            </a:r>
            <a:r>
              <a:rPr lang="en-US" baseline="0" dirty="0" smtClean="0"/>
              <a:t>Y=1 </a:t>
            </a:r>
            <a:r>
              <a:rPr lang="el-GR" baseline="0" dirty="0" smtClean="0"/>
              <a:t>τότε </a:t>
            </a:r>
            <a:r>
              <a:rPr lang="en-US" baseline="0" dirty="0" smtClean="0"/>
              <a:t>XY =1. </a:t>
            </a:r>
          </a:p>
          <a:p>
            <a:pPr marL="228600" indent="-228600">
              <a:buNone/>
            </a:pPr>
            <a:endParaRPr lang="en-US" baseline="0" dirty="0" smtClean="0"/>
          </a:p>
          <a:p>
            <a:pPr marL="228600" indent="-228600">
              <a:buNone/>
            </a:pPr>
            <a:r>
              <a:rPr lang="el-GR" baseline="0" dirty="0" smtClean="0"/>
              <a:t>ΠΟΤΕ </a:t>
            </a:r>
            <a:r>
              <a:rPr lang="en-US" baseline="0" dirty="0" smtClean="0"/>
              <a:t>X’Y=1</a:t>
            </a:r>
            <a:r>
              <a:rPr lang="el-GR" baseline="0" dirty="0" smtClean="0"/>
              <a:t>; ‘Όταν Χ=0 ΚΑΙ Υ=1</a:t>
            </a:r>
          </a:p>
          <a:p>
            <a:pPr marL="228600" indent="-228600">
              <a:buNone/>
            </a:pPr>
            <a:r>
              <a:rPr lang="el-GR" baseline="0" dirty="0" smtClean="0"/>
              <a:t>ΠΟΤΕ </a:t>
            </a:r>
            <a:r>
              <a:rPr lang="en-US" baseline="0" dirty="0" smtClean="0"/>
              <a:t>XY=1</a:t>
            </a:r>
            <a:r>
              <a:rPr lang="el-GR" baseline="0" dirty="0" smtClean="0"/>
              <a:t>; Όταν </a:t>
            </a:r>
            <a:r>
              <a:rPr lang="en-US" baseline="0" dirty="0" smtClean="0"/>
              <a:t>X=Y=1</a:t>
            </a:r>
            <a:endParaRPr lang="el-GR" baseline="0" dirty="0" smtClean="0"/>
          </a:p>
          <a:p>
            <a:pPr marL="228600" indent="-228600">
              <a:buNone/>
            </a:pPr>
            <a:endParaRPr lang="el-GR" baseline="0" dirty="0" smtClean="0"/>
          </a:p>
          <a:p>
            <a:pPr marL="228600" indent="-228600">
              <a:buNone/>
            </a:pPr>
            <a:r>
              <a:rPr lang="en-US" baseline="0" dirty="0" smtClean="0"/>
              <a:t>_________________________________________________________________</a:t>
            </a:r>
            <a:endParaRPr lang="el-GR" baseline="0" dirty="0" smtClean="0"/>
          </a:p>
          <a:p>
            <a:pPr marL="228600" indent="-228600">
              <a:buNone/>
            </a:pPr>
            <a:endParaRPr lang="el-GR" baseline="0" dirty="0" smtClean="0"/>
          </a:p>
          <a:p>
            <a:pPr marL="228600" indent="-228600">
              <a:buNone/>
            </a:pPr>
            <a:r>
              <a:rPr lang="el-GR" baseline="0" dirty="0" smtClean="0"/>
              <a:t>Έστω ένα κύκλωμα τριών εισόδων </a:t>
            </a:r>
            <a:r>
              <a:rPr lang="en-US" baseline="0" dirty="0" smtClean="0"/>
              <a:t>A, B, C </a:t>
            </a:r>
            <a:r>
              <a:rPr lang="el-GR" baseline="0" dirty="0" smtClean="0"/>
              <a:t>και μίας εξόδου </a:t>
            </a:r>
            <a:r>
              <a:rPr lang="en-US" baseline="0" dirty="0" smtClean="0"/>
              <a:t>F. </a:t>
            </a:r>
          </a:p>
          <a:p>
            <a:pPr marL="228600" indent="-228600">
              <a:buAutoNum type="arabicParenR"/>
            </a:pPr>
            <a:r>
              <a:rPr lang="el-GR" baseline="0" dirty="0" smtClean="0"/>
              <a:t>Να γράψετε όλους τους συνδυασμούς εισόδου</a:t>
            </a:r>
          </a:p>
          <a:p>
            <a:pPr marL="228600" indent="-228600">
              <a:buAutoNum type="arabicParenR"/>
            </a:pPr>
            <a:r>
              <a:rPr lang="el-GR" baseline="0" dirty="0" smtClean="0"/>
              <a:t>Να δώσετε τη λογική έκφραση της </a:t>
            </a:r>
            <a:r>
              <a:rPr lang="en-US" baseline="0" dirty="0" smtClean="0"/>
              <a:t>F </a:t>
            </a:r>
            <a:r>
              <a:rPr lang="el-GR" baseline="0" dirty="0" smtClean="0"/>
              <a:t>αν η </a:t>
            </a:r>
            <a:r>
              <a:rPr lang="en-US" baseline="0" dirty="0" smtClean="0"/>
              <a:t>F </a:t>
            </a:r>
            <a:r>
              <a:rPr lang="el-GR" baseline="0" dirty="0" smtClean="0"/>
              <a:t>είναι 1 για τους συνδυασμούς 0, 2, 7</a:t>
            </a:r>
          </a:p>
          <a:p>
            <a:pPr marL="228600" indent="-228600">
              <a:buAutoNum type="arabicParenR"/>
            </a:pPr>
            <a:endParaRPr lang="en-US" baseline="0" dirty="0" smtClean="0"/>
          </a:p>
          <a:p>
            <a:pPr marL="228600" indent="-228600">
              <a:buAutoNum type="arabicParenR"/>
            </a:pPr>
            <a:r>
              <a:rPr lang="el-GR" baseline="0" dirty="0" smtClean="0"/>
              <a:t>Παίρνω τις δεξιότερες εισόδους </a:t>
            </a:r>
            <a:r>
              <a:rPr lang="en-US" baseline="0" dirty="0" smtClean="0"/>
              <a:t>B,C </a:t>
            </a:r>
            <a:r>
              <a:rPr lang="el-GR" baseline="0" dirty="0" smtClean="0"/>
              <a:t>και γράφω τους 4 συνδυασμούς 00,01,10,11. Τους αντιγράφω από κάτω (διακεκομμένη). Για το πάνω τμήμα θέτω Α=0 για το κάτω Α=1.</a:t>
            </a:r>
          </a:p>
          <a:p>
            <a:pPr marL="228600" indent="-228600">
              <a:buNone/>
            </a:pPr>
            <a:endParaRPr lang="el-GR" baseline="0" dirty="0" smtClean="0"/>
          </a:p>
          <a:p>
            <a:pPr marL="228600" indent="-228600">
              <a:buAutoNum type="arabicParenR"/>
            </a:pPr>
            <a:endParaRPr lang="el-GR" baseline="0" dirty="0" smtClean="0"/>
          </a:p>
          <a:p>
            <a:pPr marL="228600" indent="-228600">
              <a:buNone/>
            </a:pPr>
            <a:r>
              <a:rPr lang="en-US" baseline="0" dirty="0" smtClean="0"/>
              <a:t>A       B       C             </a:t>
            </a:r>
            <a:r>
              <a:rPr lang="el-GR" baseline="0" dirty="0" smtClean="0"/>
              <a:t>Συνδυασμός        </a:t>
            </a:r>
            <a:r>
              <a:rPr lang="en-US" baseline="0" dirty="0" smtClean="0"/>
              <a:t>F</a:t>
            </a:r>
            <a:endParaRPr lang="el-GR" baseline="0" dirty="0" smtClean="0"/>
          </a:p>
          <a:p>
            <a:pPr marL="228600" indent="-228600">
              <a:buNone/>
            </a:pPr>
            <a:r>
              <a:rPr lang="el-GR" baseline="0" dirty="0" smtClean="0"/>
              <a:t>____________________________________</a:t>
            </a:r>
          </a:p>
          <a:p>
            <a:pPr marL="228600" indent="-228600">
              <a:buNone/>
            </a:pPr>
            <a:r>
              <a:rPr lang="en-US" baseline="0" dirty="0" smtClean="0"/>
              <a:t> 0       0       0</a:t>
            </a:r>
            <a:r>
              <a:rPr lang="el-GR" baseline="0" dirty="0" smtClean="0"/>
              <a:t>                  0 	</a:t>
            </a:r>
            <a:r>
              <a:rPr lang="el-GR" b="1" baseline="0" dirty="0" smtClean="0"/>
              <a:t>1</a:t>
            </a:r>
            <a:r>
              <a:rPr lang="el-GR" baseline="0" dirty="0" smtClean="0"/>
              <a:t>	</a:t>
            </a:r>
            <a:endParaRPr lang="en-US" baseline="0" dirty="0" smtClean="0"/>
          </a:p>
          <a:p>
            <a:pPr marL="228600" indent="-228600">
              <a:buNone/>
            </a:pPr>
            <a:r>
              <a:rPr lang="en-US" baseline="0" dirty="0" smtClean="0"/>
              <a:t> 0       0       1</a:t>
            </a:r>
            <a:r>
              <a:rPr lang="el-GR" baseline="0" dirty="0" smtClean="0"/>
              <a:t>                  1                  0</a:t>
            </a:r>
            <a:endParaRPr lang="en-US" baseline="0" dirty="0" smtClean="0"/>
          </a:p>
          <a:p>
            <a:pPr marL="228600" indent="-228600">
              <a:buNone/>
            </a:pPr>
            <a:r>
              <a:rPr lang="en-US" baseline="0" dirty="0" smtClean="0"/>
              <a:t> 0       1       0</a:t>
            </a:r>
            <a:r>
              <a:rPr lang="el-GR" baseline="0" dirty="0" smtClean="0"/>
              <a:t>	2	</a:t>
            </a:r>
            <a:r>
              <a:rPr lang="el-GR" b="1" baseline="0" dirty="0" smtClean="0"/>
              <a:t>1</a:t>
            </a:r>
            <a:endParaRPr lang="en-US" b="1" baseline="0" dirty="0" smtClean="0"/>
          </a:p>
          <a:p>
            <a:pPr marL="228600" indent="-228600">
              <a:buNone/>
            </a:pPr>
            <a:r>
              <a:rPr lang="en-US" baseline="0" dirty="0" smtClean="0"/>
              <a:t> 0       1       1</a:t>
            </a:r>
            <a:r>
              <a:rPr lang="el-GR" baseline="0" dirty="0" smtClean="0"/>
              <a:t>	3                  0</a:t>
            </a:r>
            <a:endParaRPr lang="en-US" baseline="0" dirty="0" smtClean="0"/>
          </a:p>
          <a:p>
            <a:pPr marL="228600" indent="-228600">
              <a:buNone/>
            </a:pPr>
            <a:r>
              <a:rPr lang="en-US" baseline="0" dirty="0" smtClean="0"/>
              <a:t>- -------------------------------------------------------</a:t>
            </a:r>
          </a:p>
          <a:p>
            <a:pPr marL="228600" indent="-228600">
              <a:buNone/>
            </a:pPr>
            <a:r>
              <a:rPr lang="en-US" baseline="0" dirty="0" smtClean="0"/>
              <a:t>  1      0       0</a:t>
            </a:r>
            <a:r>
              <a:rPr lang="el-GR" baseline="0" dirty="0" smtClean="0"/>
              <a:t>	4	0</a:t>
            </a:r>
            <a:endParaRPr lang="en-US" baseline="0" dirty="0" smtClean="0"/>
          </a:p>
          <a:p>
            <a:pPr marL="228600" indent="-228600">
              <a:buNone/>
            </a:pPr>
            <a:r>
              <a:rPr lang="en-US" baseline="0" dirty="0" smtClean="0"/>
              <a:t>  1      0       1</a:t>
            </a:r>
            <a:r>
              <a:rPr lang="el-GR" baseline="0" dirty="0" smtClean="0"/>
              <a:t>	5	0</a:t>
            </a:r>
            <a:endParaRPr lang="en-US" baseline="0" dirty="0" smtClean="0"/>
          </a:p>
          <a:p>
            <a:pPr marL="228600" indent="-228600">
              <a:buNone/>
            </a:pPr>
            <a:r>
              <a:rPr lang="en-US" baseline="0" dirty="0" smtClean="0"/>
              <a:t>  1      1       0</a:t>
            </a:r>
            <a:r>
              <a:rPr lang="el-GR" baseline="0" dirty="0" smtClean="0"/>
              <a:t>	6	0</a:t>
            </a:r>
            <a:endParaRPr lang="en-US" baseline="0" dirty="0" smtClean="0"/>
          </a:p>
          <a:p>
            <a:pPr marL="228600" indent="-228600">
              <a:buNone/>
            </a:pPr>
            <a:r>
              <a:rPr lang="en-US" baseline="0" dirty="0" smtClean="0"/>
              <a:t>  1      1       1</a:t>
            </a:r>
            <a:r>
              <a:rPr lang="el-GR" baseline="0" dirty="0" smtClean="0"/>
              <a:t>	7	</a:t>
            </a:r>
            <a:r>
              <a:rPr lang="el-GR" b="1" baseline="0" dirty="0" smtClean="0"/>
              <a:t>1</a:t>
            </a:r>
            <a:endParaRPr lang="en-US" b="1" baseline="0" dirty="0" smtClean="0"/>
          </a:p>
          <a:p>
            <a:pPr marL="228600" indent="-228600">
              <a:buNone/>
            </a:pPr>
            <a:endParaRPr lang="en-US" baseline="0" dirty="0" smtClean="0"/>
          </a:p>
          <a:p>
            <a:pPr marL="228600" indent="-228600">
              <a:buNone/>
            </a:pPr>
            <a:r>
              <a:rPr lang="el-GR" baseline="0" dirty="0" smtClean="0"/>
              <a:t>2) Η </a:t>
            </a:r>
            <a:r>
              <a:rPr lang="en-US" baseline="0" dirty="0" smtClean="0"/>
              <a:t>F </a:t>
            </a:r>
            <a:r>
              <a:rPr lang="el-GR" baseline="0" dirty="0" smtClean="0"/>
              <a:t>Δίνει 1 όταν </a:t>
            </a:r>
            <a:r>
              <a:rPr lang="en-US" baseline="0" dirty="0" smtClean="0"/>
              <a:t>(A=B=C =0) </a:t>
            </a:r>
            <a:r>
              <a:rPr lang="el-GR" baseline="0" dirty="0" smtClean="0"/>
              <a:t>Ή (Α=0, Β=1, </a:t>
            </a:r>
            <a:r>
              <a:rPr lang="en-US" baseline="0" dirty="0" smtClean="0"/>
              <a:t>C=0) </a:t>
            </a:r>
            <a:r>
              <a:rPr lang="el-GR" baseline="0" dirty="0" smtClean="0"/>
              <a:t>Ή (Α=Β=</a:t>
            </a:r>
            <a:r>
              <a:rPr lang="en-US" baseline="0" dirty="0" smtClean="0"/>
              <a:t>C=1)</a:t>
            </a:r>
          </a:p>
          <a:p>
            <a:pPr marL="228600" indent="-228600">
              <a:buNone/>
            </a:pPr>
            <a:endParaRPr lang="el-GR" baseline="0" dirty="0" smtClean="0"/>
          </a:p>
          <a:p>
            <a:pPr marL="228600" indent="-228600">
              <a:buNone/>
            </a:pPr>
            <a:r>
              <a:rPr lang="en-US" baseline="0" dirty="0" smtClean="0"/>
              <a:t>A=B=C=0-&gt; A’ B’ C’</a:t>
            </a:r>
          </a:p>
          <a:p>
            <a:pPr marL="228600" indent="-228600">
              <a:buNone/>
            </a:pPr>
            <a:r>
              <a:rPr lang="en-US" baseline="0" dirty="0" smtClean="0"/>
              <a:t>A=0, B=1, C=0 -&gt; A’ B C’</a:t>
            </a:r>
          </a:p>
          <a:p>
            <a:pPr marL="228600" indent="-228600">
              <a:buNone/>
            </a:pPr>
            <a:r>
              <a:rPr lang="en-US" baseline="0" dirty="0" smtClean="0"/>
              <a:t>A=B=C=1 -&gt; ABC</a:t>
            </a:r>
          </a:p>
          <a:p>
            <a:pPr marL="228600" indent="-228600">
              <a:buNone/>
            </a:pPr>
            <a:endParaRPr lang="en-US" baseline="0" dirty="0" smtClean="0"/>
          </a:p>
          <a:p>
            <a:pPr marL="228600" indent="-228600">
              <a:buNone/>
            </a:pPr>
            <a:r>
              <a:rPr lang="en-US" baseline="0" dirty="0" smtClean="0"/>
              <a:t>F= A’ B’ C’  + A’ B C’ + ABC</a:t>
            </a:r>
            <a:r>
              <a:rPr lang="el-GR" baseline="0" dirty="0" smtClean="0"/>
              <a:t> (ΑΘΡΟΙΣΜΑ ΓΙΝΟΜΕΝΩΝ). Αν ένα από τα γινόμενα είναι 1</a:t>
            </a:r>
            <a:r>
              <a:rPr lang="en-US" baseline="0" dirty="0" smtClean="0"/>
              <a:t> (MONO 1 </a:t>
            </a:r>
            <a:r>
              <a:rPr lang="el-GR" baseline="0" dirty="0" smtClean="0"/>
              <a:t>μπορεί αν είναι 1), </a:t>
            </a:r>
            <a:r>
              <a:rPr lang="en-US" baseline="0" dirty="0" smtClean="0"/>
              <a:t>F=1</a:t>
            </a:r>
          </a:p>
          <a:p>
            <a:pPr marL="228600" indent="-228600">
              <a:buNone/>
            </a:pPr>
            <a:endParaRPr lang="en-US" baseline="0" dirty="0" smtClean="0"/>
          </a:p>
          <a:p>
            <a:pPr marL="228600" indent="-228600">
              <a:buNone/>
            </a:pPr>
            <a:r>
              <a:rPr lang="el-GR" baseline="0" dirty="0" smtClean="0"/>
              <a:t>Έστω ότι τη χρονική στιγμή </a:t>
            </a:r>
            <a:r>
              <a:rPr lang="en-US" baseline="0" dirty="0" smtClean="0"/>
              <a:t>t, </a:t>
            </a:r>
            <a:r>
              <a:rPr lang="el-GR" baseline="0" dirty="0" smtClean="0"/>
              <a:t>τα σήματα εισόδου </a:t>
            </a:r>
            <a:r>
              <a:rPr lang="en-US" baseline="0" dirty="0" smtClean="0"/>
              <a:t>ABC </a:t>
            </a:r>
            <a:r>
              <a:rPr lang="el-GR" baseline="0" dirty="0" smtClean="0"/>
              <a:t>είναι 0, 1, 0 αντίστοιχα.</a:t>
            </a:r>
            <a:r>
              <a:rPr lang="en-US" baseline="0" dirty="0" smtClean="0"/>
              <a:t> </a:t>
            </a:r>
            <a:r>
              <a:rPr lang="el-GR" baseline="0" dirty="0" smtClean="0"/>
              <a:t>Την χρονική στιγμή </a:t>
            </a:r>
            <a:r>
              <a:rPr lang="en-US" baseline="0" dirty="0" smtClean="0"/>
              <a:t>t </a:t>
            </a:r>
            <a:r>
              <a:rPr lang="el-GR" baseline="0" dirty="0" smtClean="0"/>
              <a:t>ΔΕΝ ΜΠΟΡΕΙ ΝΑ ΕΧΟΥΝ ΆΛΛΕΣ ΤΙΜΕΣ παρά μόνο αυτές. Ποια είναι η έξοδος;</a:t>
            </a:r>
          </a:p>
          <a:p>
            <a:pPr marL="228600" indent="-228600">
              <a:buNone/>
            </a:pPr>
            <a:endParaRPr lang="el-GR" baseline="0" dirty="0" smtClean="0"/>
          </a:p>
          <a:p>
            <a:pPr marL="228600" indent="-228600">
              <a:buNone/>
            </a:pPr>
            <a:r>
              <a:rPr lang="el-GR" baseline="0" dirty="0" smtClean="0"/>
              <a:t>Αν Α=0, Β=1, </a:t>
            </a:r>
            <a:r>
              <a:rPr lang="en-US" baseline="0" dirty="0" smtClean="0"/>
              <a:t>C=0 </a:t>
            </a:r>
            <a:r>
              <a:rPr lang="el-GR" baseline="0" dirty="0" smtClean="0"/>
              <a:t>ΤΟΤΕ</a:t>
            </a:r>
          </a:p>
          <a:p>
            <a:pPr marL="228600" indent="-228600">
              <a:buNone/>
            </a:pPr>
            <a:endParaRPr lang="el-GR" baseline="0" dirty="0" smtClean="0"/>
          </a:p>
          <a:p>
            <a:pPr marL="228600" indent="-228600">
              <a:buNone/>
            </a:pPr>
            <a:r>
              <a:rPr lang="en-US" baseline="0" dirty="0" smtClean="0"/>
              <a:t>A’ B’ C’</a:t>
            </a:r>
            <a:r>
              <a:rPr lang="el-GR" baseline="0" dirty="0" smtClean="0"/>
              <a:t> = 0’1’0’ = 1 0 1 = 0</a:t>
            </a:r>
            <a:r>
              <a:rPr lang="en-US" baseline="0" dirty="0" smtClean="0"/>
              <a:t>   (</a:t>
            </a:r>
            <a:r>
              <a:rPr lang="el-GR" baseline="0" dirty="0" smtClean="0"/>
              <a:t>ΜΙΛΑΜΕ ΓΙΑ ΛΟΓΙΚΑ ΚΑΙ)</a:t>
            </a:r>
          </a:p>
          <a:p>
            <a:pPr marL="228600" indent="-228600">
              <a:buNone/>
            </a:pPr>
            <a:r>
              <a:rPr lang="el-GR" baseline="0" dirty="0" smtClean="0"/>
              <a:t>ΑΒ</a:t>
            </a:r>
            <a:r>
              <a:rPr lang="en-US" baseline="0" dirty="0" smtClean="0"/>
              <a:t>C      = 010 =0</a:t>
            </a:r>
            <a:r>
              <a:rPr lang="el-GR" baseline="0" dirty="0" smtClean="0"/>
              <a:t> (</a:t>
            </a:r>
            <a:r>
              <a:rPr lang="en-US" baseline="0" dirty="0" smtClean="0"/>
              <a:t>0 AND 1 AND 0)</a:t>
            </a:r>
          </a:p>
          <a:p>
            <a:pPr marL="228600" indent="-228600">
              <a:buNone/>
            </a:pPr>
            <a:r>
              <a:rPr lang="en-US" baseline="0" dirty="0" smtClean="0"/>
              <a:t>A’BC’ = 0’10’ =1 </a:t>
            </a:r>
          </a:p>
          <a:p>
            <a:pPr marL="228600" indent="-228600">
              <a:buNone/>
            </a:pPr>
            <a:endParaRPr lang="en-US" baseline="0" dirty="0" smtClean="0"/>
          </a:p>
          <a:p>
            <a:pPr marL="228600" indent="-228600">
              <a:buNone/>
            </a:pPr>
            <a:r>
              <a:rPr lang="el-GR" baseline="0" dirty="0" smtClean="0"/>
              <a:t>Άρα η </a:t>
            </a:r>
            <a:r>
              <a:rPr lang="en-US" baseline="0" dirty="0" smtClean="0"/>
              <a:t>F = 0 + 1+ 0 =1 (ENA</a:t>
            </a:r>
            <a:r>
              <a:rPr lang="el-GR" baseline="0" dirty="0" smtClean="0"/>
              <a:t>Σ ΑΠΌ ΤΟΥΣ ΟΡΟΥΣ ΤΗΣ </a:t>
            </a:r>
            <a:r>
              <a:rPr lang="en-US" baseline="0" dirty="0" smtClean="0"/>
              <a:t>F </a:t>
            </a:r>
            <a:r>
              <a:rPr lang="el-GR" baseline="0" dirty="0" smtClean="0"/>
              <a:t>είναι 1 κάθε φορά)</a:t>
            </a:r>
          </a:p>
          <a:p>
            <a:pPr marL="228600" indent="-228600">
              <a:buNone/>
            </a:pPr>
            <a:r>
              <a:rPr lang="el-GR" baseline="0" dirty="0" smtClean="0"/>
              <a:t>Η </a:t>
            </a:r>
            <a:r>
              <a:rPr lang="en-US" baseline="0" dirty="0" smtClean="0"/>
              <a:t>F </a:t>
            </a:r>
            <a:r>
              <a:rPr lang="el-GR" baseline="0" dirty="0" smtClean="0"/>
              <a:t>γίνεται 1 εξαιτίας ενός από τα γινόμενα κάθε φορά</a:t>
            </a:r>
          </a:p>
          <a:p>
            <a:pPr marL="228600" indent="-228600">
              <a:buNone/>
            </a:pPr>
            <a:endParaRPr lang="el-GR" baseline="0" dirty="0" smtClean="0"/>
          </a:p>
          <a:p>
            <a:pPr marL="228600" indent="-228600">
              <a:buNone/>
            </a:pPr>
            <a:r>
              <a:rPr lang="el-GR" baseline="0" dirty="0" smtClean="0"/>
              <a:t>Αν κάποια στιγμή Α=0 Β=0 </a:t>
            </a:r>
            <a:r>
              <a:rPr lang="en-US" baseline="0" dirty="0" smtClean="0"/>
              <a:t>C=1, </a:t>
            </a:r>
            <a:r>
              <a:rPr lang="el-GR" baseline="0" dirty="0" smtClean="0"/>
              <a:t>τότε η </a:t>
            </a:r>
            <a:r>
              <a:rPr lang="en-US" baseline="0" dirty="0" smtClean="0"/>
              <a:t>F =0 </a:t>
            </a:r>
            <a:r>
              <a:rPr lang="el-GR" baseline="0" dirty="0" smtClean="0"/>
              <a:t>γιατί κανένα από τα αλγεβρικά γινόμενα της </a:t>
            </a:r>
            <a:r>
              <a:rPr lang="en-US" baseline="0" dirty="0" smtClean="0"/>
              <a:t>F </a:t>
            </a:r>
            <a:r>
              <a:rPr lang="el-GR" baseline="0" dirty="0" smtClean="0"/>
              <a:t>δεν δίνει 1.</a:t>
            </a:r>
          </a:p>
          <a:p>
            <a:pPr marL="228600" indent="-228600">
              <a:buNone/>
            </a:pPr>
            <a:endParaRPr lang="el-GR" baseline="0" dirty="0" smtClean="0"/>
          </a:p>
          <a:p>
            <a:pPr marL="228600" indent="-228600">
              <a:buNone/>
            </a:pPr>
            <a:endParaRPr lang="en-US" baseline="0" dirty="0" smtClean="0"/>
          </a:p>
          <a:p>
            <a:pPr marL="228600" indent="-228600">
              <a:buNone/>
            </a:pPr>
            <a:r>
              <a:rPr lang="el-GR" baseline="0" dirty="0" smtClean="0"/>
              <a:t>__________________ Έστω ένα κύκλωμα με 4 εισόδους Α,Β </a:t>
            </a:r>
            <a:r>
              <a:rPr lang="en-US" baseline="0" dirty="0" smtClean="0"/>
              <a:t>C D </a:t>
            </a:r>
            <a:r>
              <a:rPr lang="el-GR" baseline="0" dirty="0" smtClean="0"/>
              <a:t>και μία έξοδο </a:t>
            </a:r>
            <a:r>
              <a:rPr lang="en-US" baseline="0" dirty="0" smtClean="0"/>
              <a:t>F. </a:t>
            </a:r>
            <a:r>
              <a:rPr lang="el-GR" baseline="0" dirty="0" smtClean="0"/>
              <a:t>Να γράψετε τους 16 συνδυασμούς. </a:t>
            </a:r>
          </a:p>
          <a:p>
            <a:pPr marL="228600" indent="-228600">
              <a:buNone/>
            </a:pPr>
            <a:r>
              <a:rPr lang="el-GR" baseline="0" dirty="0" smtClean="0"/>
              <a:t>Αν η </a:t>
            </a:r>
            <a:r>
              <a:rPr lang="en-US" baseline="0" dirty="0" smtClean="0"/>
              <a:t>F=1 </a:t>
            </a:r>
            <a:r>
              <a:rPr lang="el-GR" baseline="0" dirty="0" smtClean="0"/>
              <a:t>για τους συνδυασμούς 0, 7 και 15, να γράψετε την αλγεβρική έκφραση της </a:t>
            </a:r>
            <a:r>
              <a:rPr lang="en-US" baseline="0" dirty="0" smtClean="0"/>
              <a:t>F</a:t>
            </a:r>
          </a:p>
          <a:p>
            <a:pPr marL="228600" indent="-228600">
              <a:buNone/>
            </a:pPr>
            <a:endParaRPr lang="en-US"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Α   </a:t>
            </a:r>
            <a:r>
              <a:rPr lang="en-US" baseline="0" dirty="0" smtClean="0"/>
              <a:t>        </a:t>
            </a:r>
            <a:r>
              <a:rPr lang="el-GR" baseline="0" dirty="0" smtClean="0"/>
              <a:t>Β  </a:t>
            </a:r>
            <a:r>
              <a:rPr lang="en-US" baseline="0" dirty="0" smtClean="0"/>
              <a:t>    C        D            </a:t>
            </a:r>
            <a:r>
              <a:rPr lang="el-GR" baseline="0" dirty="0" smtClean="0"/>
              <a:t>Συνδυασμός      </a:t>
            </a:r>
            <a:r>
              <a:rPr lang="en-US" baseline="0" dirty="0" smtClean="0"/>
              <a:t>F</a:t>
            </a:r>
          </a:p>
          <a:p>
            <a:pPr marL="228600" indent="-228600">
              <a:buNone/>
            </a:pPr>
            <a:r>
              <a:rPr lang="en-US" baseline="0" dirty="0" smtClean="0"/>
              <a:t>0           0      0         0   </a:t>
            </a:r>
            <a:r>
              <a:rPr lang="el-GR" baseline="0" dirty="0" smtClean="0"/>
              <a:t>              0</a:t>
            </a:r>
            <a:r>
              <a:rPr lang="en-US" baseline="0" dirty="0" smtClean="0"/>
              <a:t>                 1</a:t>
            </a:r>
          </a:p>
          <a:p>
            <a:pPr marL="228600" indent="-228600">
              <a:buNone/>
            </a:pPr>
            <a:r>
              <a:rPr lang="en-US" baseline="0" dirty="0" smtClean="0"/>
              <a:t>0           0      0         1</a:t>
            </a:r>
            <a:r>
              <a:rPr lang="el-GR" baseline="0" dirty="0" smtClean="0"/>
              <a:t>                 1 </a:t>
            </a:r>
            <a:endParaRPr lang="en-US" baseline="0" dirty="0" smtClean="0"/>
          </a:p>
          <a:p>
            <a:pPr marL="228600" indent="-228600">
              <a:buNone/>
            </a:pPr>
            <a:r>
              <a:rPr lang="en-US" baseline="0" dirty="0" smtClean="0"/>
              <a:t>0           0      1         0</a:t>
            </a:r>
            <a:r>
              <a:rPr lang="el-GR" baseline="0" dirty="0" smtClean="0"/>
              <a:t>                 2		</a:t>
            </a:r>
            <a:r>
              <a:rPr lang="en-US" baseline="0" dirty="0" smtClean="0"/>
              <a:t>                 F=A'B'C'D'+A'BCD +ABCD</a:t>
            </a:r>
          </a:p>
          <a:p>
            <a:pPr marL="228600" indent="-228600">
              <a:buNone/>
            </a:pPr>
            <a:r>
              <a:rPr lang="en-US" baseline="0" dirty="0" smtClean="0"/>
              <a:t>0           0      1         1</a:t>
            </a:r>
            <a:r>
              <a:rPr lang="el-GR" baseline="0" dirty="0" smtClean="0"/>
              <a:t>                 3 </a:t>
            </a:r>
            <a:endParaRPr lang="en-US" baseline="0" dirty="0" smtClean="0"/>
          </a:p>
          <a:p>
            <a:pPr marL="228600" indent="-228600">
              <a:buNone/>
            </a:pPr>
            <a:r>
              <a:rPr lang="en-US" baseline="0" dirty="0" smtClean="0"/>
              <a:t>0           1      0         0</a:t>
            </a:r>
            <a:r>
              <a:rPr lang="el-GR" baseline="0" dirty="0" smtClean="0"/>
              <a:t>                 4</a:t>
            </a:r>
            <a:endParaRPr lang="en-US" baseline="0" dirty="0" smtClean="0"/>
          </a:p>
          <a:p>
            <a:pPr marL="228600" indent="-228600">
              <a:buNone/>
            </a:pPr>
            <a:r>
              <a:rPr lang="en-US" baseline="0" dirty="0" smtClean="0"/>
              <a:t>0           1      0         1</a:t>
            </a:r>
            <a:r>
              <a:rPr lang="el-GR" baseline="0" dirty="0" smtClean="0"/>
              <a:t>                 5</a:t>
            </a:r>
            <a:endParaRPr lang="en-US" baseline="0" dirty="0" smtClean="0"/>
          </a:p>
          <a:p>
            <a:pPr marL="228600" indent="-228600">
              <a:buNone/>
            </a:pPr>
            <a:r>
              <a:rPr lang="en-US" baseline="0" dirty="0" smtClean="0"/>
              <a:t>0           1      1         0</a:t>
            </a:r>
            <a:r>
              <a:rPr lang="el-GR" baseline="0" dirty="0" smtClean="0"/>
              <a:t>                 6</a:t>
            </a:r>
            <a:endParaRPr lang="en-US" baseline="0" dirty="0" smtClean="0"/>
          </a:p>
          <a:p>
            <a:pPr marL="228600" indent="-228600">
              <a:buNone/>
            </a:pPr>
            <a:r>
              <a:rPr lang="en-US" baseline="0" dirty="0" smtClean="0"/>
              <a:t>0           1      1         1</a:t>
            </a:r>
            <a:r>
              <a:rPr lang="el-GR" baseline="0" dirty="0" smtClean="0"/>
              <a:t>                 7</a:t>
            </a:r>
            <a:r>
              <a:rPr lang="en-US" baseline="0" dirty="0" smtClean="0"/>
              <a:t>                  1</a:t>
            </a:r>
          </a:p>
          <a:p>
            <a:pPr marL="228600" indent="-228600">
              <a:buNone/>
            </a:pPr>
            <a:r>
              <a:rPr lang="en-US" baseline="0" dirty="0" smtClean="0"/>
              <a:t>-------------------------------------</a:t>
            </a:r>
          </a:p>
          <a:p>
            <a:pPr marL="228600" indent="-228600">
              <a:buNone/>
            </a:pPr>
            <a:r>
              <a:rPr lang="en-US" baseline="0" dirty="0" smtClean="0"/>
              <a:t>1           0      0         0</a:t>
            </a:r>
            <a:r>
              <a:rPr lang="el-GR" baseline="0" dirty="0" smtClean="0"/>
              <a:t>                 8</a:t>
            </a:r>
            <a:endParaRPr lang="en-US" baseline="0" dirty="0" smtClean="0"/>
          </a:p>
          <a:p>
            <a:pPr marL="228600" indent="-228600">
              <a:buNone/>
            </a:pPr>
            <a:r>
              <a:rPr lang="en-US" baseline="0" dirty="0" smtClean="0"/>
              <a:t>1           0      0         1</a:t>
            </a:r>
            <a:r>
              <a:rPr lang="el-GR" baseline="0" dirty="0" smtClean="0"/>
              <a:t>                 9</a:t>
            </a:r>
            <a:endParaRPr lang="en-US" baseline="0" dirty="0" smtClean="0"/>
          </a:p>
          <a:p>
            <a:pPr marL="228600" indent="-228600">
              <a:buNone/>
            </a:pPr>
            <a:r>
              <a:rPr lang="en-US" baseline="0" dirty="0" smtClean="0"/>
              <a:t>1           0      1         0</a:t>
            </a:r>
            <a:r>
              <a:rPr lang="el-GR" baseline="0" dirty="0" smtClean="0"/>
              <a:t>	            10	</a:t>
            </a:r>
            <a:endParaRPr lang="en-US" baseline="0" dirty="0" smtClean="0"/>
          </a:p>
          <a:p>
            <a:pPr marL="228600" indent="-228600">
              <a:buNone/>
            </a:pPr>
            <a:r>
              <a:rPr lang="en-US" baseline="0" dirty="0" smtClean="0"/>
              <a:t>1           0      1         1</a:t>
            </a:r>
            <a:r>
              <a:rPr lang="el-GR" baseline="0" dirty="0" smtClean="0"/>
              <a:t>                 11</a:t>
            </a:r>
            <a:endParaRPr lang="en-US" baseline="0" dirty="0" smtClean="0"/>
          </a:p>
          <a:p>
            <a:pPr marL="228600" indent="-228600">
              <a:buNone/>
            </a:pPr>
            <a:r>
              <a:rPr lang="en-US" baseline="0" dirty="0" smtClean="0"/>
              <a:t>1           1      0         0</a:t>
            </a:r>
            <a:r>
              <a:rPr lang="el-GR" baseline="0" dirty="0" smtClean="0"/>
              <a:t>                 12</a:t>
            </a:r>
            <a:endParaRPr lang="en-US" baseline="0" dirty="0" smtClean="0"/>
          </a:p>
          <a:p>
            <a:pPr marL="228600" indent="-228600">
              <a:buNone/>
            </a:pPr>
            <a:r>
              <a:rPr lang="en-US" baseline="0" dirty="0" smtClean="0"/>
              <a:t>1           1      0         1</a:t>
            </a:r>
            <a:r>
              <a:rPr lang="el-GR" baseline="0" dirty="0" smtClean="0"/>
              <a:t>                 13</a:t>
            </a:r>
            <a:endParaRPr lang="en-US" baseline="0" dirty="0" smtClean="0"/>
          </a:p>
          <a:p>
            <a:pPr marL="228600" indent="-228600">
              <a:buNone/>
            </a:pPr>
            <a:r>
              <a:rPr lang="en-US" baseline="0" dirty="0" smtClean="0"/>
              <a:t>1           1      1         0</a:t>
            </a:r>
            <a:r>
              <a:rPr lang="el-GR" baseline="0" dirty="0" smtClean="0"/>
              <a:t>                 14</a:t>
            </a:r>
            <a:endParaRPr lang="en-US" baseline="0" dirty="0" smtClean="0"/>
          </a:p>
          <a:p>
            <a:pPr marL="228600" indent="-228600">
              <a:buNone/>
            </a:pPr>
            <a:r>
              <a:rPr lang="en-US" baseline="0" dirty="0" smtClean="0"/>
              <a:t>1           1      1         1</a:t>
            </a:r>
            <a:r>
              <a:rPr lang="el-GR" baseline="0" dirty="0" smtClean="0"/>
              <a:t>                 15 </a:t>
            </a:r>
            <a:r>
              <a:rPr lang="en-US" baseline="0" dirty="0" smtClean="0"/>
              <a:t>                1</a:t>
            </a:r>
          </a:p>
          <a:p>
            <a:pPr marL="228600" indent="-228600">
              <a:buNone/>
            </a:pPr>
            <a:endParaRPr lang="en-US" baseline="0" dirty="0" smtClean="0"/>
          </a:p>
          <a:p>
            <a:pPr marL="228600" indent="-228600">
              <a:buNone/>
            </a:pPr>
            <a:r>
              <a:rPr lang="el-GR" baseline="0" dirty="0" smtClean="0"/>
              <a:t>Έχουμε ένα άθροισμα τριών όρων γινομένου όπου κάθε όρος έχει 4 μεταβλητές</a:t>
            </a: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ΣΥΜΠΛΗΡΩΜΑΤΑ: Γράφονται για να εξασφαλίσω ότι ο αντίστοιχος συνδυασμός θα μου δώσει 1. Π.χ., από τον πίνακα αληθείας προκύπτει ότι</a:t>
            </a:r>
            <a:r>
              <a:rPr lang="en-US" baseline="0" dirty="0" smtClean="0"/>
              <a:t> </a:t>
            </a:r>
            <a:r>
              <a:rPr lang="el-GR" baseline="0" dirty="0" smtClean="0"/>
              <a:t>μία από τις περιπτώσεις όπου η </a:t>
            </a:r>
            <a:r>
              <a:rPr lang="en-US" baseline="0" dirty="0" smtClean="0"/>
              <a:t>F=1 </a:t>
            </a:r>
            <a:r>
              <a:rPr lang="el-GR" baseline="0" dirty="0" smtClean="0"/>
              <a:t> είναι όταν </a:t>
            </a:r>
            <a:r>
              <a:rPr lang="en-US" baseline="0" dirty="0" smtClean="0"/>
              <a:t>A=B=C=D</a:t>
            </a:r>
            <a:r>
              <a:rPr lang="el-GR" baseline="0" dirty="0" smtClean="0"/>
              <a:t>=0.  Άρα το αντίστοιχο γινόμενο θα είναι 1 όταν γραφτεί στη μορφή </a:t>
            </a:r>
          </a:p>
          <a:p>
            <a:pPr marL="228600" indent="-228600">
              <a:buNone/>
            </a:pPr>
            <a:endParaRPr lang="en-US" baseline="0" dirty="0" smtClean="0"/>
          </a:p>
          <a:p>
            <a:pPr marL="228600" indent="-228600">
              <a:buNone/>
            </a:pPr>
            <a:r>
              <a:rPr lang="en-US" baseline="0" dirty="0" smtClean="0"/>
              <a:t>A’B’C’D’</a:t>
            </a:r>
            <a:endParaRPr lang="el-GR" baseline="0" dirty="0" smtClean="0"/>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ΠΥΛΗ ΚΑΙ ΠΟΛΛΩΝ ΕΙΣΟΔΩΝ: Δίνει </a:t>
            </a:r>
            <a:r>
              <a:rPr lang="en-US" baseline="0" dirty="0" smtClean="0"/>
              <a:t>F=1 </a:t>
            </a:r>
            <a:r>
              <a:rPr lang="el-GR" baseline="0" dirty="0" smtClean="0"/>
              <a:t>όταν ΟΛΕΣ οι είσοδοι είναι 1. Έστω μία </a:t>
            </a:r>
            <a:r>
              <a:rPr lang="en-US" baseline="0" dirty="0" smtClean="0"/>
              <a:t>AND </a:t>
            </a:r>
            <a:r>
              <a:rPr lang="el-GR" baseline="0" dirty="0" smtClean="0"/>
              <a:t>με εισόδους </a:t>
            </a:r>
            <a:r>
              <a:rPr lang="en-US" baseline="0" dirty="0" smtClean="0"/>
              <a:t>X,Y,Z. </a:t>
            </a:r>
            <a:r>
              <a:rPr lang="el-GR" baseline="0" dirty="0" smtClean="0"/>
              <a:t>Ποια η αλγεβρική έκφραση;</a:t>
            </a:r>
          </a:p>
          <a:p>
            <a:pPr marL="228600" indent="-228600">
              <a:buNone/>
            </a:pPr>
            <a:r>
              <a:rPr lang="en-US" baseline="0" dirty="0" smtClean="0"/>
              <a:t>F= XYZ</a:t>
            </a:r>
          </a:p>
          <a:p>
            <a:pPr marL="228600" indent="-228600">
              <a:buNone/>
            </a:pPr>
            <a:endParaRPr lang="en-US" baseline="0" dirty="0" smtClean="0"/>
          </a:p>
          <a:p>
            <a:pPr marL="228600" indent="-228600">
              <a:buNone/>
            </a:pPr>
            <a:endParaRPr lang="en-US" baseline="0" dirty="0" smtClean="0"/>
          </a:p>
          <a:p>
            <a:pPr marL="228600" indent="-228600">
              <a:buNone/>
            </a:pPr>
            <a:r>
              <a:rPr lang="en-US" baseline="0" dirty="0" smtClean="0"/>
              <a:t>X    Y     Z     F(</a:t>
            </a:r>
            <a:r>
              <a:rPr lang="el-GR" baseline="0" dirty="0" smtClean="0"/>
              <a:t>Λογικό </a:t>
            </a:r>
            <a:r>
              <a:rPr lang="en-US" baseline="0" dirty="0" smtClean="0"/>
              <a:t>AND)</a:t>
            </a:r>
          </a:p>
          <a:p>
            <a:pPr marL="228600" indent="-228600">
              <a:buNone/>
            </a:pPr>
            <a:r>
              <a:rPr lang="en-US" baseline="0" dirty="0" smtClean="0"/>
              <a:t> 0    0    0             0</a:t>
            </a:r>
          </a:p>
          <a:p>
            <a:pPr marL="228600" indent="-228600">
              <a:buNone/>
            </a:pPr>
            <a:r>
              <a:rPr lang="en-US" baseline="0" dirty="0" smtClean="0"/>
              <a:t> 0    0    1             0</a:t>
            </a:r>
          </a:p>
          <a:p>
            <a:pPr marL="228600" indent="-228600">
              <a:buNone/>
            </a:pPr>
            <a:r>
              <a:rPr lang="en-US" baseline="0" dirty="0" smtClean="0"/>
              <a:t> 0    1    0             0</a:t>
            </a:r>
            <a:endParaRPr lang="el-GR" baseline="0" dirty="0" smtClean="0"/>
          </a:p>
          <a:p>
            <a:pPr marL="228600" indent="-228600">
              <a:buNone/>
            </a:pPr>
            <a:r>
              <a:rPr lang="en-US" baseline="0" dirty="0" smtClean="0"/>
              <a:t> 0    1    1             0</a:t>
            </a:r>
            <a:endParaRPr lang="el-GR" baseline="0" dirty="0" smtClean="0"/>
          </a:p>
          <a:p>
            <a:pPr marL="228600" indent="-228600">
              <a:buNone/>
            </a:pPr>
            <a:r>
              <a:rPr lang="en-US" baseline="0" dirty="0" smtClean="0"/>
              <a:t> 1    0    0             0</a:t>
            </a:r>
          </a:p>
          <a:p>
            <a:pPr marL="228600" indent="-228600">
              <a:buNone/>
            </a:pPr>
            <a:r>
              <a:rPr lang="en-US" baseline="0" dirty="0" smtClean="0"/>
              <a:t> 1    0    1             0</a:t>
            </a:r>
          </a:p>
          <a:p>
            <a:pPr marL="228600" indent="-228600">
              <a:buNone/>
            </a:pPr>
            <a:r>
              <a:rPr lang="en-US" baseline="0" dirty="0" smtClean="0"/>
              <a:t> 1    1    0             0</a:t>
            </a:r>
            <a:endParaRPr lang="el-GR" baseline="0" dirty="0" smtClean="0"/>
          </a:p>
          <a:p>
            <a:pPr marL="228600" indent="-228600">
              <a:buNone/>
            </a:pPr>
            <a:r>
              <a:rPr lang="en-US" baseline="0" dirty="0" smtClean="0"/>
              <a:t> 1    1    1             1</a:t>
            </a:r>
            <a:endParaRPr lang="el-GR" baseline="0" dirty="0" smtClean="0"/>
          </a:p>
          <a:p>
            <a:pPr marL="228600" indent="-228600">
              <a:buNone/>
            </a:pPr>
            <a:endParaRPr lang="en-US" baseline="0" dirty="0" smtClean="0"/>
          </a:p>
          <a:p>
            <a:pPr marL="228600" indent="-228600">
              <a:buNone/>
            </a:pPr>
            <a:r>
              <a:rPr lang="en-US" baseline="0" dirty="0" smtClean="0"/>
              <a:t>F=XYZ</a:t>
            </a: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__________________________________________ ΠΕΜΠΤΗ _________________________________________________</a:t>
            </a:r>
          </a:p>
          <a:p>
            <a:pPr marL="228600" indent="-228600">
              <a:buNone/>
            </a:pPr>
            <a:endParaRPr lang="el-GR" baseline="0" dirty="0" smtClean="0"/>
          </a:p>
          <a:p>
            <a:pPr marL="228600" indent="-228600">
              <a:buNone/>
            </a:pPr>
            <a:r>
              <a:rPr lang="el-GR" baseline="0" dirty="0" smtClean="0"/>
              <a:t>Είναι μία πύλη η οποία δέχεται 2 ή και περισσότερες εισόδους. Η συμπεριφορά της είναι η εξής: Αν έστω μία από τις εισόδους είναι 0, η έξοδος </a:t>
            </a:r>
            <a:r>
              <a:rPr lang="en-US" baseline="0" dirty="0" smtClean="0"/>
              <a:t>F </a:t>
            </a:r>
            <a:r>
              <a:rPr lang="el-GR" baseline="0" dirty="0" smtClean="0"/>
              <a:t>είναι 0. Η </a:t>
            </a:r>
            <a:r>
              <a:rPr lang="en-US" baseline="0" dirty="0" smtClean="0"/>
              <a:t>F </a:t>
            </a:r>
            <a:r>
              <a:rPr lang="el-GR" baseline="0" dirty="0" smtClean="0"/>
              <a:t>είναι 1 ΜΟΝΟ αν όλες οι είσοδοι είναι 1. </a:t>
            </a:r>
          </a:p>
          <a:p>
            <a:pPr marL="228600" indent="-228600">
              <a:buNone/>
            </a:pPr>
            <a:r>
              <a:rPr lang="el-GR" baseline="0" dirty="0" smtClean="0"/>
              <a:t>Ο αριθμός εισόδων κάθε πύλης είναι προκαθορισμένος ανάλογα με την χρήση.</a:t>
            </a:r>
          </a:p>
          <a:p>
            <a:pPr marL="228600" indent="-228600">
              <a:buNone/>
            </a:pPr>
            <a:r>
              <a:rPr lang="el-GR" baseline="0" dirty="0" smtClean="0"/>
              <a:t>Πίνακας αληθείας. Ο πίνακας που για κάθε συνδυασμό των εισόδων δείχνει την τιμή της εξόδου. </a:t>
            </a:r>
          </a:p>
          <a:p>
            <a:pPr marL="228600" indent="-228600">
              <a:buNone/>
            </a:pPr>
            <a:r>
              <a:rPr lang="el-GR" baseline="0" dirty="0" smtClean="0"/>
              <a:t>Αν έχω Ν εισόδους σε ένα κύκλωμα, τότε έχω 2</a:t>
            </a:r>
            <a:r>
              <a:rPr lang="el-GR" baseline="30000" dirty="0" smtClean="0"/>
              <a:t>Ν</a:t>
            </a:r>
            <a:r>
              <a:rPr lang="el-GR" baseline="0" dirty="0" smtClean="0"/>
              <a:t> συνδυασμούς. Π.χ., αν Ν =2 έχουμε 4 συνδυασμούς. Αν Ν=3 έχουμε 8 συνδυασμούς, Ν=4 έχουμε 16 συνδυασμούς. Για κάθε συνδυασμό, υπάρχει ΜΙΑ ΠΡΟΚΑΘΟΡΙΣΜΕΝΗ ΤΙΜΗ ΕΞΟΔΟΥ.</a:t>
            </a:r>
          </a:p>
          <a:p>
            <a:pPr marL="228600" indent="-228600">
              <a:buNone/>
            </a:pPr>
            <a:endParaRPr lang="el-GR" baseline="0" dirty="0" smtClean="0"/>
          </a:p>
          <a:p>
            <a:pPr marL="228600" indent="-228600">
              <a:buNone/>
            </a:pPr>
            <a:r>
              <a:rPr lang="el-GR" baseline="0" dirty="0" smtClean="0"/>
              <a:t>Συνδυασμοί: ΠΩΣ τους γράφουμε; Αυτό ισχύει ΠΑΝΤΑ. Οι συνδυασμοί των εισόδων για όλα τα κυκλώματα παράγονται με τον ίδιο τρόπο. </a:t>
            </a:r>
          </a:p>
          <a:p>
            <a:pPr marL="228600" indent="-228600">
              <a:buNone/>
            </a:pPr>
            <a:endParaRPr lang="el-GR" baseline="0" dirty="0" smtClean="0"/>
          </a:p>
          <a:p>
            <a:pPr marL="228600" indent="-228600">
              <a:buNone/>
            </a:pPr>
            <a:r>
              <a:rPr lang="el-GR" baseline="0" dirty="0" smtClean="0"/>
              <a:t>ΠΑΡΑΔΕΙΓΜΑ: Να φτιάξετε τον πίνακα αληθείας των πυλών ΚΑΙ με 2, 3 και 4 εισόδους</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2 είσοδοι:  Έστω οι είσοδοι Α, Β. Πρέπει απλώς να σχηματίσουμε τους αριθμούς 0-3 (4 συνδυασμοί)</a:t>
            </a:r>
          </a:p>
          <a:p>
            <a:pPr marL="228600" indent="-228600">
              <a:buNone/>
            </a:pPr>
            <a:endParaRPr lang="en-US" baseline="0" dirty="0" smtClean="0"/>
          </a:p>
          <a:p>
            <a:pPr marL="228600" indent="-228600">
              <a:buNone/>
            </a:pPr>
            <a:r>
              <a:rPr lang="el-GR" baseline="0" dirty="0" smtClean="0"/>
              <a:t>    </a:t>
            </a:r>
            <a:r>
              <a:rPr lang="en-US" baseline="0" dirty="0" smtClean="0"/>
              <a:t>EI</a:t>
            </a:r>
            <a:r>
              <a:rPr lang="el-GR" baseline="0" dirty="0" smtClean="0"/>
              <a:t>ΣΟΔΟΙ    ΔΕΚΑΔΙΚΗ ΤΙΜΗ ΣΥΝΔΥΑΣΜΟΥ</a:t>
            </a:r>
          </a:p>
          <a:p>
            <a:pPr marL="228600" indent="-228600">
              <a:buNone/>
            </a:pPr>
            <a:r>
              <a:rPr lang="el-GR" baseline="0" dirty="0" smtClean="0"/>
              <a:t>    Α      Β	                                                             </a:t>
            </a:r>
            <a:r>
              <a:rPr lang="en-US" baseline="0" dirty="0" smtClean="0"/>
              <a:t>F</a:t>
            </a:r>
            <a:endParaRPr lang="el-GR" baseline="0" dirty="0" smtClean="0"/>
          </a:p>
          <a:p>
            <a:pPr marL="228600" indent="-228600">
              <a:buNone/>
            </a:pPr>
            <a:r>
              <a:rPr lang="el-GR" baseline="0" dirty="0" smtClean="0"/>
              <a:t>    0      </a:t>
            </a:r>
            <a:r>
              <a:rPr lang="el-GR" baseline="0" dirty="0" err="1" smtClean="0"/>
              <a:t>0</a:t>
            </a:r>
            <a:r>
              <a:rPr lang="el-GR" baseline="0" dirty="0" smtClean="0"/>
              <a:t>                     </a:t>
            </a:r>
            <a:r>
              <a:rPr lang="el-GR" baseline="0" dirty="0" err="1" smtClean="0"/>
              <a:t>0</a:t>
            </a:r>
            <a:r>
              <a:rPr lang="el-GR" baseline="0" dirty="0" smtClean="0"/>
              <a:t>                                            </a:t>
            </a:r>
            <a:r>
              <a:rPr lang="el-GR" baseline="0" dirty="0" err="1" smtClean="0"/>
              <a:t>0</a:t>
            </a:r>
            <a:endParaRPr lang="el-GR" baseline="0" dirty="0" smtClean="0"/>
          </a:p>
          <a:p>
            <a:pPr marL="228600" indent="-228600">
              <a:buNone/>
            </a:pPr>
            <a:r>
              <a:rPr lang="el-GR" baseline="0" dirty="0" smtClean="0"/>
              <a:t>    0      1                     </a:t>
            </a:r>
            <a:r>
              <a:rPr lang="el-GR" baseline="0" dirty="0" err="1" smtClean="0"/>
              <a:t>1</a:t>
            </a:r>
            <a:r>
              <a:rPr lang="el-GR" baseline="0" dirty="0" smtClean="0"/>
              <a:t>                                            0</a:t>
            </a:r>
          </a:p>
          <a:p>
            <a:pPr marL="228600" indent="-228600">
              <a:buNone/>
            </a:pPr>
            <a:r>
              <a:rPr lang="el-GR" baseline="0" dirty="0" smtClean="0"/>
              <a:t>    1      0                     2                                            0</a:t>
            </a:r>
          </a:p>
          <a:p>
            <a:pPr marL="228600" indent="-228600">
              <a:buNone/>
            </a:pPr>
            <a:r>
              <a:rPr lang="el-GR" baseline="0" dirty="0" smtClean="0"/>
              <a:t>    1      </a:t>
            </a:r>
            <a:r>
              <a:rPr lang="el-GR" baseline="0" dirty="0" err="1" smtClean="0"/>
              <a:t>1</a:t>
            </a:r>
            <a:r>
              <a:rPr lang="el-GR" baseline="0" dirty="0" smtClean="0"/>
              <a:t>                     3                                            1</a:t>
            </a:r>
          </a:p>
          <a:p>
            <a:pPr marL="228600" indent="-228600">
              <a:buNone/>
            </a:pPr>
            <a:endParaRPr lang="el-GR" baseline="0" dirty="0" smtClean="0"/>
          </a:p>
          <a:p>
            <a:pPr marL="228600" indent="-228600">
              <a:buNone/>
            </a:pPr>
            <a:r>
              <a:rPr lang="el-GR" baseline="0" dirty="0" smtClean="0"/>
              <a:t>2 είσοδοι σημαίνει 2 </a:t>
            </a:r>
            <a:r>
              <a:rPr lang="en-US" baseline="0" dirty="0" smtClean="0"/>
              <a:t>bit. </a:t>
            </a:r>
            <a:r>
              <a:rPr lang="el-GR" baseline="0" dirty="0" smtClean="0"/>
              <a:t>Άρα γράψαμε με 2</a:t>
            </a:r>
            <a:r>
              <a:rPr lang="en-US" baseline="0" dirty="0" smtClean="0"/>
              <a:t> bit </a:t>
            </a:r>
            <a:r>
              <a:rPr lang="el-GR" baseline="0" dirty="0" smtClean="0"/>
              <a:t>τους αριθμούς 0-3. Οι συνδυασμοί εισόδων για κάθε κύκλωμα 2 </a:t>
            </a:r>
            <a:r>
              <a:rPr lang="en-US" baseline="0" dirty="0" smtClean="0"/>
              <a:t>Bit</a:t>
            </a:r>
            <a:r>
              <a:rPr lang="el-GR" baseline="0" dirty="0" smtClean="0"/>
              <a:t> είναι οι ίδιοι, διαφέρει η συμπεριφορά δηλαδή η έξοδος.</a:t>
            </a:r>
          </a:p>
          <a:p>
            <a:pPr marL="228600" indent="-228600">
              <a:buNone/>
            </a:pPr>
            <a:endParaRPr lang="el-GR" baseline="0" dirty="0" smtClean="0"/>
          </a:p>
          <a:p>
            <a:pPr marL="228600" indent="-228600">
              <a:buNone/>
            </a:pPr>
            <a:r>
              <a:rPr lang="el-GR" baseline="0" dirty="0" smtClean="0"/>
              <a:t>3 είσοδοι: Πρέπει να έχουμε 8 συνδυασμούς, άρα γράφουμε τους αριθμούς 0-7. Ν=3 άρα 2</a:t>
            </a:r>
            <a:r>
              <a:rPr lang="el-GR" baseline="30000" dirty="0" smtClean="0"/>
              <a:t>3</a:t>
            </a:r>
            <a:r>
              <a:rPr lang="el-GR" baseline="0" dirty="0" smtClean="0"/>
              <a:t> συνδυασμοί</a:t>
            </a:r>
          </a:p>
          <a:p>
            <a:pPr marL="228600" indent="-228600">
              <a:buNone/>
            </a:pPr>
            <a:endParaRPr lang="el-GR" baseline="0" dirty="0" smtClean="0"/>
          </a:p>
          <a:p>
            <a:pPr marL="228600" indent="-228600">
              <a:buNone/>
            </a:pPr>
            <a:r>
              <a:rPr lang="el-GR" baseline="0" dirty="0" smtClean="0"/>
              <a:t>ΕΙΣΟΔΟΙ                     ΔΕΚΑΔΙΚΗ ΤΙΜΗ  (</a:t>
            </a:r>
            <a:r>
              <a:rPr lang="el-GR" baseline="0" dirty="0" err="1" smtClean="0"/>
              <a:t>Ελαχιστόρος</a:t>
            </a:r>
            <a:r>
              <a:rPr lang="el-GR" baseline="0" dirty="0" smtClean="0"/>
              <a:t>)           Έξοδος</a:t>
            </a:r>
          </a:p>
          <a:p>
            <a:pPr marL="228600" indent="-228600">
              <a:buNone/>
            </a:pPr>
            <a:r>
              <a:rPr lang="el-GR" baseline="0" dirty="0" smtClean="0"/>
              <a:t>Α   Β </a:t>
            </a:r>
            <a:r>
              <a:rPr lang="en-US" baseline="0" dirty="0" smtClean="0"/>
              <a:t>   C</a:t>
            </a:r>
            <a:r>
              <a:rPr lang="el-GR" baseline="0" dirty="0" smtClean="0"/>
              <a:t>     </a:t>
            </a:r>
          </a:p>
          <a:p>
            <a:pPr marL="228600" indent="-228600">
              <a:buNone/>
            </a:pPr>
            <a:r>
              <a:rPr lang="el-GR" baseline="0" dirty="0" smtClean="0"/>
              <a:t>0    </a:t>
            </a:r>
            <a:r>
              <a:rPr lang="el-GR" baseline="0" dirty="0" err="1" smtClean="0"/>
              <a:t>0</a:t>
            </a:r>
            <a:r>
              <a:rPr lang="el-GR" baseline="0" dirty="0" smtClean="0"/>
              <a:t>    </a:t>
            </a:r>
            <a:r>
              <a:rPr lang="el-GR" baseline="0" dirty="0" err="1" smtClean="0"/>
              <a:t>0</a:t>
            </a:r>
            <a:r>
              <a:rPr lang="el-GR" baseline="0" dirty="0" smtClean="0"/>
              <a:t>                               </a:t>
            </a:r>
            <a:r>
              <a:rPr lang="el-GR" baseline="0" dirty="0" err="1" smtClean="0"/>
              <a:t>0</a:t>
            </a:r>
            <a:r>
              <a:rPr lang="el-GR" baseline="0" dirty="0" smtClean="0"/>
              <a:t>			</a:t>
            </a:r>
            <a:r>
              <a:rPr lang="el-GR" baseline="0" dirty="0" err="1" smtClean="0"/>
              <a:t>0</a:t>
            </a:r>
            <a:endParaRPr lang="el-GR" baseline="0" dirty="0" smtClean="0"/>
          </a:p>
          <a:p>
            <a:pPr marL="228600" indent="-228600">
              <a:buNone/>
            </a:pPr>
            <a:r>
              <a:rPr lang="el-GR" baseline="0" dirty="0" smtClean="0"/>
              <a:t>0    </a:t>
            </a:r>
            <a:r>
              <a:rPr lang="el-GR" baseline="0" dirty="0" err="1" smtClean="0"/>
              <a:t>0</a:t>
            </a:r>
            <a:r>
              <a:rPr lang="el-GR" baseline="0" dirty="0" smtClean="0"/>
              <a:t>    1                               </a:t>
            </a:r>
            <a:r>
              <a:rPr lang="el-GR" baseline="0" dirty="0" err="1" smtClean="0"/>
              <a:t>1</a:t>
            </a:r>
            <a:r>
              <a:rPr lang="el-GR" baseline="0" dirty="0" smtClean="0"/>
              <a:t>			0</a:t>
            </a:r>
          </a:p>
          <a:p>
            <a:pPr marL="228600" indent="-228600">
              <a:buNone/>
            </a:pPr>
            <a:r>
              <a:rPr lang="el-GR" baseline="0" dirty="0" smtClean="0"/>
              <a:t>0    1    0                               2			0</a:t>
            </a:r>
          </a:p>
          <a:p>
            <a:pPr marL="228600" indent="-228600">
              <a:buNone/>
            </a:pPr>
            <a:r>
              <a:rPr lang="el-GR" baseline="0" dirty="0" smtClean="0"/>
              <a:t>0    1    </a:t>
            </a:r>
            <a:r>
              <a:rPr lang="el-GR" baseline="0" dirty="0" err="1" smtClean="0"/>
              <a:t>1</a:t>
            </a:r>
            <a:r>
              <a:rPr lang="el-GR" baseline="0" dirty="0" smtClean="0"/>
              <a:t>		      3			0</a:t>
            </a:r>
          </a:p>
          <a:p>
            <a:pPr marL="228600" indent="-228600">
              <a:buNone/>
            </a:pPr>
            <a:r>
              <a:rPr lang="el-GR" baseline="0" dirty="0" smtClean="0"/>
              <a:t>_____________</a:t>
            </a:r>
          </a:p>
          <a:p>
            <a:pPr marL="228600" indent="-228600">
              <a:buAutoNum type="arabicPlain"/>
            </a:pPr>
            <a:r>
              <a:rPr lang="el-GR" baseline="0" dirty="0" smtClean="0"/>
              <a:t> 0    </a:t>
            </a:r>
            <a:r>
              <a:rPr lang="el-GR" baseline="0" dirty="0" err="1" smtClean="0"/>
              <a:t>0</a:t>
            </a:r>
            <a:r>
              <a:rPr lang="el-GR" baseline="0" dirty="0" smtClean="0"/>
              <a:t>		      4			0</a:t>
            </a:r>
          </a:p>
          <a:p>
            <a:pPr marL="228600" indent="-228600">
              <a:buNone/>
            </a:pPr>
            <a:r>
              <a:rPr lang="el-GR" baseline="0" dirty="0" smtClean="0"/>
              <a:t>1    0    1		      5			0</a:t>
            </a:r>
          </a:p>
          <a:p>
            <a:pPr marL="228600" indent="-228600">
              <a:buNone/>
            </a:pPr>
            <a:r>
              <a:rPr lang="el-GR" baseline="0" dirty="0" smtClean="0"/>
              <a:t>1    </a:t>
            </a:r>
            <a:r>
              <a:rPr lang="el-GR" baseline="0" dirty="0" err="1" smtClean="0"/>
              <a:t>1</a:t>
            </a:r>
            <a:r>
              <a:rPr lang="el-GR" baseline="0" dirty="0" smtClean="0"/>
              <a:t>    0		      6			0</a:t>
            </a:r>
          </a:p>
          <a:p>
            <a:pPr marL="228600" indent="-228600">
              <a:buNone/>
            </a:pPr>
            <a:r>
              <a:rPr lang="el-GR" baseline="0" dirty="0" smtClean="0"/>
              <a:t>1    </a:t>
            </a:r>
            <a:r>
              <a:rPr lang="el-GR" baseline="0" dirty="0" err="1" smtClean="0"/>
              <a:t>1</a:t>
            </a:r>
            <a:r>
              <a:rPr lang="el-GR" baseline="0" dirty="0" smtClean="0"/>
              <a:t>    </a:t>
            </a:r>
            <a:r>
              <a:rPr lang="el-GR" baseline="0" dirty="0" err="1" smtClean="0"/>
              <a:t>1</a:t>
            </a:r>
            <a:r>
              <a:rPr lang="el-GR" baseline="0" dirty="0" smtClean="0"/>
              <a:t>		      7   			1</a:t>
            </a:r>
          </a:p>
          <a:p>
            <a:pPr marL="228600" indent="-228600">
              <a:buNone/>
            </a:pPr>
            <a:endParaRPr lang="el-GR" baseline="0" dirty="0" smtClean="0"/>
          </a:p>
          <a:p>
            <a:pPr marL="228600" indent="-228600">
              <a:buNone/>
            </a:pPr>
            <a:r>
              <a:rPr lang="el-GR" baseline="0" dirty="0" err="1" smtClean="0"/>
              <a:t>Ελαχιστόρος</a:t>
            </a:r>
            <a:r>
              <a:rPr lang="el-GR" baseline="0" dirty="0" smtClean="0"/>
              <a:t>= Συνδυασμός τιμών των εισόδων. </a:t>
            </a:r>
            <a:r>
              <a:rPr lang="el-GR" baseline="0" dirty="0" err="1" smtClean="0"/>
              <a:t>Π.χ</a:t>
            </a:r>
            <a:r>
              <a:rPr lang="el-GR" baseline="0" dirty="0" smtClean="0"/>
              <a:t>, αν Α=1, Β=0, </a:t>
            </a:r>
            <a:r>
              <a:rPr lang="en-US" baseline="0" dirty="0" smtClean="0"/>
              <a:t>C=1 </a:t>
            </a:r>
            <a:r>
              <a:rPr lang="el-GR" baseline="0" dirty="0" smtClean="0"/>
              <a:t>αναφερόμαστε στον </a:t>
            </a:r>
            <a:r>
              <a:rPr lang="el-GR" baseline="0" dirty="0" err="1" smtClean="0"/>
              <a:t>ελαχιστόρο</a:t>
            </a:r>
            <a:r>
              <a:rPr lang="el-GR" baseline="0" dirty="0" smtClean="0"/>
              <a:t> 5</a:t>
            </a:r>
            <a:r>
              <a:rPr lang="en-US" baseline="0" dirty="0" smtClean="0"/>
              <a:t>, </a:t>
            </a:r>
            <a:r>
              <a:rPr lang="el-GR" baseline="0" dirty="0" smtClean="0"/>
              <a:t>για τον οποίο </a:t>
            </a:r>
            <a:r>
              <a:rPr lang="en-US" baseline="0" dirty="0" smtClean="0"/>
              <a:t>F=0</a:t>
            </a:r>
            <a:endParaRPr lang="el-GR" baseline="0" dirty="0" smtClean="0"/>
          </a:p>
          <a:p>
            <a:pPr marL="228600" indent="-228600">
              <a:buNone/>
            </a:pPr>
            <a:endParaRPr lang="el-GR" baseline="0" dirty="0" smtClean="0"/>
          </a:p>
          <a:p>
            <a:pPr marL="228600" indent="-228600">
              <a:buNone/>
            </a:pPr>
            <a:r>
              <a:rPr lang="el-GR" baseline="0" dirty="0" smtClean="0"/>
              <a:t>Κάθε χρονική στιγμή, στις εισόδους εμφανίζεται ΜΟΝΟ ένας συνδυασμός. Άρα, για να μελετήσουμε τη συμπεριφορά πρέπει να βρούμε για καθένα από τους συνδυασμούς εισόδων πως θα συμπεριφερθεί η έξοδος, δηλαδή το κύκλωμα.</a:t>
            </a:r>
          </a:p>
          <a:p>
            <a:pPr marL="228600" indent="-228600">
              <a:buNone/>
            </a:pPr>
            <a:r>
              <a:rPr lang="el-GR" baseline="0" dirty="0" smtClean="0"/>
              <a:t>Π.χ. για την πύλη ΚΑΙ τριών εισόδων, οι είσοδοι μπορούν να βρεθούν κάθε χρονική στιγμή σε μία από τις 8 καταστάσεις (</a:t>
            </a:r>
            <a:r>
              <a:rPr lang="el-GR" baseline="0" dirty="0" err="1" smtClean="0"/>
              <a:t>ελαχιστόροι</a:t>
            </a:r>
            <a:r>
              <a:rPr lang="el-GR" baseline="0" dirty="0" smtClean="0"/>
              <a:t>). Αν κάποια χρονική στιγμή, οι είσοδοι βρεθούν στην κατάσταση </a:t>
            </a:r>
            <a:r>
              <a:rPr lang="en-US" baseline="0" dirty="0" smtClean="0"/>
              <a:t>7 (</a:t>
            </a:r>
            <a:r>
              <a:rPr lang="el-GR" baseline="0" dirty="0" err="1" smtClean="0"/>
              <a:t>ελαχιστόρος</a:t>
            </a:r>
            <a:r>
              <a:rPr lang="el-GR" baseline="0" dirty="0" smtClean="0"/>
              <a:t> 7) όπου Α=1 ΚΑΙ Β</a:t>
            </a:r>
            <a:r>
              <a:rPr lang="en-US" baseline="0" dirty="0" smtClean="0"/>
              <a:t>=1 KAI C=1 </a:t>
            </a:r>
            <a:r>
              <a:rPr lang="el-GR" baseline="0" dirty="0" smtClean="0"/>
              <a:t>τότε </a:t>
            </a:r>
            <a:r>
              <a:rPr lang="en-US" baseline="0" dirty="0" smtClean="0"/>
              <a:t>F=1 </a:t>
            </a:r>
            <a:r>
              <a:rPr lang="el-GR" baseline="0" dirty="0" smtClean="0"/>
              <a:t>διαφορετικά για κάθε άλλη κατάσταση </a:t>
            </a:r>
            <a:r>
              <a:rPr lang="en-US" baseline="0" dirty="0" smtClean="0"/>
              <a:t>F=0</a:t>
            </a:r>
          </a:p>
          <a:p>
            <a:pPr marL="228600" indent="-228600">
              <a:buNone/>
            </a:pPr>
            <a:endParaRPr lang="en-US" baseline="0" dirty="0" smtClean="0"/>
          </a:p>
          <a:p>
            <a:pPr marL="228600" indent="-228600">
              <a:buNone/>
            </a:pPr>
            <a:endParaRPr lang="en-US" baseline="0" dirty="0" smtClean="0"/>
          </a:p>
          <a:p>
            <a:pPr marL="228600" indent="-228600">
              <a:buNone/>
            </a:pPr>
            <a:r>
              <a:rPr lang="el-GR" baseline="0" dirty="0" smtClean="0"/>
              <a:t>Αλγεβρικά, η </a:t>
            </a:r>
            <a:r>
              <a:rPr lang="en-US" baseline="0" dirty="0" smtClean="0"/>
              <a:t>AND </a:t>
            </a:r>
            <a:r>
              <a:rPr lang="el-GR" baseline="0" dirty="0" smtClean="0"/>
              <a:t>τριών εισόδων </a:t>
            </a:r>
            <a:r>
              <a:rPr lang="en-US" baseline="0" dirty="0" smtClean="0"/>
              <a:t>ABC </a:t>
            </a:r>
            <a:r>
              <a:rPr lang="el-GR" baseline="0" dirty="0" smtClean="0"/>
              <a:t>γράφεται  </a:t>
            </a:r>
            <a:r>
              <a:rPr lang="en-US" baseline="0" dirty="0" smtClean="0"/>
              <a:t>F= ABC</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Αλγεβρικά, η </a:t>
            </a:r>
            <a:r>
              <a:rPr lang="en-US" baseline="0" dirty="0" smtClean="0"/>
              <a:t>AND </a:t>
            </a:r>
            <a:r>
              <a:rPr lang="el-GR" baseline="0" dirty="0" smtClean="0"/>
              <a:t>δύο εισόδων </a:t>
            </a:r>
            <a:r>
              <a:rPr lang="en-US" baseline="0" dirty="0" smtClean="0"/>
              <a:t>AB </a:t>
            </a:r>
            <a:r>
              <a:rPr lang="el-GR" baseline="0" dirty="0" smtClean="0"/>
              <a:t>γράφεται  </a:t>
            </a:r>
            <a:r>
              <a:rPr lang="en-US" baseline="0" dirty="0" smtClean="0"/>
              <a:t>F= AB</a:t>
            </a: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r>
              <a:rPr lang="el-GR" baseline="0" dirty="0" smtClean="0"/>
              <a:t>4 είσοδοι: Α, </a:t>
            </a:r>
            <a:r>
              <a:rPr lang="en-US" baseline="0" dirty="0" smtClean="0"/>
              <a:t>B, C, D</a:t>
            </a:r>
          </a:p>
          <a:p>
            <a:pPr marL="228600" indent="-228600">
              <a:buNone/>
            </a:pPr>
            <a:endParaRPr lang="en-US" baseline="0" dirty="0" smtClean="0"/>
          </a:p>
          <a:p>
            <a:pPr marL="228600" indent="-228600">
              <a:buNone/>
            </a:pPr>
            <a:endParaRPr lang="en-US" baseline="0" dirty="0" smtClean="0"/>
          </a:p>
          <a:p>
            <a:pPr marL="228600" indent="-228600">
              <a:buNone/>
            </a:pPr>
            <a:r>
              <a:rPr lang="en-US" baseline="0" dirty="0" smtClean="0"/>
              <a:t>     </a:t>
            </a:r>
            <a:r>
              <a:rPr lang="el-GR" baseline="0" dirty="0" smtClean="0"/>
              <a:t>Είσοδοι </a:t>
            </a:r>
            <a:r>
              <a:rPr lang="en-US" baseline="0" dirty="0" smtClean="0"/>
              <a:t>                         </a:t>
            </a:r>
            <a:r>
              <a:rPr lang="el-GR" baseline="0" dirty="0" err="1" smtClean="0"/>
              <a:t>Ελαχιστόρος</a:t>
            </a:r>
            <a:r>
              <a:rPr lang="el-GR" baseline="0" dirty="0" smtClean="0"/>
              <a:t>                       Έξοδος</a:t>
            </a:r>
            <a:endParaRPr lang="en-US" baseline="0" dirty="0" smtClean="0"/>
          </a:p>
          <a:p>
            <a:pPr marL="228600" indent="-228600">
              <a:buNone/>
            </a:pPr>
            <a:r>
              <a:rPr lang="en-US" baseline="0" dirty="0" smtClean="0"/>
              <a:t>A      B      C    D       </a:t>
            </a:r>
            <a:r>
              <a:rPr lang="el-GR" baseline="0" dirty="0" smtClean="0"/>
              <a:t>                 </a:t>
            </a:r>
            <a:r>
              <a:rPr lang="en-US" baseline="0" dirty="0" smtClean="0"/>
              <a:t> </a:t>
            </a:r>
            <a:r>
              <a:rPr lang="el-GR" baseline="0" dirty="0" smtClean="0"/>
              <a:t>                                        </a:t>
            </a:r>
            <a:r>
              <a:rPr lang="en-US" baseline="0" dirty="0" smtClean="0"/>
              <a:t>F</a:t>
            </a:r>
          </a:p>
          <a:p>
            <a:pPr marL="228600" indent="-228600">
              <a:buNone/>
            </a:pPr>
            <a:r>
              <a:rPr lang="en-US" baseline="0" dirty="0" smtClean="0"/>
              <a:t>0      0      0    0	           0 		            0</a:t>
            </a:r>
          </a:p>
          <a:p>
            <a:pPr marL="228600" indent="-228600">
              <a:buNone/>
            </a:pPr>
            <a:r>
              <a:rPr lang="en-US" baseline="0" dirty="0" smtClean="0"/>
              <a:t>0      0      0    1                           1 </a:t>
            </a:r>
            <a:endParaRPr lang="el-GR" baseline="0" dirty="0" smtClean="0"/>
          </a:p>
          <a:p>
            <a:pPr marL="228600" indent="-228600">
              <a:buNone/>
            </a:pPr>
            <a:r>
              <a:rPr lang="en-US" baseline="0" dirty="0" smtClean="0"/>
              <a:t>0      0      1    0</a:t>
            </a:r>
            <a:endParaRPr lang="el-GR" baseline="0" dirty="0" smtClean="0"/>
          </a:p>
          <a:p>
            <a:pPr marL="228600" indent="-228600">
              <a:buNone/>
            </a:pPr>
            <a:r>
              <a:rPr lang="en-US" baseline="0" dirty="0" smtClean="0"/>
              <a:t>0      0      1    1</a:t>
            </a:r>
            <a:endParaRPr lang="el-GR" baseline="0" dirty="0" smtClean="0"/>
          </a:p>
          <a:p>
            <a:pPr marL="228600" indent="-228600">
              <a:buNone/>
            </a:pPr>
            <a:r>
              <a:rPr lang="en-US" baseline="0" dirty="0" smtClean="0"/>
              <a:t>0      1      0    0                                                                                             </a:t>
            </a:r>
            <a:r>
              <a:rPr lang="el-GR" baseline="0" dirty="0" smtClean="0"/>
              <a:t>Για κάθε </a:t>
            </a:r>
            <a:r>
              <a:rPr lang="el-GR" baseline="0" dirty="0" err="1" smtClean="0"/>
              <a:t>ελαχιστόρο</a:t>
            </a:r>
            <a:r>
              <a:rPr lang="el-GR" baseline="0" dirty="0" smtClean="0"/>
              <a:t> πλην του 15, η </a:t>
            </a:r>
            <a:r>
              <a:rPr lang="en-US" baseline="0" dirty="0" smtClean="0"/>
              <a:t>F=0</a:t>
            </a:r>
          </a:p>
          <a:p>
            <a:pPr marL="228600" indent="-228600">
              <a:buNone/>
            </a:pPr>
            <a:r>
              <a:rPr lang="en-US" baseline="0" dirty="0" smtClean="0"/>
              <a:t>0      1      0    1</a:t>
            </a:r>
            <a:endParaRPr lang="el-GR" baseline="0" dirty="0" smtClean="0"/>
          </a:p>
          <a:p>
            <a:pPr marL="228600" indent="-228600">
              <a:buNone/>
            </a:pPr>
            <a:r>
              <a:rPr lang="en-US" baseline="0" dirty="0" smtClean="0"/>
              <a:t>0      1      1    0</a:t>
            </a:r>
            <a:endParaRPr lang="el-GR" baseline="0" dirty="0" smtClean="0"/>
          </a:p>
          <a:p>
            <a:pPr marL="228600" indent="-228600">
              <a:buNone/>
            </a:pPr>
            <a:r>
              <a:rPr lang="en-US" baseline="0" dirty="0" smtClean="0"/>
              <a:t>0      1      1    1                           7</a:t>
            </a:r>
            <a:endParaRPr lang="el-GR" baseline="0" dirty="0" smtClean="0"/>
          </a:p>
          <a:p>
            <a:pPr marL="228600" indent="-228600">
              <a:buNone/>
            </a:pPr>
            <a:r>
              <a:rPr lang="en-US" baseline="0" dirty="0" smtClean="0"/>
              <a:t>________________</a:t>
            </a:r>
          </a:p>
          <a:p>
            <a:pPr marL="228600" indent="-228600">
              <a:buNone/>
            </a:pPr>
            <a:r>
              <a:rPr lang="en-US" baseline="0" dirty="0" smtClean="0"/>
              <a:t>1      0      0    0                           8</a:t>
            </a:r>
          </a:p>
          <a:p>
            <a:pPr marL="228600" indent="-228600">
              <a:buNone/>
            </a:pPr>
            <a:r>
              <a:rPr lang="en-US" baseline="0" dirty="0" smtClean="0"/>
              <a:t>1      0      0    1                           9</a:t>
            </a:r>
            <a:endParaRPr lang="el-GR" baseline="0" dirty="0" smtClean="0"/>
          </a:p>
          <a:p>
            <a:pPr marL="228600" indent="-228600">
              <a:buNone/>
            </a:pPr>
            <a:r>
              <a:rPr lang="en-US" baseline="0" dirty="0" smtClean="0"/>
              <a:t>1      0      1    0</a:t>
            </a:r>
            <a:endParaRPr lang="el-GR" baseline="0" dirty="0" smtClean="0"/>
          </a:p>
          <a:p>
            <a:pPr marL="228600" indent="-228600">
              <a:buNone/>
            </a:pPr>
            <a:r>
              <a:rPr lang="en-US" baseline="0" dirty="0" smtClean="0"/>
              <a:t>1      0      1    1</a:t>
            </a:r>
            <a:endParaRPr lang="el-GR" baseline="0" dirty="0" smtClean="0"/>
          </a:p>
          <a:p>
            <a:pPr marL="228600" indent="-228600">
              <a:buNone/>
            </a:pPr>
            <a:r>
              <a:rPr lang="en-US" baseline="0" dirty="0" smtClean="0"/>
              <a:t>1      1      0    0</a:t>
            </a:r>
          </a:p>
          <a:p>
            <a:pPr marL="228600" indent="-228600">
              <a:buNone/>
            </a:pPr>
            <a:r>
              <a:rPr lang="en-US" baseline="0" dirty="0" smtClean="0"/>
              <a:t>1      1      0    1</a:t>
            </a:r>
            <a:endParaRPr lang="el-GR" baseline="0" dirty="0" smtClean="0"/>
          </a:p>
          <a:p>
            <a:pPr marL="228600" indent="-228600">
              <a:buNone/>
            </a:pPr>
            <a:r>
              <a:rPr lang="en-US" baseline="0" dirty="0" smtClean="0"/>
              <a:t>1      1      1    0</a:t>
            </a:r>
            <a:endParaRPr lang="el-GR" baseline="0" dirty="0" smtClean="0"/>
          </a:p>
          <a:p>
            <a:pPr marL="228600" indent="-228600">
              <a:buNone/>
            </a:pPr>
            <a:r>
              <a:rPr lang="en-US" baseline="0" dirty="0" smtClean="0"/>
              <a:t>1      1      1    1                           15		            1</a:t>
            </a: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________________________________________ ΠΑΡΑΣΚΕΥΗ___________________________________</a:t>
            </a:r>
          </a:p>
          <a:p>
            <a:pPr marL="228600" indent="-228600">
              <a:buNone/>
            </a:pPr>
            <a:endParaRPr lang="el-GR" baseline="0" dirty="0" smtClean="0"/>
          </a:p>
          <a:p>
            <a:pPr marL="228600" indent="-228600">
              <a:buNone/>
            </a:pPr>
            <a:r>
              <a:rPr lang="el-GR" baseline="0" dirty="0" smtClean="0"/>
              <a:t>Ν, είναι το πλήθος εισόδων ενός οποιουδήποτε κυκλώματος, αυτές οι είσοδοι σχηματίζουν 2</a:t>
            </a:r>
            <a:r>
              <a:rPr lang="el-GR" baseline="30000" dirty="0" smtClean="0"/>
              <a:t>Ν</a:t>
            </a:r>
            <a:r>
              <a:rPr lang="el-GR" baseline="0" dirty="0" smtClean="0"/>
              <a:t> διαφορετικούς συνδυασμούς (</a:t>
            </a:r>
            <a:r>
              <a:rPr lang="el-GR" baseline="0" dirty="0" err="1" smtClean="0"/>
              <a:t>ελαχιστόροι</a:t>
            </a:r>
            <a:r>
              <a:rPr lang="el-GR" baseline="0" dirty="0" smtClean="0"/>
              <a:t>). Ουσιαστικά πρόκειται για 2</a:t>
            </a:r>
            <a:r>
              <a:rPr lang="el-GR" baseline="30000" dirty="0" smtClean="0"/>
              <a:t>Ν</a:t>
            </a:r>
            <a:r>
              <a:rPr lang="el-GR" baseline="0" dirty="0" smtClean="0"/>
              <a:t> διακριτές καταστάσεις στις οποίες μπορεί να βρεθεί το κύκλωμα. Για καθεμία από αυτές τις καταστάσεις υπάρχει μία τιμή της εξόδου. </a:t>
            </a:r>
          </a:p>
          <a:p>
            <a:pPr marL="228600" indent="-228600">
              <a:buNone/>
            </a:pPr>
            <a:r>
              <a:rPr lang="el-GR" baseline="0" dirty="0" smtClean="0"/>
              <a:t>Για όλα τα κυκλώματα, ο τρόπος καταγραφής των </a:t>
            </a:r>
            <a:r>
              <a:rPr lang="el-GR" baseline="0" dirty="0" err="1" smtClean="0"/>
              <a:t>ελαχιστόρων</a:t>
            </a:r>
            <a:r>
              <a:rPr lang="el-GR" baseline="0" dirty="0" smtClean="0"/>
              <a:t> είναι ίδιος. </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ΠΥΛΗ ΚΑΙ 2 εισόδων: Έχουμε 2 εισόδους Χ, Υ άρα αυτές σχηματίζουν 2</a:t>
            </a:r>
            <a:r>
              <a:rPr lang="el-GR" baseline="30000" dirty="0" smtClean="0"/>
              <a:t>2</a:t>
            </a:r>
            <a:r>
              <a:rPr lang="el-GR" baseline="0" dirty="0" smtClean="0"/>
              <a:t>=4 συνδυασμούς. 2 </a:t>
            </a:r>
            <a:r>
              <a:rPr lang="en-US" baseline="0" dirty="0" smtClean="0"/>
              <a:t>bit </a:t>
            </a:r>
            <a:r>
              <a:rPr lang="el-GR" baseline="0" dirty="0" smtClean="0"/>
              <a:t>εισόδου. Αυτό που πρέπει να κάνουμε για τους 4 συνδυασμούς είναι να γράψουμε με 2 </a:t>
            </a:r>
            <a:r>
              <a:rPr lang="en-US" baseline="0" dirty="0" smtClean="0"/>
              <a:t>bit </a:t>
            </a:r>
            <a:r>
              <a:rPr lang="el-GR" baseline="0" dirty="0" smtClean="0"/>
              <a:t>τους αριθμούς 0-3</a:t>
            </a:r>
          </a:p>
          <a:p>
            <a:pPr marL="228600" indent="-228600">
              <a:buNone/>
            </a:pPr>
            <a:endParaRPr lang="el-GR" baseline="0" dirty="0" smtClean="0"/>
          </a:p>
          <a:p>
            <a:pPr marL="228600" indent="-228600">
              <a:buNone/>
            </a:pPr>
            <a:endParaRPr lang="el-GR" baseline="0" dirty="0" smtClean="0"/>
          </a:p>
          <a:p>
            <a:pPr marL="228600" indent="-228600">
              <a:buNone/>
            </a:pPr>
            <a:r>
              <a:rPr lang="en-US" baseline="0" dirty="0" smtClean="0"/>
              <a:t>X      Y     </a:t>
            </a:r>
            <a:r>
              <a:rPr lang="el-GR" baseline="0" dirty="0" err="1" smtClean="0"/>
              <a:t>Ελαχιστόρος</a:t>
            </a:r>
            <a:r>
              <a:rPr lang="el-GR" baseline="0" dirty="0" smtClean="0"/>
              <a:t> (Δεκαδική τιμή)     </a:t>
            </a:r>
            <a:r>
              <a:rPr lang="en-US" baseline="0" dirty="0" smtClean="0"/>
              <a:t>         </a:t>
            </a:r>
            <a:r>
              <a:rPr lang="el-GR" baseline="0" dirty="0" smtClean="0"/>
              <a:t> Έξοδος </a:t>
            </a:r>
            <a:r>
              <a:rPr lang="en-US" baseline="0" dirty="0" smtClean="0"/>
              <a:t>F</a:t>
            </a:r>
          </a:p>
          <a:p>
            <a:pPr marL="228600" indent="-228600">
              <a:buNone/>
            </a:pPr>
            <a:r>
              <a:rPr lang="en-US" baseline="0" dirty="0" smtClean="0"/>
              <a:t>0      0               0 			0</a:t>
            </a:r>
          </a:p>
          <a:p>
            <a:pPr marL="228600" indent="-228600">
              <a:buNone/>
            </a:pPr>
            <a:r>
              <a:rPr lang="en-US" baseline="0" dirty="0" smtClean="0"/>
              <a:t>0      1               1			0</a:t>
            </a:r>
          </a:p>
          <a:p>
            <a:pPr marL="228600" indent="-228600">
              <a:buNone/>
            </a:pPr>
            <a:r>
              <a:rPr lang="en-US" baseline="0" dirty="0" smtClean="0"/>
              <a:t>1      0               2			0</a:t>
            </a:r>
          </a:p>
          <a:p>
            <a:pPr marL="228600" indent="-228600">
              <a:buNone/>
            </a:pPr>
            <a:r>
              <a:rPr lang="en-US" baseline="0" dirty="0" smtClean="0"/>
              <a:t>1      1               3                                                   1</a:t>
            </a:r>
          </a:p>
          <a:p>
            <a:pPr marL="228600" indent="-228600">
              <a:buNone/>
            </a:pPr>
            <a:endParaRPr lang="en-US" baseline="0" dirty="0" smtClean="0"/>
          </a:p>
          <a:p>
            <a:pPr marL="228600" indent="-228600">
              <a:buNone/>
            </a:pPr>
            <a:r>
              <a:rPr lang="en-US" baseline="0" dirty="0" smtClean="0"/>
              <a:t>H </a:t>
            </a:r>
            <a:r>
              <a:rPr lang="el-GR" baseline="0" dirty="0" smtClean="0"/>
              <a:t>πύλη ΚΑΙ δίνει έξοδο 1 μόνο όταν  όλες οι Ν είσοδοι είναι 1. Άρα μόνο για έναν συνδυασμό δίνει έξοδο 1. Η ύπαρξη ενός μηδενικού στις εισόδους κάνει την </a:t>
            </a:r>
            <a:r>
              <a:rPr lang="en-US" baseline="0" dirty="0" smtClean="0"/>
              <a:t>F=0</a:t>
            </a:r>
          </a:p>
          <a:p>
            <a:pPr marL="228600" indent="-228600">
              <a:buNone/>
            </a:pPr>
            <a:r>
              <a:rPr lang="el-GR" baseline="0" dirty="0" smtClean="0"/>
              <a:t>Πίνακας αληθείας: Δείχνει για κάθε συνδυασμό εισόδων (</a:t>
            </a:r>
            <a:r>
              <a:rPr lang="el-GR" baseline="0" dirty="0" err="1" smtClean="0"/>
              <a:t>ελαχιστόρο</a:t>
            </a:r>
            <a:r>
              <a:rPr lang="el-GR" baseline="0" dirty="0" smtClean="0"/>
              <a:t>) ποια είναι η τιμή της εξόδου.</a:t>
            </a:r>
          </a:p>
          <a:p>
            <a:pPr marL="228600" indent="-228600">
              <a:buNone/>
            </a:pPr>
            <a:endParaRPr lang="el-GR" baseline="0" dirty="0" smtClean="0"/>
          </a:p>
          <a:p>
            <a:pPr marL="228600" indent="-228600">
              <a:buNone/>
            </a:pPr>
            <a:r>
              <a:rPr lang="el-GR" baseline="0" dirty="0" smtClean="0"/>
              <a:t>___________________ Με 3 εισόδους, ΧΥΖ</a:t>
            </a:r>
          </a:p>
          <a:p>
            <a:pPr marL="228600" indent="-228600">
              <a:buNone/>
            </a:pPr>
            <a:endParaRPr lang="el-GR" baseline="0" dirty="0" smtClean="0"/>
          </a:p>
          <a:p>
            <a:pPr marL="228600" indent="-228600">
              <a:buNone/>
            </a:pPr>
            <a:r>
              <a:rPr lang="el-GR" baseline="0" dirty="0" smtClean="0"/>
              <a:t>Χ     Υ    Ζ      </a:t>
            </a:r>
            <a:r>
              <a:rPr lang="el-GR" baseline="0" dirty="0" err="1" smtClean="0"/>
              <a:t>Ελαχιστόρος</a:t>
            </a:r>
            <a:r>
              <a:rPr lang="el-GR" baseline="0" dirty="0" smtClean="0"/>
              <a:t>       Έξοδος</a:t>
            </a:r>
          </a:p>
          <a:p>
            <a:pPr marL="228600" indent="-228600">
              <a:buNone/>
            </a:pPr>
            <a:r>
              <a:rPr lang="el-GR" baseline="0" dirty="0" smtClean="0"/>
              <a:t>0     </a:t>
            </a:r>
            <a:r>
              <a:rPr lang="el-GR" baseline="0" dirty="0" err="1" smtClean="0"/>
              <a:t>0</a:t>
            </a:r>
            <a:r>
              <a:rPr lang="el-GR" baseline="0" dirty="0" smtClean="0"/>
              <a:t>    </a:t>
            </a:r>
            <a:r>
              <a:rPr lang="el-GR" baseline="0" dirty="0" err="1" smtClean="0"/>
              <a:t>0</a:t>
            </a:r>
            <a:r>
              <a:rPr lang="el-GR" baseline="0" dirty="0" smtClean="0"/>
              <a:t>          </a:t>
            </a:r>
            <a:r>
              <a:rPr lang="el-GR" baseline="0" dirty="0" err="1" smtClean="0"/>
              <a:t>0</a:t>
            </a:r>
            <a:r>
              <a:rPr lang="el-GR" baseline="0" dirty="0" smtClean="0"/>
              <a:t>                       </a:t>
            </a:r>
            <a:r>
              <a:rPr lang="el-GR" baseline="0" dirty="0" err="1" smtClean="0"/>
              <a:t>0</a:t>
            </a:r>
            <a:endParaRPr lang="el-GR" baseline="0" dirty="0" smtClean="0"/>
          </a:p>
          <a:p>
            <a:pPr marL="228600" indent="-228600">
              <a:buNone/>
            </a:pPr>
            <a:r>
              <a:rPr lang="el-GR" baseline="0" dirty="0" smtClean="0"/>
              <a:t>0     0    1  	     </a:t>
            </a:r>
            <a:r>
              <a:rPr lang="el-GR" baseline="0" dirty="0" err="1" smtClean="0"/>
              <a:t>1</a:t>
            </a:r>
            <a:r>
              <a:rPr lang="el-GR" baseline="0" dirty="0" smtClean="0"/>
              <a:t> 	           0                     Έχουμε έξοδο 0 εκτός από την περίπτωση όπου όλες οι είσοδοι είναι 1</a:t>
            </a:r>
          </a:p>
          <a:p>
            <a:pPr marL="228600" indent="-228600">
              <a:buNone/>
            </a:pPr>
            <a:r>
              <a:rPr lang="el-GR" baseline="0" dirty="0" smtClean="0"/>
              <a:t>0     1    0	     2</a:t>
            </a:r>
          </a:p>
          <a:p>
            <a:pPr marL="228600" indent="-228600">
              <a:buNone/>
            </a:pPr>
            <a:r>
              <a:rPr lang="el-GR" baseline="0" dirty="0" smtClean="0"/>
              <a:t>0     1    </a:t>
            </a:r>
            <a:r>
              <a:rPr lang="el-GR" baseline="0" dirty="0" err="1" smtClean="0"/>
              <a:t>1</a:t>
            </a:r>
            <a:r>
              <a:rPr lang="el-GR" baseline="0" dirty="0" smtClean="0"/>
              <a:t>	     3</a:t>
            </a:r>
          </a:p>
          <a:p>
            <a:pPr marL="228600" indent="-228600">
              <a:buNone/>
            </a:pPr>
            <a:r>
              <a:rPr lang="el-GR" baseline="0" dirty="0" smtClean="0"/>
              <a:t>---------------------------------------------</a:t>
            </a:r>
          </a:p>
          <a:p>
            <a:pPr marL="228600" indent="-228600">
              <a:buNone/>
            </a:pPr>
            <a:r>
              <a:rPr lang="el-GR" baseline="0" dirty="0" smtClean="0"/>
              <a:t>1     0    </a:t>
            </a:r>
            <a:r>
              <a:rPr lang="el-GR" baseline="0" dirty="0" err="1" smtClean="0"/>
              <a:t>0</a:t>
            </a:r>
            <a:r>
              <a:rPr lang="el-GR" baseline="0" dirty="0" smtClean="0"/>
              <a:t>	     4</a:t>
            </a:r>
          </a:p>
          <a:p>
            <a:pPr marL="228600" indent="-228600">
              <a:buNone/>
            </a:pPr>
            <a:r>
              <a:rPr lang="el-GR" baseline="0" dirty="0" smtClean="0"/>
              <a:t>1     0    1 	     5</a:t>
            </a:r>
          </a:p>
          <a:p>
            <a:pPr marL="228600" indent="-228600">
              <a:buNone/>
            </a:pPr>
            <a:r>
              <a:rPr lang="el-GR" baseline="0" dirty="0" smtClean="0"/>
              <a:t>1     </a:t>
            </a:r>
            <a:r>
              <a:rPr lang="el-GR" baseline="0" dirty="0" err="1" smtClean="0"/>
              <a:t>1</a:t>
            </a:r>
            <a:r>
              <a:rPr lang="el-GR" baseline="0" dirty="0" smtClean="0"/>
              <a:t>    0	     6</a:t>
            </a:r>
          </a:p>
          <a:p>
            <a:pPr marL="228600" indent="-228600">
              <a:buNone/>
            </a:pPr>
            <a:r>
              <a:rPr lang="el-GR" baseline="0" dirty="0" smtClean="0"/>
              <a:t>1     </a:t>
            </a:r>
            <a:r>
              <a:rPr lang="el-GR" baseline="0" dirty="0" err="1" smtClean="0"/>
              <a:t>1</a:t>
            </a:r>
            <a:r>
              <a:rPr lang="el-GR" baseline="0" dirty="0" smtClean="0"/>
              <a:t>    </a:t>
            </a:r>
            <a:r>
              <a:rPr lang="el-GR" baseline="0" dirty="0" err="1" smtClean="0"/>
              <a:t>1</a:t>
            </a:r>
            <a:r>
              <a:rPr lang="el-GR" baseline="0" dirty="0" smtClean="0"/>
              <a:t>	     7                       1</a:t>
            </a:r>
          </a:p>
          <a:p>
            <a:pPr marL="228600" indent="-228600">
              <a:buNone/>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r>
              <a:rPr lang="el-GR" baseline="0" dirty="0" smtClean="0"/>
              <a:t>_______________________________ 4 είσοδοι</a:t>
            </a:r>
            <a:endParaRPr lang="el-GR" baseline="0" dirty="0" smtClean="0"/>
          </a:p>
          <a:p>
            <a:pPr marL="228600" indent="-228600">
              <a:buNone/>
            </a:pPr>
            <a:endParaRPr lang="el-GR" baseline="0" dirty="0" smtClean="0"/>
          </a:p>
          <a:p>
            <a:pPr marL="228600" indent="-228600">
              <a:buNone/>
            </a:pPr>
            <a:r>
              <a:rPr lang="el-GR" baseline="0" dirty="0" smtClean="0"/>
              <a:t>Χ     </a:t>
            </a:r>
            <a:r>
              <a:rPr lang="en-US" baseline="0" dirty="0" smtClean="0"/>
              <a:t>  </a:t>
            </a:r>
            <a:r>
              <a:rPr lang="el-GR" baseline="0" dirty="0" smtClean="0"/>
              <a:t>Υ      Ζ     </a:t>
            </a:r>
            <a:r>
              <a:rPr lang="en-US" baseline="0" dirty="0" smtClean="0"/>
              <a:t>W      </a:t>
            </a:r>
            <a:r>
              <a:rPr lang="el-GR" baseline="0" dirty="0" err="1" smtClean="0"/>
              <a:t>Ελαχιστόρος</a:t>
            </a:r>
            <a:r>
              <a:rPr lang="el-GR" baseline="0" dirty="0" smtClean="0"/>
              <a:t>      </a:t>
            </a:r>
            <a:r>
              <a:rPr lang="en-US" baseline="0" dirty="0" smtClean="0"/>
              <a:t>F</a:t>
            </a:r>
          </a:p>
          <a:p>
            <a:pPr marL="228600" indent="-228600">
              <a:buNone/>
            </a:pPr>
            <a:r>
              <a:rPr lang="en-US" baseline="0" dirty="0" smtClean="0"/>
              <a:t>0       0      0     0  	0             </a:t>
            </a:r>
          </a:p>
          <a:p>
            <a:pPr marL="228600" indent="-228600">
              <a:buNone/>
            </a:pPr>
            <a:r>
              <a:rPr lang="en-US" baseline="0" dirty="0" smtClean="0"/>
              <a:t>0       0      0     1	1</a:t>
            </a:r>
          </a:p>
          <a:p>
            <a:pPr marL="228600" indent="-228600">
              <a:buNone/>
            </a:pPr>
            <a:r>
              <a:rPr lang="en-US" baseline="0" dirty="0" smtClean="0"/>
              <a:t>0       0      1     0	2</a:t>
            </a:r>
          </a:p>
          <a:p>
            <a:pPr marL="228600" indent="-228600">
              <a:buNone/>
            </a:pPr>
            <a:r>
              <a:rPr lang="en-US" baseline="0" dirty="0" smtClean="0"/>
              <a:t>0</a:t>
            </a:r>
            <a:r>
              <a:rPr lang="el-GR" baseline="0" dirty="0" smtClean="0"/>
              <a:t> </a:t>
            </a:r>
            <a:r>
              <a:rPr lang="en-US" baseline="0" dirty="0" smtClean="0"/>
              <a:t>      0      1     1	3	</a:t>
            </a:r>
            <a:endParaRPr lang="el-GR" baseline="0" dirty="0" smtClean="0"/>
          </a:p>
          <a:p>
            <a:pPr marL="228600" indent="-228600">
              <a:buNone/>
            </a:pPr>
            <a:r>
              <a:rPr lang="en-US" baseline="0" dirty="0" smtClean="0"/>
              <a:t>----------------------------------------------------</a:t>
            </a:r>
            <a:endParaRPr lang="el-GR" baseline="0" dirty="0" smtClean="0"/>
          </a:p>
          <a:p>
            <a:pPr marL="228600" indent="-228600">
              <a:buNone/>
            </a:pPr>
            <a:r>
              <a:rPr lang="en-US" baseline="0" dirty="0" smtClean="0"/>
              <a:t>0       1      0     0	4                                                              </a:t>
            </a:r>
            <a:r>
              <a:rPr lang="el-GR" baseline="0" dirty="0" smtClean="0"/>
              <a:t>Η </a:t>
            </a:r>
            <a:r>
              <a:rPr lang="en-US" baseline="0" dirty="0" smtClean="0"/>
              <a:t>AND</a:t>
            </a:r>
            <a:r>
              <a:rPr lang="el-GR" baseline="0" dirty="0" smtClean="0"/>
              <a:t> δίνει 1 μόνο για τον συνδυασμό 1111, δηλαδή για τον </a:t>
            </a:r>
            <a:r>
              <a:rPr lang="el-GR" baseline="0" dirty="0" err="1" smtClean="0"/>
              <a:t>ελαχιστόρο</a:t>
            </a:r>
            <a:r>
              <a:rPr lang="el-GR" baseline="0" dirty="0" smtClean="0"/>
              <a:t> 15</a:t>
            </a:r>
            <a:endParaRPr lang="en-US" baseline="0" dirty="0" smtClean="0"/>
          </a:p>
          <a:p>
            <a:pPr marL="228600" indent="-228600">
              <a:buNone/>
            </a:pPr>
            <a:r>
              <a:rPr lang="en-US" baseline="0" dirty="0" smtClean="0"/>
              <a:t>0       1      0     1	5</a:t>
            </a:r>
          </a:p>
          <a:p>
            <a:pPr marL="228600" indent="-228600">
              <a:buNone/>
            </a:pPr>
            <a:r>
              <a:rPr lang="en-US" baseline="0" dirty="0" smtClean="0"/>
              <a:t>0       1      1     0</a:t>
            </a:r>
          </a:p>
          <a:p>
            <a:pPr marL="228600" indent="-228600">
              <a:buNone/>
            </a:pPr>
            <a:r>
              <a:rPr lang="en-US" baseline="0" dirty="0" smtClean="0"/>
              <a:t>0</a:t>
            </a:r>
            <a:r>
              <a:rPr lang="el-GR" baseline="0" dirty="0" smtClean="0"/>
              <a:t> </a:t>
            </a:r>
            <a:r>
              <a:rPr lang="en-US" baseline="0" dirty="0" smtClean="0"/>
              <a:t>      1      1     1</a:t>
            </a:r>
            <a:endParaRPr lang="el-GR" baseline="0" dirty="0" smtClean="0"/>
          </a:p>
          <a:p>
            <a:pPr marL="228600" indent="-228600">
              <a:buNone/>
            </a:pPr>
            <a:r>
              <a:rPr lang="en-US" baseline="0" dirty="0" smtClean="0"/>
              <a:t>-----------------------------------------------------</a:t>
            </a:r>
          </a:p>
          <a:p>
            <a:pPr marL="228600" indent="-228600">
              <a:buNone/>
            </a:pPr>
            <a:r>
              <a:rPr lang="en-US" baseline="0" dirty="0" smtClean="0"/>
              <a:t>1       0      0     0</a:t>
            </a:r>
          </a:p>
          <a:p>
            <a:pPr marL="228600" indent="-228600">
              <a:buNone/>
            </a:pPr>
            <a:r>
              <a:rPr lang="en-US" baseline="0" dirty="0" smtClean="0"/>
              <a:t>1       0      0     1</a:t>
            </a:r>
          </a:p>
          <a:p>
            <a:pPr marL="228600" indent="-228600">
              <a:buNone/>
            </a:pPr>
            <a:r>
              <a:rPr lang="en-US" baseline="0" dirty="0" smtClean="0"/>
              <a:t>1       0      1     0</a:t>
            </a:r>
          </a:p>
          <a:p>
            <a:pPr marL="228600" indent="-228600">
              <a:buNone/>
            </a:pPr>
            <a:r>
              <a:rPr lang="en-US" baseline="0" dirty="0" smtClean="0"/>
              <a:t>1       0      1     1</a:t>
            </a:r>
            <a:endParaRPr lang="el-GR" baseline="0" dirty="0" smtClean="0"/>
          </a:p>
          <a:p>
            <a:pPr marL="228600" indent="-228600">
              <a:buNone/>
            </a:pPr>
            <a:r>
              <a:rPr lang="en-US" baseline="0" dirty="0" smtClean="0"/>
              <a:t>1       1      0     0</a:t>
            </a:r>
          </a:p>
          <a:p>
            <a:pPr marL="228600" indent="-228600">
              <a:buNone/>
            </a:pPr>
            <a:r>
              <a:rPr lang="en-US" baseline="0" dirty="0" smtClean="0"/>
              <a:t>1       1      0     1</a:t>
            </a:r>
          </a:p>
          <a:p>
            <a:pPr marL="228600" indent="-228600">
              <a:buNone/>
            </a:pPr>
            <a:r>
              <a:rPr lang="en-US" baseline="0" dirty="0" smtClean="0"/>
              <a:t>1       1      1     0</a:t>
            </a:r>
          </a:p>
          <a:p>
            <a:pPr marL="228600" indent="-228600">
              <a:buAutoNum type="arabicPlain"/>
            </a:pPr>
            <a:r>
              <a:rPr lang="el-GR" baseline="0" dirty="0" smtClean="0"/>
              <a:t>    </a:t>
            </a:r>
            <a:r>
              <a:rPr lang="en-US" baseline="0" dirty="0" smtClean="0"/>
              <a:t>1      1     1	15           1</a:t>
            </a:r>
            <a:endParaRPr lang="el-GR" baseline="0" dirty="0" smtClean="0"/>
          </a:p>
          <a:p>
            <a:pPr marL="228600" indent="-228600">
              <a:buAutoNum type="arabicPlain"/>
            </a:pPr>
            <a:endParaRPr lang="el-GR" baseline="0" dirty="0" smtClean="0"/>
          </a:p>
          <a:p>
            <a:pPr marL="228600" indent="-228600">
              <a:buAutoNum type="arabicPlain"/>
            </a:pPr>
            <a:endParaRPr lang="el-GR" baseline="0" dirty="0" smtClean="0"/>
          </a:p>
          <a:p>
            <a:pPr marL="228600" indent="-228600">
              <a:buNone/>
            </a:pPr>
            <a:r>
              <a:rPr lang="en-US" baseline="0" dirty="0" smtClean="0"/>
              <a:t>F=XY</a:t>
            </a:r>
          </a:p>
          <a:p>
            <a:pPr marL="228600" indent="-228600">
              <a:buNone/>
            </a:pPr>
            <a:r>
              <a:rPr lang="en-US" baseline="0" dirty="0" smtClean="0"/>
              <a:t>F= XYZ</a:t>
            </a:r>
          </a:p>
          <a:p>
            <a:pPr marL="228600" indent="-228600">
              <a:buNone/>
            </a:pPr>
            <a:r>
              <a:rPr lang="en-US" baseline="0" dirty="0" smtClean="0"/>
              <a:t>F=XYZW</a:t>
            </a:r>
            <a:endParaRPr lang="el-GR" baseline="0" dirty="0" smtClean="0"/>
          </a:p>
          <a:p>
            <a:pPr marL="228600" indent="-228600">
              <a:buAutoNum type="arabicPlain"/>
            </a:pPr>
            <a:endParaRPr lang="el-GR" baseline="0" dirty="0" smtClean="0"/>
          </a:p>
          <a:p>
            <a:pPr marL="228600" indent="-228600">
              <a:buAutoNum type="arabicPlain"/>
            </a:pPr>
            <a:endParaRPr lang="el-GR" baseline="0" dirty="0" smtClean="0"/>
          </a:p>
          <a:p>
            <a:pPr marL="228600" indent="-228600">
              <a:buAutoNum type="arabicPlain"/>
            </a:pPr>
            <a:endParaRPr lang="el-GR" baseline="0" dirty="0" smtClean="0"/>
          </a:p>
          <a:p>
            <a:pPr marL="228600" indent="-228600">
              <a:buNone/>
            </a:pP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Ο</a:t>
            </a:r>
            <a:r>
              <a:rPr lang="en-US" dirty="0" smtClean="0"/>
              <a:t>R</a:t>
            </a:r>
            <a:r>
              <a:rPr lang="en-US" baseline="0" dirty="0" smtClean="0"/>
              <a:t> </a:t>
            </a:r>
            <a:r>
              <a:rPr lang="el-GR" baseline="0" dirty="0" smtClean="0"/>
              <a:t>δίνει 1 όταν μία έστω είσοδος είναι ίση με 1. Αλγεβρικά γράφεται </a:t>
            </a:r>
            <a:r>
              <a:rPr lang="en-US" baseline="0" dirty="0" smtClean="0"/>
              <a:t>F=</a:t>
            </a:r>
            <a:r>
              <a:rPr lang="en-US" u="sng" baseline="0" dirty="0" smtClean="0"/>
              <a:t>X+Y</a:t>
            </a:r>
            <a:r>
              <a:rPr lang="el-GR" u="sng" baseline="0" dirty="0" smtClean="0"/>
              <a:t> </a:t>
            </a:r>
            <a:endParaRPr lang="en-US" u="sng" baseline="0" dirty="0" smtClean="0"/>
          </a:p>
          <a:p>
            <a:endParaRPr lang="en-US" baseline="0" dirty="0" smtClean="0"/>
          </a:p>
          <a:p>
            <a:r>
              <a:rPr lang="en-US" dirty="0" smtClean="0"/>
              <a:t>F= X’Y +XY’ + XY</a:t>
            </a:r>
          </a:p>
          <a:p>
            <a:endParaRPr lang="en-US" dirty="0" smtClean="0"/>
          </a:p>
          <a:p>
            <a:r>
              <a:rPr lang="el-GR" dirty="0" smtClean="0"/>
              <a:t>Είναι</a:t>
            </a:r>
            <a:r>
              <a:rPr lang="el-GR" baseline="0" dirty="0" smtClean="0"/>
              <a:t> ισοδύναμες οι εκφράσεις </a:t>
            </a:r>
            <a:r>
              <a:rPr lang="en-US" dirty="0" smtClean="0"/>
              <a:t>X’Y +XY’ + XY</a:t>
            </a:r>
            <a:r>
              <a:rPr lang="el-GR" dirty="0" smtClean="0"/>
              <a:t>(προκύπτει από τον πίνακα) και η </a:t>
            </a:r>
            <a:r>
              <a:rPr lang="en-US" dirty="0" smtClean="0"/>
              <a:t>X+Y</a:t>
            </a:r>
          </a:p>
          <a:p>
            <a:endParaRPr lang="en-US" dirty="0" smtClean="0"/>
          </a:p>
          <a:p>
            <a:r>
              <a:rPr lang="en-US" dirty="0" smtClean="0"/>
              <a:t>TAYTOTHTA:</a:t>
            </a:r>
            <a:r>
              <a:rPr lang="en-US" baseline="0" dirty="0" smtClean="0"/>
              <a:t> </a:t>
            </a:r>
            <a:r>
              <a:rPr lang="en-US" dirty="0" smtClean="0"/>
              <a:t>X+X  (X OR X) = X</a:t>
            </a:r>
          </a:p>
          <a:p>
            <a:endParaRPr lang="en-US" dirty="0" smtClean="0"/>
          </a:p>
          <a:p>
            <a:r>
              <a:rPr lang="en-US" dirty="0" smtClean="0"/>
              <a:t>F= X’Y</a:t>
            </a:r>
            <a:r>
              <a:rPr lang="en-US" baseline="0" dirty="0" smtClean="0"/>
              <a:t> + XY’ + XY = (X’Y + XY) + (XY’ + XY)    (A</a:t>
            </a:r>
            <a:r>
              <a:rPr lang="el-GR" baseline="0" dirty="0" err="1" smtClean="0"/>
              <a:t>φού</a:t>
            </a:r>
            <a:r>
              <a:rPr lang="el-GR" baseline="0" dirty="0" smtClean="0"/>
              <a:t> ΧΥ+ ΧΥ=ΧΥ)</a:t>
            </a:r>
          </a:p>
          <a:p>
            <a:r>
              <a:rPr lang="el-GR" baseline="0" dirty="0" smtClean="0"/>
              <a:t>                                  (1)               (2)</a:t>
            </a:r>
          </a:p>
          <a:p>
            <a:endParaRPr lang="el-GR" baseline="0" dirty="0" smtClean="0"/>
          </a:p>
          <a:p>
            <a:endParaRPr lang="el-GR" baseline="0" dirty="0" smtClean="0"/>
          </a:p>
          <a:p>
            <a:pPr marL="228600" indent="-228600">
              <a:buAutoNum type="arabicParenBoth"/>
            </a:pPr>
            <a:r>
              <a:rPr lang="el-GR" baseline="0" dirty="0" smtClean="0"/>
              <a:t>Υ (Χ’+Χ)   =  Υ ΑΝ</a:t>
            </a:r>
            <a:r>
              <a:rPr lang="en-US" baseline="0" dirty="0" smtClean="0"/>
              <a:t>D 1 = Y</a:t>
            </a:r>
          </a:p>
          <a:p>
            <a:pPr marL="228600" indent="-228600">
              <a:buAutoNum type="arabicParenBoth"/>
            </a:pPr>
            <a:r>
              <a:rPr lang="en-US" baseline="0" dirty="0" smtClean="0"/>
              <a:t> </a:t>
            </a:r>
            <a:r>
              <a:rPr lang="el-GR" baseline="0" dirty="0" smtClean="0"/>
              <a:t>Χ(Υ’+Υ)  = Χ ΑΝ</a:t>
            </a:r>
            <a:r>
              <a:rPr lang="en-US" baseline="0" dirty="0" smtClean="0"/>
              <a:t>D 1 = X</a:t>
            </a:r>
          </a:p>
          <a:p>
            <a:pPr marL="228600" indent="-228600">
              <a:buNone/>
            </a:pPr>
            <a:endParaRPr lang="el-GR" baseline="0" dirty="0" smtClean="0"/>
          </a:p>
          <a:p>
            <a:pPr marL="228600" indent="-228600">
              <a:buNone/>
            </a:pPr>
            <a:r>
              <a:rPr lang="el-GR" baseline="0" dirty="0" smtClean="0"/>
              <a:t>Άρα δικαιούμαι να πω ότι </a:t>
            </a:r>
            <a:r>
              <a:rPr lang="en-US" dirty="0" smtClean="0"/>
              <a:t>X’Y</a:t>
            </a:r>
            <a:r>
              <a:rPr lang="en-US" baseline="0" dirty="0" smtClean="0"/>
              <a:t> + XY’ + XY </a:t>
            </a:r>
            <a:r>
              <a:rPr lang="el-GR" baseline="0" dirty="0" smtClean="0"/>
              <a:t> = Χ+Υ</a:t>
            </a:r>
          </a:p>
          <a:p>
            <a:pPr marL="228600" indent="-228600">
              <a:buNone/>
            </a:pPr>
            <a:endParaRPr lang="el-GR" baseline="0" dirty="0" smtClean="0"/>
          </a:p>
          <a:p>
            <a:pPr marL="228600" indent="-228600">
              <a:buNone/>
            </a:pPr>
            <a:r>
              <a:rPr lang="el-GR" baseline="0" dirty="0" smtClean="0"/>
              <a:t>Επέκταση σε πολλές εισόδους: Αν έστω μία είσοδος είναι 1, τότε </a:t>
            </a:r>
            <a:r>
              <a:rPr lang="en-US" baseline="0" dirty="0" smtClean="0"/>
              <a:t>F=1.</a:t>
            </a:r>
            <a:endParaRPr lang="el-GR" baseline="0" dirty="0" smtClean="0"/>
          </a:p>
          <a:p>
            <a:pPr marL="228600" indent="-228600">
              <a:buNone/>
            </a:pPr>
            <a:endParaRPr lang="el-GR" baseline="0" dirty="0" smtClean="0"/>
          </a:p>
          <a:p>
            <a:pPr marL="228600" indent="-228600">
              <a:buNone/>
            </a:pPr>
            <a:r>
              <a:rPr lang="en-US" baseline="0" dirty="0" smtClean="0"/>
              <a:t>ME 4 </a:t>
            </a:r>
            <a:r>
              <a:rPr lang="el-GR" baseline="0" dirty="0" smtClean="0"/>
              <a:t>εισόδους, έχω 16 συνδυασμούς. Από αυτούς μόνο ένας είναι ο 0000, όλοι οι άλλοι έχουν μία μονάδα. Άρα 15</a:t>
            </a:r>
          </a:p>
          <a:p>
            <a:pPr marL="228600" indent="-228600">
              <a:buNone/>
            </a:pPr>
            <a:r>
              <a:rPr lang="en-US" baseline="0" dirty="0" smtClean="0"/>
              <a:t>F= </a:t>
            </a:r>
            <a:r>
              <a:rPr lang="en-US" baseline="0" dirty="0" err="1" smtClean="0"/>
              <a:t>x+y+z+w</a:t>
            </a:r>
            <a:endParaRPr lang="el-GR" baseline="0" dirty="0" smtClean="0"/>
          </a:p>
          <a:p>
            <a:pPr marL="228600" indent="-228600">
              <a:buNone/>
            </a:pPr>
            <a:endParaRPr lang="el-GR" baseline="0" dirty="0" smtClean="0"/>
          </a:p>
          <a:p>
            <a:endParaRPr lang="el-GR" baseline="0" dirty="0" smtClean="0"/>
          </a:p>
          <a:p>
            <a:r>
              <a:rPr lang="en-US" baseline="0" dirty="0" smtClean="0"/>
              <a:t>__________________________ </a:t>
            </a:r>
            <a:r>
              <a:rPr lang="el-GR" baseline="0" dirty="0" smtClean="0"/>
              <a:t>ΠΕΜΠΤΗ______________________________________</a:t>
            </a:r>
          </a:p>
          <a:p>
            <a:endParaRPr lang="el-GR" baseline="0" dirty="0" smtClean="0"/>
          </a:p>
          <a:p>
            <a:r>
              <a:rPr lang="el-GR" baseline="0" dirty="0" smtClean="0"/>
              <a:t>Αν έστω και μία από τις εισόδους είναι Αληθής (δηλαδή 1), η </a:t>
            </a:r>
            <a:r>
              <a:rPr lang="en-US" baseline="0" dirty="0" smtClean="0"/>
              <a:t>F </a:t>
            </a:r>
            <a:r>
              <a:rPr lang="el-GR" baseline="0" dirty="0" smtClean="0"/>
              <a:t>= 1</a:t>
            </a:r>
          </a:p>
          <a:p>
            <a:r>
              <a:rPr lang="el-GR" baseline="0" dirty="0" smtClean="0"/>
              <a:t>Αλγεβρικά: </a:t>
            </a:r>
            <a:endParaRPr lang="en-US" baseline="0" dirty="0" smtClean="0"/>
          </a:p>
          <a:p>
            <a:endParaRPr lang="en-US" baseline="0" dirty="0" smtClean="0"/>
          </a:p>
          <a:p>
            <a:r>
              <a:rPr lang="en-US" baseline="0" dirty="0" smtClean="0"/>
              <a:t>2 </a:t>
            </a:r>
            <a:r>
              <a:rPr lang="el-GR" baseline="0" dirty="0" smtClean="0"/>
              <a:t>είσοδοι: </a:t>
            </a:r>
            <a:r>
              <a:rPr lang="en-US" baseline="0" dirty="0" smtClean="0"/>
              <a:t>F = X+Y = X OR Y</a:t>
            </a:r>
          </a:p>
          <a:p>
            <a:r>
              <a:rPr lang="en-US" baseline="0" dirty="0" smtClean="0"/>
              <a:t>3 </a:t>
            </a:r>
            <a:r>
              <a:rPr lang="el-GR" baseline="0" dirty="0" smtClean="0"/>
              <a:t>είσοδοι: </a:t>
            </a:r>
            <a:r>
              <a:rPr lang="en-US" baseline="0" dirty="0" smtClean="0"/>
              <a:t>F = X+Y+Z = X OR Y OR Z</a:t>
            </a:r>
          </a:p>
          <a:p>
            <a:endParaRPr lang="en-US" baseline="0" dirty="0" smtClean="0"/>
          </a:p>
          <a:p>
            <a:r>
              <a:rPr lang="el-GR" baseline="0" dirty="0" smtClean="0"/>
              <a:t>Αν κάποια χρονική στιγμή οι είσοδοι Χ, Υ σχηματίζουν τον </a:t>
            </a:r>
            <a:r>
              <a:rPr lang="el-GR" baseline="0" dirty="0" err="1" smtClean="0"/>
              <a:t>ελαχιστόρο</a:t>
            </a:r>
            <a:r>
              <a:rPr lang="el-GR" baseline="0" dirty="0" smtClean="0"/>
              <a:t> 1 Ή 2 Ή 3, τότε </a:t>
            </a:r>
            <a:r>
              <a:rPr lang="en-US" baseline="0" dirty="0" smtClean="0"/>
              <a:t>F=1</a:t>
            </a:r>
          </a:p>
          <a:p>
            <a:r>
              <a:rPr lang="el-GR" baseline="0" dirty="0" smtClean="0"/>
              <a:t>Προφανώς, η </a:t>
            </a:r>
            <a:r>
              <a:rPr lang="en-US" baseline="0" dirty="0" smtClean="0"/>
              <a:t>OR </a:t>
            </a:r>
            <a:r>
              <a:rPr lang="el-GR" baseline="0" dirty="0" smtClean="0"/>
              <a:t>δίνει 0 μόνο όταν όλες οι είσοδοι είναι 0, δηλαδή σχηματίζουν τον </a:t>
            </a:r>
            <a:r>
              <a:rPr lang="el-GR" baseline="0" dirty="0" err="1" smtClean="0"/>
              <a:t>ελαχιστόρο</a:t>
            </a:r>
            <a:r>
              <a:rPr lang="el-GR" baseline="0" dirty="0" smtClean="0"/>
              <a:t> 0.</a:t>
            </a:r>
          </a:p>
          <a:p>
            <a:endParaRPr lang="el-GR" baseline="0" dirty="0" smtClean="0"/>
          </a:p>
          <a:p>
            <a:endParaRPr lang="el-GR" baseline="0" dirty="0" smtClean="0"/>
          </a:p>
          <a:p>
            <a:r>
              <a:rPr lang="el-GR" baseline="0" dirty="0" smtClean="0"/>
              <a:t>Π.χ. </a:t>
            </a:r>
            <a:r>
              <a:rPr lang="en-US" baseline="0" dirty="0" smtClean="0"/>
              <a:t>OR 3 </a:t>
            </a:r>
            <a:r>
              <a:rPr lang="el-GR" baseline="0" dirty="0" smtClean="0"/>
              <a:t>εισόδων</a:t>
            </a:r>
          </a:p>
          <a:p>
            <a:endParaRPr lang="el-GR" baseline="0" dirty="0" smtClean="0"/>
          </a:p>
          <a:p>
            <a:r>
              <a:rPr lang="en-US" baseline="0" dirty="0" smtClean="0"/>
              <a:t>A     B    C            </a:t>
            </a:r>
            <a:r>
              <a:rPr lang="el-GR" baseline="0" dirty="0" err="1" smtClean="0"/>
              <a:t>Ελαχιστόρος</a:t>
            </a:r>
            <a:r>
              <a:rPr lang="el-GR" baseline="0" dirty="0" smtClean="0"/>
              <a:t>       </a:t>
            </a:r>
            <a:r>
              <a:rPr lang="en-US" baseline="0" dirty="0" smtClean="0"/>
              <a:t>       F</a:t>
            </a:r>
          </a:p>
          <a:p>
            <a:r>
              <a:rPr lang="en-US" baseline="0" dirty="0" smtClean="0"/>
              <a:t>0     0    0		0	0</a:t>
            </a:r>
          </a:p>
          <a:p>
            <a:r>
              <a:rPr lang="en-US" baseline="0" dirty="0" smtClean="0"/>
              <a:t>0     0    1		1	1</a:t>
            </a:r>
          </a:p>
          <a:p>
            <a:r>
              <a:rPr lang="en-US" baseline="0" dirty="0" smtClean="0"/>
              <a:t>0     1    0		2	1</a:t>
            </a:r>
          </a:p>
          <a:p>
            <a:r>
              <a:rPr lang="en-US" baseline="0" dirty="0" smtClean="0"/>
              <a:t>0     1    1		3	1    </a:t>
            </a:r>
            <a:endParaRPr lang="el-GR" baseline="0" dirty="0" smtClean="0"/>
          </a:p>
          <a:p>
            <a:r>
              <a:rPr lang="en-US" baseline="0" dirty="0" smtClean="0"/>
              <a:t>1     0    0		4	1</a:t>
            </a:r>
          </a:p>
          <a:p>
            <a:r>
              <a:rPr lang="en-US" baseline="0" dirty="0" smtClean="0"/>
              <a:t>1     0    1		5	1</a:t>
            </a:r>
          </a:p>
          <a:p>
            <a:r>
              <a:rPr lang="en-US" baseline="0" dirty="0" smtClean="0"/>
              <a:t>1     1    0		6	1</a:t>
            </a:r>
          </a:p>
          <a:p>
            <a:r>
              <a:rPr lang="en-US" baseline="0" dirty="0" smtClean="0"/>
              <a:t>1     1    1                        7	1</a:t>
            </a:r>
            <a:endParaRPr lang="el-GR" baseline="0" dirty="0" smtClean="0"/>
          </a:p>
          <a:p>
            <a:endParaRPr lang="en-US" baseline="0" dirty="0" smtClean="0"/>
          </a:p>
          <a:p>
            <a:endParaRPr lang="en-US" baseline="0" dirty="0" smtClean="0"/>
          </a:p>
          <a:p>
            <a:r>
              <a:rPr lang="el-GR" baseline="0" dirty="0" smtClean="0"/>
              <a:t>Διαφορά </a:t>
            </a:r>
            <a:r>
              <a:rPr lang="en-US" baseline="0" dirty="0" smtClean="0"/>
              <a:t>AND </a:t>
            </a:r>
            <a:r>
              <a:rPr lang="el-GR" baseline="0" dirty="0" smtClean="0"/>
              <a:t>με </a:t>
            </a:r>
            <a:r>
              <a:rPr lang="en-US" baseline="0" dirty="0" smtClean="0"/>
              <a:t>OR</a:t>
            </a:r>
            <a:r>
              <a:rPr lang="el-GR" baseline="0" dirty="0" smtClean="0"/>
              <a:t>: Οι συνδυασμοί εισόδων γράφονται παρομοίως ΓΙΑ ΟΛΕΣ ΤΙΣ ΠΥΛΕΣ, η </a:t>
            </a:r>
            <a:r>
              <a:rPr lang="en-US" baseline="0" dirty="0" smtClean="0"/>
              <a:t>AND </a:t>
            </a:r>
            <a:r>
              <a:rPr lang="el-GR" baseline="0" dirty="0" smtClean="0"/>
              <a:t>δίνει έξοδο 1 όταν όλες οι είσοδοι είναι 1. Δηλαδή αν έχω Ν εισόδους πρέπει όλες να είναι 1 για να δώσει η </a:t>
            </a:r>
            <a:r>
              <a:rPr lang="en-US" baseline="0" dirty="0" smtClean="0"/>
              <a:t>F </a:t>
            </a:r>
            <a:r>
              <a:rPr lang="el-GR" baseline="0" dirty="0" smtClean="0"/>
              <a:t>τιμή 1. Από την άλλη, η </a:t>
            </a:r>
            <a:r>
              <a:rPr lang="en-US" baseline="0" dirty="0" smtClean="0"/>
              <a:t>OR </a:t>
            </a:r>
            <a:r>
              <a:rPr lang="el-GR" baseline="0" dirty="0" smtClean="0"/>
              <a:t>με Ν εισόδους δίνει έξοδο 1 αν έστω μία από τις εισόδους είναι 1.</a:t>
            </a:r>
            <a:endParaRPr lang="en-US" baseline="0" dirty="0" smtClean="0"/>
          </a:p>
          <a:p>
            <a:endParaRPr lang="en-US" baseline="0" dirty="0" smtClean="0"/>
          </a:p>
          <a:p>
            <a:endParaRPr lang="el-GR" baseline="0" dirty="0" smtClean="0"/>
          </a:p>
          <a:p>
            <a:endParaRPr lang="en-US" baseline="0" dirty="0" smtClean="0"/>
          </a:p>
          <a:p>
            <a:r>
              <a:rPr lang="el-GR" baseline="0" dirty="0" smtClean="0"/>
              <a:t>______________________ ΠΑΡΑΣΚΕΥΗ__________________________</a:t>
            </a:r>
          </a:p>
          <a:p>
            <a:r>
              <a:rPr lang="el-GR" baseline="0" dirty="0" smtClean="0"/>
              <a:t>Δίνει έξοδο ένα, όταν μία έστω από τις εισόδους είναι ίση με 1</a:t>
            </a:r>
            <a:r>
              <a:rPr lang="en-US" baseline="0" dirty="0" smtClean="0"/>
              <a:t> </a:t>
            </a:r>
            <a:r>
              <a:rPr lang="el-GR" baseline="0" dirty="0" smtClean="0"/>
              <a:t>και μηδέν μόνο όταν όλες οι είσοδοι είναι 0. Η έξοδος είναι 0 μόνο για τον </a:t>
            </a:r>
            <a:r>
              <a:rPr lang="el-GR" baseline="0" dirty="0" err="1" smtClean="0"/>
              <a:t>ελαχιστόρο</a:t>
            </a:r>
            <a:r>
              <a:rPr lang="el-GR" baseline="0" dirty="0" smtClean="0"/>
              <a:t> 0 ανεξαρτήτων του πλήθους των εισόδων.</a:t>
            </a:r>
          </a:p>
          <a:p>
            <a:endParaRPr lang="el-GR" baseline="0" dirty="0" smtClean="0"/>
          </a:p>
          <a:p>
            <a:r>
              <a:rPr lang="el-GR" baseline="0" dirty="0" smtClean="0"/>
              <a:t>Αλγεβρικά γράφουμε </a:t>
            </a:r>
            <a:r>
              <a:rPr lang="en-US" baseline="0" dirty="0" smtClean="0"/>
              <a:t>F=X+Y</a:t>
            </a:r>
            <a:r>
              <a:rPr lang="el-GR" baseline="0" dirty="0" smtClean="0"/>
              <a:t> = Χ Ο</a:t>
            </a:r>
            <a:r>
              <a:rPr lang="en-US" baseline="0" dirty="0" smtClean="0"/>
              <a:t>R Y. </a:t>
            </a:r>
            <a:r>
              <a:rPr lang="el-GR" baseline="0" dirty="0" smtClean="0"/>
              <a:t>Παρότι χρησιμοποιούμε το σύμβολο της πρόσθεσης και παρότι η πράξη </a:t>
            </a:r>
            <a:r>
              <a:rPr lang="en-US" baseline="0" dirty="0" smtClean="0"/>
              <a:t>AND </a:t>
            </a:r>
            <a:r>
              <a:rPr lang="el-GR" baseline="0" dirty="0" smtClean="0"/>
              <a:t>που είδαμε είναι ισοδύναμη με τον πολλαπλασιασμό 2 </a:t>
            </a:r>
            <a:r>
              <a:rPr lang="en-US" baseline="0" dirty="0" smtClean="0"/>
              <a:t>bit</a:t>
            </a:r>
            <a:r>
              <a:rPr lang="el-GR" baseline="0" dirty="0" smtClean="0"/>
              <a:t>, αυτό δεν είναι σωστό για την πράξη </a:t>
            </a:r>
            <a:r>
              <a:rPr lang="en-US" baseline="0" dirty="0" smtClean="0"/>
              <a:t>OR. </a:t>
            </a:r>
          </a:p>
          <a:p>
            <a:endParaRPr lang="en-US" baseline="0" dirty="0" smtClean="0"/>
          </a:p>
          <a:p>
            <a:r>
              <a:rPr lang="en-US" baseline="0" dirty="0" smtClean="0"/>
              <a:t>0 OR 0 = 0+0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0 OR 1 = 0+1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OR 0 = 1+0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OR 1 &lt;&gt; 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Επειδή 1+1=10 </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l-GR" baseline="0" dirty="0" smtClean="0"/>
              <a:t>Πίνακας αληθείας </a:t>
            </a:r>
            <a:r>
              <a:rPr lang="en-US" baseline="0" dirty="0" smtClean="0"/>
              <a:t>OR </a:t>
            </a:r>
            <a:r>
              <a:rPr lang="el-GR" baseline="0" dirty="0" smtClean="0"/>
              <a:t>τριών εισόδων</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Y     Z       </a:t>
            </a:r>
            <a:r>
              <a:rPr lang="el-GR" baseline="0" dirty="0" err="1" smtClean="0"/>
              <a:t>Ελαχιστόρος</a:t>
            </a:r>
            <a:r>
              <a:rPr lang="el-GR" baseline="0" dirty="0" smtClean="0"/>
              <a:t>       </a:t>
            </a:r>
            <a:r>
              <a:rPr lang="en-US" baseline="0" dirty="0" smtClean="0"/>
              <a:t>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0     0     0              0                0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0     0     1              1                1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0     1     0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0     1     1                                        H F </a:t>
            </a:r>
            <a:r>
              <a:rPr lang="el-GR" baseline="0" dirty="0" smtClean="0"/>
              <a:t>δίνει 0 μόνο για τον </a:t>
            </a:r>
            <a:r>
              <a:rPr lang="el-GR" baseline="0" dirty="0" err="1" smtClean="0"/>
              <a:t>ελαχιστόρο</a:t>
            </a:r>
            <a:r>
              <a:rPr lang="el-GR" baseline="0" dirty="0" smtClean="0"/>
              <a:t> 0. Για όλους τους άλλους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1     0     0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1     0     1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1     1     0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1     1     1              7                1</a:t>
            </a:r>
          </a:p>
          <a:p>
            <a:endParaRPr lang="en-US" baseline="0" dirty="0" smtClean="0"/>
          </a:p>
          <a:p>
            <a:endParaRPr lang="en-US" baseline="0" dirty="0" smtClean="0"/>
          </a:p>
          <a:p>
            <a:r>
              <a:rPr lang="en-US" baseline="0" dirty="0" smtClean="0"/>
              <a:t>OR </a:t>
            </a:r>
            <a:r>
              <a:rPr lang="el-GR" baseline="0" dirty="0" smtClean="0"/>
              <a:t>τριών εισόδων (Χ+Υ+Ζ)</a:t>
            </a:r>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n-US" baseline="0" dirty="0" smtClean="0"/>
          </a:p>
          <a:p>
            <a:endParaRPr lang="en-US"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O </a:t>
            </a:r>
            <a:r>
              <a:rPr lang="el-GR" dirty="0" smtClean="0"/>
              <a:t>Συμβολισμός</a:t>
            </a:r>
            <a:r>
              <a:rPr lang="el-GR" baseline="0" dirty="0" smtClean="0"/>
              <a:t> είναι ότι η </a:t>
            </a:r>
            <a:r>
              <a:rPr lang="en-US" baseline="0" dirty="0" smtClean="0"/>
              <a:t>AND </a:t>
            </a:r>
            <a:r>
              <a:rPr lang="el-GR" baseline="0" dirty="0" smtClean="0"/>
              <a:t>Αλλά με άρνηση η οποία δηλώνεται με το </a:t>
            </a:r>
            <a:r>
              <a:rPr lang="el-GR" baseline="0" dirty="0" err="1" smtClean="0"/>
              <a:t>κυκλάκι</a:t>
            </a:r>
            <a:endParaRPr lang="el-GR" baseline="0" dirty="0" smtClean="0"/>
          </a:p>
          <a:p>
            <a:r>
              <a:rPr lang="el-GR" baseline="0" dirty="0" smtClean="0"/>
              <a:t>Η </a:t>
            </a:r>
            <a:r>
              <a:rPr lang="en-US" baseline="0" dirty="0" smtClean="0"/>
              <a:t>NAND </a:t>
            </a:r>
            <a:r>
              <a:rPr lang="el-GR" baseline="0" dirty="0" smtClean="0"/>
              <a:t>έχει αντίστροφη συμπεριφορά  από την </a:t>
            </a:r>
            <a:r>
              <a:rPr lang="en-US" baseline="0" dirty="0" smtClean="0"/>
              <a:t>AND.</a:t>
            </a:r>
          </a:p>
          <a:p>
            <a:r>
              <a:rPr lang="el-GR" baseline="0" dirty="0" smtClean="0"/>
              <a:t>Δίνει </a:t>
            </a:r>
            <a:r>
              <a:rPr lang="en-US" baseline="0" dirty="0" smtClean="0"/>
              <a:t>F=1 </a:t>
            </a:r>
            <a:r>
              <a:rPr lang="el-GR" baseline="0" dirty="0" smtClean="0"/>
              <a:t>όταν υπάρχει έστω ένα μηδενικό στις εισόδους, αλλιώς δίνει 0. ΑΝΤΙΣΤΡΟΦΗ ΤΗΣ </a:t>
            </a:r>
            <a:r>
              <a:rPr lang="en-US" baseline="0" dirty="0" smtClean="0"/>
              <a:t>AND</a:t>
            </a:r>
          </a:p>
          <a:p>
            <a:endParaRPr lang="en-US" baseline="0" dirty="0" smtClean="0"/>
          </a:p>
          <a:p>
            <a:r>
              <a:rPr lang="el-GR" baseline="0" dirty="0" smtClean="0"/>
              <a:t>ΑΛΓΕΒΡΙΚΑ:  </a:t>
            </a:r>
            <a:r>
              <a:rPr lang="en-US" baseline="0" dirty="0" smtClean="0"/>
              <a:t>F= (XY)’ </a:t>
            </a:r>
            <a:r>
              <a:rPr lang="el-GR" baseline="0" dirty="0" smtClean="0"/>
              <a:t>Είναι η </a:t>
            </a:r>
            <a:r>
              <a:rPr lang="en-US" baseline="0" dirty="0" smtClean="0"/>
              <a:t>NAND</a:t>
            </a:r>
          </a:p>
          <a:p>
            <a:endParaRPr lang="en-US" baseline="0" dirty="0" smtClean="0"/>
          </a:p>
          <a:p>
            <a:r>
              <a:rPr lang="en-US" baseline="0" dirty="0" smtClean="0"/>
              <a:t>                   F = XY</a:t>
            </a:r>
            <a:r>
              <a:rPr lang="el-GR" baseline="0" dirty="0" smtClean="0"/>
              <a:t>   είναι η </a:t>
            </a:r>
            <a:r>
              <a:rPr lang="en-US" baseline="0" dirty="0" smtClean="0"/>
              <a:t>AND</a:t>
            </a:r>
            <a:endParaRPr lang="el-GR" baseline="0" dirty="0" smtClean="0"/>
          </a:p>
          <a:p>
            <a:endParaRPr lang="el-GR" baseline="0" dirty="0" smtClean="0"/>
          </a:p>
          <a:p>
            <a:endParaRPr lang="el-GR" baseline="0" dirty="0" smtClean="0"/>
          </a:p>
          <a:p>
            <a:r>
              <a:rPr lang="el-GR" baseline="0" dirty="0" smtClean="0"/>
              <a:t>    Είσοδοι </a:t>
            </a:r>
            <a:r>
              <a:rPr lang="en-US" baseline="0" dirty="0" smtClean="0"/>
              <a:t>            </a:t>
            </a:r>
            <a:r>
              <a:rPr lang="el-GR" baseline="0" dirty="0" smtClean="0"/>
              <a:t>Έξοδος </a:t>
            </a:r>
            <a:r>
              <a:rPr lang="en-US" baseline="0" dirty="0" smtClean="0"/>
              <a:t>         </a:t>
            </a:r>
            <a:r>
              <a:rPr lang="el-GR" baseline="0" dirty="0" smtClean="0"/>
              <a:t>Έξοδος </a:t>
            </a:r>
            <a:endParaRPr lang="en-US" baseline="0" dirty="0" smtClean="0"/>
          </a:p>
          <a:p>
            <a:r>
              <a:rPr lang="en-US" baseline="0" dirty="0" smtClean="0"/>
              <a:t>     X     Y    </a:t>
            </a:r>
            <a:r>
              <a:rPr lang="el-GR" baseline="0" dirty="0" smtClean="0"/>
              <a:t>           </a:t>
            </a:r>
            <a:r>
              <a:rPr lang="en-US" baseline="0" dirty="0" smtClean="0"/>
              <a:t>f=XY</a:t>
            </a:r>
            <a:r>
              <a:rPr lang="el-GR" baseline="0" dirty="0" smtClean="0"/>
              <a:t>            </a:t>
            </a:r>
            <a:r>
              <a:rPr lang="en-US" baseline="0" dirty="0" smtClean="0"/>
              <a:t>F=(XY)’</a:t>
            </a:r>
          </a:p>
          <a:p>
            <a:r>
              <a:rPr lang="en-US" baseline="0" dirty="0" smtClean="0"/>
              <a:t>     0     0                  0                 1</a:t>
            </a:r>
          </a:p>
          <a:p>
            <a:r>
              <a:rPr lang="en-US" baseline="0" dirty="0" smtClean="0"/>
              <a:t>     0     1                  0                 1</a:t>
            </a:r>
          </a:p>
          <a:p>
            <a:r>
              <a:rPr lang="en-US" baseline="0" dirty="0" smtClean="0"/>
              <a:t>     1     0                  0                 1</a:t>
            </a:r>
          </a:p>
          <a:p>
            <a:r>
              <a:rPr lang="en-US" baseline="0" dirty="0" smtClean="0"/>
              <a:t>     1     1                  1                 0</a:t>
            </a:r>
          </a:p>
          <a:p>
            <a:endParaRPr lang="en-US" dirty="0" smtClean="0"/>
          </a:p>
          <a:p>
            <a:r>
              <a:rPr lang="el-GR" dirty="0" smtClean="0"/>
              <a:t>                                </a:t>
            </a:r>
          </a:p>
          <a:p>
            <a:r>
              <a:rPr lang="el-GR" dirty="0" smtClean="0"/>
              <a:t>                                 </a:t>
            </a:r>
            <a:r>
              <a:rPr lang="en-US" dirty="0" smtClean="0"/>
              <a:t> </a:t>
            </a:r>
            <a:r>
              <a:rPr lang="el-GR" dirty="0" smtClean="0"/>
              <a:t>ΑΝ</a:t>
            </a:r>
            <a:r>
              <a:rPr lang="en-US" dirty="0" smtClean="0"/>
              <a:t>D               NAND</a:t>
            </a:r>
            <a:endParaRPr lang="en-US" dirty="0" smtClean="0"/>
          </a:p>
          <a:p>
            <a:r>
              <a:rPr lang="el-GR" dirty="0" smtClean="0"/>
              <a:t>   Είσοδοι</a:t>
            </a:r>
            <a:r>
              <a:rPr lang="el-GR" baseline="0" dirty="0" smtClean="0"/>
              <a:t> </a:t>
            </a:r>
            <a:r>
              <a:rPr lang="en-US" baseline="0" dirty="0" smtClean="0"/>
              <a:t>               </a:t>
            </a:r>
            <a:r>
              <a:rPr lang="el-GR" baseline="0" dirty="0" smtClean="0"/>
              <a:t>    Έξοδος </a:t>
            </a:r>
            <a:r>
              <a:rPr lang="en-US" baseline="0" dirty="0" smtClean="0"/>
              <a:t>           </a:t>
            </a:r>
            <a:r>
              <a:rPr lang="el-GR" baseline="0" dirty="0" smtClean="0"/>
              <a:t>Έξοδος </a:t>
            </a:r>
          </a:p>
          <a:p>
            <a:r>
              <a:rPr lang="el-GR" dirty="0" smtClean="0"/>
              <a:t> </a:t>
            </a:r>
            <a:r>
              <a:rPr lang="en-US" dirty="0" smtClean="0"/>
              <a:t>X     </a:t>
            </a:r>
            <a:r>
              <a:rPr lang="el-GR" dirty="0" smtClean="0"/>
              <a:t>  </a:t>
            </a:r>
            <a:r>
              <a:rPr lang="en-US" dirty="0" smtClean="0"/>
              <a:t>Y      Z</a:t>
            </a:r>
            <a:r>
              <a:rPr lang="el-GR" dirty="0" smtClean="0"/>
              <a:t>               </a:t>
            </a:r>
            <a:r>
              <a:rPr lang="en-US" dirty="0" smtClean="0"/>
              <a:t>F=XYZ</a:t>
            </a:r>
            <a:r>
              <a:rPr lang="el-GR" dirty="0" smtClean="0"/>
              <a:t>           </a:t>
            </a:r>
            <a:r>
              <a:rPr lang="en-US" b="1" dirty="0" smtClean="0"/>
              <a:t>F=(XYZ)</a:t>
            </a:r>
            <a:r>
              <a:rPr lang="el-GR" b="1" dirty="0" smtClean="0"/>
              <a:t>’</a:t>
            </a:r>
            <a:endParaRPr lang="en-US" b="1" dirty="0" smtClean="0"/>
          </a:p>
          <a:p>
            <a:r>
              <a:rPr lang="el-GR" dirty="0" smtClean="0"/>
              <a:t> 0       </a:t>
            </a:r>
            <a:r>
              <a:rPr lang="el-GR" dirty="0" err="1" smtClean="0"/>
              <a:t>0</a:t>
            </a:r>
            <a:r>
              <a:rPr lang="el-GR" dirty="0" smtClean="0"/>
              <a:t>      </a:t>
            </a:r>
            <a:r>
              <a:rPr lang="el-GR" dirty="0" err="1" smtClean="0"/>
              <a:t>0</a:t>
            </a:r>
            <a:r>
              <a:rPr lang="el-GR" dirty="0" smtClean="0"/>
              <a:t>                   </a:t>
            </a:r>
            <a:r>
              <a:rPr lang="el-GR" dirty="0" err="1" smtClean="0"/>
              <a:t>0</a:t>
            </a:r>
            <a:r>
              <a:rPr lang="el-GR" dirty="0" smtClean="0"/>
              <a:t>	1</a:t>
            </a:r>
            <a:endParaRPr lang="en-US" dirty="0" smtClean="0"/>
          </a:p>
          <a:p>
            <a:r>
              <a:rPr lang="el-GR" dirty="0" smtClean="0"/>
              <a:t> 0       </a:t>
            </a:r>
            <a:r>
              <a:rPr lang="el-GR" dirty="0" err="1" smtClean="0"/>
              <a:t>0</a:t>
            </a:r>
            <a:r>
              <a:rPr lang="el-GR" dirty="0" smtClean="0"/>
              <a:t>      1	0	1</a:t>
            </a:r>
          </a:p>
          <a:p>
            <a:r>
              <a:rPr lang="el-GR" dirty="0" smtClean="0"/>
              <a:t> 0       1      0	</a:t>
            </a:r>
            <a:r>
              <a:rPr lang="el-GR" dirty="0" err="1" smtClean="0"/>
              <a:t>0</a:t>
            </a:r>
            <a:r>
              <a:rPr lang="el-GR" dirty="0" smtClean="0"/>
              <a:t>	1                        Η ΝΑΝ</a:t>
            </a:r>
            <a:r>
              <a:rPr lang="en-US" dirty="0" smtClean="0"/>
              <a:t>D</a:t>
            </a:r>
            <a:r>
              <a:rPr lang="en-US" baseline="0" dirty="0" smtClean="0"/>
              <a:t> </a:t>
            </a:r>
            <a:r>
              <a:rPr lang="el-GR" baseline="0" dirty="0" smtClean="0"/>
              <a:t>δίνει 1 για όλους τους </a:t>
            </a:r>
            <a:r>
              <a:rPr lang="el-GR" baseline="0" dirty="0" err="1" smtClean="0"/>
              <a:t>ελαχιστόρους</a:t>
            </a:r>
            <a:r>
              <a:rPr lang="el-GR" baseline="0" dirty="0" smtClean="0"/>
              <a:t> πλην του 7</a:t>
            </a:r>
            <a:endParaRPr lang="el-GR" dirty="0" smtClean="0"/>
          </a:p>
          <a:p>
            <a:r>
              <a:rPr lang="el-GR" dirty="0" smtClean="0"/>
              <a:t> 0       1      </a:t>
            </a:r>
            <a:r>
              <a:rPr lang="el-GR" dirty="0" err="1" smtClean="0"/>
              <a:t>1</a:t>
            </a:r>
            <a:r>
              <a:rPr lang="el-GR" dirty="0" smtClean="0"/>
              <a:t>	0	1</a:t>
            </a:r>
          </a:p>
          <a:p>
            <a:r>
              <a:rPr lang="el-GR" dirty="0" smtClean="0"/>
              <a:t> 1       0      </a:t>
            </a:r>
            <a:r>
              <a:rPr lang="el-GR" dirty="0" err="1" smtClean="0"/>
              <a:t>0</a:t>
            </a:r>
            <a:r>
              <a:rPr lang="el-GR" dirty="0" smtClean="0"/>
              <a:t>	</a:t>
            </a:r>
            <a:r>
              <a:rPr lang="el-GR" dirty="0" err="1" smtClean="0"/>
              <a:t>0</a:t>
            </a:r>
            <a:r>
              <a:rPr lang="el-GR" dirty="0" smtClean="0"/>
              <a:t>	1</a:t>
            </a:r>
            <a:endParaRPr lang="en-US" dirty="0" smtClean="0"/>
          </a:p>
          <a:p>
            <a:r>
              <a:rPr lang="el-GR" dirty="0" smtClean="0"/>
              <a:t> 1       0      1	0	1</a:t>
            </a:r>
          </a:p>
          <a:p>
            <a:r>
              <a:rPr lang="el-GR" dirty="0" smtClean="0"/>
              <a:t> 1       </a:t>
            </a:r>
            <a:r>
              <a:rPr lang="el-GR" dirty="0" err="1" smtClean="0"/>
              <a:t>1</a:t>
            </a:r>
            <a:r>
              <a:rPr lang="el-GR" dirty="0" smtClean="0"/>
              <a:t>      0	</a:t>
            </a:r>
            <a:r>
              <a:rPr lang="el-GR" dirty="0" err="1" smtClean="0"/>
              <a:t>0</a:t>
            </a:r>
            <a:r>
              <a:rPr lang="el-GR" dirty="0" smtClean="0"/>
              <a:t>	1</a:t>
            </a:r>
          </a:p>
          <a:p>
            <a:r>
              <a:rPr lang="el-GR" dirty="0" smtClean="0"/>
              <a:t> 1       </a:t>
            </a:r>
            <a:r>
              <a:rPr lang="el-GR" dirty="0" err="1" smtClean="0"/>
              <a:t>1</a:t>
            </a:r>
            <a:r>
              <a:rPr lang="el-GR" dirty="0" smtClean="0"/>
              <a:t>      </a:t>
            </a:r>
            <a:r>
              <a:rPr lang="el-GR" dirty="0" err="1" smtClean="0"/>
              <a:t>1</a:t>
            </a:r>
            <a:r>
              <a:rPr lang="el-GR" dirty="0" smtClean="0"/>
              <a:t>	</a:t>
            </a:r>
            <a:r>
              <a:rPr lang="el-GR" dirty="0" err="1" smtClean="0"/>
              <a:t>1</a:t>
            </a:r>
            <a:r>
              <a:rPr lang="el-GR" dirty="0" smtClean="0"/>
              <a:t>	0</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NOR</a:t>
            </a:r>
            <a:r>
              <a:rPr lang="el-GR" dirty="0" smtClean="0"/>
              <a:t>:</a:t>
            </a:r>
            <a:r>
              <a:rPr lang="el-GR" baseline="0" dirty="0" smtClean="0"/>
              <a:t> Δίνει 1 μόνο όταν όλες οι είσοδοι είναι 0. ΑΝΤΙΣΤΡΟΦΗ της </a:t>
            </a:r>
            <a:r>
              <a:rPr lang="en-US" baseline="0" dirty="0" smtClean="0"/>
              <a:t>OR</a:t>
            </a:r>
          </a:p>
          <a:p>
            <a:endParaRPr lang="en-US" baseline="0" dirty="0" smtClean="0"/>
          </a:p>
          <a:p>
            <a:r>
              <a:rPr lang="en-US" baseline="0" dirty="0" smtClean="0"/>
              <a:t>OR: F=X+Y</a:t>
            </a:r>
          </a:p>
          <a:p>
            <a:endParaRPr lang="en-US" dirty="0" smtClean="0"/>
          </a:p>
          <a:p>
            <a:r>
              <a:rPr lang="el-GR" dirty="0" smtClean="0"/>
              <a:t>ΝΟ</a:t>
            </a:r>
            <a:r>
              <a:rPr lang="en-US" dirty="0" smtClean="0"/>
              <a:t>R</a:t>
            </a:r>
            <a:r>
              <a:rPr lang="en-US" baseline="0" dirty="0" smtClean="0"/>
              <a:t>: F= (X+Y)’</a:t>
            </a:r>
            <a:r>
              <a:rPr lang="el-GR" baseline="0" dirty="0" smtClean="0"/>
              <a:t> </a:t>
            </a:r>
          </a:p>
          <a:p>
            <a:r>
              <a:rPr lang="el-GR" baseline="0" dirty="0" smtClean="0"/>
              <a:t>(Χ)’  : Συμπλήρωμα του (Χ)</a:t>
            </a:r>
          </a:p>
          <a:p>
            <a:r>
              <a:rPr lang="el-GR" baseline="0" dirty="0" smtClean="0"/>
              <a:t>ΠΑΡΑΔΕΙΓΜΑ ΣΥΜΠΛΗΡΩΜΑΤΟΣ (Χ+Υ+Ζ)’ : Συμπλήρωμα του (</a:t>
            </a:r>
            <a:r>
              <a:rPr lang="en-US" baseline="0" dirty="0" smtClean="0"/>
              <a:t>X+</a:t>
            </a:r>
            <a:r>
              <a:rPr lang="el-GR" baseline="0" dirty="0" smtClean="0"/>
              <a:t>Υ</a:t>
            </a:r>
            <a:r>
              <a:rPr lang="en-US" baseline="0" dirty="0" smtClean="0"/>
              <a:t>+Z), </a:t>
            </a:r>
            <a:r>
              <a:rPr lang="el-GR" baseline="0" dirty="0" smtClean="0"/>
              <a:t>δηλαδή αν Χ+Υ+Ζ= 1 το (Χ+Υ+Ζ)’ = 0</a:t>
            </a:r>
          </a:p>
          <a:p>
            <a:endParaRPr lang="el-GR" baseline="0" dirty="0" smtClean="0"/>
          </a:p>
          <a:p>
            <a:r>
              <a:rPr lang="el-GR" baseline="0" dirty="0" smtClean="0"/>
              <a:t>                Ο</a:t>
            </a:r>
            <a:r>
              <a:rPr lang="en-US" baseline="0" dirty="0" smtClean="0"/>
              <a:t>R               NOR</a:t>
            </a:r>
            <a:endParaRPr lang="el-GR" baseline="0" dirty="0" smtClean="0"/>
          </a:p>
          <a:p>
            <a:endParaRPr lang="el-GR" baseline="0" dirty="0" smtClean="0"/>
          </a:p>
          <a:p>
            <a:r>
              <a:rPr lang="en-US" baseline="0" dirty="0" smtClean="0"/>
              <a:t>X     Y    F = X+Y      F=(X+Y)’</a:t>
            </a:r>
          </a:p>
          <a:p>
            <a:r>
              <a:rPr lang="en-US" baseline="0" dirty="0" smtClean="0"/>
              <a:t>0     0         0                1</a:t>
            </a:r>
          </a:p>
          <a:p>
            <a:r>
              <a:rPr lang="en-US" baseline="0" dirty="0" smtClean="0"/>
              <a:t>0     1         1                0</a:t>
            </a:r>
          </a:p>
          <a:p>
            <a:r>
              <a:rPr lang="en-US" baseline="0" dirty="0" smtClean="0"/>
              <a:t>1     0         1                0</a:t>
            </a:r>
          </a:p>
          <a:p>
            <a:r>
              <a:rPr lang="en-US" baseline="0" dirty="0" smtClean="0"/>
              <a:t>1     1         1                0</a:t>
            </a:r>
          </a:p>
          <a:p>
            <a:endParaRPr lang="en-US" baseline="0" dirty="0" smtClean="0"/>
          </a:p>
          <a:p>
            <a:r>
              <a:rPr lang="en-US" baseline="0" dirty="0" smtClean="0"/>
              <a:t>H NOR </a:t>
            </a:r>
            <a:r>
              <a:rPr lang="el-GR" baseline="0" dirty="0" smtClean="0"/>
              <a:t>με περισσότερες εισόδους δίνει </a:t>
            </a:r>
            <a:r>
              <a:rPr lang="en-US" baseline="0" dirty="0" smtClean="0"/>
              <a:t>F=1 </a:t>
            </a:r>
            <a:r>
              <a:rPr lang="el-GR" baseline="0" dirty="0" smtClean="0"/>
              <a:t>για τον </a:t>
            </a:r>
            <a:r>
              <a:rPr lang="el-GR" baseline="0" dirty="0" err="1" smtClean="0"/>
              <a:t>ελαχιστόρο</a:t>
            </a:r>
            <a:r>
              <a:rPr lang="el-GR" baseline="0" dirty="0" smtClean="0"/>
              <a:t> 0, για όλους τους άλλους 0.</a:t>
            </a:r>
          </a:p>
          <a:p>
            <a:endParaRPr lang="el-GR"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u="sng" dirty="0" smtClean="0"/>
              <a:t>Έχει</a:t>
            </a:r>
            <a:r>
              <a:rPr lang="el-GR" u="sng" baseline="0" dirty="0" smtClean="0"/>
              <a:t> ΜΙΑ ΕΙΣΟΔΟ: </a:t>
            </a:r>
            <a:r>
              <a:rPr lang="el-GR" baseline="0" dirty="0" smtClean="0"/>
              <a:t>Δίνει ως έξοδο ότι είναι η είσοδος  </a:t>
            </a:r>
            <a:r>
              <a:rPr lang="en-US" baseline="0" dirty="0" smtClean="0"/>
              <a:t>F=X</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Έχει</a:t>
            </a:r>
            <a:r>
              <a:rPr lang="el-GR" baseline="0" dirty="0" smtClean="0"/>
              <a:t> ΜΙΑ ΕΙΣΟΔΟ: </a:t>
            </a:r>
            <a:r>
              <a:rPr lang="en-US" dirty="0" smtClean="0"/>
              <a:t>A</a:t>
            </a:r>
            <a:r>
              <a:rPr lang="el-GR" dirty="0" err="1" smtClean="0"/>
              <a:t>ντιστρέφει</a:t>
            </a:r>
            <a:r>
              <a:rPr lang="el-GR" baseline="0" dirty="0" smtClean="0"/>
              <a:t> ένα σήμα. </a:t>
            </a:r>
            <a:r>
              <a:rPr lang="en-US" baseline="0" dirty="0" smtClean="0"/>
              <a:t>F=X’</a:t>
            </a:r>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7</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Καταρχήν</a:t>
            </a:r>
            <a:r>
              <a:rPr lang="el-GR" baseline="0" dirty="0" smtClean="0"/>
              <a:t> κατασκευάζουμε τον πίνακα αληθείας</a:t>
            </a:r>
          </a:p>
          <a:p>
            <a:endParaRPr lang="el-GR" baseline="0" dirty="0" smtClean="0"/>
          </a:p>
          <a:p>
            <a:endParaRPr lang="el-GR" baseline="0" dirty="0" smtClean="0"/>
          </a:p>
          <a:p>
            <a:r>
              <a:rPr lang="en-US" baseline="0" dirty="0" smtClean="0"/>
              <a:t>   A	B	C            E</a:t>
            </a:r>
            <a:r>
              <a:rPr lang="el-GR" baseline="0" dirty="0" err="1" smtClean="0"/>
              <a:t>λαχιστόρος</a:t>
            </a:r>
            <a:r>
              <a:rPr lang="el-GR" baseline="0" dirty="0" smtClean="0"/>
              <a:t> 		</a:t>
            </a:r>
            <a:r>
              <a:rPr lang="en-US" baseline="0" dirty="0" smtClean="0"/>
              <a:t>F</a:t>
            </a:r>
          </a:p>
          <a:p>
            <a:r>
              <a:rPr lang="en-US" baseline="0" dirty="0" smtClean="0"/>
              <a:t>   0               0	0	 0		1</a:t>
            </a:r>
            <a:r>
              <a:rPr lang="el-GR" baseline="0" dirty="0" smtClean="0"/>
              <a:t>      επειδή Α=Β=</a:t>
            </a:r>
            <a:r>
              <a:rPr lang="en-US" baseline="0" dirty="0" smtClean="0"/>
              <a:t>C=0 </a:t>
            </a:r>
            <a:r>
              <a:rPr lang="el-GR" baseline="0" dirty="0" smtClean="0"/>
              <a:t>τα </a:t>
            </a:r>
            <a:r>
              <a:rPr lang="en-US" baseline="0" dirty="0" smtClean="0"/>
              <a:t>ABC </a:t>
            </a:r>
            <a:r>
              <a:rPr lang="el-GR" baseline="0" dirty="0" smtClean="0"/>
              <a:t>γράφτηκαν συμπληρωματικά στο γινόμενο </a:t>
            </a:r>
            <a:r>
              <a:rPr lang="en-US" baseline="0" dirty="0" smtClean="0"/>
              <a:t>A’B’C’</a:t>
            </a:r>
          </a:p>
          <a:p>
            <a:r>
              <a:rPr lang="en-US" baseline="0" dirty="0" smtClean="0"/>
              <a:t>   0	0	1                  1		1      </a:t>
            </a:r>
            <a:r>
              <a:rPr lang="el-GR" baseline="0" dirty="0" smtClean="0"/>
              <a:t>επειδή Α=Β=0, </a:t>
            </a:r>
            <a:r>
              <a:rPr lang="en-US" baseline="0" dirty="0" smtClean="0"/>
              <a:t>C=1,  AB </a:t>
            </a:r>
            <a:r>
              <a:rPr lang="el-GR" baseline="0" dirty="0" smtClean="0"/>
              <a:t>συμπληρωματικά,  </a:t>
            </a:r>
            <a:r>
              <a:rPr lang="en-US" baseline="0" dirty="0" smtClean="0"/>
              <a:t>C </a:t>
            </a:r>
            <a:r>
              <a:rPr lang="el-GR" baseline="0" dirty="0" smtClean="0"/>
              <a:t>κανονικά Α’</a:t>
            </a:r>
            <a:r>
              <a:rPr lang="en-US" baseline="0" dirty="0" smtClean="0"/>
              <a:t>B’C</a:t>
            </a:r>
          </a:p>
          <a:p>
            <a:r>
              <a:rPr lang="en-US" baseline="0" dirty="0" smtClean="0"/>
              <a:t>   0	1	0	2		0</a:t>
            </a:r>
          </a:p>
          <a:p>
            <a:r>
              <a:rPr lang="en-US" baseline="0" dirty="0" smtClean="0"/>
              <a:t>   0	1	1	3		0</a:t>
            </a:r>
          </a:p>
          <a:p>
            <a:r>
              <a:rPr lang="en-US" baseline="0" dirty="0" smtClean="0"/>
              <a:t>   1               0	0	4		0</a:t>
            </a:r>
          </a:p>
          <a:p>
            <a:r>
              <a:rPr lang="en-US" baseline="0" dirty="0" smtClean="0"/>
              <a:t>   1	0	1	5		0</a:t>
            </a:r>
          </a:p>
          <a:p>
            <a:r>
              <a:rPr lang="en-US" baseline="0" dirty="0" smtClean="0"/>
              <a:t>   1	1	0	6		0</a:t>
            </a:r>
          </a:p>
          <a:p>
            <a:r>
              <a:rPr lang="en-US" baseline="0" dirty="0" smtClean="0"/>
              <a:t>   1	1	1	7		1      </a:t>
            </a:r>
            <a:r>
              <a:rPr lang="el-GR" baseline="0" dirty="0" smtClean="0"/>
              <a:t>Επειδή όλα είναι 1, γράφτηκαν κανονικά ΑΒ</a:t>
            </a:r>
            <a:r>
              <a:rPr lang="en-US" baseline="0" dirty="0" smtClean="0"/>
              <a:t>C</a:t>
            </a:r>
          </a:p>
          <a:p>
            <a:endParaRPr lang="en-US" baseline="0" dirty="0" smtClean="0"/>
          </a:p>
          <a:p>
            <a:r>
              <a:rPr lang="el-GR" baseline="0" dirty="0" smtClean="0"/>
              <a:t>ΛΕΚΤΙΚΑ: Το κύκλωμα δίνει </a:t>
            </a:r>
            <a:r>
              <a:rPr lang="en-US" baseline="0" dirty="0" smtClean="0"/>
              <a:t>F=1 </a:t>
            </a:r>
            <a:r>
              <a:rPr lang="el-GR" baseline="0" dirty="0" smtClean="0"/>
              <a:t>αν οι είσοδοι είναι </a:t>
            </a:r>
          </a:p>
          <a:p>
            <a:r>
              <a:rPr lang="el-GR" baseline="0" dirty="0" smtClean="0"/>
              <a:t>(Α,Β,</a:t>
            </a:r>
            <a:r>
              <a:rPr lang="en-US" baseline="0" dirty="0" smtClean="0"/>
              <a:t>C) = (0,0,0) </a:t>
            </a:r>
            <a:r>
              <a:rPr lang="el-GR" baseline="0" dirty="0" smtClean="0"/>
              <a:t>Ή</a:t>
            </a:r>
          </a:p>
          <a:p>
            <a:r>
              <a:rPr lang="el-GR" baseline="0" dirty="0" smtClean="0"/>
              <a:t>(Α,Β,</a:t>
            </a:r>
            <a:r>
              <a:rPr lang="en-US" baseline="0" dirty="0" smtClean="0"/>
              <a:t>C) = (0,0,</a:t>
            </a:r>
            <a:r>
              <a:rPr lang="el-GR" baseline="0" dirty="0" smtClean="0"/>
              <a:t>1</a:t>
            </a:r>
            <a:r>
              <a:rPr lang="en-US" baseline="0" dirty="0" smtClean="0"/>
              <a:t>) </a:t>
            </a:r>
            <a:r>
              <a:rPr lang="el-GR" baseline="0" dirty="0" smtClean="0"/>
              <a:t>Ή</a:t>
            </a:r>
          </a:p>
          <a:p>
            <a:r>
              <a:rPr lang="el-GR" baseline="0" dirty="0" smtClean="0"/>
              <a:t>(Α,Β,</a:t>
            </a:r>
            <a:r>
              <a:rPr lang="en-US" baseline="0" dirty="0" smtClean="0"/>
              <a:t>C) = (</a:t>
            </a:r>
            <a:r>
              <a:rPr lang="el-GR" baseline="0" dirty="0" smtClean="0"/>
              <a:t>1</a:t>
            </a:r>
            <a:r>
              <a:rPr lang="en-US" baseline="0" dirty="0" smtClean="0"/>
              <a:t>,</a:t>
            </a:r>
            <a:r>
              <a:rPr lang="el-GR" baseline="0" dirty="0" smtClean="0"/>
              <a:t>1</a:t>
            </a:r>
            <a:r>
              <a:rPr lang="en-US" baseline="0" dirty="0" smtClean="0"/>
              <a:t>,</a:t>
            </a:r>
            <a:r>
              <a:rPr lang="el-GR" baseline="0" dirty="0" smtClean="0"/>
              <a:t>1</a:t>
            </a:r>
            <a:r>
              <a:rPr lang="en-US" baseline="0" dirty="0" smtClean="0"/>
              <a:t>)</a:t>
            </a:r>
            <a:endParaRPr lang="el-GR" baseline="0" dirty="0" smtClean="0"/>
          </a:p>
          <a:p>
            <a:endParaRPr lang="en-US" baseline="0" dirty="0" smtClean="0"/>
          </a:p>
          <a:p>
            <a:r>
              <a:rPr lang="en-US" baseline="0" dirty="0" smtClean="0"/>
              <a:t>(A=0 KAI B=0 KAI C=0 ) </a:t>
            </a:r>
            <a:r>
              <a:rPr lang="el-GR" baseline="0" dirty="0" smtClean="0"/>
              <a:t>Ή</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(A=0 KAI B=0 KAI C=1 ) </a:t>
            </a:r>
            <a:r>
              <a:rPr lang="el-GR" baseline="0" dirty="0" smtClean="0"/>
              <a:t>Ή</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(A=1 KAI B=1 KAI C=1 )</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n-US" baseline="0" dirty="0" smtClean="0"/>
          </a:p>
          <a:p>
            <a:endParaRPr lang="en-US" baseline="0" dirty="0" smtClean="0"/>
          </a:p>
          <a:p>
            <a:endParaRPr lang="en-US" baseline="0" dirty="0" smtClean="0"/>
          </a:p>
          <a:p>
            <a:endParaRPr lang="el-GR" baseline="0" dirty="0" smtClean="0"/>
          </a:p>
          <a:p>
            <a:endParaRPr lang="el-GR" baseline="0" dirty="0" smtClean="0"/>
          </a:p>
          <a:p>
            <a:r>
              <a:rPr lang="el-GR" baseline="0" dirty="0" smtClean="0"/>
              <a:t>Για να βγάλουμε τη λογική έκφραση της </a:t>
            </a:r>
            <a:r>
              <a:rPr lang="en-US" baseline="0" dirty="0" smtClean="0"/>
              <a:t>F </a:t>
            </a:r>
            <a:r>
              <a:rPr lang="el-GR" baseline="0" dirty="0" smtClean="0"/>
              <a:t>ακολουθούμε τα εξής βήματα:</a:t>
            </a:r>
          </a:p>
          <a:p>
            <a:pPr marL="228600" indent="-228600">
              <a:buAutoNum type="arabicParenR"/>
            </a:pPr>
            <a:r>
              <a:rPr lang="el-GR" baseline="0" dirty="0" smtClean="0"/>
              <a:t>Βρίσκουμε τους </a:t>
            </a:r>
            <a:r>
              <a:rPr lang="el-GR" baseline="0" dirty="0" err="1" smtClean="0"/>
              <a:t>ελαχιστόρους</a:t>
            </a:r>
            <a:r>
              <a:rPr lang="el-GR" baseline="0" dirty="0" smtClean="0"/>
              <a:t> για τους οποίους η </a:t>
            </a:r>
            <a:r>
              <a:rPr lang="en-US" baseline="0" dirty="0" smtClean="0"/>
              <a:t>F=1</a:t>
            </a:r>
            <a:r>
              <a:rPr lang="el-GR" baseline="0" dirty="0" smtClean="0"/>
              <a:t> και τους αναλύουμε σε γινόμενα (ΑΝ</a:t>
            </a:r>
            <a:r>
              <a:rPr lang="en-US" baseline="0" dirty="0" smtClean="0"/>
              <a:t>D)</a:t>
            </a:r>
            <a:r>
              <a:rPr lang="el-GR" baseline="0" dirty="0" smtClean="0"/>
              <a:t>.</a:t>
            </a:r>
            <a:endParaRPr lang="en-US" baseline="0" dirty="0" smtClean="0"/>
          </a:p>
          <a:p>
            <a:pPr marL="228600" indent="-228600">
              <a:buNone/>
            </a:pPr>
            <a:endParaRPr lang="en-US" baseline="0" dirty="0" smtClean="0"/>
          </a:p>
          <a:p>
            <a:pPr marL="228600" indent="-228600">
              <a:buNone/>
            </a:pPr>
            <a:r>
              <a:rPr lang="en-US" baseline="0" dirty="0" smtClean="0"/>
              <a:t>E</a:t>
            </a:r>
            <a:r>
              <a:rPr lang="el-GR" baseline="0" dirty="0" err="1" smtClean="0"/>
              <a:t>λαχιστόρος</a:t>
            </a:r>
            <a:r>
              <a:rPr lang="el-GR" baseline="0" dirty="0" smtClean="0"/>
              <a:t> 0. Σημαίνει ότι </a:t>
            </a:r>
            <a:r>
              <a:rPr lang="en-US" baseline="0" dirty="0" smtClean="0"/>
              <a:t>A=0 KAI B=0 KAI C=0. M</a:t>
            </a:r>
            <a:r>
              <a:rPr lang="el-GR" baseline="0" dirty="0" err="1" smtClean="0"/>
              <a:t>πορώ</a:t>
            </a:r>
            <a:r>
              <a:rPr lang="el-GR" baseline="0" dirty="0" smtClean="0"/>
              <a:t> αυτό να το γράψω ΑΒ</a:t>
            </a:r>
            <a:r>
              <a:rPr lang="en-US" baseline="0" dirty="0" smtClean="0"/>
              <a:t>C </a:t>
            </a:r>
            <a:r>
              <a:rPr lang="el-GR" baseline="0" dirty="0" smtClean="0"/>
              <a:t>και αυτό το γινόμενο να είναι 1 όταν </a:t>
            </a:r>
            <a:r>
              <a:rPr lang="en-US" baseline="0" dirty="0" smtClean="0"/>
              <a:t>A=B=C=0</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E</a:t>
            </a:r>
            <a:r>
              <a:rPr lang="el-GR" baseline="0" dirty="0" err="1" smtClean="0"/>
              <a:t>λαχιστόρος</a:t>
            </a:r>
            <a:r>
              <a:rPr lang="el-GR" baseline="0" dirty="0" smtClean="0"/>
              <a:t> </a:t>
            </a:r>
            <a:r>
              <a:rPr lang="en-US" baseline="0" dirty="0" smtClean="0"/>
              <a:t>1</a:t>
            </a:r>
            <a:r>
              <a:rPr lang="el-GR" baseline="0" dirty="0" smtClean="0"/>
              <a:t>. Σημαίνει ότι </a:t>
            </a:r>
            <a:r>
              <a:rPr lang="en-US" baseline="0" dirty="0" smtClean="0"/>
              <a:t>A=0 KAI B=0 KAI C=1.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E</a:t>
            </a:r>
            <a:r>
              <a:rPr lang="el-GR" baseline="0" dirty="0" err="1" smtClean="0"/>
              <a:t>λαχιστόρος</a:t>
            </a:r>
            <a:r>
              <a:rPr lang="el-GR" baseline="0" dirty="0" smtClean="0"/>
              <a:t> </a:t>
            </a:r>
            <a:r>
              <a:rPr lang="en-US" baseline="0" dirty="0" smtClean="0"/>
              <a:t>7</a:t>
            </a:r>
            <a:r>
              <a:rPr lang="el-GR" baseline="0" dirty="0" smtClean="0"/>
              <a:t>. Σημαίνει ότι </a:t>
            </a:r>
            <a:r>
              <a:rPr lang="en-US" baseline="0" dirty="0" smtClean="0"/>
              <a:t>A=1 KAI B=1 KAI C=1.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indent="-228600">
              <a:buNone/>
            </a:pPr>
            <a:r>
              <a:rPr lang="en-US" baseline="0" dirty="0" smtClean="0"/>
              <a:t>H F </a:t>
            </a:r>
            <a:r>
              <a:rPr lang="el-GR" baseline="0" dirty="0" smtClean="0"/>
              <a:t>είναι 1 όταν συμβαίνει να ισχύει ένας από τους 3 </a:t>
            </a:r>
            <a:r>
              <a:rPr lang="el-GR" baseline="0" dirty="0" err="1" smtClean="0"/>
              <a:t>ελαχιστόρους</a:t>
            </a:r>
            <a:r>
              <a:rPr lang="el-GR" baseline="0" dirty="0" smtClean="0"/>
              <a:t>. Μαζί δεν μπορεί να ισχύουν.</a:t>
            </a:r>
            <a:endParaRPr lang="en-US" baseline="0" dirty="0" smtClean="0"/>
          </a:p>
          <a:p>
            <a:pPr marL="228600" indent="-228600">
              <a:buNone/>
            </a:pPr>
            <a:endParaRPr lang="el-GR" baseline="0" dirty="0" smtClean="0"/>
          </a:p>
          <a:p>
            <a:r>
              <a:rPr lang="el-GR" baseline="0" dirty="0" err="1" smtClean="0"/>
              <a:t>Ελαχιστόρος</a:t>
            </a:r>
            <a:r>
              <a:rPr lang="el-GR" baseline="0" dirty="0" smtClean="0"/>
              <a:t> 0: Α=0, Β=0 και </a:t>
            </a:r>
            <a:r>
              <a:rPr lang="en-US" baseline="0" dirty="0" smtClean="0"/>
              <a:t>C=0, </a:t>
            </a:r>
            <a:r>
              <a:rPr lang="el-GR" baseline="0" dirty="0" smtClean="0"/>
              <a:t>με άλλα λόγια το σήμα Α =0, το σήμα Β=0, και το </a:t>
            </a:r>
            <a:r>
              <a:rPr lang="en-US" baseline="0" dirty="0" smtClean="0"/>
              <a:t>C=</a:t>
            </a:r>
            <a:r>
              <a:rPr lang="el-GR" baseline="0" dirty="0" smtClean="0"/>
              <a:t>0</a:t>
            </a:r>
            <a:r>
              <a:rPr lang="en-US" baseline="0" dirty="0" smtClean="0"/>
              <a:t>.</a:t>
            </a:r>
          </a:p>
          <a:p>
            <a:endParaRPr lang="en-US" baseline="0" dirty="0" smtClean="0"/>
          </a:p>
          <a:p>
            <a:r>
              <a:rPr lang="el-GR" baseline="0" dirty="0" smtClean="0"/>
              <a:t>Πρέπει ο </a:t>
            </a:r>
            <a:r>
              <a:rPr lang="el-GR" baseline="0" dirty="0" err="1" smtClean="0"/>
              <a:t>ελαχιστόρος</a:t>
            </a:r>
            <a:r>
              <a:rPr lang="el-GR" baseline="0" dirty="0" smtClean="0"/>
              <a:t> αυτός να γραφτεί ως γινόμενο με τέτοιον τρόπο ώστε το γινόμενο αυτό να είναι 1, δηλαδή ο </a:t>
            </a:r>
            <a:r>
              <a:rPr lang="el-GR" baseline="0" dirty="0" err="1" smtClean="0"/>
              <a:t>ελαχιστόρος</a:t>
            </a:r>
            <a:r>
              <a:rPr lang="el-GR" baseline="0" dirty="0" smtClean="0"/>
              <a:t> να γραφτεί έτσι ώστε να δίνει 1 επειδή ισχύει ΜΟΝΟ αυτός σε κάποια χρονική στιγμή στην οποία το </a:t>
            </a:r>
            <a:r>
              <a:rPr lang="en-US" baseline="0" dirty="0" smtClean="0"/>
              <a:t>F=1</a:t>
            </a:r>
          </a:p>
          <a:p>
            <a:r>
              <a:rPr lang="el-GR" baseline="0" dirty="0" smtClean="0"/>
              <a:t>Άρα, γράφεται Α’Β΄</a:t>
            </a:r>
            <a:r>
              <a:rPr lang="en-US" baseline="0" dirty="0" smtClean="0"/>
              <a:t>C’: </a:t>
            </a:r>
            <a:r>
              <a:rPr lang="el-GR" baseline="0" dirty="0" smtClean="0"/>
              <a:t>Γιατί, αν </a:t>
            </a:r>
            <a:r>
              <a:rPr lang="en-US" baseline="0" dirty="0" smtClean="0"/>
              <a:t>A=0, A’=1.</a:t>
            </a:r>
          </a:p>
          <a:p>
            <a:r>
              <a:rPr lang="en-US" baseline="0" dirty="0" smtClean="0"/>
              <a:t>A</a:t>
            </a:r>
            <a:r>
              <a:rPr lang="el-GR" baseline="0" dirty="0" smtClean="0"/>
              <a:t>ν Β=0, Β’=1</a:t>
            </a:r>
          </a:p>
          <a:p>
            <a:r>
              <a:rPr lang="el-GR" baseline="0" dirty="0" smtClean="0"/>
              <a:t>Αν </a:t>
            </a:r>
            <a:r>
              <a:rPr lang="en-US" baseline="0" dirty="0" smtClean="0"/>
              <a:t>C=0, C’=1, </a:t>
            </a:r>
            <a:r>
              <a:rPr lang="el-GR" baseline="0" dirty="0" smtClean="0"/>
              <a:t>άρα Α’Β</a:t>
            </a:r>
            <a:r>
              <a:rPr lang="en-US" baseline="0" dirty="0" smtClean="0"/>
              <a:t>C’=1 </a:t>
            </a:r>
            <a:r>
              <a:rPr lang="el-GR" baseline="0" dirty="0" smtClean="0"/>
              <a:t>άρα </a:t>
            </a:r>
            <a:r>
              <a:rPr lang="en-US" baseline="0" dirty="0" smtClean="0"/>
              <a:t>F=1</a:t>
            </a:r>
          </a:p>
          <a:p>
            <a:endParaRPr lang="en-US" baseline="0" dirty="0" smtClean="0"/>
          </a:p>
          <a:p>
            <a:endParaRPr lang="en-US" baseline="0" dirty="0" smtClean="0"/>
          </a:p>
          <a:p>
            <a:r>
              <a:rPr lang="el-GR" baseline="0" dirty="0" smtClean="0"/>
              <a:t>ΠΩΣ θα γράψω ένα γινόμενο αλγεβρικό έτσι ώστε αυτό να δίνει 1 ενώ </a:t>
            </a:r>
            <a:r>
              <a:rPr lang="en-US" baseline="0" dirty="0" smtClean="0"/>
              <a:t>A=B=C=0; </a:t>
            </a:r>
          </a:p>
          <a:p>
            <a:r>
              <a:rPr lang="el-GR" baseline="0" dirty="0" smtClean="0"/>
              <a:t>Θα το γράψω </a:t>
            </a:r>
            <a:r>
              <a:rPr lang="en-US" baseline="0" dirty="0" smtClean="0"/>
              <a:t>A’B’C’</a:t>
            </a:r>
          </a:p>
          <a:p>
            <a:endParaRPr lang="en-US" baseline="0" dirty="0" smtClean="0"/>
          </a:p>
          <a:p>
            <a:r>
              <a:rPr lang="el-GR" baseline="0" dirty="0" smtClean="0"/>
              <a:t>ΠΩΣ θα γράψω ένα γινόμενο αλγεβρικό έτσι ώστε αυτό να δίνει 1 ενώ </a:t>
            </a:r>
            <a:r>
              <a:rPr lang="en-US" baseline="0" dirty="0" smtClean="0"/>
              <a:t>A=B=0 KAI C</a:t>
            </a:r>
            <a:r>
              <a:rPr lang="el-GR" baseline="0" dirty="0" smtClean="0"/>
              <a:t>=1</a:t>
            </a:r>
            <a:r>
              <a:rPr lang="en-US" baseline="0" dirty="0" smtClean="0"/>
              <a:t>; </a:t>
            </a:r>
          </a:p>
          <a:p>
            <a:r>
              <a:rPr lang="el-GR" baseline="0" dirty="0" smtClean="0"/>
              <a:t>Θα το γράψω </a:t>
            </a:r>
            <a:r>
              <a:rPr lang="en-US" baseline="0" dirty="0" smtClean="0"/>
              <a:t>A’B’C</a:t>
            </a:r>
          </a:p>
          <a:p>
            <a:endParaRPr lang="en-US" baseline="0" dirty="0" smtClean="0"/>
          </a:p>
          <a:p>
            <a:r>
              <a:rPr lang="el-GR" baseline="0" dirty="0" smtClean="0"/>
              <a:t>ΠΩΣ θα γράψω ένα γινόμενο αλγεβρικό έτσι ώστε αυτό να δίνει 1 ενώ </a:t>
            </a:r>
            <a:r>
              <a:rPr lang="en-US" baseline="0" dirty="0" smtClean="0"/>
              <a:t>A=B=C=1 ; </a:t>
            </a:r>
          </a:p>
          <a:p>
            <a:r>
              <a:rPr lang="el-GR" baseline="0" dirty="0" smtClean="0"/>
              <a:t>Θα το γράψω </a:t>
            </a:r>
            <a:r>
              <a:rPr lang="en-US" baseline="0" dirty="0" smtClean="0"/>
              <a:t>ABC</a:t>
            </a:r>
          </a:p>
          <a:p>
            <a:endParaRPr lang="en-US" baseline="0" dirty="0" smtClean="0"/>
          </a:p>
          <a:p>
            <a:r>
              <a:rPr lang="el-GR" b="1" baseline="0" dirty="0" smtClean="0"/>
              <a:t>Άρα η </a:t>
            </a:r>
            <a:r>
              <a:rPr lang="en-US" b="1" baseline="0" dirty="0" smtClean="0"/>
              <a:t>F= A’B’C’ + A’B’C + ABC</a:t>
            </a:r>
          </a:p>
          <a:p>
            <a:endParaRPr lang="en-US" baseline="0" dirty="0" smtClean="0"/>
          </a:p>
          <a:p>
            <a:r>
              <a:rPr lang="el-GR" baseline="0" dirty="0" smtClean="0"/>
              <a:t>Έστω Α=0, Β=0, </a:t>
            </a:r>
            <a:r>
              <a:rPr lang="en-US" baseline="0" dirty="0" smtClean="0"/>
              <a:t>C=0 (</a:t>
            </a:r>
            <a:r>
              <a:rPr lang="el-GR" baseline="0" dirty="0" err="1" smtClean="0"/>
              <a:t>ελαχιστόρος</a:t>
            </a:r>
            <a:r>
              <a:rPr lang="el-GR" baseline="0" dirty="0" smtClean="0"/>
              <a:t> 0)</a:t>
            </a:r>
          </a:p>
          <a:p>
            <a:endParaRPr lang="el-GR" baseline="0" dirty="0" smtClean="0"/>
          </a:p>
          <a:p>
            <a:r>
              <a:rPr lang="en-US" baseline="0" dirty="0" smtClean="0"/>
              <a:t>F= 0’0’0’ + 0’0’0 + 000 =</a:t>
            </a:r>
          </a:p>
          <a:p>
            <a:r>
              <a:rPr lang="en-US" baseline="0" dirty="0" smtClean="0"/>
              <a:t>       1     +   0   +   0  = 1 (ENA</a:t>
            </a:r>
            <a:r>
              <a:rPr lang="el-GR" baseline="0" dirty="0" smtClean="0"/>
              <a:t>Σ </a:t>
            </a:r>
            <a:r>
              <a:rPr lang="el-GR" baseline="0" dirty="0" err="1" smtClean="0"/>
              <a:t>ελαχιστόρος</a:t>
            </a:r>
            <a:r>
              <a:rPr lang="el-GR" baseline="0" dirty="0" smtClean="0"/>
              <a:t> μόνο δίνει γινόμενο 1, εδώ ο 0)</a:t>
            </a:r>
          </a:p>
          <a:p>
            <a:endParaRPr lang="el-GR" baseline="0" dirty="0" smtClean="0"/>
          </a:p>
          <a:p>
            <a:endParaRPr lang="en-US" baseline="0" dirty="0" smtClean="0"/>
          </a:p>
          <a:p>
            <a:r>
              <a:rPr lang="el-GR" baseline="0" dirty="0" smtClean="0"/>
              <a:t>Έστω Α=0, Β=0, </a:t>
            </a:r>
            <a:r>
              <a:rPr lang="en-US" baseline="0" dirty="0" smtClean="0"/>
              <a:t>C=</a:t>
            </a:r>
            <a:r>
              <a:rPr lang="el-GR" baseline="0" dirty="0" smtClean="0"/>
              <a:t>1</a:t>
            </a:r>
            <a:r>
              <a:rPr lang="en-US" baseline="0" dirty="0" smtClean="0"/>
              <a:t> (</a:t>
            </a:r>
            <a:r>
              <a:rPr lang="el-GR" baseline="0" dirty="0" err="1" smtClean="0"/>
              <a:t>ελαχιστόρος</a:t>
            </a:r>
            <a:r>
              <a:rPr lang="el-GR" baseline="0" dirty="0" smtClean="0"/>
              <a:t> 1)</a:t>
            </a:r>
          </a:p>
          <a:p>
            <a:endParaRPr lang="el-GR" baseline="0" dirty="0" smtClean="0"/>
          </a:p>
          <a:p>
            <a:r>
              <a:rPr lang="en-US" baseline="0" dirty="0" smtClean="0"/>
              <a:t>F= 0’0’</a:t>
            </a:r>
            <a:r>
              <a:rPr lang="el-GR" baseline="0" dirty="0" smtClean="0"/>
              <a:t>1</a:t>
            </a:r>
            <a:r>
              <a:rPr lang="en-US" baseline="0" dirty="0" smtClean="0"/>
              <a:t>’ + 0’0’</a:t>
            </a:r>
            <a:r>
              <a:rPr lang="el-GR" baseline="0" dirty="0" smtClean="0"/>
              <a:t>1</a:t>
            </a:r>
            <a:r>
              <a:rPr lang="en-US" baseline="0" dirty="0" smtClean="0"/>
              <a:t> + 00</a:t>
            </a:r>
            <a:r>
              <a:rPr lang="el-GR" baseline="0" dirty="0" smtClean="0"/>
              <a:t>1</a:t>
            </a:r>
            <a:r>
              <a:rPr lang="en-US" baseline="0" dirty="0" smtClean="0"/>
              <a:t> =</a:t>
            </a:r>
          </a:p>
          <a:p>
            <a:r>
              <a:rPr lang="en-US" baseline="0" dirty="0" smtClean="0"/>
              <a:t>       </a:t>
            </a:r>
            <a:r>
              <a:rPr lang="el-GR" baseline="0" dirty="0" smtClean="0"/>
              <a:t>0</a:t>
            </a:r>
            <a:r>
              <a:rPr lang="en-US" baseline="0" dirty="0" smtClean="0"/>
              <a:t>     +   </a:t>
            </a:r>
            <a:r>
              <a:rPr lang="el-GR" baseline="0" dirty="0" smtClean="0"/>
              <a:t>1</a:t>
            </a:r>
            <a:r>
              <a:rPr lang="en-US" baseline="0" dirty="0" smtClean="0"/>
              <a:t>   +   0  = 1 (ENA</a:t>
            </a:r>
            <a:r>
              <a:rPr lang="el-GR" baseline="0" dirty="0" smtClean="0"/>
              <a:t>Σ </a:t>
            </a:r>
            <a:r>
              <a:rPr lang="el-GR" baseline="0" dirty="0" err="1" smtClean="0"/>
              <a:t>ελαχιστόρος</a:t>
            </a:r>
            <a:r>
              <a:rPr lang="el-GR" baseline="0" dirty="0" smtClean="0"/>
              <a:t> μόνο δίνει γινόμενο 1, εδώ ο 1)</a:t>
            </a:r>
          </a:p>
          <a:p>
            <a:endParaRPr lang="el-GR" baseline="0" dirty="0" smtClean="0"/>
          </a:p>
          <a:p>
            <a:endParaRPr lang="el-GR" baseline="0" dirty="0" smtClean="0"/>
          </a:p>
          <a:p>
            <a:r>
              <a:rPr lang="el-GR" baseline="0" dirty="0" smtClean="0"/>
              <a:t>Έστω Α=1, Β=1, </a:t>
            </a:r>
            <a:r>
              <a:rPr lang="en-US" baseline="0" dirty="0" smtClean="0"/>
              <a:t>C=</a:t>
            </a:r>
            <a:r>
              <a:rPr lang="el-GR" baseline="0" dirty="0" smtClean="0"/>
              <a:t>1</a:t>
            </a:r>
            <a:r>
              <a:rPr lang="en-US" baseline="0" dirty="0" smtClean="0"/>
              <a:t> (</a:t>
            </a:r>
            <a:r>
              <a:rPr lang="el-GR" baseline="0" dirty="0" err="1" smtClean="0"/>
              <a:t>ελαχιστόρος</a:t>
            </a:r>
            <a:r>
              <a:rPr lang="el-GR" baseline="0" dirty="0" smtClean="0"/>
              <a:t> 7)</a:t>
            </a:r>
          </a:p>
          <a:p>
            <a:endParaRPr lang="el-GR" baseline="0" dirty="0" smtClean="0"/>
          </a:p>
          <a:p>
            <a:r>
              <a:rPr lang="en-US" baseline="0" dirty="0" smtClean="0"/>
              <a:t>F= </a:t>
            </a:r>
            <a:r>
              <a:rPr lang="el-GR" baseline="0" dirty="0" smtClean="0"/>
              <a:t>1</a:t>
            </a:r>
            <a:r>
              <a:rPr lang="en-US" baseline="0" dirty="0" smtClean="0"/>
              <a:t>’</a:t>
            </a:r>
            <a:r>
              <a:rPr lang="el-GR" baseline="0" dirty="0" smtClean="0"/>
              <a:t>1</a:t>
            </a:r>
            <a:r>
              <a:rPr lang="en-US" baseline="0" dirty="0" smtClean="0"/>
              <a:t>’</a:t>
            </a:r>
            <a:r>
              <a:rPr lang="el-GR" baseline="0" dirty="0" smtClean="0"/>
              <a:t>1</a:t>
            </a:r>
            <a:r>
              <a:rPr lang="en-US" baseline="0" dirty="0" smtClean="0"/>
              <a:t>’ + </a:t>
            </a:r>
            <a:r>
              <a:rPr lang="el-GR" baseline="0" dirty="0" smtClean="0"/>
              <a:t>1</a:t>
            </a:r>
            <a:r>
              <a:rPr lang="en-US" baseline="0" dirty="0" smtClean="0"/>
              <a:t>’</a:t>
            </a:r>
            <a:r>
              <a:rPr lang="el-GR" baseline="0" dirty="0" smtClean="0"/>
              <a:t>1</a:t>
            </a:r>
            <a:r>
              <a:rPr lang="en-US" baseline="0" dirty="0" smtClean="0"/>
              <a:t>’</a:t>
            </a:r>
            <a:r>
              <a:rPr lang="el-GR" baseline="0" dirty="0" smtClean="0"/>
              <a:t>1</a:t>
            </a:r>
            <a:r>
              <a:rPr lang="en-US" baseline="0" dirty="0" smtClean="0"/>
              <a:t> + </a:t>
            </a:r>
            <a:r>
              <a:rPr lang="el-GR" baseline="0" dirty="0" smtClean="0"/>
              <a:t>111</a:t>
            </a:r>
            <a:r>
              <a:rPr lang="en-US" baseline="0" dirty="0" smtClean="0"/>
              <a:t> =</a:t>
            </a:r>
          </a:p>
          <a:p>
            <a:r>
              <a:rPr lang="en-US" baseline="0" dirty="0" smtClean="0"/>
              <a:t>       </a:t>
            </a:r>
            <a:r>
              <a:rPr lang="el-GR" baseline="0" dirty="0" smtClean="0"/>
              <a:t>0</a:t>
            </a:r>
            <a:r>
              <a:rPr lang="en-US" baseline="0" dirty="0" smtClean="0"/>
              <a:t>     +   0   +   </a:t>
            </a:r>
            <a:r>
              <a:rPr lang="el-GR" baseline="0" dirty="0" smtClean="0"/>
              <a:t>1</a:t>
            </a:r>
            <a:r>
              <a:rPr lang="en-US" baseline="0" dirty="0" smtClean="0"/>
              <a:t>  = 1 (ENA</a:t>
            </a:r>
            <a:r>
              <a:rPr lang="el-GR" baseline="0" dirty="0" smtClean="0"/>
              <a:t>Σ </a:t>
            </a:r>
            <a:r>
              <a:rPr lang="el-GR" baseline="0" dirty="0" err="1" smtClean="0"/>
              <a:t>ελαχιστόρος</a:t>
            </a:r>
            <a:r>
              <a:rPr lang="el-GR" baseline="0" dirty="0" smtClean="0"/>
              <a:t> μόνο δίνει γινόμενο 1, εδώ ο 7)</a:t>
            </a:r>
          </a:p>
          <a:p>
            <a:endParaRPr lang="el-GR" baseline="0" dirty="0" smtClean="0"/>
          </a:p>
          <a:p>
            <a:endParaRPr lang="el-GR" baseline="0" dirty="0" smtClean="0"/>
          </a:p>
          <a:p>
            <a:endParaRPr lang="el-GR" baseline="0" dirty="0" smtClean="0"/>
          </a:p>
          <a:p>
            <a:endParaRPr lang="el-GR" baseline="0" dirty="0" smtClean="0"/>
          </a:p>
          <a:p>
            <a:r>
              <a:rPr lang="el-GR" baseline="0" dirty="0" smtClean="0"/>
              <a:t>ΓΕΝΙΚΑ: Βρίσκουμε για ποιους </a:t>
            </a:r>
            <a:r>
              <a:rPr lang="el-GR" baseline="0" dirty="0" err="1" smtClean="0"/>
              <a:t>ελαχιστόρους</a:t>
            </a:r>
            <a:r>
              <a:rPr lang="el-GR" baseline="0" dirty="0" smtClean="0"/>
              <a:t> η </a:t>
            </a:r>
            <a:r>
              <a:rPr lang="en-US" baseline="0" dirty="0" smtClean="0"/>
              <a:t>F=1, </a:t>
            </a:r>
            <a:r>
              <a:rPr lang="el-GR" baseline="0" dirty="0" smtClean="0"/>
              <a:t>γράφουμε το γινόμενο στην κατάλληλη μορφή (αν μία μεταβλητή του </a:t>
            </a:r>
            <a:r>
              <a:rPr lang="el-GR" baseline="0" dirty="0" err="1" smtClean="0"/>
              <a:t>ελαχιστόρου</a:t>
            </a:r>
            <a:r>
              <a:rPr lang="el-GR" baseline="0" dirty="0" smtClean="0"/>
              <a:t> έχει 0 στον πίνακα αληθείας γράφεται συμπληρωματικά, αλλιώς αν είναι 1 κανονικά). Τέλος αθροίζουμε τα </a:t>
            </a:r>
            <a:r>
              <a:rPr lang="el-GR" baseline="0" smtClean="0"/>
              <a:t>επιμέρους γινόμενα. </a:t>
            </a:r>
            <a:endParaRPr lang="el-GR"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8</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endParaRPr lang="el-GR" dirty="0" smtClean="0"/>
          </a:p>
          <a:p>
            <a:r>
              <a:rPr lang="en-US" b="1" i="1" u="sng" dirty="0" smtClean="0"/>
              <a:t>1</a:t>
            </a:r>
            <a:r>
              <a:rPr lang="el-GR" b="1" i="1" u="sng" baseline="30000" dirty="0" smtClean="0"/>
              <a:t>ο</a:t>
            </a:r>
            <a:r>
              <a:rPr lang="en-US" b="1" i="1" u="sng" baseline="0" dirty="0" smtClean="0"/>
              <a:t> </a:t>
            </a:r>
            <a:r>
              <a:rPr lang="el-GR" b="1" i="1" u="sng" baseline="0" dirty="0" smtClean="0"/>
              <a:t>βήμα:</a:t>
            </a:r>
            <a:r>
              <a:rPr lang="el-GR" baseline="0" dirty="0" smtClean="0"/>
              <a:t> Κατασκευή πίνακα αληθείας</a:t>
            </a:r>
          </a:p>
          <a:p>
            <a:endParaRPr lang="en-US" dirty="0" smtClean="0"/>
          </a:p>
          <a:p>
            <a:r>
              <a:rPr lang="el-GR" dirty="0" smtClean="0"/>
              <a:t>Έχουμε 3 εισόδους</a:t>
            </a:r>
            <a:r>
              <a:rPr lang="el-GR" baseline="0" dirty="0" smtClean="0"/>
              <a:t> Χ, Υ, Ζ έξοδο </a:t>
            </a:r>
            <a:r>
              <a:rPr lang="en-US" baseline="0" dirty="0" smtClean="0"/>
              <a:t>F</a:t>
            </a:r>
          </a:p>
          <a:p>
            <a:endParaRPr lang="en-US" baseline="0" dirty="0" smtClean="0"/>
          </a:p>
          <a:p>
            <a:endParaRPr lang="en-US" baseline="0" dirty="0" smtClean="0"/>
          </a:p>
          <a:p>
            <a:r>
              <a:rPr lang="en-US" baseline="0" dirty="0" smtClean="0"/>
              <a:t>X     Y    Z    </a:t>
            </a:r>
            <a:r>
              <a:rPr lang="el-GR" baseline="0" dirty="0" err="1" smtClean="0"/>
              <a:t>Ελαχιστόρος</a:t>
            </a:r>
            <a:r>
              <a:rPr lang="el-GR" baseline="0" dirty="0" smtClean="0"/>
              <a:t>     </a:t>
            </a:r>
            <a:r>
              <a:rPr lang="en-US" baseline="0" dirty="0" smtClean="0"/>
              <a:t>F</a:t>
            </a:r>
          </a:p>
          <a:p>
            <a:r>
              <a:rPr lang="en-US" baseline="0" dirty="0" smtClean="0"/>
              <a:t>0     0    0        0                 0</a:t>
            </a:r>
          </a:p>
          <a:p>
            <a:r>
              <a:rPr lang="en-US" baseline="0" dirty="0" smtClean="0"/>
              <a:t>0     0    1        1                 0</a:t>
            </a:r>
          </a:p>
          <a:p>
            <a:r>
              <a:rPr lang="en-US" baseline="0" dirty="0" smtClean="0"/>
              <a:t>0     1    0        2                 0</a:t>
            </a:r>
          </a:p>
          <a:p>
            <a:r>
              <a:rPr lang="en-US" b="1" baseline="0" dirty="0" smtClean="0"/>
              <a:t>0     1    1        3                 </a:t>
            </a:r>
            <a:r>
              <a:rPr lang="el-GR" b="1" baseline="0" dirty="0" smtClean="0"/>
              <a:t> </a:t>
            </a:r>
            <a:r>
              <a:rPr lang="en-US" b="1" baseline="0" dirty="0" smtClean="0"/>
              <a:t>1 </a:t>
            </a:r>
          </a:p>
          <a:p>
            <a:r>
              <a:rPr lang="en-US" baseline="0" dirty="0" smtClean="0"/>
              <a:t>1     0    0        4                 0 </a:t>
            </a:r>
          </a:p>
          <a:p>
            <a:r>
              <a:rPr lang="en-US" b="1" baseline="0" dirty="0" smtClean="0"/>
              <a:t>1     0    1        5                 </a:t>
            </a:r>
            <a:r>
              <a:rPr lang="el-GR" b="1" baseline="0" dirty="0" smtClean="0"/>
              <a:t> </a:t>
            </a:r>
            <a:r>
              <a:rPr lang="en-US" b="1" baseline="0" dirty="0" smtClean="0"/>
              <a:t>1</a:t>
            </a:r>
          </a:p>
          <a:p>
            <a:r>
              <a:rPr lang="en-US" b="1" baseline="0" dirty="0" smtClean="0"/>
              <a:t>1     1    0        6                </a:t>
            </a:r>
            <a:r>
              <a:rPr lang="el-GR" b="1" baseline="0" dirty="0" smtClean="0"/>
              <a:t> </a:t>
            </a:r>
            <a:r>
              <a:rPr lang="en-US" b="1" baseline="0" dirty="0" smtClean="0"/>
              <a:t> 1</a:t>
            </a:r>
          </a:p>
          <a:p>
            <a:r>
              <a:rPr lang="en-US" b="1" baseline="0" dirty="0" smtClean="0"/>
              <a:t>1     1    1        7                 </a:t>
            </a:r>
            <a:r>
              <a:rPr lang="el-GR" b="1" baseline="0" dirty="0" smtClean="0"/>
              <a:t> </a:t>
            </a:r>
            <a:r>
              <a:rPr lang="en-US" b="1" baseline="0" dirty="0" smtClean="0"/>
              <a:t>1</a:t>
            </a:r>
            <a:endParaRPr lang="en-US" b="1" baseline="0" dirty="0" smtClean="0"/>
          </a:p>
          <a:p>
            <a:endParaRPr lang="el-GR" dirty="0" smtClean="0"/>
          </a:p>
          <a:p>
            <a:endParaRPr lang="el-GR" dirty="0" smtClean="0"/>
          </a:p>
          <a:p>
            <a:r>
              <a:rPr lang="el-GR" b="1" i="1" u="sng" dirty="0" smtClean="0"/>
              <a:t>2</a:t>
            </a:r>
            <a:r>
              <a:rPr lang="el-GR" b="1" i="1" u="sng" baseline="30000" dirty="0" smtClean="0"/>
              <a:t>ο</a:t>
            </a:r>
            <a:r>
              <a:rPr lang="el-GR" b="1" i="1" u="sng" dirty="0" smtClean="0"/>
              <a:t> βήμα:  </a:t>
            </a:r>
            <a:r>
              <a:rPr lang="el-GR" b="0" i="0" u="none" dirty="0" smtClean="0"/>
              <a:t>Βρίσκουμε</a:t>
            </a:r>
            <a:r>
              <a:rPr lang="el-GR" b="0" i="0" u="none" baseline="0" dirty="0" smtClean="0"/>
              <a:t> για ποιους συνδυασμούς η </a:t>
            </a:r>
            <a:r>
              <a:rPr lang="en-US" b="0" i="0" u="none" baseline="0" dirty="0" smtClean="0"/>
              <a:t>F=1 </a:t>
            </a:r>
            <a:r>
              <a:rPr lang="el-GR" b="0" i="0" u="none" baseline="0" dirty="0" smtClean="0"/>
              <a:t>και γράφουμε κάθε συνδυασμό σε μορφή γινομένου όπου:</a:t>
            </a:r>
          </a:p>
          <a:p>
            <a:endParaRPr lang="el-GR" b="0" i="0" u="none" baseline="0" dirty="0" smtClean="0"/>
          </a:p>
          <a:p>
            <a:r>
              <a:rPr lang="el-GR" b="0" i="0" u="none" baseline="0" dirty="0" smtClean="0"/>
              <a:t>Αν η αντίστοιχη μεταβλητή εισόδου στον πίνακα είναι  0, τότε γράφεται συμπληρωματικά, π..χ, </a:t>
            </a:r>
            <a:r>
              <a:rPr lang="en-US" b="0" i="0" u="none" baseline="0" dirty="0" smtClean="0"/>
              <a:t>X’</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Αν η αντίστοιχη μεταβλητή εισόδου στον πίνακα είναι  1, τότε γράφεται συμπληρωματικά, π..χ, </a:t>
            </a:r>
            <a:r>
              <a:rPr lang="en-US" b="0" i="0" u="none" baseline="0" dirty="0" smtClean="0"/>
              <a:t>X</a:t>
            </a:r>
          </a:p>
          <a:p>
            <a:endParaRPr lang="el-GR" b="0" i="0" u="none" baseline="0" dirty="0" smtClean="0"/>
          </a:p>
          <a:p>
            <a:r>
              <a:rPr lang="el-GR" b="0" i="0" u="none" baseline="0" dirty="0" err="1" smtClean="0"/>
              <a:t>Ελαχιστόρος</a:t>
            </a:r>
            <a:r>
              <a:rPr lang="el-GR" b="0" i="0" u="none" baseline="0" dirty="0" smtClean="0"/>
              <a:t> 3: </a:t>
            </a:r>
            <a:r>
              <a:rPr lang="en-US" b="0" i="0" u="none" baseline="0" dirty="0" smtClean="0"/>
              <a:t>X’</a:t>
            </a:r>
            <a:r>
              <a:rPr lang="el-GR" b="0" i="0" u="none" baseline="0" dirty="0" smtClean="0"/>
              <a:t> </a:t>
            </a:r>
            <a:r>
              <a:rPr lang="en-US" b="0" i="0" u="none" baseline="0" dirty="0" smtClean="0"/>
              <a:t>Y</a:t>
            </a:r>
            <a:r>
              <a:rPr lang="el-GR" b="0" i="0" u="none" baseline="0" dirty="0" smtClean="0"/>
              <a:t> </a:t>
            </a:r>
            <a:r>
              <a:rPr lang="en-US" b="0" i="0" u="none" baseline="0" dirty="0" smtClean="0"/>
              <a:t>Z</a:t>
            </a: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smtClean="0"/>
              <a:t>Ελαχιστόρος</a:t>
            </a:r>
            <a:r>
              <a:rPr lang="el-GR" b="0" i="0" u="none" baseline="0" dirty="0" smtClean="0"/>
              <a:t> 5: </a:t>
            </a:r>
            <a:r>
              <a:rPr lang="en-US" b="0" i="0" u="none" baseline="0" dirty="0" smtClean="0"/>
              <a:t>X</a:t>
            </a:r>
            <a:r>
              <a:rPr lang="el-GR" b="0" i="0" u="none" baseline="0" dirty="0" smtClean="0"/>
              <a:t> </a:t>
            </a:r>
            <a:r>
              <a:rPr lang="en-US" b="0" i="0" u="none" baseline="0" dirty="0" smtClean="0"/>
              <a:t>Y</a:t>
            </a:r>
            <a:r>
              <a:rPr lang="el-GR" b="0" i="0" u="none" baseline="0" dirty="0" smtClean="0"/>
              <a:t>’ </a:t>
            </a:r>
            <a:r>
              <a:rPr lang="en-US" b="0" i="0" u="none" baseline="0" dirty="0" smtClean="0"/>
              <a:t>Z</a:t>
            </a: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smtClean="0"/>
              <a:t>Ελαχιστόρος</a:t>
            </a:r>
            <a:r>
              <a:rPr lang="el-GR" b="0" i="0" u="none" baseline="0" dirty="0" smtClean="0"/>
              <a:t> 6: </a:t>
            </a:r>
            <a:r>
              <a:rPr lang="en-US" b="0" i="0" u="none" baseline="0" dirty="0" smtClean="0"/>
              <a:t>X</a:t>
            </a:r>
            <a:r>
              <a:rPr lang="el-GR" b="0" i="0" u="none" baseline="0" dirty="0" smtClean="0"/>
              <a:t> </a:t>
            </a:r>
            <a:r>
              <a:rPr lang="en-US" b="0" i="0" u="none" baseline="0" dirty="0" smtClean="0"/>
              <a:t>Y</a:t>
            </a:r>
            <a:r>
              <a:rPr lang="el-GR" b="0" i="0" u="none" baseline="0" dirty="0" smtClean="0"/>
              <a:t> </a:t>
            </a:r>
            <a:r>
              <a:rPr lang="en-US" b="0" i="0" u="none" baseline="0" dirty="0" smtClean="0"/>
              <a:t>Z</a:t>
            </a:r>
            <a:r>
              <a:rPr lang="el-GR" b="0" i="0" u="none"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err="1" smtClean="0"/>
              <a:t>Ελαχιστόρος</a:t>
            </a:r>
            <a:r>
              <a:rPr lang="el-GR" b="0" i="0" u="none" baseline="0" dirty="0" smtClean="0"/>
              <a:t> 7: </a:t>
            </a:r>
            <a:r>
              <a:rPr lang="en-US" b="0" i="0" u="none" baseline="0" dirty="0" smtClean="0"/>
              <a:t>X</a:t>
            </a:r>
            <a:r>
              <a:rPr lang="el-GR" b="0" i="0" u="none" baseline="0" dirty="0" smtClean="0"/>
              <a:t> </a:t>
            </a:r>
            <a:r>
              <a:rPr lang="en-US" b="0" i="0" u="none" baseline="0" dirty="0" smtClean="0"/>
              <a:t>Y</a:t>
            </a:r>
            <a:r>
              <a:rPr lang="el-GR" b="0" i="0" u="none" baseline="0" dirty="0" smtClean="0"/>
              <a:t> </a:t>
            </a:r>
            <a:r>
              <a:rPr lang="en-US" b="0" i="0" u="none" baseline="0" dirty="0" smtClean="0"/>
              <a:t>Z</a:t>
            </a: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i="1" u="sng" baseline="0" dirty="0" smtClean="0"/>
              <a:t>3</a:t>
            </a:r>
            <a:r>
              <a:rPr lang="el-GR" b="1" i="1" u="sng" baseline="30000" dirty="0" smtClean="0"/>
              <a:t>ο</a:t>
            </a:r>
            <a:r>
              <a:rPr lang="el-GR" b="1" i="1" u="sng" baseline="0" dirty="0" smtClean="0"/>
              <a:t> βήμα: </a:t>
            </a:r>
            <a:r>
              <a:rPr lang="el-GR" b="0" i="0" u="none" baseline="0" dirty="0" smtClean="0"/>
              <a:t>Κατασκευάζουμε το άθροισμα γινομένων. Αν ονομάσω τους </a:t>
            </a:r>
            <a:r>
              <a:rPr lang="el-GR" b="0" i="0" u="none" baseline="0" dirty="0" err="1" smtClean="0"/>
              <a:t>ελαχιστόρους</a:t>
            </a:r>
            <a:r>
              <a:rPr lang="el-GR" b="0" i="0" u="none" baseline="0" dirty="0" smtClean="0"/>
              <a:t> </a:t>
            </a:r>
            <a:r>
              <a:rPr lang="en-US" b="0" i="0" u="none" baseline="0" dirty="0" smtClean="0"/>
              <a:t>M3, M5, M6, M7, </a:t>
            </a:r>
            <a:r>
              <a:rPr lang="el-GR" b="0" i="0" u="none" baseline="0" dirty="0" smtClean="0"/>
              <a:t>τότε η </a:t>
            </a:r>
            <a:r>
              <a:rPr lang="en-US" b="0" i="0" u="none" baseline="0" dirty="0" smtClean="0"/>
              <a:t>F </a:t>
            </a:r>
            <a:r>
              <a:rPr lang="el-GR" b="0" i="0" u="none" baseline="0" dirty="0" smtClean="0"/>
              <a:t>περιγράφεται από το άθροισμα αυτών των Μ</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Δηλαδή η </a:t>
            </a:r>
            <a:r>
              <a:rPr lang="en-US" b="0" i="0" u="none" baseline="0" dirty="0" smtClean="0"/>
              <a:t>F=1 </a:t>
            </a:r>
            <a:r>
              <a:rPr lang="el-GR" b="0" i="0" u="none" baseline="0" dirty="0" smtClean="0"/>
              <a:t>όταν ισχύει ΕΝΑΣ από τους συνδυασμούς Μ3, Μ5, Μ6, Μ7. Σε κάθε χρονική στιγμή, οι είσοδοι βρίσκονται σε μία κατάσταση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Άρα οι είσοδοι κάθε χρονική στιγμή σχηματίζουν έναν από τους συνδυασμούς Μ0-Μ7.</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Για τους Μ0, Μ1, Μ2, και Μ4 η </a:t>
            </a:r>
            <a:r>
              <a:rPr lang="en-US" b="0" i="0" u="none" baseline="0" dirty="0" smtClean="0"/>
              <a:t>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Άρα η </a:t>
            </a:r>
            <a:r>
              <a:rPr lang="en-US" b="0" i="0" u="none" baseline="0" dirty="0" smtClean="0"/>
              <a:t>F </a:t>
            </a:r>
            <a:r>
              <a:rPr lang="el-GR" b="0" i="0" u="none" baseline="0" dirty="0" smtClean="0"/>
              <a:t>είναι 1 όταν σχηματιστεί ο </a:t>
            </a:r>
            <a:r>
              <a:rPr lang="el-GR" b="0" i="0" u="none" baseline="0" dirty="0" err="1" smtClean="0"/>
              <a:t>ελαχιστόρος</a:t>
            </a:r>
            <a:r>
              <a:rPr lang="el-GR" b="0" i="0" u="none" baseline="0" dirty="0" smtClean="0"/>
              <a:t> </a:t>
            </a:r>
            <a:r>
              <a:rPr lang="en-US" b="0" i="0" u="none" baseline="0" dirty="0" smtClean="0"/>
              <a:t>M3 </a:t>
            </a:r>
            <a:r>
              <a:rPr lang="el-GR" b="0" i="0" u="none" baseline="0" dirty="0" smtClean="0"/>
              <a:t>Ή ο Μ5 Ή ο Μ6 Ή ο Μ7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F= </a:t>
            </a:r>
            <a:r>
              <a:rPr lang="el-GR" b="0" i="0" u="none" baseline="0" dirty="0" smtClean="0"/>
              <a:t>Μ3+ Μ5+ Μ6 + Μ7 = Χ’</a:t>
            </a:r>
            <a:r>
              <a:rPr lang="en-US" b="0" i="0" u="none" baseline="0" dirty="0" smtClean="0"/>
              <a:t> Y Z  + X Y’ Z + X Y Z’ + X Y Z</a:t>
            </a: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ΠΑΡΑΔΕΙΓΜΑ ΕΚΤΕΛΕΣΗΣ: Κάθε κύκλωμα σε μία χρονική στιγμή μπορεί να βρεθεί σε μία </a:t>
            </a:r>
            <a:r>
              <a:rPr lang="el-GR" b="0" i="0" u="none" baseline="0" dirty="0" err="1" smtClean="0"/>
              <a:t>κάτασταση</a:t>
            </a:r>
            <a:r>
              <a:rPr lang="el-GR" b="0" i="0" u="none" baseline="0" dirty="0" smtClean="0"/>
              <a:t> αναφορικά με τις εισόδους του. Άρα για να μελετήσουμε τη συμπεριφορά του πρέπει να μελετήσουμε καθεμία κατάσταση χωριστά.</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Έστω τη χρονική στιγμή </a:t>
            </a:r>
            <a:r>
              <a:rPr lang="en-US" b="0" i="0" u="none" baseline="0" dirty="0" smtClean="0"/>
              <a:t>t1 </a:t>
            </a:r>
            <a:r>
              <a:rPr lang="el-GR" b="0" i="0" u="none" baseline="0" dirty="0" smtClean="0"/>
              <a:t>ότι </a:t>
            </a:r>
            <a:r>
              <a:rPr lang="en-US" b="0" i="0" u="none" baseline="0" dirty="0" smtClean="0"/>
              <a:t>X=0,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F = 0’ 1 1 + 0 1’ 1 + 0 1 1’  + 0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1 1 1 + 0 0 1  + 0 1 0  + 0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1     + 0   + 0+ 0 = 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Δηλαδή η </a:t>
            </a:r>
            <a:r>
              <a:rPr lang="en-US" b="0" i="0" u="none" baseline="0" dirty="0" smtClean="0"/>
              <a:t>F </a:t>
            </a:r>
            <a:r>
              <a:rPr lang="el-GR" b="0" i="0" u="none" baseline="0" dirty="0" smtClean="0"/>
              <a:t>είναι 1 επειδή ο συνδυασμός </a:t>
            </a:r>
            <a:r>
              <a:rPr lang="en-US" b="0" i="0" u="none" baseline="0" dirty="0" smtClean="0"/>
              <a:t>M3 </a:t>
            </a:r>
            <a:r>
              <a:rPr lang="el-GR" b="0" i="0" u="none" baseline="0" dirty="0" smtClean="0"/>
              <a:t>δίνει αποτέλεσμα 1. Οι συνδυασμοί Μ5, Μ6, Μ7, παρότι υπάρχουν στη λογική έκφραση της </a:t>
            </a:r>
            <a:r>
              <a:rPr lang="en-US" b="0" i="0" u="none" baseline="0" dirty="0" smtClean="0"/>
              <a:t>F </a:t>
            </a:r>
            <a:r>
              <a:rPr lang="el-GR" b="0" i="0" u="none" baseline="0" dirty="0" smtClean="0"/>
              <a:t>δίνουν 0 για τιμές </a:t>
            </a:r>
            <a:r>
              <a:rPr lang="en-US" b="0" i="0" u="none" baseline="0" dirty="0" smtClean="0"/>
              <a:t>X=0,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______________________________________________________________________________________________________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Έστω τη χρονική στιγμή </a:t>
            </a:r>
            <a:r>
              <a:rPr lang="en-US" b="0" i="0" u="none" baseline="0" dirty="0" smtClean="0"/>
              <a:t>t2 </a:t>
            </a:r>
            <a:r>
              <a:rPr lang="el-GR" b="0" i="0" u="none" baseline="0" dirty="0" smtClean="0"/>
              <a:t>ότι </a:t>
            </a:r>
            <a:r>
              <a:rPr lang="en-US" b="0" i="0" u="none" baseline="0" dirty="0" smtClean="0"/>
              <a:t>X=1, Y=1, Z=1 </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Τότε, από την </a:t>
            </a:r>
            <a:r>
              <a:rPr lang="en-US" b="0" i="0" u="none" baseline="0" dirty="0" smtClean="0"/>
              <a:t>F=</a:t>
            </a:r>
            <a:r>
              <a:rPr lang="el-GR" b="0" i="0" u="none" baseline="0" dirty="0" smtClean="0"/>
              <a:t> Χ’</a:t>
            </a:r>
            <a:r>
              <a:rPr lang="en-US" b="0" i="0" u="none" baseline="0" dirty="0" smtClean="0"/>
              <a:t> Y Z  + X Y’ Z + X Y Z’ + X Y Z </a:t>
            </a:r>
            <a:r>
              <a:rPr lang="el-GR" b="0" i="0" u="none" baseline="0" dirty="0" smtClean="0"/>
              <a:t>παίρνουμε αντικαθιστώντας τις τιμές:</a:t>
            </a: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F = </a:t>
            </a:r>
            <a:r>
              <a:rPr lang="el-GR" b="0" i="0" u="none" baseline="0" dirty="0" smtClean="0"/>
              <a:t>1</a:t>
            </a:r>
            <a:r>
              <a:rPr lang="en-US" b="0" i="0" u="none" baseline="0" dirty="0" smtClean="0"/>
              <a:t>’ 1 1 + </a:t>
            </a:r>
            <a:r>
              <a:rPr lang="el-GR" b="0" i="0" u="none" baseline="0" dirty="0" smtClean="0"/>
              <a:t>1</a:t>
            </a:r>
            <a:r>
              <a:rPr lang="en-US" b="0" i="0" u="none" baseline="0" dirty="0" smtClean="0"/>
              <a:t> 1’ 1 + </a:t>
            </a:r>
            <a:r>
              <a:rPr lang="el-GR" b="0" i="0" u="none" baseline="0" dirty="0" smtClean="0"/>
              <a:t>1</a:t>
            </a:r>
            <a:r>
              <a:rPr lang="en-US" b="0" i="0" u="none" baseline="0" dirty="0" smtClean="0"/>
              <a:t> 1 1’  + </a:t>
            </a:r>
            <a:r>
              <a:rPr lang="el-GR" b="0" i="0" u="none" baseline="0" dirty="0" smtClean="0"/>
              <a:t>1</a:t>
            </a:r>
            <a:r>
              <a:rPr lang="en-US" b="0" i="0" u="none" baseline="0" dirty="0" smtClean="0"/>
              <a:t>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r>
              <a:rPr lang="el-GR" b="0" i="0" u="none" baseline="0" dirty="0" smtClean="0"/>
              <a:t>0</a:t>
            </a:r>
            <a:r>
              <a:rPr lang="en-US" b="0" i="0" u="none" baseline="0" dirty="0" smtClean="0"/>
              <a:t> 1 1 + </a:t>
            </a:r>
            <a:r>
              <a:rPr lang="el-GR" b="0" i="0" u="none" baseline="0" dirty="0" smtClean="0"/>
              <a:t>1</a:t>
            </a:r>
            <a:r>
              <a:rPr lang="en-US" b="0" i="0" u="none" baseline="0" dirty="0" smtClean="0"/>
              <a:t> 0 1  + </a:t>
            </a:r>
            <a:r>
              <a:rPr lang="el-GR" b="0" i="0" u="none" baseline="0" dirty="0" smtClean="0"/>
              <a:t>1</a:t>
            </a:r>
            <a:r>
              <a:rPr lang="en-US" b="0" i="0" u="none" baseline="0" dirty="0" smtClean="0"/>
              <a:t> 1 0  + </a:t>
            </a:r>
            <a:r>
              <a:rPr lang="el-GR" b="0" i="0" u="none" baseline="0" dirty="0" smtClean="0"/>
              <a:t>1</a:t>
            </a:r>
            <a:r>
              <a:rPr lang="en-US" b="0" i="0" u="none" baseline="0" dirty="0" smtClean="0"/>
              <a:t> 1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r>
              <a:rPr lang="el-GR" b="0" i="0" u="none" baseline="0" dirty="0" smtClean="0"/>
              <a:t>0</a:t>
            </a:r>
            <a:r>
              <a:rPr lang="en-US" b="0" i="0" u="none" baseline="0" dirty="0" smtClean="0"/>
              <a:t>     + 0   + 0+ </a:t>
            </a:r>
            <a:r>
              <a:rPr lang="el-GR" b="0" i="0" u="none" baseline="0" dirty="0" smtClean="0"/>
              <a:t>1</a:t>
            </a:r>
            <a:r>
              <a:rPr lang="en-US" b="0" i="0" u="none" baseline="0" dirty="0" smtClean="0"/>
              <a:t> = 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Δηλαδή η </a:t>
            </a:r>
            <a:r>
              <a:rPr lang="en-US" b="0" i="0" u="none" baseline="0" dirty="0" smtClean="0"/>
              <a:t>F </a:t>
            </a:r>
            <a:r>
              <a:rPr lang="el-GR" b="0" i="0" u="none" baseline="0" dirty="0" smtClean="0"/>
              <a:t>είναι 1 επειδή ο συνδυασμός </a:t>
            </a:r>
            <a:r>
              <a:rPr lang="en-US" b="0" i="0" u="none" baseline="0" dirty="0" smtClean="0"/>
              <a:t>M</a:t>
            </a:r>
            <a:r>
              <a:rPr lang="el-GR" b="0" i="0" u="none" baseline="0" dirty="0" smtClean="0"/>
              <a:t>7</a:t>
            </a:r>
            <a:r>
              <a:rPr lang="en-US" b="0" i="0" u="none" baseline="0" dirty="0" smtClean="0"/>
              <a:t> </a:t>
            </a:r>
            <a:r>
              <a:rPr lang="el-GR" b="0" i="0" u="none" baseline="0" dirty="0" smtClean="0"/>
              <a:t>δίνει αποτέλεσμα 1. Οι συνδυασμοί Μ3, Μ5, Μ6, παρότι υπάρχουν στη λογική έκφραση της </a:t>
            </a:r>
            <a:r>
              <a:rPr lang="en-US" b="0" i="0" u="none" baseline="0" dirty="0" smtClean="0"/>
              <a:t>F </a:t>
            </a:r>
            <a:r>
              <a:rPr lang="el-GR" b="0" i="0" u="none" baseline="0" dirty="0" smtClean="0"/>
              <a:t>δίνουν 0 για τιμές </a:t>
            </a:r>
            <a:r>
              <a:rPr lang="en-US" b="0" i="0" u="none" baseline="0" dirty="0" smtClean="0"/>
              <a:t>X=</a:t>
            </a:r>
            <a:r>
              <a:rPr lang="el-GR" b="0" i="0" u="none" baseline="0" dirty="0" smtClean="0"/>
              <a:t>1</a:t>
            </a:r>
            <a:r>
              <a:rPr lang="en-US" b="0" i="0" u="none" baseline="0" dirty="0" smtClean="0"/>
              <a:t>, Y=1, Z=1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__________________________________________________________________________________________________________________________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Έστω τη χρονική στιγμή </a:t>
            </a:r>
            <a:r>
              <a:rPr lang="en-US" b="0" i="0" u="none" baseline="0" dirty="0" smtClean="0"/>
              <a:t>t</a:t>
            </a:r>
            <a:r>
              <a:rPr lang="el-GR" b="0" i="0" u="none" baseline="0" dirty="0" smtClean="0"/>
              <a:t>3</a:t>
            </a:r>
            <a:r>
              <a:rPr lang="en-US" b="0" i="0" u="none" baseline="0" dirty="0" smtClean="0"/>
              <a:t> </a:t>
            </a:r>
            <a:r>
              <a:rPr lang="el-GR" b="0" i="0" u="none" baseline="0" dirty="0" smtClean="0"/>
              <a:t>ότι </a:t>
            </a:r>
            <a:r>
              <a:rPr lang="en-US" b="0" i="0" u="none" baseline="0" dirty="0" smtClean="0"/>
              <a:t>X=</a:t>
            </a:r>
            <a:r>
              <a:rPr lang="el-GR" b="0" i="0" u="none" baseline="0" dirty="0" smtClean="0"/>
              <a:t>0</a:t>
            </a:r>
            <a:r>
              <a:rPr lang="en-US" b="0" i="0" u="none" baseline="0" dirty="0" smtClean="0"/>
              <a:t>, Y=</a:t>
            </a:r>
            <a:r>
              <a:rPr lang="el-GR" b="0" i="0" u="none" baseline="0" dirty="0" smtClean="0"/>
              <a:t>0</a:t>
            </a:r>
            <a:r>
              <a:rPr lang="en-US" b="0" i="0" u="none" baseline="0" dirty="0" smtClean="0"/>
              <a:t>, Z=</a:t>
            </a:r>
            <a:r>
              <a:rPr lang="el-GR" b="0" i="0" u="none" baseline="0" dirty="0" smtClean="0"/>
              <a:t>0</a:t>
            </a: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Τότε, από την </a:t>
            </a:r>
            <a:r>
              <a:rPr lang="en-US" b="1" i="0" u="none" baseline="0" dirty="0" smtClean="0"/>
              <a:t>F=</a:t>
            </a:r>
            <a:r>
              <a:rPr lang="el-GR" b="1" i="0" u="none" baseline="0" dirty="0" smtClean="0"/>
              <a:t> Χ’</a:t>
            </a:r>
            <a:r>
              <a:rPr lang="en-US" b="1" i="0" u="none" baseline="0" dirty="0" smtClean="0"/>
              <a:t> Y Z  + X Y’ Z + X Y Z’ + X Y Z</a:t>
            </a:r>
            <a:r>
              <a:rPr lang="en-US" b="0" i="0" u="none" baseline="0" dirty="0" smtClean="0"/>
              <a:t> </a:t>
            </a:r>
            <a:r>
              <a:rPr lang="el-GR" b="0" i="0" u="none" baseline="0" dirty="0" smtClean="0"/>
              <a:t>παίρνουμε αντικαθιστώντας τις τιμές:</a:t>
            </a: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F = </a:t>
            </a:r>
            <a:r>
              <a:rPr lang="el-GR" b="0" i="0" u="none" baseline="0" dirty="0" smtClean="0"/>
              <a:t>0</a:t>
            </a:r>
            <a:r>
              <a:rPr lang="en-US" b="0" i="0" u="none" baseline="0" dirty="0" smtClean="0"/>
              <a:t>’ </a:t>
            </a:r>
            <a:r>
              <a:rPr lang="el-GR" b="0" i="0" u="none" baseline="0" dirty="0" smtClean="0"/>
              <a:t>0</a:t>
            </a:r>
            <a:r>
              <a:rPr lang="en-US" b="0" i="0" u="none" baseline="0" dirty="0" smtClean="0"/>
              <a:t> </a:t>
            </a:r>
            <a:r>
              <a:rPr lang="el-GR" b="0" i="0" u="none" baseline="0" dirty="0" smtClean="0"/>
              <a:t>0</a:t>
            </a:r>
            <a:r>
              <a:rPr lang="en-US" b="0" i="0" u="none" baseline="0" dirty="0" smtClean="0"/>
              <a:t> + </a:t>
            </a:r>
            <a:r>
              <a:rPr lang="el-GR" b="0" i="0" u="none" baseline="0" dirty="0" smtClean="0"/>
              <a:t>0</a:t>
            </a:r>
            <a:r>
              <a:rPr lang="en-US" b="0" i="0" u="none" baseline="0" dirty="0" smtClean="0"/>
              <a:t> </a:t>
            </a:r>
            <a:r>
              <a:rPr lang="el-GR" b="0" i="0" u="none" baseline="0" dirty="0" smtClean="0"/>
              <a:t>0</a:t>
            </a:r>
            <a:r>
              <a:rPr lang="en-US" b="0" i="0" u="none" baseline="0" dirty="0" smtClean="0"/>
              <a:t>’ </a:t>
            </a:r>
            <a:r>
              <a:rPr lang="el-GR" b="0" i="0" u="none" baseline="0" dirty="0" smtClean="0"/>
              <a:t>0</a:t>
            </a:r>
            <a:r>
              <a:rPr lang="en-US" b="0" i="0" u="none" baseline="0" dirty="0" smtClean="0"/>
              <a:t> + </a:t>
            </a:r>
            <a:r>
              <a:rPr lang="el-GR" b="0" i="0" u="none" baseline="0" dirty="0" smtClean="0"/>
              <a:t>0</a:t>
            </a:r>
            <a:r>
              <a:rPr lang="en-US" b="0" i="0" u="none" baseline="0" dirty="0" smtClean="0"/>
              <a:t> </a:t>
            </a:r>
            <a:r>
              <a:rPr lang="el-GR" b="0" i="0" u="none" baseline="0" dirty="0" smtClean="0"/>
              <a:t>0</a:t>
            </a:r>
            <a:r>
              <a:rPr lang="en-US" b="0" i="0" u="none" baseline="0" dirty="0" smtClean="0"/>
              <a:t> </a:t>
            </a:r>
            <a:r>
              <a:rPr lang="el-GR" b="0" i="0" u="none" baseline="0" dirty="0" smtClean="0"/>
              <a:t>0</a:t>
            </a:r>
            <a:r>
              <a:rPr lang="en-US" b="0" i="0" u="none" baseline="0" dirty="0" smtClean="0"/>
              <a:t>’  + </a:t>
            </a:r>
            <a:r>
              <a:rPr lang="el-GR" b="0" i="0" u="none" baseline="0" dirty="0" smtClean="0"/>
              <a:t>0 </a:t>
            </a:r>
            <a:r>
              <a:rPr lang="el-GR" b="0" i="0" u="none" baseline="0" dirty="0" err="1" smtClean="0"/>
              <a:t>0</a:t>
            </a:r>
            <a:r>
              <a:rPr lang="en-US" b="0" i="0" u="none" baseline="0" dirty="0" smtClean="0"/>
              <a:t> </a:t>
            </a:r>
            <a:r>
              <a:rPr lang="el-GR" b="0" i="0" u="none" baseline="0" dirty="0" smtClean="0"/>
              <a:t>0</a:t>
            </a: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r>
              <a:rPr lang="el-GR" b="0" i="0" u="none" baseline="0" dirty="0" smtClean="0"/>
              <a:t>1</a:t>
            </a:r>
            <a:r>
              <a:rPr lang="en-US" b="0" i="0" u="none" baseline="0" dirty="0" smtClean="0"/>
              <a:t> </a:t>
            </a:r>
            <a:r>
              <a:rPr lang="el-GR" b="0" i="0" u="none" baseline="0" dirty="0" smtClean="0"/>
              <a:t>0</a:t>
            </a:r>
            <a:r>
              <a:rPr lang="en-US" b="0" i="0" u="none" baseline="0" dirty="0" smtClean="0"/>
              <a:t> </a:t>
            </a:r>
            <a:r>
              <a:rPr lang="el-GR" b="0" i="0" u="none" baseline="0" dirty="0" smtClean="0"/>
              <a:t>0</a:t>
            </a:r>
            <a:r>
              <a:rPr lang="en-US" b="0" i="0" u="none" baseline="0" dirty="0" smtClean="0"/>
              <a:t> + </a:t>
            </a:r>
            <a:r>
              <a:rPr lang="el-GR" b="0" i="0" u="none" baseline="0" dirty="0" smtClean="0"/>
              <a:t>0</a:t>
            </a:r>
            <a:r>
              <a:rPr lang="en-US" b="0" i="0" u="none" baseline="0" dirty="0" smtClean="0"/>
              <a:t> </a:t>
            </a:r>
            <a:r>
              <a:rPr lang="el-GR" b="0" i="0" u="none" baseline="0" dirty="0" smtClean="0"/>
              <a:t>1</a:t>
            </a:r>
            <a:r>
              <a:rPr lang="en-US" b="0" i="0" u="none" baseline="0" dirty="0" smtClean="0"/>
              <a:t> </a:t>
            </a:r>
            <a:r>
              <a:rPr lang="el-GR" b="0" i="0" u="none" baseline="0" dirty="0" smtClean="0"/>
              <a:t>0</a:t>
            </a:r>
            <a:r>
              <a:rPr lang="en-US" b="0" i="0" u="none" baseline="0" dirty="0" smtClean="0"/>
              <a:t>  + </a:t>
            </a:r>
            <a:r>
              <a:rPr lang="el-GR" b="0" i="0" u="none" baseline="0" dirty="0" smtClean="0"/>
              <a:t>0 </a:t>
            </a:r>
            <a:r>
              <a:rPr lang="el-GR" b="0" i="0" u="none" baseline="0" dirty="0" err="1" smtClean="0"/>
              <a:t>0</a:t>
            </a:r>
            <a:r>
              <a:rPr lang="en-US" b="0" i="0" u="none" baseline="0" dirty="0" smtClean="0"/>
              <a:t> 1  + </a:t>
            </a:r>
            <a:r>
              <a:rPr lang="el-GR" b="0" i="0" u="none" baseline="0" dirty="0" smtClean="0"/>
              <a:t>0</a:t>
            </a:r>
            <a:r>
              <a:rPr lang="en-US" b="0" i="0" u="none" baseline="0" dirty="0" smtClean="0"/>
              <a:t> </a:t>
            </a:r>
            <a:r>
              <a:rPr lang="el-GR" b="0" i="0" u="none" baseline="0" dirty="0" smtClean="0"/>
              <a:t>0</a:t>
            </a:r>
            <a:r>
              <a:rPr lang="en-US" b="0" i="0" u="none" baseline="0" dirty="0" smtClean="0"/>
              <a:t>  </a:t>
            </a:r>
            <a:r>
              <a:rPr lang="el-GR" b="0" i="0" u="none" baseline="0" dirty="0" smtClean="0"/>
              <a:t>0</a:t>
            </a: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r>
              <a:rPr lang="el-GR" b="0" i="0" u="none" baseline="0" dirty="0" smtClean="0"/>
              <a:t>0</a:t>
            </a:r>
            <a:r>
              <a:rPr lang="en-US" b="0" i="0" u="none" baseline="0" dirty="0" smtClean="0"/>
              <a:t>     + 0   + 0+ </a:t>
            </a:r>
            <a:r>
              <a:rPr lang="el-GR" b="0" i="0" u="none" baseline="0" dirty="0" smtClean="0"/>
              <a:t>0</a:t>
            </a:r>
            <a:r>
              <a:rPr lang="en-US" b="0" i="0" u="none" baseline="0" dirty="0" smtClean="0"/>
              <a:t> = </a:t>
            </a:r>
            <a:r>
              <a:rPr lang="el-GR" b="0" i="0" u="none" baseline="0" dirty="0" smtClean="0"/>
              <a:t>0</a:t>
            </a: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Δηλαδή η </a:t>
            </a:r>
            <a:r>
              <a:rPr lang="en-US" b="0" i="0" u="none" baseline="0" dirty="0" smtClean="0"/>
              <a:t>F </a:t>
            </a:r>
            <a:r>
              <a:rPr lang="el-GR" b="0" i="0" u="none" baseline="0" dirty="0" smtClean="0"/>
              <a:t>είναι 0 επειδή ο συνδυασμός </a:t>
            </a:r>
            <a:r>
              <a:rPr lang="en-US" b="0" i="0" u="none" baseline="0" dirty="0" smtClean="0"/>
              <a:t>M</a:t>
            </a:r>
            <a:r>
              <a:rPr lang="el-GR" b="0" i="0" u="none" baseline="0" dirty="0" smtClean="0"/>
              <a:t>0</a:t>
            </a:r>
            <a:r>
              <a:rPr lang="en-US" b="0" i="0" u="none" baseline="0" dirty="0" smtClean="0"/>
              <a:t> </a:t>
            </a:r>
            <a:r>
              <a:rPr lang="el-GR" b="0" i="0" u="none" baseline="0" dirty="0" smtClean="0"/>
              <a:t>δίνει αποτέλεσμα 0. Δεν υπάρχει στο άθροισμα το Μ0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ΙΔΙΑ ανάλυση μπορείτε να κάνετε για καθέναν από τους Μ0-Μ7</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Για τους Μ3,Μ5 ως Μ7 είναι </a:t>
            </a:r>
            <a:r>
              <a:rPr lang="en-US" b="0" i="0" u="none" baseline="0" dirty="0" smtClean="0"/>
              <a:t>F=1 (ENA</a:t>
            </a:r>
            <a:r>
              <a:rPr lang="el-GR" b="0" i="0" u="none" baseline="0" dirty="0" smtClean="0"/>
              <a:t>Σ συνδυασμός θα είναι 1)</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Για τους Μ0, Μ1,Μ2, και Μ4 θα είναι </a:t>
            </a:r>
            <a:r>
              <a:rPr lang="en-US" b="0" i="0" u="none" baseline="0" dirty="0" smtClean="0"/>
              <a:t>F=0 (</a:t>
            </a:r>
            <a:r>
              <a:rPr lang="el-GR" b="0" i="0" u="none" baseline="0" dirty="0" smtClean="0"/>
              <a:t>ΚΑΝΕΝΑΣ συνδυασμός δεν θα δίνει 1, όλοι 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ΕΞΗΓΗΣΗ: γιατί κάθε γινόμενο γράφεται έτσι ώστε οι όροι που είναι 0 να εμφανίζονται συμπληρωματικοί ενώ εκείνοι που είναι 1 κανονικά;</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Έστω ο όρος Μ3: Δηλαδή το </a:t>
            </a:r>
            <a:r>
              <a:rPr lang="en-US" b="0" i="0" u="none" baseline="0" dirty="0" smtClean="0"/>
              <a:t>X=0, Y=1, Z=1.</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To </a:t>
            </a:r>
            <a:r>
              <a:rPr lang="el-GR" b="0" i="0" u="none" baseline="0" dirty="0" smtClean="0"/>
              <a:t>γράψαμε </a:t>
            </a:r>
            <a:r>
              <a:rPr lang="en-US" b="0" i="0" u="none" baseline="0" dirty="0" smtClean="0"/>
              <a:t>X’ Y Z </a:t>
            </a:r>
            <a:r>
              <a:rPr lang="el-GR" b="0" i="0" u="none" baseline="0" dirty="0" smtClean="0"/>
              <a:t>πολύ απλά διότι θέλουμε για τον ΣΥΓΚΕΚΡΙΜΕΝΟ συνδυασμό τιμών εισόδου δηλαδή </a:t>
            </a:r>
            <a:r>
              <a:rPr lang="en-US" b="0" i="0" u="none" baseline="0" dirty="0" smtClean="0"/>
              <a:t>X=0, Y=1, Z=1</a:t>
            </a:r>
            <a:r>
              <a:rPr lang="el-GR" b="0" i="0" u="none" baseline="0" dirty="0" smtClean="0"/>
              <a:t> το γινόμενο να δίνει 1 έτσι ώστε η </a:t>
            </a:r>
            <a:r>
              <a:rPr lang="en-US" b="0" i="0" u="none" baseline="0" dirty="0" smtClean="0"/>
              <a:t>F=1</a:t>
            </a:r>
            <a:r>
              <a:rPr lang="el-GR" b="0" i="0" u="none" baseline="0" dirty="0" smtClean="0"/>
              <a:t>. Το γινόμενο θα είναι 1 όταν όλοι οι όροι που συμμετέχουν σε αυτό είναι 1.</a:t>
            </a: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Άρα αφού το Χ=0 το γράφουμε </a:t>
            </a:r>
            <a:r>
              <a:rPr lang="en-US" b="0" i="0" u="none" baseline="0" dirty="0" smtClean="0"/>
              <a:t>X’ </a:t>
            </a:r>
            <a:r>
              <a:rPr lang="el-GR" b="0" i="0" u="none" baseline="0" dirty="0" smtClean="0"/>
              <a:t>ώστε να γίνει 0’=1</a:t>
            </a:r>
          </a:p>
          <a:p>
            <a:pPr marL="0" marR="0" indent="0" algn="l" defTabSz="914400" rtl="0" eaLnBrk="1" fontAlgn="auto" latinLnBrk="0" hangingPunct="1">
              <a:lnSpc>
                <a:spcPct val="100000"/>
              </a:lnSpc>
              <a:spcBef>
                <a:spcPts val="0"/>
              </a:spcBef>
              <a:spcAft>
                <a:spcPts val="0"/>
              </a:spcAft>
              <a:buClrTx/>
              <a:buSzTx/>
              <a:buFontTx/>
              <a:buNone/>
              <a:tabLst/>
              <a:defRPr/>
            </a:pPr>
            <a:r>
              <a:rPr lang="el-GR" b="0" i="0" u="none" baseline="0" dirty="0" smtClean="0"/>
              <a:t>Τα Υ, Ζ είναι 1 άρα τα αφήνουμε ως έχουν.</a:t>
            </a:r>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u="non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0" i="0" u="none" baseline="0" dirty="0" smtClean="0"/>
          </a:p>
          <a:p>
            <a:endParaRPr lang="el-GR" b="0" i="0" u="none" baseline="0" dirty="0" smtClean="0"/>
          </a:p>
          <a:p>
            <a:endParaRPr lang="el-GR" b="0" i="0" u="none" baseline="0" dirty="0" smtClean="0"/>
          </a:p>
          <a:p>
            <a:endParaRPr lang="el-GR" b="0" i="0" u="none" baseline="0" dirty="0" smtClean="0"/>
          </a:p>
          <a:p>
            <a:endParaRPr lang="el-GR" b="1" i="1" u="sng" dirty="0"/>
          </a:p>
        </p:txBody>
      </p:sp>
      <p:sp>
        <p:nvSpPr>
          <p:cNvPr id="4" name="3 - Θέση αριθμού διαφάνειας"/>
          <p:cNvSpPr>
            <a:spLocks noGrp="1"/>
          </p:cNvSpPr>
          <p:nvPr>
            <p:ph type="sldNum" sz="quarter" idx="10"/>
          </p:nvPr>
        </p:nvSpPr>
        <p:spPr/>
        <p:txBody>
          <a:bodyPr/>
          <a:lstStyle/>
          <a:p>
            <a:fld id="{392C592C-65D0-42D6-BA34-0F8061975E49}"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E41C3E1-26B3-4C78-A12C-B53CF9E41B6C}" type="datetimeFigureOut">
              <a:rPr lang="el-GR" smtClean="0"/>
              <a:pPr/>
              <a:t>22/1/2021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B0AA34E-967B-4138-94F1-791BB9FAEFCE}"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1C3E1-26B3-4C78-A12C-B53CF9E41B6C}" type="datetimeFigureOut">
              <a:rPr lang="el-GR" smtClean="0"/>
              <a:pPr/>
              <a:t>22/1/2021</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AA34E-967B-4138-94F1-791BB9FAEFCE}"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827584" y="1124744"/>
            <a:ext cx="7772400" cy="1470025"/>
          </a:xfrm>
        </p:spPr>
        <p:txBody>
          <a:bodyPr/>
          <a:lstStyle/>
          <a:p>
            <a:r>
              <a:rPr lang="el-GR" dirty="0" smtClean="0"/>
              <a:t>Λογικές Πύλες </a:t>
            </a:r>
            <a:endParaRPr lang="el-GR" dirty="0"/>
          </a:p>
        </p:txBody>
      </p:sp>
      <p:sp>
        <p:nvSpPr>
          <p:cNvPr id="3" name="2 - Υπότιτλος"/>
          <p:cNvSpPr>
            <a:spLocks noGrp="1"/>
          </p:cNvSpPr>
          <p:nvPr>
            <p:ph type="subTitle" idx="1"/>
          </p:nvPr>
        </p:nvSpPr>
        <p:spPr>
          <a:xfrm>
            <a:off x="1331640" y="2564904"/>
            <a:ext cx="6400800" cy="1752600"/>
          </a:xfrm>
        </p:spPr>
        <p:txBody>
          <a:bodyPr/>
          <a:lstStyle/>
          <a:p>
            <a:r>
              <a:rPr lang="el-GR" dirty="0" smtClean="0"/>
              <a:t>Συνολικά είναι 8</a:t>
            </a:r>
          </a:p>
          <a:p>
            <a:r>
              <a:rPr lang="el-GR" dirty="0" smtClean="0"/>
              <a:t>Προκαθορισμένη έξοδος βάσει του συνδυασμού εισόδων</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Αποκλειστικό </a:t>
            </a:r>
            <a:r>
              <a:rPr lang="el-GR" dirty="0" smtClean="0"/>
              <a:t>Ή</a:t>
            </a:r>
            <a:r>
              <a:rPr lang="en-US" dirty="0" smtClean="0"/>
              <a:t> (XOR)</a:t>
            </a:r>
            <a:endParaRPr lang="el-GR"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971600" y="1700808"/>
            <a:ext cx="7582443" cy="2808312"/>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5292080" y="4797152"/>
            <a:ext cx="576064" cy="599107"/>
          </a:xfrm>
          <a:prstGeom prst="rect">
            <a:avLst/>
          </a:prstGeom>
          <a:noFill/>
          <a:ln w="9525">
            <a:noFill/>
            <a:miter lim="800000"/>
            <a:headEnd/>
            <a:tailEnd/>
          </a:ln>
        </p:spPr>
      </p:pic>
      <p:sp>
        <p:nvSpPr>
          <p:cNvPr id="5" name="4 - TextBox"/>
          <p:cNvSpPr txBox="1"/>
          <p:nvPr/>
        </p:nvSpPr>
        <p:spPr>
          <a:xfrm>
            <a:off x="3491880" y="4941168"/>
            <a:ext cx="2664296" cy="369332"/>
          </a:xfrm>
          <a:prstGeom prst="rect">
            <a:avLst/>
          </a:prstGeom>
          <a:noFill/>
        </p:spPr>
        <p:txBody>
          <a:bodyPr wrap="square" rtlCol="0">
            <a:spAutoFit/>
          </a:bodyPr>
          <a:lstStyle/>
          <a:p>
            <a:r>
              <a:rPr lang="el-GR" dirty="0" smtClean="0"/>
              <a:t>Σύμβολο της </a:t>
            </a:r>
            <a:r>
              <a:rPr lang="en-US" dirty="0" smtClean="0"/>
              <a:t>XOR</a:t>
            </a:r>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Αποκλειστικό </a:t>
            </a:r>
            <a:r>
              <a:rPr lang="el-GR" dirty="0" smtClean="0"/>
              <a:t>ΟΥΤΕ (ΧΝΟ</a:t>
            </a:r>
            <a:r>
              <a:rPr lang="en-US" dirty="0" smtClean="0"/>
              <a:t>R)</a:t>
            </a:r>
            <a:endParaRPr lang="el-GR"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467544" y="1988840"/>
            <a:ext cx="8077754" cy="25922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Συνδυαστικά κυκλώματα</a:t>
            </a:r>
            <a:endParaRPr lang="el-GR" dirty="0"/>
          </a:p>
        </p:txBody>
      </p:sp>
      <p:sp>
        <p:nvSpPr>
          <p:cNvPr id="3" name="2 - Θέση περιεχομένου"/>
          <p:cNvSpPr>
            <a:spLocks noGrp="1"/>
          </p:cNvSpPr>
          <p:nvPr>
            <p:ph idx="1"/>
          </p:nvPr>
        </p:nvSpPr>
        <p:spPr/>
        <p:txBody>
          <a:bodyPr/>
          <a:lstStyle/>
          <a:p>
            <a:r>
              <a:rPr lang="el-GR" dirty="0" smtClean="0"/>
              <a:t>Αθροιστές-Αφαιρέτες</a:t>
            </a:r>
          </a:p>
          <a:p>
            <a:r>
              <a:rPr lang="el-GR" dirty="0" err="1" smtClean="0"/>
              <a:t>Πολυπλέκτες</a:t>
            </a:r>
            <a:r>
              <a:rPr lang="el-GR" dirty="0" smtClean="0"/>
              <a:t> </a:t>
            </a:r>
          </a:p>
          <a:p>
            <a:r>
              <a:rPr lang="el-GR" dirty="0" err="1" smtClean="0"/>
              <a:t>Αποκωδιοποιητές</a:t>
            </a:r>
            <a:endParaRPr lang="el-GR" dirty="0" smtClean="0"/>
          </a:p>
          <a:p>
            <a:r>
              <a:rPr lang="el-GR" dirty="0" err="1" smtClean="0"/>
              <a:t>Συγκριτές</a:t>
            </a:r>
            <a:endParaRPr lang="el-GR" dirty="0" smtClean="0"/>
          </a:p>
          <a:p>
            <a:endParaRPr 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Πλήρης Αθροιστής</a:t>
            </a:r>
            <a:endParaRPr lang="el-GR" dirty="0"/>
          </a:p>
        </p:txBody>
      </p:sp>
      <p:sp>
        <p:nvSpPr>
          <p:cNvPr id="3" name="2 - Θέση περιεχομένου"/>
          <p:cNvSpPr>
            <a:spLocks noGrp="1"/>
          </p:cNvSpPr>
          <p:nvPr>
            <p:ph idx="1"/>
          </p:nvPr>
        </p:nvSpPr>
        <p:spPr/>
        <p:txBody>
          <a:bodyPr/>
          <a:lstStyle/>
          <a:p>
            <a:r>
              <a:rPr lang="el-GR" dirty="0" smtClean="0"/>
              <a:t>Ενός </a:t>
            </a:r>
            <a:r>
              <a:rPr lang="en-US" dirty="0" smtClean="0"/>
              <a:t>bit (</a:t>
            </a:r>
            <a:r>
              <a:rPr lang="el-GR" dirty="0" smtClean="0"/>
              <a:t>υλοποιεί μία στήλη του αθροίσματος)</a:t>
            </a:r>
          </a:p>
          <a:p>
            <a:r>
              <a:rPr lang="el-GR" dirty="0" smtClean="0"/>
              <a:t>Διασυνδεδεμένοι </a:t>
            </a:r>
            <a:r>
              <a:rPr lang="en-US" dirty="0" smtClean="0"/>
              <a:t>n </a:t>
            </a:r>
            <a:r>
              <a:rPr lang="el-GR" dirty="0" smtClean="0"/>
              <a:t>αθροιστές παράγουν το άθροισμα αριθμών </a:t>
            </a:r>
            <a:r>
              <a:rPr lang="en-US" dirty="0" smtClean="0"/>
              <a:t>n Bit</a:t>
            </a:r>
            <a:endParaRPr lang="el-G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84"/>
            <a:ext cx="8229600" cy="1143000"/>
          </a:xfrm>
        </p:spPr>
        <p:txBody>
          <a:bodyPr>
            <a:normAutofit fontScale="90000"/>
          </a:bodyPr>
          <a:lstStyle/>
          <a:p>
            <a:r>
              <a:rPr lang="el-GR" dirty="0" smtClean="0"/>
              <a:t>ΛΟΓΙΚΟ ΔΙΑΓΡΑΜΜΑ Αθροιστή 1 </a:t>
            </a:r>
            <a:r>
              <a:rPr lang="en-US" dirty="0" smtClean="0"/>
              <a:t>Bit</a:t>
            </a:r>
            <a:r>
              <a:rPr lang="el-GR" dirty="0" smtClean="0"/>
              <a:t> (ΜΙΑΣ ΣΤΗΛΗΣ)</a:t>
            </a:r>
            <a:endParaRPr lang="el-GR" dirty="0"/>
          </a:p>
        </p:txBody>
      </p:sp>
      <p:pic>
        <p:nvPicPr>
          <p:cNvPr id="9218" name="Picture 2"/>
          <p:cNvPicPr>
            <a:picLocks noGrp="1" noChangeAspect="1" noChangeArrowheads="1"/>
          </p:cNvPicPr>
          <p:nvPr>
            <p:ph idx="1"/>
          </p:nvPr>
        </p:nvPicPr>
        <p:blipFill>
          <a:blip r:embed="rId3" cstate="print"/>
          <a:srcRect/>
          <a:stretch>
            <a:fillRect/>
          </a:stretch>
        </p:blipFill>
        <p:spPr bwMode="auto">
          <a:xfrm>
            <a:off x="1619671" y="1060472"/>
            <a:ext cx="6408713" cy="579752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ΑΘΡΟΙΣΤΕΣ </a:t>
            </a:r>
            <a:r>
              <a:rPr lang="en-US" dirty="0" smtClean="0"/>
              <a:t>n bit</a:t>
            </a:r>
            <a:endParaRPr lang="el-GR" dirty="0"/>
          </a:p>
        </p:txBody>
      </p:sp>
      <p:sp>
        <p:nvSpPr>
          <p:cNvPr id="3" name="2 - Θέση περιεχομένου"/>
          <p:cNvSpPr>
            <a:spLocks noGrp="1"/>
          </p:cNvSpPr>
          <p:nvPr>
            <p:ph idx="1"/>
          </p:nvPr>
        </p:nvSpPr>
        <p:spPr/>
        <p:txBody>
          <a:bodyPr/>
          <a:lstStyle/>
          <a:p>
            <a:endParaRPr lang="el-GR"/>
          </a:p>
        </p:txBody>
      </p:sp>
      <p:pic>
        <p:nvPicPr>
          <p:cNvPr id="10242" name="Picture 2"/>
          <p:cNvPicPr>
            <a:picLocks noChangeAspect="1" noChangeArrowheads="1"/>
          </p:cNvPicPr>
          <p:nvPr/>
        </p:nvPicPr>
        <p:blipFill>
          <a:blip r:embed="rId3" cstate="print"/>
          <a:srcRect/>
          <a:stretch>
            <a:fillRect/>
          </a:stretch>
        </p:blipFill>
        <p:spPr bwMode="auto">
          <a:xfrm>
            <a:off x="0" y="2415144"/>
            <a:ext cx="12521548" cy="29580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Αθροιστές-Αφαιρέτες με έλεγχο </a:t>
            </a:r>
            <a:r>
              <a:rPr lang="el-GR" dirty="0" err="1" smtClean="0"/>
              <a:t>προσήμου</a:t>
            </a:r>
            <a:endParaRPr lang="el-GR" dirty="0"/>
          </a:p>
        </p:txBody>
      </p:sp>
      <p:sp>
        <p:nvSpPr>
          <p:cNvPr id="3" name="2 - Θέση περιεχομένου"/>
          <p:cNvSpPr>
            <a:spLocks noGrp="1"/>
          </p:cNvSpPr>
          <p:nvPr>
            <p:ph idx="1"/>
          </p:nvPr>
        </p:nvSpPr>
        <p:spPr/>
        <p:txBody>
          <a:bodyPr/>
          <a:lstStyle/>
          <a:p>
            <a:endParaRPr lang="el-GR"/>
          </a:p>
        </p:txBody>
      </p:sp>
      <p:pic>
        <p:nvPicPr>
          <p:cNvPr id="11266" name="Picture 2"/>
          <p:cNvPicPr>
            <a:picLocks noChangeAspect="1" noChangeArrowheads="1"/>
          </p:cNvPicPr>
          <p:nvPr/>
        </p:nvPicPr>
        <p:blipFill>
          <a:blip r:embed="rId3" cstate="print"/>
          <a:srcRect/>
          <a:stretch>
            <a:fillRect/>
          </a:stretch>
        </p:blipFill>
        <p:spPr bwMode="auto">
          <a:xfrm>
            <a:off x="0" y="2276872"/>
            <a:ext cx="10689330" cy="36724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Παράδειγμα</a:t>
            </a:r>
            <a:endParaRPr lang="el-GR" dirty="0"/>
          </a:p>
        </p:txBody>
      </p:sp>
      <p:sp>
        <p:nvSpPr>
          <p:cNvPr id="3" name="2 - Θέση περιεχομένου"/>
          <p:cNvSpPr>
            <a:spLocks noGrp="1"/>
          </p:cNvSpPr>
          <p:nvPr>
            <p:ph idx="1"/>
          </p:nvPr>
        </p:nvSpPr>
        <p:spPr/>
        <p:txBody>
          <a:bodyPr/>
          <a:lstStyle/>
          <a:p>
            <a:r>
              <a:rPr lang="el-GR" dirty="0" smtClean="0"/>
              <a:t>Ένα κύκλωμα σχηματίζει στις εισόδους του τους αριθμούς 0-15 και οι έξοδοι σχηματίζουν την τετραγωνική ρίζα των αριθμών της εισόδου, αν αυτή η ρίζα είναι ακέραια. Διαφορετικά, σχηματίζουν τον αριθμό 0. </a:t>
            </a:r>
          </a:p>
          <a:p>
            <a:r>
              <a:rPr lang="el-GR" dirty="0" smtClean="0"/>
              <a:t>Πόσες εισόδους και εξόδους έχει το κύκλωμα;</a:t>
            </a:r>
          </a:p>
          <a:p>
            <a:r>
              <a:rPr lang="el-GR" dirty="0" smtClean="0"/>
              <a:t>Να βρείτε τις λογικές εκφράσεις των εξόδων και να σχεδιάσετε το κύκλωμα</a:t>
            </a:r>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31818" y="0"/>
            <a:ext cx="7018892"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ΠΥΛΗ ΚΑΙ</a:t>
            </a:r>
            <a:r>
              <a:rPr lang="en-US" dirty="0" smtClean="0"/>
              <a:t> – 2 </a:t>
            </a:r>
            <a:r>
              <a:rPr lang="el-GR" dirty="0" smtClean="0"/>
              <a:t>είσοδοι</a:t>
            </a:r>
            <a:endParaRPr lang="el-GR" dirty="0"/>
          </a:p>
        </p:txBody>
      </p:sp>
      <p:pic>
        <p:nvPicPr>
          <p:cNvPr id="4" name="Picture 2"/>
          <p:cNvPicPr>
            <a:picLocks noChangeAspect="1" noChangeArrowheads="1"/>
          </p:cNvPicPr>
          <p:nvPr/>
        </p:nvPicPr>
        <p:blipFill>
          <a:blip r:embed="rId3" cstate="print"/>
          <a:srcRect/>
          <a:stretch>
            <a:fillRect/>
          </a:stretch>
        </p:blipFill>
        <p:spPr bwMode="auto">
          <a:xfrm>
            <a:off x="0" y="1484784"/>
            <a:ext cx="8598436" cy="32403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ΠΥΛΗ Ή</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0" y="2060848"/>
            <a:ext cx="8533559" cy="273630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ΠΥΛΗ ΌΧΙ-ΚΑΙ</a:t>
            </a:r>
            <a:r>
              <a:rPr lang="en-US" dirty="0" smtClean="0"/>
              <a:t> (NAND)</a:t>
            </a:r>
            <a:endParaRPr lang="el-GR" dirty="0"/>
          </a:p>
        </p:txBody>
      </p:sp>
      <p:sp>
        <p:nvSpPr>
          <p:cNvPr id="3" name="2 - Θέση περιεχομένου"/>
          <p:cNvSpPr>
            <a:spLocks noGrp="1"/>
          </p:cNvSpPr>
          <p:nvPr>
            <p:ph idx="1"/>
          </p:nvPr>
        </p:nvSpPr>
        <p:spPr/>
        <p:txBody>
          <a:bodyPr/>
          <a:lstStyle/>
          <a:p>
            <a:endParaRPr lang="el-GR"/>
          </a:p>
        </p:txBody>
      </p:sp>
      <p:pic>
        <p:nvPicPr>
          <p:cNvPr id="3074" name="Picture 2"/>
          <p:cNvPicPr>
            <a:picLocks noChangeAspect="1" noChangeArrowheads="1"/>
          </p:cNvPicPr>
          <p:nvPr/>
        </p:nvPicPr>
        <p:blipFill>
          <a:blip r:embed="rId3" cstate="print"/>
          <a:srcRect/>
          <a:stretch>
            <a:fillRect/>
          </a:stretch>
        </p:blipFill>
        <p:spPr bwMode="auto">
          <a:xfrm>
            <a:off x="395536" y="2780928"/>
            <a:ext cx="8772117" cy="25922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ΠΥΛΗ ΟΥΤΕ</a:t>
            </a:r>
            <a:r>
              <a:rPr lang="en-US" dirty="0" smtClean="0"/>
              <a:t>(NOR)</a:t>
            </a:r>
            <a:endParaRPr lang="el-GR"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467544" y="1988840"/>
            <a:ext cx="7850230" cy="25922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ΑΠΟΜΟΝΩΤΗΣ</a:t>
            </a:r>
            <a:endParaRPr lang="el-GR" dirty="0"/>
          </a:p>
        </p:txBody>
      </p:sp>
      <p:sp>
        <p:nvSpPr>
          <p:cNvPr id="3" name="2 - Θέση περιεχομένου"/>
          <p:cNvSpPr>
            <a:spLocks noGrp="1"/>
          </p:cNvSpPr>
          <p:nvPr>
            <p:ph idx="1"/>
          </p:nvPr>
        </p:nvSpPr>
        <p:spPr/>
        <p:txBody>
          <a:bodyPr/>
          <a:lstStyle/>
          <a:p>
            <a:endParaRPr lang="el-GR"/>
          </a:p>
        </p:txBody>
      </p:sp>
      <p:pic>
        <p:nvPicPr>
          <p:cNvPr id="5122" name="Picture 2"/>
          <p:cNvPicPr>
            <a:picLocks noChangeAspect="1" noChangeArrowheads="1"/>
          </p:cNvPicPr>
          <p:nvPr/>
        </p:nvPicPr>
        <p:blipFill>
          <a:blip r:embed="rId3" cstate="print"/>
          <a:srcRect/>
          <a:stretch>
            <a:fillRect/>
          </a:stretch>
        </p:blipFill>
        <p:spPr bwMode="auto">
          <a:xfrm>
            <a:off x="755576" y="2492896"/>
            <a:ext cx="6784754" cy="230425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ΑΝΤΙΣΤΡΟΦΕΑΣ</a:t>
            </a:r>
            <a:endParaRPr lang="el-GR"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1043608" y="2060848"/>
            <a:ext cx="6961548" cy="194421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ΠΩΣ ΒΡΙΣΚΟΥΜΕ ΤΗ ΛΟΓΙΚΗ ΕΚΦΡΑΣΗ ΑΠΌ ΤΟΝ ΠΙΝΑΚΑ ΑΛΗΘΕΙΑΣ</a:t>
            </a:r>
            <a:endParaRPr lang="el-GR" dirty="0"/>
          </a:p>
        </p:txBody>
      </p:sp>
      <p:sp>
        <p:nvSpPr>
          <p:cNvPr id="3" name="2 - Θέση περιεχομένου"/>
          <p:cNvSpPr>
            <a:spLocks noGrp="1"/>
          </p:cNvSpPr>
          <p:nvPr>
            <p:ph idx="1"/>
          </p:nvPr>
        </p:nvSpPr>
        <p:spPr/>
        <p:txBody>
          <a:bodyPr/>
          <a:lstStyle/>
          <a:p>
            <a:r>
              <a:rPr lang="el-GR" dirty="0" smtClean="0"/>
              <a:t>Έστω ένα κύκλωμα με 3 μεταβλητές εισόδου Α, Β, </a:t>
            </a:r>
            <a:r>
              <a:rPr lang="en-US" dirty="0" smtClean="0"/>
              <a:t>C</a:t>
            </a:r>
            <a:r>
              <a:rPr lang="el-GR" dirty="0" smtClean="0"/>
              <a:t>, το οποίο δίνει έξοδο 1, όταν στις εισόδους εφαρμοστεί ένας από τους συνδυασμούς (</a:t>
            </a:r>
            <a:r>
              <a:rPr lang="el-GR" dirty="0" err="1" smtClean="0"/>
              <a:t>ελαχιστόρους</a:t>
            </a:r>
            <a:r>
              <a:rPr lang="el-GR" dirty="0" smtClean="0"/>
              <a:t>) 0, 1, 7. Διαφορετικά η έξοδος είναι 0. Να βρείτε την λογική (ή αλγεβρική) έκφραση που περιγράφει αυτό το κύκλωμα. </a:t>
            </a:r>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2o </a:t>
            </a:r>
            <a:r>
              <a:rPr lang="el-GR" dirty="0" smtClean="0"/>
              <a:t>ΠΑΡΑΔΕΙΓΜΑ</a:t>
            </a:r>
            <a:endParaRPr lang="el-GR" dirty="0"/>
          </a:p>
        </p:txBody>
      </p:sp>
      <p:sp>
        <p:nvSpPr>
          <p:cNvPr id="3" name="2 - Θέση περιεχομένου"/>
          <p:cNvSpPr>
            <a:spLocks noGrp="1"/>
          </p:cNvSpPr>
          <p:nvPr>
            <p:ph idx="1"/>
          </p:nvPr>
        </p:nvSpPr>
        <p:spPr/>
        <p:txBody>
          <a:bodyPr/>
          <a:lstStyle/>
          <a:p>
            <a:r>
              <a:rPr lang="el-GR" dirty="0" smtClean="0"/>
              <a:t>Έστω ένα κύκλωμα με 3 εισόδους το οποίο δίνει 1 όταν ισχύουν οι συνδυασμοί 3,5,6, και 7. Να βρείτε τη λογική συνάρτηση </a:t>
            </a:r>
            <a:r>
              <a:rPr lang="en-US" dirty="0" smtClean="0"/>
              <a:t>F </a:t>
            </a:r>
            <a:r>
              <a:rPr lang="el-GR" dirty="0" smtClean="0"/>
              <a:t>σε μορφή αθροίσματος γινομένων, η οποία περιγράφει αυτό το κύκλωμα.</a:t>
            </a:r>
            <a:endParaRPr lang="el-GR"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4421</Words>
  <Application>Microsoft Office PowerPoint</Application>
  <PresentationFormat>Προβολή στην οθόνη (4:3)</PresentationFormat>
  <Paragraphs>1004</Paragraphs>
  <Slides>18</Slides>
  <Notes>16</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Θέμα του Office</vt:lpstr>
      <vt:lpstr>Λογικές Πύλες </vt:lpstr>
      <vt:lpstr>ΠΥΛΗ ΚΑΙ – 2 είσοδοι</vt:lpstr>
      <vt:lpstr>ΠΥΛΗ Ή</vt:lpstr>
      <vt:lpstr>ΠΥΛΗ ΌΧΙ-ΚΑΙ (NAND)</vt:lpstr>
      <vt:lpstr>ΠΥΛΗ ΟΥΤΕ(NOR)</vt:lpstr>
      <vt:lpstr>ΑΠΟΜΟΝΩΤΗΣ</vt:lpstr>
      <vt:lpstr>ΑΝΤΙΣΤΡΟΦΕΑΣ</vt:lpstr>
      <vt:lpstr>ΠΩΣ ΒΡΙΣΚΟΥΜΕ ΤΗ ΛΟΓΙΚΗ ΕΚΦΡΑΣΗ ΑΠΌ ΤΟΝ ΠΙΝΑΚΑ ΑΛΗΘΕΙΑΣ</vt:lpstr>
      <vt:lpstr>2o ΠΑΡΑΔΕΙΓΜΑ</vt:lpstr>
      <vt:lpstr>Αποκλειστικό Ή (XOR)</vt:lpstr>
      <vt:lpstr>Αποκλειστικό ΟΥΤΕ (ΧΝΟR)</vt:lpstr>
      <vt:lpstr>Συνδυαστικά κυκλώματα</vt:lpstr>
      <vt:lpstr>Πλήρης Αθροιστής</vt:lpstr>
      <vt:lpstr>ΛΟΓΙΚΟ ΔΙΑΓΡΑΜΜΑ Αθροιστή 1 Bit (ΜΙΑΣ ΣΤΗΛΗΣ)</vt:lpstr>
      <vt:lpstr>ΑΘΡΟΙΣΤΕΣ n bit</vt:lpstr>
      <vt:lpstr>Αθροιστές-Αφαιρέτες με έλεγχο προσήμου</vt:lpstr>
      <vt:lpstr>Παράδειγμα</vt:lpstr>
      <vt:lpstr>Διαφάνεια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Λογικές Πύλες </dc:title>
  <dc:creator>Σταύρος</dc:creator>
  <cp:lastModifiedBy>Σταύρος</cp:lastModifiedBy>
  <cp:revision>22</cp:revision>
  <dcterms:created xsi:type="dcterms:W3CDTF">2021-01-18T08:09:53Z</dcterms:created>
  <dcterms:modified xsi:type="dcterms:W3CDTF">2021-01-24T13:13:19Z</dcterms:modified>
</cp:coreProperties>
</file>