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Proxima Nova"/>
      <p:regular r:id="rId43"/>
      <p:bold r:id="rId44"/>
      <p:italic r:id="rId45"/>
      <p:boldItalic r:id="rId46"/>
    </p:embeddedFont>
    <p:embeddedFont>
      <p:font typeface="Roboto"/>
      <p:regular r:id="rId47"/>
      <p:bold r:id="rId48"/>
      <p:italic r:id="rId49"/>
      <p:boldItalic r:id="rId50"/>
    </p:embeddedFont>
    <p:embeddedFont>
      <p:font typeface="GFS Didot"/>
      <p:regular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ProximaNova-bold.fntdata"/><Relationship Id="rId43" Type="http://schemas.openxmlformats.org/officeDocument/2006/relationships/font" Target="fonts/ProximaNova-regular.fntdata"/><Relationship Id="rId46" Type="http://schemas.openxmlformats.org/officeDocument/2006/relationships/font" Target="fonts/ProximaNova-boldItalic.fntdata"/><Relationship Id="rId45" Type="http://schemas.openxmlformats.org/officeDocument/2006/relationships/font" Target="fonts/ProximaNov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GFSDidot-regular.fntdata"/><Relationship Id="rId5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9c7c0866c3_6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29c7c0866c3_6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9c7c0866c3_6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29c7c0866c3_6_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9c7c0866c3_11_4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9c7c0866c3_1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9c7c0866c3_1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9c7c0866c3_1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9c7c0866c3_1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9c7c0866c3_1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9c7c0866c3_1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9c7c0866c3_1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9c7c0866c3_1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9c7c0866c3_1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9c7c0866c3_1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9c7c0866c3_1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9c7c0866c3_1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9c7c0866c3_1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9c7c0866c3_1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9c7c0866c3_1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9c7c0866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9c7c0866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9c7c0866c3_1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9c7c0866c3_1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9c7c0866c3_1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9c7c0866c3_1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9c7c0866c3_1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9c7c0866c3_1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9c7c0866c3_1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9c7c0866c3_1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9c7c0866c3_1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9c7c0866c3_1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9c7c0866c3_1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9c7c0866c3_1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9c7c0866c3_1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9c7c0866c3_1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9c7c0866c3_1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9c7c0866c3_1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9c7c0866c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9c7c0866c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9c7c0866c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9c7c0866c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9c7c0866c3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9c7c0866c3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9c7c0866c3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9c7c0866c3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9c7c0866c3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9c7c0866c3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9c7c0866c3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9c7c0866c3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9c7c0866c3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9c7c0866c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9c7c0866c3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9c7c0866c3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9c7c0866c3_1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9c7c0866c3_1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9c7c0866c3_1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9c7c0866c3_1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9c7c0866c3_1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9c7c0866c3_1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9c7c0866c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9c7c0866c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9c7c0866c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9c7c0866c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9c7c0866c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9c7c0866c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c7c0866c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9c7c0866c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9c7c0866c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9c7c0866c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9c7c0866c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9c7c0866c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Τίτλος και περιεχόμενο" type="obj">
  <p:cSld name="OBJECT">
    <p:spTree>
      <p:nvGrpSpPr>
        <p:cNvPr id="55" name="Shape 55"/>
        <p:cNvGrpSpPr/>
        <p:nvPr/>
      </p:nvGrpSpPr>
      <p:grpSpPr>
        <a:xfrm>
          <a:off x="0" y="0"/>
          <a:ext cx="0" cy="0"/>
          <a:chOff x="0" y="0"/>
          <a:chExt cx="0" cy="0"/>
        </a:xfrm>
      </p:grpSpPr>
      <p:sp>
        <p:nvSpPr>
          <p:cNvPr id="56" name="Google Shape;56;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7" name="Google Shape;57;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8" name="Google Shape;58;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2082300"/>
          </a:xfrm>
          <a:prstGeom prst="rect">
            <a:avLst/>
          </a:prstGeom>
        </p:spPr>
        <p:txBody>
          <a:bodyPr anchorCtr="0" anchor="t" bIns="91425" lIns="91425" spcFirstLastPara="1" rIns="91425" wrap="square" tIns="91425">
            <a:normAutofit/>
          </a:bodyPr>
          <a:lstStyle>
            <a:lvl1pPr indent="-317500" lvl="0" marL="457200">
              <a:lnSpc>
                <a:spcPct val="100000"/>
              </a:lnSpc>
              <a:spcBef>
                <a:spcPts val="0"/>
              </a:spcBef>
              <a:spcAft>
                <a:spcPts val="0"/>
              </a:spcAft>
              <a:buSzPts val="1400"/>
              <a:buChar char="●"/>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2.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3.pn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1.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3.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2.png"/><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s://www.mdpi.com/2571-5577/5/1/26"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64" name="Shape 64"/>
        <p:cNvGrpSpPr/>
        <p:nvPr/>
      </p:nvGrpSpPr>
      <p:grpSpPr>
        <a:xfrm>
          <a:off x="0" y="0"/>
          <a:ext cx="0" cy="0"/>
          <a:chOff x="0" y="0"/>
          <a:chExt cx="0" cy="0"/>
        </a:xfrm>
      </p:grpSpPr>
      <p:sp>
        <p:nvSpPr>
          <p:cNvPr id="65" name="Google Shape;6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l">
                <a:latin typeface="GFS Didot"/>
                <a:ea typeface="GFS Didot"/>
                <a:cs typeface="GFS Didot"/>
                <a:sym typeface="GFS Didot"/>
              </a:rPr>
              <a:t>Smart Home Technology</a:t>
            </a:r>
            <a:endParaRPr>
              <a:latin typeface="GFS Didot"/>
              <a:ea typeface="GFS Didot"/>
              <a:cs typeface="GFS Didot"/>
              <a:sym typeface="GFS Didot"/>
            </a:endParaRPr>
          </a:p>
          <a:p>
            <a:pPr indent="0" lvl="0" marL="0" rtl="0" algn="l">
              <a:spcBef>
                <a:spcPts val="0"/>
              </a:spcBef>
              <a:spcAft>
                <a:spcPts val="0"/>
              </a:spcAft>
              <a:buNone/>
            </a:pPr>
            <a:r>
              <a:rPr lang="el">
                <a:latin typeface="GFS Didot"/>
                <a:ea typeface="GFS Didot"/>
                <a:cs typeface="GFS Didot"/>
                <a:sym typeface="GFS Didot"/>
              </a:rPr>
              <a:t>and </a:t>
            </a:r>
            <a:endParaRPr>
              <a:latin typeface="GFS Didot"/>
              <a:ea typeface="GFS Didot"/>
              <a:cs typeface="GFS Didot"/>
              <a:sym typeface="GFS Didot"/>
            </a:endParaRPr>
          </a:p>
          <a:p>
            <a:pPr indent="0" lvl="0" marL="0" rtl="0" algn="l">
              <a:spcBef>
                <a:spcPts val="0"/>
              </a:spcBef>
              <a:spcAft>
                <a:spcPts val="0"/>
              </a:spcAft>
              <a:buNone/>
            </a:pPr>
            <a:r>
              <a:rPr lang="el">
                <a:latin typeface="GFS Didot"/>
                <a:ea typeface="GFS Didot"/>
                <a:cs typeface="GFS Didot"/>
                <a:sym typeface="GFS Didot"/>
              </a:rPr>
              <a:t>Greek </a:t>
            </a:r>
            <a:r>
              <a:rPr lang="el">
                <a:latin typeface="GFS Didot"/>
                <a:ea typeface="GFS Didot"/>
                <a:cs typeface="GFS Didot"/>
                <a:sym typeface="GFS Didot"/>
              </a:rPr>
              <a:t>C</a:t>
            </a:r>
            <a:r>
              <a:rPr lang="el">
                <a:latin typeface="GFS Didot"/>
                <a:ea typeface="GFS Didot"/>
                <a:cs typeface="GFS Didot"/>
                <a:sym typeface="GFS Didot"/>
              </a:rPr>
              <a:t>onsumers</a:t>
            </a:r>
            <a:endParaRPr>
              <a:latin typeface="GFS Didot"/>
              <a:ea typeface="GFS Didot"/>
              <a:cs typeface="GFS Didot"/>
              <a:sym typeface="GFS Didot"/>
            </a:endParaRPr>
          </a:p>
        </p:txBody>
      </p:sp>
      <p:sp>
        <p:nvSpPr>
          <p:cNvPr id="66" name="Google Shape;66;p14"/>
          <p:cNvSpPr txBox="1"/>
          <p:nvPr>
            <p:ph idx="1" type="subTitle"/>
          </p:nvPr>
        </p:nvSpPr>
        <p:spPr>
          <a:xfrm>
            <a:off x="134500" y="3470450"/>
            <a:ext cx="8520600" cy="15708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l" sz="1800"/>
              <a:t>Βασίλης Κωστόπουλος</a:t>
            </a:r>
            <a:endParaRPr sz="1800"/>
          </a:p>
          <a:p>
            <a:pPr indent="0" lvl="0" marL="0" rtl="0" algn="l">
              <a:lnSpc>
                <a:spcPct val="80000"/>
              </a:lnSpc>
              <a:spcBef>
                <a:spcPts val="0"/>
              </a:spcBef>
              <a:spcAft>
                <a:spcPts val="0"/>
              </a:spcAft>
              <a:buNone/>
            </a:pPr>
            <a:r>
              <a:t/>
            </a:r>
            <a:endParaRPr sz="1800"/>
          </a:p>
          <a:p>
            <a:pPr indent="0" lvl="0" marL="0" rtl="0" algn="l">
              <a:lnSpc>
                <a:spcPct val="80000"/>
              </a:lnSpc>
              <a:spcBef>
                <a:spcPts val="0"/>
              </a:spcBef>
              <a:spcAft>
                <a:spcPts val="0"/>
              </a:spcAft>
              <a:buNone/>
            </a:pPr>
            <a:r>
              <a:rPr lang="el" sz="1800"/>
              <a:t>Λάμπης Παπαϊωάννου</a:t>
            </a:r>
            <a:endParaRPr sz="1800"/>
          </a:p>
          <a:p>
            <a:pPr indent="0" lvl="0" marL="0" rtl="0" algn="l">
              <a:lnSpc>
                <a:spcPct val="80000"/>
              </a:lnSpc>
              <a:spcBef>
                <a:spcPts val="0"/>
              </a:spcBef>
              <a:spcAft>
                <a:spcPts val="0"/>
              </a:spcAft>
              <a:buNone/>
            </a:pPr>
            <a:r>
              <a:t/>
            </a:r>
            <a:endParaRPr sz="1800"/>
          </a:p>
          <a:p>
            <a:pPr indent="0" lvl="0" marL="0" rtl="0" algn="l">
              <a:lnSpc>
                <a:spcPct val="80000"/>
              </a:lnSpc>
              <a:spcBef>
                <a:spcPts val="0"/>
              </a:spcBef>
              <a:spcAft>
                <a:spcPts val="0"/>
              </a:spcAft>
              <a:buNone/>
            </a:pPr>
            <a:r>
              <a:rPr lang="el" sz="1800"/>
              <a:t>Πέτρος Μπινής</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2600325" y="128686"/>
            <a:ext cx="3943350" cy="994172"/>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5000"/>
              <a:buFont typeface="Calibri"/>
              <a:buNone/>
            </a:pPr>
            <a:r>
              <a:rPr b="1" lang="el" sz="2500"/>
              <a:t>Main Results</a:t>
            </a:r>
            <a:endParaRPr b="1" sz="2500"/>
          </a:p>
        </p:txBody>
      </p:sp>
      <p:sp>
        <p:nvSpPr>
          <p:cNvPr id="122" name="Google Shape;122;p23"/>
          <p:cNvSpPr txBox="1"/>
          <p:nvPr>
            <p:ph idx="1" type="body"/>
          </p:nvPr>
        </p:nvSpPr>
        <p:spPr>
          <a:xfrm>
            <a:off x="187500" y="1613100"/>
            <a:ext cx="8956500" cy="3408300"/>
          </a:xfrm>
          <a:prstGeom prst="rect">
            <a:avLst/>
          </a:prstGeom>
          <a:noFill/>
          <a:ln>
            <a:noFill/>
          </a:ln>
        </p:spPr>
        <p:txBody>
          <a:bodyPr anchorCtr="0" anchor="t" bIns="34275" lIns="68575" spcFirstLastPara="1" rIns="68575" wrap="square" tIns="34275">
            <a:spAutoFit/>
          </a:bodyPr>
          <a:lstStyle/>
          <a:p>
            <a:pPr indent="-152400" lvl="0" marL="177800" rtl="0" algn="l">
              <a:lnSpc>
                <a:spcPct val="90000"/>
              </a:lnSpc>
              <a:spcBef>
                <a:spcPts val="0"/>
              </a:spcBef>
              <a:spcAft>
                <a:spcPts val="0"/>
              </a:spcAft>
              <a:buSzPts val="1800"/>
              <a:buChar char="●"/>
            </a:pPr>
            <a:r>
              <a:rPr lang="el">
                <a:solidFill>
                  <a:schemeClr val="dk1"/>
                </a:solidFill>
              </a:rPr>
              <a:t>Smart technology is generally considered easy to use, compatible and useful, especially for elderly</a:t>
            </a:r>
            <a:endParaRPr>
              <a:solidFill>
                <a:schemeClr val="dk1"/>
              </a:solidFill>
            </a:endParaRPr>
          </a:p>
          <a:p>
            <a:pPr indent="0" lvl="0" marL="177800" rtl="0" algn="l">
              <a:lnSpc>
                <a:spcPct val="90000"/>
              </a:lnSpc>
              <a:spcBef>
                <a:spcPts val="0"/>
              </a:spcBef>
              <a:spcAft>
                <a:spcPts val="0"/>
              </a:spcAft>
              <a:buNone/>
            </a:pPr>
            <a:r>
              <a:t/>
            </a:r>
            <a:endParaRPr>
              <a:solidFill>
                <a:schemeClr val="dk1"/>
              </a:solidFill>
            </a:endParaRPr>
          </a:p>
          <a:p>
            <a:pPr indent="-152400" lvl="0" marL="177800" rtl="0" algn="l">
              <a:lnSpc>
                <a:spcPct val="90000"/>
              </a:lnSpc>
              <a:spcBef>
                <a:spcPts val="800"/>
              </a:spcBef>
              <a:spcAft>
                <a:spcPts val="0"/>
              </a:spcAft>
              <a:buSzPts val="1800"/>
              <a:buChar char="●"/>
            </a:pPr>
            <a:r>
              <a:rPr lang="el">
                <a:solidFill>
                  <a:schemeClr val="dk1"/>
                </a:solidFill>
              </a:rPr>
              <a:t>Recognized cost-saving benefits of smart devices</a:t>
            </a:r>
            <a:endParaRPr>
              <a:solidFill>
                <a:schemeClr val="dk1"/>
              </a:solidFill>
            </a:endParaRPr>
          </a:p>
          <a:p>
            <a:pPr indent="0" lvl="0" marL="177800" rtl="0" algn="l">
              <a:lnSpc>
                <a:spcPct val="90000"/>
              </a:lnSpc>
              <a:spcBef>
                <a:spcPts val="800"/>
              </a:spcBef>
              <a:spcAft>
                <a:spcPts val="0"/>
              </a:spcAft>
              <a:buNone/>
            </a:pPr>
            <a:r>
              <a:t/>
            </a:r>
            <a:endParaRPr>
              <a:solidFill>
                <a:schemeClr val="dk1"/>
              </a:solidFill>
            </a:endParaRPr>
          </a:p>
          <a:p>
            <a:pPr indent="-152400" lvl="0" marL="177800" rtl="0" algn="l">
              <a:lnSpc>
                <a:spcPct val="90000"/>
              </a:lnSpc>
              <a:spcBef>
                <a:spcPts val="800"/>
              </a:spcBef>
              <a:spcAft>
                <a:spcPts val="0"/>
              </a:spcAft>
              <a:buSzPts val="1800"/>
              <a:buChar char="●"/>
            </a:pPr>
            <a:r>
              <a:rPr lang="el">
                <a:solidFill>
                  <a:schemeClr val="dk1"/>
                </a:solidFill>
              </a:rPr>
              <a:t>Low degree of influence from social environment</a:t>
            </a:r>
            <a:endParaRPr>
              <a:solidFill>
                <a:schemeClr val="dk1"/>
              </a:solidFill>
            </a:endParaRPr>
          </a:p>
          <a:p>
            <a:pPr indent="0" lvl="0" marL="177800" rtl="0" algn="l">
              <a:lnSpc>
                <a:spcPct val="90000"/>
              </a:lnSpc>
              <a:spcBef>
                <a:spcPts val="800"/>
              </a:spcBef>
              <a:spcAft>
                <a:spcPts val="0"/>
              </a:spcAft>
              <a:buNone/>
            </a:pPr>
            <a:r>
              <a:t/>
            </a:r>
            <a:endParaRPr>
              <a:solidFill>
                <a:schemeClr val="dk1"/>
              </a:solidFill>
            </a:endParaRPr>
          </a:p>
          <a:p>
            <a:pPr indent="-152400" lvl="0" marL="177800" rtl="0" algn="l">
              <a:lnSpc>
                <a:spcPct val="150000"/>
              </a:lnSpc>
              <a:spcBef>
                <a:spcPts val="800"/>
              </a:spcBef>
              <a:spcAft>
                <a:spcPts val="0"/>
              </a:spcAft>
              <a:buSzPts val="1800"/>
              <a:buChar char="●"/>
            </a:pPr>
            <a:r>
              <a:rPr lang="el">
                <a:solidFill>
                  <a:schemeClr val="dk1"/>
                </a:solidFill>
              </a:rPr>
              <a:t>Trust in electronic information services, not as much in telemedicine or payment methods</a:t>
            </a:r>
            <a:endParaRPr>
              <a:solidFill>
                <a:schemeClr val="dk1"/>
              </a:solidFill>
            </a:endParaRPr>
          </a:p>
          <a:p>
            <a:pPr indent="-203200" lvl="0" marL="177800" rtl="0" algn="l">
              <a:lnSpc>
                <a:spcPct val="90000"/>
              </a:lnSpc>
              <a:spcBef>
                <a:spcPts val="0"/>
              </a:spcBef>
              <a:spcAft>
                <a:spcPts val="0"/>
              </a:spcAft>
              <a:buSzPts val="1800"/>
              <a:buChar char="●"/>
            </a:pPr>
            <a:r>
              <a:rPr lang="el">
                <a:solidFill>
                  <a:schemeClr val="dk1"/>
                </a:solidFill>
              </a:rPr>
              <a:t>High level of perceived enjoyment </a:t>
            </a:r>
            <a:endParaRPr>
              <a:solidFill>
                <a:schemeClr val="dk1"/>
              </a:solidFill>
            </a:endParaRPr>
          </a:p>
        </p:txBody>
      </p:sp>
      <p:sp>
        <p:nvSpPr>
          <p:cNvPr id="123" name="Google Shape;123;p23"/>
          <p:cNvSpPr txBox="1"/>
          <p:nvPr/>
        </p:nvSpPr>
        <p:spPr>
          <a:xfrm>
            <a:off x="-188281" y="779294"/>
            <a:ext cx="3943200" cy="994200"/>
          </a:xfrm>
          <a:prstGeom prst="rect">
            <a:avLst/>
          </a:prstGeom>
          <a:noFill/>
          <a:ln>
            <a:noFill/>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chemeClr val="dk1"/>
              </a:buClr>
              <a:buSzPts val="2400"/>
              <a:buFont typeface="Calibri"/>
              <a:buNone/>
            </a:pPr>
            <a:r>
              <a:rPr lang="el" sz="2000" u="sng" cap="none" strike="noStrike">
                <a:solidFill>
                  <a:schemeClr val="dk1"/>
                </a:solidFill>
                <a:latin typeface="Proxima Nova"/>
                <a:ea typeface="Proxima Nova"/>
                <a:cs typeface="Proxima Nova"/>
                <a:sym typeface="Proxima Nova"/>
              </a:rPr>
              <a:t>General Perceptions</a:t>
            </a:r>
            <a:endParaRPr sz="2000" u="sng" cap="none" strike="noStrike">
              <a:solidFill>
                <a:schemeClr val="dk1"/>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idx="1" type="body"/>
          </p:nvPr>
        </p:nvSpPr>
        <p:spPr>
          <a:xfrm>
            <a:off x="298575" y="1916125"/>
            <a:ext cx="8728200" cy="2189700"/>
          </a:xfrm>
          <a:prstGeom prst="rect">
            <a:avLst/>
          </a:prstGeom>
          <a:noFill/>
          <a:ln>
            <a:noFill/>
          </a:ln>
        </p:spPr>
        <p:txBody>
          <a:bodyPr anchorCtr="0" anchor="t" bIns="34275" lIns="68575" spcFirstLastPara="1" rIns="68575" wrap="square" tIns="34275">
            <a:normAutofit fontScale="25000" lnSpcReduction="20000"/>
          </a:bodyPr>
          <a:lstStyle/>
          <a:p>
            <a:pPr indent="0" lvl="0" marL="0" rtl="0" algn="l">
              <a:lnSpc>
                <a:spcPct val="90000"/>
              </a:lnSpc>
              <a:spcBef>
                <a:spcPts val="0"/>
              </a:spcBef>
              <a:spcAft>
                <a:spcPts val="0"/>
              </a:spcAft>
              <a:buClr>
                <a:schemeClr val="dk1"/>
              </a:buClr>
              <a:buSzPct val="116666"/>
              <a:buNone/>
            </a:pPr>
            <a:r>
              <a:t/>
            </a:r>
            <a:endParaRPr/>
          </a:p>
          <a:p>
            <a:pPr indent="-152400" lvl="0" marL="177800" rtl="0" algn="l">
              <a:lnSpc>
                <a:spcPct val="90000"/>
              </a:lnSpc>
              <a:spcBef>
                <a:spcPts val="800"/>
              </a:spcBef>
              <a:spcAft>
                <a:spcPts val="0"/>
              </a:spcAft>
              <a:buSzPct val="100000"/>
              <a:buChar char="●"/>
            </a:pPr>
            <a:r>
              <a:rPr lang="el" sz="7200">
                <a:solidFill>
                  <a:schemeClr val="dk1"/>
                </a:solidFill>
              </a:rPr>
              <a:t>Not significant differences in intention to use smart technology among ages and educational levels</a:t>
            </a:r>
            <a:endParaRPr sz="7200">
              <a:solidFill>
                <a:schemeClr val="dk1"/>
              </a:solidFill>
            </a:endParaRPr>
          </a:p>
          <a:p>
            <a:pPr indent="0" lvl="0" marL="177800" rtl="0" algn="l">
              <a:lnSpc>
                <a:spcPct val="90000"/>
              </a:lnSpc>
              <a:spcBef>
                <a:spcPts val="800"/>
              </a:spcBef>
              <a:spcAft>
                <a:spcPts val="0"/>
              </a:spcAft>
              <a:buNone/>
            </a:pPr>
            <a:r>
              <a:t/>
            </a:r>
            <a:endParaRPr sz="7200">
              <a:solidFill>
                <a:schemeClr val="dk1"/>
              </a:solidFill>
            </a:endParaRPr>
          </a:p>
          <a:p>
            <a:pPr indent="-152400" lvl="0" marL="177800" rtl="0" algn="l">
              <a:lnSpc>
                <a:spcPct val="90000"/>
              </a:lnSpc>
              <a:spcBef>
                <a:spcPts val="800"/>
              </a:spcBef>
              <a:spcAft>
                <a:spcPts val="0"/>
              </a:spcAft>
              <a:buSzPct val="100000"/>
              <a:buChar char="●"/>
            </a:pPr>
            <a:r>
              <a:rPr lang="el" sz="7200">
                <a:solidFill>
                  <a:schemeClr val="dk1"/>
                </a:solidFill>
              </a:rPr>
              <a:t>Higher intention to use such technology from males</a:t>
            </a:r>
            <a:endParaRPr sz="7200">
              <a:solidFill>
                <a:schemeClr val="dk1"/>
              </a:solidFill>
            </a:endParaRPr>
          </a:p>
          <a:p>
            <a:pPr indent="0" lvl="0" marL="177800" rtl="0" algn="l">
              <a:lnSpc>
                <a:spcPct val="90000"/>
              </a:lnSpc>
              <a:spcBef>
                <a:spcPts val="800"/>
              </a:spcBef>
              <a:spcAft>
                <a:spcPts val="0"/>
              </a:spcAft>
              <a:buNone/>
            </a:pPr>
            <a:r>
              <a:t/>
            </a:r>
            <a:endParaRPr sz="7200">
              <a:solidFill>
                <a:schemeClr val="dk1"/>
              </a:solidFill>
            </a:endParaRPr>
          </a:p>
          <a:p>
            <a:pPr indent="-152400" lvl="0" marL="177800" rtl="0" algn="l">
              <a:lnSpc>
                <a:spcPct val="90000"/>
              </a:lnSpc>
              <a:spcBef>
                <a:spcPts val="800"/>
              </a:spcBef>
              <a:spcAft>
                <a:spcPts val="0"/>
              </a:spcAft>
              <a:buSzPct val="100000"/>
              <a:buChar char="●"/>
            </a:pPr>
            <a:r>
              <a:rPr lang="el" sz="7200">
                <a:solidFill>
                  <a:schemeClr val="dk1"/>
                </a:solidFill>
              </a:rPr>
              <a:t>Connection between high incomes and expression of usefulness </a:t>
            </a:r>
            <a:endParaRPr sz="7200">
              <a:solidFill>
                <a:schemeClr val="dk1"/>
              </a:solidFill>
            </a:endParaRPr>
          </a:p>
          <a:p>
            <a:pPr indent="0" lvl="0" marL="177800" rtl="0" algn="l">
              <a:lnSpc>
                <a:spcPct val="90000"/>
              </a:lnSpc>
              <a:spcBef>
                <a:spcPts val="800"/>
              </a:spcBef>
              <a:spcAft>
                <a:spcPts val="0"/>
              </a:spcAft>
              <a:buNone/>
            </a:pPr>
            <a:r>
              <a:t/>
            </a:r>
            <a:endParaRPr sz="7200">
              <a:solidFill>
                <a:schemeClr val="dk1"/>
              </a:solidFill>
            </a:endParaRPr>
          </a:p>
          <a:p>
            <a:pPr indent="-152400" lvl="0" marL="177800" rtl="0" algn="l">
              <a:lnSpc>
                <a:spcPct val="90000"/>
              </a:lnSpc>
              <a:spcBef>
                <a:spcPts val="800"/>
              </a:spcBef>
              <a:spcAft>
                <a:spcPts val="0"/>
              </a:spcAft>
              <a:buSzPct val="100000"/>
              <a:buChar char="●"/>
            </a:pPr>
            <a:r>
              <a:rPr lang="el" sz="7200">
                <a:solidFill>
                  <a:schemeClr val="dk1"/>
                </a:solidFill>
              </a:rPr>
              <a:t>Lower degree of social influence from lower incomes</a:t>
            </a:r>
            <a:endParaRPr sz="7200">
              <a:solidFill>
                <a:schemeClr val="dk1"/>
              </a:solidFill>
            </a:endParaRPr>
          </a:p>
          <a:p>
            <a:pPr indent="-38100" lvl="0" marL="177800" rtl="0" algn="l">
              <a:lnSpc>
                <a:spcPct val="90000"/>
              </a:lnSpc>
              <a:spcBef>
                <a:spcPts val="800"/>
              </a:spcBef>
              <a:spcAft>
                <a:spcPts val="0"/>
              </a:spcAft>
              <a:buClr>
                <a:schemeClr val="dk1"/>
              </a:buClr>
              <a:buSzPct val="116666"/>
              <a:buNone/>
            </a:pPr>
            <a:r>
              <a:t/>
            </a:r>
            <a:endParaRPr>
              <a:solidFill>
                <a:schemeClr val="dk1"/>
              </a:solidFill>
            </a:endParaRPr>
          </a:p>
          <a:p>
            <a:pPr indent="-38100" lvl="0" marL="177800" rtl="0" algn="l">
              <a:lnSpc>
                <a:spcPct val="90000"/>
              </a:lnSpc>
              <a:spcBef>
                <a:spcPts val="800"/>
              </a:spcBef>
              <a:spcAft>
                <a:spcPts val="0"/>
              </a:spcAft>
              <a:buClr>
                <a:schemeClr val="dk1"/>
              </a:buClr>
              <a:buSzPct val="116666"/>
              <a:buNone/>
            </a:pPr>
            <a:r>
              <a:t/>
            </a:r>
            <a:endParaRPr>
              <a:solidFill>
                <a:schemeClr val="dk1"/>
              </a:solidFill>
            </a:endParaRPr>
          </a:p>
          <a:p>
            <a:pPr indent="-38100" lvl="0" marL="177800" rtl="0" algn="l">
              <a:lnSpc>
                <a:spcPct val="90000"/>
              </a:lnSpc>
              <a:spcBef>
                <a:spcPts val="800"/>
              </a:spcBef>
              <a:spcAft>
                <a:spcPts val="0"/>
              </a:spcAft>
              <a:buClr>
                <a:schemeClr val="dk1"/>
              </a:buClr>
              <a:buSzPct val="116666"/>
              <a:buNone/>
            </a:pPr>
            <a:r>
              <a:t/>
            </a:r>
            <a:endParaRPr>
              <a:solidFill>
                <a:schemeClr val="dk1"/>
              </a:solidFill>
            </a:endParaRPr>
          </a:p>
          <a:p>
            <a:pPr indent="-38100" lvl="0" marL="177800" rtl="0" algn="l">
              <a:lnSpc>
                <a:spcPct val="90000"/>
              </a:lnSpc>
              <a:spcBef>
                <a:spcPts val="800"/>
              </a:spcBef>
              <a:spcAft>
                <a:spcPts val="0"/>
              </a:spcAft>
              <a:buClr>
                <a:schemeClr val="dk1"/>
              </a:buClr>
              <a:buSzPct val="116666"/>
              <a:buNone/>
            </a:pPr>
            <a:r>
              <a:t/>
            </a:r>
            <a:endParaRPr>
              <a:solidFill>
                <a:schemeClr val="dk1"/>
              </a:solidFill>
            </a:endParaRPr>
          </a:p>
          <a:p>
            <a:pPr indent="-38100" lvl="0" marL="177800" rtl="0" algn="l">
              <a:lnSpc>
                <a:spcPct val="90000"/>
              </a:lnSpc>
              <a:spcBef>
                <a:spcPts val="800"/>
              </a:spcBef>
              <a:spcAft>
                <a:spcPts val="0"/>
              </a:spcAft>
              <a:buClr>
                <a:schemeClr val="dk1"/>
              </a:buClr>
              <a:buSzPct val="116666"/>
              <a:buNone/>
            </a:pPr>
            <a:r>
              <a:t/>
            </a:r>
            <a:endParaRPr>
              <a:solidFill>
                <a:schemeClr val="dk1"/>
              </a:solidFill>
            </a:endParaRPr>
          </a:p>
          <a:p>
            <a:pPr indent="-38100" lvl="0" marL="177800" rtl="0" algn="l">
              <a:lnSpc>
                <a:spcPct val="90000"/>
              </a:lnSpc>
              <a:spcBef>
                <a:spcPts val="800"/>
              </a:spcBef>
              <a:spcAft>
                <a:spcPts val="0"/>
              </a:spcAft>
              <a:buClr>
                <a:schemeClr val="dk1"/>
              </a:buClr>
              <a:buSzPct val="116666"/>
              <a:buNone/>
            </a:pPr>
            <a:r>
              <a:t/>
            </a:r>
            <a:endParaRPr/>
          </a:p>
          <a:p>
            <a:pPr indent="-38100" lvl="0" marL="177800" rtl="0" algn="l">
              <a:lnSpc>
                <a:spcPct val="90000"/>
              </a:lnSpc>
              <a:spcBef>
                <a:spcPts val="800"/>
              </a:spcBef>
              <a:spcAft>
                <a:spcPts val="0"/>
              </a:spcAft>
              <a:buClr>
                <a:schemeClr val="dk1"/>
              </a:buClr>
              <a:buSzPct val="116666"/>
              <a:buNone/>
            </a:pPr>
            <a:r>
              <a:t/>
            </a:r>
            <a:endParaRPr/>
          </a:p>
          <a:p>
            <a:pPr indent="-38100" lvl="0" marL="177800" rtl="0" algn="l">
              <a:lnSpc>
                <a:spcPct val="90000"/>
              </a:lnSpc>
              <a:spcBef>
                <a:spcPts val="800"/>
              </a:spcBef>
              <a:spcAft>
                <a:spcPts val="1200"/>
              </a:spcAft>
              <a:buClr>
                <a:schemeClr val="dk1"/>
              </a:buClr>
              <a:buSzPct val="116666"/>
              <a:buNone/>
            </a:pPr>
            <a:r>
              <a:t/>
            </a:r>
            <a:endParaRPr/>
          </a:p>
        </p:txBody>
      </p:sp>
      <p:sp>
        <p:nvSpPr>
          <p:cNvPr id="129" name="Google Shape;129;p24"/>
          <p:cNvSpPr txBox="1"/>
          <p:nvPr/>
        </p:nvSpPr>
        <p:spPr>
          <a:xfrm>
            <a:off x="2283224" y="485200"/>
            <a:ext cx="4758900" cy="994200"/>
          </a:xfrm>
          <a:prstGeom prst="rect">
            <a:avLst/>
          </a:prstGeom>
          <a:noFill/>
          <a:ln>
            <a:noFill/>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chemeClr val="dk1"/>
              </a:buClr>
              <a:buSzPts val="2400"/>
              <a:buFont typeface="Calibri"/>
              <a:buNone/>
            </a:pPr>
            <a:r>
              <a:rPr b="1" i="0" lang="el" sz="2500" cap="none" strike="noStrike">
                <a:solidFill>
                  <a:schemeClr val="dk1"/>
                </a:solidFill>
                <a:latin typeface="Proxima Nova"/>
                <a:ea typeface="Proxima Nova"/>
                <a:cs typeface="Proxima Nova"/>
                <a:sym typeface="Proxima Nova"/>
              </a:rPr>
              <a:t>Technology and Social Groups</a:t>
            </a:r>
            <a:endParaRPr b="1" i="0" sz="2500" cap="none" strike="noStrike">
              <a:solidFill>
                <a:schemeClr val="dk1"/>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15" st="1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33" name="Shape 133"/>
        <p:cNvGrpSpPr/>
        <p:nvPr/>
      </p:nvGrpSpPr>
      <p:grpSpPr>
        <a:xfrm>
          <a:off x="0" y="0"/>
          <a:ext cx="0" cy="0"/>
          <a:chOff x="0" y="0"/>
          <a:chExt cx="0" cy="0"/>
        </a:xfrm>
      </p:grpSpPr>
      <p:sp>
        <p:nvSpPr>
          <p:cNvPr id="134" name="Google Shape;134;p25"/>
          <p:cNvSpPr txBox="1"/>
          <p:nvPr>
            <p:ph type="ctrTitle"/>
          </p:nvPr>
        </p:nvSpPr>
        <p:spPr>
          <a:xfrm>
            <a:off x="472350" y="1264925"/>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l">
                <a:latin typeface="Calibri"/>
                <a:ea typeface="Calibri"/>
                <a:cs typeface="Calibri"/>
                <a:sym typeface="Calibri"/>
              </a:rPr>
              <a:t>Findings</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0" y="148425"/>
            <a:ext cx="8832300" cy="8115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lang="el" sz="2100"/>
              <a:t>The participants (n = 20) were mostly males (75%) (females, 25%)</a:t>
            </a:r>
            <a:endParaRPr sz="2100"/>
          </a:p>
          <a:p>
            <a:pPr indent="0" lvl="0" marL="0" rtl="0" algn="l">
              <a:spcBef>
                <a:spcPts val="1200"/>
              </a:spcBef>
              <a:spcAft>
                <a:spcPts val="0"/>
              </a:spcAft>
              <a:buNone/>
            </a:pPr>
            <a:r>
              <a:t/>
            </a:r>
            <a:endParaRPr/>
          </a:p>
        </p:txBody>
      </p:sp>
      <p:pic>
        <p:nvPicPr>
          <p:cNvPr id="140" name="Google Shape;140;p26" title="Points scored"/>
          <p:cNvPicPr preferRelativeResize="0"/>
          <p:nvPr/>
        </p:nvPicPr>
        <p:blipFill>
          <a:blip r:embed="rId3">
            <a:alphaModFix/>
          </a:blip>
          <a:stretch>
            <a:fillRect/>
          </a:stretch>
        </p:blipFill>
        <p:spPr>
          <a:xfrm>
            <a:off x="1266147" y="960000"/>
            <a:ext cx="6300000" cy="3960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0" y="0"/>
            <a:ext cx="8832300" cy="6444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lang="el" sz="2100"/>
              <a:t>The majority of participants (70%)(n = 14) were between the ages of 16 - 25</a:t>
            </a:r>
            <a:br>
              <a:rPr lang="el" sz="2100"/>
            </a:br>
            <a:endParaRPr sz="2100"/>
          </a:p>
          <a:p>
            <a:pPr indent="0" lvl="0" marL="0" rtl="0" algn="l">
              <a:spcBef>
                <a:spcPts val="1200"/>
              </a:spcBef>
              <a:spcAft>
                <a:spcPts val="0"/>
              </a:spcAft>
              <a:buNone/>
            </a:pPr>
            <a:r>
              <a:t/>
            </a:r>
            <a:endParaRPr/>
          </a:p>
        </p:txBody>
      </p:sp>
      <p:pic>
        <p:nvPicPr>
          <p:cNvPr id="146" name="Google Shape;146;p27" title="Points scored"/>
          <p:cNvPicPr preferRelativeResize="0"/>
          <p:nvPr/>
        </p:nvPicPr>
        <p:blipFill>
          <a:blip r:embed="rId3">
            <a:alphaModFix/>
          </a:blip>
          <a:stretch>
            <a:fillRect/>
          </a:stretch>
        </p:blipFill>
        <p:spPr>
          <a:xfrm>
            <a:off x="1266150" y="921900"/>
            <a:ext cx="6300000" cy="3960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13" y="261900"/>
            <a:ext cx="8832300" cy="7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l" sz="2100"/>
              <a:t>60% (n = 12) of participants earned 0 - 5000 euros annually</a:t>
            </a:r>
            <a:endParaRPr sz="2100"/>
          </a:p>
        </p:txBody>
      </p:sp>
      <p:pic>
        <p:nvPicPr>
          <p:cNvPr id="152" name="Google Shape;152;p28" title="Points scored"/>
          <p:cNvPicPr preferRelativeResize="0"/>
          <p:nvPr/>
        </p:nvPicPr>
        <p:blipFill>
          <a:blip r:embed="rId3">
            <a:alphaModFix/>
          </a:blip>
          <a:stretch>
            <a:fillRect/>
          </a:stretch>
        </p:blipFill>
        <p:spPr>
          <a:xfrm>
            <a:off x="1326313" y="1017600"/>
            <a:ext cx="6179676" cy="3821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98950" y="237000"/>
            <a:ext cx="8832300" cy="78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sz="2100"/>
              <a:t>The vast majority of participants showed a preference for the use of new technology in regards to home security</a:t>
            </a:r>
            <a:endParaRPr sz="2100"/>
          </a:p>
        </p:txBody>
      </p:sp>
      <p:pic>
        <p:nvPicPr>
          <p:cNvPr id="158" name="Google Shape;158;p29" title="Points scored"/>
          <p:cNvPicPr preferRelativeResize="0"/>
          <p:nvPr/>
        </p:nvPicPr>
        <p:blipFill>
          <a:blip r:embed="rId3">
            <a:alphaModFix/>
          </a:blip>
          <a:stretch>
            <a:fillRect/>
          </a:stretch>
        </p:blipFill>
        <p:spPr>
          <a:xfrm>
            <a:off x="1266150" y="1017600"/>
            <a:ext cx="6300000" cy="3960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86600" y="235025"/>
            <a:ext cx="8832300" cy="656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l" sz="2100"/>
              <a:t>Participants also showed a strong preference for e-payment services</a:t>
            </a:r>
            <a:endParaRPr sz="2100"/>
          </a:p>
        </p:txBody>
      </p:sp>
      <p:pic>
        <p:nvPicPr>
          <p:cNvPr id="164" name="Google Shape;164;p30" title="Points scored"/>
          <p:cNvPicPr preferRelativeResize="0"/>
          <p:nvPr/>
        </p:nvPicPr>
        <p:blipFill>
          <a:blip r:embed="rId3">
            <a:alphaModFix/>
          </a:blip>
          <a:stretch>
            <a:fillRect/>
          </a:stretch>
        </p:blipFill>
        <p:spPr>
          <a:xfrm>
            <a:off x="1422000" y="1017600"/>
            <a:ext cx="6300000" cy="3960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0" y="210300"/>
            <a:ext cx="8832300" cy="1017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l" sz="2100"/>
              <a:t>The majority of participants believe that telemedicine is useful</a:t>
            </a:r>
            <a:endParaRPr sz="2100"/>
          </a:p>
        </p:txBody>
      </p:sp>
      <p:pic>
        <p:nvPicPr>
          <p:cNvPr id="170" name="Google Shape;170;p31" title="Points scored"/>
          <p:cNvPicPr preferRelativeResize="0"/>
          <p:nvPr/>
        </p:nvPicPr>
        <p:blipFill>
          <a:blip r:embed="rId3">
            <a:alphaModFix/>
          </a:blip>
          <a:stretch>
            <a:fillRect/>
          </a:stretch>
        </p:blipFill>
        <p:spPr>
          <a:xfrm>
            <a:off x="1266150" y="1017600"/>
            <a:ext cx="6300000" cy="3960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0" y="334000"/>
            <a:ext cx="8832300" cy="1264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l" sz="2100"/>
              <a:t>T</a:t>
            </a:r>
            <a:r>
              <a:rPr lang="el" sz="2100"/>
              <a:t>o a large extent, the participants feel able to use the smart devices of their home without having any </a:t>
            </a:r>
            <a:r>
              <a:rPr lang="el" sz="2100"/>
              <a:t>technological expertise</a:t>
            </a:r>
            <a:endParaRPr sz="2100"/>
          </a:p>
        </p:txBody>
      </p:sp>
      <p:pic>
        <p:nvPicPr>
          <p:cNvPr id="176" name="Google Shape;176;p32" title="Points scored"/>
          <p:cNvPicPr preferRelativeResize="0"/>
          <p:nvPr/>
        </p:nvPicPr>
        <p:blipFill>
          <a:blip r:embed="rId3">
            <a:alphaModFix/>
          </a:blip>
          <a:stretch>
            <a:fillRect/>
          </a:stretch>
        </p:blipFill>
        <p:spPr>
          <a:xfrm>
            <a:off x="1422000" y="1264800"/>
            <a:ext cx="6300000" cy="3960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CECF1"/>
        </a:solid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311700" y="4373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l"/>
              <a:t>Introduction</a:t>
            </a:r>
            <a:endParaRPr b="1"/>
          </a:p>
        </p:txBody>
      </p:sp>
      <p:sp>
        <p:nvSpPr>
          <p:cNvPr id="72" name="Google Shape;72;p15"/>
          <p:cNvSpPr txBox="1"/>
          <p:nvPr>
            <p:ph idx="1" type="body"/>
          </p:nvPr>
        </p:nvSpPr>
        <p:spPr>
          <a:xfrm>
            <a:off x="311700" y="135382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l">
                <a:solidFill>
                  <a:schemeClr val="dk1"/>
                </a:solidFill>
              </a:rPr>
              <a:t>Smart homes are residences equipped with interconnected devices and systems, that aim to increase the user’s comfort, security and entertainment while also providing him with energy information as well as the ability to remote control the devices.</a:t>
            </a:r>
            <a:endParaRPr>
              <a:solidFill>
                <a:schemeClr val="dk1"/>
              </a:solidFill>
            </a:endParaRPr>
          </a:p>
          <a:p>
            <a:pPr indent="0" lvl="0" marL="0" rtl="0" algn="l">
              <a:spcBef>
                <a:spcPts val="0"/>
              </a:spcBef>
              <a:spcAft>
                <a:spcPts val="0"/>
              </a:spcAft>
              <a:buNone/>
            </a:pPr>
            <a:r>
              <a:rPr lang="el">
                <a:solidFill>
                  <a:schemeClr val="dk1"/>
                </a:solidFill>
              </a:rPr>
              <a:t>Some examples include:</a:t>
            </a:r>
            <a:endParaRPr>
              <a:solidFill>
                <a:schemeClr val="dk1"/>
              </a:solidFill>
            </a:endParaRPr>
          </a:p>
          <a:p>
            <a:pPr indent="0" lvl="0" marL="0" rtl="0" algn="l">
              <a:spcBef>
                <a:spcPts val="0"/>
              </a:spcBef>
              <a:spcAft>
                <a:spcPts val="0"/>
              </a:spcAft>
              <a:buClr>
                <a:schemeClr val="dk1"/>
              </a:buClr>
              <a:buSzPct val="61111"/>
              <a:buFont typeface="Arial"/>
              <a:buNone/>
            </a:pPr>
            <a:r>
              <a:t/>
            </a:r>
            <a:endParaRPr>
              <a:solidFill>
                <a:schemeClr val="dk1"/>
              </a:solidFill>
            </a:endParaRPr>
          </a:p>
          <a:p>
            <a:pPr indent="-334327" lvl="0" marL="457200" rtl="0" algn="l">
              <a:spcBef>
                <a:spcPts val="0"/>
              </a:spcBef>
              <a:spcAft>
                <a:spcPts val="0"/>
              </a:spcAft>
              <a:buClr>
                <a:schemeClr val="dk1"/>
              </a:buClr>
              <a:buSzPct val="100000"/>
              <a:buChar char="●"/>
            </a:pPr>
            <a:r>
              <a:rPr lang="el">
                <a:solidFill>
                  <a:schemeClr val="dk1"/>
                </a:solidFill>
              </a:rPr>
              <a:t>Smart lighting</a:t>
            </a:r>
            <a:endParaRPr>
              <a:solidFill>
                <a:schemeClr val="dk1"/>
              </a:solidFill>
            </a:endParaRPr>
          </a:p>
          <a:p>
            <a:pPr indent="0" lvl="0" marL="0" rtl="0" algn="l">
              <a:spcBef>
                <a:spcPts val="0"/>
              </a:spcBef>
              <a:spcAft>
                <a:spcPts val="0"/>
              </a:spcAft>
              <a:buClr>
                <a:schemeClr val="dk1"/>
              </a:buClr>
              <a:buSzPct val="61111"/>
              <a:buFont typeface="Arial"/>
              <a:buNone/>
            </a:pPr>
            <a:r>
              <a:t/>
            </a:r>
            <a:endParaRPr>
              <a:solidFill>
                <a:schemeClr val="dk1"/>
              </a:solidFill>
            </a:endParaRPr>
          </a:p>
          <a:p>
            <a:pPr indent="-334327" lvl="0" marL="457200" rtl="0" algn="l">
              <a:spcBef>
                <a:spcPts val="0"/>
              </a:spcBef>
              <a:spcAft>
                <a:spcPts val="0"/>
              </a:spcAft>
              <a:buClr>
                <a:schemeClr val="dk1"/>
              </a:buClr>
              <a:buSzPct val="100000"/>
              <a:buChar char="●"/>
            </a:pPr>
            <a:r>
              <a:rPr lang="el">
                <a:solidFill>
                  <a:schemeClr val="dk1"/>
                </a:solidFill>
              </a:rPr>
              <a:t>Entertainment devices</a:t>
            </a:r>
            <a:endParaRPr>
              <a:solidFill>
                <a:schemeClr val="dk1"/>
              </a:solidFill>
            </a:endParaRPr>
          </a:p>
          <a:p>
            <a:pPr indent="0" lvl="0" marL="0" rtl="0" algn="l">
              <a:spcBef>
                <a:spcPts val="0"/>
              </a:spcBef>
              <a:spcAft>
                <a:spcPts val="0"/>
              </a:spcAft>
              <a:buClr>
                <a:schemeClr val="dk1"/>
              </a:buClr>
              <a:buSzPct val="61111"/>
              <a:buFont typeface="Arial"/>
              <a:buNone/>
            </a:pPr>
            <a:r>
              <a:t/>
            </a:r>
            <a:endParaRPr>
              <a:solidFill>
                <a:schemeClr val="dk1"/>
              </a:solidFill>
            </a:endParaRPr>
          </a:p>
          <a:p>
            <a:pPr indent="-334327" lvl="0" marL="457200" rtl="0" algn="l">
              <a:spcBef>
                <a:spcPts val="0"/>
              </a:spcBef>
              <a:spcAft>
                <a:spcPts val="0"/>
              </a:spcAft>
              <a:buClr>
                <a:schemeClr val="dk1"/>
              </a:buClr>
              <a:buSzPct val="100000"/>
              <a:buChar char="●"/>
            </a:pPr>
            <a:r>
              <a:rPr lang="el">
                <a:solidFill>
                  <a:schemeClr val="dk1"/>
                </a:solidFill>
              </a:rPr>
              <a:t>Security cameras</a:t>
            </a:r>
            <a:endParaRPr>
              <a:solidFill>
                <a:schemeClr val="dk1"/>
              </a:solidFill>
            </a:endParaRPr>
          </a:p>
          <a:p>
            <a:pPr indent="0" lvl="0" marL="0" rtl="0" algn="l">
              <a:spcBef>
                <a:spcPts val="0"/>
              </a:spcBef>
              <a:spcAft>
                <a:spcPts val="0"/>
              </a:spcAft>
              <a:buClr>
                <a:schemeClr val="dk1"/>
              </a:buClr>
              <a:buSzPct val="61111"/>
              <a:buFont typeface="Arial"/>
              <a:buNone/>
            </a:pPr>
            <a:r>
              <a:t/>
            </a:r>
            <a:endParaRPr>
              <a:solidFill>
                <a:schemeClr val="dk1"/>
              </a:solidFill>
            </a:endParaRPr>
          </a:p>
          <a:p>
            <a:pPr indent="-334327" lvl="0" marL="457200" rtl="0" algn="l">
              <a:spcBef>
                <a:spcPts val="0"/>
              </a:spcBef>
              <a:spcAft>
                <a:spcPts val="0"/>
              </a:spcAft>
              <a:buClr>
                <a:schemeClr val="dk1"/>
              </a:buClr>
              <a:buSzPct val="100000"/>
              <a:buChar char="●"/>
            </a:pPr>
            <a:r>
              <a:rPr lang="el">
                <a:solidFill>
                  <a:schemeClr val="dk1"/>
                </a:solidFill>
              </a:rPr>
              <a:t>Voice assistants</a:t>
            </a:r>
            <a:endParaRPr>
              <a:solidFill>
                <a:schemeClr val="dk1"/>
              </a:solidFill>
            </a:endParaRPr>
          </a:p>
          <a:p>
            <a:pPr indent="0" lvl="0" marL="0" rtl="0" algn="l">
              <a:spcBef>
                <a:spcPts val="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0" y="173175"/>
            <a:ext cx="8832300" cy="1017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l" sz="2100"/>
              <a:t>A large portion of participants believe that installation, repair and maintenance of smart home technology is high for them</a:t>
            </a:r>
            <a:endParaRPr sz="2100"/>
          </a:p>
        </p:txBody>
      </p:sp>
      <p:pic>
        <p:nvPicPr>
          <p:cNvPr id="182" name="Google Shape;182;p33" title="Points scored"/>
          <p:cNvPicPr preferRelativeResize="0"/>
          <p:nvPr/>
        </p:nvPicPr>
        <p:blipFill>
          <a:blip r:embed="rId3">
            <a:alphaModFix/>
          </a:blip>
          <a:stretch>
            <a:fillRect/>
          </a:stretch>
        </p:blipFill>
        <p:spPr>
          <a:xfrm>
            <a:off x="1422000" y="1017600"/>
            <a:ext cx="6300000" cy="3960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0" y="173175"/>
            <a:ext cx="8832300" cy="1017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l" sz="2100"/>
              <a:t>Nearly all participants agreed that social recognition was not a factor when purchasing a new product</a:t>
            </a:r>
            <a:endParaRPr sz="2100"/>
          </a:p>
        </p:txBody>
      </p:sp>
      <p:pic>
        <p:nvPicPr>
          <p:cNvPr id="188" name="Google Shape;188;p34" title="Points scored"/>
          <p:cNvPicPr preferRelativeResize="0"/>
          <p:nvPr/>
        </p:nvPicPr>
        <p:blipFill>
          <a:blip r:embed="rId3">
            <a:alphaModFix/>
          </a:blip>
          <a:stretch>
            <a:fillRect/>
          </a:stretch>
        </p:blipFill>
        <p:spPr>
          <a:xfrm>
            <a:off x="1422000" y="1017600"/>
            <a:ext cx="6300000" cy="3960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txBox="1"/>
          <p:nvPr>
            <p:ph type="title"/>
          </p:nvPr>
        </p:nvSpPr>
        <p:spPr>
          <a:xfrm>
            <a:off x="0" y="185550"/>
            <a:ext cx="8832300" cy="1017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l" sz="2100"/>
              <a:t>The </a:t>
            </a:r>
            <a:r>
              <a:rPr lang="el" sz="2100"/>
              <a:t>majority of participants intend to use smart security cameras and locks</a:t>
            </a:r>
            <a:endParaRPr sz="2100"/>
          </a:p>
        </p:txBody>
      </p:sp>
      <p:pic>
        <p:nvPicPr>
          <p:cNvPr id="194" name="Google Shape;194;p35" title="Points scored"/>
          <p:cNvPicPr preferRelativeResize="0"/>
          <p:nvPr/>
        </p:nvPicPr>
        <p:blipFill>
          <a:blip r:embed="rId3">
            <a:alphaModFix/>
          </a:blip>
          <a:stretch>
            <a:fillRect/>
          </a:stretch>
        </p:blipFill>
        <p:spPr>
          <a:xfrm>
            <a:off x="1266150" y="1017591"/>
            <a:ext cx="6300000" cy="3960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6"/>
          <p:cNvSpPr txBox="1"/>
          <p:nvPr>
            <p:ph type="title"/>
          </p:nvPr>
        </p:nvSpPr>
        <p:spPr>
          <a:xfrm>
            <a:off x="0" y="309250"/>
            <a:ext cx="8832300" cy="1017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l" sz="2100"/>
              <a:t>Participants showed moderate intent to use smart smoke detectors</a:t>
            </a:r>
            <a:endParaRPr sz="2100"/>
          </a:p>
        </p:txBody>
      </p:sp>
      <p:pic>
        <p:nvPicPr>
          <p:cNvPr id="200" name="Google Shape;200;p36" title="Points scored"/>
          <p:cNvPicPr preferRelativeResize="0"/>
          <p:nvPr/>
        </p:nvPicPr>
        <p:blipFill>
          <a:blip r:embed="rId3">
            <a:alphaModFix/>
          </a:blip>
          <a:stretch>
            <a:fillRect/>
          </a:stretch>
        </p:blipFill>
        <p:spPr>
          <a:xfrm>
            <a:off x="1266150" y="1017600"/>
            <a:ext cx="6300000" cy="3960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0" y="173200"/>
            <a:ext cx="8832300" cy="1017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l" sz="2100"/>
              <a:t>Participants showed low to moderate intent to use household cleaning robots</a:t>
            </a:r>
            <a:endParaRPr sz="2100"/>
          </a:p>
        </p:txBody>
      </p:sp>
      <p:pic>
        <p:nvPicPr>
          <p:cNvPr id="206" name="Google Shape;206;p37" title="Points scored"/>
          <p:cNvPicPr preferRelativeResize="0"/>
          <p:nvPr/>
        </p:nvPicPr>
        <p:blipFill>
          <a:blip r:embed="rId3">
            <a:alphaModFix/>
          </a:blip>
          <a:stretch>
            <a:fillRect/>
          </a:stretch>
        </p:blipFill>
        <p:spPr>
          <a:xfrm>
            <a:off x="1422000" y="1017600"/>
            <a:ext cx="6300000" cy="3960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8"/>
          <p:cNvSpPr txBox="1"/>
          <p:nvPr>
            <p:ph type="title"/>
          </p:nvPr>
        </p:nvSpPr>
        <p:spPr>
          <a:xfrm>
            <a:off x="0" y="185550"/>
            <a:ext cx="8862000" cy="1165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l" sz="2100"/>
              <a:t>Participants showed moderate to high intent to use smart household appliances (Smart fridges, air conditioners, washing machines etc.)</a:t>
            </a:r>
            <a:endParaRPr sz="2100"/>
          </a:p>
        </p:txBody>
      </p:sp>
      <p:pic>
        <p:nvPicPr>
          <p:cNvPr id="212" name="Google Shape;212;p38" title="Points scored"/>
          <p:cNvPicPr preferRelativeResize="0"/>
          <p:nvPr/>
        </p:nvPicPr>
        <p:blipFill>
          <a:blip r:embed="rId3">
            <a:alphaModFix/>
          </a:blip>
          <a:stretch>
            <a:fillRect/>
          </a:stretch>
        </p:blipFill>
        <p:spPr>
          <a:xfrm>
            <a:off x="1281000" y="1248000"/>
            <a:ext cx="6300000" cy="3895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9"/>
          <p:cNvSpPr txBox="1"/>
          <p:nvPr>
            <p:ph type="title"/>
          </p:nvPr>
        </p:nvSpPr>
        <p:spPr>
          <a:xfrm>
            <a:off x="0" y="185550"/>
            <a:ext cx="8832300" cy="1017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l" sz="2100"/>
              <a:t>Participants also showed moderate intent to use smart lighting </a:t>
            </a:r>
            <a:endParaRPr sz="2100"/>
          </a:p>
        </p:txBody>
      </p:sp>
      <p:pic>
        <p:nvPicPr>
          <p:cNvPr id="218" name="Google Shape;218;p39" title="Points scored"/>
          <p:cNvPicPr preferRelativeResize="0"/>
          <p:nvPr/>
        </p:nvPicPr>
        <p:blipFill>
          <a:blip r:embed="rId3">
            <a:alphaModFix/>
          </a:blip>
          <a:stretch>
            <a:fillRect/>
          </a:stretch>
        </p:blipFill>
        <p:spPr>
          <a:xfrm>
            <a:off x="1266150" y="1017600"/>
            <a:ext cx="6300000" cy="3960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0"/>
          <p:cNvSpPr txBox="1"/>
          <p:nvPr>
            <p:ph type="title"/>
          </p:nvPr>
        </p:nvSpPr>
        <p:spPr>
          <a:xfrm>
            <a:off x="13" y="137175"/>
            <a:ext cx="8832300" cy="914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l" sz="2100"/>
              <a:t>Participants are to a small extent afraid of having their data stolen when using e-payment services</a:t>
            </a:r>
            <a:endParaRPr sz="2100"/>
          </a:p>
        </p:txBody>
      </p:sp>
      <p:pic>
        <p:nvPicPr>
          <p:cNvPr id="224" name="Google Shape;224;p40" title="Points scored"/>
          <p:cNvPicPr preferRelativeResize="0"/>
          <p:nvPr/>
        </p:nvPicPr>
        <p:blipFill>
          <a:blip r:embed="rId3">
            <a:alphaModFix/>
          </a:blip>
          <a:stretch>
            <a:fillRect/>
          </a:stretch>
        </p:blipFill>
        <p:spPr>
          <a:xfrm>
            <a:off x="1242863" y="1051575"/>
            <a:ext cx="6346575" cy="39242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1"/>
          <p:cNvSpPr txBox="1"/>
          <p:nvPr>
            <p:ph type="title"/>
          </p:nvPr>
        </p:nvSpPr>
        <p:spPr>
          <a:xfrm>
            <a:off x="311700" y="445025"/>
            <a:ext cx="8520600" cy="4188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b="1" lang="el">
                <a:latin typeface="Calibri"/>
                <a:ea typeface="Calibri"/>
                <a:cs typeface="Calibri"/>
                <a:sym typeface="Calibri"/>
              </a:rPr>
              <a:t>Comparison</a:t>
            </a:r>
            <a:endParaRPr b="1">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33" name="Shape 233"/>
        <p:cNvGrpSpPr/>
        <p:nvPr/>
      </p:nvGrpSpPr>
      <p:grpSpPr>
        <a:xfrm>
          <a:off x="0" y="0"/>
          <a:ext cx="0" cy="0"/>
          <a:chOff x="0" y="0"/>
          <a:chExt cx="0" cy="0"/>
        </a:xfrm>
      </p:grpSpPr>
      <p:sp>
        <p:nvSpPr>
          <p:cNvPr id="234" name="Google Shape;234;p42"/>
          <p:cNvSpPr txBox="1"/>
          <p:nvPr>
            <p:ph type="title"/>
          </p:nvPr>
        </p:nvSpPr>
        <p:spPr>
          <a:xfrm>
            <a:off x="255250" y="711200"/>
            <a:ext cx="8520600" cy="841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l" sz="2500"/>
              <a:t>I intend to use household cleaning robots</a:t>
            </a:r>
            <a:endParaRPr sz="2500"/>
          </a:p>
        </p:txBody>
      </p:sp>
      <p:pic>
        <p:nvPicPr>
          <p:cNvPr id="235" name="Google Shape;235;p42" title="Points scored"/>
          <p:cNvPicPr preferRelativeResize="0"/>
          <p:nvPr/>
        </p:nvPicPr>
        <p:blipFill>
          <a:blip r:embed="rId3">
            <a:alphaModFix/>
          </a:blip>
          <a:stretch>
            <a:fillRect/>
          </a:stretch>
        </p:blipFill>
        <p:spPr>
          <a:xfrm>
            <a:off x="0" y="2316473"/>
            <a:ext cx="4572000" cy="2827027"/>
          </a:xfrm>
          <a:prstGeom prst="rect">
            <a:avLst/>
          </a:prstGeom>
          <a:noFill/>
          <a:ln>
            <a:noFill/>
          </a:ln>
        </p:spPr>
      </p:pic>
      <p:pic>
        <p:nvPicPr>
          <p:cNvPr id="236" name="Google Shape;236;p42" title="Points scored"/>
          <p:cNvPicPr preferRelativeResize="0"/>
          <p:nvPr/>
        </p:nvPicPr>
        <p:blipFill>
          <a:blip r:embed="rId4">
            <a:alphaModFix/>
          </a:blip>
          <a:stretch>
            <a:fillRect/>
          </a:stretch>
        </p:blipFill>
        <p:spPr>
          <a:xfrm>
            <a:off x="4571988" y="2316475"/>
            <a:ext cx="4572012" cy="28270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CECF1"/>
        </a:solidFill>
      </p:bgPr>
    </p:bg>
    <p:spTree>
      <p:nvGrpSpPr>
        <p:cNvPr id="76" name="Shape 76"/>
        <p:cNvGrpSpPr/>
        <p:nvPr/>
      </p:nvGrpSpPr>
      <p:grpSpPr>
        <a:xfrm>
          <a:off x="0" y="0"/>
          <a:ext cx="0" cy="0"/>
          <a:chOff x="0" y="0"/>
          <a:chExt cx="0" cy="0"/>
        </a:xfrm>
      </p:grpSpPr>
      <p:sp>
        <p:nvSpPr>
          <p:cNvPr id="77" name="Google Shape;77;p16"/>
          <p:cNvSpPr txBox="1"/>
          <p:nvPr>
            <p:ph type="title"/>
          </p:nvPr>
        </p:nvSpPr>
        <p:spPr>
          <a:xfrm>
            <a:off x="248350" y="656250"/>
            <a:ext cx="2722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sz="2000" u="sng"/>
              <a:t>Benefits</a:t>
            </a:r>
            <a:endParaRPr sz="2000" u="sng"/>
          </a:p>
        </p:txBody>
      </p:sp>
      <p:sp>
        <p:nvSpPr>
          <p:cNvPr id="78" name="Google Shape;78;p16"/>
          <p:cNvSpPr txBox="1"/>
          <p:nvPr>
            <p:ph idx="1" type="body"/>
          </p:nvPr>
        </p:nvSpPr>
        <p:spPr>
          <a:xfrm>
            <a:off x="4229650" y="1068125"/>
            <a:ext cx="5058000" cy="3567000"/>
          </a:xfrm>
          <a:prstGeom prst="rect">
            <a:avLst/>
          </a:prstGeom>
        </p:spPr>
        <p:txBody>
          <a:bodyPr anchorCtr="0" anchor="b" bIns="91425" lIns="91425" spcFirstLastPara="1" rIns="91425" wrap="square" tIns="91425">
            <a:spAutoFit/>
          </a:bodyPr>
          <a:lstStyle/>
          <a:p>
            <a:pPr indent="0" lvl="0" marL="0" rtl="0" algn="l">
              <a:lnSpc>
                <a:spcPct val="90000"/>
              </a:lnSpc>
              <a:spcBef>
                <a:spcPts val="1000"/>
              </a:spcBef>
              <a:spcAft>
                <a:spcPts val="0"/>
              </a:spcAft>
              <a:buClr>
                <a:schemeClr val="dk1"/>
              </a:buClr>
              <a:buSzPts val="1100"/>
              <a:buFont typeface="Arial"/>
              <a:buNone/>
            </a:pPr>
            <a:r>
              <a:t/>
            </a:r>
            <a:endParaRPr>
              <a:solidFill>
                <a:schemeClr val="dk1"/>
              </a:solidFill>
            </a:endParaRPr>
          </a:p>
          <a:p>
            <a:pPr indent="-342900" lvl="0" marL="457200" rtl="0" algn="l">
              <a:lnSpc>
                <a:spcPct val="115000"/>
              </a:lnSpc>
              <a:spcBef>
                <a:spcPts val="1000"/>
              </a:spcBef>
              <a:spcAft>
                <a:spcPts val="0"/>
              </a:spcAft>
              <a:buClr>
                <a:schemeClr val="dk1"/>
              </a:buClr>
              <a:buSzPts val="1800"/>
              <a:buChar char="●"/>
            </a:pPr>
            <a:r>
              <a:rPr lang="el">
                <a:solidFill>
                  <a:schemeClr val="dk1"/>
                </a:solidFill>
              </a:rPr>
              <a:t>High cost in purchasing, installing and maintaining all the different devices</a:t>
            </a:r>
            <a:endParaRPr>
              <a:solidFill>
                <a:schemeClr val="dk1"/>
              </a:solidFill>
            </a:endParaRPr>
          </a:p>
          <a:p>
            <a:pPr indent="0" lvl="0" marL="457200" rtl="0" algn="l">
              <a:lnSpc>
                <a:spcPct val="90000"/>
              </a:lnSpc>
              <a:spcBef>
                <a:spcPts val="1000"/>
              </a:spcBef>
              <a:spcAft>
                <a:spcPts val="0"/>
              </a:spcAft>
              <a:buNone/>
            </a:pPr>
            <a:r>
              <a:t/>
            </a:r>
            <a:endParaRPr>
              <a:solidFill>
                <a:schemeClr val="dk1"/>
              </a:solidFill>
            </a:endParaRPr>
          </a:p>
          <a:p>
            <a:pPr indent="-342900" lvl="0" marL="457200" rtl="0" algn="l">
              <a:lnSpc>
                <a:spcPct val="90000"/>
              </a:lnSpc>
              <a:spcBef>
                <a:spcPts val="1000"/>
              </a:spcBef>
              <a:spcAft>
                <a:spcPts val="0"/>
              </a:spcAft>
              <a:buClr>
                <a:schemeClr val="dk1"/>
              </a:buClr>
              <a:buSzPts val="1800"/>
              <a:buChar char="●"/>
            </a:pPr>
            <a:r>
              <a:rPr lang="el">
                <a:solidFill>
                  <a:schemeClr val="dk1"/>
                </a:solidFill>
              </a:rPr>
              <a:t>Personal data breach</a:t>
            </a:r>
            <a:endParaRPr>
              <a:solidFill>
                <a:schemeClr val="dk1"/>
              </a:solidFill>
            </a:endParaRPr>
          </a:p>
          <a:p>
            <a:pPr indent="0" lvl="0" marL="457200" rtl="0" algn="l">
              <a:lnSpc>
                <a:spcPct val="90000"/>
              </a:lnSpc>
              <a:spcBef>
                <a:spcPts val="1000"/>
              </a:spcBef>
              <a:spcAft>
                <a:spcPts val="0"/>
              </a:spcAft>
              <a:buNone/>
            </a:pPr>
            <a:r>
              <a:rPr lang="el">
                <a:solidFill>
                  <a:schemeClr val="dk1"/>
                </a:solidFill>
              </a:rPr>
              <a:t> </a:t>
            </a:r>
            <a:endParaRPr>
              <a:solidFill>
                <a:schemeClr val="dk1"/>
              </a:solidFill>
            </a:endParaRPr>
          </a:p>
          <a:p>
            <a:pPr indent="-342900" lvl="0" marL="457200" rtl="0" algn="l">
              <a:lnSpc>
                <a:spcPct val="90000"/>
              </a:lnSpc>
              <a:spcBef>
                <a:spcPts val="1000"/>
              </a:spcBef>
              <a:spcAft>
                <a:spcPts val="0"/>
              </a:spcAft>
              <a:buClr>
                <a:schemeClr val="dk1"/>
              </a:buClr>
              <a:buSzPts val="1800"/>
              <a:buChar char="●"/>
            </a:pPr>
            <a:r>
              <a:rPr lang="el">
                <a:solidFill>
                  <a:schemeClr val="dk1"/>
                </a:solidFill>
              </a:rPr>
              <a:t>Lack of legal coverage</a:t>
            </a:r>
            <a:endParaRPr>
              <a:solidFill>
                <a:schemeClr val="dk1"/>
              </a:solidFill>
            </a:endParaRPr>
          </a:p>
          <a:p>
            <a:pPr indent="0" lvl="0" marL="0" rtl="0" algn="l">
              <a:lnSpc>
                <a:spcPct val="90000"/>
              </a:lnSpc>
              <a:spcBef>
                <a:spcPts val="1000"/>
              </a:spcBef>
              <a:spcAft>
                <a:spcPts val="0"/>
              </a:spcAft>
              <a:buClr>
                <a:schemeClr val="dk1"/>
              </a:buClr>
              <a:buSzPts val="1100"/>
              <a:buFont typeface="Arial"/>
              <a:buNone/>
            </a:pPr>
            <a:r>
              <a:t/>
            </a:r>
            <a:endParaRPr sz="1000">
              <a:solidFill>
                <a:srgbClr val="222222"/>
              </a:solidFill>
            </a:endParaRPr>
          </a:p>
          <a:p>
            <a:pPr indent="0" lvl="0" marL="0" rtl="0" algn="l">
              <a:lnSpc>
                <a:spcPct val="90000"/>
              </a:lnSpc>
              <a:spcBef>
                <a:spcPts val="1000"/>
              </a:spcBef>
              <a:spcAft>
                <a:spcPts val="0"/>
              </a:spcAft>
              <a:buClr>
                <a:schemeClr val="dk1"/>
              </a:buClr>
              <a:buSzPts val="1100"/>
              <a:buFont typeface="Arial"/>
              <a:buNone/>
            </a:pPr>
            <a:r>
              <a:t/>
            </a:r>
            <a:endParaRPr sz="1000">
              <a:solidFill>
                <a:srgbClr val="222222"/>
              </a:solidFill>
            </a:endParaRPr>
          </a:p>
          <a:p>
            <a:pPr indent="0" lvl="0" marL="0" rtl="0" algn="l">
              <a:spcBef>
                <a:spcPts val="0"/>
              </a:spcBef>
              <a:spcAft>
                <a:spcPts val="1200"/>
              </a:spcAft>
              <a:buNone/>
            </a:pPr>
            <a:r>
              <a:t/>
            </a:r>
            <a:endParaRPr sz="1000"/>
          </a:p>
        </p:txBody>
      </p:sp>
      <p:sp>
        <p:nvSpPr>
          <p:cNvPr id="79" name="Google Shape;79;p16"/>
          <p:cNvSpPr txBox="1"/>
          <p:nvPr/>
        </p:nvSpPr>
        <p:spPr>
          <a:xfrm>
            <a:off x="248350" y="970475"/>
            <a:ext cx="3981300" cy="3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Proxima Nova"/>
              <a:ea typeface="Proxima Nova"/>
              <a:cs typeface="Proxima Nova"/>
              <a:sym typeface="Proxima Nova"/>
            </a:endParaRPr>
          </a:p>
          <a:p>
            <a:pPr indent="-342900" lvl="0" marL="457200" rtl="0" algn="l">
              <a:spcBef>
                <a:spcPts val="0"/>
              </a:spcBef>
              <a:spcAft>
                <a:spcPts val="0"/>
              </a:spcAft>
              <a:buClr>
                <a:schemeClr val="dk1"/>
              </a:buClr>
              <a:buSzPts val="1800"/>
              <a:buFont typeface="Proxima Nova"/>
              <a:buChar char="●"/>
            </a:pPr>
            <a:r>
              <a:rPr lang="el" sz="1800">
                <a:solidFill>
                  <a:schemeClr val="dk1"/>
                </a:solidFill>
                <a:latin typeface="Proxima Nova"/>
                <a:ea typeface="Proxima Nova"/>
                <a:cs typeface="Proxima Nova"/>
                <a:sym typeface="Proxima Nova"/>
              </a:rPr>
              <a:t>Time saving</a:t>
            </a:r>
            <a:endParaRPr sz="1800">
              <a:solidFill>
                <a:schemeClr val="dk1"/>
              </a:solidFill>
              <a:latin typeface="Proxima Nova"/>
              <a:ea typeface="Proxima Nova"/>
              <a:cs typeface="Proxima Nova"/>
              <a:sym typeface="Proxima Nova"/>
            </a:endParaRPr>
          </a:p>
          <a:p>
            <a:pPr indent="0" lvl="0" marL="457200" rtl="0" algn="l">
              <a:spcBef>
                <a:spcPts val="0"/>
              </a:spcBef>
              <a:spcAft>
                <a:spcPts val="0"/>
              </a:spcAft>
              <a:buNone/>
            </a:pPr>
            <a:r>
              <a:t/>
            </a:r>
            <a:endParaRPr sz="1800">
              <a:solidFill>
                <a:schemeClr val="dk1"/>
              </a:solidFill>
              <a:latin typeface="Proxima Nova"/>
              <a:ea typeface="Proxima Nova"/>
              <a:cs typeface="Proxima Nova"/>
              <a:sym typeface="Proxima Nova"/>
            </a:endParaRPr>
          </a:p>
          <a:p>
            <a:pPr indent="0" lvl="0" marL="457200" rtl="0" algn="l">
              <a:spcBef>
                <a:spcPts val="0"/>
              </a:spcBef>
              <a:spcAft>
                <a:spcPts val="0"/>
              </a:spcAft>
              <a:buNone/>
            </a:pPr>
            <a:r>
              <a:t/>
            </a:r>
            <a:endParaRPr sz="1800">
              <a:solidFill>
                <a:schemeClr val="dk1"/>
              </a:solidFill>
              <a:latin typeface="Proxima Nova"/>
              <a:ea typeface="Proxima Nova"/>
              <a:cs typeface="Proxima Nova"/>
              <a:sym typeface="Proxima Nova"/>
            </a:endParaRPr>
          </a:p>
          <a:p>
            <a:pPr indent="-342900" lvl="0" marL="457200" rtl="0" algn="l">
              <a:spcBef>
                <a:spcPts val="0"/>
              </a:spcBef>
              <a:spcAft>
                <a:spcPts val="0"/>
              </a:spcAft>
              <a:buClr>
                <a:schemeClr val="dk1"/>
              </a:buClr>
              <a:buSzPts val="1800"/>
              <a:buFont typeface="Proxima Nova"/>
              <a:buChar char="●"/>
            </a:pPr>
            <a:r>
              <a:rPr lang="el" sz="1800">
                <a:solidFill>
                  <a:schemeClr val="dk1"/>
                </a:solidFill>
                <a:latin typeface="Proxima Nova"/>
                <a:ea typeface="Proxima Nova"/>
                <a:cs typeface="Proxima Nova"/>
                <a:sym typeface="Proxima Nova"/>
              </a:rPr>
              <a:t>Reduced energy consumption</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dk1"/>
              </a:solidFill>
              <a:latin typeface="Proxima Nova"/>
              <a:ea typeface="Proxima Nova"/>
              <a:cs typeface="Proxima Nova"/>
              <a:sym typeface="Proxima Nova"/>
            </a:endParaRPr>
          </a:p>
          <a:p>
            <a:pPr indent="0" lvl="0" marL="457200" rtl="0" algn="l">
              <a:spcBef>
                <a:spcPts val="0"/>
              </a:spcBef>
              <a:spcAft>
                <a:spcPts val="0"/>
              </a:spcAft>
              <a:buNone/>
            </a:pPr>
            <a:r>
              <a:t/>
            </a:r>
            <a:endParaRPr sz="1800">
              <a:solidFill>
                <a:schemeClr val="dk1"/>
              </a:solidFill>
              <a:latin typeface="Proxima Nova"/>
              <a:ea typeface="Proxima Nova"/>
              <a:cs typeface="Proxima Nova"/>
              <a:sym typeface="Proxima Nova"/>
            </a:endParaRPr>
          </a:p>
          <a:p>
            <a:pPr indent="-342900" lvl="0" marL="457200" rtl="0" algn="l">
              <a:spcBef>
                <a:spcPts val="0"/>
              </a:spcBef>
              <a:spcAft>
                <a:spcPts val="0"/>
              </a:spcAft>
              <a:buClr>
                <a:schemeClr val="dk1"/>
              </a:buClr>
              <a:buSzPts val="1800"/>
              <a:buFont typeface="Proxima Nova"/>
              <a:buChar char="●"/>
            </a:pPr>
            <a:r>
              <a:rPr lang="el" sz="1800">
                <a:solidFill>
                  <a:schemeClr val="dk1"/>
                </a:solidFill>
                <a:latin typeface="Proxima Nova"/>
                <a:ea typeface="Proxima Nova"/>
                <a:cs typeface="Proxima Nova"/>
                <a:sym typeface="Proxima Nova"/>
              </a:rPr>
              <a:t>Improve people’s well being(companionship, support, assistance) </a:t>
            </a:r>
            <a:endParaRPr sz="1800">
              <a:solidFill>
                <a:schemeClr val="dk1"/>
              </a:solidFill>
              <a:latin typeface="Proxima Nova"/>
              <a:ea typeface="Proxima Nova"/>
              <a:cs typeface="Proxima Nova"/>
              <a:sym typeface="Proxima Nova"/>
            </a:endParaRPr>
          </a:p>
          <a:p>
            <a:pPr indent="0" lvl="0" marL="914400" rtl="0" algn="l">
              <a:spcBef>
                <a:spcPts val="0"/>
              </a:spcBef>
              <a:spcAft>
                <a:spcPts val="0"/>
              </a:spcAft>
              <a:buNone/>
            </a:pPr>
            <a:r>
              <a:t/>
            </a:r>
            <a:endParaRPr sz="1800">
              <a:solidFill>
                <a:schemeClr val="dk1"/>
              </a:solidFill>
              <a:latin typeface="Proxima Nova"/>
              <a:ea typeface="Proxima Nova"/>
              <a:cs typeface="Proxima Nova"/>
              <a:sym typeface="Proxima Nova"/>
            </a:endParaRPr>
          </a:p>
          <a:p>
            <a:pPr indent="-342900" lvl="0" marL="457200" rtl="0" algn="l">
              <a:spcBef>
                <a:spcPts val="0"/>
              </a:spcBef>
              <a:spcAft>
                <a:spcPts val="0"/>
              </a:spcAft>
              <a:buClr>
                <a:schemeClr val="dk1"/>
              </a:buClr>
              <a:buSzPts val="1800"/>
              <a:buFont typeface="Proxima Nova"/>
              <a:buChar char="●"/>
            </a:pPr>
            <a:r>
              <a:rPr lang="el" sz="1800">
                <a:solidFill>
                  <a:schemeClr val="dk1"/>
                </a:solidFill>
                <a:latin typeface="Proxima Nova"/>
                <a:ea typeface="Proxima Nova"/>
                <a:cs typeface="Proxima Nova"/>
                <a:sym typeface="Proxima Nova"/>
              </a:rPr>
              <a:t>Control and Monitoring Services</a:t>
            </a:r>
            <a:endParaRPr sz="1800">
              <a:solidFill>
                <a:schemeClr val="dk1"/>
              </a:solidFill>
              <a:latin typeface="Proxima Nova"/>
              <a:ea typeface="Proxima Nova"/>
              <a:cs typeface="Proxima Nova"/>
              <a:sym typeface="Proxima Nova"/>
            </a:endParaRPr>
          </a:p>
          <a:p>
            <a:pPr indent="0" lvl="0" marL="457200" rtl="0" algn="l">
              <a:spcBef>
                <a:spcPts val="0"/>
              </a:spcBef>
              <a:spcAft>
                <a:spcPts val="0"/>
              </a:spcAft>
              <a:buNone/>
            </a:pPr>
            <a:r>
              <a:rPr lang="el" sz="1800">
                <a:solidFill>
                  <a:schemeClr val="dk1"/>
                </a:solidFill>
                <a:latin typeface="Roboto"/>
                <a:ea typeface="Roboto"/>
                <a:cs typeface="Roboto"/>
                <a:sym typeface="Roboto"/>
              </a:rPr>
              <a:t>  </a:t>
            </a:r>
            <a:endParaRPr sz="1800">
              <a:solidFill>
                <a:schemeClr val="dk1"/>
              </a:solidFill>
              <a:latin typeface="Roboto"/>
              <a:ea typeface="Roboto"/>
              <a:cs typeface="Roboto"/>
              <a:sym typeface="Roboto"/>
            </a:endParaRPr>
          </a:p>
        </p:txBody>
      </p:sp>
      <p:sp>
        <p:nvSpPr>
          <p:cNvPr id="80" name="Google Shape;80;p16"/>
          <p:cNvSpPr txBox="1"/>
          <p:nvPr>
            <p:ph type="title"/>
          </p:nvPr>
        </p:nvSpPr>
        <p:spPr>
          <a:xfrm>
            <a:off x="5253750" y="656250"/>
            <a:ext cx="2722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sz="2000" u="sng"/>
              <a:t>Barriers</a:t>
            </a:r>
            <a:endParaRPr sz="2000" u="sng"/>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40" name="Shape 240"/>
        <p:cNvGrpSpPr/>
        <p:nvPr/>
      </p:nvGrpSpPr>
      <p:grpSpPr>
        <a:xfrm>
          <a:off x="0" y="0"/>
          <a:ext cx="0" cy="0"/>
          <a:chOff x="0" y="0"/>
          <a:chExt cx="0" cy="0"/>
        </a:xfrm>
      </p:grpSpPr>
      <p:sp>
        <p:nvSpPr>
          <p:cNvPr id="241" name="Google Shape;241;p43"/>
          <p:cNvSpPr txBox="1"/>
          <p:nvPr>
            <p:ph type="title"/>
          </p:nvPr>
        </p:nvSpPr>
        <p:spPr>
          <a:xfrm>
            <a:off x="142375" y="508025"/>
            <a:ext cx="8520600" cy="1259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l" sz="2500"/>
              <a:t>I want to be the first to buy a new product because I will stand out </a:t>
            </a:r>
            <a:endParaRPr sz="2500"/>
          </a:p>
        </p:txBody>
      </p:sp>
      <p:pic>
        <p:nvPicPr>
          <p:cNvPr id="242" name="Google Shape;242;p43" title="Points scored"/>
          <p:cNvPicPr preferRelativeResize="0"/>
          <p:nvPr/>
        </p:nvPicPr>
        <p:blipFill>
          <a:blip r:embed="rId3">
            <a:alphaModFix/>
          </a:blip>
          <a:stretch>
            <a:fillRect/>
          </a:stretch>
        </p:blipFill>
        <p:spPr>
          <a:xfrm>
            <a:off x="0" y="2316485"/>
            <a:ext cx="4572000" cy="2827014"/>
          </a:xfrm>
          <a:prstGeom prst="rect">
            <a:avLst/>
          </a:prstGeom>
          <a:noFill/>
          <a:ln>
            <a:noFill/>
          </a:ln>
        </p:spPr>
      </p:pic>
      <p:pic>
        <p:nvPicPr>
          <p:cNvPr id="243" name="Google Shape;243;p43" title="Points scored"/>
          <p:cNvPicPr preferRelativeResize="0"/>
          <p:nvPr/>
        </p:nvPicPr>
        <p:blipFill>
          <a:blip r:embed="rId4">
            <a:alphaModFix/>
          </a:blip>
          <a:stretch>
            <a:fillRect/>
          </a:stretch>
        </p:blipFill>
        <p:spPr>
          <a:xfrm>
            <a:off x="4571988" y="2316475"/>
            <a:ext cx="4572012" cy="28270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47" name="Shape 247"/>
        <p:cNvGrpSpPr/>
        <p:nvPr/>
      </p:nvGrpSpPr>
      <p:grpSpPr>
        <a:xfrm>
          <a:off x="0" y="0"/>
          <a:ext cx="0" cy="0"/>
          <a:chOff x="0" y="0"/>
          <a:chExt cx="0" cy="0"/>
        </a:xfrm>
      </p:grpSpPr>
      <p:sp>
        <p:nvSpPr>
          <p:cNvPr id="248" name="Google Shape;248;p44"/>
          <p:cNvSpPr txBox="1"/>
          <p:nvPr>
            <p:ph type="title"/>
          </p:nvPr>
        </p:nvSpPr>
        <p:spPr>
          <a:xfrm>
            <a:off x="311700" y="231950"/>
            <a:ext cx="8520600" cy="1535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l" sz="2500"/>
              <a:t>I am afraid of using e-payment services because my data might be stolen</a:t>
            </a:r>
            <a:endParaRPr sz="2500"/>
          </a:p>
        </p:txBody>
      </p:sp>
      <p:pic>
        <p:nvPicPr>
          <p:cNvPr id="249" name="Google Shape;249;p44" title="Points scored"/>
          <p:cNvPicPr preferRelativeResize="0"/>
          <p:nvPr/>
        </p:nvPicPr>
        <p:blipFill>
          <a:blip r:embed="rId3">
            <a:alphaModFix/>
          </a:blip>
          <a:stretch>
            <a:fillRect/>
          </a:stretch>
        </p:blipFill>
        <p:spPr>
          <a:xfrm>
            <a:off x="0" y="2316485"/>
            <a:ext cx="4572000" cy="2827014"/>
          </a:xfrm>
          <a:prstGeom prst="rect">
            <a:avLst/>
          </a:prstGeom>
          <a:noFill/>
          <a:ln>
            <a:noFill/>
          </a:ln>
        </p:spPr>
      </p:pic>
      <p:pic>
        <p:nvPicPr>
          <p:cNvPr id="250" name="Google Shape;250;p44" title="Points scored"/>
          <p:cNvPicPr preferRelativeResize="0"/>
          <p:nvPr/>
        </p:nvPicPr>
        <p:blipFill>
          <a:blip r:embed="rId4">
            <a:alphaModFix/>
          </a:blip>
          <a:stretch>
            <a:fillRect/>
          </a:stretch>
        </p:blipFill>
        <p:spPr>
          <a:xfrm>
            <a:off x="4571988" y="2316475"/>
            <a:ext cx="4572012" cy="28270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54" name="Shape 254"/>
        <p:cNvGrpSpPr/>
        <p:nvPr/>
      </p:nvGrpSpPr>
      <p:grpSpPr>
        <a:xfrm>
          <a:off x="0" y="0"/>
          <a:ext cx="0" cy="0"/>
          <a:chOff x="0" y="0"/>
          <a:chExt cx="0" cy="0"/>
        </a:xfrm>
      </p:grpSpPr>
      <p:sp>
        <p:nvSpPr>
          <p:cNvPr id="255" name="Google Shape;255;p45"/>
          <p:cNvSpPr txBox="1"/>
          <p:nvPr>
            <p:ph type="title"/>
          </p:nvPr>
        </p:nvSpPr>
        <p:spPr>
          <a:xfrm>
            <a:off x="311700" y="695525"/>
            <a:ext cx="8520600" cy="1326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l" sz="2500"/>
              <a:t>The cost of installing, repairing and maintaining smart home technology is high for me</a:t>
            </a:r>
            <a:endParaRPr sz="2500"/>
          </a:p>
        </p:txBody>
      </p:sp>
      <p:pic>
        <p:nvPicPr>
          <p:cNvPr id="256" name="Google Shape;256;p45" title="Points scored"/>
          <p:cNvPicPr preferRelativeResize="0"/>
          <p:nvPr/>
        </p:nvPicPr>
        <p:blipFill>
          <a:blip r:embed="rId3">
            <a:alphaModFix/>
          </a:blip>
          <a:stretch>
            <a:fillRect/>
          </a:stretch>
        </p:blipFill>
        <p:spPr>
          <a:xfrm>
            <a:off x="0" y="2316484"/>
            <a:ext cx="4572000" cy="2827016"/>
          </a:xfrm>
          <a:prstGeom prst="rect">
            <a:avLst/>
          </a:prstGeom>
          <a:noFill/>
          <a:ln>
            <a:noFill/>
          </a:ln>
        </p:spPr>
      </p:pic>
      <p:pic>
        <p:nvPicPr>
          <p:cNvPr id="257" name="Google Shape;257;p45" title="Points scored"/>
          <p:cNvPicPr preferRelativeResize="0"/>
          <p:nvPr/>
        </p:nvPicPr>
        <p:blipFill>
          <a:blip r:embed="rId4">
            <a:alphaModFix/>
          </a:blip>
          <a:stretch>
            <a:fillRect/>
          </a:stretch>
        </p:blipFill>
        <p:spPr>
          <a:xfrm>
            <a:off x="4571988" y="2316475"/>
            <a:ext cx="4572012" cy="28270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61" name="Shape 261"/>
        <p:cNvGrpSpPr/>
        <p:nvPr/>
      </p:nvGrpSpPr>
      <p:grpSpPr>
        <a:xfrm>
          <a:off x="0" y="0"/>
          <a:ext cx="0" cy="0"/>
          <a:chOff x="0" y="0"/>
          <a:chExt cx="0" cy="0"/>
        </a:xfrm>
      </p:grpSpPr>
      <p:sp>
        <p:nvSpPr>
          <p:cNvPr id="262" name="Google Shape;262;p46"/>
          <p:cNvSpPr txBox="1"/>
          <p:nvPr>
            <p:ph type="title"/>
          </p:nvPr>
        </p:nvSpPr>
        <p:spPr>
          <a:xfrm>
            <a:off x="379425" y="609625"/>
            <a:ext cx="8520600" cy="841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l" sz="2500"/>
              <a:t>I find the e-payment services useful</a:t>
            </a:r>
            <a:endParaRPr sz="2500"/>
          </a:p>
        </p:txBody>
      </p:sp>
      <p:pic>
        <p:nvPicPr>
          <p:cNvPr id="263" name="Google Shape;263;p46" title="Points scored"/>
          <p:cNvPicPr preferRelativeResize="0"/>
          <p:nvPr/>
        </p:nvPicPr>
        <p:blipFill>
          <a:blip r:embed="rId3">
            <a:alphaModFix/>
          </a:blip>
          <a:stretch>
            <a:fillRect/>
          </a:stretch>
        </p:blipFill>
        <p:spPr>
          <a:xfrm>
            <a:off x="0" y="2316485"/>
            <a:ext cx="4572000" cy="2827014"/>
          </a:xfrm>
          <a:prstGeom prst="rect">
            <a:avLst/>
          </a:prstGeom>
          <a:noFill/>
          <a:ln>
            <a:noFill/>
          </a:ln>
        </p:spPr>
      </p:pic>
      <p:pic>
        <p:nvPicPr>
          <p:cNvPr id="264" name="Google Shape;264;p46" title="Points scored"/>
          <p:cNvPicPr preferRelativeResize="0"/>
          <p:nvPr/>
        </p:nvPicPr>
        <p:blipFill>
          <a:blip r:embed="rId4">
            <a:alphaModFix/>
          </a:blip>
          <a:stretch>
            <a:fillRect/>
          </a:stretch>
        </p:blipFill>
        <p:spPr>
          <a:xfrm>
            <a:off x="4571988" y="2316475"/>
            <a:ext cx="4572012" cy="28270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457200" rtl="0" algn="l">
              <a:spcBef>
                <a:spcPts val="0"/>
              </a:spcBef>
              <a:spcAft>
                <a:spcPts val="0"/>
              </a:spcAft>
              <a:buNone/>
            </a:pPr>
            <a:r>
              <a:rPr lang="el"/>
              <a:t>Similarities                                         Differences</a:t>
            </a:r>
            <a:endParaRPr/>
          </a:p>
        </p:txBody>
      </p:sp>
      <p:sp>
        <p:nvSpPr>
          <p:cNvPr id="270" name="Google Shape;270;p47"/>
          <p:cNvSpPr txBox="1"/>
          <p:nvPr>
            <p:ph idx="1" type="body"/>
          </p:nvPr>
        </p:nvSpPr>
        <p:spPr>
          <a:xfrm>
            <a:off x="311700" y="1152475"/>
            <a:ext cx="3999900" cy="2082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l">
                <a:solidFill>
                  <a:schemeClr val="dk1"/>
                </a:solidFill>
              </a:rPr>
              <a:t>High </a:t>
            </a:r>
            <a:r>
              <a:rPr lang="el">
                <a:solidFill>
                  <a:schemeClr val="dk1"/>
                </a:solidFill>
              </a:rPr>
              <a:t>perceived</a:t>
            </a:r>
            <a:r>
              <a:rPr lang="el">
                <a:solidFill>
                  <a:schemeClr val="dk1"/>
                </a:solidFill>
              </a:rPr>
              <a:t> </a:t>
            </a:r>
            <a:r>
              <a:rPr lang="el">
                <a:solidFill>
                  <a:schemeClr val="dk1"/>
                </a:solidFill>
              </a:rPr>
              <a:t>cost of installing, repairing and maintaining smart home technology</a:t>
            </a:r>
            <a:endParaRPr>
              <a:solidFill>
                <a:schemeClr val="dk1"/>
              </a:solidFill>
            </a:endParaRPr>
          </a:p>
          <a:p>
            <a:pPr indent="0" lvl="0" marL="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l">
                <a:solidFill>
                  <a:schemeClr val="dk1"/>
                </a:solidFill>
              </a:rPr>
              <a:t>Perceived usefulness of e-payment services</a:t>
            </a:r>
            <a:endParaRPr>
              <a:solidFill>
                <a:schemeClr val="dk1"/>
              </a:solidFill>
            </a:endParaRPr>
          </a:p>
        </p:txBody>
      </p:sp>
      <p:sp>
        <p:nvSpPr>
          <p:cNvPr id="271" name="Google Shape;271;p4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chemeClr val="dk1"/>
              </a:buClr>
              <a:buSzPts val="1800"/>
              <a:buChar char="●"/>
            </a:pPr>
            <a:r>
              <a:rPr lang="el" sz="1800">
                <a:solidFill>
                  <a:schemeClr val="dk1"/>
                </a:solidFill>
              </a:rPr>
              <a:t>Fear of data loss </a:t>
            </a:r>
            <a:r>
              <a:rPr lang="el" sz="1800">
                <a:solidFill>
                  <a:schemeClr val="dk1"/>
                </a:solidFill>
              </a:rPr>
              <a:t>when</a:t>
            </a:r>
            <a:r>
              <a:rPr lang="el" sz="1800">
                <a:solidFill>
                  <a:schemeClr val="dk1"/>
                </a:solidFill>
              </a:rPr>
              <a:t> using e-payment methods</a:t>
            </a:r>
            <a:endParaRPr sz="1800">
              <a:solidFill>
                <a:schemeClr val="dk1"/>
              </a:solidFill>
            </a:endParaRPr>
          </a:p>
          <a:p>
            <a:pPr indent="0" lvl="0" marL="0" rtl="0" algn="l">
              <a:lnSpc>
                <a:spcPct val="100000"/>
              </a:lnSpc>
              <a:spcBef>
                <a:spcPts val="0"/>
              </a:spcBef>
              <a:spcAft>
                <a:spcPts val="0"/>
              </a:spcAft>
              <a:buNone/>
            </a:pPr>
            <a:r>
              <a:t/>
            </a:r>
            <a:endParaRPr sz="1800">
              <a:solidFill>
                <a:schemeClr val="dk1"/>
              </a:solidFill>
            </a:endParaRPr>
          </a:p>
          <a:p>
            <a:pPr indent="-342900" lvl="0" marL="457200" rtl="0" algn="l">
              <a:lnSpc>
                <a:spcPct val="100000"/>
              </a:lnSpc>
              <a:spcBef>
                <a:spcPts val="0"/>
              </a:spcBef>
              <a:spcAft>
                <a:spcPts val="0"/>
              </a:spcAft>
              <a:buClr>
                <a:schemeClr val="dk1"/>
              </a:buClr>
              <a:buSzPts val="1800"/>
              <a:buChar char="●"/>
            </a:pPr>
            <a:r>
              <a:rPr lang="el" sz="1800">
                <a:solidFill>
                  <a:schemeClr val="dk1"/>
                </a:solidFill>
              </a:rPr>
              <a:t>Desire to be the first to buy a new product for social recognition</a:t>
            </a:r>
            <a:endParaRPr sz="1800">
              <a:solidFill>
                <a:schemeClr val="dk1"/>
              </a:solidFill>
            </a:endParaRPr>
          </a:p>
          <a:p>
            <a:pPr indent="0" lvl="0" marL="457200" rtl="0" algn="l">
              <a:lnSpc>
                <a:spcPct val="100000"/>
              </a:lnSpc>
              <a:spcBef>
                <a:spcPts val="0"/>
              </a:spcBef>
              <a:spcAft>
                <a:spcPts val="0"/>
              </a:spcAft>
              <a:buNone/>
            </a:pPr>
            <a:r>
              <a:t/>
            </a:r>
            <a:endParaRPr sz="1800">
              <a:solidFill>
                <a:schemeClr val="dk1"/>
              </a:solidFill>
            </a:endParaRPr>
          </a:p>
          <a:p>
            <a:pPr indent="-342900" lvl="0" marL="457200" rtl="0" algn="l">
              <a:lnSpc>
                <a:spcPct val="100000"/>
              </a:lnSpc>
              <a:spcBef>
                <a:spcPts val="0"/>
              </a:spcBef>
              <a:spcAft>
                <a:spcPts val="0"/>
              </a:spcAft>
              <a:buClr>
                <a:schemeClr val="dk1"/>
              </a:buClr>
              <a:buSzPts val="1800"/>
              <a:buChar char="●"/>
            </a:pPr>
            <a:r>
              <a:rPr lang="el" sz="1800">
                <a:solidFill>
                  <a:schemeClr val="dk1"/>
                </a:solidFill>
              </a:rPr>
              <a:t>Intention to use household cleaning robots</a:t>
            </a:r>
            <a:endParaRPr sz="18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l" sz="2720">
                <a:latin typeface="Calibri"/>
                <a:ea typeface="Calibri"/>
                <a:cs typeface="Calibri"/>
                <a:sym typeface="Calibri"/>
              </a:rPr>
              <a:t>Our Reflection</a:t>
            </a:r>
            <a:endParaRPr sz="2720">
              <a:latin typeface="Calibri"/>
              <a:ea typeface="Calibri"/>
              <a:cs typeface="Calibri"/>
              <a:sym typeface="Calibri"/>
            </a:endParaRPr>
          </a:p>
        </p:txBody>
      </p:sp>
      <p:sp>
        <p:nvSpPr>
          <p:cNvPr id="277" name="Google Shape;277;p48"/>
          <p:cNvSpPr txBox="1"/>
          <p:nvPr>
            <p:ph idx="1" type="body"/>
          </p:nvPr>
        </p:nvSpPr>
        <p:spPr>
          <a:xfrm>
            <a:off x="1029900" y="1653375"/>
            <a:ext cx="7084200" cy="25875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l">
                <a:solidFill>
                  <a:schemeClr val="dk1"/>
                </a:solidFill>
              </a:rPr>
              <a:t>Difficulties: Communication (distances of </a:t>
            </a:r>
            <a:r>
              <a:rPr lang="el">
                <a:solidFill>
                  <a:schemeClr val="dk1"/>
                </a:solidFill>
              </a:rPr>
              <a:t>member’s</a:t>
            </a:r>
            <a:r>
              <a:rPr lang="el">
                <a:solidFill>
                  <a:schemeClr val="dk1"/>
                </a:solidFill>
              </a:rPr>
              <a:t> houses)</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l">
                <a:solidFill>
                  <a:schemeClr val="dk1"/>
                </a:solidFill>
              </a:rPr>
              <a:t>Likes: Subject of study, making the questionnaire</a:t>
            </a:r>
            <a:endParaRPr>
              <a:solidFill>
                <a:schemeClr val="dk1"/>
              </a:solidFill>
            </a:endParaRPr>
          </a:p>
          <a:p>
            <a:pPr indent="0" lvl="0" marL="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l">
                <a:solidFill>
                  <a:schemeClr val="dk1"/>
                </a:solidFill>
              </a:rPr>
              <a:t>New Knowledge: Statistics and Technology Terms, bullet point presentation</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81" name="Shape 281"/>
        <p:cNvGrpSpPr/>
        <p:nvPr/>
      </p:nvGrpSpPr>
      <p:grpSpPr>
        <a:xfrm>
          <a:off x="0" y="0"/>
          <a:ext cx="0" cy="0"/>
          <a:chOff x="0" y="0"/>
          <a:chExt cx="0" cy="0"/>
        </a:xfrm>
      </p:grpSpPr>
      <p:sp>
        <p:nvSpPr>
          <p:cNvPr id="282" name="Google Shape;282;p49"/>
          <p:cNvSpPr txBox="1"/>
          <p:nvPr>
            <p:ph type="title"/>
          </p:nvPr>
        </p:nvSpPr>
        <p:spPr>
          <a:xfrm>
            <a:off x="311700" y="501400"/>
            <a:ext cx="8520600" cy="841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l">
                <a:latin typeface="Calibri"/>
                <a:ea typeface="Calibri"/>
                <a:cs typeface="Calibri"/>
                <a:sym typeface="Calibri"/>
              </a:rPr>
              <a:t>SOURCES</a:t>
            </a:r>
            <a:endParaRPr>
              <a:latin typeface="Calibri"/>
              <a:ea typeface="Calibri"/>
              <a:cs typeface="Calibri"/>
              <a:sym typeface="Calibri"/>
            </a:endParaRPr>
          </a:p>
        </p:txBody>
      </p:sp>
      <p:sp>
        <p:nvSpPr>
          <p:cNvPr id="283" name="Google Shape;283;p49"/>
          <p:cNvSpPr txBox="1"/>
          <p:nvPr/>
        </p:nvSpPr>
        <p:spPr>
          <a:xfrm>
            <a:off x="658250" y="2571750"/>
            <a:ext cx="7511700" cy="1665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l" sz="1800" u="sng">
                <a:solidFill>
                  <a:schemeClr val="hlink"/>
                </a:solidFill>
                <a:hlinkClick r:id="rId3"/>
              </a:rPr>
              <a:t>https://www.mdpi.com/2571-5577/5/1/26</a:t>
            </a:r>
            <a:endParaRPr sz="1800">
              <a:solidFill>
                <a:schemeClr val="lt1"/>
              </a:solidFill>
            </a:endParaRPr>
          </a:p>
          <a:p>
            <a:pPr indent="0" lvl="0" marL="457200" rtl="0" algn="l">
              <a:spcBef>
                <a:spcPts val="0"/>
              </a:spcBef>
              <a:spcAft>
                <a:spcPts val="0"/>
              </a:spcAft>
              <a:buNone/>
            </a:pPr>
            <a:r>
              <a:t/>
            </a:r>
            <a:endParaRPr sz="1800">
              <a:solidFill>
                <a:schemeClr val="lt1"/>
              </a:solidFill>
            </a:endParaRPr>
          </a:p>
          <a:p>
            <a:pPr indent="-342900" lvl="0" marL="457200" rtl="0" algn="l">
              <a:spcBef>
                <a:spcPts val="0"/>
              </a:spcBef>
              <a:spcAft>
                <a:spcPts val="0"/>
              </a:spcAft>
              <a:buClr>
                <a:schemeClr val="lt1"/>
              </a:buClr>
              <a:buSzPts val="1800"/>
              <a:buChar char="●"/>
            </a:pPr>
            <a:r>
              <a:rPr lang="el" sz="1800">
                <a:solidFill>
                  <a:schemeClr val="lt1"/>
                </a:solidFill>
              </a:rPr>
              <a:t>Panayotis Pliatsikas &amp; Anastasios A. Economides (2022). Factors Influencing Intention of Greek Consumers to Use Smart Home Technology</a:t>
            </a:r>
            <a:r>
              <a:rPr i="1" lang="el" sz="1800">
                <a:solidFill>
                  <a:schemeClr val="lt1"/>
                </a:solidFill>
              </a:rPr>
              <a:t>. Applied System Innovation, 5(1), 26. https://doi.org/10.3390/asi5010026 </a:t>
            </a:r>
            <a:r>
              <a:rPr i="1" lang="el" sz="1100">
                <a:solidFill>
                  <a:schemeClr val="lt1"/>
                </a:solidFill>
              </a:rPr>
              <a:t>  </a:t>
            </a:r>
            <a:endParaRPr sz="1800">
              <a:solidFill>
                <a:schemeClr val="lt1"/>
              </a:solidFill>
            </a:endParaRPr>
          </a:p>
          <a:p>
            <a:pPr indent="0" lvl="0" marL="0" rtl="0" algn="l">
              <a:spcBef>
                <a:spcPts val="0"/>
              </a:spcBef>
              <a:spcAft>
                <a:spcPts val="0"/>
              </a:spcAft>
              <a:buNone/>
            </a:pPr>
            <a:r>
              <a:t/>
            </a:r>
            <a:endParaRPr sz="1800">
              <a:solidFill>
                <a:schemeClr val="l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87" name="Shape 287"/>
        <p:cNvGrpSpPr/>
        <p:nvPr/>
      </p:nvGrpSpPr>
      <p:grpSpPr>
        <a:xfrm>
          <a:off x="0" y="0"/>
          <a:ext cx="0" cy="0"/>
          <a:chOff x="0" y="0"/>
          <a:chExt cx="0" cy="0"/>
        </a:xfrm>
      </p:grpSpPr>
      <p:sp>
        <p:nvSpPr>
          <p:cNvPr id="288" name="Google Shape;288;p50"/>
          <p:cNvSpPr txBox="1"/>
          <p:nvPr>
            <p:ph type="title"/>
          </p:nvPr>
        </p:nvSpPr>
        <p:spPr>
          <a:xfrm>
            <a:off x="311700" y="2112300"/>
            <a:ext cx="8520600" cy="91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l" sz="3000" u="sng">
                <a:solidFill>
                  <a:schemeClr val="lt2"/>
                </a:solidFill>
              </a:rPr>
              <a:t>Thank you all for your time and attention! </a:t>
            </a:r>
            <a:endParaRPr b="1" sz="3000" u="sng">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CECF1"/>
        </a:solidFill>
      </p:bgPr>
    </p:bg>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l"/>
              <a:t>Purpose </a:t>
            </a:r>
            <a:r>
              <a:rPr b="1" lang="el"/>
              <a:t>of the Study</a:t>
            </a:r>
            <a:endParaRPr b="1"/>
          </a:p>
        </p:txBody>
      </p:sp>
      <p:sp>
        <p:nvSpPr>
          <p:cNvPr id="86" name="Google Shape;86;p17"/>
          <p:cNvSpPr txBox="1"/>
          <p:nvPr>
            <p:ph idx="1" type="body"/>
          </p:nvPr>
        </p:nvSpPr>
        <p:spPr>
          <a:xfrm>
            <a:off x="311700" y="1346075"/>
            <a:ext cx="8520600" cy="3416400"/>
          </a:xfrm>
          <a:prstGeom prst="rect">
            <a:avLst/>
          </a:prstGeom>
        </p:spPr>
        <p:txBody>
          <a:bodyPr anchorCtr="0" anchor="b" bIns="91425" lIns="91425" spcFirstLastPara="1" rIns="91425" wrap="square" tIns="91425">
            <a:noAutofit/>
          </a:bodyPr>
          <a:lstStyle/>
          <a:p>
            <a:pPr indent="-342900" lvl="0" marL="457200" rtl="0" algn="l">
              <a:lnSpc>
                <a:spcPct val="115000"/>
              </a:lnSpc>
              <a:spcBef>
                <a:spcPts val="1000"/>
              </a:spcBef>
              <a:spcAft>
                <a:spcPts val="0"/>
              </a:spcAft>
              <a:buClr>
                <a:schemeClr val="dk1"/>
              </a:buClr>
              <a:buSzPts val="1800"/>
              <a:buChar char="●"/>
            </a:pPr>
            <a:r>
              <a:rPr lang="el">
                <a:solidFill>
                  <a:schemeClr val="dk1"/>
                </a:solidFill>
              </a:rPr>
              <a:t>Investigate the degree of acceptance of smart home technology services by Greek consumers</a:t>
            </a:r>
            <a:endParaRPr>
              <a:solidFill>
                <a:schemeClr val="dk1"/>
              </a:solidFill>
            </a:endParaRPr>
          </a:p>
          <a:p>
            <a:pPr indent="0" lvl="0" marL="457200" rtl="0" algn="l">
              <a:lnSpc>
                <a:spcPct val="115000"/>
              </a:lnSpc>
              <a:spcBef>
                <a:spcPts val="1000"/>
              </a:spcBef>
              <a:spcAft>
                <a:spcPts val="0"/>
              </a:spcAft>
              <a:buNone/>
            </a:pPr>
            <a:r>
              <a:t/>
            </a:r>
            <a:endParaRPr/>
          </a:p>
          <a:p>
            <a:pPr indent="-342900" lvl="0" marL="457200" rtl="0" algn="l">
              <a:lnSpc>
                <a:spcPct val="115000"/>
              </a:lnSpc>
              <a:spcBef>
                <a:spcPts val="1000"/>
              </a:spcBef>
              <a:spcAft>
                <a:spcPts val="0"/>
              </a:spcAft>
              <a:buClr>
                <a:schemeClr val="dk1"/>
              </a:buClr>
              <a:buSzPts val="1800"/>
              <a:buChar char="●"/>
            </a:pPr>
            <a:r>
              <a:rPr lang="el">
                <a:solidFill>
                  <a:schemeClr val="dk1"/>
                </a:solidFill>
              </a:rPr>
              <a:t>Record the benefits and disadvantages of using smart home technology services</a:t>
            </a:r>
            <a:endParaRPr>
              <a:solidFill>
                <a:schemeClr val="dk1"/>
              </a:solidFill>
            </a:endParaRPr>
          </a:p>
          <a:p>
            <a:pPr indent="0" lvl="0" marL="457200" rtl="0" algn="l">
              <a:lnSpc>
                <a:spcPct val="115000"/>
              </a:lnSpc>
              <a:spcBef>
                <a:spcPts val="1000"/>
              </a:spcBef>
              <a:spcAft>
                <a:spcPts val="0"/>
              </a:spcAft>
              <a:buNone/>
            </a:pPr>
            <a:r>
              <a:rPr lang="el">
                <a:solidFill>
                  <a:schemeClr val="dk1"/>
                </a:solidFill>
              </a:rPr>
              <a:t> </a:t>
            </a:r>
            <a:endParaRPr>
              <a:solidFill>
                <a:schemeClr val="dk1"/>
              </a:solidFill>
            </a:endParaRPr>
          </a:p>
          <a:p>
            <a:pPr indent="-342900" lvl="0" marL="457200" rtl="0" algn="l">
              <a:lnSpc>
                <a:spcPct val="115000"/>
              </a:lnSpc>
              <a:spcBef>
                <a:spcPts val="1000"/>
              </a:spcBef>
              <a:spcAft>
                <a:spcPts val="0"/>
              </a:spcAft>
              <a:buClr>
                <a:schemeClr val="dk1"/>
              </a:buClr>
              <a:buSzPts val="1800"/>
              <a:buChar char="●"/>
            </a:pPr>
            <a:r>
              <a:rPr lang="el">
                <a:solidFill>
                  <a:schemeClr val="dk1"/>
                </a:solidFill>
              </a:rPr>
              <a:t>Investigate </a:t>
            </a:r>
            <a:r>
              <a:rPr lang="el">
                <a:solidFill>
                  <a:schemeClr val="dk1"/>
                </a:solidFill>
              </a:rPr>
              <a:t>factors that affect the acceptance of smart home technologies in Greece.</a:t>
            </a:r>
            <a:endParaRPr>
              <a:solidFill>
                <a:schemeClr val="dk1"/>
              </a:solidFill>
            </a:endParaRPr>
          </a:p>
          <a:p>
            <a:pPr indent="0" lvl="0" marL="0" rtl="0" algn="l">
              <a:spcBef>
                <a:spcPts val="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0" y="0"/>
            <a:ext cx="91440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l" sz="2500"/>
              <a:t>Methodology</a:t>
            </a:r>
            <a:endParaRPr b="1" sz="2500"/>
          </a:p>
        </p:txBody>
      </p:sp>
      <p:sp>
        <p:nvSpPr>
          <p:cNvPr id="92" name="Google Shape;92;p18"/>
          <p:cNvSpPr txBox="1"/>
          <p:nvPr>
            <p:ph idx="1" type="body"/>
          </p:nvPr>
        </p:nvSpPr>
        <p:spPr>
          <a:xfrm>
            <a:off x="0" y="1384977"/>
            <a:ext cx="9144000" cy="4149300"/>
          </a:xfrm>
          <a:prstGeom prst="rect">
            <a:avLst/>
          </a:prstGeom>
        </p:spPr>
        <p:txBody>
          <a:bodyPr anchorCtr="0" anchor="t" bIns="34275" lIns="68575" spcFirstLastPara="1" rIns="68575" wrap="square" tIns="34275">
            <a:normAutofit lnSpcReduction="20000"/>
          </a:bodyPr>
          <a:lstStyle/>
          <a:p>
            <a:pPr indent="-342900" lvl="0" marL="457200" rtl="0" algn="l">
              <a:lnSpc>
                <a:spcPct val="115000"/>
              </a:lnSpc>
              <a:spcBef>
                <a:spcPts val="1200"/>
              </a:spcBef>
              <a:spcAft>
                <a:spcPts val="0"/>
              </a:spcAft>
              <a:buSzPts val="1800"/>
              <a:buChar char="●"/>
            </a:pPr>
            <a:r>
              <a:rPr lang="el">
                <a:solidFill>
                  <a:schemeClr val="dk1"/>
                </a:solidFill>
              </a:rPr>
              <a:t>Three steps made up the research procedure for this study: designing in the research and questionnaire; gathering data; analyzing the data; and drawing conclusions.</a:t>
            </a:r>
            <a:endParaRPr>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342900" lvl="0" marL="457200" rtl="0" algn="l">
              <a:lnSpc>
                <a:spcPct val="115000"/>
              </a:lnSpc>
              <a:spcBef>
                <a:spcPts val="1200"/>
              </a:spcBef>
              <a:spcAft>
                <a:spcPts val="0"/>
              </a:spcAft>
              <a:buSzPts val="1800"/>
              <a:buChar char="●"/>
            </a:pPr>
            <a:r>
              <a:rPr lang="el">
                <a:solidFill>
                  <a:schemeClr val="dk1"/>
                </a:solidFill>
              </a:rPr>
              <a:t>Convenience</a:t>
            </a:r>
            <a:r>
              <a:rPr lang="el">
                <a:solidFill>
                  <a:schemeClr val="dk1"/>
                </a:solidFill>
              </a:rPr>
              <a:t> Sampling was selected.</a:t>
            </a:r>
            <a:endParaRPr>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342900" lvl="0" marL="457200" rtl="0" algn="l">
              <a:lnSpc>
                <a:spcPct val="115000"/>
              </a:lnSpc>
              <a:spcBef>
                <a:spcPts val="1200"/>
              </a:spcBef>
              <a:spcAft>
                <a:spcPts val="0"/>
              </a:spcAft>
              <a:buSzPts val="1800"/>
              <a:buChar char="●"/>
            </a:pPr>
            <a:r>
              <a:rPr lang="el">
                <a:solidFill>
                  <a:schemeClr val="dk1"/>
                </a:solidFill>
              </a:rPr>
              <a:t>The final sample consisted of 108 insightful surveys.</a:t>
            </a:r>
            <a:endParaRPr>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342900" lvl="0" marL="457200" rtl="0" algn="l">
              <a:lnSpc>
                <a:spcPct val="115000"/>
              </a:lnSpc>
              <a:spcBef>
                <a:spcPts val="1200"/>
              </a:spcBef>
              <a:spcAft>
                <a:spcPts val="0"/>
              </a:spcAft>
              <a:buSzPts val="1800"/>
              <a:buChar char="●"/>
            </a:pPr>
            <a:r>
              <a:rPr lang="el">
                <a:solidFill>
                  <a:schemeClr val="dk1"/>
                </a:solidFill>
              </a:rPr>
              <a:t>Participants were asked for their consent so they could </a:t>
            </a:r>
            <a:r>
              <a:rPr lang="el">
                <a:solidFill>
                  <a:schemeClr val="dk1"/>
                </a:solidFill>
              </a:rPr>
              <a:t>anonymously</a:t>
            </a:r>
            <a:r>
              <a:rPr lang="el">
                <a:solidFill>
                  <a:schemeClr val="dk1"/>
                </a:solidFill>
              </a:rPr>
              <a:t> share their opinions about smart home technology and services.</a:t>
            </a:r>
            <a:endParaRPr>
              <a:solidFill>
                <a:schemeClr val="dk1"/>
              </a:solidFill>
            </a:endParaRPr>
          </a:p>
          <a:p>
            <a:pPr indent="0" lvl="0" marL="457200" rtl="0" algn="l">
              <a:lnSpc>
                <a:spcPct val="115000"/>
              </a:lnSpc>
              <a:spcBef>
                <a:spcPts val="1200"/>
              </a:spcBef>
              <a:spcAft>
                <a:spcPts val="0"/>
              </a:spcAft>
              <a:buNone/>
            </a:pPr>
            <a:r>
              <a:t/>
            </a:r>
            <a:endParaRPr sz="1800"/>
          </a:p>
          <a:p>
            <a:pPr indent="0" lvl="0" marL="0" rtl="0" algn="l">
              <a:spcBef>
                <a:spcPts val="1200"/>
              </a:spcBef>
              <a:spcAft>
                <a:spcPts val="1200"/>
              </a:spcAft>
              <a:buNone/>
            </a:pPr>
            <a:r>
              <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628650" y="-6"/>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l" sz="2500"/>
              <a:t>Methodology</a:t>
            </a:r>
            <a:endParaRPr b="1" sz="2500"/>
          </a:p>
        </p:txBody>
      </p:sp>
      <p:sp>
        <p:nvSpPr>
          <p:cNvPr id="98" name="Google Shape;98;p19"/>
          <p:cNvSpPr txBox="1"/>
          <p:nvPr>
            <p:ph idx="1" type="body"/>
          </p:nvPr>
        </p:nvSpPr>
        <p:spPr>
          <a:xfrm>
            <a:off x="628650" y="1369226"/>
            <a:ext cx="7886700" cy="3188100"/>
          </a:xfrm>
          <a:prstGeom prst="rect">
            <a:avLst/>
          </a:prstGeom>
        </p:spPr>
        <p:txBody>
          <a:bodyPr anchorCtr="0" anchor="t" bIns="34275" lIns="68575" spcFirstLastPara="1" rIns="68575" wrap="square" tIns="34275">
            <a:noAutofit/>
          </a:bodyPr>
          <a:lstStyle/>
          <a:p>
            <a:pPr indent="-342900" lvl="0" marL="457200" rtl="0" algn="l">
              <a:lnSpc>
                <a:spcPct val="115000"/>
              </a:lnSpc>
              <a:spcBef>
                <a:spcPts val="1200"/>
              </a:spcBef>
              <a:spcAft>
                <a:spcPts val="0"/>
              </a:spcAft>
              <a:buSzPts val="1800"/>
              <a:buChar char="●"/>
            </a:pPr>
            <a:r>
              <a:rPr lang="el">
                <a:solidFill>
                  <a:schemeClr val="dk1"/>
                </a:solidFill>
              </a:rPr>
              <a:t>Questions on respondents’ demographic characteristics are included in the opening part of the questionnaire.</a:t>
            </a:r>
            <a:endParaRPr>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342900" lvl="0" marL="457200" rtl="0" algn="l">
              <a:lnSpc>
                <a:spcPct val="115000"/>
              </a:lnSpc>
              <a:spcBef>
                <a:spcPts val="1200"/>
              </a:spcBef>
              <a:spcAft>
                <a:spcPts val="0"/>
              </a:spcAft>
              <a:buSzPts val="1800"/>
              <a:buChar char="●"/>
            </a:pPr>
            <a:r>
              <a:rPr lang="el">
                <a:solidFill>
                  <a:schemeClr val="dk1"/>
                </a:solidFill>
              </a:rPr>
              <a:t>Second part: questions concerning the factors that influence the adoption of smart home technology.</a:t>
            </a:r>
            <a:endParaRPr>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342900" lvl="0" marL="457200" rtl="0" algn="l">
              <a:lnSpc>
                <a:spcPct val="115000"/>
              </a:lnSpc>
              <a:spcBef>
                <a:spcPts val="1200"/>
              </a:spcBef>
              <a:spcAft>
                <a:spcPts val="0"/>
              </a:spcAft>
              <a:buSzPts val="1800"/>
              <a:buChar char="●"/>
            </a:pPr>
            <a:r>
              <a:rPr lang="el">
                <a:solidFill>
                  <a:schemeClr val="dk1"/>
                </a:solidFill>
              </a:rPr>
              <a:t>Third part: allowed participants to share which benefits and obstacles of the smart home technology are paramount to them and which smart home devices they use, would use, and will use in their own household.</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628650" y="-6"/>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l" sz="2500"/>
              <a:t>Methodology</a:t>
            </a:r>
            <a:endParaRPr b="1" sz="2500"/>
          </a:p>
        </p:txBody>
      </p:sp>
      <p:sp>
        <p:nvSpPr>
          <p:cNvPr id="104" name="Google Shape;104;p20"/>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l">
                <a:solidFill>
                  <a:schemeClr val="dk1"/>
                </a:solidFill>
              </a:rPr>
              <a:t>• The sample consists of 20 answers.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l">
                <a:solidFill>
                  <a:schemeClr val="dk1"/>
                </a:solidFill>
              </a:rPr>
              <a:t>• An online questionnaire was used to collect data from the participants.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l">
                <a:solidFill>
                  <a:schemeClr val="dk1"/>
                </a:solidFill>
              </a:rPr>
              <a:t>• Participants were reassured that their data will remain private.</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l">
                <a:solidFill>
                  <a:schemeClr val="dk1"/>
                </a:solidFill>
              </a:rPr>
              <a:t>• The questionnaire begins with demographic ques</a:t>
            </a:r>
            <a:r>
              <a:rPr lang="el"/>
              <a:t>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628650" y="-6"/>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l" sz="2500"/>
              <a:t>Methodology</a:t>
            </a:r>
            <a:endParaRPr b="1" sz="2500"/>
          </a:p>
        </p:txBody>
      </p:sp>
      <p:sp>
        <p:nvSpPr>
          <p:cNvPr id="110" name="Google Shape;110;p21"/>
          <p:cNvSpPr txBox="1"/>
          <p:nvPr>
            <p:ph idx="1" type="body"/>
          </p:nvPr>
        </p:nvSpPr>
        <p:spPr>
          <a:xfrm>
            <a:off x="628650" y="1938248"/>
            <a:ext cx="7886700" cy="19965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l">
                <a:solidFill>
                  <a:schemeClr val="dk1"/>
                </a:solidFill>
              </a:rPr>
              <a:t>• The next part of the questionnaire includes 33 statements about the preferences, abilities, beliefs and intents of participants.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l">
                <a:solidFill>
                  <a:schemeClr val="dk1"/>
                </a:solidFill>
              </a:rPr>
              <a:t>• Participants were given the opportunity to indicate their level of agreement with each statement through 5 different choices.</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659650" y="-6"/>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l" sz="2500"/>
              <a:t>Methodology</a:t>
            </a:r>
            <a:endParaRPr b="1" sz="2500"/>
          </a:p>
        </p:txBody>
      </p:sp>
      <p:sp>
        <p:nvSpPr>
          <p:cNvPr id="116" name="Google Shape;116;p22"/>
          <p:cNvSpPr txBox="1"/>
          <p:nvPr>
            <p:ph idx="1" type="body"/>
          </p:nvPr>
        </p:nvSpPr>
        <p:spPr>
          <a:xfrm>
            <a:off x="704850" y="1369219"/>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l">
                <a:solidFill>
                  <a:schemeClr val="dk1"/>
                </a:solidFill>
              </a:rPr>
              <a:t>Some of the research questions included in the questionnaire are:</a:t>
            </a:r>
            <a:endParaRPr>
              <a:solidFill>
                <a:schemeClr val="dk1"/>
              </a:solidFill>
            </a:endParaRPr>
          </a:p>
          <a:p>
            <a:pPr indent="0" lvl="0" marL="0" rtl="0" algn="l">
              <a:spcBef>
                <a:spcPts val="1200"/>
              </a:spcBef>
              <a:spcAft>
                <a:spcPts val="0"/>
              </a:spcAft>
              <a:buNone/>
            </a:pPr>
            <a:r>
              <a:rPr lang="el">
                <a:solidFill>
                  <a:schemeClr val="dk1"/>
                </a:solidFill>
              </a:rPr>
              <a:t>• I prefer using new technology in areas such as home security</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l">
                <a:solidFill>
                  <a:schemeClr val="dk1"/>
                </a:solidFill>
              </a:rPr>
              <a:t>• I find the e-payment services useful</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l">
                <a:solidFill>
                  <a:schemeClr val="dk1"/>
                </a:solidFill>
              </a:rPr>
              <a:t>• I intend to use smart white devices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l">
                <a:solidFill>
                  <a:schemeClr val="dk1"/>
                </a:solidFill>
              </a:rPr>
              <a:t>• I am able to use the smart devices of my home without learning or technological specialization</a:t>
            </a:r>
            <a:endParaRPr>
              <a:solidFill>
                <a:schemeClr val="dk1"/>
              </a:solidFill>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