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Proxima Nova" panose="020B0604020202020204" charset="0"/>
      <p:regular r:id="rId41"/>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77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c7c0866c3_11_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c7c0866c3_1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9c7c0866c3_1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9c7c0866c3_1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c7c0866c3_1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c7c0866c3_1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c7c0866c3_1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c7c0866c3_1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9c7c0866c3_1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9c7c0866c3_1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c7c0866c3_1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9c7c0866c3_1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c7c0866c3_1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c7c0866c3_1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c7c0866c3_1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c7c0866c3_1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c7c0866c3_1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c7c0866c3_1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9c7c0866c3_1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9c7c0866c3_1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c7c0866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c7c0866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c7c0866c3_1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9c7c0866c3_1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c7c0866c3_1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9c7c0866c3_1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9c7c0866c3_1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9c7c0866c3_1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c7c0866c3_1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c7c0866c3_1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9c7c0866c3_1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9c7c0866c3_1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9c7c0866c3_1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9c7c0866c3_1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9c7c0866c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9c7c0866c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9c7c0866c3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9c7c0866c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9c7c0866c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9c7c0866c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9c7c0866c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9c7c0866c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c7c0866c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c7c0866c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9c7c0866c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9c7c0866c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9c7c0866c3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9c7c0866c3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9c7c0866c3_1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9c7c0866c3_1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9c7c0866c3_1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9c7c0866c3_1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9c7c0866c3_1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9c7c0866c3_1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c7c0866c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c7c0866c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c7c0866c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c7c0866c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c7c0866c3_6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29c7c0866c3_6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c7c0866c3_6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9c7c0866c3_6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c7c0866c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c7c0866c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c7c0866c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c7c0866c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Τίτλος και περιεχόμενο" type="obj">
  <p:cSld name="OBJEC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8" name="Google Shape;58;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2082300"/>
          </a:xfrm>
          <a:prstGeom prst="rect">
            <a:avLst/>
          </a:prstGeom>
        </p:spPr>
        <p:txBody>
          <a:bodyPr spcFirstLastPara="1" wrap="square" lIns="91425" tIns="91425" rIns="91425" bIns="91425" anchor="t" anchorCtr="0">
            <a:normAutofit/>
          </a:bodyPr>
          <a:lstStyle>
            <a:lvl1pPr marL="457200" lvl="0" indent="-317500">
              <a:lnSpc>
                <a:spcPct val="100000"/>
              </a:lnSpc>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www.mdpi.com/2571-5577/5/1/26"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0" y="200233"/>
            <a:ext cx="8520600" cy="27031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br>
              <a:rPr lang="en-US" sz="3200" dirty="0">
                <a:effectLst>
                  <a:outerShdw blurRad="38100" dist="38100" dir="2700000" algn="tl">
                    <a:srgbClr val="000000">
                      <a:alpha val="43137"/>
                    </a:srgbClr>
                  </a:outerShdw>
                </a:effectLst>
                <a:latin typeface="Proxima Nova" panose="020B0604020202020204" charset="0"/>
                <a:ea typeface="GFS Didot"/>
                <a:cs typeface="GFS Didot"/>
                <a:sym typeface="GFS Didot"/>
              </a:rPr>
            </a:br>
            <a:br>
              <a:rPr lang="en-US" sz="3200" dirty="0">
                <a:effectLst>
                  <a:outerShdw blurRad="38100" dist="38100" dir="2700000" algn="tl">
                    <a:srgbClr val="000000">
                      <a:alpha val="43137"/>
                    </a:srgbClr>
                  </a:outerShdw>
                </a:effectLst>
                <a:latin typeface="Proxima Nova" panose="020B0604020202020204" charset="0"/>
                <a:ea typeface="GFS Didot"/>
                <a:cs typeface="GFS Didot"/>
                <a:sym typeface="GFS Didot"/>
              </a:rPr>
            </a:br>
            <a:br>
              <a:rPr lang="en-US" sz="3200" dirty="0">
                <a:effectLst>
                  <a:outerShdw blurRad="38100" dist="38100" dir="2700000" algn="tl">
                    <a:srgbClr val="000000">
                      <a:alpha val="43137"/>
                    </a:srgbClr>
                  </a:outerShdw>
                </a:effectLst>
                <a:latin typeface="Proxima Nova" panose="020B0604020202020204" charset="0"/>
                <a:ea typeface="GFS Didot"/>
                <a:cs typeface="GFS Didot"/>
                <a:sym typeface="GFS Didot"/>
              </a:rPr>
            </a:br>
            <a:r>
              <a:rPr lang="en-US" sz="3200" dirty="0">
                <a:effectLst>
                  <a:outerShdw blurRad="38100" dist="38100" dir="2700000" algn="tl">
                    <a:srgbClr val="000000">
                      <a:alpha val="43137"/>
                    </a:srgbClr>
                  </a:outerShdw>
                </a:effectLst>
                <a:latin typeface="Proxima Nova" panose="020B0604020202020204" charset="0"/>
                <a:ea typeface="GFS Didot"/>
                <a:cs typeface="GFS Didot"/>
                <a:sym typeface="GFS Didot"/>
              </a:rPr>
              <a:t>“</a:t>
            </a:r>
            <a:r>
              <a:rPr lang="el" sz="3200" dirty="0">
                <a:effectLst>
                  <a:outerShdw blurRad="38100" dist="38100" dir="2700000" algn="tl">
                    <a:srgbClr val="000000">
                      <a:alpha val="43137"/>
                    </a:srgbClr>
                  </a:outerShdw>
                </a:effectLst>
                <a:latin typeface="Proxima Nova" panose="020B0604020202020204" charset="0"/>
                <a:ea typeface="GFS Didot"/>
                <a:cs typeface="GFS Didot"/>
                <a:sym typeface="GFS Didot"/>
              </a:rPr>
              <a:t>Smart Home Technology</a:t>
            </a:r>
            <a:endParaRPr sz="3200" dirty="0">
              <a:effectLst>
                <a:outerShdw blurRad="38100" dist="38100" dir="2700000" algn="tl">
                  <a:srgbClr val="000000">
                    <a:alpha val="43137"/>
                  </a:srgbClr>
                </a:outerShdw>
              </a:effectLst>
              <a:latin typeface="Proxima Nova" panose="020B0604020202020204" charset="0"/>
              <a:ea typeface="GFS Didot"/>
              <a:cs typeface="GFS Didot"/>
              <a:sym typeface="GFS Didot"/>
            </a:endParaRPr>
          </a:p>
          <a:p>
            <a:pPr marL="0" lvl="0" indent="0" algn="ctr" rtl="0">
              <a:spcBef>
                <a:spcPts val="0"/>
              </a:spcBef>
              <a:spcAft>
                <a:spcPts val="0"/>
              </a:spcAft>
              <a:buSzPts val="990"/>
              <a:buNone/>
            </a:pPr>
            <a:r>
              <a:rPr lang="el" sz="3200" dirty="0">
                <a:effectLst>
                  <a:outerShdw blurRad="38100" dist="38100" dir="2700000" algn="tl">
                    <a:srgbClr val="000000">
                      <a:alpha val="43137"/>
                    </a:srgbClr>
                  </a:outerShdw>
                </a:effectLst>
                <a:latin typeface="Proxima Nova" panose="020B0604020202020204" charset="0"/>
                <a:ea typeface="GFS Didot"/>
                <a:cs typeface="GFS Didot"/>
                <a:sym typeface="GFS Didot"/>
              </a:rPr>
              <a:t>&amp; Greek Consumers</a:t>
            </a:r>
            <a:r>
              <a:rPr lang="en-US" sz="3200" dirty="0">
                <a:effectLst>
                  <a:outerShdw blurRad="38100" dist="38100" dir="2700000" algn="tl">
                    <a:srgbClr val="000000">
                      <a:alpha val="43137"/>
                    </a:srgbClr>
                  </a:outerShdw>
                </a:effectLst>
                <a:latin typeface="Proxima Nova" panose="020B0604020202020204" charset="0"/>
                <a:ea typeface="GFS Didot"/>
                <a:cs typeface="GFS Didot"/>
                <a:sym typeface="GFS Didot"/>
              </a:rPr>
              <a:t>”</a:t>
            </a:r>
            <a:endParaRPr sz="3200" dirty="0">
              <a:effectLst>
                <a:outerShdw blurRad="38100" dist="38100" dir="2700000" algn="tl">
                  <a:srgbClr val="000000">
                    <a:alpha val="43137"/>
                  </a:srgbClr>
                </a:outerShdw>
              </a:effectLst>
              <a:latin typeface="Proxima Nova" panose="020B0604020202020204" charset="0"/>
              <a:ea typeface="GFS Didot"/>
              <a:cs typeface="GFS Didot"/>
              <a:sym typeface="GFS Didot"/>
            </a:endParaRPr>
          </a:p>
        </p:txBody>
      </p:sp>
      <p:sp>
        <p:nvSpPr>
          <p:cNvPr id="66" name="Google Shape;66;p14"/>
          <p:cNvSpPr txBox="1">
            <a:spLocks noGrp="1"/>
          </p:cNvSpPr>
          <p:nvPr>
            <p:ph type="subTitle" idx="1"/>
          </p:nvPr>
        </p:nvSpPr>
        <p:spPr>
          <a:xfrm>
            <a:off x="134508" y="3430403"/>
            <a:ext cx="8520600" cy="15708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US" sz="1600" b="1" i="1" u="sng" dirty="0">
                <a:effectLst>
                  <a:outerShdw blurRad="38100" dist="38100" dir="2700000" algn="tl">
                    <a:srgbClr val="000000">
                      <a:alpha val="43137"/>
                    </a:srgbClr>
                  </a:outerShdw>
                </a:effectLst>
              </a:rPr>
              <a:t>Team members</a:t>
            </a:r>
            <a:r>
              <a:rPr lang="en-US" sz="1600" i="1" u="sng" dirty="0">
                <a:effectLst>
                  <a:outerShdw blurRad="38100" dist="38100" dir="2700000" algn="tl">
                    <a:srgbClr val="000000">
                      <a:alpha val="43137"/>
                    </a:srgbClr>
                  </a:outerShdw>
                </a:effectLst>
              </a:rPr>
              <a:t>:</a:t>
            </a:r>
          </a:p>
          <a:p>
            <a:pPr marL="0" lvl="0" indent="0" algn="l" rtl="0">
              <a:lnSpc>
                <a:spcPct val="80000"/>
              </a:lnSpc>
              <a:spcBef>
                <a:spcPts val="0"/>
              </a:spcBef>
              <a:spcAft>
                <a:spcPts val="0"/>
              </a:spcAft>
              <a:buNone/>
            </a:pPr>
            <a:endParaRPr lang="en-US" sz="1600" dirty="0"/>
          </a:p>
          <a:p>
            <a:pPr marL="0" lvl="0" indent="0" algn="l" rtl="0">
              <a:lnSpc>
                <a:spcPct val="80000"/>
              </a:lnSpc>
              <a:spcBef>
                <a:spcPts val="0"/>
              </a:spcBef>
              <a:spcAft>
                <a:spcPts val="0"/>
              </a:spcAft>
              <a:buNone/>
            </a:pPr>
            <a:r>
              <a:rPr lang="en-US" sz="1600" i="1" dirty="0">
                <a:effectLst>
                  <a:outerShdw blurRad="38100" dist="38100" dir="2700000" algn="tl">
                    <a:srgbClr val="000000">
                      <a:alpha val="43137"/>
                    </a:srgbClr>
                  </a:outerShdw>
                </a:effectLst>
              </a:rPr>
              <a:t>Vasileios </a:t>
            </a:r>
            <a:r>
              <a:rPr lang="en-US" sz="1600" i="1" dirty="0" err="1">
                <a:effectLst>
                  <a:outerShdw blurRad="38100" dist="38100" dir="2700000" algn="tl">
                    <a:srgbClr val="000000">
                      <a:alpha val="43137"/>
                    </a:srgbClr>
                  </a:outerShdw>
                </a:effectLst>
              </a:rPr>
              <a:t>Kostopoulos</a:t>
            </a:r>
            <a:endParaRPr sz="1600" i="1" dirty="0">
              <a:effectLst>
                <a:outerShdw blurRad="38100" dist="38100" dir="2700000" algn="tl">
                  <a:srgbClr val="000000">
                    <a:alpha val="43137"/>
                  </a:srgbClr>
                </a:outerShdw>
              </a:effectLst>
            </a:endParaRPr>
          </a:p>
          <a:p>
            <a:pPr marL="0" lvl="0" indent="0" algn="l" rtl="0">
              <a:lnSpc>
                <a:spcPct val="80000"/>
              </a:lnSpc>
              <a:spcBef>
                <a:spcPts val="0"/>
              </a:spcBef>
              <a:spcAft>
                <a:spcPts val="0"/>
              </a:spcAft>
              <a:buNone/>
            </a:pPr>
            <a:endParaRPr sz="1600" i="1" dirty="0">
              <a:effectLst>
                <a:outerShdw blurRad="38100" dist="38100" dir="2700000" algn="tl">
                  <a:srgbClr val="000000">
                    <a:alpha val="43137"/>
                  </a:srgbClr>
                </a:outerShdw>
              </a:effectLst>
            </a:endParaRPr>
          </a:p>
          <a:p>
            <a:pPr marL="0" lvl="0" indent="0" algn="l" rtl="0">
              <a:lnSpc>
                <a:spcPct val="80000"/>
              </a:lnSpc>
              <a:spcBef>
                <a:spcPts val="0"/>
              </a:spcBef>
              <a:spcAft>
                <a:spcPts val="0"/>
              </a:spcAft>
              <a:buNone/>
            </a:pPr>
            <a:r>
              <a:rPr lang="en-US" sz="1600" i="1" dirty="0" err="1">
                <a:effectLst>
                  <a:outerShdw blurRad="38100" dist="38100" dir="2700000" algn="tl">
                    <a:srgbClr val="000000">
                      <a:alpha val="43137"/>
                    </a:srgbClr>
                  </a:outerShdw>
                </a:effectLst>
              </a:rPr>
              <a:t>Charalampos</a:t>
            </a:r>
            <a:r>
              <a:rPr lang="en-US" sz="1600" i="1" dirty="0">
                <a:effectLst>
                  <a:outerShdw blurRad="38100" dist="38100" dir="2700000" algn="tl">
                    <a:srgbClr val="000000">
                      <a:alpha val="43137"/>
                    </a:srgbClr>
                  </a:outerShdw>
                </a:effectLst>
              </a:rPr>
              <a:t> Stefanos </a:t>
            </a:r>
            <a:r>
              <a:rPr lang="en-US" sz="1600" i="1" dirty="0" err="1">
                <a:effectLst>
                  <a:outerShdw blurRad="38100" dist="38100" dir="2700000" algn="tl">
                    <a:srgbClr val="000000">
                      <a:alpha val="43137"/>
                    </a:srgbClr>
                  </a:outerShdw>
                </a:effectLst>
              </a:rPr>
              <a:t>Papaioannou</a:t>
            </a:r>
            <a:endParaRPr sz="1600" i="1" dirty="0">
              <a:effectLst>
                <a:outerShdw blurRad="38100" dist="38100" dir="2700000" algn="tl">
                  <a:srgbClr val="000000">
                    <a:alpha val="43137"/>
                  </a:srgbClr>
                </a:outerShdw>
              </a:effectLst>
            </a:endParaRPr>
          </a:p>
          <a:p>
            <a:pPr marL="0" lvl="0" indent="0" algn="l" rtl="0">
              <a:lnSpc>
                <a:spcPct val="80000"/>
              </a:lnSpc>
              <a:spcBef>
                <a:spcPts val="0"/>
              </a:spcBef>
              <a:spcAft>
                <a:spcPts val="0"/>
              </a:spcAft>
              <a:buNone/>
            </a:pPr>
            <a:endParaRPr sz="1600" i="1" dirty="0">
              <a:effectLst>
                <a:outerShdw blurRad="38100" dist="38100" dir="2700000" algn="tl">
                  <a:srgbClr val="000000">
                    <a:alpha val="43137"/>
                  </a:srgbClr>
                </a:outerShdw>
              </a:effectLst>
            </a:endParaRPr>
          </a:p>
          <a:p>
            <a:pPr marL="0" lvl="0" indent="0" algn="l" rtl="0">
              <a:lnSpc>
                <a:spcPct val="80000"/>
              </a:lnSpc>
              <a:spcBef>
                <a:spcPts val="0"/>
              </a:spcBef>
              <a:spcAft>
                <a:spcPts val="0"/>
              </a:spcAft>
              <a:buNone/>
            </a:pPr>
            <a:r>
              <a:rPr lang="en-US" sz="1600" i="1" dirty="0">
                <a:effectLst>
                  <a:outerShdw blurRad="38100" dist="38100" dir="2700000" algn="tl">
                    <a:srgbClr val="000000">
                      <a:alpha val="43137"/>
                    </a:srgbClr>
                  </a:outerShdw>
                </a:effectLst>
              </a:rPr>
              <a:t>Petros </a:t>
            </a:r>
            <a:r>
              <a:rPr lang="en-US" sz="1600" i="1" dirty="0" err="1">
                <a:effectLst>
                  <a:outerShdw blurRad="38100" dist="38100" dir="2700000" algn="tl">
                    <a:srgbClr val="000000">
                      <a:alpha val="43137"/>
                    </a:srgbClr>
                  </a:outerShdw>
                </a:effectLst>
              </a:rPr>
              <a:t>Binis</a:t>
            </a:r>
            <a:endParaRPr sz="1600" i="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5FC20729-4701-D242-60EE-8FFDC1BDB7F6}"/>
              </a:ext>
            </a:extLst>
          </p:cNvPr>
          <p:cNvSpPr txBox="1"/>
          <p:nvPr/>
        </p:nvSpPr>
        <p:spPr>
          <a:xfrm>
            <a:off x="134507" y="553980"/>
            <a:ext cx="8775887" cy="338554"/>
          </a:xfrm>
          <a:prstGeom prst="rect">
            <a:avLst/>
          </a:prstGeom>
          <a:noFill/>
        </p:spPr>
        <p:txBody>
          <a:bodyPr wrap="square" rtlCol="0">
            <a:spAutoFit/>
          </a:bodyPr>
          <a:lstStyle/>
          <a:p>
            <a:r>
              <a:rPr lang="en-US" sz="1600" dirty="0">
                <a:solidFill>
                  <a:schemeClr val="bg1"/>
                </a:solidFill>
                <a:effectLst>
                  <a:outerShdw blurRad="38100" dist="38100" dir="2700000" algn="tl">
                    <a:srgbClr val="000000">
                      <a:alpha val="43137"/>
                    </a:srgbClr>
                  </a:outerShdw>
                </a:effectLst>
                <a:latin typeface="Proxima Nova" panose="020B0604020202020204" charset="0"/>
              </a:rPr>
              <a:t>University of Macedonia                                                                Department of Applied Informatics                                          </a:t>
            </a:r>
            <a:endParaRPr lang="el-GR" sz="1600" dirty="0">
              <a:solidFill>
                <a:schemeClr val="bg1"/>
              </a:solidFill>
              <a:effectLst>
                <a:outerShdw blurRad="38100" dist="38100" dir="2700000" algn="tl">
                  <a:srgbClr val="000000">
                    <a:alpha val="43137"/>
                  </a:srgbClr>
                </a:outerShdw>
              </a:effectLst>
              <a:latin typeface="Proxima Nova" panose="020B0604020202020204" charset="0"/>
            </a:endParaRPr>
          </a:p>
        </p:txBody>
      </p:sp>
      <p:sp>
        <p:nvSpPr>
          <p:cNvPr id="3" name="TextBox 2">
            <a:extLst>
              <a:ext uri="{FF2B5EF4-FFF2-40B4-BE49-F238E27FC236}">
                <a16:creationId xmlns:a16="http://schemas.microsoft.com/office/drawing/2014/main" id="{050346DB-ADE9-DED8-DA92-D4BCA4AF4574}"/>
              </a:ext>
            </a:extLst>
          </p:cNvPr>
          <p:cNvSpPr txBox="1"/>
          <p:nvPr/>
        </p:nvSpPr>
        <p:spPr>
          <a:xfrm>
            <a:off x="6018661" y="3430403"/>
            <a:ext cx="2552302" cy="338554"/>
          </a:xfrm>
          <a:prstGeom prst="rect">
            <a:avLst/>
          </a:prstGeom>
          <a:noFill/>
        </p:spPr>
        <p:txBody>
          <a:bodyPr wrap="none" rtlCol="0">
            <a:spAutoFit/>
          </a:bodyPr>
          <a:lstStyle/>
          <a:p>
            <a:r>
              <a:rPr lang="en-US" sz="1600" b="1" i="1" u="sng" dirty="0">
                <a:solidFill>
                  <a:schemeClr val="bg1"/>
                </a:solidFill>
                <a:effectLst>
                  <a:outerShdw blurRad="38100" dist="38100" dir="2700000" algn="tl">
                    <a:srgbClr val="000000">
                      <a:alpha val="43137"/>
                    </a:srgbClr>
                  </a:outerShdw>
                </a:effectLst>
                <a:latin typeface="Proxima Nova" panose="020B0604020202020204" charset="0"/>
              </a:rPr>
              <a:t>Professor</a:t>
            </a:r>
            <a:r>
              <a:rPr lang="en-US" sz="1600" dirty="0">
                <a:solidFill>
                  <a:schemeClr val="bg1"/>
                </a:solidFill>
                <a:effectLst>
                  <a:outerShdw blurRad="38100" dist="38100" dir="2700000" algn="tl">
                    <a:srgbClr val="000000">
                      <a:alpha val="43137"/>
                    </a:srgbClr>
                  </a:outerShdw>
                </a:effectLst>
                <a:latin typeface="Proxima Nova" panose="020B0604020202020204" charset="0"/>
              </a:rPr>
              <a:t>: Zoe </a:t>
            </a:r>
            <a:r>
              <a:rPr lang="en-US" sz="1600" dirty="0" err="1">
                <a:solidFill>
                  <a:schemeClr val="bg1"/>
                </a:solidFill>
                <a:effectLst>
                  <a:outerShdw blurRad="38100" dist="38100" dir="2700000" algn="tl">
                    <a:srgbClr val="000000">
                      <a:alpha val="43137"/>
                    </a:srgbClr>
                  </a:outerShdw>
                </a:effectLst>
                <a:latin typeface="Proxima Nova" panose="020B0604020202020204" charset="0"/>
              </a:rPr>
              <a:t>Kantaridou</a:t>
            </a:r>
            <a:endParaRPr lang="el-GR" sz="1600" dirty="0">
              <a:solidFill>
                <a:schemeClr val="bg1"/>
              </a:solidFill>
              <a:effectLst>
                <a:outerShdw blurRad="38100" dist="38100" dir="2700000" algn="tl">
                  <a:srgbClr val="000000">
                    <a:alpha val="43137"/>
                  </a:srgbClr>
                </a:outerShdw>
              </a:effectLst>
              <a:latin typeface="Proxima Nova"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1"/>
        <p:cNvGrpSpPr/>
        <p:nvPr/>
      </p:nvGrpSpPr>
      <p:grpSpPr>
        <a:xfrm>
          <a:off x="0" y="0"/>
          <a:ext cx="0" cy="0"/>
          <a:chOff x="0" y="0"/>
          <a:chExt cx="0" cy="0"/>
        </a:xfrm>
      </p:grpSpPr>
      <p:sp>
        <p:nvSpPr>
          <p:cNvPr id="122" name="Google Shape;122;p23"/>
          <p:cNvSpPr txBox="1">
            <a:spLocks noGrp="1"/>
          </p:cNvSpPr>
          <p:nvPr>
            <p:ph type="ctrTitle"/>
          </p:nvPr>
        </p:nvSpPr>
        <p:spPr>
          <a:xfrm>
            <a:off x="472350" y="1264925"/>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l">
                <a:latin typeface="Calibri"/>
                <a:ea typeface="Calibri"/>
                <a:cs typeface="Calibri"/>
                <a:sym typeface="Calibri"/>
              </a:rPr>
              <a:t>Findings</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0" y="148425"/>
            <a:ext cx="8832300" cy="8115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l" sz="2100" dirty="0"/>
              <a:t>The participants (n = 20) were mostly males (75%) (females, 25%)</a:t>
            </a:r>
            <a:endParaRPr sz="2100" dirty="0"/>
          </a:p>
          <a:p>
            <a:pPr marL="0" lvl="0" indent="0" algn="l" rtl="0">
              <a:spcBef>
                <a:spcPts val="1200"/>
              </a:spcBef>
              <a:spcAft>
                <a:spcPts val="0"/>
              </a:spcAft>
              <a:buNone/>
            </a:pPr>
            <a:endParaRPr dirty="0"/>
          </a:p>
        </p:txBody>
      </p:sp>
      <p:pic>
        <p:nvPicPr>
          <p:cNvPr id="128" name="Google Shape;128;p24" title="Points scored"/>
          <p:cNvPicPr preferRelativeResize="0"/>
          <p:nvPr/>
        </p:nvPicPr>
        <p:blipFill>
          <a:blip r:embed="rId3">
            <a:alphaModFix/>
          </a:blip>
          <a:stretch>
            <a:fillRect/>
          </a:stretch>
        </p:blipFill>
        <p:spPr>
          <a:xfrm>
            <a:off x="1357312" y="843750"/>
            <a:ext cx="6117675" cy="396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0" y="0"/>
            <a:ext cx="8832300" cy="6444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l" sz="2100"/>
              <a:t>The majority of participants (70%)(n = 14) were between the ages of 16 - 25</a:t>
            </a:r>
            <a:br>
              <a:rPr lang="el" sz="2100"/>
            </a:br>
            <a:endParaRPr sz="2100"/>
          </a:p>
          <a:p>
            <a:pPr marL="0" lvl="0" indent="0" algn="l" rtl="0">
              <a:spcBef>
                <a:spcPts val="1200"/>
              </a:spcBef>
              <a:spcAft>
                <a:spcPts val="0"/>
              </a:spcAft>
              <a:buNone/>
            </a:pPr>
            <a:endParaRPr/>
          </a:p>
        </p:txBody>
      </p:sp>
      <p:pic>
        <p:nvPicPr>
          <p:cNvPr id="134" name="Google Shape;134;p25" title="Points scored"/>
          <p:cNvPicPr preferRelativeResize="0"/>
          <p:nvPr/>
        </p:nvPicPr>
        <p:blipFill>
          <a:blip r:embed="rId3">
            <a:alphaModFix/>
          </a:blip>
          <a:stretch>
            <a:fillRect/>
          </a:stretch>
        </p:blipFill>
        <p:spPr>
          <a:xfrm>
            <a:off x="1266150" y="914973"/>
            <a:ext cx="6300000" cy="396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13" y="261900"/>
            <a:ext cx="8832300" cy="7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l" sz="2100"/>
              <a:t>60% (n = 12) of participants earned 0 - 5000 euros annually</a:t>
            </a:r>
            <a:endParaRPr sz="2100"/>
          </a:p>
        </p:txBody>
      </p:sp>
      <p:pic>
        <p:nvPicPr>
          <p:cNvPr id="140" name="Google Shape;140;p26" title="Points scored"/>
          <p:cNvPicPr preferRelativeResize="0"/>
          <p:nvPr/>
        </p:nvPicPr>
        <p:blipFill>
          <a:blip r:embed="rId3">
            <a:alphaModFix/>
          </a:blip>
          <a:stretch>
            <a:fillRect/>
          </a:stretch>
        </p:blipFill>
        <p:spPr>
          <a:xfrm>
            <a:off x="1326325" y="1017600"/>
            <a:ext cx="6179676" cy="382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98950" y="237000"/>
            <a:ext cx="8832300" cy="78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 sz="2100" dirty="0"/>
              <a:t>The vast majority of participants showed a preference for the use of new technology in regards to home security</a:t>
            </a:r>
            <a:endParaRPr sz="2100" dirty="0"/>
          </a:p>
        </p:txBody>
      </p:sp>
      <p:pic>
        <p:nvPicPr>
          <p:cNvPr id="146" name="Google Shape;146;p27" title="Points scored"/>
          <p:cNvPicPr preferRelativeResize="0"/>
          <p:nvPr/>
        </p:nvPicPr>
        <p:blipFill>
          <a:blip r:embed="rId3">
            <a:alphaModFix/>
          </a:blip>
          <a:stretch>
            <a:fillRect/>
          </a:stretch>
        </p:blipFill>
        <p:spPr>
          <a:xfrm>
            <a:off x="1365100" y="1017600"/>
            <a:ext cx="6300000" cy="3960000"/>
          </a:xfrm>
          <a:prstGeom prst="rect">
            <a:avLst/>
          </a:prstGeom>
          <a:solidFill>
            <a:schemeClr val="bg1">
              <a:lumMod val="65000"/>
            </a:schemeClr>
          </a:solid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86600" y="235025"/>
            <a:ext cx="8832300" cy="656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l" sz="2100"/>
              <a:t>Participants also showed a strong preference for e-payment services</a:t>
            </a:r>
            <a:endParaRPr sz="2100"/>
          </a:p>
        </p:txBody>
      </p:sp>
      <p:pic>
        <p:nvPicPr>
          <p:cNvPr id="152" name="Google Shape;152;p28" title="Points scored"/>
          <p:cNvPicPr preferRelativeResize="0"/>
          <p:nvPr/>
        </p:nvPicPr>
        <p:blipFill>
          <a:blip r:embed="rId3">
            <a:alphaModFix/>
          </a:blip>
          <a:stretch>
            <a:fillRect/>
          </a:stretch>
        </p:blipFill>
        <p:spPr>
          <a:xfrm>
            <a:off x="1422000" y="1010672"/>
            <a:ext cx="6300000" cy="396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0" y="210300"/>
            <a:ext cx="8832300" cy="101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l" sz="2100"/>
              <a:t>The majority of participants believe that telemedicine is useful</a:t>
            </a:r>
            <a:endParaRPr sz="2100"/>
          </a:p>
        </p:txBody>
      </p:sp>
      <p:pic>
        <p:nvPicPr>
          <p:cNvPr id="158" name="Google Shape;158;p29" title="Points scored"/>
          <p:cNvPicPr preferRelativeResize="0"/>
          <p:nvPr/>
        </p:nvPicPr>
        <p:blipFill>
          <a:blip r:embed="rId3">
            <a:alphaModFix/>
          </a:blip>
          <a:stretch>
            <a:fillRect/>
          </a:stretch>
        </p:blipFill>
        <p:spPr>
          <a:xfrm>
            <a:off x="1266150" y="973200"/>
            <a:ext cx="6300000" cy="396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0" y="-46475"/>
            <a:ext cx="8832300" cy="1264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l" sz="2100"/>
              <a:t>To a large extent, the participants feel able to use the smart devices of their home without having any technological expertise</a:t>
            </a:r>
            <a:endParaRPr sz="2100"/>
          </a:p>
        </p:txBody>
      </p:sp>
      <p:pic>
        <p:nvPicPr>
          <p:cNvPr id="164" name="Google Shape;164;p30" title="Points scored"/>
          <p:cNvPicPr preferRelativeResize="0"/>
          <p:nvPr/>
        </p:nvPicPr>
        <p:blipFill>
          <a:blip r:embed="rId3">
            <a:alphaModFix/>
          </a:blip>
          <a:stretch>
            <a:fillRect/>
          </a:stretch>
        </p:blipFill>
        <p:spPr>
          <a:xfrm>
            <a:off x="1266150" y="972146"/>
            <a:ext cx="6300000" cy="396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0" y="173175"/>
            <a:ext cx="8832300" cy="101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l" sz="2100"/>
              <a:t>A large portion of participants believe that installation, repair and maintenance of smart home technology is high for them</a:t>
            </a:r>
            <a:endParaRPr sz="2100"/>
          </a:p>
        </p:txBody>
      </p:sp>
      <p:pic>
        <p:nvPicPr>
          <p:cNvPr id="170" name="Google Shape;170;p31" title="Points scored"/>
          <p:cNvPicPr preferRelativeResize="0"/>
          <p:nvPr/>
        </p:nvPicPr>
        <p:blipFill>
          <a:blip r:embed="rId3">
            <a:alphaModFix/>
          </a:blip>
          <a:stretch>
            <a:fillRect/>
          </a:stretch>
        </p:blipFill>
        <p:spPr>
          <a:xfrm>
            <a:off x="1266150" y="1010325"/>
            <a:ext cx="6300000" cy="396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0" y="173175"/>
            <a:ext cx="8832300" cy="101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l" sz="2100"/>
              <a:t>Nearly all participants agreed that social recognition was not a factor when purchasing a new product</a:t>
            </a:r>
            <a:endParaRPr sz="2100"/>
          </a:p>
        </p:txBody>
      </p:sp>
      <p:pic>
        <p:nvPicPr>
          <p:cNvPr id="176" name="Google Shape;176;p32" title="Points scored"/>
          <p:cNvPicPr preferRelativeResize="0"/>
          <p:nvPr/>
        </p:nvPicPr>
        <p:blipFill>
          <a:blip r:embed="rId3">
            <a:alphaModFix/>
          </a:blip>
          <a:stretch>
            <a:fillRect/>
          </a:stretch>
        </p:blipFill>
        <p:spPr>
          <a:xfrm>
            <a:off x="1422000" y="1010325"/>
            <a:ext cx="6300000" cy="396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58513"/>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l" sz="2620" b="1" i="1" u="sng">
                <a:solidFill>
                  <a:srgbClr val="274E13"/>
                </a:solidFill>
              </a:rPr>
              <a:t>Introduction</a:t>
            </a:r>
            <a:endParaRPr sz="2620" b="1" i="1" u="sng">
              <a:solidFill>
                <a:srgbClr val="274E13"/>
              </a:solidFill>
            </a:endParaRPr>
          </a:p>
        </p:txBody>
      </p:sp>
      <p:sp>
        <p:nvSpPr>
          <p:cNvPr id="72" name="Google Shape;72;p15"/>
          <p:cNvSpPr txBox="1">
            <a:spLocks noGrp="1"/>
          </p:cNvSpPr>
          <p:nvPr>
            <p:ph type="body" idx="1"/>
          </p:nvPr>
        </p:nvSpPr>
        <p:spPr>
          <a:xfrm>
            <a:off x="311700" y="135382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61111"/>
              <a:buFont typeface="Arial"/>
              <a:buNone/>
            </a:pPr>
            <a:r>
              <a:rPr lang="el" dirty="0">
                <a:solidFill>
                  <a:schemeClr val="dk1"/>
                </a:solidFill>
              </a:rPr>
              <a:t>Smart homes are residences equipped with interconnected devices and systems, that aim to increase the user’s comfort, security and entertainment while also providing him with energy information as well as the ability to remote control the devices.</a:t>
            </a:r>
            <a:endParaRPr dirty="0">
              <a:solidFill>
                <a:schemeClr val="dk1"/>
              </a:solidFill>
            </a:endParaRPr>
          </a:p>
          <a:p>
            <a:pPr marL="0" lvl="0" indent="0" algn="l" rtl="0">
              <a:spcBef>
                <a:spcPts val="0"/>
              </a:spcBef>
              <a:spcAft>
                <a:spcPts val="0"/>
              </a:spcAft>
              <a:buNone/>
            </a:pPr>
            <a:r>
              <a:rPr lang="el" dirty="0">
                <a:solidFill>
                  <a:schemeClr val="dk1"/>
                </a:solidFill>
              </a:rPr>
              <a:t>Some examples include:</a:t>
            </a:r>
            <a:endParaRPr dirty="0">
              <a:solidFill>
                <a:schemeClr val="dk1"/>
              </a:solidFill>
            </a:endParaRPr>
          </a:p>
          <a:p>
            <a:pPr marL="0" lvl="0" indent="0" algn="l" rtl="0">
              <a:spcBef>
                <a:spcPts val="0"/>
              </a:spcBef>
              <a:spcAft>
                <a:spcPts val="0"/>
              </a:spcAft>
              <a:buClr>
                <a:schemeClr val="dk1"/>
              </a:buClr>
              <a:buSzPct val="61111"/>
              <a:buFont typeface="Arial"/>
              <a:buNone/>
            </a:pPr>
            <a:endParaRPr dirty="0">
              <a:solidFill>
                <a:schemeClr val="dk1"/>
              </a:solidFill>
            </a:endParaRPr>
          </a:p>
          <a:p>
            <a:pPr marL="457200" lvl="0" indent="-325755" algn="l" rtl="0">
              <a:spcBef>
                <a:spcPts val="0"/>
              </a:spcBef>
              <a:spcAft>
                <a:spcPts val="0"/>
              </a:spcAft>
              <a:buClr>
                <a:schemeClr val="dk1"/>
              </a:buClr>
              <a:buSzPct val="100000"/>
              <a:buFont typeface="Arial" panose="020B0604020202020204" pitchFamily="34" charset="0"/>
              <a:buChar char="•"/>
            </a:pPr>
            <a:r>
              <a:rPr lang="el" dirty="0">
                <a:solidFill>
                  <a:schemeClr val="dk1"/>
                </a:solidFill>
              </a:rPr>
              <a:t>Smart lighting</a:t>
            </a:r>
            <a:endParaRPr dirty="0">
              <a:solidFill>
                <a:schemeClr val="dk1"/>
              </a:solidFill>
            </a:endParaRPr>
          </a:p>
          <a:p>
            <a:pPr marL="742950" lvl="0" indent="-285750" algn="l" rtl="0">
              <a:spcBef>
                <a:spcPts val="0"/>
              </a:spcBef>
              <a:spcAft>
                <a:spcPts val="0"/>
              </a:spcAft>
              <a:buFont typeface="Arial" panose="020B0604020202020204" pitchFamily="34" charset="0"/>
              <a:buChar char="•"/>
            </a:pPr>
            <a:endParaRPr dirty="0">
              <a:solidFill>
                <a:schemeClr val="dk1"/>
              </a:solidFill>
            </a:endParaRPr>
          </a:p>
          <a:p>
            <a:pPr marL="457200" lvl="0" indent="-325755" algn="l" rtl="0">
              <a:spcBef>
                <a:spcPts val="0"/>
              </a:spcBef>
              <a:spcAft>
                <a:spcPts val="0"/>
              </a:spcAft>
              <a:buClr>
                <a:schemeClr val="dk1"/>
              </a:buClr>
              <a:buSzPct val="100000"/>
              <a:buFont typeface="Arial" panose="020B0604020202020204" pitchFamily="34" charset="0"/>
              <a:buChar char="•"/>
            </a:pPr>
            <a:r>
              <a:rPr lang="el" dirty="0">
                <a:solidFill>
                  <a:schemeClr val="dk1"/>
                </a:solidFill>
              </a:rPr>
              <a:t>Entertainment devices</a:t>
            </a:r>
            <a:endParaRPr dirty="0">
              <a:solidFill>
                <a:schemeClr val="dk1"/>
              </a:solidFill>
            </a:endParaRPr>
          </a:p>
          <a:p>
            <a:pPr marL="742950" lvl="0" indent="-285750" algn="l" rtl="0">
              <a:spcBef>
                <a:spcPts val="0"/>
              </a:spcBef>
              <a:spcAft>
                <a:spcPts val="0"/>
              </a:spcAft>
              <a:buFont typeface="Arial" panose="020B0604020202020204" pitchFamily="34" charset="0"/>
              <a:buChar char="•"/>
            </a:pPr>
            <a:endParaRPr dirty="0">
              <a:solidFill>
                <a:schemeClr val="dk1"/>
              </a:solidFill>
            </a:endParaRPr>
          </a:p>
          <a:p>
            <a:pPr marL="457200" lvl="0" indent="-325755" algn="l" rtl="0">
              <a:spcBef>
                <a:spcPts val="0"/>
              </a:spcBef>
              <a:spcAft>
                <a:spcPts val="0"/>
              </a:spcAft>
              <a:buClr>
                <a:schemeClr val="dk1"/>
              </a:buClr>
              <a:buSzPct val="100000"/>
              <a:buFont typeface="Arial" panose="020B0604020202020204" pitchFamily="34" charset="0"/>
              <a:buChar char="•"/>
            </a:pPr>
            <a:r>
              <a:rPr lang="el" dirty="0">
                <a:solidFill>
                  <a:schemeClr val="dk1"/>
                </a:solidFill>
              </a:rPr>
              <a:t>Security cameras</a:t>
            </a:r>
            <a:endParaRPr dirty="0">
              <a:solidFill>
                <a:schemeClr val="dk1"/>
              </a:solidFill>
            </a:endParaRPr>
          </a:p>
          <a:p>
            <a:pPr marL="742950" lvl="0" indent="-285750" algn="l" rtl="0">
              <a:spcBef>
                <a:spcPts val="0"/>
              </a:spcBef>
              <a:spcAft>
                <a:spcPts val="0"/>
              </a:spcAft>
              <a:buFont typeface="Arial" panose="020B0604020202020204" pitchFamily="34" charset="0"/>
              <a:buChar char="•"/>
            </a:pPr>
            <a:endParaRPr dirty="0">
              <a:solidFill>
                <a:schemeClr val="dk1"/>
              </a:solidFill>
            </a:endParaRPr>
          </a:p>
          <a:p>
            <a:pPr marL="457200" lvl="0" indent="-325755" algn="l" rtl="0">
              <a:spcBef>
                <a:spcPts val="0"/>
              </a:spcBef>
              <a:spcAft>
                <a:spcPts val="0"/>
              </a:spcAft>
              <a:buClr>
                <a:schemeClr val="dk1"/>
              </a:buClr>
              <a:buSzPct val="100000"/>
              <a:buFont typeface="Arial" panose="020B0604020202020204" pitchFamily="34" charset="0"/>
              <a:buChar char="•"/>
            </a:pPr>
            <a:r>
              <a:rPr lang="el" dirty="0">
                <a:solidFill>
                  <a:schemeClr val="dk1"/>
                </a:solidFill>
              </a:rPr>
              <a:t>Voice assistants</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0" lvl="0" indent="0" algn="l" rtl="0">
              <a:spcBef>
                <a:spcPts val="0"/>
              </a:spcBef>
              <a:spcAft>
                <a:spcPts val="1200"/>
              </a:spcAft>
              <a:buNone/>
            </a:pPr>
            <a:endParaRPr dirty="0"/>
          </a:p>
        </p:txBody>
      </p:sp>
      <p:sp>
        <p:nvSpPr>
          <p:cNvPr id="73" name="Google Shape;73;p15"/>
          <p:cNvSpPr txBox="1"/>
          <p:nvPr/>
        </p:nvSpPr>
        <p:spPr>
          <a:xfrm>
            <a:off x="3903748" y="2571750"/>
            <a:ext cx="4026900" cy="1339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Arial" panose="020B0604020202020204" pitchFamily="34" charset="0"/>
              <a:buChar char="•"/>
            </a:pPr>
            <a:r>
              <a:rPr lang="el" sz="1500" dirty="0">
                <a:solidFill>
                  <a:schemeClr val="dk1"/>
                </a:solidFill>
                <a:latin typeface="Proxima Nova"/>
                <a:ea typeface="Proxima Nova"/>
                <a:cs typeface="Proxima Nova"/>
                <a:sym typeface="Proxima Nova"/>
              </a:rPr>
              <a:t>Smart household appliances</a:t>
            </a:r>
            <a:endParaRPr sz="1500" dirty="0">
              <a:solidFill>
                <a:schemeClr val="dk1"/>
              </a:solidFill>
              <a:latin typeface="Proxima Nova"/>
              <a:ea typeface="Proxima Nova"/>
              <a:cs typeface="Proxima Nova"/>
              <a:sym typeface="Proxima Nova"/>
            </a:endParaRPr>
          </a:p>
          <a:p>
            <a:pPr marL="742950" lvl="0" indent="-285750" algn="l" rtl="0">
              <a:spcBef>
                <a:spcPts val="0"/>
              </a:spcBef>
              <a:spcAft>
                <a:spcPts val="0"/>
              </a:spcAft>
              <a:buFont typeface="Arial" panose="020B0604020202020204" pitchFamily="34" charset="0"/>
              <a:buChar char="•"/>
            </a:pPr>
            <a:endParaRPr sz="1500" dirty="0">
              <a:solidFill>
                <a:schemeClr val="dk1"/>
              </a:solidFill>
              <a:latin typeface="Proxima Nova"/>
              <a:ea typeface="Proxima Nova"/>
              <a:cs typeface="Proxima Nova"/>
              <a:sym typeface="Proxima Nova"/>
            </a:endParaRPr>
          </a:p>
          <a:p>
            <a:pPr marL="457200" lvl="0" indent="-323850" algn="l" rtl="0">
              <a:spcBef>
                <a:spcPts val="0"/>
              </a:spcBef>
              <a:spcAft>
                <a:spcPts val="0"/>
              </a:spcAft>
              <a:buClr>
                <a:schemeClr val="dk1"/>
              </a:buClr>
              <a:buSzPts val="1500"/>
              <a:buFont typeface="Arial" panose="020B0604020202020204" pitchFamily="34" charset="0"/>
              <a:buChar char="•"/>
            </a:pPr>
            <a:r>
              <a:rPr lang="el" sz="1500" dirty="0">
                <a:solidFill>
                  <a:schemeClr val="dk1"/>
                </a:solidFill>
                <a:latin typeface="Proxima Nova"/>
                <a:ea typeface="Proxima Nova"/>
                <a:cs typeface="Proxima Nova"/>
                <a:sym typeface="Proxima Nova"/>
              </a:rPr>
              <a:t>Smart thermostats</a:t>
            </a:r>
            <a:endParaRPr sz="1500" dirty="0">
              <a:solidFill>
                <a:schemeClr val="dk1"/>
              </a:solidFill>
              <a:latin typeface="Proxima Nova"/>
              <a:ea typeface="Proxima Nova"/>
              <a:cs typeface="Proxima Nova"/>
              <a:sym typeface="Proxima Nova"/>
            </a:endParaRPr>
          </a:p>
          <a:p>
            <a:pPr marL="742950" lvl="0" indent="-285750" algn="l" rtl="0">
              <a:spcBef>
                <a:spcPts val="0"/>
              </a:spcBef>
              <a:spcAft>
                <a:spcPts val="0"/>
              </a:spcAft>
              <a:buFont typeface="Arial" panose="020B0604020202020204" pitchFamily="34" charset="0"/>
              <a:buChar char="•"/>
            </a:pPr>
            <a:endParaRPr sz="1500" dirty="0">
              <a:solidFill>
                <a:schemeClr val="dk1"/>
              </a:solidFill>
              <a:latin typeface="Proxima Nova"/>
              <a:ea typeface="Proxima Nova"/>
              <a:cs typeface="Proxima Nova"/>
              <a:sym typeface="Proxima Nova"/>
            </a:endParaRPr>
          </a:p>
          <a:p>
            <a:pPr marL="457200" lvl="0" indent="-323850" algn="l" rtl="0">
              <a:spcBef>
                <a:spcPts val="0"/>
              </a:spcBef>
              <a:spcAft>
                <a:spcPts val="0"/>
              </a:spcAft>
              <a:buClr>
                <a:schemeClr val="dk1"/>
              </a:buClr>
              <a:buSzPts val="1500"/>
              <a:buFont typeface="Arial" panose="020B0604020202020204" pitchFamily="34" charset="0"/>
              <a:buChar char="•"/>
            </a:pPr>
            <a:r>
              <a:rPr lang="el" sz="1500" dirty="0">
                <a:solidFill>
                  <a:schemeClr val="dk1"/>
                </a:solidFill>
                <a:latin typeface="Proxima Nova"/>
                <a:ea typeface="Proxima Nova"/>
                <a:cs typeface="Proxima Nova"/>
                <a:sym typeface="Proxima Nova"/>
              </a:rPr>
              <a:t>Smart locks</a:t>
            </a:r>
            <a:endParaRPr sz="1500" dirty="0">
              <a:solidFill>
                <a:schemeClr val="dk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3">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xfrm>
            <a:off x="0" y="185550"/>
            <a:ext cx="8832300" cy="101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l" sz="2100"/>
              <a:t>The majority of participants intend to use smart security cameras and locks</a:t>
            </a:r>
            <a:endParaRPr sz="2100"/>
          </a:p>
        </p:txBody>
      </p:sp>
      <p:pic>
        <p:nvPicPr>
          <p:cNvPr id="182" name="Google Shape;182;p33" title="Points scored"/>
          <p:cNvPicPr preferRelativeResize="0"/>
          <p:nvPr/>
        </p:nvPicPr>
        <p:blipFill>
          <a:blip r:embed="rId3">
            <a:alphaModFix/>
          </a:blip>
          <a:stretch>
            <a:fillRect/>
          </a:stretch>
        </p:blipFill>
        <p:spPr>
          <a:xfrm>
            <a:off x="1266150" y="997950"/>
            <a:ext cx="6300000" cy="3960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0" y="309250"/>
            <a:ext cx="8832300" cy="101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l" sz="2100"/>
              <a:t>Participants showed moderate intent to use smart smoke detectors</a:t>
            </a:r>
            <a:endParaRPr sz="2100"/>
          </a:p>
        </p:txBody>
      </p:sp>
      <p:pic>
        <p:nvPicPr>
          <p:cNvPr id="188" name="Google Shape;188;p34" title="Points scored"/>
          <p:cNvPicPr preferRelativeResize="0"/>
          <p:nvPr/>
        </p:nvPicPr>
        <p:blipFill>
          <a:blip r:embed="rId3">
            <a:alphaModFix/>
          </a:blip>
          <a:stretch>
            <a:fillRect/>
          </a:stretch>
        </p:blipFill>
        <p:spPr>
          <a:xfrm>
            <a:off x="1266150" y="1017600"/>
            <a:ext cx="6300000" cy="3960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0" y="173200"/>
            <a:ext cx="8832300" cy="101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l" sz="2100"/>
              <a:t>Participants showed low to moderate intent to use household cleaning robots</a:t>
            </a:r>
            <a:endParaRPr sz="2100"/>
          </a:p>
        </p:txBody>
      </p:sp>
      <p:pic>
        <p:nvPicPr>
          <p:cNvPr id="194" name="Google Shape;194;p35" title="Points scored"/>
          <p:cNvPicPr preferRelativeResize="0"/>
          <p:nvPr/>
        </p:nvPicPr>
        <p:blipFill>
          <a:blip r:embed="rId3">
            <a:alphaModFix/>
          </a:blip>
          <a:stretch>
            <a:fillRect/>
          </a:stretch>
        </p:blipFill>
        <p:spPr>
          <a:xfrm>
            <a:off x="1266150" y="1010300"/>
            <a:ext cx="6300000" cy="3960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90000"/>
          </a:schemeClr>
        </a:solidFill>
        <a:effectLst/>
      </p:bgPr>
    </p:bg>
    <p:spTree>
      <p:nvGrpSpPr>
        <p:cNvPr id="1" name="Shape 198"/>
        <p:cNvGrpSpPr/>
        <p:nvPr/>
      </p:nvGrpSpPr>
      <p:grpSpPr>
        <a:xfrm>
          <a:off x="0" y="0"/>
          <a:ext cx="0" cy="0"/>
          <a:chOff x="0" y="0"/>
          <a:chExt cx="0" cy="0"/>
        </a:xfrm>
      </p:grpSpPr>
      <p:sp>
        <p:nvSpPr>
          <p:cNvPr id="199" name="Google Shape;199;p36"/>
          <p:cNvSpPr txBox="1">
            <a:spLocks noGrp="1"/>
          </p:cNvSpPr>
          <p:nvPr>
            <p:ph type="title"/>
          </p:nvPr>
        </p:nvSpPr>
        <p:spPr>
          <a:xfrm>
            <a:off x="0" y="185550"/>
            <a:ext cx="8862000" cy="1165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l" sz="2100"/>
              <a:t>Participants showed moderate to high intent to use smart household appliances (Smart fridges, air conditioners, washing machines etc.)</a:t>
            </a:r>
            <a:endParaRPr sz="2100"/>
          </a:p>
        </p:txBody>
      </p:sp>
      <p:pic>
        <p:nvPicPr>
          <p:cNvPr id="200" name="Google Shape;200;p36" title="Points scored"/>
          <p:cNvPicPr preferRelativeResize="0"/>
          <p:nvPr/>
        </p:nvPicPr>
        <p:blipFill>
          <a:blip r:embed="rId3">
            <a:alphaModFix/>
          </a:blip>
          <a:stretch>
            <a:fillRect/>
          </a:stretch>
        </p:blipFill>
        <p:spPr>
          <a:xfrm>
            <a:off x="1281000" y="1056046"/>
            <a:ext cx="6300000" cy="3816499"/>
          </a:xfrm>
          <a:prstGeom prst="rect">
            <a:avLst/>
          </a:prstGeom>
          <a:solidFill>
            <a:schemeClr val="bg1">
              <a:lumMod val="75000"/>
            </a:schemeClr>
          </a:solid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xfrm>
            <a:off x="0" y="185550"/>
            <a:ext cx="8832300" cy="101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l" sz="2100"/>
              <a:t>Participants also showed moderate intent to use smart lighting </a:t>
            </a:r>
            <a:endParaRPr sz="2100"/>
          </a:p>
        </p:txBody>
      </p:sp>
      <p:pic>
        <p:nvPicPr>
          <p:cNvPr id="206" name="Google Shape;206;p37" title="Points scored"/>
          <p:cNvPicPr preferRelativeResize="0"/>
          <p:nvPr/>
        </p:nvPicPr>
        <p:blipFill>
          <a:blip r:embed="rId3">
            <a:alphaModFix/>
          </a:blip>
          <a:stretch>
            <a:fillRect/>
          </a:stretch>
        </p:blipFill>
        <p:spPr>
          <a:xfrm>
            <a:off x="1266150" y="997950"/>
            <a:ext cx="6300000" cy="3960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210"/>
        <p:cNvGrpSpPr/>
        <p:nvPr/>
      </p:nvGrpSpPr>
      <p:grpSpPr>
        <a:xfrm>
          <a:off x="0" y="0"/>
          <a:ext cx="0" cy="0"/>
          <a:chOff x="0" y="0"/>
          <a:chExt cx="0" cy="0"/>
        </a:xfrm>
      </p:grpSpPr>
      <p:sp>
        <p:nvSpPr>
          <p:cNvPr id="211" name="Google Shape;211;p38"/>
          <p:cNvSpPr txBox="1">
            <a:spLocks noGrp="1"/>
          </p:cNvSpPr>
          <p:nvPr>
            <p:ph type="title"/>
          </p:nvPr>
        </p:nvSpPr>
        <p:spPr>
          <a:xfrm>
            <a:off x="13" y="137175"/>
            <a:ext cx="8832300" cy="914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l" sz="2100"/>
              <a:t>Participants are to a small extent afraid of having their data stolen when using e-payment services</a:t>
            </a:r>
            <a:endParaRPr sz="2100"/>
          </a:p>
        </p:txBody>
      </p:sp>
      <p:pic>
        <p:nvPicPr>
          <p:cNvPr id="212" name="Google Shape;212;p38" title="Points scored"/>
          <p:cNvPicPr preferRelativeResize="0"/>
          <p:nvPr/>
        </p:nvPicPr>
        <p:blipFill>
          <a:blip r:embed="rId3">
            <a:alphaModFix/>
          </a:blip>
          <a:stretch>
            <a:fillRect/>
          </a:stretch>
        </p:blipFill>
        <p:spPr>
          <a:xfrm>
            <a:off x="1242875" y="1082026"/>
            <a:ext cx="6346575" cy="39242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688" y="711200"/>
            <a:ext cx="8520600" cy="841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l" sz="2500" b="1" i="1" u="sng" dirty="0"/>
              <a:t>Comparisons</a:t>
            </a:r>
            <a:endParaRPr sz="2500" b="1" i="1" u="sng" dirty="0"/>
          </a:p>
          <a:p>
            <a:pPr marL="0" lvl="0" indent="0" algn="ctr" rtl="0">
              <a:spcBef>
                <a:spcPts val="0"/>
              </a:spcBef>
              <a:spcAft>
                <a:spcPts val="0"/>
              </a:spcAft>
              <a:buNone/>
            </a:pPr>
            <a:endParaRPr sz="2500" dirty="0"/>
          </a:p>
          <a:p>
            <a:pPr marL="0" lvl="0" indent="0" algn="l" rtl="0">
              <a:spcBef>
                <a:spcPts val="0"/>
              </a:spcBef>
              <a:spcAft>
                <a:spcPts val="0"/>
              </a:spcAft>
              <a:buNone/>
            </a:pPr>
            <a:endParaRPr sz="2500" dirty="0"/>
          </a:p>
          <a:p>
            <a:pPr marL="0" lvl="0" indent="0" algn="ctr" rtl="0">
              <a:spcBef>
                <a:spcPts val="0"/>
              </a:spcBef>
              <a:spcAft>
                <a:spcPts val="0"/>
              </a:spcAft>
              <a:buNone/>
            </a:pPr>
            <a:r>
              <a:rPr lang="en-US" sz="2500" dirty="0"/>
              <a:t>"</a:t>
            </a:r>
            <a:r>
              <a:rPr lang="el" sz="2500" dirty="0"/>
              <a:t>I intend to use household cleaning robots</a:t>
            </a:r>
            <a:r>
              <a:rPr lang="en-US" sz="2500" dirty="0"/>
              <a:t>”</a:t>
            </a:r>
            <a:endParaRPr sz="2500" dirty="0"/>
          </a:p>
        </p:txBody>
      </p:sp>
      <p:pic>
        <p:nvPicPr>
          <p:cNvPr id="218" name="Google Shape;218;p39" title="Points scored"/>
          <p:cNvPicPr preferRelativeResize="0"/>
          <p:nvPr/>
        </p:nvPicPr>
        <p:blipFill>
          <a:blip r:embed="rId3">
            <a:alphaModFix/>
          </a:blip>
          <a:stretch>
            <a:fillRect/>
          </a:stretch>
        </p:blipFill>
        <p:spPr>
          <a:xfrm>
            <a:off x="0" y="2316473"/>
            <a:ext cx="4572000" cy="2827027"/>
          </a:xfrm>
          <a:prstGeom prst="rect">
            <a:avLst/>
          </a:prstGeom>
          <a:noFill/>
          <a:ln>
            <a:noFill/>
          </a:ln>
        </p:spPr>
      </p:pic>
      <p:pic>
        <p:nvPicPr>
          <p:cNvPr id="219" name="Google Shape;219;p39" title="Points scored"/>
          <p:cNvPicPr preferRelativeResize="0"/>
          <p:nvPr/>
        </p:nvPicPr>
        <p:blipFill>
          <a:blip r:embed="rId4">
            <a:alphaModFix/>
          </a:blip>
          <a:stretch>
            <a:fillRect/>
          </a:stretch>
        </p:blipFill>
        <p:spPr>
          <a:xfrm>
            <a:off x="4571988" y="2316475"/>
            <a:ext cx="4572012" cy="28270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23"/>
        <p:cNvGrpSpPr/>
        <p:nvPr/>
      </p:nvGrpSpPr>
      <p:grpSpPr>
        <a:xfrm>
          <a:off x="0" y="0"/>
          <a:ext cx="0" cy="0"/>
          <a:chOff x="0" y="0"/>
          <a:chExt cx="0" cy="0"/>
        </a:xfrm>
      </p:grpSpPr>
      <p:sp>
        <p:nvSpPr>
          <p:cNvPr id="224" name="Google Shape;224;p40"/>
          <p:cNvSpPr txBox="1">
            <a:spLocks noGrp="1"/>
          </p:cNvSpPr>
          <p:nvPr>
            <p:ph type="title"/>
          </p:nvPr>
        </p:nvSpPr>
        <p:spPr>
          <a:xfrm>
            <a:off x="311688" y="556516"/>
            <a:ext cx="8520600" cy="1259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t>“</a:t>
            </a:r>
            <a:r>
              <a:rPr lang="el" sz="2500" dirty="0"/>
              <a:t>I want to be the first to buy a new product because I will stand out</a:t>
            </a:r>
            <a:r>
              <a:rPr lang="en-US" sz="2500" dirty="0"/>
              <a:t>”</a:t>
            </a:r>
            <a:endParaRPr sz="2500" dirty="0"/>
          </a:p>
        </p:txBody>
      </p:sp>
      <p:pic>
        <p:nvPicPr>
          <p:cNvPr id="225" name="Google Shape;225;p40" title="Points scored"/>
          <p:cNvPicPr preferRelativeResize="0"/>
          <p:nvPr/>
        </p:nvPicPr>
        <p:blipFill>
          <a:blip r:embed="rId3">
            <a:alphaModFix/>
          </a:blip>
          <a:stretch>
            <a:fillRect/>
          </a:stretch>
        </p:blipFill>
        <p:spPr>
          <a:xfrm>
            <a:off x="0" y="2316485"/>
            <a:ext cx="4572000" cy="2827014"/>
          </a:xfrm>
          <a:prstGeom prst="rect">
            <a:avLst/>
          </a:prstGeom>
          <a:noFill/>
          <a:ln>
            <a:noFill/>
          </a:ln>
        </p:spPr>
      </p:pic>
      <p:pic>
        <p:nvPicPr>
          <p:cNvPr id="226" name="Google Shape;226;p40" title="Points scored"/>
          <p:cNvPicPr preferRelativeResize="0"/>
          <p:nvPr/>
        </p:nvPicPr>
        <p:blipFill>
          <a:blip r:embed="rId4">
            <a:alphaModFix/>
          </a:blip>
          <a:stretch>
            <a:fillRect/>
          </a:stretch>
        </p:blipFill>
        <p:spPr>
          <a:xfrm>
            <a:off x="4571988" y="2316475"/>
            <a:ext cx="4572012" cy="28270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30"/>
        <p:cNvGrpSpPr/>
        <p:nvPr/>
      </p:nvGrpSpPr>
      <p:grpSpPr>
        <a:xfrm>
          <a:off x="0" y="0"/>
          <a:ext cx="0" cy="0"/>
          <a:chOff x="0" y="0"/>
          <a:chExt cx="0" cy="0"/>
        </a:xfrm>
      </p:grpSpPr>
      <p:sp>
        <p:nvSpPr>
          <p:cNvPr id="231" name="Google Shape;231;p41"/>
          <p:cNvSpPr txBox="1">
            <a:spLocks noGrp="1"/>
          </p:cNvSpPr>
          <p:nvPr>
            <p:ph type="title"/>
          </p:nvPr>
        </p:nvSpPr>
        <p:spPr>
          <a:xfrm>
            <a:off x="311688" y="370496"/>
            <a:ext cx="8520600" cy="1535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2500" dirty="0"/>
              <a:t>“</a:t>
            </a:r>
            <a:r>
              <a:rPr lang="el" sz="2500" dirty="0"/>
              <a:t>I am afraid of using e-payment services because my data might be stolen</a:t>
            </a:r>
            <a:r>
              <a:rPr lang="en-US" sz="2500" dirty="0"/>
              <a:t>”</a:t>
            </a:r>
            <a:endParaRPr sz="2500" dirty="0"/>
          </a:p>
        </p:txBody>
      </p:sp>
      <p:pic>
        <p:nvPicPr>
          <p:cNvPr id="232" name="Google Shape;232;p41" title="Points scored"/>
          <p:cNvPicPr preferRelativeResize="0"/>
          <p:nvPr/>
        </p:nvPicPr>
        <p:blipFill>
          <a:blip r:embed="rId3">
            <a:alphaModFix/>
          </a:blip>
          <a:stretch>
            <a:fillRect/>
          </a:stretch>
        </p:blipFill>
        <p:spPr>
          <a:xfrm>
            <a:off x="0" y="2316485"/>
            <a:ext cx="4572000" cy="2827014"/>
          </a:xfrm>
          <a:prstGeom prst="rect">
            <a:avLst/>
          </a:prstGeom>
          <a:noFill/>
          <a:ln>
            <a:noFill/>
          </a:ln>
        </p:spPr>
      </p:pic>
      <p:pic>
        <p:nvPicPr>
          <p:cNvPr id="233" name="Google Shape;233;p41" title="Points scored"/>
          <p:cNvPicPr preferRelativeResize="0"/>
          <p:nvPr/>
        </p:nvPicPr>
        <p:blipFill>
          <a:blip r:embed="rId4">
            <a:alphaModFix/>
          </a:blip>
          <a:stretch>
            <a:fillRect/>
          </a:stretch>
        </p:blipFill>
        <p:spPr>
          <a:xfrm>
            <a:off x="4571988" y="2316475"/>
            <a:ext cx="4572012" cy="28270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37"/>
        <p:cNvGrpSpPr/>
        <p:nvPr/>
      </p:nvGrpSpPr>
      <p:grpSpPr>
        <a:xfrm>
          <a:off x="0" y="0"/>
          <a:ext cx="0" cy="0"/>
          <a:chOff x="0" y="0"/>
          <a:chExt cx="0" cy="0"/>
        </a:xfrm>
      </p:grpSpPr>
      <p:sp>
        <p:nvSpPr>
          <p:cNvPr id="238" name="Google Shape;238;p42"/>
          <p:cNvSpPr txBox="1">
            <a:spLocks noGrp="1"/>
          </p:cNvSpPr>
          <p:nvPr>
            <p:ph type="title"/>
          </p:nvPr>
        </p:nvSpPr>
        <p:spPr>
          <a:xfrm>
            <a:off x="311688" y="522343"/>
            <a:ext cx="8520600" cy="1326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2500" dirty="0"/>
              <a:t>“</a:t>
            </a:r>
            <a:r>
              <a:rPr lang="el" sz="2500" dirty="0"/>
              <a:t>The cost of installing, repairing and maintaining smart home technology is high for me</a:t>
            </a:r>
            <a:r>
              <a:rPr lang="en-US" sz="2500" dirty="0"/>
              <a:t>”</a:t>
            </a:r>
            <a:endParaRPr sz="2500" dirty="0"/>
          </a:p>
        </p:txBody>
      </p:sp>
      <p:pic>
        <p:nvPicPr>
          <p:cNvPr id="239" name="Google Shape;239;p42" title="Points scored"/>
          <p:cNvPicPr preferRelativeResize="0"/>
          <p:nvPr/>
        </p:nvPicPr>
        <p:blipFill>
          <a:blip r:embed="rId3">
            <a:alphaModFix/>
          </a:blip>
          <a:stretch>
            <a:fillRect/>
          </a:stretch>
        </p:blipFill>
        <p:spPr>
          <a:xfrm>
            <a:off x="0" y="2316484"/>
            <a:ext cx="4572000" cy="2827016"/>
          </a:xfrm>
          <a:prstGeom prst="rect">
            <a:avLst/>
          </a:prstGeom>
          <a:noFill/>
          <a:ln>
            <a:noFill/>
          </a:ln>
        </p:spPr>
      </p:pic>
      <p:pic>
        <p:nvPicPr>
          <p:cNvPr id="240" name="Google Shape;240;p42" title="Points scored"/>
          <p:cNvPicPr preferRelativeResize="0"/>
          <p:nvPr/>
        </p:nvPicPr>
        <p:blipFill>
          <a:blip r:embed="rId4">
            <a:alphaModFix/>
          </a:blip>
          <a:stretch>
            <a:fillRect/>
          </a:stretch>
        </p:blipFill>
        <p:spPr>
          <a:xfrm>
            <a:off x="4571988" y="2316475"/>
            <a:ext cx="4572012" cy="2827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48350" y="656250"/>
            <a:ext cx="2722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 sz="2000" b="1" i="1" u="sng">
                <a:solidFill>
                  <a:srgbClr val="274E13"/>
                </a:solidFill>
              </a:rPr>
              <a:t>Benefits</a:t>
            </a:r>
            <a:endParaRPr sz="2000" b="1" i="1" u="sng">
              <a:solidFill>
                <a:srgbClr val="274E13"/>
              </a:solidFill>
            </a:endParaRPr>
          </a:p>
        </p:txBody>
      </p:sp>
      <p:sp>
        <p:nvSpPr>
          <p:cNvPr id="79" name="Google Shape;79;p16"/>
          <p:cNvSpPr txBox="1">
            <a:spLocks noGrp="1"/>
          </p:cNvSpPr>
          <p:nvPr>
            <p:ph type="body" idx="1"/>
          </p:nvPr>
        </p:nvSpPr>
        <p:spPr>
          <a:xfrm>
            <a:off x="4229650" y="1068125"/>
            <a:ext cx="5058000" cy="3567000"/>
          </a:xfrm>
          <a:prstGeom prst="rect">
            <a:avLst/>
          </a:prstGeom>
        </p:spPr>
        <p:txBody>
          <a:bodyPr spcFirstLastPara="1" wrap="square" lIns="91425" tIns="91425" rIns="91425" bIns="91425" anchor="b" anchorCtr="0">
            <a:spAutoFit/>
          </a:bodyPr>
          <a:lstStyle/>
          <a:p>
            <a:pPr marL="0" lvl="0" indent="0" algn="l" rtl="0">
              <a:lnSpc>
                <a:spcPct val="90000"/>
              </a:lnSpc>
              <a:spcBef>
                <a:spcPts val="1000"/>
              </a:spcBef>
              <a:spcAft>
                <a:spcPts val="0"/>
              </a:spcAft>
              <a:buClr>
                <a:schemeClr val="dk1"/>
              </a:buClr>
              <a:buSzPts val="1100"/>
              <a:buFont typeface="Arial"/>
              <a:buNone/>
            </a:pPr>
            <a:endParaRPr dirty="0">
              <a:solidFill>
                <a:schemeClr val="dk1"/>
              </a:solidFill>
            </a:endParaRPr>
          </a:p>
          <a:p>
            <a:pPr lvl="0" algn="l" rtl="0">
              <a:lnSpc>
                <a:spcPct val="115000"/>
              </a:lnSpc>
              <a:spcBef>
                <a:spcPts val="1000"/>
              </a:spcBef>
              <a:spcAft>
                <a:spcPts val="0"/>
              </a:spcAft>
              <a:buClr>
                <a:schemeClr val="dk1"/>
              </a:buClr>
              <a:buSzPts val="1800"/>
              <a:buFont typeface="Wingdings" panose="05000000000000000000" pitchFamily="2" charset="2"/>
              <a:buChar char="§"/>
            </a:pPr>
            <a:r>
              <a:rPr lang="el" sz="1600" dirty="0">
                <a:solidFill>
                  <a:schemeClr val="dk1"/>
                </a:solidFill>
              </a:rPr>
              <a:t>High cost in purchasing, installing and maintaining all the different devices</a:t>
            </a:r>
            <a:endParaRPr sz="1600" dirty="0">
              <a:solidFill>
                <a:schemeClr val="dk1"/>
              </a:solidFill>
            </a:endParaRPr>
          </a:p>
          <a:p>
            <a:pPr marL="742950" lvl="0" indent="-285750" algn="l" rtl="0">
              <a:lnSpc>
                <a:spcPct val="90000"/>
              </a:lnSpc>
              <a:spcBef>
                <a:spcPts val="1000"/>
              </a:spcBef>
              <a:spcAft>
                <a:spcPts val="0"/>
              </a:spcAft>
              <a:buFont typeface="Wingdings" panose="05000000000000000000" pitchFamily="2" charset="2"/>
              <a:buChar char="§"/>
            </a:pPr>
            <a:endParaRPr sz="1600" dirty="0">
              <a:solidFill>
                <a:schemeClr val="dk1"/>
              </a:solidFill>
            </a:endParaRPr>
          </a:p>
          <a:p>
            <a:pPr lvl="0" algn="l" rtl="0">
              <a:lnSpc>
                <a:spcPct val="90000"/>
              </a:lnSpc>
              <a:spcBef>
                <a:spcPts val="1000"/>
              </a:spcBef>
              <a:spcAft>
                <a:spcPts val="0"/>
              </a:spcAft>
              <a:buClr>
                <a:schemeClr val="dk1"/>
              </a:buClr>
              <a:buSzPts val="1800"/>
              <a:buFont typeface="Wingdings" panose="05000000000000000000" pitchFamily="2" charset="2"/>
              <a:buChar char="§"/>
            </a:pPr>
            <a:r>
              <a:rPr lang="el" sz="1600" dirty="0">
                <a:solidFill>
                  <a:schemeClr val="dk1"/>
                </a:solidFill>
              </a:rPr>
              <a:t>Personal data breach</a:t>
            </a:r>
            <a:endParaRPr sz="1600" dirty="0">
              <a:solidFill>
                <a:schemeClr val="dk1"/>
              </a:solidFill>
            </a:endParaRPr>
          </a:p>
          <a:p>
            <a:pPr lvl="0" indent="0" algn="l" rtl="0">
              <a:lnSpc>
                <a:spcPct val="90000"/>
              </a:lnSpc>
              <a:spcBef>
                <a:spcPts val="1000"/>
              </a:spcBef>
              <a:spcAft>
                <a:spcPts val="0"/>
              </a:spcAft>
              <a:buNone/>
            </a:pPr>
            <a:r>
              <a:rPr lang="el" sz="1600" dirty="0">
                <a:solidFill>
                  <a:schemeClr val="dk1"/>
                </a:solidFill>
              </a:rPr>
              <a:t> </a:t>
            </a:r>
            <a:endParaRPr sz="1600" dirty="0">
              <a:solidFill>
                <a:schemeClr val="dk1"/>
              </a:solidFill>
            </a:endParaRPr>
          </a:p>
          <a:p>
            <a:pPr lvl="0" algn="l" rtl="0">
              <a:lnSpc>
                <a:spcPct val="90000"/>
              </a:lnSpc>
              <a:spcBef>
                <a:spcPts val="1000"/>
              </a:spcBef>
              <a:spcAft>
                <a:spcPts val="0"/>
              </a:spcAft>
              <a:buClr>
                <a:schemeClr val="dk1"/>
              </a:buClr>
              <a:buSzPts val="1800"/>
              <a:buFont typeface="Wingdings" panose="05000000000000000000" pitchFamily="2" charset="2"/>
              <a:buChar char="§"/>
            </a:pPr>
            <a:r>
              <a:rPr lang="el" sz="1600" dirty="0">
                <a:solidFill>
                  <a:schemeClr val="dk1"/>
                </a:solidFill>
              </a:rPr>
              <a:t>Lack of legal coverage</a:t>
            </a:r>
            <a:endParaRPr sz="1600" dirty="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000" dirty="0">
              <a:solidFill>
                <a:srgbClr val="222222"/>
              </a:solidFill>
            </a:endParaRPr>
          </a:p>
          <a:p>
            <a:pPr marL="0" lvl="0" indent="0" algn="l" rtl="0">
              <a:lnSpc>
                <a:spcPct val="90000"/>
              </a:lnSpc>
              <a:spcBef>
                <a:spcPts val="1000"/>
              </a:spcBef>
              <a:spcAft>
                <a:spcPts val="0"/>
              </a:spcAft>
              <a:buClr>
                <a:schemeClr val="dk1"/>
              </a:buClr>
              <a:buSzPts val="1100"/>
              <a:buFont typeface="Arial"/>
              <a:buNone/>
            </a:pPr>
            <a:endParaRPr sz="1000" dirty="0">
              <a:solidFill>
                <a:srgbClr val="222222"/>
              </a:solidFill>
            </a:endParaRPr>
          </a:p>
          <a:p>
            <a:pPr marL="0" lvl="0" indent="0" algn="l" rtl="0">
              <a:spcBef>
                <a:spcPts val="0"/>
              </a:spcBef>
              <a:spcAft>
                <a:spcPts val="1200"/>
              </a:spcAft>
              <a:buNone/>
            </a:pPr>
            <a:endParaRPr sz="1000" dirty="0"/>
          </a:p>
        </p:txBody>
      </p:sp>
      <p:sp>
        <p:nvSpPr>
          <p:cNvPr id="80" name="Google Shape;80;p16"/>
          <p:cNvSpPr txBox="1"/>
          <p:nvPr/>
        </p:nvSpPr>
        <p:spPr>
          <a:xfrm>
            <a:off x="248350" y="970475"/>
            <a:ext cx="3981300" cy="344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latin typeface="Roboto"/>
              <a:ea typeface="Roboto"/>
              <a:cs typeface="Roboto"/>
              <a:sym typeface="Roboto"/>
            </a:endParaRPr>
          </a:p>
          <a:p>
            <a:pPr marL="0" lvl="0" indent="0" algn="l" rtl="0">
              <a:spcBef>
                <a:spcPts val="0"/>
              </a:spcBef>
              <a:spcAft>
                <a:spcPts val="0"/>
              </a:spcAft>
              <a:buNone/>
            </a:pPr>
            <a:endParaRPr sz="1800" dirty="0">
              <a:solidFill>
                <a:schemeClr val="dk1"/>
              </a:solidFill>
              <a:latin typeface="Proxima Nova"/>
              <a:ea typeface="Proxima Nova"/>
              <a:cs typeface="Proxima Nova"/>
              <a:sym typeface="Proxima Nova"/>
            </a:endParaRPr>
          </a:p>
          <a:p>
            <a:pPr marL="457200" lvl="0" indent="-342900" algn="l" rtl="0">
              <a:spcBef>
                <a:spcPts val="0"/>
              </a:spcBef>
              <a:spcAft>
                <a:spcPts val="0"/>
              </a:spcAft>
              <a:buClr>
                <a:schemeClr val="dk1"/>
              </a:buClr>
              <a:buSzPts val="1800"/>
              <a:buFont typeface="Wingdings" panose="05000000000000000000" pitchFamily="2" charset="2"/>
              <a:buChar char="§"/>
            </a:pPr>
            <a:r>
              <a:rPr lang="el" sz="1600" dirty="0">
                <a:solidFill>
                  <a:schemeClr val="dk1"/>
                </a:solidFill>
                <a:latin typeface="Proxima Nova"/>
                <a:ea typeface="Proxima Nova"/>
                <a:cs typeface="Proxima Nova"/>
                <a:sym typeface="Proxima Nova"/>
              </a:rPr>
              <a:t>Time saving</a:t>
            </a:r>
            <a:endParaRPr sz="1600" dirty="0">
              <a:solidFill>
                <a:schemeClr val="dk1"/>
              </a:solidFill>
              <a:latin typeface="Proxima Nova"/>
              <a:ea typeface="Proxima Nova"/>
              <a:cs typeface="Proxima Nova"/>
              <a:sym typeface="Proxima Nova"/>
            </a:endParaRPr>
          </a:p>
          <a:p>
            <a:pPr marL="742950" lvl="0" indent="-285750" algn="l" rtl="0">
              <a:spcBef>
                <a:spcPts val="0"/>
              </a:spcBef>
              <a:spcAft>
                <a:spcPts val="0"/>
              </a:spcAft>
              <a:buFont typeface="Wingdings" panose="05000000000000000000" pitchFamily="2" charset="2"/>
              <a:buChar char="§"/>
            </a:pPr>
            <a:endParaRPr sz="1600" dirty="0">
              <a:solidFill>
                <a:schemeClr val="dk1"/>
              </a:solidFill>
              <a:latin typeface="Proxima Nova"/>
              <a:ea typeface="Proxima Nova"/>
              <a:cs typeface="Proxima Nova"/>
              <a:sym typeface="Proxima Nova"/>
            </a:endParaRPr>
          </a:p>
          <a:p>
            <a:pPr marL="742950" lvl="0" indent="-285750" algn="l" rtl="0">
              <a:spcBef>
                <a:spcPts val="0"/>
              </a:spcBef>
              <a:spcAft>
                <a:spcPts val="0"/>
              </a:spcAft>
              <a:buFont typeface="Wingdings" panose="05000000000000000000" pitchFamily="2" charset="2"/>
              <a:buChar char="§"/>
            </a:pPr>
            <a:endParaRPr sz="1600" dirty="0">
              <a:solidFill>
                <a:schemeClr val="dk1"/>
              </a:solidFill>
              <a:latin typeface="Proxima Nova"/>
              <a:ea typeface="Proxima Nova"/>
              <a:cs typeface="Proxima Nova"/>
              <a:sym typeface="Proxima Nova"/>
            </a:endParaRPr>
          </a:p>
          <a:p>
            <a:pPr marL="457200" lvl="0" indent="-342900" algn="l" rtl="0">
              <a:spcBef>
                <a:spcPts val="0"/>
              </a:spcBef>
              <a:spcAft>
                <a:spcPts val="0"/>
              </a:spcAft>
              <a:buClr>
                <a:schemeClr val="dk1"/>
              </a:buClr>
              <a:buSzPts val="1800"/>
              <a:buFont typeface="Wingdings" panose="05000000000000000000" pitchFamily="2" charset="2"/>
              <a:buChar char="§"/>
            </a:pPr>
            <a:r>
              <a:rPr lang="el" sz="1600" dirty="0">
                <a:solidFill>
                  <a:schemeClr val="dk1"/>
                </a:solidFill>
                <a:latin typeface="Proxima Nova"/>
                <a:ea typeface="Proxima Nova"/>
                <a:cs typeface="Proxima Nova"/>
                <a:sym typeface="Proxima Nova"/>
              </a:rPr>
              <a:t>Reduced energy consumption</a:t>
            </a:r>
            <a:endParaRPr sz="1600" dirty="0">
              <a:solidFill>
                <a:schemeClr val="dk1"/>
              </a:solidFill>
              <a:latin typeface="Proxima Nova"/>
              <a:ea typeface="Proxima Nova"/>
              <a:cs typeface="Proxima Nova"/>
              <a:sym typeface="Proxima Nova"/>
            </a:endParaRPr>
          </a:p>
          <a:p>
            <a:pPr marL="285750" lvl="0" indent="-285750" algn="l" rtl="0">
              <a:spcBef>
                <a:spcPts val="0"/>
              </a:spcBef>
              <a:spcAft>
                <a:spcPts val="0"/>
              </a:spcAft>
              <a:buFont typeface="Wingdings" panose="05000000000000000000" pitchFamily="2" charset="2"/>
              <a:buChar char="§"/>
            </a:pPr>
            <a:endParaRPr sz="1600" dirty="0">
              <a:solidFill>
                <a:schemeClr val="dk1"/>
              </a:solidFill>
              <a:latin typeface="Proxima Nova"/>
              <a:ea typeface="Proxima Nova"/>
              <a:cs typeface="Proxima Nova"/>
              <a:sym typeface="Proxima Nova"/>
            </a:endParaRPr>
          </a:p>
          <a:p>
            <a:pPr marL="742950" lvl="0" indent="-285750" algn="l" rtl="0">
              <a:spcBef>
                <a:spcPts val="0"/>
              </a:spcBef>
              <a:spcAft>
                <a:spcPts val="0"/>
              </a:spcAft>
              <a:buFont typeface="Wingdings" panose="05000000000000000000" pitchFamily="2" charset="2"/>
              <a:buChar char="§"/>
            </a:pPr>
            <a:endParaRPr sz="1600" dirty="0">
              <a:solidFill>
                <a:schemeClr val="dk1"/>
              </a:solidFill>
              <a:latin typeface="Proxima Nova"/>
              <a:ea typeface="Proxima Nova"/>
              <a:cs typeface="Proxima Nova"/>
              <a:sym typeface="Proxima Nova"/>
            </a:endParaRPr>
          </a:p>
          <a:p>
            <a:pPr marL="457200" lvl="0" indent="-342900" algn="l" rtl="0">
              <a:spcBef>
                <a:spcPts val="0"/>
              </a:spcBef>
              <a:spcAft>
                <a:spcPts val="0"/>
              </a:spcAft>
              <a:buClr>
                <a:schemeClr val="dk1"/>
              </a:buClr>
              <a:buSzPts val="1800"/>
              <a:buFont typeface="Wingdings" panose="05000000000000000000" pitchFamily="2" charset="2"/>
              <a:buChar char="§"/>
            </a:pPr>
            <a:r>
              <a:rPr lang="el" sz="1600" dirty="0">
                <a:solidFill>
                  <a:schemeClr val="dk1"/>
                </a:solidFill>
                <a:latin typeface="Proxima Nova"/>
                <a:ea typeface="Proxima Nova"/>
                <a:cs typeface="Proxima Nova"/>
                <a:sym typeface="Proxima Nova"/>
              </a:rPr>
              <a:t>Improve people’s well being(companionship, support, assistance) </a:t>
            </a:r>
            <a:endParaRPr sz="1600" dirty="0">
              <a:solidFill>
                <a:schemeClr val="dk1"/>
              </a:solidFill>
              <a:latin typeface="Proxima Nova"/>
              <a:ea typeface="Proxima Nova"/>
              <a:cs typeface="Proxima Nova"/>
              <a:sym typeface="Proxima Nova"/>
            </a:endParaRPr>
          </a:p>
          <a:p>
            <a:pPr marL="1200150" lvl="0" indent="-285750" algn="l" rtl="0">
              <a:spcBef>
                <a:spcPts val="0"/>
              </a:spcBef>
              <a:spcAft>
                <a:spcPts val="0"/>
              </a:spcAft>
              <a:buFont typeface="Wingdings" panose="05000000000000000000" pitchFamily="2" charset="2"/>
              <a:buChar char="§"/>
            </a:pPr>
            <a:endParaRPr sz="1600" dirty="0">
              <a:solidFill>
                <a:schemeClr val="dk1"/>
              </a:solidFill>
              <a:latin typeface="Proxima Nova"/>
              <a:ea typeface="Proxima Nova"/>
              <a:cs typeface="Proxima Nova"/>
              <a:sym typeface="Proxima Nova"/>
            </a:endParaRPr>
          </a:p>
          <a:p>
            <a:pPr marL="457200" lvl="0" indent="-342900" algn="l" rtl="0">
              <a:spcBef>
                <a:spcPts val="0"/>
              </a:spcBef>
              <a:spcAft>
                <a:spcPts val="0"/>
              </a:spcAft>
              <a:buClr>
                <a:schemeClr val="dk1"/>
              </a:buClr>
              <a:buSzPts val="1800"/>
              <a:buFont typeface="Wingdings" panose="05000000000000000000" pitchFamily="2" charset="2"/>
              <a:buChar char="§"/>
            </a:pPr>
            <a:r>
              <a:rPr lang="el" sz="1600" dirty="0">
                <a:solidFill>
                  <a:schemeClr val="dk1"/>
                </a:solidFill>
                <a:latin typeface="Proxima Nova"/>
                <a:ea typeface="Proxima Nova"/>
                <a:cs typeface="Proxima Nova"/>
                <a:sym typeface="Proxima Nova"/>
              </a:rPr>
              <a:t>Control and Monitoring Services</a:t>
            </a:r>
            <a:endParaRPr sz="1600" dirty="0">
              <a:solidFill>
                <a:schemeClr val="dk1"/>
              </a:solidFill>
              <a:latin typeface="Proxima Nova"/>
              <a:ea typeface="Proxima Nova"/>
              <a:cs typeface="Proxima Nova"/>
              <a:sym typeface="Proxima Nova"/>
            </a:endParaRPr>
          </a:p>
          <a:p>
            <a:pPr marL="457200" lvl="0" algn="l" rtl="0">
              <a:spcBef>
                <a:spcPts val="0"/>
              </a:spcBef>
              <a:spcAft>
                <a:spcPts val="0"/>
              </a:spcAft>
            </a:pPr>
            <a:endParaRPr sz="1600" dirty="0">
              <a:solidFill>
                <a:schemeClr val="dk1"/>
              </a:solidFill>
              <a:latin typeface="Roboto"/>
              <a:ea typeface="Roboto"/>
              <a:cs typeface="Roboto"/>
              <a:sym typeface="Roboto"/>
            </a:endParaRPr>
          </a:p>
        </p:txBody>
      </p:sp>
      <p:sp>
        <p:nvSpPr>
          <p:cNvPr id="81" name="Google Shape;81;p16"/>
          <p:cNvSpPr txBox="1">
            <a:spLocks noGrp="1"/>
          </p:cNvSpPr>
          <p:nvPr>
            <p:ph type="title"/>
          </p:nvPr>
        </p:nvSpPr>
        <p:spPr>
          <a:xfrm>
            <a:off x="4572000" y="684125"/>
            <a:ext cx="2722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 sz="2000" b="1" i="1" u="sng" dirty="0">
                <a:solidFill>
                  <a:srgbClr val="274E13"/>
                </a:solidFill>
              </a:rPr>
              <a:t>Barriers</a:t>
            </a:r>
            <a:endParaRPr sz="2000" b="1" i="1" u="sng" dirty="0">
              <a:solidFill>
                <a:srgbClr val="274E1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9">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9">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9">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311688" y="685825"/>
            <a:ext cx="8520600" cy="84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t>“</a:t>
            </a:r>
            <a:r>
              <a:rPr lang="el" sz="2500" dirty="0"/>
              <a:t>I find the e-payment services useful</a:t>
            </a:r>
            <a:r>
              <a:rPr lang="en-US" sz="2500" dirty="0"/>
              <a:t>”</a:t>
            </a:r>
            <a:endParaRPr sz="2500" dirty="0"/>
          </a:p>
        </p:txBody>
      </p:sp>
      <p:pic>
        <p:nvPicPr>
          <p:cNvPr id="246" name="Google Shape;246;p43" title="Points scored"/>
          <p:cNvPicPr preferRelativeResize="0"/>
          <p:nvPr/>
        </p:nvPicPr>
        <p:blipFill>
          <a:blip r:embed="rId3">
            <a:alphaModFix/>
          </a:blip>
          <a:stretch>
            <a:fillRect/>
          </a:stretch>
        </p:blipFill>
        <p:spPr>
          <a:xfrm>
            <a:off x="0" y="2316485"/>
            <a:ext cx="4572000" cy="2827014"/>
          </a:xfrm>
          <a:prstGeom prst="rect">
            <a:avLst/>
          </a:prstGeom>
          <a:noFill/>
          <a:ln>
            <a:noFill/>
          </a:ln>
        </p:spPr>
      </p:pic>
      <p:pic>
        <p:nvPicPr>
          <p:cNvPr id="247" name="Google Shape;247;p43" title="Points scored"/>
          <p:cNvPicPr preferRelativeResize="0"/>
          <p:nvPr/>
        </p:nvPicPr>
        <p:blipFill>
          <a:blip r:embed="rId4">
            <a:alphaModFix/>
          </a:blip>
          <a:stretch>
            <a:fillRect/>
          </a:stretch>
        </p:blipFill>
        <p:spPr>
          <a:xfrm>
            <a:off x="4571988" y="2316475"/>
            <a:ext cx="4572012" cy="28270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251"/>
        <p:cNvGrpSpPr/>
        <p:nvPr/>
      </p:nvGrpSpPr>
      <p:grpSpPr>
        <a:xfrm>
          <a:off x="0" y="0"/>
          <a:ext cx="0" cy="0"/>
          <a:chOff x="0" y="0"/>
          <a:chExt cx="0" cy="0"/>
        </a:xfrm>
      </p:grpSpPr>
      <p:sp>
        <p:nvSpPr>
          <p:cNvPr id="252" name="Google Shape;252;p44"/>
          <p:cNvSpPr txBox="1">
            <a:spLocks noGrp="1"/>
          </p:cNvSpPr>
          <p:nvPr>
            <p:ph type="title"/>
          </p:nvPr>
        </p:nvSpPr>
        <p:spPr>
          <a:xfrm>
            <a:off x="311700" y="438098"/>
            <a:ext cx="8520600" cy="572700"/>
          </a:xfrm>
          <a:prstGeom prst="rect">
            <a:avLst/>
          </a:prstGeom>
        </p:spPr>
        <p:txBody>
          <a:bodyPr spcFirstLastPara="1" wrap="square" lIns="91425" tIns="91425" rIns="91425" bIns="91425" anchor="t" anchorCtr="0">
            <a:normAutofit fontScale="90000"/>
          </a:bodyPr>
          <a:lstStyle/>
          <a:p>
            <a:pPr marL="457200" lvl="0" indent="0" algn="l" rtl="0">
              <a:spcBef>
                <a:spcPts val="0"/>
              </a:spcBef>
              <a:spcAft>
                <a:spcPts val="0"/>
              </a:spcAft>
              <a:buNone/>
            </a:pPr>
            <a:r>
              <a:rPr lang="el" b="1" i="1" u="sng" dirty="0">
                <a:solidFill>
                  <a:srgbClr val="274E13"/>
                </a:solidFill>
              </a:rPr>
              <a:t>Similarities</a:t>
            </a:r>
            <a:r>
              <a:rPr lang="el" b="1" i="1" dirty="0">
                <a:solidFill>
                  <a:srgbClr val="274E13"/>
                </a:solidFill>
              </a:rPr>
              <a:t>                                         </a:t>
            </a:r>
            <a:r>
              <a:rPr lang="el" b="1" i="1" u="sng" dirty="0">
                <a:solidFill>
                  <a:srgbClr val="274E13"/>
                </a:solidFill>
              </a:rPr>
              <a:t>Differences</a:t>
            </a:r>
            <a:endParaRPr b="1" i="1" u="sng" dirty="0">
              <a:solidFill>
                <a:srgbClr val="274E13"/>
              </a:solidFill>
            </a:endParaRPr>
          </a:p>
        </p:txBody>
      </p:sp>
      <p:sp>
        <p:nvSpPr>
          <p:cNvPr id="253" name="Google Shape;253;p44"/>
          <p:cNvSpPr txBox="1">
            <a:spLocks noGrp="1"/>
          </p:cNvSpPr>
          <p:nvPr>
            <p:ph type="body" idx="1"/>
          </p:nvPr>
        </p:nvSpPr>
        <p:spPr>
          <a:xfrm>
            <a:off x="311701" y="1172498"/>
            <a:ext cx="3999900" cy="2082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Wingdings" panose="05000000000000000000" pitchFamily="2" charset="2"/>
              <a:buChar char="§"/>
            </a:pPr>
            <a:r>
              <a:rPr lang="el" dirty="0">
                <a:solidFill>
                  <a:schemeClr val="dk1"/>
                </a:solidFill>
              </a:rPr>
              <a:t>High perceived cost of installing, repairing and maintaining smart home technology</a:t>
            </a:r>
            <a:endParaRPr dirty="0">
              <a:solidFill>
                <a:schemeClr val="dk1"/>
              </a:solidFill>
            </a:endParaRPr>
          </a:p>
          <a:p>
            <a:pPr marL="285750" lvl="0" indent="-285750" algn="l" rtl="0">
              <a:spcBef>
                <a:spcPts val="0"/>
              </a:spcBef>
              <a:spcAft>
                <a:spcPts val="0"/>
              </a:spcAft>
              <a:buFont typeface="Wingdings" panose="05000000000000000000" pitchFamily="2" charset="2"/>
              <a:buChar char="§"/>
            </a:pPr>
            <a:endParaRPr dirty="0">
              <a:solidFill>
                <a:schemeClr val="dk1"/>
              </a:solidFill>
            </a:endParaRPr>
          </a:p>
          <a:p>
            <a:pPr marL="457200" lvl="0" indent="-342900" algn="l" rtl="0">
              <a:spcBef>
                <a:spcPts val="0"/>
              </a:spcBef>
              <a:spcAft>
                <a:spcPts val="0"/>
              </a:spcAft>
              <a:buClr>
                <a:schemeClr val="dk1"/>
              </a:buClr>
              <a:buSzPts val="1800"/>
              <a:buFont typeface="Wingdings" panose="05000000000000000000" pitchFamily="2" charset="2"/>
              <a:buChar char="§"/>
            </a:pPr>
            <a:r>
              <a:rPr lang="el" dirty="0">
                <a:solidFill>
                  <a:schemeClr val="dk1"/>
                </a:solidFill>
              </a:rPr>
              <a:t>Perceived usefulness of e-payment services</a:t>
            </a:r>
            <a:endParaRPr dirty="0">
              <a:solidFill>
                <a:schemeClr val="dk1"/>
              </a:solidFill>
            </a:endParaRPr>
          </a:p>
        </p:txBody>
      </p:sp>
      <p:sp>
        <p:nvSpPr>
          <p:cNvPr id="254" name="Google Shape;254;p44"/>
          <p:cNvSpPr txBox="1">
            <a:spLocks noGrp="1"/>
          </p:cNvSpPr>
          <p:nvPr>
            <p:ph type="body" idx="2"/>
          </p:nvPr>
        </p:nvSpPr>
        <p:spPr>
          <a:xfrm>
            <a:off x="4832400" y="1172498"/>
            <a:ext cx="3999900" cy="34164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Clr>
                <a:schemeClr val="dk1"/>
              </a:buClr>
              <a:buSzPts val="1800"/>
              <a:buFont typeface="Wingdings" panose="05000000000000000000" pitchFamily="2" charset="2"/>
              <a:buChar char="§"/>
            </a:pPr>
            <a:r>
              <a:rPr lang="el" sz="1800" dirty="0">
                <a:solidFill>
                  <a:schemeClr val="dk1"/>
                </a:solidFill>
              </a:rPr>
              <a:t>Fear of data loss when using e-payment methods</a:t>
            </a:r>
            <a:endParaRPr sz="1800" dirty="0">
              <a:solidFill>
                <a:schemeClr val="dk1"/>
              </a:solidFill>
            </a:endParaRPr>
          </a:p>
          <a:p>
            <a:pPr marL="285750" lvl="0" indent="-285750" algn="l" rtl="0">
              <a:lnSpc>
                <a:spcPct val="100000"/>
              </a:lnSpc>
              <a:spcBef>
                <a:spcPts val="0"/>
              </a:spcBef>
              <a:spcAft>
                <a:spcPts val="0"/>
              </a:spcAft>
              <a:buFont typeface="Wingdings" panose="05000000000000000000" pitchFamily="2" charset="2"/>
              <a:buChar char="§"/>
            </a:pPr>
            <a:endParaRPr sz="1800" dirty="0">
              <a:solidFill>
                <a:schemeClr val="dk1"/>
              </a:solidFill>
            </a:endParaRPr>
          </a:p>
          <a:p>
            <a:pPr marL="457200" lvl="0" indent="-342900" algn="l" rtl="0">
              <a:lnSpc>
                <a:spcPct val="100000"/>
              </a:lnSpc>
              <a:spcBef>
                <a:spcPts val="0"/>
              </a:spcBef>
              <a:spcAft>
                <a:spcPts val="0"/>
              </a:spcAft>
              <a:buClr>
                <a:schemeClr val="dk1"/>
              </a:buClr>
              <a:buSzPts val="1800"/>
              <a:buFont typeface="Wingdings" panose="05000000000000000000" pitchFamily="2" charset="2"/>
              <a:buChar char="§"/>
            </a:pPr>
            <a:r>
              <a:rPr lang="el" sz="1800" dirty="0">
                <a:solidFill>
                  <a:schemeClr val="dk1"/>
                </a:solidFill>
              </a:rPr>
              <a:t>Desire to be the first to buy a new product for social recognition</a:t>
            </a:r>
            <a:endParaRPr sz="1800" dirty="0">
              <a:solidFill>
                <a:schemeClr val="dk1"/>
              </a:solidFill>
            </a:endParaRPr>
          </a:p>
          <a:p>
            <a:pPr marL="742950" lvl="0" indent="-285750" algn="l" rtl="0">
              <a:lnSpc>
                <a:spcPct val="100000"/>
              </a:lnSpc>
              <a:spcBef>
                <a:spcPts val="0"/>
              </a:spcBef>
              <a:spcAft>
                <a:spcPts val="0"/>
              </a:spcAft>
              <a:buFont typeface="Wingdings" panose="05000000000000000000" pitchFamily="2" charset="2"/>
              <a:buChar char="§"/>
            </a:pPr>
            <a:endParaRPr sz="1800" dirty="0">
              <a:solidFill>
                <a:schemeClr val="dk1"/>
              </a:solidFill>
            </a:endParaRPr>
          </a:p>
          <a:p>
            <a:pPr marL="457200" lvl="0" indent="-342900" algn="l" rtl="0">
              <a:lnSpc>
                <a:spcPct val="100000"/>
              </a:lnSpc>
              <a:spcBef>
                <a:spcPts val="0"/>
              </a:spcBef>
              <a:spcAft>
                <a:spcPts val="0"/>
              </a:spcAft>
              <a:buClr>
                <a:schemeClr val="dk1"/>
              </a:buClr>
              <a:buSzPts val="1800"/>
              <a:buFont typeface="Wingdings" panose="05000000000000000000" pitchFamily="2" charset="2"/>
              <a:buChar char="§"/>
            </a:pPr>
            <a:r>
              <a:rPr lang="el" sz="1800" dirty="0">
                <a:solidFill>
                  <a:schemeClr val="dk1"/>
                </a:solidFill>
              </a:rPr>
              <a:t>Intention to use household cleaning robots</a:t>
            </a:r>
            <a:endParaRPr sz="18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258"/>
        <p:cNvGrpSpPr/>
        <p:nvPr/>
      </p:nvGrpSpPr>
      <p:grpSpPr>
        <a:xfrm>
          <a:off x="0" y="0"/>
          <a:ext cx="0" cy="0"/>
          <a:chOff x="0" y="0"/>
          <a:chExt cx="0" cy="0"/>
        </a:xfrm>
      </p:grpSpPr>
      <p:sp>
        <p:nvSpPr>
          <p:cNvPr id="259" name="Google Shape;259;p45"/>
          <p:cNvSpPr txBox="1">
            <a:spLocks noGrp="1"/>
          </p:cNvSpPr>
          <p:nvPr>
            <p:ph type="title"/>
          </p:nvPr>
        </p:nvSpPr>
        <p:spPr>
          <a:xfrm>
            <a:off x="311700" y="43117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l" sz="2720" b="1" i="1" u="sng">
                <a:solidFill>
                  <a:srgbClr val="274E13"/>
                </a:solidFill>
                <a:latin typeface="Calibri"/>
                <a:ea typeface="Calibri"/>
                <a:cs typeface="Calibri"/>
                <a:sym typeface="Calibri"/>
              </a:rPr>
              <a:t>Our Reflection</a:t>
            </a:r>
            <a:endParaRPr sz="2720" b="1" i="1" u="sng">
              <a:solidFill>
                <a:srgbClr val="274E13"/>
              </a:solidFill>
              <a:latin typeface="Calibri"/>
              <a:ea typeface="Calibri"/>
              <a:cs typeface="Calibri"/>
              <a:sym typeface="Calibri"/>
            </a:endParaRPr>
          </a:p>
        </p:txBody>
      </p:sp>
      <p:sp>
        <p:nvSpPr>
          <p:cNvPr id="260" name="Google Shape;260;p45"/>
          <p:cNvSpPr txBox="1">
            <a:spLocks noGrp="1"/>
          </p:cNvSpPr>
          <p:nvPr>
            <p:ph type="body" idx="1"/>
          </p:nvPr>
        </p:nvSpPr>
        <p:spPr>
          <a:xfrm>
            <a:off x="878632" y="1584102"/>
            <a:ext cx="7386736" cy="2821643"/>
          </a:xfrm>
          <a:prstGeom prst="rect">
            <a:avLst/>
          </a:prstGeom>
        </p:spPr>
        <p:txBody>
          <a:bodyPr spcFirstLastPara="1" wrap="square" lIns="91425" tIns="91425" rIns="91425" bIns="91425" anchor="t" anchorCtr="0">
            <a:normAutofit lnSpcReduction="10000"/>
          </a:bodyPr>
          <a:lstStyle/>
          <a:p>
            <a:pPr lvl="0" algn="l" rtl="0">
              <a:spcBef>
                <a:spcPts val="0"/>
              </a:spcBef>
              <a:spcAft>
                <a:spcPts val="0"/>
              </a:spcAft>
              <a:buClr>
                <a:schemeClr val="dk1"/>
              </a:buClr>
              <a:buSzPts val="1800"/>
              <a:buFont typeface="Wingdings" panose="05000000000000000000" pitchFamily="2" charset="2"/>
              <a:buChar char="§"/>
            </a:pPr>
            <a:r>
              <a:rPr lang="el" dirty="0">
                <a:solidFill>
                  <a:schemeClr val="dk1"/>
                </a:solidFill>
              </a:rPr>
              <a:t>Difficulties: Communication (distances of member’s houses)</a:t>
            </a:r>
            <a:endParaRPr dirty="0">
              <a:solidFill>
                <a:schemeClr val="dk1"/>
              </a:solidFill>
            </a:endParaRPr>
          </a:p>
          <a:p>
            <a:pPr marL="742950" lvl="0" indent="-285750" algn="l" rtl="0">
              <a:spcBef>
                <a:spcPts val="1200"/>
              </a:spcBef>
              <a:spcAft>
                <a:spcPts val="0"/>
              </a:spcAft>
              <a:buFont typeface="Wingdings" panose="05000000000000000000" pitchFamily="2" charset="2"/>
              <a:buChar char="§"/>
            </a:pPr>
            <a:endParaRPr dirty="0">
              <a:solidFill>
                <a:schemeClr val="dk1"/>
              </a:solidFill>
            </a:endParaRPr>
          </a:p>
          <a:p>
            <a:pPr lvl="0" algn="l" rtl="0">
              <a:spcBef>
                <a:spcPts val="1200"/>
              </a:spcBef>
              <a:spcAft>
                <a:spcPts val="0"/>
              </a:spcAft>
              <a:buClr>
                <a:schemeClr val="dk1"/>
              </a:buClr>
              <a:buSzPts val="1800"/>
              <a:buFont typeface="Wingdings" panose="05000000000000000000" pitchFamily="2" charset="2"/>
              <a:buChar char="§"/>
            </a:pPr>
            <a:r>
              <a:rPr lang="el" dirty="0">
                <a:solidFill>
                  <a:schemeClr val="dk1"/>
                </a:solidFill>
              </a:rPr>
              <a:t>Likes: Subject of </a:t>
            </a:r>
            <a:r>
              <a:rPr lang="en-US" dirty="0">
                <a:solidFill>
                  <a:schemeClr val="dk1"/>
                </a:solidFill>
              </a:rPr>
              <a:t>the </a:t>
            </a:r>
            <a:r>
              <a:rPr lang="el" dirty="0">
                <a:solidFill>
                  <a:schemeClr val="dk1"/>
                </a:solidFill>
              </a:rPr>
              <a:t>study, making the questionnaire</a:t>
            </a:r>
            <a:endParaRPr dirty="0">
              <a:solidFill>
                <a:schemeClr val="dk1"/>
              </a:solidFill>
            </a:endParaRPr>
          </a:p>
          <a:p>
            <a:pPr marL="285750" lvl="0" indent="-285750" algn="l" rtl="0">
              <a:spcBef>
                <a:spcPts val="1200"/>
              </a:spcBef>
              <a:spcAft>
                <a:spcPts val="0"/>
              </a:spcAft>
              <a:buFont typeface="Wingdings" panose="05000000000000000000" pitchFamily="2" charset="2"/>
              <a:buChar char="§"/>
            </a:pPr>
            <a:endParaRPr dirty="0">
              <a:solidFill>
                <a:schemeClr val="dk1"/>
              </a:solidFill>
            </a:endParaRPr>
          </a:p>
          <a:p>
            <a:pPr lvl="0" algn="l" rtl="0">
              <a:spcBef>
                <a:spcPts val="1200"/>
              </a:spcBef>
              <a:spcAft>
                <a:spcPts val="0"/>
              </a:spcAft>
              <a:buClr>
                <a:schemeClr val="dk1"/>
              </a:buClr>
              <a:buSzPts val="1800"/>
              <a:buFont typeface="Wingdings" panose="05000000000000000000" pitchFamily="2" charset="2"/>
              <a:buChar char="§"/>
            </a:pPr>
            <a:r>
              <a:rPr lang="el" dirty="0">
                <a:solidFill>
                  <a:schemeClr val="dk1"/>
                </a:solidFill>
              </a:rPr>
              <a:t>New Knowledge: Statistics and Technology Terms, </a:t>
            </a:r>
            <a:endParaRPr lang="en-US" dirty="0">
              <a:solidFill>
                <a:schemeClr val="dk1"/>
              </a:solidFill>
            </a:endParaRPr>
          </a:p>
          <a:p>
            <a:pPr marL="114300" lvl="0" indent="0" algn="l" rtl="0">
              <a:spcBef>
                <a:spcPts val="1200"/>
              </a:spcBef>
              <a:spcAft>
                <a:spcPts val="0"/>
              </a:spcAft>
              <a:buClr>
                <a:schemeClr val="dk1"/>
              </a:buClr>
              <a:buSzPts val="1800"/>
              <a:buNone/>
            </a:pPr>
            <a:r>
              <a:rPr lang="en-US" dirty="0">
                <a:solidFill>
                  <a:schemeClr val="dk1"/>
                </a:solidFill>
              </a:rPr>
              <a:t>                                    </a:t>
            </a:r>
            <a:r>
              <a:rPr lang="el" dirty="0">
                <a:solidFill>
                  <a:schemeClr val="dk1"/>
                </a:solidFill>
              </a:rPr>
              <a:t>bullet point presentation</a:t>
            </a:r>
            <a:endParaRPr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64"/>
        <p:cNvGrpSpPr/>
        <p:nvPr/>
      </p:nvGrpSpPr>
      <p:grpSpPr>
        <a:xfrm>
          <a:off x="0" y="0"/>
          <a:ext cx="0" cy="0"/>
          <a:chOff x="0" y="0"/>
          <a:chExt cx="0" cy="0"/>
        </a:xfrm>
      </p:grpSpPr>
      <p:sp>
        <p:nvSpPr>
          <p:cNvPr id="265" name="Google Shape;265;p46"/>
          <p:cNvSpPr txBox="1">
            <a:spLocks noGrp="1"/>
          </p:cNvSpPr>
          <p:nvPr>
            <p:ph type="title"/>
          </p:nvPr>
        </p:nvSpPr>
        <p:spPr>
          <a:xfrm>
            <a:off x="311700" y="949275"/>
            <a:ext cx="8520600" cy="84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b="1" i="1" u="sng" dirty="0">
                <a:effectLst>
                  <a:outerShdw blurRad="38100" dist="38100" dir="2700000" algn="tl">
                    <a:srgbClr val="000000">
                      <a:alpha val="43137"/>
                    </a:srgbClr>
                  </a:outerShdw>
                </a:effectLst>
                <a:latin typeface="Calibri"/>
                <a:ea typeface="Calibri"/>
                <a:cs typeface="Calibri"/>
                <a:sym typeface="Calibri"/>
              </a:rPr>
              <a:t> </a:t>
            </a:r>
            <a:r>
              <a:rPr lang="el" sz="3200" b="1" i="1" u="sng" dirty="0">
                <a:effectLst>
                  <a:outerShdw blurRad="38100" dist="38100" dir="2700000" algn="tl">
                    <a:srgbClr val="000000">
                      <a:alpha val="43137"/>
                    </a:srgbClr>
                  </a:outerShdw>
                </a:effectLst>
                <a:latin typeface="Proxima Nova" panose="020B0604020202020204" charset="0"/>
                <a:ea typeface="Calibri"/>
                <a:cs typeface="Calibri"/>
                <a:sym typeface="Calibri"/>
              </a:rPr>
              <a:t>SOURCES</a:t>
            </a:r>
            <a:endParaRPr sz="3200" b="1" i="1" u="sng" dirty="0">
              <a:effectLst>
                <a:outerShdw blurRad="38100" dist="38100" dir="2700000" algn="tl">
                  <a:srgbClr val="000000">
                    <a:alpha val="43137"/>
                  </a:srgbClr>
                </a:outerShdw>
              </a:effectLst>
              <a:latin typeface="Proxima Nova" panose="020B0604020202020204" charset="0"/>
              <a:ea typeface="Calibri"/>
              <a:cs typeface="Calibri"/>
              <a:sym typeface="Calibri"/>
            </a:endParaRPr>
          </a:p>
        </p:txBody>
      </p:sp>
      <p:sp>
        <p:nvSpPr>
          <p:cNvPr id="266" name="Google Shape;266;p46"/>
          <p:cNvSpPr txBox="1"/>
          <p:nvPr/>
        </p:nvSpPr>
        <p:spPr>
          <a:xfrm>
            <a:off x="789709" y="3055157"/>
            <a:ext cx="7015391" cy="1415742"/>
          </a:xfrm>
          <a:prstGeom prst="rect">
            <a:avLst/>
          </a:prstGeom>
          <a:noFill/>
          <a:ln>
            <a:noFill/>
          </a:ln>
        </p:spPr>
        <p:txBody>
          <a:bodyPr spcFirstLastPara="1" wrap="square" lIns="91425" tIns="91425" rIns="91425" bIns="91425" anchor="t" anchorCtr="0">
            <a:spAutoFit/>
          </a:bodyPr>
          <a:lstStyle/>
          <a:p>
            <a:pPr marL="114300" lvl="0" algn="ctr" rtl="0">
              <a:spcBef>
                <a:spcPts val="0"/>
              </a:spcBef>
              <a:spcAft>
                <a:spcPts val="0"/>
              </a:spcAft>
              <a:buClr>
                <a:schemeClr val="lt1"/>
              </a:buClr>
              <a:buSzPts val="1800"/>
            </a:pPr>
            <a:r>
              <a:rPr lang="el" sz="1600" u="sng" dirty="0">
                <a:solidFill>
                  <a:schemeClr val="accent5"/>
                </a:solidFill>
                <a:latin typeface="Proxima Nova" panose="020B0604020202020204" charset="0"/>
                <a:hlinkClick r:id="rId3">
                  <a:extLst>
                    <a:ext uri="{A12FA001-AC4F-418D-AE19-62706E023703}">
                      <ahyp:hlinkClr xmlns:ahyp="http://schemas.microsoft.com/office/drawing/2018/hyperlinkcolor" val="tx"/>
                    </a:ext>
                  </a:extLst>
                </a:hlinkClick>
              </a:rPr>
              <a:t>https://www.mdpi.com/2571-5577/5/1/26</a:t>
            </a:r>
            <a:endParaRPr sz="1600" dirty="0">
              <a:solidFill>
                <a:schemeClr val="lt1"/>
              </a:solidFill>
              <a:latin typeface="Proxima Nova" panose="020B0604020202020204" charset="0"/>
            </a:endParaRPr>
          </a:p>
          <a:p>
            <a:pPr marL="457200" lvl="0" indent="0" algn="l" rtl="0">
              <a:spcBef>
                <a:spcPts val="0"/>
              </a:spcBef>
              <a:spcAft>
                <a:spcPts val="0"/>
              </a:spcAft>
              <a:buNone/>
            </a:pPr>
            <a:endParaRPr sz="1600" dirty="0">
              <a:solidFill>
                <a:schemeClr val="lt1"/>
              </a:solidFill>
              <a:latin typeface="Proxima Nova" panose="020B0604020202020204" charset="0"/>
            </a:endParaRPr>
          </a:p>
          <a:p>
            <a:pPr marL="0" lvl="0" indent="0" algn="just" rtl="0">
              <a:spcBef>
                <a:spcPts val="0"/>
              </a:spcBef>
              <a:spcAft>
                <a:spcPts val="0"/>
              </a:spcAft>
              <a:buNone/>
            </a:pPr>
            <a:r>
              <a:rPr lang="el" sz="1600" dirty="0">
                <a:solidFill>
                  <a:schemeClr val="lt1"/>
                </a:solidFill>
                <a:latin typeface="Proxima Nova" panose="020B0604020202020204" charset="0"/>
              </a:rPr>
              <a:t>Panayotis Pliatsikas &amp; Anastasios A. Economides (2022). Factors Influencing Intention of Greek Consumers to Use Smart Home Technology</a:t>
            </a:r>
            <a:r>
              <a:rPr lang="el" sz="1600" i="1" dirty="0">
                <a:solidFill>
                  <a:schemeClr val="lt1"/>
                </a:solidFill>
                <a:latin typeface="Proxima Nova" panose="020B0604020202020204" charset="0"/>
              </a:rPr>
              <a:t>. Applied System Innovation, 5(1), 26. https://doi.org/10.3390/asi5010026   </a:t>
            </a:r>
            <a:endParaRPr sz="1600" dirty="0">
              <a:solidFill>
                <a:schemeClr val="lt1"/>
              </a:solidFill>
              <a:latin typeface="Proxima Nova" panose="020B060402020202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70"/>
        <p:cNvGrpSpPr/>
        <p:nvPr/>
      </p:nvGrpSpPr>
      <p:grpSpPr>
        <a:xfrm>
          <a:off x="0" y="0"/>
          <a:ext cx="0" cy="0"/>
          <a:chOff x="0" y="0"/>
          <a:chExt cx="0" cy="0"/>
        </a:xfrm>
      </p:grpSpPr>
      <p:sp>
        <p:nvSpPr>
          <p:cNvPr id="271" name="Google Shape;271;p47"/>
          <p:cNvSpPr txBox="1">
            <a:spLocks noGrp="1"/>
          </p:cNvSpPr>
          <p:nvPr>
            <p:ph type="title"/>
          </p:nvPr>
        </p:nvSpPr>
        <p:spPr>
          <a:xfrm>
            <a:off x="311700" y="2112300"/>
            <a:ext cx="8520600" cy="91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 sz="3000" b="1" i="1" u="sng" dirty="0">
                <a:solidFill>
                  <a:srgbClr val="ECECF1"/>
                </a:solidFill>
                <a:effectLst>
                  <a:outerShdw blurRad="38100" dist="38100" dir="2700000" algn="tl">
                    <a:srgbClr val="000000">
                      <a:alpha val="43137"/>
                    </a:srgbClr>
                  </a:outerShdw>
                </a:effectLst>
              </a:rPr>
              <a:t>Thank you for your attention! </a:t>
            </a:r>
            <a:endParaRPr sz="3000" b="1" i="1" u="sng" dirty="0">
              <a:solidFill>
                <a:srgbClr val="ECECF1"/>
              </a:solidFill>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l" b="1" i="1" u="sng" dirty="0">
                <a:solidFill>
                  <a:srgbClr val="274E13"/>
                </a:solidFill>
              </a:rPr>
              <a:t>Purpose of the Study</a:t>
            </a:r>
            <a:endParaRPr b="1" i="1" u="sng" dirty="0">
              <a:solidFill>
                <a:srgbClr val="274E13"/>
              </a:solidFill>
            </a:endParaRPr>
          </a:p>
        </p:txBody>
      </p:sp>
      <p:sp>
        <p:nvSpPr>
          <p:cNvPr id="87" name="Google Shape;87;p17"/>
          <p:cNvSpPr txBox="1">
            <a:spLocks noGrp="1"/>
          </p:cNvSpPr>
          <p:nvPr>
            <p:ph type="body" idx="1"/>
          </p:nvPr>
        </p:nvSpPr>
        <p:spPr>
          <a:xfrm>
            <a:off x="238282" y="1392797"/>
            <a:ext cx="8520600" cy="3416400"/>
          </a:xfrm>
          <a:prstGeom prst="rect">
            <a:avLst/>
          </a:prstGeom>
        </p:spPr>
        <p:txBody>
          <a:bodyPr spcFirstLastPara="1" wrap="square" lIns="91425" tIns="91425" rIns="91425" bIns="91425" anchor="b" anchorCtr="0">
            <a:noAutofit/>
          </a:bodyPr>
          <a:lstStyle/>
          <a:p>
            <a:pPr lvl="0" algn="l" rtl="0">
              <a:lnSpc>
                <a:spcPct val="115000"/>
              </a:lnSpc>
              <a:spcBef>
                <a:spcPts val="1000"/>
              </a:spcBef>
              <a:spcAft>
                <a:spcPts val="0"/>
              </a:spcAft>
              <a:buClr>
                <a:schemeClr val="dk1"/>
              </a:buClr>
              <a:buSzPts val="1800"/>
              <a:buFont typeface="+mj-lt"/>
              <a:buAutoNum type="arabicPeriod"/>
            </a:pPr>
            <a:r>
              <a:rPr lang="el" sz="1600" dirty="0">
                <a:solidFill>
                  <a:schemeClr val="dk1"/>
                </a:solidFill>
              </a:rPr>
              <a:t>Investigate the degree of acceptance of smart home technology services by Greek consumers</a:t>
            </a:r>
            <a:endParaRPr sz="1600" dirty="0">
              <a:solidFill>
                <a:schemeClr val="dk1"/>
              </a:solidFill>
            </a:endParaRPr>
          </a:p>
          <a:p>
            <a:pPr marL="800100" lvl="0" algn="l" rtl="0">
              <a:lnSpc>
                <a:spcPct val="115000"/>
              </a:lnSpc>
              <a:spcBef>
                <a:spcPts val="1000"/>
              </a:spcBef>
              <a:spcAft>
                <a:spcPts val="0"/>
              </a:spcAft>
              <a:buFont typeface="+mj-lt"/>
              <a:buAutoNum type="arabicPeriod"/>
            </a:pPr>
            <a:endParaRPr sz="1600" dirty="0"/>
          </a:p>
          <a:p>
            <a:pPr lvl="0" algn="l" rtl="0">
              <a:lnSpc>
                <a:spcPct val="115000"/>
              </a:lnSpc>
              <a:spcBef>
                <a:spcPts val="1000"/>
              </a:spcBef>
              <a:spcAft>
                <a:spcPts val="0"/>
              </a:spcAft>
              <a:buClr>
                <a:schemeClr val="dk1"/>
              </a:buClr>
              <a:buSzPts val="1800"/>
              <a:buFont typeface="+mj-lt"/>
              <a:buAutoNum type="arabicPeriod"/>
            </a:pPr>
            <a:r>
              <a:rPr lang="el" sz="1600" dirty="0">
                <a:solidFill>
                  <a:schemeClr val="dk1"/>
                </a:solidFill>
              </a:rPr>
              <a:t>Record the benefits and disadvantages of using smart home technology services</a:t>
            </a:r>
            <a:endParaRPr sz="1600" dirty="0">
              <a:solidFill>
                <a:schemeClr val="dk1"/>
              </a:solidFill>
            </a:endParaRPr>
          </a:p>
          <a:p>
            <a:pPr marL="800100" lvl="0" algn="l" rtl="0">
              <a:lnSpc>
                <a:spcPct val="115000"/>
              </a:lnSpc>
              <a:spcBef>
                <a:spcPts val="1000"/>
              </a:spcBef>
              <a:spcAft>
                <a:spcPts val="0"/>
              </a:spcAft>
              <a:buFont typeface="+mj-lt"/>
              <a:buAutoNum type="arabicPeriod"/>
            </a:pPr>
            <a:endParaRPr sz="1600" dirty="0">
              <a:solidFill>
                <a:schemeClr val="dk1"/>
              </a:solidFill>
            </a:endParaRPr>
          </a:p>
          <a:p>
            <a:pPr lvl="0" algn="l" rtl="0">
              <a:lnSpc>
                <a:spcPct val="115000"/>
              </a:lnSpc>
              <a:spcBef>
                <a:spcPts val="1000"/>
              </a:spcBef>
              <a:spcAft>
                <a:spcPts val="0"/>
              </a:spcAft>
              <a:buClr>
                <a:schemeClr val="dk1"/>
              </a:buClr>
              <a:buSzPts val="1800"/>
              <a:buFont typeface="+mj-lt"/>
              <a:buAutoNum type="arabicPeriod"/>
            </a:pPr>
            <a:r>
              <a:rPr lang="el" sz="1600" dirty="0">
                <a:solidFill>
                  <a:schemeClr val="dk1"/>
                </a:solidFill>
              </a:rPr>
              <a:t>Investigate </a:t>
            </a:r>
            <a:r>
              <a:rPr lang="en-US" sz="1600" dirty="0">
                <a:solidFill>
                  <a:schemeClr val="dk1"/>
                </a:solidFill>
              </a:rPr>
              <a:t>the </a:t>
            </a:r>
            <a:r>
              <a:rPr lang="el" sz="1600" dirty="0">
                <a:solidFill>
                  <a:schemeClr val="dk1"/>
                </a:solidFill>
              </a:rPr>
              <a:t>factors that affect the acceptance of smart home technologies in Greece.</a:t>
            </a:r>
            <a:endParaRPr sz="1600" dirty="0">
              <a:solidFill>
                <a:schemeClr val="dk1"/>
              </a:solidFill>
            </a:endParaRPr>
          </a:p>
          <a:p>
            <a:pPr marL="0" lvl="0" indent="0" algn="l" rtl="0">
              <a:spcBef>
                <a:spcPts val="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0" y="0"/>
            <a:ext cx="91440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l" sz="2500" b="1" i="1" u="sng" dirty="0">
                <a:solidFill>
                  <a:srgbClr val="274E13"/>
                </a:solidFill>
              </a:rPr>
              <a:t>Methodology</a:t>
            </a:r>
            <a:endParaRPr sz="2500" b="1" i="1" u="sng" dirty="0">
              <a:solidFill>
                <a:srgbClr val="274E13"/>
              </a:solidFill>
            </a:endParaRPr>
          </a:p>
        </p:txBody>
      </p:sp>
      <p:sp>
        <p:nvSpPr>
          <p:cNvPr id="93" name="Google Shape;93;p18"/>
          <p:cNvSpPr txBox="1">
            <a:spLocks noGrp="1"/>
          </p:cNvSpPr>
          <p:nvPr>
            <p:ph type="body" idx="1"/>
          </p:nvPr>
        </p:nvSpPr>
        <p:spPr>
          <a:xfrm>
            <a:off x="0" y="905083"/>
            <a:ext cx="9144000" cy="4149300"/>
          </a:xfrm>
          <a:prstGeom prst="rect">
            <a:avLst/>
          </a:prstGeom>
        </p:spPr>
        <p:txBody>
          <a:bodyPr spcFirstLastPara="1" wrap="square" lIns="68575" tIns="34275" rIns="68575" bIns="34275" anchor="t" anchorCtr="0">
            <a:noAutofit/>
          </a:bodyPr>
          <a:lstStyle/>
          <a:p>
            <a:pPr marL="457200" lvl="0" indent="-332105" algn="ctr" rtl="0">
              <a:lnSpc>
                <a:spcPct val="95000"/>
              </a:lnSpc>
              <a:spcBef>
                <a:spcPts val="0"/>
              </a:spcBef>
              <a:spcAft>
                <a:spcPts val="0"/>
              </a:spcAft>
              <a:buSzPts val="1630"/>
              <a:buFont typeface="Wingdings" panose="05000000000000000000" pitchFamily="2" charset="2"/>
              <a:buChar char="§"/>
            </a:pPr>
            <a:r>
              <a:rPr lang="el" sz="1629" dirty="0">
                <a:solidFill>
                  <a:schemeClr val="dk1"/>
                </a:solidFill>
              </a:rPr>
              <a:t>Designing in the research and questionnaire - gathering data - analyzing the data - drawing conclusions</a:t>
            </a:r>
            <a:endParaRPr sz="1629" dirty="0">
              <a:solidFill>
                <a:schemeClr val="dk1"/>
              </a:solidFill>
            </a:endParaRPr>
          </a:p>
          <a:p>
            <a:pPr marL="742950" lvl="0" indent="-285750" algn="ctr" rtl="0">
              <a:lnSpc>
                <a:spcPct val="95000"/>
              </a:lnSpc>
              <a:spcBef>
                <a:spcPts val="1000"/>
              </a:spcBef>
              <a:spcAft>
                <a:spcPts val="0"/>
              </a:spcAft>
              <a:buFont typeface="Wingdings" panose="05000000000000000000" pitchFamily="2" charset="2"/>
              <a:buChar char="§"/>
            </a:pPr>
            <a:endParaRPr sz="1629" dirty="0">
              <a:solidFill>
                <a:schemeClr val="dk1"/>
              </a:solidFill>
            </a:endParaRPr>
          </a:p>
          <a:p>
            <a:pPr marL="457200" lvl="0" indent="-332105" algn="l" rtl="0">
              <a:lnSpc>
                <a:spcPct val="95000"/>
              </a:lnSpc>
              <a:spcBef>
                <a:spcPts val="1000"/>
              </a:spcBef>
              <a:spcAft>
                <a:spcPts val="0"/>
              </a:spcAft>
              <a:buSzPts val="1630"/>
              <a:buFont typeface="Wingdings" panose="05000000000000000000" pitchFamily="2" charset="2"/>
              <a:buChar char="§"/>
            </a:pPr>
            <a:r>
              <a:rPr lang="el" sz="1629" dirty="0">
                <a:solidFill>
                  <a:schemeClr val="dk1"/>
                </a:solidFill>
              </a:rPr>
              <a:t>Convenience Sampling was selected with </a:t>
            </a:r>
            <a:r>
              <a:rPr lang="el" sz="1629" b="1" dirty="0">
                <a:solidFill>
                  <a:srgbClr val="274E13"/>
                </a:solidFill>
              </a:rPr>
              <a:t>108</a:t>
            </a:r>
            <a:r>
              <a:rPr lang="el" sz="1629" dirty="0">
                <a:solidFill>
                  <a:schemeClr val="dk1"/>
                </a:solidFill>
              </a:rPr>
              <a:t> useful questionnaires</a:t>
            </a:r>
            <a:endParaRPr sz="1629" dirty="0">
              <a:solidFill>
                <a:schemeClr val="dk1"/>
              </a:solidFill>
            </a:endParaRPr>
          </a:p>
          <a:p>
            <a:pPr marL="457200" lvl="0" indent="0" algn="l" rtl="0">
              <a:lnSpc>
                <a:spcPct val="95000"/>
              </a:lnSpc>
              <a:spcBef>
                <a:spcPts val="1000"/>
              </a:spcBef>
              <a:spcAft>
                <a:spcPts val="0"/>
              </a:spcAft>
              <a:buSzPts val="935"/>
              <a:buNone/>
            </a:pPr>
            <a:endParaRPr sz="1629" dirty="0">
              <a:solidFill>
                <a:schemeClr val="dk1"/>
              </a:solidFill>
            </a:endParaRPr>
          </a:p>
          <a:p>
            <a:pPr marL="457200" lvl="0" indent="-332105" algn="l" rtl="0">
              <a:lnSpc>
                <a:spcPct val="95000"/>
              </a:lnSpc>
              <a:spcBef>
                <a:spcPts val="1000"/>
              </a:spcBef>
              <a:spcAft>
                <a:spcPts val="0"/>
              </a:spcAft>
              <a:buSzPts val="1630"/>
              <a:buFont typeface="Wingdings" panose="05000000000000000000" pitchFamily="2" charset="2"/>
              <a:buChar char="§"/>
            </a:pPr>
            <a:r>
              <a:rPr lang="el" sz="1629" i="1" u="sng" dirty="0">
                <a:solidFill>
                  <a:srgbClr val="274E13"/>
                </a:solidFill>
              </a:rPr>
              <a:t>Questionnaire</a:t>
            </a:r>
            <a:r>
              <a:rPr lang="el" sz="1629" dirty="0">
                <a:solidFill>
                  <a:schemeClr val="dk1"/>
                </a:solidFill>
              </a:rPr>
              <a:t>:  a) demographics </a:t>
            </a:r>
            <a:endParaRPr sz="1629" dirty="0">
              <a:solidFill>
                <a:schemeClr val="dk1"/>
              </a:solidFill>
            </a:endParaRPr>
          </a:p>
          <a:p>
            <a:pPr marL="457200" lvl="0" indent="0" algn="ctr" rtl="0">
              <a:lnSpc>
                <a:spcPct val="95000"/>
              </a:lnSpc>
              <a:spcBef>
                <a:spcPts val="1000"/>
              </a:spcBef>
              <a:spcAft>
                <a:spcPts val="0"/>
              </a:spcAft>
              <a:buNone/>
            </a:pPr>
            <a:r>
              <a:rPr lang="el" sz="1629" dirty="0">
                <a:solidFill>
                  <a:schemeClr val="dk1"/>
                </a:solidFill>
              </a:rPr>
              <a:t>                         b) 23 scale questions regarding the factors that influence the adoption of smart technology (5 point Likert scale) </a:t>
            </a:r>
            <a:endParaRPr sz="1629" dirty="0">
              <a:solidFill>
                <a:schemeClr val="dk1"/>
              </a:solidFill>
            </a:endParaRPr>
          </a:p>
          <a:p>
            <a:pPr marL="457200" lvl="0" indent="0" algn="ctr" rtl="0">
              <a:lnSpc>
                <a:spcPct val="95000"/>
              </a:lnSpc>
              <a:spcBef>
                <a:spcPts val="1000"/>
              </a:spcBef>
              <a:spcAft>
                <a:spcPts val="0"/>
              </a:spcAft>
              <a:buNone/>
            </a:pPr>
            <a:r>
              <a:rPr lang="el" sz="1629" dirty="0">
                <a:solidFill>
                  <a:schemeClr val="dk1"/>
                </a:solidFill>
              </a:rPr>
              <a:t>                      c) participants were able to indicate which benefits and barriers of the smart home technology are most important to them &amp; which household devices they use, would use &amp; will use </a:t>
            </a:r>
            <a:endParaRPr sz="1629" dirty="0">
              <a:solidFill>
                <a:schemeClr val="dk1"/>
              </a:solidFill>
            </a:endParaRPr>
          </a:p>
          <a:p>
            <a:pPr marL="457200" lvl="0" indent="0" algn="l" rtl="0">
              <a:lnSpc>
                <a:spcPct val="95000"/>
              </a:lnSpc>
              <a:spcBef>
                <a:spcPts val="0"/>
              </a:spcBef>
              <a:spcAft>
                <a:spcPts val="0"/>
              </a:spcAft>
              <a:buSzPts val="935"/>
              <a:buNone/>
            </a:pPr>
            <a:endParaRPr sz="1629" dirty="0">
              <a:solidFill>
                <a:schemeClr val="dk1"/>
              </a:solidFill>
            </a:endParaRPr>
          </a:p>
          <a:p>
            <a:pPr marL="457200" lvl="0" indent="-332105" algn="l" rtl="0">
              <a:lnSpc>
                <a:spcPct val="95000"/>
              </a:lnSpc>
              <a:spcBef>
                <a:spcPts val="0"/>
              </a:spcBef>
              <a:spcAft>
                <a:spcPts val="0"/>
              </a:spcAft>
              <a:buSzPts val="1630"/>
              <a:buFont typeface="Wingdings" panose="05000000000000000000" pitchFamily="2" charset="2"/>
              <a:buChar char="§"/>
            </a:pPr>
            <a:r>
              <a:rPr lang="el" sz="1629" dirty="0">
                <a:solidFill>
                  <a:schemeClr val="dk1"/>
                </a:solidFill>
              </a:rPr>
              <a:t>Statistical analysis was performed in SPSS </a:t>
            </a:r>
            <a:endParaRPr sz="1629" dirty="0">
              <a:solidFill>
                <a:schemeClr val="dk1"/>
              </a:solidFill>
            </a:endParaRPr>
          </a:p>
          <a:p>
            <a:pPr marL="457200" lvl="0" indent="0" algn="l" rtl="0">
              <a:lnSpc>
                <a:spcPct val="95000"/>
              </a:lnSpc>
              <a:spcBef>
                <a:spcPts val="1200"/>
              </a:spcBef>
              <a:spcAft>
                <a:spcPts val="0"/>
              </a:spcAft>
              <a:buSzPts val="935"/>
              <a:buNone/>
            </a:pPr>
            <a:endParaRPr sz="1629" dirty="0"/>
          </a:p>
          <a:p>
            <a:pPr marL="0" lvl="0" indent="0" algn="l" rtl="0">
              <a:lnSpc>
                <a:spcPct val="70000"/>
              </a:lnSpc>
              <a:spcBef>
                <a:spcPts val="1200"/>
              </a:spcBef>
              <a:spcAft>
                <a:spcPts val="1200"/>
              </a:spcAft>
              <a:buSzPts val="935"/>
              <a:buNone/>
            </a:pPr>
            <a:endParaRPr sz="153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fade">
                                      <p:cBhvr>
                                        <p:cTn id="7" dur="1000"/>
                                        <p:tgtEl>
                                          <p:spTgt spid="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xEl>
                                              <p:pRg st="1" end="1"/>
                                            </p:txEl>
                                          </p:spTgt>
                                        </p:tgtEl>
                                        <p:attrNameLst>
                                          <p:attrName>style.visibility</p:attrName>
                                        </p:attrNameLst>
                                      </p:cBhvr>
                                      <p:to>
                                        <p:strVal val="visible"/>
                                      </p:to>
                                    </p:set>
                                    <p:animEffect transition="in" filter="fade">
                                      <p:cBhvr>
                                        <p:cTn id="12" dur="1000"/>
                                        <p:tgtEl>
                                          <p:spTgt spid="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3">
                                            <p:txEl>
                                              <p:pRg st="2" end="2"/>
                                            </p:txEl>
                                          </p:spTgt>
                                        </p:tgtEl>
                                        <p:attrNameLst>
                                          <p:attrName>style.visibility</p:attrName>
                                        </p:attrNameLst>
                                      </p:cBhvr>
                                      <p:to>
                                        <p:strVal val="visible"/>
                                      </p:to>
                                    </p:set>
                                    <p:animEffect transition="in" filter="fade">
                                      <p:cBhvr>
                                        <p:cTn id="17" dur="1000"/>
                                        <p:tgtEl>
                                          <p:spTgt spid="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3">
                                            <p:txEl>
                                              <p:pRg st="3" end="3"/>
                                            </p:txEl>
                                          </p:spTgt>
                                        </p:tgtEl>
                                        <p:attrNameLst>
                                          <p:attrName>style.visibility</p:attrName>
                                        </p:attrNameLst>
                                      </p:cBhvr>
                                      <p:to>
                                        <p:strVal val="visible"/>
                                      </p:to>
                                    </p:set>
                                    <p:animEffect transition="in" filter="fade">
                                      <p:cBhvr>
                                        <p:cTn id="22" dur="1000"/>
                                        <p:tgtEl>
                                          <p:spTgt spid="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3">
                                            <p:txEl>
                                              <p:pRg st="4" end="4"/>
                                            </p:txEl>
                                          </p:spTgt>
                                        </p:tgtEl>
                                        <p:attrNameLst>
                                          <p:attrName>style.visibility</p:attrName>
                                        </p:attrNameLst>
                                      </p:cBhvr>
                                      <p:to>
                                        <p:strVal val="visible"/>
                                      </p:to>
                                    </p:set>
                                    <p:animEffect transition="in" filter="fade">
                                      <p:cBhvr>
                                        <p:cTn id="27" dur="1000"/>
                                        <p:tgtEl>
                                          <p:spTgt spid="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3">
                                            <p:txEl>
                                              <p:pRg st="5" end="5"/>
                                            </p:txEl>
                                          </p:spTgt>
                                        </p:tgtEl>
                                        <p:attrNameLst>
                                          <p:attrName>style.visibility</p:attrName>
                                        </p:attrNameLst>
                                      </p:cBhvr>
                                      <p:to>
                                        <p:strVal val="visible"/>
                                      </p:to>
                                    </p:set>
                                    <p:animEffect transition="in" filter="fade">
                                      <p:cBhvr>
                                        <p:cTn id="32" dur="1000"/>
                                        <p:tgtEl>
                                          <p:spTgt spid="9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3">
                                            <p:txEl>
                                              <p:pRg st="6" end="6"/>
                                            </p:txEl>
                                          </p:spTgt>
                                        </p:tgtEl>
                                        <p:attrNameLst>
                                          <p:attrName>style.visibility</p:attrName>
                                        </p:attrNameLst>
                                      </p:cBhvr>
                                      <p:to>
                                        <p:strVal val="visible"/>
                                      </p:to>
                                    </p:set>
                                    <p:animEffect transition="in" filter="fade">
                                      <p:cBhvr>
                                        <p:cTn id="37" dur="1000"/>
                                        <p:tgtEl>
                                          <p:spTgt spid="9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3">
                                            <p:txEl>
                                              <p:pRg st="7" end="7"/>
                                            </p:txEl>
                                          </p:spTgt>
                                        </p:tgtEl>
                                        <p:attrNameLst>
                                          <p:attrName>style.visibility</p:attrName>
                                        </p:attrNameLst>
                                      </p:cBhvr>
                                      <p:to>
                                        <p:strVal val="visible"/>
                                      </p:to>
                                    </p:set>
                                    <p:animEffect transition="in" filter="fade">
                                      <p:cBhvr>
                                        <p:cTn id="42" dur="1000"/>
                                        <p:tgtEl>
                                          <p:spTgt spid="9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3">
                                            <p:txEl>
                                              <p:pRg st="8" end="8"/>
                                            </p:txEl>
                                          </p:spTgt>
                                        </p:tgtEl>
                                        <p:attrNameLst>
                                          <p:attrName>style.visibility</p:attrName>
                                        </p:attrNameLst>
                                      </p:cBhvr>
                                      <p:to>
                                        <p:strVal val="visible"/>
                                      </p:to>
                                    </p:set>
                                    <p:animEffect transition="in" filter="fade">
                                      <p:cBhvr>
                                        <p:cTn id="47" dur="1000"/>
                                        <p:tgtEl>
                                          <p:spTgt spid="9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3">
                                            <p:txEl>
                                              <p:pRg st="9" end="9"/>
                                            </p:txEl>
                                          </p:spTgt>
                                        </p:tgtEl>
                                        <p:attrNameLst>
                                          <p:attrName>style.visibility</p:attrName>
                                        </p:attrNameLst>
                                      </p:cBhvr>
                                      <p:to>
                                        <p:strVal val="visible"/>
                                      </p:to>
                                    </p:set>
                                    <p:animEffect transition="in" filter="fade">
                                      <p:cBhvr>
                                        <p:cTn id="52" dur="1000"/>
                                        <p:tgtEl>
                                          <p:spTgt spid="9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3">
                                            <p:txEl>
                                              <p:pRg st="10" end="10"/>
                                            </p:txEl>
                                          </p:spTgt>
                                        </p:tgtEl>
                                        <p:attrNameLst>
                                          <p:attrName>style.visibility</p:attrName>
                                        </p:attrNameLst>
                                      </p:cBhvr>
                                      <p:to>
                                        <p:strVal val="visible"/>
                                      </p:to>
                                    </p:set>
                                    <p:animEffect transition="in" filter="fade">
                                      <p:cBhvr>
                                        <p:cTn id="57" dur="1000"/>
                                        <p:tgtEl>
                                          <p:spTgt spid="9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2600400" y="218733"/>
            <a:ext cx="3943200" cy="8394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5000"/>
              <a:buFont typeface="Calibri"/>
              <a:buNone/>
            </a:pPr>
            <a:r>
              <a:rPr lang="el" sz="2500" b="1" i="1" u="sng" dirty="0">
                <a:solidFill>
                  <a:srgbClr val="274E13"/>
                </a:solidFill>
              </a:rPr>
              <a:t>Main Results</a:t>
            </a:r>
            <a:endParaRPr sz="2500" b="1" i="1" u="sng" dirty="0">
              <a:solidFill>
                <a:srgbClr val="274E13"/>
              </a:solidFill>
            </a:endParaRPr>
          </a:p>
        </p:txBody>
      </p:sp>
      <p:sp>
        <p:nvSpPr>
          <p:cNvPr id="99" name="Google Shape;99;p19"/>
          <p:cNvSpPr txBox="1">
            <a:spLocks noGrp="1"/>
          </p:cNvSpPr>
          <p:nvPr>
            <p:ph type="body" idx="1"/>
          </p:nvPr>
        </p:nvSpPr>
        <p:spPr>
          <a:xfrm>
            <a:off x="187500" y="1897101"/>
            <a:ext cx="8956500" cy="2703787"/>
          </a:xfrm>
          <a:prstGeom prst="rect">
            <a:avLst/>
          </a:prstGeom>
          <a:noFill/>
          <a:ln>
            <a:noFill/>
          </a:ln>
        </p:spPr>
        <p:txBody>
          <a:bodyPr spcFirstLastPara="1" wrap="square" lIns="68575" tIns="34275" rIns="68575" bIns="34275" anchor="t" anchorCtr="0">
            <a:spAutoFit/>
          </a:bodyPr>
          <a:lstStyle/>
          <a:p>
            <a:pPr marL="311150" lvl="0" indent="-285750" algn="l" rtl="0">
              <a:lnSpc>
                <a:spcPct val="90000"/>
              </a:lnSpc>
              <a:spcBef>
                <a:spcPts val="0"/>
              </a:spcBef>
              <a:spcAft>
                <a:spcPts val="0"/>
              </a:spcAft>
              <a:buSzPts val="1800"/>
              <a:buFont typeface="Wingdings" panose="05000000000000000000" pitchFamily="2" charset="2"/>
              <a:buChar char="§"/>
            </a:pPr>
            <a:r>
              <a:rPr lang="el" dirty="0">
                <a:solidFill>
                  <a:schemeClr val="dk1"/>
                </a:solidFill>
              </a:rPr>
              <a:t>Smart technology is generally considered easy to use, compatible and useful, especially for elderly people</a:t>
            </a:r>
            <a:endParaRPr lang="en-US" dirty="0">
              <a:solidFill>
                <a:schemeClr val="dk1"/>
              </a:solidFill>
            </a:endParaRPr>
          </a:p>
          <a:p>
            <a:pPr marL="25400" lvl="0" indent="0" algn="l" rtl="0">
              <a:lnSpc>
                <a:spcPct val="90000"/>
              </a:lnSpc>
              <a:spcBef>
                <a:spcPts val="0"/>
              </a:spcBef>
              <a:spcAft>
                <a:spcPts val="0"/>
              </a:spcAft>
              <a:buSzPts val="1800"/>
              <a:buNone/>
            </a:pPr>
            <a:endParaRPr dirty="0">
              <a:solidFill>
                <a:schemeClr val="dk1"/>
              </a:solidFill>
            </a:endParaRPr>
          </a:p>
          <a:p>
            <a:pPr marL="311150" lvl="0" indent="-285750" algn="l" rtl="0">
              <a:lnSpc>
                <a:spcPct val="90000"/>
              </a:lnSpc>
              <a:spcBef>
                <a:spcPts val="800"/>
              </a:spcBef>
              <a:spcAft>
                <a:spcPts val="0"/>
              </a:spcAft>
              <a:buSzPts val="1800"/>
              <a:buFont typeface="Wingdings" panose="05000000000000000000" pitchFamily="2" charset="2"/>
              <a:buChar char="§"/>
            </a:pPr>
            <a:r>
              <a:rPr lang="el" dirty="0">
                <a:solidFill>
                  <a:schemeClr val="dk1"/>
                </a:solidFill>
              </a:rPr>
              <a:t>Recognized cost-saving benefits of smart devices</a:t>
            </a:r>
            <a:endParaRPr dirty="0">
              <a:solidFill>
                <a:schemeClr val="dk1"/>
              </a:solidFill>
            </a:endParaRPr>
          </a:p>
          <a:p>
            <a:pPr marL="311150" lvl="0" indent="-285750" algn="l" rtl="0">
              <a:lnSpc>
                <a:spcPct val="90000"/>
              </a:lnSpc>
              <a:spcBef>
                <a:spcPts val="800"/>
              </a:spcBef>
              <a:spcAft>
                <a:spcPts val="0"/>
              </a:spcAft>
              <a:buSzPts val="1800"/>
              <a:buFont typeface="Wingdings" panose="05000000000000000000" pitchFamily="2" charset="2"/>
              <a:buChar char="§"/>
            </a:pPr>
            <a:r>
              <a:rPr lang="el" dirty="0">
                <a:solidFill>
                  <a:schemeClr val="dk1"/>
                </a:solidFill>
              </a:rPr>
              <a:t>Low degree of influence from social environment</a:t>
            </a:r>
            <a:endParaRPr dirty="0">
              <a:solidFill>
                <a:schemeClr val="dk1"/>
              </a:solidFill>
            </a:endParaRPr>
          </a:p>
          <a:p>
            <a:pPr marL="311150" lvl="0" indent="-285750" algn="l" rtl="0">
              <a:lnSpc>
                <a:spcPct val="150000"/>
              </a:lnSpc>
              <a:spcBef>
                <a:spcPts val="800"/>
              </a:spcBef>
              <a:spcAft>
                <a:spcPts val="0"/>
              </a:spcAft>
              <a:buSzPts val="1800"/>
              <a:buFont typeface="Wingdings" panose="05000000000000000000" pitchFamily="2" charset="2"/>
              <a:buChar char="§"/>
            </a:pPr>
            <a:r>
              <a:rPr lang="el" dirty="0">
                <a:solidFill>
                  <a:schemeClr val="dk1"/>
                </a:solidFill>
              </a:rPr>
              <a:t>Trust in electronic information services, not as much in telemedicine or payment methods</a:t>
            </a:r>
            <a:endParaRPr dirty="0">
              <a:solidFill>
                <a:schemeClr val="dk1"/>
              </a:solidFill>
            </a:endParaRPr>
          </a:p>
          <a:p>
            <a:pPr marL="260350" lvl="0" indent="-285750" algn="l" rtl="0">
              <a:lnSpc>
                <a:spcPct val="90000"/>
              </a:lnSpc>
              <a:spcBef>
                <a:spcPts val="0"/>
              </a:spcBef>
              <a:spcAft>
                <a:spcPts val="0"/>
              </a:spcAft>
              <a:buSzPts val="1800"/>
              <a:buFont typeface="Wingdings" panose="05000000000000000000" pitchFamily="2" charset="2"/>
              <a:buChar char="§"/>
            </a:pPr>
            <a:r>
              <a:rPr lang="el" dirty="0">
                <a:solidFill>
                  <a:schemeClr val="dk1"/>
                </a:solidFill>
              </a:rPr>
              <a:t>High level of perceived enjoyment </a:t>
            </a:r>
            <a:endParaRPr dirty="0">
              <a:solidFill>
                <a:schemeClr val="dk1"/>
              </a:solidFill>
            </a:endParaRPr>
          </a:p>
        </p:txBody>
      </p:sp>
      <p:sp>
        <p:nvSpPr>
          <p:cNvPr id="100" name="Google Shape;100;p19"/>
          <p:cNvSpPr txBox="1"/>
          <p:nvPr/>
        </p:nvSpPr>
        <p:spPr>
          <a:xfrm>
            <a:off x="-269467" y="811374"/>
            <a:ext cx="3943200" cy="994200"/>
          </a:xfrm>
          <a:prstGeom prst="rect">
            <a:avLst/>
          </a:prstGeom>
          <a:noFill/>
          <a:ln>
            <a:noFill/>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chemeClr val="dk1"/>
              </a:buClr>
              <a:buSzPts val="2400"/>
              <a:buFont typeface="Calibri"/>
              <a:buNone/>
            </a:pPr>
            <a:r>
              <a:rPr lang="el" sz="2000" i="1" u="sng" strike="noStrike" cap="none" dirty="0">
                <a:solidFill>
                  <a:srgbClr val="274E13"/>
                </a:solidFill>
                <a:latin typeface="Proxima Nova"/>
                <a:ea typeface="Proxima Nova"/>
                <a:cs typeface="Proxima Nova"/>
                <a:sym typeface="Proxima Nova"/>
              </a:rPr>
              <a:t>General Perceptions</a:t>
            </a:r>
            <a:endParaRPr sz="2000" i="1" u="sng" strike="noStrike" cap="none" dirty="0">
              <a:solidFill>
                <a:srgbClr val="274E13"/>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04"/>
        <p:cNvGrpSpPr/>
        <p:nvPr/>
      </p:nvGrpSpPr>
      <p:grpSpPr>
        <a:xfrm>
          <a:off x="0" y="0"/>
          <a:ext cx="0" cy="0"/>
          <a:chOff x="0" y="0"/>
          <a:chExt cx="0" cy="0"/>
        </a:xfrm>
      </p:grpSpPr>
      <p:sp>
        <p:nvSpPr>
          <p:cNvPr id="105" name="Google Shape;105;p20"/>
          <p:cNvSpPr txBox="1">
            <a:spLocks noGrp="1"/>
          </p:cNvSpPr>
          <p:nvPr>
            <p:ph type="body" idx="1"/>
          </p:nvPr>
        </p:nvSpPr>
        <p:spPr>
          <a:xfrm>
            <a:off x="207899" y="1474608"/>
            <a:ext cx="8728200" cy="2750700"/>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90000"/>
              </a:lnSpc>
              <a:spcBef>
                <a:spcPts val="0"/>
              </a:spcBef>
              <a:spcAft>
                <a:spcPts val="0"/>
              </a:spcAft>
              <a:buClr>
                <a:schemeClr val="dk1"/>
              </a:buClr>
              <a:buSzPct val="116666"/>
              <a:buNone/>
            </a:pPr>
            <a:endParaRPr dirty="0"/>
          </a:p>
          <a:p>
            <a:pPr marL="882650" lvl="0" indent="-857250" algn="just" rtl="0">
              <a:lnSpc>
                <a:spcPct val="120000"/>
              </a:lnSpc>
              <a:spcBef>
                <a:spcPts val="800"/>
              </a:spcBef>
              <a:spcAft>
                <a:spcPts val="0"/>
              </a:spcAft>
              <a:buSzPct val="100000"/>
              <a:buFont typeface="Wingdings" panose="05000000000000000000" pitchFamily="2" charset="2"/>
              <a:buChar char="§"/>
            </a:pPr>
            <a:r>
              <a:rPr lang="el" sz="7200" dirty="0">
                <a:solidFill>
                  <a:schemeClr val="dk1"/>
                </a:solidFill>
              </a:rPr>
              <a:t>Not significant differences in intention to use smart technology among ages and educational levels</a:t>
            </a:r>
            <a:endParaRPr sz="7200" dirty="0">
              <a:solidFill>
                <a:schemeClr val="dk1"/>
              </a:solidFill>
            </a:endParaRPr>
          </a:p>
          <a:p>
            <a:pPr marL="1035050" lvl="0" indent="-857250" algn="just" rtl="0">
              <a:lnSpc>
                <a:spcPct val="120000"/>
              </a:lnSpc>
              <a:spcBef>
                <a:spcPts val="800"/>
              </a:spcBef>
              <a:spcAft>
                <a:spcPts val="0"/>
              </a:spcAft>
              <a:buFont typeface="Wingdings" panose="05000000000000000000" pitchFamily="2" charset="2"/>
              <a:buChar char="§"/>
            </a:pPr>
            <a:endParaRPr sz="7200" dirty="0">
              <a:solidFill>
                <a:schemeClr val="dk1"/>
              </a:solidFill>
            </a:endParaRPr>
          </a:p>
          <a:p>
            <a:pPr marL="882650" lvl="0" indent="-857250" algn="just" rtl="0">
              <a:lnSpc>
                <a:spcPct val="120000"/>
              </a:lnSpc>
              <a:spcBef>
                <a:spcPts val="800"/>
              </a:spcBef>
              <a:spcAft>
                <a:spcPts val="0"/>
              </a:spcAft>
              <a:buSzPct val="100000"/>
              <a:buFont typeface="Wingdings" panose="05000000000000000000" pitchFamily="2" charset="2"/>
              <a:buChar char="§"/>
            </a:pPr>
            <a:r>
              <a:rPr lang="el" sz="7200" dirty="0">
                <a:solidFill>
                  <a:schemeClr val="dk1"/>
                </a:solidFill>
              </a:rPr>
              <a:t>Higher intention to use such technology from males</a:t>
            </a:r>
            <a:endParaRPr sz="7200" dirty="0">
              <a:solidFill>
                <a:schemeClr val="dk1"/>
              </a:solidFill>
            </a:endParaRPr>
          </a:p>
          <a:p>
            <a:pPr marL="1035050" lvl="0" indent="-857250" algn="just" rtl="0">
              <a:lnSpc>
                <a:spcPct val="120000"/>
              </a:lnSpc>
              <a:spcBef>
                <a:spcPts val="800"/>
              </a:spcBef>
              <a:spcAft>
                <a:spcPts val="0"/>
              </a:spcAft>
              <a:buFont typeface="Wingdings" panose="05000000000000000000" pitchFamily="2" charset="2"/>
              <a:buChar char="§"/>
            </a:pPr>
            <a:endParaRPr sz="7200" dirty="0">
              <a:solidFill>
                <a:schemeClr val="dk1"/>
              </a:solidFill>
            </a:endParaRPr>
          </a:p>
          <a:p>
            <a:pPr marL="882650" lvl="0" indent="-857250" algn="just" rtl="0">
              <a:lnSpc>
                <a:spcPct val="120000"/>
              </a:lnSpc>
              <a:spcBef>
                <a:spcPts val="800"/>
              </a:spcBef>
              <a:spcAft>
                <a:spcPts val="0"/>
              </a:spcAft>
              <a:buSzPct val="100000"/>
              <a:buFont typeface="Wingdings" panose="05000000000000000000" pitchFamily="2" charset="2"/>
              <a:buChar char="§"/>
            </a:pPr>
            <a:r>
              <a:rPr lang="el" sz="7200" dirty="0">
                <a:solidFill>
                  <a:schemeClr val="dk1"/>
                </a:solidFill>
              </a:rPr>
              <a:t>Connection between high incomes and expression of usefulness </a:t>
            </a:r>
            <a:endParaRPr sz="7200" dirty="0">
              <a:solidFill>
                <a:schemeClr val="dk1"/>
              </a:solidFill>
            </a:endParaRPr>
          </a:p>
          <a:p>
            <a:pPr marL="1035050" lvl="0" indent="-857250" algn="just" rtl="0">
              <a:lnSpc>
                <a:spcPct val="120000"/>
              </a:lnSpc>
              <a:spcBef>
                <a:spcPts val="800"/>
              </a:spcBef>
              <a:spcAft>
                <a:spcPts val="0"/>
              </a:spcAft>
              <a:buFont typeface="Wingdings" panose="05000000000000000000" pitchFamily="2" charset="2"/>
              <a:buChar char="§"/>
            </a:pPr>
            <a:endParaRPr sz="7200" dirty="0">
              <a:solidFill>
                <a:schemeClr val="dk1"/>
              </a:solidFill>
            </a:endParaRPr>
          </a:p>
          <a:p>
            <a:pPr marL="882650" lvl="0" indent="-857250" algn="just" rtl="0">
              <a:lnSpc>
                <a:spcPct val="120000"/>
              </a:lnSpc>
              <a:spcBef>
                <a:spcPts val="800"/>
              </a:spcBef>
              <a:spcAft>
                <a:spcPts val="0"/>
              </a:spcAft>
              <a:buSzPct val="100000"/>
              <a:buFont typeface="Wingdings" panose="05000000000000000000" pitchFamily="2" charset="2"/>
              <a:buChar char="§"/>
            </a:pPr>
            <a:r>
              <a:rPr lang="el" sz="7200" dirty="0">
                <a:solidFill>
                  <a:schemeClr val="dk1"/>
                </a:solidFill>
              </a:rPr>
              <a:t>Lower degree of social influence from lower incomes</a:t>
            </a:r>
            <a:endParaRPr sz="7200" dirty="0">
              <a:solidFill>
                <a:schemeClr val="dk1"/>
              </a:solidFill>
            </a:endParaRPr>
          </a:p>
          <a:p>
            <a:pPr marL="177800" lvl="0" indent="-38100" algn="l" rtl="0">
              <a:lnSpc>
                <a:spcPct val="120000"/>
              </a:lnSpc>
              <a:spcBef>
                <a:spcPts val="800"/>
              </a:spcBef>
              <a:spcAft>
                <a:spcPts val="0"/>
              </a:spcAft>
              <a:buClr>
                <a:schemeClr val="dk1"/>
              </a:buClr>
              <a:buSzPct val="116666"/>
              <a:buNone/>
            </a:pPr>
            <a:endParaRPr dirty="0">
              <a:solidFill>
                <a:schemeClr val="dk1"/>
              </a:solidFill>
            </a:endParaRPr>
          </a:p>
          <a:p>
            <a:pPr marL="177800" lvl="0" indent="-38100" algn="l" rtl="0">
              <a:lnSpc>
                <a:spcPct val="90000"/>
              </a:lnSpc>
              <a:spcBef>
                <a:spcPts val="800"/>
              </a:spcBef>
              <a:spcAft>
                <a:spcPts val="0"/>
              </a:spcAft>
              <a:buClr>
                <a:schemeClr val="dk1"/>
              </a:buClr>
              <a:buSzPct val="116666"/>
              <a:buNone/>
            </a:pPr>
            <a:endParaRPr dirty="0">
              <a:solidFill>
                <a:schemeClr val="dk1"/>
              </a:solidFill>
            </a:endParaRPr>
          </a:p>
          <a:p>
            <a:pPr marL="177800" lvl="0" indent="-38100" algn="l" rtl="0">
              <a:lnSpc>
                <a:spcPct val="90000"/>
              </a:lnSpc>
              <a:spcBef>
                <a:spcPts val="800"/>
              </a:spcBef>
              <a:spcAft>
                <a:spcPts val="0"/>
              </a:spcAft>
              <a:buClr>
                <a:schemeClr val="dk1"/>
              </a:buClr>
              <a:buSzPct val="116666"/>
              <a:buNone/>
            </a:pPr>
            <a:endParaRPr dirty="0">
              <a:solidFill>
                <a:schemeClr val="dk1"/>
              </a:solidFill>
            </a:endParaRPr>
          </a:p>
          <a:p>
            <a:pPr marL="177800" lvl="0" indent="-38100" algn="l" rtl="0">
              <a:lnSpc>
                <a:spcPct val="90000"/>
              </a:lnSpc>
              <a:spcBef>
                <a:spcPts val="800"/>
              </a:spcBef>
              <a:spcAft>
                <a:spcPts val="0"/>
              </a:spcAft>
              <a:buClr>
                <a:schemeClr val="dk1"/>
              </a:buClr>
              <a:buSzPct val="116666"/>
              <a:buNone/>
            </a:pPr>
            <a:endParaRPr dirty="0">
              <a:solidFill>
                <a:schemeClr val="dk1"/>
              </a:solidFill>
            </a:endParaRPr>
          </a:p>
          <a:p>
            <a:pPr marL="177800" lvl="0" indent="-38100" algn="l" rtl="0">
              <a:lnSpc>
                <a:spcPct val="90000"/>
              </a:lnSpc>
              <a:spcBef>
                <a:spcPts val="800"/>
              </a:spcBef>
              <a:spcAft>
                <a:spcPts val="0"/>
              </a:spcAft>
              <a:buClr>
                <a:schemeClr val="dk1"/>
              </a:buClr>
              <a:buSzPct val="116666"/>
              <a:buNone/>
            </a:pPr>
            <a:endParaRPr dirty="0">
              <a:solidFill>
                <a:schemeClr val="dk1"/>
              </a:solidFill>
            </a:endParaRPr>
          </a:p>
          <a:p>
            <a:pPr marL="177800" lvl="0" indent="-38100" algn="l" rtl="0">
              <a:lnSpc>
                <a:spcPct val="90000"/>
              </a:lnSpc>
              <a:spcBef>
                <a:spcPts val="800"/>
              </a:spcBef>
              <a:spcAft>
                <a:spcPts val="0"/>
              </a:spcAft>
              <a:buClr>
                <a:schemeClr val="dk1"/>
              </a:buClr>
              <a:buSzPct val="116666"/>
              <a:buNone/>
            </a:pPr>
            <a:endParaRPr dirty="0"/>
          </a:p>
          <a:p>
            <a:pPr marL="177800" lvl="0" indent="-38100" algn="l" rtl="0">
              <a:lnSpc>
                <a:spcPct val="90000"/>
              </a:lnSpc>
              <a:spcBef>
                <a:spcPts val="800"/>
              </a:spcBef>
              <a:spcAft>
                <a:spcPts val="0"/>
              </a:spcAft>
              <a:buClr>
                <a:schemeClr val="dk1"/>
              </a:buClr>
              <a:buSzPct val="116666"/>
              <a:buNone/>
            </a:pPr>
            <a:endParaRPr dirty="0"/>
          </a:p>
          <a:p>
            <a:pPr marL="177800" lvl="0" indent="-38100" algn="l" rtl="0">
              <a:lnSpc>
                <a:spcPct val="90000"/>
              </a:lnSpc>
              <a:spcBef>
                <a:spcPts val="800"/>
              </a:spcBef>
              <a:spcAft>
                <a:spcPts val="1200"/>
              </a:spcAft>
              <a:buClr>
                <a:schemeClr val="dk1"/>
              </a:buClr>
              <a:buSzPct val="116666"/>
              <a:buNone/>
            </a:pPr>
            <a:endParaRPr dirty="0"/>
          </a:p>
        </p:txBody>
      </p:sp>
      <p:sp>
        <p:nvSpPr>
          <p:cNvPr id="106" name="Google Shape;106;p20"/>
          <p:cNvSpPr txBox="1"/>
          <p:nvPr/>
        </p:nvSpPr>
        <p:spPr>
          <a:xfrm>
            <a:off x="2192549" y="347470"/>
            <a:ext cx="4758900" cy="994200"/>
          </a:xfrm>
          <a:prstGeom prst="rect">
            <a:avLst/>
          </a:prstGeom>
          <a:noFill/>
          <a:ln>
            <a:noFill/>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chemeClr val="dk1"/>
              </a:buClr>
              <a:buSzPts val="2400"/>
              <a:buFont typeface="Calibri"/>
              <a:buNone/>
            </a:pPr>
            <a:r>
              <a:rPr lang="el" sz="2500" b="1" i="1" u="sng" strike="noStrike" cap="none" dirty="0">
                <a:solidFill>
                  <a:srgbClr val="274E13"/>
                </a:solidFill>
                <a:latin typeface="Proxima Nova"/>
                <a:ea typeface="Proxima Nova"/>
                <a:cs typeface="Proxima Nova"/>
                <a:sym typeface="Proxima Nova"/>
              </a:rPr>
              <a:t>Technology and Social Groups</a:t>
            </a:r>
            <a:endParaRPr sz="2500" b="1" i="1" u="sng" strike="noStrike" cap="none" dirty="0">
              <a:solidFill>
                <a:srgbClr val="274E13"/>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628650" y="2074650"/>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l" b="1" i="1" u="sng" dirty="0">
                <a:solidFill>
                  <a:srgbClr val="274E13"/>
                </a:solidFill>
              </a:rPr>
              <a:t>Our Own Study</a:t>
            </a:r>
            <a:r>
              <a:rPr lang="el" sz="2500" b="1" dirty="0">
                <a:solidFill>
                  <a:srgbClr val="274E13"/>
                </a:solidFill>
              </a:rPr>
              <a:t> </a:t>
            </a:r>
            <a:endParaRPr sz="2500" b="1" dirty="0">
              <a:solidFill>
                <a:srgbClr val="274E13"/>
              </a:solidFill>
            </a:endParaRPr>
          </a:p>
          <a:p>
            <a:pPr marL="0" lvl="0" indent="0" algn="ctr" rtl="0">
              <a:spcBef>
                <a:spcPts val="0"/>
              </a:spcBef>
              <a:spcAft>
                <a:spcPts val="0"/>
              </a:spcAft>
              <a:buNone/>
            </a:pPr>
            <a:endParaRPr sz="2500" b="1" dirty="0">
              <a:solidFill>
                <a:srgbClr val="274E1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628650" y="248776"/>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l" sz="2400" b="1" i="1" u="sng" dirty="0">
                <a:solidFill>
                  <a:srgbClr val="274E13"/>
                </a:solidFill>
              </a:rPr>
              <a:t>Methodology</a:t>
            </a:r>
            <a:endParaRPr sz="2400" b="1" i="1" u="sng" dirty="0">
              <a:solidFill>
                <a:srgbClr val="274E13"/>
              </a:solidFill>
            </a:endParaRPr>
          </a:p>
        </p:txBody>
      </p:sp>
      <p:sp>
        <p:nvSpPr>
          <p:cNvPr id="117" name="Google Shape;117;p22"/>
          <p:cNvSpPr txBox="1">
            <a:spLocks noGrp="1"/>
          </p:cNvSpPr>
          <p:nvPr>
            <p:ph type="body" idx="1"/>
          </p:nvPr>
        </p:nvSpPr>
        <p:spPr>
          <a:xfrm>
            <a:off x="181200" y="1473625"/>
            <a:ext cx="8781600" cy="42360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l" dirty="0">
                <a:solidFill>
                  <a:schemeClr val="dk1"/>
                </a:solidFill>
              </a:rPr>
              <a:t>• </a:t>
            </a:r>
            <a:r>
              <a:rPr lang="el" sz="1691" i="1" dirty="0">
                <a:solidFill>
                  <a:schemeClr val="dk1"/>
                </a:solidFill>
              </a:rPr>
              <a:t>The questionnaire used in this survey was based on the original one used in the article</a:t>
            </a:r>
            <a:endParaRPr sz="1691" i="1" dirty="0">
              <a:solidFill>
                <a:schemeClr val="dk1"/>
              </a:solidFill>
            </a:endParaRPr>
          </a:p>
          <a:p>
            <a:pPr marL="0" lvl="0" indent="0" algn="l" rtl="0">
              <a:spcBef>
                <a:spcPts val="1200"/>
              </a:spcBef>
              <a:spcAft>
                <a:spcPts val="0"/>
              </a:spcAft>
              <a:buNone/>
            </a:pPr>
            <a:endParaRPr sz="1691" i="1" dirty="0">
              <a:solidFill>
                <a:schemeClr val="dk1"/>
              </a:solidFill>
            </a:endParaRPr>
          </a:p>
          <a:p>
            <a:pPr marL="0" lvl="0" indent="0" algn="l" rtl="0">
              <a:spcBef>
                <a:spcPts val="1200"/>
              </a:spcBef>
              <a:spcAft>
                <a:spcPts val="0"/>
              </a:spcAft>
              <a:buNone/>
            </a:pPr>
            <a:r>
              <a:rPr lang="el" sz="1691" dirty="0">
                <a:solidFill>
                  <a:schemeClr val="dk1"/>
                </a:solidFill>
              </a:rPr>
              <a:t>• </a:t>
            </a:r>
            <a:r>
              <a:rPr lang="el" sz="1691" i="1" u="sng" dirty="0">
                <a:solidFill>
                  <a:srgbClr val="274E13"/>
                </a:solidFill>
              </a:rPr>
              <a:t>Online questionnaire</a:t>
            </a:r>
            <a:r>
              <a:rPr lang="el" sz="1691" dirty="0">
                <a:solidFill>
                  <a:schemeClr val="dk1"/>
                </a:solidFill>
              </a:rPr>
              <a:t> (Google Forms) </a:t>
            </a:r>
            <a:endParaRPr sz="1691" dirty="0">
              <a:solidFill>
                <a:schemeClr val="dk1"/>
              </a:solidFill>
            </a:endParaRPr>
          </a:p>
          <a:p>
            <a:pPr marL="457200" lvl="0" indent="-317500" algn="l" rtl="0">
              <a:spcBef>
                <a:spcPts val="1200"/>
              </a:spcBef>
              <a:spcAft>
                <a:spcPts val="0"/>
              </a:spcAft>
              <a:buClr>
                <a:schemeClr val="dk1"/>
              </a:buClr>
              <a:buSzPts val="1400"/>
              <a:buChar char="❖"/>
            </a:pPr>
            <a:r>
              <a:rPr lang="el" sz="1691" dirty="0">
                <a:solidFill>
                  <a:schemeClr val="dk1"/>
                </a:solidFill>
              </a:rPr>
              <a:t>Final sample consisted of </a:t>
            </a:r>
            <a:r>
              <a:rPr lang="el" sz="1691" b="1" dirty="0">
                <a:solidFill>
                  <a:srgbClr val="274E13"/>
                </a:solidFill>
              </a:rPr>
              <a:t>20</a:t>
            </a:r>
            <a:r>
              <a:rPr lang="el" sz="1691" dirty="0">
                <a:solidFill>
                  <a:schemeClr val="dk1"/>
                </a:solidFill>
              </a:rPr>
              <a:t> useful questionnaires </a:t>
            </a:r>
            <a:endParaRPr sz="1691" dirty="0">
              <a:solidFill>
                <a:schemeClr val="dk1"/>
              </a:solidFill>
            </a:endParaRPr>
          </a:p>
          <a:p>
            <a:pPr marL="457200" lvl="0" indent="-317500" algn="l" rtl="0">
              <a:spcBef>
                <a:spcPts val="800"/>
              </a:spcBef>
              <a:spcAft>
                <a:spcPts val="0"/>
              </a:spcAft>
              <a:buSzPts val="1400"/>
              <a:buChar char="❖"/>
            </a:pPr>
            <a:r>
              <a:rPr lang="el" sz="1691" dirty="0">
                <a:solidFill>
                  <a:schemeClr val="dk1"/>
                </a:solidFill>
              </a:rPr>
              <a:t>Demographic ques</a:t>
            </a:r>
            <a:r>
              <a:rPr lang="el" sz="1691" dirty="0"/>
              <a:t>tions</a:t>
            </a:r>
            <a:endParaRPr sz="1691" dirty="0">
              <a:solidFill>
                <a:schemeClr val="dk1"/>
              </a:solidFill>
            </a:endParaRPr>
          </a:p>
          <a:p>
            <a:pPr marL="457200" lvl="0" indent="-317500" algn="l" rtl="0">
              <a:spcBef>
                <a:spcPts val="1200"/>
              </a:spcBef>
              <a:spcAft>
                <a:spcPts val="0"/>
              </a:spcAft>
              <a:buSzPts val="1400"/>
              <a:buChar char="❖"/>
            </a:pPr>
            <a:r>
              <a:rPr lang="el" sz="1691" dirty="0">
                <a:solidFill>
                  <a:srgbClr val="274E13"/>
                </a:solidFill>
              </a:rPr>
              <a:t>33</a:t>
            </a:r>
            <a:r>
              <a:rPr lang="el" sz="1691" dirty="0">
                <a:solidFill>
                  <a:schemeClr val="dk1"/>
                </a:solidFill>
              </a:rPr>
              <a:t> statements about the </a:t>
            </a:r>
            <a:r>
              <a:rPr lang="el" sz="1691" dirty="0">
                <a:solidFill>
                  <a:srgbClr val="274E13"/>
                </a:solidFill>
              </a:rPr>
              <a:t>preferences, abilities, beliefs and intents of participants</a:t>
            </a:r>
            <a:endParaRPr sz="1691" dirty="0">
              <a:solidFill>
                <a:srgbClr val="274E13"/>
              </a:solidFill>
            </a:endParaRPr>
          </a:p>
          <a:p>
            <a:pPr marL="457200" lvl="0" indent="-317500" algn="l" rtl="0">
              <a:spcBef>
                <a:spcPts val="1200"/>
              </a:spcBef>
              <a:spcAft>
                <a:spcPts val="0"/>
              </a:spcAft>
              <a:buClr>
                <a:schemeClr val="dk1"/>
              </a:buClr>
              <a:buSzPts val="1400"/>
              <a:buChar char="❖"/>
            </a:pPr>
            <a:r>
              <a:rPr lang="el" sz="1691" dirty="0">
                <a:solidFill>
                  <a:schemeClr val="dk1"/>
                </a:solidFill>
              </a:rPr>
              <a:t>5 - point Likert scale (from 1 to 5) declaring the degree of agreement and disagreement</a:t>
            </a:r>
            <a:endParaRPr sz="1691" dirty="0">
              <a:solidFill>
                <a:schemeClr val="dk1"/>
              </a:solidFill>
            </a:endParaRPr>
          </a:p>
          <a:p>
            <a:pPr marL="0" lvl="0" indent="0" algn="l" rtl="0">
              <a:spcBef>
                <a:spcPts val="1200"/>
              </a:spcBef>
              <a:spcAft>
                <a:spcPts val="0"/>
              </a:spcAft>
              <a:buNone/>
            </a:pPr>
            <a:endParaRPr sz="1691" dirty="0">
              <a:solidFill>
                <a:schemeClr val="dk1"/>
              </a:solidFill>
            </a:endParaRPr>
          </a:p>
          <a:p>
            <a:pPr marL="0" lvl="0" indent="0" algn="l" rtl="0">
              <a:spcBef>
                <a:spcPts val="1200"/>
              </a:spcBef>
              <a:spcAft>
                <a:spcPts val="0"/>
              </a:spcAft>
              <a:buNone/>
            </a:pPr>
            <a:endParaRPr sz="1691"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862</Words>
  <Application>Microsoft Office PowerPoint</Application>
  <PresentationFormat>Προβολή στην οθόνη (16:9)</PresentationFormat>
  <Paragraphs>141</Paragraphs>
  <Slides>34</Slides>
  <Notes>34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34</vt:i4>
      </vt:variant>
    </vt:vector>
  </HeadingPairs>
  <TitlesOfParts>
    <vt:vector size="40" baseType="lpstr">
      <vt:lpstr>Proxima Nova</vt:lpstr>
      <vt:lpstr>Roboto</vt:lpstr>
      <vt:lpstr>Wingdings</vt:lpstr>
      <vt:lpstr>Arial</vt:lpstr>
      <vt:lpstr>Calibri</vt:lpstr>
      <vt:lpstr>Spearmint</vt:lpstr>
      <vt:lpstr>   “Smart Home Technology &amp; Greek Consumers”</vt:lpstr>
      <vt:lpstr>Introduction</vt:lpstr>
      <vt:lpstr>Benefits</vt:lpstr>
      <vt:lpstr>Purpose of the Study</vt:lpstr>
      <vt:lpstr>Methodology</vt:lpstr>
      <vt:lpstr>Main Results</vt:lpstr>
      <vt:lpstr>Παρουσίαση του PowerPoint</vt:lpstr>
      <vt:lpstr>Our Own Study  </vt:lpstr>
      <vt:lpstr>Methodology</vt:lpstr>
      <vt:lpstr>Findings</vt:lpstr>
      <vt:lpstr>The participants (n = 20) were mostly males (75%) (females, 25%) </vt:lpstr>
      <vt:lpstr>The majority of participants (70%)(n = 14) were between the ages of 16 - 25  </vt:lpstr>
      <vt:lpstr>60% (n = 12) of participants earned 0 - 5000 euros annually</vt:lpstr>
      <vt:lpstr>The vast majority of participants showed a preference for the use of new technology in regards to home security</vt:lpstr>
      <vt:lpstr>Participants also showed a strong preference for e-payment services</vt:lpstr>
      <vt:lpstr>The majority of participants believe that telemedicine is useful</vt:lpstr>
      <vt:lpstr>To a large extent, the participants feel able to use the smart devices of their home without having any technological expertise</vt:lpstr>
      <vt:lpstr>A large portion of participants believe that installation, repair and maintenance of smart home technology is high for them</vt:lpstr>
      <vt:lpstr>Nearly all participants agreed that social recognition was not a factor when purchasing a new product</vt:lpstr>
      <vt:lpstr>The majority of participants intend to use smart security cameras and locks</vt:lpstr>
      <vt:lpstr>Participants showed moderate intent to use smart smoke detectors</vt:lpstr>
      <vt:lpstr>Participants showed low to moderate intent to use household cleaning robots</vt:lpstr>
      <vt:lpstr>Participants showed moderate to high intent to use smart household appliances (Smart fridges, air conditioners, washing machines etc.)</vt:lpstr>
      <vt:lpstr>Participants also showed moderate intent to use smart lighting </vt:lpstr>
      <vt:lpstr>Participants are to a small extent afraid of having their data stolen when using e-payment services</vt:lpstr>
      <vt:lpstr>Comparisons   "I intend to use household cleaning robots”</vt:lpstr>
      <vt:lpstr>“I want to be the first to buy a new product because I will stand out”</vt:lpstr>
      <vt:lpstr>“I am afraid of using e-payment services because my data might be stolen”</vt:lpstr>
      <vt:lpstr>“The cost of installing, repairing and maintaining smart home technology is high for me”</vt:lpstr>
      <vt:lpstr>“I find the e-payment services useful”</vt:lpstr>
      <vt:lpstr>Similarities                                         Differences</vt:lpstr>
      <vt:lpstr>Our Reflection</vt:lpstr>
      <vt:lpstr> SOURCES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Technology &amp; Greek Consumers</dc:title>
  <dc:creator>Χρύσανθος Κωστόπουλος</dc:creator>
  <cp:lastModifiedBy>Χρύσανθος Κωστόπουλος</cp:lastModifiedBy>
  <cp:revision>12</cp:revision>
  <dcterms:modified xsi:type="dcterms:W3CDTF">2023-11-17T20:12:32Z</dcterms:modified>
</cp:coreProperties>
</file>