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447" autoAdjust="0"/>
  </p:normalViewPr>
  <p:slideViewPr>
    <p:cSldViewPr snapToGrid="0">
      <p:cViewPr>
        <p:scale>
          <a:sx n="55" d="100"/>
          <a:sy n="55" d="100"/>
        </p:scale>
        <p:origin x="1096"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3A7AB3-C486-1853-1973-CF04BFD7C850}"/>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9D12755-6492-C551-EE88-00DAB6E48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B498E5F2-70A0-C19F-3A11-0602C3978B72}"/>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BCAE7C49-FAF9-F5CD-3828-B9D789379C1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86F53266-4B7C-43DD-91CB-3BCEE79A2683}"/>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3372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934F7A-DB71-F181-7E2E-E109BA6ACDB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EEDFF575-A080-6D0E-C36E-320088ECB53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0A969AFE-7567-BF5C-98D4-004E5365F956}"/>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F29B8B1F-5FE5-769E-60FB-97E26D891938}"/>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CE219A6F-D365-E3B3-9479-B26F369319BF}"/>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330664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B856458-A045-C089-AEA8-27E33A4C79BB}"/>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EFBD4005-F38F-A698-5288-7B92E921B197}"/>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B1D0AD02-82F4-79DB-1209-59941A5CB19C}"/>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EF169634-CD71-7705-8B8E-15D7BE684032}"/>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F10EC091-B34C-8BBF-E8A1-1C6237DC5DA6}"/>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241199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970FD2-03BC-4373-FCB2-DF381A275BF1}"/>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426A9B78-E7BA-305E-FD4C-0DEEB6FD2CE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5015863E-A3BB-0BF5-C516-1ED5347BE7A7}"/>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C2EFF27C-6606-0D24-1899-57DDEB701F3A}"/>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95D7075F-4610-266B-3881-58DDF44867DC}"/>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84723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647070-1612-C1B7-3819-7FE012A756E3}"/>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AB65584-97AC-58E6-A5EE-E521F2FDD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4F3E23AC-AB4A-46D8-6C2F-07399FCD65C5}"/>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CB0C5E67-0F4F-FC2F-49E1-F4F68F2D68DD}"/>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3203FE65-52FD-CAF5-5BBE-73DE475D9734}"/>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267657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00D7161-5584-B19D-5EF5-1C578E9D9C9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ECF0369-C483-85AF-A9F6-2592C809058A}"/>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89999EA9-E23D-C673-0B34-41C62CFB7E78}"/>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BC153D14-D651-E58D-A579-B57310F4800D}"/>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6" name="Θέση υποσέλιδου 5">
            <a:extLst>
              <a:ext uri="{FF2B5EF4-FFF2-40B4-BE49-F238E27FC236}">
                <a16:creationId xmlns:a16="http://schemas.microsoft.com/office/drawing/2014/main" id="{6AAEFA82-609C-F8D4-C404-C14CFC1A88C4}"/>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BB7E06B4-55EB-8AB9-607B-159E7BE1AD1B}"/>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123929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18F7019-2412-F36B-62DC-00408FEB2D79}"/>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0DD51D6F-9563-2516-2B41-3F2F19E1D1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92A9AA3A-E6F6-81C0-3FDC-54375CE79331}"/>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6FBA052-E680-1BA7-D3CE-C8013BD8B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05F42BB-190F-73DB-6E59-8FD30C196E8D}"/>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079033D3-C0FE-CB1F-118B-1E3FF941CC3D}"/>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8" name="Θέση υποσέλιδου 7">
            <a:extLst>
              <a:ext uri="{FF2B5EF4-FFF2-40B4-BE49-F238E27FC236}">
                <a16:creationId xmlns:a16="http://schemas.microsoft.com/office/drawing/2014/main" id="{19DFDFFC-C103-06EF-BAE2-E9117D086E5F}"/>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F3B1770D-A2B7-DE1F-7FFC-ABFE8A8C5F37}"/>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127488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7BA5CC-42E4-1EC1-583A-43BA99230457}"/>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F1B9C05-D896-298A-64B1-62F42658F7ED}"/>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4" name="Θέση υποσέλιδου 3">
            <a:extLst>
              <a:ext uri="{FF2B5EF4-FFF2-40B4-BE49-F238E27FC236}">
                <a16:creationId xmlns:a16="http://schemas.microsoft.com/office/drawing/2014/main" id="{4DC35C49-3EBE-EA19-8AD2-6F5BE0ED3796}"/>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FCAFFEDD-42A3-1FAF-A544-16914090CE7E}"/>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425794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8A99AA40-EE51-F3F5-36C8-97A6D969DDCB}"/>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3" name="Θέση υποσέλιδου 2">
            <a:extLst>
              <a:ext uri="{FF2B5EF4-FFF2-40B4-BE49-F238E27FC236}">
                <a16:creationId xmlns:a16="http://schemas.microsoft.com/office/drawing/2014/main" id="{5DF09543-87C2-0945-9A1B-B75EE1C32822}"/>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7CA43CB9-13F4-59B3-C676-627FAA8D2804}"/>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307512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AA4138-78B9-B424-310D-7EFB26D70ABF}"/>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553855B5-A666-5412-C958-BF6F874F8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A335228B-012C-A826-69AE-69E97FB3CA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2CB4E0D4-B3CF-31BA-9309-7F529A2046DE}"/>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6" name="Θέση υποσέλιδου 5">
            <a:extLst>
              <a:ext uri="{FF2B5EF4-FFF2-40B4-BE49-F238E27FC236}">
                <a16:creationId xmlns:a16="http://schemas.microsoft.com/office/drawing/2014/main" id="{EF8066F6-D5DD-6F92-AE80-656087763D4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B2BF228-255B-E7AD-A230-3DA91FBA0C69}"/>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11541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1AF0DBB-40F0-22E9-0632-B1C9AF9FD2E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C6F8D0E3-C62C-BE7C-EC31-50D07F066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6360C67-0747-7B86-2E4E-42638FF2B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4356711-ECEF-4C1C-2EC9-B59C6A18A04B}"/>
              </a:ext>
            </a:extLst>
          </p:cNvPr>
          <p:cNvSpPr>
            <a:spLocks noGrp="1"/>
          </p:cNvSpPr>
          <p:nvPr>
            <p:ph type="dt" sz="half" idx="10"/>
          </p:nvPr>
        </p:nvSpPr>
        <p:spPr/>
        <p:txBody>
          <a:bodyPr/>
          <a:lstStyle/>
          <a:p>
            <a:fld id="{E06461E4-EE33-443E-9D69-E8BACE7C7BC8}" type="datetimeFigureOut">
              <a:rPr lang="el-GR" smtClean="0"/>
              <a:t>17/11/2023</a:t>
            </a:fld>
            <a:endParaRPr lang="el-GR"/>
          </a:p>
        </p:txBody>
      </p:sp>
      <p:sp>
        <p:nvSpPr>
          <p:cNvPr id="6" name="Θέση υποσέλιδου 5">
            <a:extLst>
              <a:ext uri="{FF2B5EF4-FFF2-40B4-BE49-F238E27FC236}">
                <a16:creationId xmlns:a16="http://schemas.microsoft.com/office/drawing/2014/main" id="{384A88DF-DE1F-F16A-EA83-9592B83AC7B3}"/>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9A609322-B3C0-3AF4-75B0-AA8BB0A95328}"/>
              </a:ext>
            </a:extLst>
          </p:cNvPr>
          <p:cNvSpPr>
            <a:spLocks noGrp="1"/>
          </p:cNvSpPr>
          <p:nvPr>
            <p:ph type="sldNum" sz="quarter" idx="12"/>
          </p:nvPr>
        </p:nvSpPr>
        <p:spPr/>
        <p:txBody>
          <a:bodyPr/>
          <a:lstStyle/>
          <a:p>
            <a:fld id="{74DBEC65-0488-4150-A98A-0C40034DF87E}" type="slidenum">
              <a:rPr lang="el-GR" smtClean="0"/>
              <a:t>‹#›</a:t>
            </a:fld>
            <a:endParaRPr lang="el-GR"/>
          </a:p>
        </p:txBody>
      </p:sp>
    </p:spTree>
    <p:extLst>
      <p:ext uri="{BB962C8B-B14F-4D97-AF65-F5344CB8AC3E}">
        <p14:creationId xmlns:p14="http://schemas.microsoft.com/office/powerpoint/2010/main" val="410741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6E8B713B-0575-F9D5-92DD-AD71B1AEE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602040AE-EE82-8350-22C2-9E6E14DC92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7A93A1B-C70A-DB1A-6009-ACD0FAFFF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461E4-EE33-443E-9D69-E8BACE7C7BC8}" type="datetimeFigureOut">
              <a:rPr lang="el-GR" smtClean="0"/>
              <a:t>17/11/2023</a:t>
            </a:fld>
            <a:endParaRPr lang="el-GR"/>
          </a:p>
        </p:txBody>
      </p:sp>
      <p:sp>
        <p:nvSpPr>
          <p:cNvPr id="5" name="Θέση υποσέλιδου 4">
            <a:extLst>
              <a:ext uri="{FF2B5EF4-FFF2-40B4-BE49-F238E27FC236}">
                <a16:creationId xmlns:a16="http://schemas.microsoft.com/office/drawing/2014/main" id="{BF75110C-347A-CF4E-BB80-B2A2FDAB8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3EF15272-9E37-46CF-21F7-EAFC5D12C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BEC65-0488-4150-A98A-0C40034DF87E}" type="slidenum">
              <a:rPr lang="el-GR" smtClean="0"/>
              <a:t>‹#›</a:t>
            </a:fld>
            <a:endParaRPr lang="el-GR"/>
          </a:p>
        </p:txBody>
      </p:sp>
    </p:spTree>
    <p:extLst>
      <p:ext uri="{BB962C8B-B14F-4D97-AF65-F5344CB8AC3E}">
        <p14:creationId xmlns:p14="http://schemas.microsoft.com/office/powerpoint/2010/main" val="268328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1F15658D-8215-D954-1ACF-47B9B28E93F4}"/>
              </a:ext>
            </a:extLst>
          </p:cNvPr>
          <p:cNvSpPr>
            <a:spLocks noGrp="1"/>
          </p:cNvSpPr>
          <p:nvPr>
            <p:ph idx="1"/>
          </p:nvPr>
        </p:nvSpPr>
        <p:spPr>
          <a:xfrm>
            <a:off x="-1" y="0"/>
            <a:ext cx="12448903" cy="6858000"/>
          </a:xfrm>
        </p:spPr>
        <p:txBody>
          <a:bodyPr>
            <a:normAutofit fontScale="70000" lnSpcReduction="20000"/>
          </a:bodyPr>
          <a:lstStyle/>
          <a:p>
            <a:pPr marL="514350" indent="-514350">
              <a:buAutoNum type="arabicPeriod"/>
            </a:pPr>
            <a:r>
              <a:rPr lang="en-US" dirty="0"/>
              <a:t>Highly educated and young people accept new technologies </a:t>
            </a:r>
          </a:p>
          <a:p>
            <a:pPr marL="514350" indent="-514350">
              <a:buAutoNum type="arabicPeriod"/>
            </a:pPr>
            <a:r>
              <a:rPr lang="en-US" dirty="0"/>
              <a:t>A1: [usefulness] they use smart home devices mainly for payments, entertainment and network. (home appliances, smart thermostats etc)</a:t>
            </a:r>
          </a:p>
          <a:p>
            <a:pPr marL="514350" indent="-514350">
              <a:buAutoNum type="arabicPeriod"/>
            </a:pPr>
            <a:r>
              <a:rPr lang="en-US" dirty="0"/>
              <a:t>A2: [ease of use] they accept that smart technology can be very useful for elderly people (telemedicine). Although most of the participants find easy to use smart technology, there are moderate difficulties for elderly people,</a:t>
            </a:r>
          </a:p>
          <a:p>
            <a:pPr marL="514350" indent="-514350">
              <a:buAutoNum type="arabicPeriod"/>
            </a:pPr>
            <a:r>
              <a:rPr lang="en-US" dirty="0"/>
              <a:t>A3: [compatibility] they find smart home technology compatible</a:t>
            </a:r>
          </a:p>
          <a:p>
            <a:pPr marL="514350" indent="-514350">
              <a:buAutoNum type="arabicPeriod"/>
            </a:pPr>
            <a:r>
              <a:rPr lang="en-US" dirty="0"/>
              <a:t>A4: [cost] they recognize that smart home devices can save them money but they believe that there is a great cost in installation and maintenance </a:t>
            </a:r>
          </a:p>
          <a:p>
            <a:pPr marL="514350" indent="-514350">
              <a:buAutoNum type="arabicPeriod"/>
            </a:pPr>
            <a:r>
              <a:rPr lang="en-US" dirty="0"/>
              <a:t>A5: [social influence] moderate to low degree of influence from their social environment</a:t>
            </a:r>
          </a:p>
          <a:p>
            <a:pPr marL="514350" indent="-514350">
              <a:buAutoNum type="arabicPeriod"/>
            </a:pPr>
            <a:r>
              <a:rPr lang="en-US" dirty="0"/>
              <a:t>A6: [trust] they avoid telemedicine, they trust providing information to Google Nest and Apple Cloud, they are to a small extend afraid to use electronic payment methods</a:t>
            </a:r>
          </a:p>
          <a:p>
            <a:pPr marL="514350" indent="-514350">
              <a:buAutoNum type="arabicPeriod"/>
            </a:pPr>
            <a:r>
              <a:rPr lang="en-US" dirty="0"/>
              <a:t>A7: [enjoyment] they find smart home services and entertainment devices is fun for spending hours in home (pandemic), high level of perceived enjoyment</a:t>
            </a:r>
          </a:p>
          <a:p>
            <a:pPr marL="514350" indent="-514350">
              <a:buAutoNum type="arabicPeriod"/>
            </a:pPr>
            <a:r>
              <a:rPr lang="en-US" dirty="0"/>
              <a:t>A8: [intention] mostly for entertainment, payment and network</a:t>
            </a:r>
          </a:p>
          <a:p>
            <a:pPr marL="514350" indent="-514350">
              <a:buAutoNum type="arabicPeriod"/>
            </a:pPr>
            <a:r>
              <a:rPr lang="en-US" dirty="0"/>
              <a:t>A9: [important benefits] management of patients and elderly, storage of health records and prescriptions, security, saving money, control of energy use, temperature and white devices control</a:t>
            </a:r>
          </a:p>
          <a:p>
            <a:pPr marL="514350" indent="-514350">
              <a:buAutoNum type="arabicPeriod"/>
            </a:pPr>
            <a:r>
              <a:rPr lang="en-US" dirty="0"/>
              <a:t>A10: [important barriers] lack of awareness and resistance to change, data security, installation, maintenance, cost, complexity</a:t>
            </a:r>
          </a:p>
          <a:p>
            <a:pPr marL="514350" indent="-514350">
              <a:buAutoNum type="arabicPeriod"/>
            </a:pPr>
            <a:r>
              <a:rPr lang="en-US" dirty="0"/>
              <a:t>A13: [gender] males higher perceived usefulness and ease of use and more intention to use</a:t>
            </a:r>
          </a:p>
          <a:p>
            <a:pPr marL="514350" indent="-514350">
              <a:buAutoNum type="arabicPeriod"/>
            </a:pPr>
            <a:r>
              <a:rPr lang="en-US" dirty="0"/>
              <a:t>A14: [age] no significant differences among ages</a:t>
            </a:r>
          </a:p>
          <a:p>
            <a:pPr marL="514350" indent="-514350">
              <a:buAutoNum type="arabicPeriod"/>
            </a:pPr>
            <a:r>
              <a:rPr lang="en-US" dirty="0"/>
              <a:t>A15: [educational level] no significant differences</a:t>
            </a:r>
          </a:p>
          <a:p>
            <a:pPr marL="514350" indent="-514350">
              <a:buAutoNum type="arabicPeriod"/>
            </a:pPr>
            <a:r>
              <a:rPr lang="en-US" dirty="0"/>
              <a:t>A16: [income] higher incomes express a higher level of usefulness, lower income s show a lower degree of social influence</a:t>
            </a:r>
          </a:p>
        </p:txBody>
      </p:sp>
    </p:spTree>
    <p:extLst>
      <p:ext uri="{BB962C8B-B14F-4D97-AF65-F5344CB8AC3E}">
        <p14:creationId xmlns:p14="http://schemas.microsoft.com/office/powerpoint/2010/main" val="319439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E852CD8C-39B2-055E-DFD4-EDFCC5FB64D7}"/>
              </a:ext>
            </a:extLst>
          </p:cNvPr>
          <p:cNvSpPr>
            <a:spLocks noGrp="1"/>
          </p:cNvSpPr>
          <p:nvPr>
            <p:ph type="title"/>
          </p:nvPr>
        </p:nvSpPr>
        <p:spPr>
          <a:xfrm>
            <a:off x="3467100" y="171581"/>
            <a:ext cx="5257800" cy="1325563"/>
          </a:xfrm>
        </p:spPr>
        <p:txBody>
          <a:bodyPr>
            <a:normAutofit/>
          </a:bodyPr>
          <a:lstStyle/>
          <a:p>
            <a:pPr algn="ctr"/>
            <a:r>
              <a:rPr lang="en-US" sz="6600" dirty="0"/>
              <a:t>Main Results</a:t>
            </a:r>
            <a:endParaRPr lang="el-GR" sz="6600" dirty="0"/>
          </a:p>
        </p:txBody>
      </p:sp>
      <p:sp>
        <p:nvSpPr>
          <p:cNvPr id="3" name="Θέση περιεχομένου 2">
            <a:extLst>
              <a:ext uri="{FF2B5EF4-FFF2-40B4-BE49-F238E27FC236}">
                <a16:creationId xmlns:a16="http://schemas.microsoft.com/office/drawing/2014/main" id="{30A48AEC-3CAD-1F34-5EE8-F3AB0F7314E7}"/>
              </a:ext>
            </a:extLst>
          </p:cNvPr>
          <p:cNvSpPr>
            <a:spLocks noGrp="1"/>
          </p:cNvSpPr>
          <p:nvPr>
            <p:ph idx="1"/>
          </p:nvPr>
        </p:nvSpPr>
        <p:spPr>
          <a:xfrm>
            <a:off x="838200" y="2843409"/>
            <a:ext cx="10515600" cy="3617542"/>
          </a:xfrm>
        </p:spPr>
        <p:txBody>
          <a:bodyPr>
            <a:normAutofit/>
          </a:bodyPr>
          <a:lstStyle/>
          <a:p>
            <a:r>
              <a:rPr lang="en-US" dirty="0"/>
              <a:t>Smart technology is generally considered easy to use, compatible and useful, especially for elderly</a:t>
            </a:r>
          </a:p>
          <a:p>
            <a:r>
              <a:rPr lang="en-US" dirty="0"/>
              <a:t>Recognized cost-saving benefits of smart devices</a:t>
            </a:r>
          </a:p>
          <a:p>
            <a:r>
              <a:rPr lang="en-US" dirty="0"/>
              <a:t>Low degree of influence from social environment</a:t>
            </a:r>
          </a:p>
          <a:p>
            <a:r>
              <a:rPr lang="en-US" dirty="0"/>
              <a:t>Trust in electronic information services,</a:t>
            </a:r>
            <a:r>
              <a:rPr lang="el-GR" dirty="0"/>
              <a:t> </a:t>
            </a:r>
            <a:r>
              <a:rPr lang="en-US" dirty="0"/>
              <a:t>not as much in telemedicine or payment methods</a:t>
            </a:r>
          </a:p>
          <a:p>
            <a:r>
              <a:rPr lang="en-US" dirty="0"/>
              <a:t>High level of perceived enjoyment </a:t>
            </a:r>
          </a:p>
          <a:p>
            <a:endParaRPr lang="en-US" dirty="0"/>
          </a:p>
          <a:p>
            <a:endParaRPr lang="en-US" dirty="0"/>
          </a:p>
          <a:p>
            <a:endParaRPr lang="en-US" dirty="0"/>
          </a:p>
          <a:p>
            <a:endParaRPr lang="en-US" dirty="0"/>
          </a:p>
          <a:p>
            <a:endParaRPr lang="en-US" dirty="0"/>
          </a:p>
          <a:p>
            <a:endParaRPr lang="en-US" dirty="0"/>
          </a:p>
          <a:p>
            <a:endParaRPr lang="en-US" dirty="0"/>
          </a:p>
          <a:p>
            <a:endParaRPr lang="el-GR" dirty="0"/>
          </a:p>
        </p:txBody>
      </p:sp>
      <p:sp>
        <p:nvSpPr>
          <p:cNvPr id="5" name="Τίτλος 3">
            <a:extLst>
              <a:ext uri="{FF2B5EF4-FFF2-40B4-BE49-F238E27FC236}">
                <a16:creationId xmlns:a16="http://schemas.microsoft.com/office/drawing/2014/main" id="{256E1BCE-3E1D-4A53-BE93-744AC00EA11F}"/>
              </a:ext>
            </a:extLst>
          </p:cNvPr>
          <p:cNvSpPr txBox="1">
            <a:spLocks/>
          </p:cNvSpPr>
          <p:nvPr/>
        </p:nvSpPr>
        <p:spPr>
          <a:xfrm>
            <a:off x="-251042" y="135935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t>General Perceptions</a:t>
            </a:r>
            <a:endParaRPr lang="el-GR" sz="3200" b="1" u="sng" dirty="0"/>
          </a:p>
        </p:txBody>
      </p:sp>
    </p:spTree>
    <p:extLst>
      <p:ext uri="{BB962C8B-B14F-4D97-AF65-F5344CB8AC3E}">
        <p14:creationId xmlns:p14="http://schemas.microsoft.com/office/powerpoint/2010/main" val="63388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Θέση περιεχομένου 2">
            <a:extLst>
              <a:ext uri="{FF2B5EF4-FFF2-40B4-BE49-F238E27FC236}">
                <a16:creationId xmlns:a16="http://schemas.microsoft.com/office/drawing/2014/main" id="{1F22A87D-BA05-A3A4-9ED3-B0307CA6FDE5}"/>
              </a:ext>
            </a:extLst>
          </p:cNvPr>
          <p:cNvSpPr>
            <a:spLocks noGrp="1"/>
          </p:cNvSpPr>
          <p:nvPr>
            <p:ph idx="1"/>
          </p:nvPr>
        </p:nvSpPr>
        <p:spPr>
          <a:xfrm>
            <a:off x="590289" y="3180426"/>
            <a:ext cx="10207147" cy="889000"/>
          </a:xfrm>
        </p:spPr>
        <p:txBody>
          <a:bodyPr>
            <a:normAutofit/>
          </a:bodyPr>
          <a:lstStyle/>
          <a:p>
            <a:r>
              <a:rPr lang="en-US" dirty="0"/>
              <a:t>Important benefits: management of patients, security and control of home devices, saving money</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l-GR" dirty="0"/>
          </a:p>
        </p:txBody>
      </p:sp>
      <p:sp>
        <p:nvSpPr>
          <p:cNvPr id="10" name="Τίτλος 3">
            <a:extLst>
              <a:ext uri="{FF2B5EF4-FFF2-40B4-BE49-F238E27FC236}">
                <a16:creationId xmlns:a16="http://schemas.microsoft.com/office/drawing/2014/main" id="{5079B60A-A9D8-77F1-2266-0BE24BC738B6}"/>
              </a:ext>
            </a:extLst>
          </p:cNvPr>
          <p:cNvSpPr txBox="1">
            <a:spLocks/>
          </p:cNvSpPr>
          <p:nvPr/>
        </p:nvSpPr>
        <p:spPr>
          <a:xfrm>
            <a:off x="-224409" y="1071880"/>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t>Benefits and Barriers</a:t>
            </a:r>
            <a:endParaRPr lang="el-GR" sz="3200" b="1" u="sng" dirty="0"/>
          </a:p>
        </p:txBody>
      </p:sp>
      <p:sp>
        <p:nvSpPr>
          <p:cNvPr id="2" name="Θέση περιεχομένου 2">
            <a:extLst>
              <a:ext uri="{FF2B5EF4-FFF2-40B4-BE49-F238E27FC236}">
                <a16:creationId xmlns:a16="http://schemas.microsoft.com/office/drawing/2014/main" id="{FB90F7FE-D417-F2B4-FC89-3A5102370FC0}"/>
              </a:ext>
            </a:extLst>
          </p:cNvPr>
          <p:cNvSpPr txBox="1">
            <a:spLocks/>
          </p:cNvSpPr>
          <p:nvPr/>
        </p:nvSpPr>
        <p:spPr>
          <a:xfrm>
            <a:off x="590288" y="4181849"/>
            <a:ext cx="10207147" cy="13411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r>
              <a:rPr lang="en-US" dirty="0"/>
              <a:t>Important barriers: lack of awareness, data security, maintenance cost, installation difficulty</a:t>
            </a:r>
          </a:p>
          <a:p>
            <a:endParaRPr lang="en-US" dirty="0"/>
          </a:p>
          <a:p>
            <a:endParaRPr lang="en-US" dirty="0"/>
          </a:p>
          <a:p>
            <a:endParaRPr lang="en-US" dirty="0"/>
          </a:p>
          <a:p>
            <a:endParaRPr lang="en-US" dirty="0"/>
          </a:p>
          <a:p>
            <a:endParaRPr lang="en-US" dirty="0"/>
          </a:p>
          <a:p>
            <a:endParaRPr lang="el-GR" dirty="0"/>
          </a:p>
        </p:txBody>
      </p:sp>
    </p:spTree>
    <p:extLst>
      <p:ext uri="{BB962C8B-B14F-4D97-AF65-F5344CB8AC3E}">
        <p14:creationId xmlns:p14="http://schemas.microsoft.com/office/powerpoint/2010/main" val="248442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30A48AEC-3CAD-1F34-5EE8-F3AB0F7314E7}"/>
              </a:ext>
            </a:extLst>
          </p:cNvPr>
          <p:cNvSpPr>
            <a:spLocks noGrp="1"/>
          </p:cNvSpPr>
          <p:nvPr>
            <p:ph idx="1"/>
          </p:nvPr>
        </p:nvSpPr>
        <p:spPr>
          <a:xfrm>
            <a:off x="277138" y="2887462"/>
            <a:ext cx="11637723" cy="3140476"/>
          </a:xfrm>
        </p:spPr>
        <p:txBody>
          <a:bodyPr>
            <a:normAutofit/>
          </a:bodyPr>
          <a:lstStyle/>
          <a:p>
            <a:pPr marL="0" indent="0">
              <a:buNone/>
            </a:pPr>
            <a:endParaRPr lang="en-US" dirty="0"/>
          </a:p>
          <a:p>
            <a:r>
              <a:rPr lang="en-US" dirty="0"/>
              <a:t>Not significant differences in intention to use smart technology among ages and educational levels</a:t>
            </a:r>
          </a:p>
          <a:p>
            <a:r>
              <a:rPr lang="en-US" dirty="0"/>
              <a:t>Higher intention to use such technology from males</a:t>
            </a:r>
          </a:p>
          <a:p>
            <a:r>
              <a:rPr lang="en-US" dirty="0"/>
              <a:t>Connection between high incomes and expression of usefulness </a:t>
            </a:r>
          </a:p>
          <a:p>
            <a:r>
              <a:rPr lang="en-US" dirty="0"/>
              <a:t>Lower degree of social influence from lower incomes</a:t>
            </a:r>
          </a:p>
          <a:p>
            <a:endParaRPr lang="en-US" dirty="0"/>
          </a:p>
          <a:p>
            <a:endParaRPr lang="en-US" dirty="0"/>
          </a:p>
          <a:p>
            <a:endParaRPr lang="en-US" dirty="0"/>
          </a:p>
          <a:p>
            <a:endParaRPr lang="en-US" dirty="0"/>
          </a:p>
          <a:p>
            <a:endParaRPr lang="en-US" dirty="0"/>
          </a:p>
          <a:p>
            <a:endParaRPr lang="en-US" dirty="0"/>
          </a:p>
          <a:p>
            <a:endParaRPr lang="en-US" dirty="0"/>
          </a:p>
          <a:p>
            <a:endParaRPr lang="el-GR" dirty="0"/>
          </a:p>
        </p:txBody>
      </p:sp>
      <p:sp>
        <p:nvSpPr>
          <p:cNvPr id="2" name="Τίτλος 3">
            <a:extLst>
              <a:ext uri="{FF2B5EF4-FFF2-40B4-BE49-F238E27FC236}">
                <a16:creationId xmlns:a16="http://schemas.microsoft.com/office/drawing/2014/main" id="{327E5197-65D8-352A-742B-3252F29931F9}"/>
              </a:ext>
            </a:extLst>
          </p:cNvPr>
          <p:cNvSpPr txBox="1">
            <a:spLocks/>
          </p:cNvSpPr>
          <p:nvPr/>
        </p:nvSpPr>
        <p:spPr>
          <a:xfrm>
            <a:off x="-251042" y="135935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l-GR" sz="3200" b="1" u="sng" dirty="0"/>
          </a:p>
        </p:txBody>
      </p:sp>
      <p:sp>
        <p:nvSpPr>
          <p:cNvPr id="4" name="Τίτλος 3">
            <a:extLst>
              <a:ext uri="{FF2B5EF4-FFF2-40B4-BE49-F238E27FC236}">
                <a16:creationId xmlns:a16="http://schemas.microsoft.com/office/drawing/2014/main" id="{7BFE3098-F685-DFEC-E4C1-AB6D4E19A06F}"/>
              </a:ext>
            </a:extLst>
          </p:cNvPr>
          <p:cNvSpPr txBox="1">
            <a:spLocks/>
          </p:cNvSpPr>
          <p:nvPr/>
        </p:nvSpPr>
        <p:spPr>
          <a:xfrm>
            <a:off x="277138" y="135935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u="sng" dirty="0"/>
              <a:t>Technology and Social Groups</a:t>
            </a:r>
            <a:endParaRPr lang="el-GR" sz="3200" b="1" u="sng" dirty="0"/>
          </a:p>
        </p:txBody>
      </p:sp>
    </p:spTree>
    <p:extLst>
      <p:ext uri="{BB962C8B-B14F-4D97-AF65-F5344CB8AC3E}">
        <p14:creationId xmlns:p14="http://schemas.microsoft.com/office/powerpoint/2010/main" val="205198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92754AFD-C6E0-1501-2B6F-66059EA26261}"/>
              </a:ext>
            </a:extLst>
          </p:cNvPr>
          <p:cNvSpPr>
            <a:spLocks noGrp="1"/>
          </p:cNvSpPr>
          <p:nvPr>
            <p:ph idx="1"/>
          </p:nvPr>
        </p:nvSpPr>
        <p:spPr>
          <a:xfrm>
            <a:off x="838200" y="254642"/>
            <a:ext cx="10515600" cy="6285053"/>
          </a:xfrm>
        </p:spPr>
        <p:txBody>
          <a:bodyPr>
            <a:normAutofit fontScale="25000" lnSpcReduction="20000"/>
          </a:bodyPr>
          <a:lstStyle/>
          <a:p>
            <a:pPr marL="0" indent="0">
              <a:buNone/>
            </a:pPr>
            <a:r>
              <a:rPr lang="en-US" sz="26400" dirty="0">
                <a:latin typeface="+mj-lt"/>
              </a:rPr>
              <a:t>			Methodology</a:t>
            </a:r>
          </a:p>
          <a:p>
            <a:endParaRPr lang="en-US" dirty="0"/>
          </a:p>
          <a:p>
            <a:endParaRPr lang="en-US" sz="11200" dirty="0"/>
          </a:p>
          <a:p>
            <a:endParaRPr lang="en-US" sz="11200" dirty="0"/>
          </a:p>
          <a:p>
            <a:r>
              <a:rPr lang="en-US" sz="11200" dirty="0"/>
              <a:t>The sample consists of 20 answers.</a:t>
            </a:r>
          </a:p>
          <a:p>
            <a:r>
              <a:rPr lang="en-US" sz="11200" dirty="0"/>
              <a:t>An online questionnaire was used to collect data from the participants.</a:t>
            </a:r>
          </a:p>
          <a:p>
            <a:r>
              <a:rPr lang="en-US" sz="11200" dirty="0"/>
              <a:t>Participants were reassured that their data will remain private.</a:t>
            </a:r>
          </a:p>
          <a:p>
            <a:r>
              <a:rPr lang="en-US" sz="11200" dirty="0"/>
              <a:t>The questionnaire begins with demographic questions.</a:t>
            </a:r>
          </a:p>
          <a:p>
            <a:r>
              <a:rPr lang="en-US" sz="11200" dirty="0"/>
              <a:t>The next part of the questionnaire includes 33 statements about the preferences, abilities,</a:t>
            </a:r>
          </a:p>
          <a:p>
            <a:r>
              <a:rPr lang="en-US" sz="11200" dirty="0"/>
              <a:t>beliefs and intents of participants</a:t>
            </a:r>
          </a:p>
          <a:p>
            <a:r>
              <a:rPr lang="en-US" sz="11200" dirty="0"/>
              <a:t>Participants were given the opportunity to indicate their level of agreement with each</a:t>
            </a:r>
          </a:p>
          <a:p>
            <a:r>
              <a:rPr lang="en-US" sz="11200" dirty="0"/>
              <a:t>statement through 5 different choices</a:t>
            </a:r>
          </a:p>
          <a:p>
            <a:endParaRPr lang="en-US" sz="7200" dirty="0"/>
          </a:p>
        </p:txBody>
      </p:sp>
    </p:spTree>
    <p:extLst>
      <p:ext uri="{BB962C8B-B14F-4D97-AF65-F5344CB8AC3E}">
        <p14:creationId xmlns:p14="http://schemas.microsoft.com/office/powerpoint/2010/main" val="333410332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1509</TotalTime>
  <Words>528</Words>
  <Application>Microsoft Office PowerPoint</Application>
  <PresentationFormat>Ευρεία οθόνη</PresentationFormat>
  <Paragraphs>67</Paragraphs>
  <Slides>5</Slides>
  <Notes>0</Notes>
  <HiddenSlides>1</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5</vt:i4>
      </vt:variant>
    </vt:vector>
  </HeadingPairs>
  <TitlesOfParts>
    <vt:vector size="9" baseType="lpstr">
      <vt:lpstr>Arial</vt:lpstr>
      <vt:lpstr>Calibri</vt:lpstr>
      <vt:lpstr>Calibri Light</vt:lpstr>
      <vt:lpstr>Θέμα του Office</vt:lpstr>
      <vt:lpstr>Παρουσίαση του PowerPoint</vt:lpstr>
      <vt:lpstr>Main Results</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Τιμόθεος Μπινής</dc:creator>
  <cp:lastModifiedBy>Τιμόθεος Μπινής</cp:lastModifiedBy>
  <cp:revision>6</cp:revision>
  <dcterms:created xsi:type="dcterms:W3CDTF">2023-11-08T09:45:24Z</dcterms:created>
  <dcterms:modified xsi:type="dcterms:W3CDTF">2023-11-17T14:26:16Z</dcterms:modified>
</cp:coreProperties>
</file>