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304" r:id="rId3"/>
    <p:sldId id="278" r:id="rId4"/>
    <p:sldId id="279" r:id="rId5"/>
    <p:sldId id="280" r:id="rId6"/>
    <p:sldId id="294" r:id="rId7"/>
    <p:sldId id="295" r:id="rId8"/>
    <p:sldId id="296" r:id="rId9"/>
    <p:sldId id="297" r:id="rId10"/>
    <p:sldId id="302" r:id="rId11"/>
    <p:sldId id="298" r:id="rId12"/>
    <p:sldId id="303" r:id="rId13"/>
    <p:sldId id="299" r:id="rId14"/>
    <p:sldId id="283" r:id="rId15"/>
    <p:sldId id="284" r:id="rId16"/>
    <p:sldId id="286" r:id="rId17"/>
    <p:sldId id="287" r:id="rId18"/>
    <p:sldId id="285" r:id="rId19"/>
    <p:sldId id="262" r:id="rId20"/>
    <p:sldId id="273" r:id="rId21"/>
    <p:sldId id="271" r:id="rId22"/>
    <p:sldId id="274" r:id="rId23"/>
    <p:sldId id="275" r:id="rId24"/>
    <p:sldId id="272" r:id="rId25"/>
    <p:sldId id="270" r:id="rId26"/>
    <p:sldId id="277" r:id="rId27"/>
    <p:sldId id="276" r:id="rId28"/>
    <p:sldId id="265" r:id="rId29"/>
    <p:sldId id="293" r:id="rId30"/>
    <p:sldId id="289" r:id="rId31"/>
    <p:sldId id="290" r:id="rId32"/>
    <p:sldId id="291" r:id="rId33"/>
    <p:sldId id="292" r:id="rId34"/>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94660"/>
  </p:normalViewPr>
  <p:slideViewPr>
    <p:cSldViewPr>
      <p:cViewPr varScale="1">
        <p:scale>
          <a:sx n="108" d="100"/>
          <a:sy n="108" d="100"/>
        </p:scale>
        <p:origin x="190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CFBB96-4327-4CEA-BB06-D2644678409A}" type="datetimeFigureOut">
              <a:rPr lang="el-GR" smtClean="0"/>
              <a:t>1/12/2020</a:t>
            </a:fld>
            <a:endParaRPr lang="el-GR"/>
          </a:p>
        </p:txBody>
      </p:sp>
      <p:sp>
        <p:nvSpPr>
          <p:cNvPr id="4" name="Θέση εικόνας διαφάνειας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Θέση υποσέλιδου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6123AC-8EB3-44B6-BA98-1BF107ADA060}" type="slidenum">
              <a:rPr lang="el-GR" smtClean="0"/>
              <a:t>‹#›</a:t>
            </a:fld>
            <a:endParaRPr lang="el-GR"/>
          </a:p>
        </p:txBody>
      </p:sp>
    </p:spTree>
    <p:extLst>
      <p:ext uri="{BB962C8B-B14F-4D97-AF65-F5344CB8AC3E}">
        <p14:creationId xmlns:p14="http://schemas.microsoft.com/office/powerpoint/2010/main" val="2139672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Ref idx="1003">
        <a:schemeClr val="bg1"/>
      </p:bgRef>
    </p:bg>
    <p:spTree>
      <p:nvGrpSpPr>
        <p:cNvPr id="1" name=""/>
        <p:cNvGrpSpPr/>
        <p:nvPr/>
      </p:nvGrpSpPr>
      <p:grpSpPr>
        <a:xfrm>
          <a:off x="0" y="0"/>
          <a:ext cx="0" cy="0"/>
          <a:chOff x="0" y="0"/>
          <a:chExt cx="0" cy="0"/>
        </a:xfrm>
      </p:grpSpPr>
      <p:sp>
        <p:nvSpPr>
          <p:cNvPr id="12" name="Ορθογώνιο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Στρογγυλεμένο ορθογώνιο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Υπότιτλος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a:t>Στυλ κύριου υπότιτλου</a:t>
            </a:r>
            <a:endParaRPr kumimoji="0" lang="en-US"/>
          </a:p>
        </p:txBody>
      </p:sp>
      <p:sp>
        <p:nvSpPr>
          <p:cNvPr id="28" name="Θέση ημερομηνίας 27"/>
          <p:cNvSpPr>
            <a:spLocks noGrp="1"/>
          </p:cNvSpPr>
          <p:nvPr>
            <p:ph type="dt" sz="half" idx="10"/>
          </p:nvPr>
        </p:nvSpPr>
        <p:spPr/>
        <p:txBody>
          <a:bodyPr/>
          <a:lstStyle/>
          <a:p>
            <a:fld id="{6BFED602-2892-40CF-A39A-9125B6ED8936}" type="datetimeFigureOut">
              <a:rPr lang="el-GR" smtClean="0"/>
              <a:pPr/>
              <a:t>1/12/2020</a:t>
            </a:fld>
            <a:endParaRPr lang="el-GR"/>
          </a:p>
        </p:txBody>
      </p:sp>
      <p:sp>
        <p:nvSpPr>
          <p:cNvPr id="17" name="Θέση υποσέλιδου 16"/>
          <p:cNvSpPr>
            <a:spLocks noGrp="1"/>
          </p:cNvSpPr>
          <p:nvPr>
            <p:ph type="ftr" sz="quarter" idx="11"/>
          </p:nvPr>
        </p:nvSpPr>
        <p:spPr/>
        <p:txBody>
          <a:bodyPr/>
          <a:lstStyle/>
          <a:p>
            <a:endParaRPr lang="el-GR"/>
          </a:p>
        </p:txBody>
      </p:sp>
      <p:sp>
        <p:nvSpPr>
          <p:cNvPr id="29" name="Θέση αριθμού διαφάνειας 28"/>
          <p:cNvSpPr>
            <a:spLocks noGrp="1"/>
          </p:cNvSpPr>
          <p:nvPr>
            <p:ph type="sldNum" sz="quarter" idx="12"/>
          </p:nvPr>
        </p:nvSpPr>
        <p:spPr/>
        <p:txBody>
          <a:bodyPr lIns="0" tIns="0" rIns="0" bIns="0">
            <a:noAutofit/>
          </a:bodyPr>
          <a:lstStyle>
            <a:lvl1pPr>
              <a:defRPr sz="1400">
                <a:solidFill>
                  <a:srgbClr val="FFFFFF"/>
                </a:solidFill>
              </a:defRPr>
            </a:lvl1pPr>
          </a:lstStyle>
          <a:p>
            <a:fld id="{190DABC1-FBF7-46D9-A510-93BEDD7991F3}" type="slidenum">
              <a:rPr lang="el-GR" smtClean="0"/>
              <a:pPr/>
              <a:t>‹#›</a:t>
            </a:fld>
            <a:endParaRPr lang="el-GR"/>
          </a:p>
        </p:txBody>
      </p:sp>
      <p:sp>
        <p:nvSpPr>
          <p:cNvPr id="7" name="Ορθογώνιο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Ορθογώνιο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Ορθογώνιο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Τίτλος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l-GR"/>
              <a:t>Στυλ κύριου τίτλου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kumimoji="0" lang="el-GR"/>
              <a:t>Στυλ κύριου τίτλου</a:t>
            </a:r>
            <a:endParaRPr kumimoji="0" lang="en-US"/>
          </a:p>
        </p:txBody>
      </p:sp>
      <p:sp>
        <p:nvSpPr>
          <p:cNvPr id="3" name="Θέση κατακόρυφου κειμένου 2"/>
          <p:cNvSpPr>
            <a:spLocks noGrp="1"/>
          </p:cNvSpPr>
          <p:nvPr>
            <p:ph type="body" orient="vert" idx="1"/>
          </p:nvPr>
        </p:nvSpPr>
        <p:spPr/>
        <p:txBody>
          <a:bodyPr vert="eaVert"/>
          <a:lstStyle/>
          <a:p>
            <a:pPr lvl="0" eaLnBrk="1" latinLnBrk="0" hangingPunct="1"/>
            <a:r>
              <a:rPr lang="el-GR"/>
              <a:t>Στυλ υποδείγματος κειμένου</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4" name="Θέση ημερομηνίας 3"/>
          <p:cNvSpPr>
            <a:spLocks noGrp="1"/>
          </p:cNvSpPr>
          <p:nvPr>
            <p:ph type="dt" sz="half" idx="10"/>
          </p:nvPr>
        </p:nvSpPr>
        <p:spPr/>
        <p:txBody>
          <a:bodyPr/>
          <a:lstStyle/>
          <a:p>
            <a:fld id="{6BFED602-2892-40CF-A39A-9125B6ED8936}" type="datetimeFigureOut">
              <a:rPr lang="el-GR" smtClean="0"/>
              <a:pPr/>
              <a:t>1/12/2020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190DABC1-FBF7-46D9-A510-93BEDD7991F3}"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6629400" y="274641"/>
            <a:ext cx="2011680" cy="5851525"/>
          </a:xfrm>
        </p:spPr>
        <p:txBody>
          <a:bodyPr vert="eaVert"/>
          <a:lstStyle/>
          <a:p>
            <a:r>
              <a:rPr kumimoji="0" lang="el-GR"/>
              <a:t>Στυλ κύριου τίτλου</a:t>
            </a:r>
            <a:endParaRPr kumimoji="0" lang="en-US"/>
          </a:p>
        </p:txBody>
      </p:sp>
      <p:sp>
        <p:nvSpPr>
          <p:cNvPr id="3" name="Θέση κατακόρυφου κειμένου 2"/>
          <p:cNvSpPr>
            <a:spLocks noGrp="1"/>
          </p:cNvSpPr>
          <p:nvPr>
            <p:ph type="body" orient="vert" idx="1"/>
          </p:nvPr>
        </p:nvSpPr>
        <p:spPr>
          <a:xfrm>
            <a:off x="914400" y="274640"/>
            <a:ext cx="5562600" cy="5851525"/>
          </a:xfrm>
        </p:spPr>
        <p:txBody>
          <a:bodyPr vert="eaVert"/>
          <a:lstStyle/>
          <a:p>
            <a:pPr lvl="0" eaLnBrk="1" latinLnBrk="0" hangingPunct="1"/>
            <a:r>
              <a:rPr lang="el-GR"/>
              <a:t>Στυλ υποδείγματος κειμένου</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4" name="Θέση ημερομηνίας 3"/>
          <p:cNvSpPr>
            <a:spLocks noGrp="1"/>
          </p:cNvSpPr>
          <p:nvPr>
            <p:ph type="dt" sz="half" idx="10"/>
          </p:nvPr>
        </p:nvSpPr>
        <p:spPr/>
        <p:txBody>
          <a:bodyPr/>
          <a:lstStyle/>
          <a:p>
            <a:fld id="{6BFED602-2892-40CF-A39A-9125B6ED8936}" type="datetimeFigureOut">
              <a:rPr lang="el-GR" smtClean="0"/>
              <a:pPr/>
              <a:t>1/12/2020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190DABC1-FBF7-46D9-A510-93BEDD7991F3}"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kumimoji="0" lang="el-GR"/>
              <a:t>Στυλ κύριου τίτλου</a:t>
            </a:r>
            <a:endParaRPr kumimoji="0" lang="en-US"/>
          </a:p>
        </p:txBody>
      </p:sp>
      <p:sp>
        <p:nvSpPr>
          <p:cNvPr id="4" name="Θέση ημερομηνίας 3"/>
          <p:cNvSpPr>
            <a:spLocks noGrp="1"/>
          </p:cNvSpPr>
          <p:nvPr>
            <p:ph type="dt" sz="half" idx="10"/>
          </p:nvPr>
        </p:nvSpPr>
        <p:spPr/>
        <p:txBody>
          <a:bodyPr/>
          <a:lstStyle/>
          <a:p>
            <a:fld id="{6BFED602-2892-40CF-A39A-9125B6ED8936}" type="datetimeFigureOut">
              <a:rPr lang="el-GR" smtClean="0"/>
              <a:pPr/>
              <a:t>1/12/2020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190DABC1-FBF7-46D9-A510-93BEDD7991F3}" type="slidenum">
              <a:rPr lang="el-GR" smtClean="0"/>
              <a:pPr/>
              <a:t>‹#›</a:t>
            </a:fld>
            <a:endParaRPr lang="el-GR"/>
          </a:p>
        </p:txBody>
      </p:sp>
      <p:sp>
        <p:nvSpPr>
          <p:cNvPr id="8" name="Θέση περιεχομένου 7"/>
          <p:cNvSpPr>
            <a:spLocks noGrp="1"/>
          </p:cNvSpPr>
          <p:nvPr>
            <p:ph sz="quarter" idx="1"/>
          </p:nvPr>
        </p:nvSpPr>
        <p:spPr>
          <a:xfrm>
            <a:off x="914400" y="1447800"/>
            <a:ext cx="7772400" cy="4572000"/>
          </a:xfrm>
        </p:spPr>
        <p:txBody>
          <a:bodyPr vert="horz"/>
          <a:lstStyle/>
          <a:p>
            <a:pPr lvl="0" eaLnBrk="1" latinLnBrk="0" hangingPunct="1"/>
            <a:r>
              <a:rPr lang="el-GR"/>
              <a:t>Στυλ υποδείγματος κειμένου</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3">
        <a:schemeClr val="bg1"/>
      </p:bgRef>
    </p:bg>
    <p:spTree>
      <p:nvGrpSpPr>
        <p:cNvPr id="1" name=""/>
        <p:cNvGrpSpPr/>
        <p:nvPr/>
      </p:nvGrpSpPr>
      <p:grpSpPr>
        <a:xfrm>
          <a:off x="0" y="0"/>
          <a:ext cx="0" cy="0"/>
          <a:chOff x="0" y="0"/>
          <a:chExt cx="0" cy="0"/>
        </a:xfrm>
      </p:grpSpPr>
      <p:sp>
        <p:nvSpPr>
          <p:cNvPr id="11" name="Ορθογώνιο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Στρογγυλεμένο ορθογώνιο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Τίτλος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l-GR"/>
              <a:t>Στυλ κύριου τίτλου</a:t>
            </a:r>
            <a:endParaRPr kumimoji="0" lang="en-US"/>
          </a:p>
        </p:txBody>
      </p:sp>
      <p:sp>
        <p:nvSpPr>
          <p:cNvPr id="3" name="Θέση κειμένου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a:t>Στυλ υποδείγματος κειμένου</a:t>
            </a:r>
          </a:p>
        </p:txBody>
      </p:sp>
      <p:sp>
        <p:nvSpPr>
          <p:cNvPr id="4" name="Θέση ημερομηνίας 3"/>
          <p:cNvSpPr>
            <a:spLocks noGrp="1"/>
          </p:cNvSpPr>
          <p:nvPr>
            <p:ph type="dt" sz="half" idx="10"/>
          </p:nvPr>
        </p:nvSpPr>
        <p:spPr/>
        <p:txBody>
          <a:bodyPr/>
          <a:lstStyle/>
          <a:p>
            <a:fld id="{6BFED602-2892-40CF-A39A-9125B6ED8936}" type="datetimeFigureOut">
              <a:rPr lang="el-GR" smtClean="0"/>
              <a:pPr/>
              <a:t>1/12/2020</a:t>
            </a:fld>
            <a:endParaRPr lang="el-GR"/>
          </a:p>
        </p:txBody>
      </p:sp>
      <p:sp>
        <p:nvSpPr>
          <p:cNvPr id="5" name="Θέση υποσέλιδου 4"/>
          <p:cNvSpPr>
            <a:spLocks noGrp="1"/>
          </p:cNvSpPr>
          <p:nvPr>
            <p:ph type="ftr" sz="quarter" idx="11"/>
          </p:nvPr>
        </p:nvSpPr>
        <p:spPr>
          <a:xfrm>
            <a:off x="800100" y="6172200"/>
            <a:ext cx="4000500" cy="457200"/>
          </a:xfrm>
        </p:spPr>
        <p:txBody>
          <a:bodyPr/>
          <a:lstStyle/>
          <a:p>
            <a:endParaRPr lang="el-GR"/>
          </a:p>
        </p:txBody>
      </p:sp>
      <p:sp>
        <p:nvSpPr>
          <p:cNvPr id="7" name="Ορθογώνιο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Ορθογώνιο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Ορθογώνιο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Θέση αριθμού διαφάνειας 5"/>
          <p:cNvSpPr>
            <a:spLocks noGrp="1"/>
          </p:cNvSpPr>
          <p:nvPr>
            <p:ph type="sldNum" sz="quarter" idx="12"/>
          </p:nvPr>
        </p:nvSpPr>
        <p:spPr>
          <a:xfrm>
            <a:off x="146304" y="6208776"/>
            <a:ext cx="457200" cy="457200"/>
          </a:xfrm>
        </p:spPr>
        <p:txBody>
          <a:bodyPr/>
          <a:lstStyle/>
          <a:p>
            <a:fld id="{190DABC1-FBF7-46D9-A510-93BEDD7991F3}" type="slidenum">
              <a:rPr lang="el-GR" smtClean="0"/>
              <a:pPr/>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kumimoji="0" lang="el-GR"/>
              <a:t>Στυλ κύριου τίτλου</a:t>
            </a:r>
            <a:endParaRPr kumimoji="0" lang="en-US"/>
          </a:p>
        </p:txBody>
      </p:sp>
      <p:sp>
        <p:nvSpPr>
          <p:cNvPr id="5" name="Θέση ημερομηνίας 4"/>
          <p:cNvSpPr>
            <a:spLocks noGrp="1"/>
          </p:cNvSpPr>
          <p:nvPr>
            <p:ph type="dt" sz="half" idx="10"/>
          </p:nvPr>
        </p:nvSpPr>
        <p:spPr/>
        <p:txBody>
          <a:bodyPr/>
          <a:lstStyle/>
          <a:p>
            <a:fld id="{6BFED602-2892-40CF-A39A-9125B6ED8936}" type="datetimeFigureOut">
              <a:rPr lang="el-GR" smtClean="0"/>
              <a:pPr/>
              <a:t>1/12/2020</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190DABC1-FBF7-46D9-A510-93BEDD7991F3}" type="slidenum">
              <a:rPr lang="el-GR" smtClean="0"/>
              <a:pPr/>
              <a:t>‹#›</a:t>
            </a:fld>
            <a:endParaRPr lang="el-GR"/>
          </a:p>
        </p:txBody>
      </p:sp>
      <p:sp>
        <p:nvSpPr>
          <p:cNvPr id="9" name="Θέση περιεχομένου 8"/>
          <p:cNvSpPr>
            <a:spLocks noGrp="1"/>
          </p:cNvSpPr>
          <p:nvPr>
            <p:ph sz="quarter" idx="1"/>
          </p:nvPr>
        </p:nvSpPr>
        <p:spPr>
          <a:xfrm>
            <a:off x="914400" y="1447800"/>
            <a:ext cx="3749040" cy="4572000"/>
          </a:xfrm>
        </p:spPr>
        <p:txBody>
          <a:bodyPr vert="horz"/>
          <a:lstStyle/>
          <a:p>
            <a:pPr lvl="0" eaLnBrk="1" latinLnBrk="0" hangingPunct="1"/>
            <a:r>
              <a:rPr lang="el-GR"/>
              <a:t>Στυλ υποδείγματος κειμένου</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11" name="Θέση περιεχομένου 10"/>
          <p:cNvSpPr>
            <a:spLocks noGrp="1"/>
          </p:cNvSpPr>
          <p:nvPr>
            <p:ph sz="quarter" idx="2"/>
          </p:nvPr>
        </p:nvSpPr>
        <p:spPr>
          <a:xfrm>
            <a:off x="4933950" y="1447800"/>
            <a:ext cx="3749040" cy="4572000"/>
          </a:xfrm>
        </p:spPr>
        <p:txBody>
          <a:bodyPr vert="horz"/>
          <a:lstStyle/>
          <a:p>
            <a:pPr lvl="0" eaLnBrk="1" latinLnBrk="0" hangingPunct="1"/>
            <a:r>
              <a:rPr lang="el-GR"/>
              <a:t>Στυλ υποδείγματος κειμένου</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914400" y="273050"/>
            <a:ext cx="7772400" cy="1143000"/>
          </a:xfrm>
        </p:spPr>
        <p:txBody>
          <a:bodyPr anchor="b" anchorCtr="0"/>
          <a:lstStyle>
            <a:lvl1pPr>
              <a:defRPr/>
            </a:lvl1pPr>
          </a:lstStyle>
          <a:p>
            <a:r>
              <a:rPr kumimoji="0" lang="el-GR"/>
              <a:t>Στυλ κύριου τίτλου</a:t>
            </a:r>
            <a:endParaRPr kumimoji="0" lang="en-US"/>
          </a:p>
        </p:txBody>
      </p:sp>
      <p:sp>
        <p:nvSpPr>
          <p:cNvPr id="3" name="Θέση κειμένου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l-GR"/>
              <a:t>Στυλ υποδείγματος κειμένου</a:t>
            </a:r>
          </a:p>
        </p:txBody>
      </p:sp>
      <p:sp>
        <p:nvSpPr>
          <p:cNvPr id="4" name="Θέση κειμένου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l-GR"/>
              <a:t>Στυλ υποδείγματος κειμένου</a:t>
            </a:r>
          </a:p>
        </p:txBody>
      </p:sp>
      <p:sp>
        <p:nvSpPr>
          <p:cNvPr id="7" name="Θέση ημερομηνίας 6"/>
          <p:cNvSpPr>
            <a:spLocks noGrp="1"/>
          </p:cNvSpPr>
          <p:nvPr>
            <p:ph type="dt" sz="half" idx="10"/>
          </p:nvPr>
        </p:nvSpPr>
        <p:spPr/>
        <p:txBody>
          <a:bodyPr/>
          <a:lstStyle/>
          <a:p>
            <a:fld id="{6BFED602-2892-40CF-A39A-9125B6ED8936}" type="datetimeFigureOut">
              <a:rPr lang="el-GR" smtClean="0"/>
              <a:pPr/>
              <a:t>1/12/2020</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190DABC1-FBF7-46D9-A510-93BEDD7991F3}" type="slidenum">
              <a:rPr lang="el-GR" smtClean="0"/>
              <a:pPr/>
              <a:t>‹#›</a:t>
            </a:fld>
            <a:endParaRPr lang="el-GR"/>
          </a:p>
        </p:txBody>
      </p:sp>
      <p:sp>
        <p:nvSpPr>
          <p:cNvPr id="11" name="Θέση περιεχομένου 10"/>
          <p:cNvSpPr>
            <a:spLocks noGrp="1"/>
          </p:cNvSpPr>
          <p:nvPr>
            <p:ph sz="half" idx="2"/>
          </p:nvPr>
        </p:nvSpPr>
        <p:spPr>
          <a:xfrm>
            <a:off x="914400" y="2247900"/>
            <a:ext cx="3733800" cy="3886200"/>
          </a:xfrm>
        </p:spPr>
        <p:txBody>
          <a:bodyPr vert="horz"/>
          <a:lstStyle/>
          <a:p>
            <a:pPr lvl="0" eaLnBrk="1" latinLnBrk="0" hangingPunct="1"/>
            <a:r>
              <a:rPr lang="el-GR"/>
              <a:t>Στυλ υποδείγματος κειμένου</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13" name="Θέση περιεχομένου 12"/>
          <p:cNvSpPr>
            <a:spLocks noGrp="1"/>
          </p:cNvSpPr>
          <p:nvPr>
            <p:ph sz="half" idx="4"/>
          </p:nvPr>
        </p:nvSpPr>
        <p:spPr>
          <a:xfrm>
            <a:off x="4953000" y="2247900"/>
            <a:ext cx="3733800" cy="3886200"/>
          </a:xfrm>
        </p:spPr>
        <p:txBody>
          <a:bodyPr vert="horz"/>
          <a:lstStyle/>
          <a:p>
            <a:pPr lvl="0" eaLnBrk="1" latinLnBrk="0" hangingPunct="1"/>
            <a:r>
              <a:rPr lang="el-GR"/>
              <a:t>Στυλ υποδείγματος κειμένου</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kumimoji="0" lang="el-GR"/>
              <a:t>Στυλ κύριου τίτλου</a:t>
            </a:r>
            <a:endParaRPr kumimoji="0" lang="en-US"/>
          </a:p>
        </p:txBody>
      </p:sp>
      <p:sp>
        <p:nvSpPr>
          <p:cNvPr id="3" name="Θέση ημερομηνίας 2"/>
          <p:cNvSpPr>
            <a:spLocks noGrp="1"/>
          </p:cNvSpPr>
          <p:nvPr>
            <p:ph type="dt" sz="half" idx="10"/>
          </p:nvPr>
        </p:nvSpPr>
        <p:spPr/>
        <p:txBody>
          <a:bodyPr/>
          <a:lstStyle/>
          <a:p>
            <a:fld id="{6BFED602-2892-40CF-A39A-9125B6ED8936}" type="datetimeFigureOut">
              <a:rPr lang="el-GR" smtClean="0"/>
              <a:pPr/>
              <a:t>1/12/2020</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190DABC1-FBF7-46D9-A510-93BEDD7991F3}"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6BFED602-2892-40CF-A39A-9125B6ED8936}" type="datetimeFigureOut">
              <a:rPr lang="el-GR" smtClean="0"/>
              <a:pPr/>
              <a:t>1/12/2020</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190DABC1-FBF7-46D9-A510-93BEDD7991F3}"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8" name="Ορθογώνιο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Στρογγυλεμένο ορθογώνιο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Τίτλος 1"/>
          <p:cNvSpPr>
            <a:spLocks noGrp="1"/>
          </p:cNvSpPr>
          <p:nvPr>
            <p:ph type="title"/>
          </p:nvPr>
        </p:nvSpPr>
        <p:spPr>
          <a:xfrm>
            <a:off x="914400" y="273050"/>
            <a:ext cx="7772400" cy="1143000"/>
          </a:xfrm>
        </p:spPr>
        <p:txBody>
          <a:bodyPr anchor="b" anchorCtr="0"/>
          <a:lstStyle>
            <a:lvl1pPr algn="l">
              <a:buNone/>
              <a:defRPr sz="4000" b="0"/>
            </a:lvl1pPr>
          </a:lstStyle>
          <a:p>
            <a:r>
              <a:rPr kumimoji="0" lang="el-GR"/>
              <a:t>Στυλ κύριου τίτλου</a:t>
            </a:r>
            <a:endParaRPr kumimoji="0" lang="en-US"/>
          </a:p>
        </p:txBody>
      </p:sp>
      <p:sp>
        <p:nvSpPr>
          <p:cNvPr id="3" name="Θέση κειμένου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l-GR"/>
              <a:t>Στυλ υποδείγματος κειμένου</a:t>
            </a:r>
          </a:p>
        </p:txBody>
      </p:sp>
      <p:sp>
        <p:nvSpPr>
          <p:cNvPr id="5" name="Θέση ημερομηνίας 4"/>
          <p:cNvSpPr>
            <a:spLocks noGrp="1"/>
          </p:cNvSpPr>
          <p:nvPr>
            <p:ph type="dt" sz="half" idx="10"/>
          </p:nvPr>
        </p:nvSpPr>
        <p:spPr/>
        <p:txBody>
          <a:bodyPr/>
          <a:lstStyle/>
          <a:p>
            <a:fld id="{6BFED602-2892-40CF-A39A-9125B6ED8936}" type="datetimeFigureOut">
              <a:rPr lang="el-GR" smtClean="0"/>
              <a:pPr/>
              <a:t>1/12/2020</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190DABC1-FBF7-46D9-A510-93BEDD7991F3}" type="slidenum">
              <a:rPr lang="el-GR" smtClean="0"/>
              <a:pPr/>
              <a:t>‹#›</a:t>
            </a:fld>
            <a:endParaRPr lang="el-GR"/>
          </a:p>
        </p:txBody>
      </p:sp>
      <p:sp>
        <p:nvSpPr>
          <p:cNvPr id="11" name="Θέση περιεχομένου 10"/>
          <p:cNvSpPr>
            <a:spLocks noGrp="1"/>
          </p:cNvSpPr>
          <p:nvPr>
            <p:ph sz="quarter" idx="1"/>
          </p:nvPr>
        </p:nvSpPr>
        <p:spPr>
          <a:xfrm>
            <a:off x="2971800" y="1600200"/>
            <a:ext cx="5715000" cy="4495800"/>
          </a:xfrm>
        </p:spPr>
        <p:txBody>
          <a:bodyPr vert="horz"/>
          <a:lstStyle/>
          <a:p>
            <a:pPr lvl="0" eaLnBrk="1" latinLnBrk="0" hangingPunct="1"/>
            <a:r>
              <a:rPr lang="el-GR"/>
              <a:t>Στυλ υποδείγματος κειμένου</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l-GR"/>
              <a:t>Στυλ κύριου τίτλου</a:t>
            </a:r>
            <a:endParaRPr kumimoji="0" lang="en-US"/>
          </a:p>
        </p:txBody>
      </p:sp>
      <p:sp>
        <p:nvSpPr>
          <p:cNvPr id="4" name="Θέση κειμένου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l-GR"/>
              <a:t>Στυλ υποδείγματος κειμένου</a:t>
            </a:r>
          </a:p>
        </p:txBody>
      </p:sp>
      <p:sp>
        <p:nvSpPr>
          <p:cNvPr id="5" name="Θέση ημερομηνίας 4"/>
          <p:cNvSpPr>
            <a:spLocks noGrp="1"/>
          </p:cNvSpPr>
          <p:nvPr>
            <p:ph type="dt" sz="half" idx="10"/>
          </p:nvPr>
        </p:nvSpPr>
        <p:spPr/>
        <p:txBody>
          <a:bodyPr/>
          <a:lstStyle/>
          <a:p>
            <a:fld id="{6BFED602-2892-40CF-A39A-9125B6ED8936}" type="datetimeFigureOut">
              <a:rPr lang="el-GR" smtClean="0"/>
              <a:pPr/>
              <a:t>1/12/2020</a:t>
            </a:fld>
            <a:endParaRPr lang="el-GR"/>
          </a:p>
        </p:txBody>
      </p:sp>
      <p:sp>
        <p:nvSpPr>
          <p:cNvPr id="6" name="Θέση υποσέλιδου 5"/>
          <p:cNvSpPr>
            <a:spLocks noGrp="1"/>
          </p:cNvSpPr>
          <p:nvPr>
            <p:ph type="ftr" sz="quarter" idx="11"/>
          </p:nvPr>
        </p:nvSpPr>
        <p:spPr>
          <a:xfrm>
            <a:off x="914400" y="6172200"/>
            <a:ext cx="3886200" cy="457200"/>
          </a:xfrm>
        </p:spPr>
        <p:txBody>
          <a:bodyPr/>
          <a:lstStyle/>
          <a:p>
            <a:endParaRPr lang="el-GR"/>
          </a:p>
        </p:txBody>
      </p:sp>
      <p:sp>
        <p:nvSpPr>
          <p:cNvPr id="7" name="Θέση αριθμού διαφάνειας 6"/>
          <p:cNvSpPr>
            <a:spLocks noGrp="1"/>
          </p:cNvSpPr>
          <p:nvPr>
            <p:ph type="sldNum" sz="quarter" idx="12"/>
          </p:nvPr>
        </p:nvSpPr>
        <p:spPr>
          <a:xfrm>
            <a:off x="146304" y="6208776"/>
            <a:ext cx="457200" cy="457200"/>
          </a:xfrm>
        </p:spPr>
        <p:txBody>
          <a:bodyPr/>
          <a:lstStyle/>
          <a:p>
            <a:fld id="{190DABC1-FBF7-46D9-A510-93BEDD7991F3}" type="slidenum">
              <a:rPr lang="el-GR" smtClean="0"/>
              <a:pPr/>
              <a:t>‹#›</a:t>
            </a:fld>
            <a:endParaRPr lang="el-GR"/>
          </a:p>
        </p:txBody>
      </p:sp>
      <p:sp>
        <p:nvSpPr>
          <p:cNvPr id="11" name="Ορθογώνιο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Ορθογώνιο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Ορθογώνιο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Θέση εικόνας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l-GR"/>
              <a:t>Κάντε κλικ στο εικονίδιο για να προσθέσετε μια εικόνα</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Ορθογώνιο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Στρογγυλεμένο ορθογώνιο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Θέση τίτλου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l-GR"/>
              <a:t>Στυλ κύριου τίτλου</a:t>
            </a:r>
            <a:endParaRPr kumimoji="0" lang="en-US"/>
          </a:p>
        </p:txBody>
      </p:sp>
      <p:sp>
        <p:nvSpPr>
          <p:cNvPr id="13" name="Θέση κειμένου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l-GR"/>
              <a:t>Στυλ υποδείγματος κειμένου</a:t>
            </a:r>
          </a:p>
          <a:p>
            <a:pPr lvl="1" eaLnBrk="1" latinLnBrk="0" hangingPunct="1"/>
            <a:r>
              <a:rPr kumimoji="0" lang="el-GR"/>
              <a:t>Δεύτερου επιπέδου</a:t>
            </a:r>
          </a:p>
          <a:p>
            <a:pPr lvl="2" eaLnBrk="1" latinLnBrk="0" hangingPunct="1"/>
            <a:r>
              <a:rPr kumimoji="0" lang="el-GR"/>
              <a:t>Τρίτου επιπέδου</a:t>
            </a:r>
          </a:p>
          <a:p>
            <a:pPr lvl="3" eaLnBrk="1" latinLnBrk="0" hangingPunct="1"/>
            <a:r>
              <a:rPr kumimoji="0" lang="el-GR"/>
              <a:t>Τέταρτου επιπέδου</a:t>
            </a:r>
          </a:p>
          <a:p>
            <a:pPr lvl="4" eaLnBrk="1" latinLnBrk="0" hangingPunct="1"/>
            <a:r>
              <a:rPr kumimoji="0" lang="el-GR"/>
              <a:t>Πέμπτου επιπέδου</a:t>
            </a:r>
            <a:endParaRPr kumimoji="0" lang="en-US"/>
          </a:p>
        </p:txBody>
      </p:sp>
      <p:sp>
        <p:nvSpPr>
          <p:cNvPr id="14" name="Θέση ημερομηνίας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BFED602-2892-40CF-A39A-9125B6ED8936}" type="datetimeFigureOut">
              <a:rPr lang="el-GR" smtClean="0"/>
              <a:pPr/>
              <a:t>1/12/2020</a:t>
            </a:fld>
            <a:endParaRPr lang="el-GR"/>
          </a:p>
        </p:txBody>
      </p:sp>
      <p:sp>
        <p:nvSpPr>
          <p:cNvPr id="3" name="Θέση υποσέλιδου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l-GR"/>
          </a:p>
        </p:txBody>
      </p:sp>
      <p:sp>
        <p:nvSpPr>
          <p:cNvPr id="23" name="Θέση αριθμού διαφάνειας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90DABC1-FBF7-46D9-A510-93BEDD7991F3}"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p:txBody>
          <a:bodyPr/>
          <a:lstStyle/>
          <a:p>
            <a:r>
              <a:rPr lang="en-US" dirty="0"/>
              <a:t>1</a:t>
            </a:r>
            <a:r>
              <a:rPr lang="en-US" baseline="30000" dirty="0"/>
              <a:t>st</a:t>
            </a:r>
            <a:r>
              <a:rPr lang="en-US" dirty="0"/>
              <a:t> semester</a:t>
            </a:r>
          </a:p>
          <a:p>
            <a:r>
              <a:rPr lang="en-US" dirty="0"/>
              <a:t>Unit 13</a:t>
            </a:r>
          </a:p>
          <a:p>
            <a:r>
              <a:rPr lang="en-US" dirty="0"/>
              <a:t>Zoe Kantaridou</a:t>
            </a:r>
            <a:endParaRPr lang="el-GR" dirty="0"/>
          </a:p>
        </p:txBody>
      </p:sp>
      <p:sp>
        <p:nvSpPr>
          <p:cNvPr id="2" name="Τίτλος 1"/>
          <p:cNvSpPr>
            <a:spLocks noGrp="1"/>
          </p:cNvSpPr>
          <p:nvPr>
            <p:ph type="ctrTitle"/>
          </p:nvPr>
        </p:nvSpPr>
        <p:spPr/>
        <p:txBody>
          <a:bodyPr/>
          <a:lstStyle/>
          <a:p>
            <a:r>
              <a:rPr lang="en-US" dirty="0"/>
              <a:t>INTERNET OF THINGS (</a:t>
            </a:r>
            <a:r>
              <a:rPr lang="en-US" dirty="0" err="1"/>
              <a:t>IoT</a:t>
            </a:r>
            <a:r>
              <a:rPr lang="en-US" dirty="0"/>
              <a:t>) </a:t>
            </a:r>
            <a:endParaRPr lang="el-GR" dirty="0"/>
          </a:p>
        </p:txBody>
      </p:sp>
    </p:spTree>
    <p:extLst>
      <p:ext uri="{BB962C8B-B14F-4D97-AF65-F5344CB8AC3E}">
        <p14:creationId xmlns:p14="http://schemas.microsoft.com/office/powerpoint/2010/main" val="2445074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Πίνακας 5">
            <a:extLst>
              <a:ext uri="{FF2B5EF4-FFF2-40B4-BE49-F238E27FC236}">
                <a16:creationId xmlns:a16="http://schemas.microsoft.com/office/drawing/2014/main" id="{3ECA0572-2B96-4BAC-81F6-8853968C2B2F}"/>
              </a:ext>
            </a:extLst>
          </p:cNvPr>
          <p:cNvGraphicFramePr>
            <a:graphicFrameLocks noGrp="1"/>
          </p:cNvGraphicFramePr>
          <p:nvPr>
            <p:ph sz="quarter" idx="1"/>
            <p:extLst>
              <p:ext uri="{D42A27DB-BD31-4B8C-83A1-F6EECF244321}">
                <p14:modId xmlns:p14="http://schemas.microsoft.com/office/powerpoint/2010/main" val="1077668894"/>
              </p:ext>
            </p:extLst>
          </p:nvPr>
        </p:nvGraphicFramePr>
        <p:xfrm>
          <a:off x="914400" y="1772816"/>
          <a:ext cx="7772398" cy="4691634"/>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val="370767253"/>
                    </a:ext>
                  </a:extLst>
                </a:gridCol>
                <a:gridCol w="3886199">
                  <a:extLst>
                    <a:ext uri="{9D8B030D-6E8A-4147-A177-3AD203B41FA5}">
                      <a16:colId xmlns:a16="http://schemas.microsoft.com/office/drawing/2014/main" val="3939582587"/>
                    </a:ext>
                  </a:extLst>
                </a:gridCol>
              </a:tblGrid>
              <a:tr h="370840">
                <a:tc>
                  <a:txBody>
                    <a:bodyPr/>
                    <a:lstStyle/>
                    <a:p>
                      <a:pPr marL="0" marR="0" algn="ctr">
                        <a:lnSpc>
                          <a:spcPct val="115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0758343"/>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Αποτελεσματικότητα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0402882"/>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Βροχόπτωση</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2354195"/>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Ιμάντας μεταφοράς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6565612"/>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Λίπανση, λιπάσματα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265290"/>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Προσβολή από επιβλαβείς οργανισμούς, εμφάνιση παρασίτων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5474410"/>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Σοδειά</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9295953"/>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Σύσταση του εδάφους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8274155"/>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Ταχύτητα ανέμου</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109654"/>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Υγρασία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9060081"/>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Ποτίζω, υγραίνω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2702806"/>
                  </a:ext>
                </a:extLst>
              </a:tr>
              <a:tr h="370840">
                <a:tc>
                  <a:txBody>
                    <a:bodyPr/>
                    <a:lstStyle/>
                    <a:p>
                      <a:pPr marL="0" marR="0" algn="ctr">
                        <a:lnSpc>
                          <a:spcPct val="115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4831462"/>
                  </a:ext>
                </a:extLst>
              </a:tr>
            </a:tbl>
          </a:graphicData>
        </a:graphic>
      </p:graphicFrame>
      <p:sp>
        <p:nvSpPr>
          <p:cNvPr id="4" name="Τίτλος 1">
            <a:extLst>
              <a:ext uri="{FF2B5EF4-FFF2-40B4-BE49-F238E27FC236}">
                <a16:creationId xmlns:a16="http://schemas.microsoft.com/office/drawing/2014/main" id="{90FE2739-206D-459D-AFB5-ED6B2906CE51}"/>
              </a:ext>
            </a:extLst>
          </p:cNvPr>
          <p:cNvSpPr>
            <a:spLocks noGrp="1"/>
          </p:cNvSpPr>
          <p:nvPr>
            <p:ph type="title"/>
          </p:nvPr>
        </p:nvSpPr>
        <p:spPr>
          <a:xfrm>
            <a:off x="914400" y="274638"/>
            <a:ext cx="7772400" cy="1143000"/>
          </a:xfrm>
        </p:spPr>
        <p:txBody>
          <a:bodyPr/>
          <a:lstStyle/>
          <a:p>
            <a:pPr algn="ctr"/>
            <a:r>
              <a:rPr lang="en-US" dirty="0"/>
              <a:t>Do-it-yourself dictionary </a:t>
            </a:r>
            <a:endParaRPr lang="en-US" dirty="0">
              <a:solidFill>
                <a:srgbClr val="FF0000"/>
              </a:solidFill>
            </a:endParaRPr>
          </a:p>
        </p:txBody>
      </p:sp>
    </p:spTree>
    <p:extLst>
      <p:ext uri="{BB962C8B-B14F-4D97-AF65-F5344CB8AC3E}">
        <p14:creationId xmlns:p14="http://schemas.microsoft.com/office/powerpoint/2010/main" val="228634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Πίνακας 5">
            <a:extLst>
              <a:ext uri="{FF2B5EF4-FFF2-40B4-BE49-F238E27FC236}">
                <a16:creationId xmlns:a16="http://schemas.microsoft.com/office/drawing/2014/main" id="{3ECA0572-2B96-4BAC-81F6-8853968C2B2F}"/>
              </a:ext>
            </a:extLst>
          </p:cNvPr>
          <p:cNvGraphicFramePr>
            <a:graphicFrameLocks noGrp="1"/>
          </p:cNvGraphicFramePr>
          <p:nvPr>
            <p:ph sz="quarter" idx="1"/>
            <p:extLst>
              <p:ext uri="{D42A27DB-BD31-4B8C-83A1-F6EECF244321}">
                <p14:modId xmlns:p14="http://schemas.microsoft.com/office/powerpoint/2010/main" val="3810443358"/>
              </p:ext>
            </p:extLst>
          </p:nvPr>
        </p:nvGraphicFramePr>
        <p:xfrm>
          <a:off x="914400" y="1772816"/>
          <a:ext cx="7772398" cy="4691634"/>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val="370767253"/>
                    </a:ext>
                  </a:extLst>
                </a:gridCol>
                <a:gridCol w="3886199">
                  <a:extLst>
                    <a:ext uri="{9D8B030D-6E8A-4147-A177-3AD203B41FA5}">
                      <a16:colId xmlns:a16="http://schemas.microsoft.com/office/drawing/2014/main" val="3939582587"/>
                    </a:ext>
                  </a:extLst>
                </a:gridCol>
              </a:tblGrid>
              <a:tr h="370840">
                <a:tc>
                  <a:txBody>
                    <a:bodyPr/>
                    <a:lstStyle/>
                    <a:p>
                      <a:pPr marL="0" marR="0" algn="ctr">
                        <a:lnSpc>
                          <a:spcPct val="115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0758343"/>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Αποτελεσματικότητα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 effectiveness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0402882"/>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Βροχόπτωση</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 rainfall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2354195"/>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Ιμάντας μεταφοράς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 conveyor belt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6565612"/>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Λίπανση, λιπάσματα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 fertilization</a:t>
                      </a:r>
                      <a:r>
                        <a:rPr lang="el-G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fertilisers</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265290"/>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Προσβολή από επιβλαβείς οργανισμούς, εμφάνιση παρασίτων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 pest infestation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5474410"/>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Σοδειά</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 crops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9295953"/>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Σύσταση του εδάφους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 soil content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8274155"/>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Ταχύτητα ανέμου</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 wind speed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109654"/>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Υγρασία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 humidity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9060081"/>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Ποτίζω, υγραίνω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 moisture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2702806"/>
                  </a:ext>
                </a:extLst>
              </a:tr>
              <a:tr h="370840">
                <a:tc>
                  <a:txBody>
                    <a:bodyPr/>
                    <a:lstStyle/>
                    <a:p>
                      <a:pPr marL="0" marR="0" algn="ctr">
                        <a:lnSpc>
                          <a:spcPct val="115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4831462"/>
                  </a:ext>
                </a:extLst>
              </a:tr>
            </a:tbl>
          </a:graphicData>
        </a:graphic>
      </p:graphicFrame>
      <p:sp>
        <p:nvSpPr>
          <p:cNvPr id="4" name="Τίτλος 1">
            <a:extLst>
              <a:ext uri="{FF2B5EF4-FFF2-40B4-BE49-F238E27FC236}">
                <a16:creationId xmlns:a16="http://schemas.microsoft.com/office/drawing/2014/main" id="{90FE2739-206D-459D-AFB5-ED6B2906CE51}"/>
              </a:ext>
            </a:extLst>
          </p:cNvPr>
          <p:cNvSpPr>
            <a:spLocks noGrp="1"/>
          </p:cNvSpPr>
          <p:nvPr>
            <p:ph type="title"/>
          </p:nvPr>
        </p:nvSpPr>
        <p:spPr>
          <a:xfrm>
            <a:off x="914400" y="274638"/>
            <a:ext cx="7772400" cy="1143000"/>
          </a:xfrm>
        </p:spPr>
        <p:txBody>
          <a:bodyPr/>
          <a:lstStyle/>
          <a:p>
            <a:pPr algn="ctr"/>
            <a:r>
              <a:rPr lang="en-US" dirty="0"/>
              <a:t>Do-it-yourself dictionary -</a:t>
            </a:r>
            <a:r>
              <a:rPr lang="en-US" dirty="0">
                <a:solidFill>
                  <a:srgbClr val="FF0000"/>
                </a:solidFill>
              </a:rPr>
              <a:t>KEY</a:t>
            </a:r>
          </a:p>
        </p:txBody>
      </p:sp>
    </p:spTree>
    <p:extLst>
      <p:ext uri="{BB962C8B-B14F-4D97-AF65-F5344CB8AC3E}">
        <p14:creationId xmlns:p14="http://schemas.microsoft.com/office/powerpoint/2010/main" val="27090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Πίνακας 5">
            <a:extLst>
              <a:ext uri="{FF2B5EF4-FFF2-40B4-BE49-F238E27FC236}">
                <a16:creationId xmlns:a16="http://schemas.microsoft.com/office/drawing/2014/main" id="{B016CE98-C59F-42AE-9CDF-88B6B2B4E700}"/>
              </a:ext>
            </a:extLst>
          </p:cNvPr>
          <p:cNvGraphicFramePr>
            <a:graphicFrameLocks noGrp="1"/>
          </p:cNvGraphicFramePr>
          <p:nvPr>
            <p:ph sz="quarter" idx="1"/>
            <p:extLst>
              <p:ext uri="{D42A27DB-BD31-4B8C-83A1-F6EECF244321}">
                <p14:modId xmlns:p14="http://schemas.microsoft.com/office/powerpoint/2010/main" val="4101219700"/>
              </p:ext>
            </p:extLst>
          </p:nvPr>
        </p:nvGraphicFramePr>
        <p:xfrm>
          <a:off x="685801" y="1417638"/>
          <a:ext cx="7772398" cy="5191760"/>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val="3476989617"/>
                    </a:ext>
                  </a:extLst>
                </a:gridCol>
                <a:gridCol w="3886199">
                  <a:extLst>
                    <a:ext uri="{9D8B030D-6E8A-4147-A177-3AD203B41FA5}">
                      <a16:colId xmlns:a16="http://schemas.microsoft.com/office/drawing/2014/main" val="3083557756"/>
                    </a:ext>
                  </a:extLst>
                </a:gridCol>
              </a:tblGrid>
              <a:tr h="370840">
                <a:tc>
                  <a:txBody>
                    <a:bodyPr/>
                    <a:lstStyle/>
                    <a:p>
                      <a:pPr marL="0" marR="0" algn="ctr">
                        <a:lnSpc>
                          <a:spcPct val="115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E &amp; 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2368871"/>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Διακόπτης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2482653"/>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Πρίζα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6688458"/>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Λαμπτήρας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2047560"/>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Υπηρεσίες κοινής ωφελείας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4506978"/>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Παράγωγη ενέργειας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069349"/>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Βελτιστοποιώ</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5094696"/>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Σύστημα θέρμανσης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5551119"/>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Δίκτυο (ενέργειας)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7984344"/>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Αποδοτικότητα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552377"/>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Διανομή, κατανομή</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2393851"/>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Άγρια ζώα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5490090"/>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Φυσικό περιβάλλον ζώων</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6063574"/>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Προειδοποιητικά συστήματα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5691544"/>
                  </a:ext>
                </a:extLst>
              </a:tr>
            </a:tbl>
          </a:graphicData>
        </a:graphic>
      </p:graphicFrame>
      <p:sp>
        <p:nvSpPr>
          <p:cNvPr id="4" name="Τίτλος 1">
            <a:extLst>
              <a:ext uri="{FF2B5EF4-FFF2-40B4-BE49-F238E27FC236}">
                <a16:creationId xmlns:a16="http://schemas.microsoft.com/office/drawing/2014/main" id="{5723F233-D321-4A38-A44A-B299BB59B6A4}"/>
              </a:ext>
            </a:extLst>
          </p:cNvPr>
          <p:cNvSpPr>
            <a:spLocks noGrp="1"/>
          </p:cNvSpPr>
          <p:nvPr>
            <p:ph type="title"/>
          </p:nvPr>
        </p:nvSpPr>
        <p:spPr>
          <a:xfrm>
            <a:off x="914400" y="274638"/>
            <a:ext cx="7772400" cy="850106"/>
          </a:xfrm>
        </p:spPr>
        <p:txBody>
          <a:bodyPr/>
          <a:lstStyle/>
          <a:p>
            <a:pPr algn="ctr"/>
            <a:r>
              <a:rPr lang="en-US" dirty="0"/>
              <a:t>Do-it-yourself dictionary </a:t>
            </a:r>
            <a:endParaRPr lang="en-US" dirty="0">
              <a:solidFill>
                <a:srgbClr val="FF0000"/>
              </a:solidFill>
            </a:endParaRPr>
          </a:p>
        </p:txBody>
      </p:sp>
    </p:spTree>
    <p:extLst>
      <p:ext uri="{BB962C8B-B14F-4D97-AF65-F5344CB8AC3E}">
        <p14:creationId xmlns:p14="http://schemas.microsoft.com/office/powerpoint/2010/main" val="2918654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Πίνακας 5">
            <a:extLst>
              <a:ext uri="{FF2B5EF4-FFF2-40B4-BE49-F238E27FC236}">
                <a16:creationId xmlns:a16="http://schemas.microsoft.com/office/drawing/2014/main" id="{B016CE98-C59F-42AE-9CDF-88B6B2B4E700}"/>
              </a:ext>
            </a:extLst>
          </p:cNvPr>
          <p:cNvGraphicFramePr>
            <a:graphicFrameLocks noGrp="1"/>
          </p:cNvGraphicFramePr>
          <p:nvPr>
            <p:ph sz="quarter" idx="1"/>
            <p:extLst>
              <p:ext uri="{D42A27DB-BD31-4B8C-83A1-F6EECF244321}">
                <p14:modId xmlns:p14="http://schemas.microsoft.com/office/powerpoint/2010/main" val="3361556438"/>
              </p:ext>
            </p:extLst>
          </p:nvPr>
        </p:nvGraphicFramePr>
        <p:xfrm>
          <a:off x="685801" y="1417638"/>
          <a:ext cx="7772398" cy="5191760"/>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val="3476989617"/>
                    </a:ext>
                  </a:extLst>
                </a:gridCol>
                <a:gridCol w="3886199">
                  <a:extLst>
                    <a:ext uri="{9D8B030D-6E8A-4147-A177-3AD203B41FA5}">
                      <a16:colId xmlns:a16="http://schemas.microsoft.com/office/drawing/2014/main" val="3083557756"/>
                    </a:ext>
                  </a:extLst>
                </a:gridCol>
              </a:tblGrid>
              <a:tr h="370840">
                <a:tc>
                  <a:txBody>
                    <a:bodyPr/>
                    <a:lstStyle/>
                    <a:p>
                      <a:pPr marL="0" marR="0" algn="ctr">
                        <a:lnSpc>
                          <a:spcPct val="115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E &amp; 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2368871"/>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Διακόπτης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 switch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2482653"/>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Πρίζα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 power outlet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6688458"/>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Λαμπτήρας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 bulb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2047560"/>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Υπηρεσίες κοινής ωφελείας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 utilities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4506978"/>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Παράγωγη ενέργειας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 power generation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069349"/>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Βελτιστοποιώ</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 optimize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5094696"/>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Σύστημα θέρμανσης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 heating systems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5551119"/>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Δίκτυο (ενέργειας)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 grid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7984344"/>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Αποδοτικότητα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 efficiency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552377"/>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Διανομή, κατανομή</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 distribution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2393851"/>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Άγρια ζώα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 wildlife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5490090"/>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Φυσικό περιβάλλον ζώων</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 habitats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6063574"/>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Προειδοποιητικά συστήματα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 early-warning systems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5691544"/>
                  </a:ext>
                </a:extLst>
              </a:tr>
            </a:tbl>
          </a:graphicData>
        </a:graphic>
      </p:graphicFrame>
      <p:sp>
        <p:nvSpPr>
          <p:cNvPr id="4" name="Τίτλος 1">
            <a:extLst>
              <a:ext uri="{FF2B5EF4-FFF2-40B4-BE49-F238E27FC236}">
                <a16:creationId xmlns:a16="http://schemas.microsoft.com/office/drawing/2014/main" id="{5723F233-D321-4A38-A44A-B299BB59B6A4}"/>
              </a:ext>
            </a:extLst>
          </p:cNvPr>
          <p:cNvSpPr>
            <a:spLocks noGrp="1"/>
          </p:cNvSpPr>
          <p:nvPr>
            <p:ph type="title"/>
          </p:nvPr>
        </p:nvSpPr>
        <p:spPr>
          <a:xfrm>
            <a:off x="914400" y="274638"/>
            <a:ext cx="7772400" cy="850106"/>
          </a:xfrm>
        </p:spPr>
        <p:txBody>
          <a:bodyPr/>
          <a:lstStyle/>
          <a:p>
            <a:pPr algn="ctr"/>
            <a:r>
              <a:rPr lang="en-US" dirty="0"/>
              <a:t>Do-it-yourself dictionary -</a:t>
            </a:r>
            <a:r>
              <a:rPr lang="en-US" dirty="0">
                <a:solidFill>
                  <a:srgbClr val="FF0000"/>
                </a:solidFill>
              </a:rPr>
              <a:t>KEY</a:t>
            </a:r>
          </a:p>
        </p:txBody>
      </p:sp>
    </p:spTree>
    <p:extLst>
      <p:ext uri="{BB962C8B-B14F-4D97-AF65-F5344CB8AC3E}">
        <p14:creationId xmlns:p14="http://schemas.microsoft.com/office/powerpoint/2010/main" val="385588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p:cNvSpPr>
            <a:spLocks noGrp="1"/>
          </p:cNvSpPr>
          <p:nvPr>
            <p:ph type="title"/>
          </p:nvPr>
        </p:nvSpPr>
        <p:spPr>
          <a:xfrm>
            <a:off x="914400" y="274638"/>
            <a:ext cx="7772400" cy="490066"/>
          </a:xfrm>
        </p:spPr>
        <p:txBody>
          <a:bodyPr>
            <a:normAutofit fontScale="90000"/>
          </a:bodyPr>
          <a:lstStyle/>
          <a:p>
            <a:pPr algn="ctr"/>
            <a:r>
              <a:rPr lang="en-US" b="1" dirty="0" err="1"/>
              <a:t>IoT</a:t>
            </a:r>
            <a:r>
              <a:rPr lang="en-US" b="1" dirty="0"/>
              <a:t> risks &amp; challenges </a:t>
            </a:r>
            <a:endParaRPr lang="el-GR" dirty="0"/>
          </a:p>
        </p:txBody>
      </p:sp>
      <p:sp>
        <p:nvSpPr>
          <p:cNvPr id="7" name="Επεξήγηση με στρογγυλεμένο παραλληλόγραμμο 6"/>
          <p:cNvSpPr/>
          <p:nvPr/>
        </p:nvSpPr>
        <p:spPr>
          <a:xfrm>
            <a:off x="679345" y="3501008"/>
            <a:ext cx="3384376" cy="2232248"/>
          </a:xfrm>
          <a:prstGeom prst="wedgeRoundRectCallout">
            <a:avLst>
              <a:gd name="adj1" fmla="val 48335"/>
              <a:gd name="adj2" fmla="val 68729"/>
              <a:gd name="adj3" fmla="val 16667"/>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900" b="0" i="0" u="none" strike="noStrike" kern="0" cap="none" spc="0" normalizeH="0" baseline="0" noProof="0" dirty="0">
                <a:ln>
                  <a:noFill/>
                </a:ln>
                <a:solidFill>
                  <a:sysClr val="windowText" lastClr="000000"/>
                </a:solidFill>
                <a:effectLst/>
                <a:uLnTx/>
                <a:uFillTx/>
                <a:latin typeface="Calibri"/>
                <a:ea typeface="Calibri"/>
                <a:cs typeface="Times New Roman"/>
              </a:rPr>
              <a:t>"Security has moved from being a nagging problem to a top barrier as consumers are now choosing to abandon </a:t>
            </a:r>
            <a:r>
              <a:rPr kumimoji="0" lang="en-US" sz="1900" b="0" i="0" u="none" strike="noStrike" kern="0" cap="none" spc="0" normalizeH="0" baseline="0" noProof="0" dirty="0" err="1">
                <a:ln>
                  <a:noFill/>
                </a:ln>
                <a:solidFill>
                  <a:sysClr val="windowText" lastClr="000000"/>
                </a:solidFill>
                <a:effectLst/>
                <a:uLnTx/>
                <a:uFillTx/>
                <a:latin typeface="Calibri"/>
                <a:ea typeface="Calibri"/>
                <a:cs typeface="Times New Roman"/>
              </a:rPr>
              <a:t>IoT</a:t>
            </a:r>
            <a:r>
              <a:rPr kumimoji="0" lang="en-US" sz="1900" b="0" i="0" u="none" strike="noStrike" kern="0" cap="none" spc="0" normalizeH="0" baseline="0" noProof="0" dirty="0">
                <a:ln>
                  <a:noFill/>
                </a:ln>
                <a:solidFill>
                  <a:sysClr val="windowText" lastClr="000000"/>
                </a:solidFill>
                <a:effectLst/>
                <a:uLnTx/>
                <a:uFillTx/>
                <a:latin typeface="Calibri"/>
                <a:ea typeface="Calibri"/>
                <a:cs typeface="Times New Roman"/>
              </a:rPr>
              <a:t> devices and services over security concerns". </a:t>
            </a:r>
            <a:endParaRPr kumimoji="0" lang="el-GR" sz="1900" b="0" i="0" u="none" strike="noStrike" kern="0" cap="none" spc="0" normalizeH="0" baseline="0" noProof="0" dirty="0">
              <a:ln>
                <a:noFill/>
              </a:ln>
              <a:solidFill>
                <a:sysClr val="windowText" lastClr="000000"/>
              </a:solidFill>
              <a:effectLst/>
              <a:uLnTx/>
              <a:uFillTx/>
              <a:latin typeface="Calibri"/>
              <a:ea typeface="Calibri"/>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a:ea typeface="Calibri"/>
                <a:cs typeface="Times New Roman"/>
              </a:rPr>
              <a:t> </a:t>
            </a:r>
            <a:endParaRPr kumimoji="0" lang="el-GR" sz="11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8" name="Επεξήγηση με στρογγυλεμένο παραλληλόγραμμο 7"/>
          <p:cNvSpPr/>
          <p:nvPr/>
        </p:nvSpPr>
        <p:spPr>
          <a:xfrm>
            <a:off x="5364088" y="2996952"/>
            <a:ext cx="3528392" cy="2880320"/>
          </a:xfrm>
          <a:prstGeom prst="wedgeRoundRectCallout">
            <a:avLst>
              <a:gd name="adj1" fmla="val -67928"/>
              <a:gd name="adj2" fmla="val 40653"/>
              <a:gd name="adj3" fmla="val 16667"/>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900" b="0" i="0" u="none" strike="noStrike" kern="0" cap="none" spc="0" normalizeH="0" baseline="0" noProof="0" dirty="0">
                <a:ln>
                  <a:noFill/>
                </a:ln>
                <a:solidFill>
                  <a:sysClr val="windowText" lastClr="000000"/>
                </a:solidFill>
                <a:effectLst/>
                <a:uLnTx/>
                <a:uFillTx/>
                <a:latin typeface="Calibri"/>
                <a:ea typeface="Calibri"/>
                <a:cs typeface="Times New Roman"/>
              </a:rPr>
              <a:t>"Out of the consumers aware of hacker attacks and owning or planning to own </a:t>
            </a:r>
            <a:r>
              <a:rPr kumimoji="0" lang="en-US" sz="1900" b="0" i="0" u="none" strike="noStrike" kern="0" cap="none" spc="0" normalizeH="0" baseline="0" noProof="0" dirty="0" err="1">
                <a:ln>
                  <a:noFill/>
                </a:ln>
                <a:solidFill>
                  <a:sysClr val="windowText" lastClr="000000"/>
                </a:solidFill>
                <a:effectLst/>
                <a:uLnTx/>
                <a:uFillTx/>
                <a:latin typeface="Calibri"/>
                <a:ea typeface="Calibri"/>
                <a:cs typeface="Times New Roman"/>
              </a:rPr>
              <a:t>IoT</a:t>
            </a:r>
            <a:r>
              <a:rPr kumimoji="0" lang="en-US" sz="1900" b="0" i="0" u="none" strike="noStrike" kern="0" cap="none" spc="0" normalizeH="0" baseline="0" noProof="0" dirty="0">
                <a:ln>
                  <a:noFill/>
                </a:ln>
                <a:solidFill>
                  <a:sysClr val="windowText" lastClr="000000"/>
                </a:solidFill>
                <a:effectLst/>
                <a:uLnTx/>
                <a:uFillTx/>
                <a:latin typeface="Calibri"/>
                <a:ea typeface="Calibri"/>
                <a:cs typeface="Times New Roman"/>
              </a:rPr>
              <a:t> devices in the next five years, 18 percent decided to terminate the use of the services and related services until they get safety guarantees".</a:t>
            </a:r>
            <a:r>
              <a:rPr kumimoji="0" lang="en-US" sz="1100" b="0" i="0" u="none" strike="noStrike" kern="0" cap="none" spc="0" normalizeH="0" baseline="0" noProof="0" dirty="0">
                <a:ln>
                  <a:noFill/>
                </a:ln>
                <a:solidFill>
                  <a:sysClr val="windowText" lastClr="000000"/>
                </a:solidFill>
                <a:effectLst/>
                <a:uLnTx/>
                <a:uFillTx/>
                <a:latin typeface="Calibri"/>
                <a:ea typeface="Calibri"/>
                <a:cs typeface="Times New Roman"/>
              </a:rPr>
              <a:t> </a:t>
            </a:r>
            <a:endParaRPr kumimoji="0" lang="el-GR" sz="11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9" name="Επεξήγηση με στρογγυλεμένο παραλληλόγραμμο 8"/>
          <p:cNvSpPr/>
          <p:nvPr/>
        </p:nvSpPr>
        <p:spPr>
          <a:xfrm>
            <a:off x="708898" y="764704"/>
            <a:ext cx="7848872" cy="1764101"/>
          </a:xfrm>
          <a:prstGeom prst="wedgeRoundRectCallout">
            <a:avLst>
              <a:gd name="adj1" fmla="val -49505"/>
              <a:gd name="adj2" fmla="val 75790"/>
              <a:gd name="adj3" fmla="val 16667"/>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a:ea typeface="Calibri"/>
                <a:cs typeface="Times New Roman"/>
              </a:rPr>
              <a:t>"Despite high-profile and alarming hacks, device manufacturers remain undeterred, focusing on profitability over security. Consumers need to have ultimate control over collected data, including the option to delete it if they choose...Without privacy assurances, wide-scale consumer adoption simply won't happen".</a:t>
            </a:r>
            <a:endParaRPr kumimoji="0" lang="el-GR" sz="20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0" name="Θέση υποσέλιδου 9"/>
          <p:cNvSpPr>
            <a:spLocks noGrp="1"/>
          </p:cNvSpPr>
          <p:nvPr>
            <p:ph type="ftr" sz="quarter" idx="11"/>
          </p:nvPr>
        </p:nvSpPr>
        <p:spPr>
          <a:xfrm>
            <a:off x="661062" y="2827784"/>
            <a:ext cx="3962400" cy="457200"/>
          </a:xfrm>
        </p:spPr>
        <p:txBody>
          <a:bodyPr/>
          <a:lstStyle/>
          <a:p>
            <a:r>
              <a:rPr lang="en-US" sz="1800" dirty="0">
                <a:solidFill>
                  <a:schemeClr val="tx1"/>
                </a:solidFill>
              </a:rPr>
              <a:t>An investment director at Wall Street Daily</a:t>
            </a:r>
            <a:endParaRPr lang="el-GR" sz="1800" dirty="0">
              <a:solidFill>
                <a:schemeClr val="tx1"/>
              </a:solidFill>
            </a:endParaRPr>
          </a:p>
        </p:txBody>
      </p:sp>
      <p:sp>
        <p:nvSpPr>
          <p:cNvPr id="11" name="Θέση υποσέλιδου 9"/>
          <p:cNvSpPr txBox="1">
            <a:spLocks/>
          </p:cNvSpPr>
          <p:nvPr/>
        </p:nvSpPr>
        <p:spPr>
          <a:xfrm>
            <a:off x="467544" y="6165304"/>
            <a:ext cx="8208912" cy="457200"/>
          </a:xfrm>
          <a:prstGeom prst="rect">
            <a:avLst/>
          </a:prstGeom>
        </p:spPr>
        <p:txBody>
          <a:bodyPr anchor="ctr" anchorCtr="0"/>
          <a:lstStyle>
            <a:defPPr>
              <a:defRPr lang="el-GR"/>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tx1"/>
                </a:solidFill>
              </a:rPr>
              <a:t>2016 Digital Survey of 28000 consumers in 28 countries on their use of consumer technology</a:t>
            </a:r>
            <a:endParaRPr lang="el-GR" sz="1800" dirty="0">
              <a:solidFill>
                <a:schemeClr val="tx1"/>
              </a:solidFill>
            </a:endParaRPr>
          </a:p>
        </p:txBody>
      </p:sp>
    </p:spTree>
    <p:extLst>
      <p:ext uri="{BB962C8B-B14F-4D97-AF65-F5344CB8AC3E}">
        <p14:creationId xmlns:p14="http://schemas.microsoft.com/office/powerpoint/2010/main" val="118066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p:cNvSpPr>
            <a:spLocks noGrp="1"/>
          </p:cNvSpPr>
          <p:nvPr>
            <p:ph type="title"/>
          </p:nvPr>
        </p:nvSpPr>
        <p:spPr>
          <a:xfrm>
            <a:off x="914400" y="274638"/>
            <a:ext cx="7772400" cy="778098"/>
          </a:xfrm>
        </p:spPr>
        <p:txBody>
          <a:bodyPr>
            <a:normAutofit/>
          </a:bodyPr>
          <a:lstStyle/>
          <a:p>
            <a:pPr algn="ctr"/>
            <a:r>
              <a:rPr lang="en-US" b="1" dirty="0" err="1"/>
              <a:t>IoT</a:t>
            </a:r>
            <a:r>
              <a:rPr lang="en-US" b="1" dirty="0"/>
              <a:t> risks &amp; challenges </a:t>
            </a:r>
            <a:endParaRPr lang="el-GR" dirty="0"/>
          </a:p>
        </p:txBody>
      </p:sp>
      <p:sp>
        <p:nvSpPr>
          <p:cNvPr id="5" name="Επεξήγηση με στρογγυλεμένο παραλληλόγραμμο 4"/>
          <p:cNvSpPr/>
          <p:nvPr/>
        </p:nvSpPr>
        <p:spPr>
          <a:xfrm>
            <a:off x="683568" y="1196752"/>
            <a:ext cx="7920880" cy="1916430"/>
          </a:xfrm>
          <a:prstGeom prst="wedgeRoundRectCallout">
            <a:avLst>
              <a:gd name="adj1" fmla="val 202"/>
              <a:gd name="adj2" fmla="val 67436"/>
              <a:gd name="adj3" fmla="val 16667"/>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a:ea typeface="Calibri"/>
                <a:cs typeface="Times New Roman"/>
              </a:rPr>
              <a:t>"There is a clash between </a:t>
            </a:r>
            <a:r>
              <a:rPr kumimoji="0" lang="en-US" sz="2000" b="0" i="0" u="none" strike="noStrike" kern="0" cap="none" spc="0" normalizeH="0" baseline="0" noProof="0" dirty="0" err="1">
                <a:ln>
                  <a:noFill/>
                </a:ln>
                <a:solidFill>
                  <a:sysClr val="windowText" lastClr="000000"/>
                </a:solidFill>
                <a:effectLst/>
                <a:uLnTx/>
                <a:uFillTx/>
                <a:latin typeface="Calibri"/>
                <a:ea typeface="Calibri"/>
                <a:cs typeface="Times New Roman"/>
              </a:rPr>
              <a:t>IoT</a:t>
            </a:r>
            <a:r>
              <a:rPr kumimoji="0" lang="en-US" sz="2000" b="0" i="0" u="none" strike="noStrike" kern="0" cap="none" spc="0" normalizeH="0" baseline="0" noProof="0" dirty="0">
                <a:ln>
                  <a:noFill/>
                </a:ln>
                <a:solidFill>
                  <a:sysClr val="windowText" lastClr="000000"/>
                </a:solidFill>
                <a:effectLst/>
                <a:uLnTx/>
                <a:uFillTx/>
                <a:latin typeface="Calibri"/>
                <a:ea typeface="Calibri"/>
                <a:cs typeface="Times New Roman"/>
              </a:rPr>
              <a:t> and companies' traditional governance structures. It still presents both uncertainties and a lack of historical precedence".</a:t>
            </a:r>
          </a:p>
          <a:p>
            <a:pPr lvl="0" algn="ctr"/>
            <a:r>
              <a:rPr lang="en-US" sz="2000" kern="0" dirty="0">
                <a:solidFill>
                  <a:sysClr val="windowText" lastClr="000000"/>
                </a:solidFill>
                <a:latin typeface="Calibri"/>
                <a:ea typeface="Calibri"/>
                <a:cs typeface="Times New Roman"/>
              </a:rPr>
              <a:t>"We do not have the organizational capabilities”</a:t>
            </a:r>
          </a:p>
          <a:p>
            <a:pPr lvl="0" algn="ctr"/>
            <a:r>
              <a:rPr lang="en-US" sz="2000" kern="0" dirty="0">
                <a:solidFill>
                  <a:sysClr val="windowText" lastClr="000000"/>
                </a:solidFill>
                <a:latin typeface="Calibri"/>
                <a:ea typeface="Calibri"/>
                <a:cs typeface="Times New Roman"/>
              </a:rPr>
              <a:t>“We don’t have the processes needed, to capture the </a:t>
            </a:r>
            <a:r>
              <a:rPr lang="en-US" sz="2000" kern="0" dirty="0" err="1">
                <a:solidFill>
                  <a:sysClr val="windowText" lastClr="000000"/>
                </a:solidFill>
                <a:latin typeface="Calibri"/>
                <a:ea typeface="Calibri"/>
                <a:cs typeface="Times New Roman"/>
              </a:rPr>
              <a:t>IoT</a:t>
            </a:r>
            <a:r>
              <a:rPr lang="en-US" sz="2000" kern="0" dirty="0">
                <a:solidFill>
                  <a:sysClr val="windowText" lastClr="000000"/>
                </a:solidFill>
                <a:latin typeface="Calibri"/>
                <a:ea typeface="Calibri"/>
                <a:cs typeface="Times New Roman"/>
              </a:rPr>
              <a:t> opportunity".</a:t>
            </a:r>
            <a:endParaRPr kumimoji="0" lang="el-GR" sz="20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 name="Επεξήγηση με στρογγυλεμένο παραλληλόγραμμο 5"/>
          <p:cNvSpPr/>
          <p:nvPr/>
        </p:nvSpPr>
        <p:spPr>
          <a:xfrm>
            <a:off x="935596" y="4149080"/>
            <a:ext cx="7416824" cy="1800200"/>
          </a:xfrm>
          <a:prstGeom prst="wedgeRoundRectCallout">
            <a:avLst>
              <a:gd name="adj1" fmla="val 1798"/>
              <a:gd name="adj2" fmla="val 74107"/>
              <a:gd name="adj3" fmla="val 16667"/>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900" b="0" i="0" u="none" strike="noStrike" kern="0" cap="none" spc="0" normalizeH="0" baseline="0" noProof="0" dirty="0">
                <a:ln>
                  <a:noFill/>
                </a:ln>
                <a:solidFill>
                  <a:sysClr val="windowText" lastClr="000000"/>
                </a:solidFill>
                <a:effectLst/>
                <a:uLnTx/>
                <a:uFillTx/>
                <a:latin typeface="Calibri"/>
                <a:ea typeface="Calibri"/>
                <a:cs typeface="Times New Roman"/>
              </a:rPr>
              <a:t>"Some companies risk being </a:t>
            </a:r>
            <a:r>
              <a:rPr kumimoji="0" lang="en-US" sz="1900" b="1" i="0" u="none" strike="noStrike" kern="0" cap="none" spc="0" normalizeH="0" baseline="0" noProof="0" dirty="0">
                <a:ln>
                  <a:noFill/>
                </a:ln>
                <a:solidFill>
                  <a:sysClr val="windowText" lastClr="000000"/>
                </a:solidFill>
                <a:effectLst/>
                <a:uLnTx/>
                <a:uFillTx/>
                <a:latin typeface="Calibri"/>
                <a:ea typeface="Calibri"/>
                <a:cs typeface="Times New Roman"/>
              </a:rPr>
              <a:t>'</a:t>
            </a:r>
            <a:r>
              <a:rPr kumimoji="0" lang="en-US" sz="1900" b="1" i="0" u="none" strike="noStrike" kern="0" cap="none" spc="0" normalizeH="0" baseline="0" noProof="0" dirty="0" err="1">
                <a:ln>
                  <a:noFill/>
                </a:ln>
                <a:solidFill>
                  <a:sysClr val="windowText" lastClr="000000"/>
                </a:solidFill>
                <a:effectLst/>
                <a:uLnTx/>
                <a:uFillTx/>
                <a:latin typeface="Calibri"/>
                <a:ea typeface="Calibri"/>
                <a:cs typeface="Times New Roman"/>
              </a:rPr>
              <a:t>kodaked</a:t>
            </a:r>
            <a:r>
              <a:rPr kumimoji="0" lang="en-US" sz="1900" b="1" i="0" u="none" strike="noStrike" kern="0" cap="none" spc="0" normalizeH="0" baseline="0" noProof="0" dirty="0">
                <a:ln>
                  <a:noFill/>
                </a:ln>
                <a:solidFill>
                  <a:sysClr val="windowText" lastClr="000000"/>
                </a:solidFill>
                <a:effectLst/>
                <a:uLnTx/>
                <a:uFillTx/>
                <a:latin typeface="Calibri"/>
                <a:ea typeface="Calibri"/>
                <a:cs typeface="Times New Roman"/>
              </a:rPr>
              <a:t>'</a:t>
            </a:r>
            <a:r>
              <a:rPr kumimoji="0" lang="en-US" sz="1900" b="0" i="0" u="none" strike="noStrike" kern="0" cap="none" spc="0" normalizeH="0" baseline="0" noProof="0" dirty="0">
                <a:ln>
                  <a:noFill/>
                </a:ln>
                <a:solidFill>
                  <a:sysClr val="windowText" lastClr="000000"/>
                </a:solidFill>
                <a:effectLst/>
                <a:uLnTx/>
                <a:uFillTx/>
                <a:latin typeface="Calibri"/>
                <a:ea typeface="Calibri"/>
                <a:cs typeface="Times New Roman"/>
              </a:rPr>
              <a:t>. Kodak was a market leader until digital disruption eclipsed film photography with digital photos. Failing to see the disruptive forces affecting their industry and to truly embrace the new business models poses a major risk for digital companies today".</a:t>
            </a:r>
            <a:r>
              <a:rPr kumimoji="0" lang="en-US" sz="1100" b="0" i="0" u="none" strike="noStrike" kern="0" cap="none" spc="0" normalizeH="0" baseline="0" noProof="0" dirty="0">
                <a:ln>
                  <a:noFill/>
                </a:ln>
                <a:solidFill>
                  <a:sysClr val="windowText" lastClr="000000"/>
                </a:solidFill>
                <a:effectLst/>
                <a:uLnTx/>
                <a:uFillTx/>
                <a:latin typeface="Calibri"/>
                <a:ea typeface="Calibri"/>
                <a:cs typeface="Times New Roman"/>
              </a:rPr>
              <a:t> </a:t>
            </a:r>
            <a:endParaRPr kumimoji="0" lang="el-GR" sz="11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7" name="Θέση υποσέλιδου 9"/>
          <p:cNvSpPr>
            <a:spLocks noGrp="1"/>
          </p:cNvSpPr>
          <p:nvPr>
            <p:ph type="ftr" sz="quarter" idx="11"/>
          </p:nvPr>
        </p:nvSpPr>
        <p:spPr>
          <a:xfrm>
            <a:off x="1115616" y="6165304"/>
            <a:ext cx="3962400" cy="457200"/>
          </a:xfrm>
        </p:spPr>
        <p:txBody>
          <a:bodyPr/>
          <a:lstStyle/>
          <a:p>
            <a:r>
              <a:rPr lang="en-US" sz="1800" dirty="0">
                <a:solidFill>
                  <a:schemeClr val="tx1"/>
                </a:solidFill>
              </a:rPr>
              <a:t>An analyst in Harvard Business Review</a:t>
            </a:r>
            <a:endParaRPr lang="el-GR" sz="1800" dirty="0">
              <a:solidFill>
                <a:schemeClr val="tx1"/>
              </a:solidFill>
            </a:endParaRPr>
          </a:p>
        </p:txBody>
      </p:sp>
      <p:sp>
        <p:nvSpPr>
          <p:cNvPr id="8" name="Θέση υποσέλιδου 9"/>
          <p:cNvSpPr txBox="1">
            <a:spLocks/>
          </p:cNvSpPr>
          <p:nvPr/>
        </p:nvSpPr>
        <p:spPr>
          <a:xfrm>
            <a:off x="683568" y="3284984"/>
            <a:ext cx="3962400" cy="576064"/>
          </a:xfrm>
          <a:prstGeom prst="rect">
            <a:avLst/>
          </a:prstGeom>
        </p:spPr>
        <p:txBody>
          <a:bodyPr anchor="ctr" anchorCtr="0"/>
          <a:lstStyle>
            <a:defPPr>
              <a:defRPr lang="el-GR"/>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tx1"/>
                </a:solidFill>
              </a:rPr>
              <a:t>An Ericsson study among Danish companies</a:t>
            </a:r>
            <a:endParaRPr lang="el-GR" sz="1800" dirty="0">
              <a:solidFill>
                <a:schemeClr val="tx1"/>
              </a:solidFill>
            </a:endParaRPr>
          </a:p>
        </p:txBody>
      </p:sp>
    </p:spTree>
    <p:extLst>
      <p:ext uri="{BB962C8B-B14F-4D97-AF65-F5344CB8AC3E}">
        <p14:creationId xmlns:p14="http://schemas.microsoft.com/office/powerpoint/2010/main" val="43795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pPr algn="ctr"/>
            <a:r>
              <a:rPr lang="en-US" dirty="0"/>
              <a:t>The entrepreneurial opportunities &amp; benefits of </a:t>
            </a:r>
            <a:r>
              <a:rPr lang="en-US" dirty="0" err="1"/>
              <a:t>IoT</a:t>
            </a:r>
            <a:r>
              <a:rPr lang="en-US" dirty="0"/>
              <a:t> </a:t>
            </a:r>
            <a:endParaRPr lang="el-GR" dirty="0"/>
          </a:p>
        </p:txBody>
      </p:sp>
      <p:sp>
        <p:nvSpPr>
          <p:cNvPr id="3" name="Θέση περιεχομένου 2"/>
          <p:cNvSpPr>
            <a:spLocks noGrp="1"/>
          </p:cNvSpPr>
          <p:nvPr>
            <p:ph sz="quarter" idx="1"/>
          </p:nvPr>
        </p:nvSpPr>
        <p:spPr>
          <a:xfrm>
            <a:off x="914400" y="1447800"/>
            <a:ext cx="6969968" cy="2773288"/>
          </a:xfrm>
        </p:spPr>
        <p:txBody>
          <a:bodyPr/>
          <a:lstStyle/>
          <a:p>
            <a:pPr lvl="0"/>
            <a:r>
              <a:rPr lang="en-US" dirty="0"/>
              <a:t>for the individual, </a:t>
            </a:r>
            <a:endParaRPr lang="el-GR" dirty="0"/>
          </a:p>
          <a:p>
            <a:pPr lvl="0"/>
            <a:r>
              <a:rPr lang="en-US" dirty="0"/>
              <a:t>for primary and tertiary production (agriculture and transportation), </a:t>
            </a:r>
            <a:endParaRPr lang="el-GR" dirty="0"/>
          </a:p>
          <a:p>
            <a:pPr lvl="0"/>
            <a:r>
              <a:rPr lang="en-US" dirty="0"/>
              <a:t>for research purposes (big data), </a:t>
            </a:r>
            <a:endParaRPr lang="el-GR" dirty="0"/>
          </a:p>
          <a:p>
            <a:pPr lvl="0"/>
            <a:r>
              <a:rPr lang="en-US" dirty="0"/>
              <a:t>for environmental protection. </a:t>
            </a:r>
            <a:endParaRPr lang="el-GR" dirty="0"/>
          </a:p>
          <a:p>
            <a:endParaRPr lang="el-GR" dirty="0"/>
          </a:p>
        </p:txBody>
      </p:sp>
      <p:sp>
        <p:nvSpPr>
          <p:cNvPr id="4" name="Ελλειψοειδής επεξήγηση 3"/>
          <p:cNvSpPr/>
          <p:nvPr/>
        </p:nvSpPr>
        <p:spPr>
          <a:xfrm>
            <a:off x="5508104" y="4127942"/>
            <a:ext cx="2880320" cy="1800200"/>
          </a:xfrm>
          <a:prstGeom prst="wedgeEllipseCallout">
            <a:avLst>
              <a:gd name="adj1" fmla="val -43440"/>
              <a:gd name="adj2" fmla="val 740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Discuss </a:t>
            </a:r>
            <a:endParaRPr lang="el-GR" sz="3600" dirty="0"/>
          </a:p>
        </p:txBody>
      </p:sp>
    </p:spTree>
    <p:extLst>
      <p:ext uri="{BB962C8B-B14F-4D97-AF65-F5344CB8AC3E}">
        <p14:creationId xmlns:p14="http://schemas.microsoft.com/office/powerpoint/2010/main" val="1032603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914400" y="274638"/>
            <a:ext cx="7772400" cy="778098"/>
          </a:xfrm>
        </p:spPr>
        <p:txBody>
          <a:bodyPr/>
          <a:lstStyle/>
          <a:p>
            <a:pPr algn="ctr"/>
            <a:r>
              <a:rPr lang="en-US" dirty="0"/>
              <a:t>Useful vocabulary</a:t>
            </a:r>
            <a:endParaRPr lang="el-GR" dirty="0"/>
          </a:p>
        </p:txBody>
      </p:sp>
      <p:sp>
        <p:nvSpPr>
          <p:cNvPr id="3" name="Θέση περιεχομένου 2"/>
          <p:cNvSpPr>
            <a:spLocks noGrp="1"/>
          </p:cNvSpPr>
          <p:nvPr>
            <p:ph sz="quarter" idx="1"/>
          </p:nvPr>
        </p:nvSpPr>
        <p:spPr>
          <a:xfrm>
            <a:off x="395536" y="1124744"/>
            <a:ext cx="8291264" cy="4320480"/>
          </a:xfrm>
        </p:spPr>
        <p:txBody>
          <a:bodyPr>
            <a:normAutofit/>
          </a:bodyPr>
          <a:lstStyle/>
          <a:p>
            <a:pPr lvl="0"/>
            <a:r>
              <a:rPr lang="en-US" dirty="0"/>
              <a:t>From a [entrepreneurial/ business-oriented/ profit-making] [perspective/ point of view]</a:t>
            </a:r>
            <a:endParaRPr lang="el-GR" dirty="0"/>
          </a:p>
          <a:p>
            <a:pPr lvl="0"/>
            <a:r>
              <a:rPr lang="en-US" dirty="0"/>
              <a:t>As for…, Concerning…, As concerns…, </a:t>
            </a:r>
            <a:endParaRPr lang="el-GR" dirty="0"/>
          </a:p>
          <a:p>
            <a:pPr lvl="0"/>
            <a:r>
              <a:rPr lang="en-US" dirty="0"/>
              <a:t>In terms of…, With respect to…, As far as… </a:t>
            </a:r>
            <a:endParaRPr lang="el-GR" dirty="0"/>
          </a:p>
          <a:p>
            <a:pPr lvl="0"/>
            <a:r>
              <a:rPr lang="en-US" dirty="0"/>
              <a:t>An asset/ advantage, </a:t>
            </a:r>
            <a:endParaRPr lang="el-GR" dirty="0"/>
          </a:p>
          <a:p>
            <a:pPr lvl="0"/>
            <a:r>
              <a:rPr lang="en-US" dirty="0"/>
              <a:t>… facilitates/ enhances…</a:t>
            </a:r>
            <a:endParaRPr lang="el-GR" dirty="0"/>
          </a:p>
          <a:p>
            <a:pPr lvl="0"/>
            <a:r>
              <a:rPr lang="en-US" dirty="0"/>
              <a:t>Beneficial, lucrative, advantageous, </a:t>
            </a:r>
            <a:r>
              <a:rPr lang="en-US" dirty="0" err="1"/>
              <a:t>favourable</a:t>
            </a:r>
            <a:r>
              <a:rPr lang="en-US" dirty="0"/>
              <a:t>, promising, valuable, </a:t>
            </a:r>
            <a:endParaRPr lang="el-GR" dirty="0"/>
          </a:p>
          <a:p>
            <a:pPr lvl="0"/>
            <a:r>
              <a:rPr lang="en-US" dirty="0"/>
              <a:t>A win-win situation </a:t>
            </a:r>
            <a:endParaRPr lang="el-GR" dirty="0"/>
          </a:p>
          <a:p>
            <a:endParaRPr lang="el-GR" dirty="0"/>
          </a:p>
        </p:txBody>
      </p:sp>
      <p:sp>
        <p:nvSpPr>
          <p:cNvPr id="4" name="Ελλειψοειδής επεξήγηση 3"/>
          <p:cNvSpPr/>
          <p:nvPr/>
        </p:nvSpPr>
        <p:spPr>
          <a:xfrm>
            <a:off x="6084168" y="4543222"/>
            <a:ext cx="2714600" cy="1584176"/>
          </a:xfrm>
          <a:prstGeom prst="wedgeEllipseCallout">
            <a:avLst>
              <a:gd name="adj1" fmla="val -45841"/>
              <a:gd name="adj2" fmla="val 694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Work in pairs to write </a:t>
            </a:r>
            <a:endParaRPr lang="el-GR" sz="2800" b="1" dirty="0"/>
          </a:p>
        </p:txBody>
      </p:sp>
    </p:spTree>
    <p:extLst>
      <p:ext uri="{BB962C8B-B14F-4D97-AF65-F5344CB8AC3E}">
        <p14:creationId xmlns:p14="http://schemas.microsoft.com/office/powerpoint/2010/main" val="157887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endParaRPr lang="el-GR"/>
          </a:p>
        </p:txBody>
      </p:sp>
      <p:sp>
        <p:nvSpPr>
          <p:cNvPr id="3" name="Θέση περιεχομένου 2"/>
          <p:cNvSpPr>
            <a:spLocks noGrp="1"/>
          </p:cNvSpPr>
          <p:nvPr>
            <p:ph sz="quarter" idx="1"/>
          </p:nvPr>
        </p:nvSpPr>
        <p:spPr/>
        <p:txBody>
          <a:bodyPr/>
          <a:lstStyle/>
          <a:p>
            <a:endParaRPr lang="el-GR"/>
          </a:p>
        </p:txBody>
      </p:sp>
    </p:spTree>
    <p:extLst>
      <p:ext uri="{BB962C8B-B14F-4D97-AF65-F5344CB8AC3E}">
        <p14:creationId xmlns:p14="http://schemas.microsoft.com/office/powerpoint/2010/main" val="2703296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914400" y="274638"/>
            <a:ext cx="7772400" cy="850106"/>
          </a:xfrm>
        </p:spPr>
        <p:txBody>
          <a:bodyPr/>
          <a:lstStyle/>
          <a:p>
            <a:pPr algn="ctr"/>
            <a:r>
              <a:rPr lang="en-US" dirty="0"/>
              <a:t>Derivatives </a:t>
            </a:r>
            <a:endParaRPr lang="el-GR" dirty="0"/>
          </a:p>
        </p:txBody>
      </p:sp>
      <p:graphicFrame>
        <p:nvGraphicFramePr>
          <p:cNvPr id="4" name="Θέση περιεχομένου 3"/>
          <p:cNvGraphicFramePr>
            <a:graphicFrameLocks noGrp="1"/>
          </p:cNvGraphicFramePr>
          <p:nvPr>
            <p:ph sz="quarter" idx="1"/>
            <p:extLst>
              <p:ext uri="{D42A27DB-BD31-4B8C-83A1-F6EECF244321}">
                <p14:modId xmlns:p14="http://schemas.microsoft.com/office/powerpoint/2010/main" val="3653293318"/>
              </p:ext>
            </p:extLst>
          </p:nvPr>
        </p:nvGraphicFramePr>
        <p:xfrm>
          <a:off x="467544" y="1124744"/>
          <a:ext cx="8219256" cy="5626902"/>
        </p:xfrm>
        <a:graphic>
          <a:graphicData uri="http://schemas.openxmlformats.org/drawingml/2006/table">
            <a:tbl>
              <a:tblPr firstRow="1" bandRow="1">
                <a:tableStyleId>{5C22544A-7EE6-4342-B048-85BDC9FD1C3A}</a:tableStyleId>
              </a:tblPr>
              <a:tblGrid>
                <a:gridCol w="2739752">
                  <a:extLst>
                    <a:ext uri="{9D8B030D-6E8A-4147-A177-3AD203B41FA5}">
                      <a16:colId xmlns:a16="http://schemas.microsoft.com/office/drawing/2014/main" val="20000"/>
                    </a:ext>
                  </a:extLst>
                </a:gridCol>
                <a:gridCol w="2739752">
                  <a:extLst>
                    <a:ext uri="{9D8B030D-6E8A-4147-A177-3AD203B41FA5}">
                      <a16:colId xmlns:a16="http://schemas.microsoft.com/office/drawing/2014/main" val="20001"/>
                    </a:ext>
                  </a:extLst>
                </a:gridCol>
                <a:gridCol w="2739752">
                  <a:extLst>
                    <a:ext uri="{9D8B030D-6E8A-4147-A177-3AD203B41FA5}">
                      <a16:colId xmlns:a16="http://schemas.microsoft.com/office/drawing/2014/main" val="20002"/>
                    </a:ext>
                  </a:extLst>
                </a:gridCol>
              </a:tblGrid>
              <a:tr h="487653">
                <a:tc>
                  <a:txBody>
                    <a:bodyPr/>
                    <a:lstStyle/>
                    <a:p>
                      <a:pPr algn="ctr"/>
                      <a:r>
                        <a:rPr lang="en-US" dirty="0"/>
                        <a:t>Verb</a:t>
                      </a:r>
                      <a:endParaRPr lang="el-GR" dirty="0"/>
                    </a:p>
                  </a:txBody>
                  <a:tcPr/>
                </a:tc>
                <a:tc>
                  <a:txBody>
                    <a:bodyPr/>
                    <a:lstStyle/>
                    <a:p>
                      <a:pPr algn="ctr"/>
                      <a:r>
                        <a:rPr lang="en-US" dirty="0"/>
                        <a:t>Noun</a:t>
                      </a:r>
                      <a:endParaRPr lang="el-GR" dirty="0"/>
                    </a:p>
                  </a:txBody>
                  <a:tcPr/>
                </a:tc>
                <a:tc>
                  <a:txBody>
                    <a:bodyPr/>
                    <a:lstStyle/>
                    <a:p>
                      <a:pPr algn="ctr"/>
                      <a:r>
                        <a:rPr lang="en-US" dirty="0" err="1"/>
                        <a:t>Adj</a:t>
                      </a:r>
                      <a:r>
                        <a:rPr lang="en-US" dirty="0"/>
                        <a:t> </a:t>
                      </a:r>
                      <a:endParaRPr lang="el-GR" dirty="0"/>
                    </a:p>
                  </a:txBody>
                  <a:tcPr/>
                </a:tc>
                <a:extLst>
                  <a:ext uri="{0D108BD9-81ED-4DB2-BD59-A6C34878D82A}">
                    <a16:rowId xmlns:a16="http://schemas.microsoft.com/office/drawing/2014/main" val="10000"/>
                  </a:ext>
                </a:extLst>
              </a:tr>
              <a:tr h="487653">
                <a:tc>
                  <a:txBody>
                    <a:bodyPr/>
                    <a:lstStyle/>
                    <a:p>
                      <a:r>
                        <a:rPr lang="en-US" sz="2200" dirty="0"/>
                        <a:t>Distribute</a:t>
                      </a:r>
                      <a:endParaRPr lang="el-GR" sz="2200" dirty="0"/>
                    </a:p>
                  </a:txBody>
                  <a:tcPr/>
                </a:tc>
                <a:tc>
                  <a:txBody>
                    <a:bodyPr/>
                    <a:lstStyle/>
                    <a:p>
                      <a:r>
                        <a:rPr lang="en-US" sz="2200"/>
                        <a:t>distributor, </a:t>
                      </a:r>
                      <a:r>
                        <a:rPr lang="en-US" sz="2200" dirty="0"/>
                        <a:t>distribution</a:t>
                      </a:r>
                      <a:endParaRPr lang="el-GR" sz="2200" dirty="0"/>
                    </a:p>
                  </a:txBody>
                  <a:tcPr/>
                </a:tc>
                <a:tc>
                  <a:txBody>
                    <a:bodyPr/>
                    <a:lstStyle/>
                    <a:p>
                      <a:r>
                        <a:rPr lang="en-US" sz="2200" dirty="0"/>
                        <a:t>distributed</a:t>
                      </a:r>
                      <a:endParaRPr lang="el-GR" sz="2200" dirty="0"/>
                    </a:p>
                  </a:txBody>
                  <a:tcPr/>
                </a:tc>
                <a:extLst>
                  <a:ext uri="{0D108BD9-81ED-4DB2-BD59-A6C34878D82A}">
                    <a16:rowId xmlns:a16="http://schemas.microsoft.com/office/drawing/2014/main" val="10001"/>
                  </a:ext>
                </a:extLst>
              </a:tr>
              <a:tr h="841704">
                <a:tc>
                  <a:txBody>
                    <a:bodyPr/>
                    <a:lstStyle/>
                    <a:p>
                      <a:endParaRPr lang="el-GR" sz="2200" dirty="0"/>
                    </a:p>
                  </a:txBody>
                  <a:tcPr/>
                </a:tc>
                <a:tc>
                  <a:txBody>
                    <a:bodyPr/>
                    <a:lstStyle/>
                    <a:p>
                      <a:r>
                        <a:rPr lang="en-US" sz="2200" dirty="0"/>
                        <a:t>enterprise, entrepren</a:t>
                      </a:r>
                      <a:r>
                        <a:rPr lang="en-US" sz="2200" b="1" dirty="0"/>
                        <a:t>eur,</a:t>
                      </a:r>
                      <a:r>
                        <a:rPr lang="en-US" sz="2200" dirty="0"/>
                        <a:t> entreprene</a:t>
                      </a:r>
                      <a:r>
                        <a:rPr lang="en-US" sz="2200" b="1" dirty="0"/>
                        <a:t>ur</a:t>
                      </a:r>
                      <a:r>
                        <a:rPr lang="en-US" sz="2200" dirty="0"/>
                        <a:t>s</a:t>
                      </a:r>
                      <a:r>
                        <a:rPr lang="en-US" sz="2200" i="1" dirty="0"/>
                        <a:t>hip</a:t>
                      </a:r>
                      <a:endParaRPr lang="el-GR" sz="2200" i="1" dirty="0"/>
                    </a:p>
                  </a:txBody>
                  <a:tcPr/>
                </a:tc>
                <a:tc>
                  <a:txBody>
                    <a:bodyPr/>
                    <a:lstStyle/>
                    <a:p>
                      <a:r>
                        <a:rPr lang="en-US" sz="2200" dirty="0"/>
                        <a:t>entrepreneur</a:t>
                      </a:r>
                      <a:r>
                        <a:rPr lang="en-US" sz="2200" b="1" dirty="0"/>
                        <a:t>ial</a:t>
                      </a:r>
                      <a:endParaRPr lang="el-GR" sz="2200" b="1" dirty="0"/>
                    </a:p>
                  </a:txBody>
                  <a:tcPr/>
                </a:tc>
                <a:extLst>
                  <a:ext uri="{0D108BD9-81ED-4DB2-BD59-A6C34878D82A}">
                    <a16:rowId xmlns:a16="http://schemas.microsoft.com/office/drawing/2014/main" val="10002"/>
                  </a:ext>
                </a:extLst>
              </a:tr>
              <a:tr h="487653">
                <a:tc>
                  <a:txBody>
                    <a:bodyPr/>
                    <a:lstStyle/>
                    <a:p>
                      <a:r>
                        <a:rPr lang="en-US" sz="2200" dirty="0"/>
                        <a:t>Regulate</a:t>
                      </a:r>
                      <a:endParaRPr lang="el-GR" sz="2200" dirty="0"/>
                    </a:p>
                  </a:txBody>
                  <a:tcPr/>
                </a:tc>
                <a:tc>
                  <a:txBody>
                    <a:bodyPr/>
                    <a:lstStyle/>
                    <a:p>
                      <a:r>
                        <a:rPr lang="en-US" sz="2200" dirty="0"/>
                        <a:t>regulator, regulation</a:t>
                      </a:r>
                      <a:endParaRPr lang="el-GR" sz="2200" dirty="0"/>
                    </a:p>
                  </a:txBody>
                  <a:tcPr/>
                </a:tc>
                <a:tc>
                  <a:txBody>
                    <a:bodyPr/>
                    <a:lstStyle/>
                    <a:p>
                      <a:r>
                        <a:rPr lang="en-US" sz="2200" dirty="0"/>
                        <a:t>regulatory</a:t>
                      </a:r>
                      <a:endParaRPr lang="el-GR" sz="2200" dirty="0"/>
                    </a:p>
                  </a:txBody>
                  <a:tcPr/>
                </a:tc>
                <a:extLst>
                  <a:ext uri="{0D108BD9-81ED-4DB2-BD59-A6C34878D82A}">
                    <a16:rowId xmlns:a16="http://schemas.microsoft.com/office/drawing/2014/main" val="10003"/>
                  </a:ext>
                </a:extLst>
              </a:tr>
              <a:tr h="841704">
                <a:tc>
                  <a:txBody>
                    <a:bodyPr/>
                    <a:lstStyle/>
                    <a:p>
                      <a:r>
                        <a:rPr lang="en-US" sz="2200" dirty="0"/>
                        <a:t>Compete</a:t>
                      </a:r>
                      <a:endParaRPr lang="el-GR" sz="2200" dirty="0"/>
                    </a:p>
                  </a:txBody>
                  <a:tcPr/>
                </a:tc>
                <a:tc>
                  <a:txBody>
                    <a:bodyPr/>
                    <a:lstStyle/>
                    <a:p>
                      <a:r>
                        <a:rPr lang="en-US" sz="2200" dirty="0"/>
                        <a:t>competitor, competition, competitiveness</a:t>
                      </a:r>
                      <a:r>
                        <a:rPr lang="en-US" sz="2200" baseline="0" dirty="0"/>
                        <a:t> </a:t>
                      </a:r>
                      <a:endParaRPr lang="el-GR" sz="2200" dirty="0"/>
                    </a:p>
                  </a:txBody>
                  <a:tcPr/>
                </a:tc>
                <a:tc>
                  <a:txBody>
                    <a:bodyPr/>
                    <a:lstStyle/>
                    <a:p>
                      <a:r>
                        <a:rPr lang="en-US" sz="2200" dirty="0"/>
                        <a:t>competitive</a:t>
                      </a:r>
                      <a:endParaRPr lang="el-GR" sz="2200" dirty="0"/>
                    </a:p>
                  </a:txBody>
                  <a:tcPr/>
                </a:tc>
                <a:extLst>
                  <a:ext uri="{0D108BD9-81ED-4DB2-BD59-A6C34878D82A}">
                    <a16:rowId xmlns:a16="http://schemas.microsoft.com/office/drawing/2014/main" val="10004"/>
                  </a:ext>
                </a:extLst>
              </a:tr>
              <a:tr h="487653">
                <a:tc>
                  <a:txBody>
                    <a:bodyPr/>
                    <a:lstStyle/>
                    <a:p>
                      <a:endParaRPr lang="el-GR" sz="2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(in)sufficiency</a:t>
                      </a:r>
                      <a:endParaRPr lang="el-GR" sz="2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(in) sufficient</a:t>
                      </a:r>
                      <a:endParaRPr lang="el-GR" sz="2200" dirty="0"/>
                    </a:p>
                  </a:txBody>
                  <a:tcPr/>
                </a:tc>
                <a:extLst>
                  <a:ext uri="{0D108BD9-81ED-4DB2-BD59-A6C34878D82A}">
                    <a16:rowId xmlns:a16="http://schemas.microsoft.com/office/drawing/2014/main" val="10005"/>
                  </a:ext>
                </a:extLst>
              </a:tr>
              <a:tr h="487653">
                <a:tc>
                  <a:txBody>
                    <a:bodyPr/>
                    <a:lstStyle/>
                    <a:p>
                      <a:r>
                        <a:rPr lang="en-US" sz="2200" dirty="0"/>
                        <a:t>Innovate</a:t>
                      </a:r>
                      <a:endParaRPr lang="el-GR" sz="2200" dirty="0"/>
                    </a:p>
                  </a:txBody>
                  <a:tcPr/>
                </a:tc>
                <a:tc>
                  <a:txBody>
                    <a:bodyPr/>
                    <a:lstStyle/>
                    <a:p>
                      <a:r>
                        <a:rPr lang="en-US" sz="2200" dirty="0"/>
                        <a:t>innovator, innovation</a:t>
                      </a:r>
                      <a:endParaRPr lang="el-GR" sz="2200" dirty="0"/>
                    </a:p>
                  </a:txBody>
                  <a:tcPr/>
                </a:tc>
                <a:tc>
                  <a:txBody>
                    <a:bodyPr/>
                    <a:lstStyle/>
                    <a:p>
                      <a:r>
                        <a:rPr lang="en-US" sz="2200" dirty="0"/>
                        <a:t>innovative</a:t>
                      </a:r>
                      <a:endParaRPr lang="el-GR" sz="2200" dirty="0"/>
                    </a:p>
                  </a:txBody>
                  <a:tcPr/>
                </a:tc>
                <a:extLst>
                  <a:ext uri="{0D108BD9-81ED-4DB2-BD59-A6C34878D82A}">
                    <a16:rowId xmlns:a16="http://schemas.microsoft.com/office/drawing/2014/main" val="10006"/>
                  </a:ext>
                </a:extLst>
              </a:tr>
              <a:tr h="487653">
                <a:tc>
                  <a:txBody>
                    <a:bodyPr/>
                    <a:lstStyle/>
                    <a:p>
                      <a:r>
                        <a:rPr lang="en-US" sz="2200" dirty="0"/>
                        <a:t>Integrate</a:t>
                      </a:r>
                      <a:endParaRPr lang="el-GR" sz="2200" dirty="0"/>
                    </a:p>
                  </a:txBody>
                  <a:tcPr/>
                </a:tc>
                <a:tc>
                  <a:txBody>
                    <a:bodyPr/>
                    <a:lstStyle/>
                    <a:p>
                      <a:r>
                        <a:rPr lang="en-US" sz="2200" dirty="0"/>
                        <a:t>integration, integrity </a:t>
                      </a:r>
                      <a:endParaRPr lang="el-GR" sz="2200" dirty="0"/>
                    </a:p>
                  </a:txBody>
                  <a:tcPr/>
                </a:tc>
                <a:tc>
                  <a:txBody>
                    <a:bodyPr/>
                    <a:lstStyle/>
                    <a:p>
                      <a:r>
                        <a:rPr lang="en-US" sz="2200" dirty="0"/>
                        <a:t>integrated </a:t>
                      </a:r>
                      <a:endParaRPr lang="el-GR" sz="2200" dirty="0"/>
                    </a:p>
                  </a:txBody>
                  <a:tcPr/>
                </a:tc>
                <a:extLst>
                  <a:ext uri="{0D108BD9-81ED-4DB2-BD59-A6C34878D82A}">
                    <a16:rowId xmlns:a16="http://schemas.microsoft.com/office/drawing/2014/main" val="10007"/>
                  </a:ext>
                </a:extLst>
              </a:tr>
              <a:tr h="746044">
                <a:tc>
                  <a:txBody>
                    <a:bodyPr/>
                    <a:lstStyle/>
                    <a:p>
                      <a:r>
                        <a:rPr lang="en-US" sz="2200" dirty="0" err="1"/>
                        <a:t>Sensitise</a:t>
                      </a:r>
                      <a:endParaRPr lang="el-GR" sz="2200" dirty="0"/>
                    </a:p>
                  </a:txBody>
                  <a:tcPr/>
                </a:tc>
                <a:tc>
                  <a:txBody>
                    <a:bodyPr/>
                    <a:lstStyle/>
                    <a:p>
                      <a:r>
                        <a:rPr lang="en-US" sz="2200" dirty="0"/>
                        <a:t>senses</a:t>
                      </a:r>
                      <a:endParaRPr lang="el-GR" sz="2200" dirty="0"/>
                    </a:p>
                  </a:txBody>
                  <a:tcPr/>
                </a:tc>
                <a:tc>
                  <a:txBody>
                    <a:bodyPr/>
                    <a:lstStyle/>
                    <a:p>
                      <a:r>
                        <a:rPr lang="en-US" sz="2200" dirty="0"/>
                        <a:t>Sensitive, sensible, sentimental </a:t>
                      </a:r>
                      <a:endParaRPr lang="el-GR" sz="22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9651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8DCBBC0-3429-468D-AE26-E5DE532E4C90}"/>
              </a:ext>
            </a:extLst>
          </p:cNvPr>
          <p:cNvSpPr>
            <a:spLocks noGrp="1"/>
          </p:cNvSpPr>
          <p:nvPr>
            <p:ph type="title"/>
          </p:nvPr>
        </p:nvSpPr>
        <p:spPr/>
        <p:txBody>
          <a:bodyPr/>
          <a:lstStyle/>
          <a:p>
            <a:r>
              <a:rPr lang="en-US" dirty="0"/>
              <a:t>Comments on the 1</a:t>
            </a:r>
            <a:r>
              <a:rPr lang="en-US" baseline="30000" dirty="0"/>
              <a:t>st</a:t>
            </a:r>
            <a:r>
              <a:rPr lang="en-US" dirty="0"/>
              <a:t> test</a:t>
            </a:r>
          </a:p>
        </p:txBody>
      </p:sp>
      <p:sp>
        <p:nvSpPr>
          <p:cNvPr id="3" name="Θέση περιεχομένου 2">
            <a:extLst>
              <a:ext uri="{FF2B5EF4-FFF2-40B4-BE49-F238E27FC236}">
                <a16:creationId xmlns:a16="http://schemas.microsoft.com/office/drawing/2014/main" id="{A73DFEBF-8749-46EC-BB24-CC80FE951898}"/>
              </a:ext>
            </a:extLst>
          </p:cNvPr>
          <p:cNvSpPr>
            <a:spLocks noGrp="1"/>
          </p:cNvSpPr>
          <p:nvPr>
            <p:ph sz="quarter" idx="1"/>
          </p:nvPr>
        </p:nvSpPr>
        <p:spPr>
          <a:xfrm>
            <a:off x="914400" y="1447800"/>
            <a:ext cx="7772400" cy="4861520"/>
          </a:xfrm>
        </p:spPr>
        <p:txBody>
          <a:bodyPr>
            <a:normAutofit/>
          </a:bodyPr>
          <a:lstStyle/>
          <a:p>
            <a:r>
              <a:rPr lang="en-US" dirty="0"/>
              <a:t>Punctuation marks immediately after the word and then a space e.g. </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past decades have seen huge advances (hello) in electronic communications</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from the rise of the Internet to the ubiquity of mobile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devices. However</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communication …</a:t>
            </a:r>
          </a:p>
          <a:p>
            <a:endParaRPr lang="en-US" sz="1800" dirty="0">
              <a:latin typeface="Calibri" panose="020F0502020204030204" pitchFamily="34" charset="0"/>
              <a:cs typeface="Times New Roman" panose="02020603050405020304" pitchFamily="18" charset="0"/>
            </a:endParaRPr>
          </a:p>
          <a:p>
            <a:pPr algn="l"/>
            <a:r>
              <a:rPr lang="en-US" b="1" i="0" dirty="0">
                <a:solidFill>
                  <a:srgbClr val="404040"/>
                </a:solidFill>
                <a:effectLst/>
                <a:latin typeface="Arial" panose="020B0604020202020204" pitchFamily="34" charset="0"/>
              </a:rPr>
              <a:t>outrun</a:t>
            </a:r>
            <a:r>
              <a:rPr lang="en-US" dirty="0">
                <a:solidFill>
                  <a:srgbClr val="404040"/>
                </a:solidFill>
                <a:latin typeface="Arial" panose="020B0604020202020204" pitchFamily="34" charset="0"/>
              </a:rPr>
              <a:t>=</a:t>
            </a:r>
            <a:r>
              <a:rPr lang="en-US" b="0" i="0" dirty="0">
                <a:solidFill>
                  <a:srgbClr val="404040"/>
                </a:solidFill>
                <a:effectLst/>
                <a:latin typeface="Arial" panose="020B0604020202020204" pitchFamily="34" charset="0"/>
              </a:rPr>
              <a:t>To run faster than.</a:t>
            </a:r>
          </a:p>
          <a:p>
            <a:pPr lvl="1"/>
            <a:r>
              <a:rPr lang="en-US" b="0" i="0" dirty="0">
                <a:solidFill>
                  <a:srgbClr val="404040"/>
                </a:solidFill>
                <a:effectLst/>
                <a:latin typeface="Arial" panose="020B0604020202020204" pitchFamily="34" charset="0"/>
              </a:rPr>
              <a:t>To escape from</a:t>
            </a:r>
          </a:p>
          <a:p>
            <a:pPr lvl="1"/>
            <a:r>
              <a:rPr lang="en-US" b="0" i="0" dirty="0">
                <a:solidFill>
                  <a:srgbClr val="404040"/>
                </a:solidFill>
                <a:effectLst/>
                <a:latin typeface="Arial" panose="020B0604020202020204" pitchFamily="34" charset="0"/>
              </a:rPr>
              <a:t>To go beyond; exceed</a:t>
            </a:r>
          </a:p>
          <a:p>
            <a:pPr marL="320040" lvl="1" indent="0">
              <a:buNone/>
            </a:pPr>
            <a:endParaRPr lang="en-US" b="0" i="0" dirty="0">
              <a:solidFill>
                <a:srgbClr val="404040"/>
              </a:solidFill>
              <a:effectLst/>
              <a:latin typeface="Arial" panose="020B0604020202020204" pitchFamily="34" charset="0"/>
            </a:endParaRPr>
          </a:p>
          <a:p>
            <a:r>
              <a:rPr lang="en-US" b="1" dirty="0"/>
              <a:t>Research studies </a:t>
            </a:r>
            <a:r>
              <a:rPr lang="en-US" dirty="0"/>
              <a:t>NOT researches (research: uncountable noun)</a:t>
            </a:r>
          </a:p>
        </p:txBody>
      </p:sp>
    </p:spTree>
    <p:extLst>
      <p:ext uri="{BB962C8B-B14F-4D97-AF65-F5344CB8AC3E}">
        <p14:creationId xmlns:p14="http://schemas.microsoft.com/office/powerpoint/2010/main" val="1141269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1"/>
          <p:cNvSpPr>
            <a:spLocks noGrp="1"/>
          </p:cNvSpPr>
          <p:nvPr>
            <p:ph type="title"/>
          </p:nvPr>
        </p:nvSpPr>
        <p:spPr/>
        <p:txBody>
          <a:bodyPr>
            <a:normAutofit fontScale="90000"/>
          </a:bodyPr>
          <a:lstStyle/>
          <a:p>
            <a:r>
              <a:rPr lang="en-US" dirty="0">
                <a:solidFill>
                  <a:schemeClr val="tx1"/>
                </a:solidFill>
              </a:rPr>
              <a:t>Match the words with their definitions</a:t>
            </a:r>
            <a:endParaRPr lang="el-GR" dirty="0">
              <a:solidFill>
                <a:schemeClr val="tx1"/>
              </a:solidFill>
            </a:endParaRPr>
          </a:p>
        </p:txBody>
      </p:sp>
      <p:sp>
        <p:nvSpPr>
          <p:cNvPr id="3" name="Θέση περιεχομένου 2"/>
          <p:cNvSpPr>
            <a:spLocks noGrp="1"/>
          </p:cNvSpPr>
          <p:nvPr>
            <p:ph sz="quarter" idx="1"/>
          </p:nvPr>
        </p:nvSpPr>
        <p:spPr>
          <a:xfrm>
            <a:off x="914400" y="1447800"/>
            <a:ext cx="3749040" cy="4861520"/>
          </a:xfrm>
        </p:spPr>
        <p:txBody>
          <a:bodyPr>
            <a:normAutofit fontScale="92500" lnSpcReduction="10000"/>
          </a:bodyPr>
          <a:lstStyle/>
          <a:p>
            <a:pPr marL="514350" indent="-514350">
              <a:buFont typeface="+mj-lt"/>
              <a:buAutoNum type="arabicPeriod"/>
            </a:pPr>
            <a:r>
              <a:rPr lang="fr-FR" dirty="0"/>
              <a:t>Accrue </a:t>
            </a:r>
          </a:p>
          <a:p>
            <a:pPr marL="514350" indent="-514350">
              <a:buFont typeface="+mj-lt"/>
              <a:buAutoNum type="arabicPeriod"/>
            </a:pPr>
            <a:r>
              <a:rPr lang="fr-FR" dirty="0" err="1"/>
              <a:t>Allocate</a:t>
            </a:r>
            <a:r>
              <a:rPr lang="fr-FR" dirty="0"/>
              <a:t> </a:t>
            </a:r>
          </a:p>
          <a:p>
            <a:pPr marL="514350" indent="-514350">
              <a:buFont typeface="+mj-lt"/>
              <a:buAutoNum type="arabicPeriod"/>
            </a:pPr>
            <a:r>
              <a:rPr lang="fr-FR" dirty="0" err="1"/>
              <a:t>Assets</a:t>
            </a:r>
            <a:r>
              <a:rPr lang="fr-FR" dirty="0"/>
              <a:t> </a:t>
            </a:r>
          </a:p>
          <a:p>
            <a:pPr marL="514350" indent="-514350">
              <a:buFont typeface="+mj-lt"/>
              <a:buAutoNum type="arabicPeriod"/>
            </a:pPr>
            <a:r>
              <a:rPr lang="fr-FR" dirty="0"/>
              <a:t>Consent </a:t>
            </a:r>
          </a:p>
          <a:p>
            <a:pPr marL="514350" indent="-514350">
              <a:buFont typeface="+mj-lt"/>
              <a:buAutoNum type="arabicPeriod"/>
            </a:pPr>
            <a:r>
              <a:rPr lang="fr-FR" dirty="0"/>
              <a:t>Foster </a:t>
            </a:r>
          </a:p>
          <a:p>
            <a:pPr marL="514350" indent="-514350">
              <a:buFont typeface="+mj-lt"/>
              <a:buAutoNum type="arabicPeriod"/>
            </a:pPr>
            <a:r>
              <a:rPr lang="fr-FR" dirty="0" err="1"/>
              <a:t>Growth</a:t>
            </a:r>
            <a:endParaRPr lang="fr-FR" dirty="0"/>
          </a:p>
          <a:p>
            <a:pPr marL="514350" indent="-514350">
              <a:buFont typeface="+mj-lt"/>
              <a:buAutoNum type="arabicPeriod"/>
            </a:pPr>
            <a:r>
              <a:rPr lang="fr-FR" dirty="0"/>
              <a:t>Mandate(v)</a:t>
            </a:r>
          </a:p>
          <a:p>
            <a:pPr marL="514350" indent="-514350">
              <a:buFont typeface="+mj-lt"/>
              <a:buAutoNum type="arabicPeriod"/>
            </a:pPr>
            <a:r>
              <a:rPr lang="fr-FR" dirty="0"/>
              <a:t>Notable </a:t>
            </a:r>
          </a:p>
          <a:p>
            <a:pPr marL="514350" indent="-514350">
              <a:buFont typeface="+mj-lt"/>
              <a:buAutoNum type="arabicPeriod"/>
            </a:pPr>
            <a:r>
              <a:rPr lang="fr-FR" dirty="0"/>
              <a:t>Revenues</a:t>
            </a:r>
          </a:p>
          <a:p>
            <a:pPr marL="514350" indent="-514350">
              <a:buFont typeface="+mj-lt"/>
              <a:buAutoNum type="arabicPeriod"/>
            </a:pPr>
            <a:r>
              <a:rPr lang="fr-FR" dirty="0" err="1"/>
              <a:t>Sufficient</a:t>
            </a:r>
            <a:r>
              <a:rPr lang="fr-FR" dirty="0"/>
              <a:t> </a:t>
            </a:r>
          </a:p>
          <a:p>
            <a:pPr marL="514350" indent="-514350">
              <a:buFont typeface="+mj-lt"/>
              <a:buAutoNum type="arabicPeriod"/>
            </a:pPr>
            <a:r>
              <a:rPr lang="fr-FR" dirty="0" err="1"/>
              <a:t>Ubiquitous</a:t>
            </a:r>
            <a:endParaRPr lang="fr-FR" dirty="0"/>
          </a:p>
        </p:txBody>
      </p:sp>
      <p:sp>
        <p:nvSpPr>
          <p:cNvPr id="4" name="Θέση περιεχομένου 3"/>
          <p:cNvSpPr>
            <a:spLocks noGrp="1"/>
          </p:cNvSpPr>
          <p:nvPr>
            <p:ph sz="quarter" idx="2"/>
          </p:nvPr>
        </p:nvSpPr>
        <p:spPr>
          <a:xfrm>
            <a:off x="4933950" y="1447800"/>
            <a:ext cx="3749040" cy="4933528"/>
          </a:xfrm>
        </p:spPr>
        <p:txBody>
          <a:bodyPr>
            <a:normAutofit fontScale="92500" lnSpcReduction="10000"/>
          </a:bodyPr>
          <a:lstStyle/>
          <a:p>
            <a:pPr marL="514350" indent="-514350">
              <a:buFont typeface="+mj-lt"/>
              <a:buAutoNum type="alphaLcParenR"/>
            </a:pPr>
            <a:r>
              <a:rPr lang="en-US" dirty="0"/>
              <a:t>accumulate </a:t>
            </a:r>
          </a:p>
          <a:p>
            <a:pPr marL="514350" indent="-514350">
              <a:buFont typeface="+mj-lt"/>
              <a:buAutoNum type="alphaLcParenR"/>
            </a:pPr>
            <a:r>
              <a:rPr lang="en-US" dirty="0"/>
              <a:t>adequate</a:t>
            </a:r>
          </a:p>
          <a:p>
            <a:pPr marL="514350" indent="-514350">
              <a:buFont typeface="+mj-lt"/>
              <a:buAutoNum type="alphaLcParenR"/>
            </a:pPr>
            <a:r>
              <a:rPr lang="en-US" dirty="0"/>
              <a:t>apportion, distribute, allot, ration out</a:t>
            </a:r>
          </a:p>
          <a:p>
            <a:pPr marL="514350" indent="-514350">
              <a:buFont typeface="+mj-lt"/>
              <a:buAutoNum type="alphaLcParenR"/>
            </a:pPr>
            <a:r>
              <a:rPr lang="en-US" dirty="0"/>
              <a:t>approval, permission</a:t>
            </a:r>
          </a:p>
          <a:p>
            <a:pPr marL="514350" indent="-514350">
              <a:buFont typeface="+mj-lt"/>
              <a:buAutoNum type="alphaLcParenR"/>
            </a:pPr>
            <a:r>
              <a:rPr lang="en-US" dirty="0"/>
              <a:t>commission</a:t>
            </a:r>
          </a:p>
          <a:p>
            <a:pPr marL="514350" indent="-514350">
              <a:buFont typeface="+mj-lt"/>
              <a:buAutoNum type="alphaLcParenR"/>
            </a:pPr>
            <a:r>
              <a:rPr lang="en-US" dirty="0"/>
              <a:t>cultivate</a:t>
            </a:r>
          </a:p>
          <a:p>
            <a:pPr marL="514350" indent="-514350">
              <a:buFont typeface="+mj-lt"/>
              <a:buAutoNum type="alphaLcParenR"/>
            </a:pPr>
            <a:r>
              <a:rPr lang="en-US" dirty="0"/>
              <a:t>development</a:t>
            </a:r>
          </a:p>
          <a:p>
            <a:pPr marL="514350" indent="-514350">
              <a:buFont typeface="+mj-lt"/>
              <a:buAutoNum type="alphaLcParenR"/>
            </a:pPr>
            <a:r>
              <a:rPr lang="en-US" dirty="0"/>
              <a:t>existing everywhere</a:t>
            </a:r>
          </a:p>
          <a:p>
            <a:pPr marL="514350" indent="-514350">
              <a:buFont typeface="+mj-lt"/>
              <a:buAutoNum type="alphaLcParenR"/>
            </a:pPr>
            <a:r>
              <a:rPr lang="en-US" dirty="0"/>
              <a:t>important</a:t>
            </a:r>
          </a:p>
          <a:p>
            <a:pPr marL="514350" indent="-514350">
              <a:buFont typeface="+mj-lt"/>
              <a:buAutoNum type="alphaLcParenR"/>
            </a:pPr>
            <a:r>
              <a:rPr lang="en-US" dirty="0"/>
              <a:t>income</a:t>
            </a:r>
          </a:p>
          <a:p>
            <a:pPr marL="514350" indent="-514350">
              <a:buFont typeface="+mj-lt"/>
              <a:buAutoNum type="alphaLcParenR"/>
            </a:pPr>
            <a:r>
              <a:rPr lang="en-US" dirty="0"/>
              <a:t>valuable items, property</a:t>
            </a:r>
          </a:p>
        </p:txBody>
      </p:sp>
    </p:spTree>
    <p:extLst>
      <p:ext uri="{BB962C8B-B14F-4D97-AF65-F5344CB8AC3E}">
        <p14:creationId xmlns:p14="http://schemas.microsoft.com/office/powerpoint/2010/main" val="723173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pPr algn="r"/>
            <a:r>
              <a:rPr lang="en-US" dirty="0">
                <a:solidFill>
                  <a:schemeClr val="tx1"/>
                </a:solidFill>
              </a:rPr>
              <a:t>Match the words with their definitions </a:t>
            </a:r>
            <a:br>
              <a:rPr lang="en-US" dirty="0">
                <a:solidFill>
                  <a:schemeClr val="tx1"/>
                </a:solidFill>
              </a:rPr>
            </a:br>
            <a:r>
              <a:rPr lang="en-US" dirty="0">
                <a:solidFill>
                  <a:srgbClr val="FF0000"/>
                </a:solidFill>
              </a:rPr>
              <a:t>ANSWERS</a:t>
            </a:r>
            <a:r>
              <a:rPr lang="en-US" dirty="0">
                <a:solidFill>
                  <a:schemeClr val="tx1"/>
                </a:solidFill>
              </a:rPr>
              <a:t> </a:t>
            </a:r>
            <a:endParaRPr lang="el-GR" dirty="0">
              <a:solidFill>
                <a:schemeClr val="tx1"/>
              </a:solidFill>
            </a:endParaRPr>
          </a:p>
        </p:txBody>
      </p:sp>
      <p:sp>
        <p:nvSpPr>
          <p:cNvPr id="3" name="Θέση περιεχομένου 2"/>
          <p:cNvSpPr>
            <a:spLocks noGrp="1"/>
          </p:cNvSpPr>
          <p:nvPr>
            <p:ph sz="quarter" idx="1"/>
          </p:nvPr>
        </p:nvSpPr>
        <p:spPr>
          <a:xfrm>
            <a:off x="1331640" y="1412776"/>
            <a:ext cx="5976664" cy="4968552"/>
          </a:xfrm>
        </p:spPr>
        <p:txBody>
          <a:bodyPr>
            <a:normAutofit lnSpcReduction="10000"/>
          </a:bodyPr>
          <a:lstStyle/>
          <a:p>
            <a:r>
              <a:rPr lang="en-US" dirty="0"/>
              <a:t>Accrue= accumulate </a:t>
            </a:r>
          </a:p>
          <a:p>
            <a:r>
              <a:rPr lang="en-US" dirty="0"/>
              <a:t>Allocate= apportion, distribute</a:t>
            </a:r>
          </a:p>
          <a:p>
            <a:r>
              <a:rPr lang="en-US" dirty="0"/>
              <a:t>Assets= valuable items, property</a:t>
            </a:r>
          </a:p>
          <a:p>
            <a:r>
              <a:rPr lang="en-US" dirty="0"/>
              <a:t>Consent= approval, permission</a:t>
            </a:r>
          </a:p>
          <a:p>
            <a:r>
              <a:rPr lang="en-US" dirty="0"/>
              <a:t>Growth= development </a:t>
            </a:r>
          </a:p>
          <a:p>
            <a:r>
              <a:rPr lang="en-US" dirty="0"/>
              <a:t>Foster= cultivate</a:t>
            </a:r>
          </a:p>
          <a:p>
            <a:r>
              <a:rPr lang="en-US" dirty="0"/>
              <a:t>Mandate(v)= commission</a:t>
            </a:r>
          </a:p>
          <a:p>
            <a:r>
              <a:rPr lang="en-US" dirty="0"/>
              <a:t>Notable= important </a:t>
            </a:r>
          </a:p>
          <a:p>
            <a:r>
              <a:rPr lang="en-US" dirty="0"/>
              <a:t>Revenues= income </a:t>
            </a:r>
          </a:p>
          <a:p>
            <a:r>
              <a:rPr lang="en-US" dirty="0"/>
              <a:t>sufficient=adequate</a:t>
            </a:r>
          </a:p>
          <a:p>
            <a:r>
              <a:rPr lang="en-US" dirty="0"/>
              <a:t>Ubiquitous= existing everywhere</a:t>
            </a:r>
          </a:p>
        </p:txBody>
      </p:sp>
    </p:spTree>
    <p:extLst>
      <p:ext uri="{BB962C8B-B14F-4D97-AF65-F5344CB8AC3E}">
        <p14:creationId xmlns:p14="http://schemas.microsoft.com/office/powerpoint/2010/main" val="172686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r>
              <a:rPr lang="en-US" dirty="0">
                <a:solidFill>
                  <a:schemeClr val="tx1"/>
                </a:solidFill>
              </a:rPr>
              <a:t>Collocations: match verbs and nouns</a:t>
            </a:r>
            <a:endParaRPr lang="el-GR" dirty="0">
              <a:solidFill>
                <a:schemeClr val="tx1"/>
              </a:solidFill>
            </a:endParaRPr>
          </a:p>
        </p:txBody>
      </p:sp>
      <p:sp>
        <p:nvSpPr>
          <p:cNvPr id="3" name="Θέση περιεχομένου 2"/>
          <p:cNvSpPr>
            <a:spLocks noGrp="1"/>
          </p:cNvSpPr>
          <p:nvPr>
            <p:ph sz="quarter" idx="1"/>
          </p:nvPr>
        </p:nvSpPr>
        <p:spPr/>
        <p:txBody>
          <a:bodyPr>
            <a:normAutofit/>
          </a:bodyPr>
          <a:lstStyle/>
          <a:p>
            <a:pPr marL="514350" indent="-514350">
              <a:buFont typeface="+mj-lt"/>
              <a:buAutoNum type="arabicPeriod"/>
            </a:pPr>
            <a:r>
              <a:rPr lang="en-US" dirty="0"/>
              <a:t>Anticipate </a:t>
            </a:r>
          </a:p>
          <a:p>
            <a:pPr marL="514350" indent="-514350">
              <a:buFont typeface="+mj-lt"/>
              <a:buAutoNum type="arabicPeriod"/>
            </a:pPr>
            <a:r>
              <a:rPr lang="en-US" dirty="0"/>
              <a:t>Create </a:t>
            </a:r>
          </a:p>
          <a:p>
            <a:pPr marL="514350" indent="-514350">
              <a:buFont typeface="+mj-lt"/>
              <a:buAutoNum type="arabicPeriod"/>
            </a:pPr>
            <a:r>
              <a:rPr lang="en-US" dirty="0"/>
              <a:t>Commission</a:t>
            </a:r>
            <a:endParaRPr lang="el-GR" dirty="0"/>
          </a:p>
          <a:p>
            <a:pPr marL="514350" indent="-514350">
              <a:buFont typeface="+mj-lt"/>
              <a:buAutoNum type="arabicPeriod"/>
            </a:pPr>
            <a:r>
              <a:rPr lang="en-US" dirty="0"/>
              <a:t>Dominate</a:t>
            </a:r>
          </a:p>
          <a:p>
            <a:pPr marL="514350" indent="-514350">
              <a:buFont typeface="+mj-lt"/>
              <a:buAutoNum type="arabicPeriod"/>
            </a:pPr>
            <a:r>
              <a:rPr lang="en-US" dirty="0"/>
              <a:t>Encourage/create </a:t>
            </a:r>
          </a:p>
          <a:p>
            <a:pPr marL="514350" indent="-514350">
              <a:buFont typeface="+mj-lt"/>
              <a:buAutoNum type="arabicPeriod"/>
            </a:pPr>
            <a:r>
              <a:rPr lang="en-US" dirty="0"/>
              <a:t>Encrypt</a:t>
            </a:r>
          </a:p>
          <a:p>
            <a:pPr marL="514350" indent="-514350">
              <a:buFont typeface="+mj-lt"/>
              <a:buAutoNum type="arabicPeriod"/>
            </a:pPr>
            <a:r>
              <a:rPr lang="en-US" dirty="0"/>
              <a:t>To stifle</a:t>
            </a:r>
          </a:p>
          <a:p>
            <a:pPr marL="514350" indent="-514350">
              <a:buFont typeface="+mj-lt"/>
              <a:buAutoNum type="arabicPeriod"/>
            </a:pPr>
            <a:r>
              <a:rPr lang="en-US" dirty="0"/>
              <a:t>Transfer </a:t>
            </a:r>
          </a:p>
          <a:p>
            <a:pPr marL="514350" indent="-514350">
              <a:buFont typeface="+mj-lt"/>
              <a:buAutoNum type="arabicPeriod"/>
            </a:pPr>
            <a:r>
              <a:rPr lang="en-US" dirty="0"/>
              <a:t>Take</a:t>
            </a:r>
          </a:p>
        </p:txBody>
      </p:sp>
      <p:sp>
        <p:nvSpPr>
          <p:cNvPr id="4" name="Θέση περιεχομένου 3"/>
          <p:cNvSpPr>
            <a:spLocks noGrp="1"/>
          </p:cNvSpPr>
          <p:nvPr>
            <p:ph sz="quarter" idx="2"/>
          </p:nvPr>
        </p:nvSpPr>
        <p:spPr/>
        <p:txBody>
          <a:bodyPr>
            <a:normAutofit/>
          </a:bodyPr>
          <a:lstStyle/>
          <a:p>
            <a:pPr marL="514350" indent="-514350">
              <a:buFont typeface="+mj-lt"/>
              <a:buAutoNum type="alphaLcParenR"/>
            </a:pPr>
            <a:r>
              <a:rPr lang="en-US" dirty="0"/>
              <a:t>advantage of</a:t>
            </a:r>
          </a:p>
          <a:p>
            <a:pPr marL="514350" indent="-514350">
              <a:buFont typeface="+mj-lt"/>
              <a:buAutoNum type="alphaLcParenR"/>
            </a:pPr>
            <a:r>
              <a:rPr lang="en-US" dirty="0"/>
              <a:t>Barriers</a:t>
            </a:r>
          </a:p>
          <a:p>
            <a:pPr marL="514350" indent="-514350">
              <a:buFont typeface="+mj-lt"/>
              <a:buAutoNum type="alphaLcParenR"/>
            </a:pPr>
            <a:r>
              <a:rPr lang="en-US" dirty="0"/>
              <a:t>Consensus</a:t>
            </a:r>
          </a:p>
          <a:p>
            <a:pPr marL="514350" indent="-514350">
              <a:buFont typeface="+mj-lt"/>
              <a:buAutoNum type="alphaLcParenR"/>
            </a:pPr>
            <a:r>
              <a:rPr lang="en-US" dirty="0"/>
              <a:t>competition</a:t>
            </a:r>
          </a:p>
          <a:p>
            <a:pPr marL="514350" indent="-514350">
              <a:buFont typeface="+mj-lt"/>
              <a:buAutoNum type="alphaLcParenR"/>
            </a:pPr>
            <a:r>
              <a:rPr lang="en-US" dirty="0"/>
              <a:t>Data </a:t>
            </a:r>
          </a:p>
          <a:p>
            <a:pPr marL="514350" indent="-514350">
              <a:buFont typeface="+mj-lt"/>
              <a:buAutoNum type="alphaLcParenR"/>
            </a:pPr>
            <a:r>
              <a:rPr lang="en-US" dirty="0"/>
              <a:t>Data</a:t>
            </a:r>
          </a:p>
          <a:p>
            <a:pPr marL="514350" indent="-514350">
              <a:buFont typeface="+mj-lt"/>
              <a:buAutoNum type="alphaLcParenR"/>
            </a:pPr>
            <a:r>
              <a:rPr lang="en-US" dirty="0"/>
              <a:t>Growth</a:t>
            </a:r>
          </a:p>
          <a:p>
            <a:pPr marL="514350" indent="-514350">
              <a:buFont typeface="+mj-lt"/>
              <a:buAutoNum type="alphaLcParenR"/>
            </a:pPr>
            <a:r>
              <a:rPr lang="en-US" dirty="0"/>
              <a:t>the market</a:t>
            </a:r>
          </a:p>
          <a:p>
            <a:pPr marL="514350" indent="-514350">
              <a:buFont typeface="+mj-lt"/>
              <a:buAutoNum type="alphaLcParenR"/>
            </a:pPr>
            <a:r>
              <a:rPr lang="en-US" dirty="0"/>
              <a:t>Projects</a:t>
            </a:r>
          </a:p>
          <a:p>
            <a:endParaRPr lang="el-GR" dirty="0"/>
          </a:p>
        </p:txBody>
      </p:sp>
    </p:spTree>
    <p:extLst>
      <p:ext uri="{BB962C8B-B14F-4D97-AF65-F5344CB8AC3E}">
        <p14:creationId xmlns:p14="http://schemas.microsoft.com/office/powerpoint/2010/main" val="1177380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r>
              <a:rPr lang="en-US" dirty="0">
                <a:solidFill>
                  <a:schemeClr val="tx1"/>
                </a:solidFill>
              </a:rPr>
              <a:t>Collocations: match verbs and nouns- </a:t>
            </a:r>
            <a:r>
              <a:rPr lang="en-US" dirty="0">
                <a:solidFill>
                  <a:srgbClr val="FF0000"/>
                </a:solidFill>
              </a:rPr>
              <a:t>ANSWERS </a:t>
            </a:r>
            <a:endParaRPr lang="el-GR" dirty="0">
              <a:solidFill>
                <a:srgbClr val="FF0000"/>
              </a:solidFill>
            </a:endParaRPr>
          </a:p>
        </p:txBody>
      </p:sp>
      <p:sp>
        <p:nvSpPr>
          <p:cNvPr id="3" name="Θέση περιεχομένου 2"/>
          <p:cNvSpPr>
            <a:spLocks noGrp="1"/>
          </p:cNvSpPr>
          <p:nvPr>
            <p:ph sz="quarter" idx="1"/>
          </p:nvPr>
        </p:nvSpPr>
        <p:spPr>
          <a:xfrm>
            <a:off x="2339752" y="1628800"/>
            <a:ext cx="5112568" cy="4572000"/>
          </a:xfrm>
        </p:spPr>
        <p:txBody>
          <a:bodyPr>
            <a:normAutofit/>
          </a:bodyPr>
          <a:lstStyle/>
          <a:p>
            <a:r>
              <a:rPr lang="en-US" dirty="0"/>
              <a:t>Anticipate growth</a:t>
            </a:r>
          </a:p>
          <a:p>
            <a:r>
              <a:rPr lang="en-US" dirty="0"/>
              <a:t>Create barriers/ a market </a:t>
            </a:r>
          </a:p>
          <a:p>
            <a:r>
              <a:rPr lang="en-US" dirty="0"/>
              <a:t>Commission projects </a:t>
            </a:r>
            <a:endParaRPr lang="el-GR" dirty="0"/>
          </a:p>
          <a:p>
            <a:r>
              <a:rPr lang="en-US" dirty="0"/>
              <a:t>Dominate the market</a:t>
            </a:r>
          </a:p>
          <a:p>
            <a:r>
              <a:rPr lang="en-US" dirty="0"/>
              <a:t>Encourage/create consensus</a:t>
            </a:r>
          </a:p>
          <a:p>
            <a:r>
              <a:rPr lang="en-US" dirty="0"/>
              <a:t>Encrypt data </a:t>
            </a:r>
          </a:p>
          <a:p>
            <a:r>
              <a:rPr lang="en-US" dirty="0"/>
              <a:t>To stifle competition </a:t>
            </a:r>
          </a:p>
          <a:p>
            <a:r>
              <a:rPr lang="en-US" dirty="0"/>
              <a:t>Transfer data</a:t>
            </a:r>
          </a:p>
          <a:p>
            <a:r>
              <a:rPr lang="en-US" dirty="0"/>
              <a:t>Take advantage of</a:t>
            </a:r>
          </a:p>
        </p:txBody>
      </p:sp>
    </p:spTree>
    <p:extLst>
      <p:ext uri="{BB962C8B-B14F-4D97-AF65-F5344CB8AC3E}">
        <p14:creationId xmlns:p14="http://schemas.microsoft.com/office/powerpoint/2010/main" val="1372300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p:cNvSpPr>
            <a:spLocks noGrp="1"/>
          </p:cNvSpPr>
          <p:nvPr>
            <p:ph type="title"/>
          </p:nvPr>
        </p:nvSpPr>
        <p:spPr>
          <a:xfrm>
            <a:off x="914400" y="274638"/>
            <a:ext cx="7772400" cy="778098"/>
          </a:xfrm>
        </p:spPr>
        <p:txBody>
          <a:bodyPr/>
          <a:lstStyle/>
          <a:p>
            <a:pPr algn="ctr"/>
            <a:r>
              <a:rPr lang="en-US" b="1" dirty="0"/>
              <a:t>Match the words </a:t>
            </a:r>
            <a:endParaRPr lang="el-GR" b="1" dirty="0"/>
          </a:p>
        </p:txBody>
      </p:sp>
      <p:sp>
        <p:nvSpPr>
          <p:cNvPr id="5" name="Θέση περιεχομένου 4"/>
          <p:cNvSpPr>
            <a:spLocks noGrp="1"/>
          </p:cNvSpPr>
          <p:nvPr>
            <p:ph sz="quarter" idx="1"/>
          </p:nvPr>
        </p:nvSpPr>
        <p:spPr>
          <a:xfrm>
            <a:off x="914400" y="1447800"/>
            <a:ext cx="3081536" cy="4933528"/>
          </a:xfrm>
        </p:spPr>
        <p:txBody>
          <a:bodyPr>
            <a:normAutofit fontScale="85000" lnSpcReduction="20000"/>
          </a:bodyPr>
          <a:lstStyle/>
          <a:p>
            <a:r>
              <a:rPr lang="en-US" dirty="0"/>
              <a:t>Economies </a:t>
            </a:r>
          </a:p>
          <a:p>
            <a:r>
              <a:rPr lang="en-US" dirty="0"/>
              <a:t>Exponential </a:t>
            </a:r>
          </a:p>
          <a:p>
            <a:r>
              <a:rPr lang="en-US" dirty="0"/>
              <a:t>Household </a:t>
            </a:r>
          </a:p>
          <a:p>
            <a:r>
              <a:rPr lang="en-US" dirty="0"/>
              <a:t>Incremental</a:t>
            </a:r>
          </a:p>
          <a:p>
            <a:r>
              <a:rPr lang="en-US" dirty="0"/>
              <a:t>Industry  </a:t>
            </a:r>
          </a:p>
          <a:p>
            <a:r>
              <a:rPr lang="en-US" dirty="0"/>
              <a:t>Insurance </a:t>
            </a:r>
          </a:p>
          <a:p>
            <a:r>
              <a:rPr lang="en-US" dirty="0"/>
              <a:t>Pervasive </a:t>
            </a:r>
          </a:p>
          <a:p>
            <a:r>
              <a:rPr lang="en-US" dirty="0"/>
              <a:t>Public </a:t>
            </a:r>
          </a:p>
          <a:p>
            <a:r>
              <a:rPr lang="en-US" dirty="0"/>
              <a:t>Security </a:t>
            </a:r>
          </a:p>
          <a:p>
            <a:r>
              <a:rPr lang="en-US" dirty="0"/>
              <a:t>Smart </a:t>
            </a:r>
          </a:p>
          <a:p>
            <a:r>
              <a:rPr lang="en-US" dirty="0"/>
              <a:t>Vast </a:t>
            </a:r>
          </a:p>
          <a:p>
            <a:r>
              <a:rPr lang="en-US" dirty="0"/>
              <a:t>Vertical </a:t>
            </a:r>
          </a:p>
          <a:p>
            <a:r>
              <a:rPr lang="en-US" dirty="0"/>
              <a:t>Wearable </a:t>
            </a:r>
          </a:p>
          <a:p>
            <a:r>
              <a:rPr lang="en-US" dirty="0"/>
              <a:t>Wide </a:t>
            </a:r>
          </a:p>
        </p:txBody>
      </p:sp>
      <p:sp>
        <p:nvSpPr>
          <p:cNvPr id="6" name="Θέση περιεχομένου 5"/>
          <p:cNvSpPr>
            <a:spLocks noGrp="1"/>
          </p:cNvSpPr>
          <p:nvPr>
            <p:ph sz="quarter" idx="2"/>
          </p:nvPr>
        </p:nvSpPr>
        <p:spPr>
          <a:xfrm>
            <a:off x="4933950" y="1447800"/>
            <a:ext cx="3749040" cy="4933528"/>
          </a:xfrm>
        </p:spPr>
        <p:txBody>
          <a:bodyPr>
            <a:normAutofit fontScale="85000" lnSpcReduction="20000"/>
          </a:bodyPr>
          <a:lstStyle/>
          <a:p>
            <a:r>
              <a:rPr lang="en-US" dirty="0"/>
              <a:t>Appliances</a:t>
            </a:r>
          </a:p>
          <a:p>
            <a:r>
              <a:rPr lang="en-US" dirty="0"/>
              <a:t>Authorities </a:t>
            </a:r>
          </a:p>
          <a:p>
            <a:r>
              <a:rPr lang="en-US" dirty="0"/>
              <a:t>Computing</a:t>
            </a:r>
          </a:p>
          <a:p>
            <a:r>
              <a:rPr lang="en-US" dirty="0"/>
              <a:t>Consortia </a:t>
            </a:r>
          </a:p>
          <a:p>
            <a:r>
              <a:rPr lang="en-US" dirty="0"/>
              <a:t>Growth</a:t>
            </a:r>
          </a:p>
          <a:p>
            <a:r>
              <a:rPr lang="en-US" dirty="0"/>
              <a:t>Homes </a:t>
            </a:r>
          </a:p>
          <a:p>
            <a:r>
              <a:rPr lang="en-US" dirty="0"/>
              <a:t>Market </a:t>
            </a:r>
          </a:p>
          <a:p>
            <a:r>
              <a:rPr lang="en-US" dirty="0"/>
              <a:t>Objects/devices</a:t>
            </a:r>
          </a:p>
          <a:p>
            <a:r>
              <a:rPr lang="en-US" dirty="0"/>
              <a:t>of scale </a:t>
            </a:r>
          </a:p>
          <a:p>
            <a:r>
              <a:rPr lang="en-US" dirty="0"/>
              <a:t>Premiums</a:t>
            </a:r>
          </a:p>
          <a:p>
            <a:r>
              <a:rPr lang="en-US" dirty="0"/>
              <a:t>Quantities</a:t>
            </a:r>
          </a:p>
          <a:p>
            <a:r>
              <a:rPr lang="en-US" dirty="0"/>
              <a:t>Range</a:t>
            </a:r>
          </a:p>
          <a:p>
            <a:r>
              <a:rPr lang="en-US" dirty="0"/>
              <a:t>Risks </a:t>
            </a:r>
          </a:p>
          <a:p>
            <a:r>
              <a:rPr lang="en-US" dirty="0"/>
              <a:t>Revenues</a:t>
            </a:r>
          </a:p>
        </p:txBody>
      </p:sp>
    </p:spTree>
    <p:extLst>
      <p:ext uri="{BB962C8B-B14F-4D97-AF65-F5344CB8AC3E}">
        <p14:creationId xmlns:p14="http://schemas.microsoft.com/office/powerpoint/2010/main" val="1449379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p:cNvSpPr>
            <a:spLocks noGrp="1"/>
          </p:cNvSpPr>
          <p:nvPr>
            <p:ph type="title"/>
          </p:nvPr>
        </p:nvSpPr>
        <p:spPr/>
        <p:txBody>
          <a:bodyPr/>
          <a:lstStyle/>
          <a:p>
            <a:r>
              <a:rPr lang="en-US" dirty="0"/>
              <a:t>Match the words- </a:t>
            </a:r>
            <a:r>
              <a:rPr lang="en-US" dirty="0">
                <a:solidFill>
                  <a:srgbClr val="FF0000"/>
                </a:solidFill>
              </a:rPr>
              <a:t>ANSWERS</a:t>
            </a:r>
            <a:endParaRPr lang="el-GR" dirty="0">
              <a:solidFill>
                <a:srgbClr val="FF0000"/>
              </a:solidFill>
            </a:endParaRPr>
          </a:p>
        </p:txBody>
      </p:sp>
      <p:sp>
        <p:nvSpPr>
          <p:cNvPr id="5" name="Θέση περιεχομένου 4"/>
          <p:cNvSpPr>
            <a:spLocks noGrp="1"/>
          </p:cNvSpPr>
          <p:nvPr>
            <p:ph sz="quarter" idx="1"/>
          </p:nvPr>
        </p:nvSpPr>
        <p:spPr>
          <a:xfrm>
            <a:off x="1619672" y="1484784"/>
            <a:ext cx="5169768" cy="4896544"/>
          </a:xfrm>
        </p:spPr>
        <p:txBody>
          <a:bodyPr>
            <a:normAutofit fontScale="85000" lnSpcReduction="20000"/>
          </a:bodyPr>
          <a:lstStyle/>
          <a:p>
            <a:r>
              <a:rPr lang="en-US" dirty="0"/>
              <a:t>Economies of scale</a:t>
            </a:r>
          </a:p>
          <a:p>
            <a:r>
              <a:rPr lang="en-US" dirty="0"/>
              <a:t>Exponential growth</a:t>
            </a:r>
          </a:p>
          <a:p>
            <a:r>
              <a:rPr lang="en-US" dirty="0"/>
              <a:t>Household appliances</a:t>
            </a:r>
          </a:p>
          <a:p>
            <a:r>
              <a:rPr lang="en-US" dirty="0"/>
              <a:t>Incremental revenues</a:t>
            </a:r>
          </a:p>
          <a:p>
            <a:r>
              <a:rPr lang="en-US" dirty="0"/>
              <a:t>Industry consortia </a:t>
            </a:r>
          </a:p>
          <a:p>
            <a:r>
              <a:rPr lang="en-US" dirty="0"/>
              <a:t>Insurance premiums</a:t>
            </a:r>
          </a:p>
          <a:p>
            <a:r>
              <a:rPr lang="en-US" dirty="0"/>
              <a:t>Pervasive computing</a:t>
            </a:r>
          </a:p>
          <a:p>
            <a:r>
              <a:rPr lang="en-US" dirty="0"/>
              <a:t>Public authorities </a:t>
            </a:r>
          </a:p>
          <a:p>
            <a:r>
              <a:rPr lang="en-US" dirty="0"/>
              <a:t>Security risks </a:t>
            </a:r>
          </a:p>
          <a:p>
            <a:r>
              <a:rPr lang="en-US" dirty="0"/>
              <a:t>Smart homes </a:t>
            </a:r>
          </a:p>
          <a:p>
            <a:r>
              <a:rPr lang="en-US" dirty="0"/>
              <a:t>Vast quantities </a:t>
            </a:r>
          </a:p>
          <a:p>
            <a:r>
              <a:rPr lang="en-US" dirty="0"/>
              <a:t>Vertical market </a:t>
            </a:r>
          </a:p>
          <a:p>
            <a:r>
              <a:rPr lang="en-US" dirty="0"/>
              <a:t>Wearable objects</a:t>
            </a:r>
          </a:p>
          <a:p>
            <a:r>
              <a:rPr lang="en-US" dirty="0"/>
              <a:t>Wide range </a:t>
            </a:r>
          </a:p>
        </p:txBody>
      </p:sp>
    </p:spTree>
    <p:extLst>
      <p:ext uri="{BB962C8B-B14F-4D97-AF65-F5344CB8AC3E}">
        <p14:creationId xmlns:p14="http://schemas.microsoft.com/office/powerpoint/2010/main" val="23613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Ορθογώνιο"/>
          <p:cNvSpPr/>
          <p:nvPr/>
        </p:nvSpPr>
        <p:spPr>
          <a:xfrm rot="20962820">
            <a:off x="3468581" y="3740428"/>
            <a:ext cx="4247061" cy="923330"/>
          </a:xfrm>
          <a:prstGeom prst="rect">
            <a:avLst/>
          </a:prstGeom>
          <a:blipFill>
            <a:blip r:embed="rId2" cstate="print"/>
            <a:tile tx="0" ty="0" sx="100000" sy="100000" flip="none" algn="tl"/>
          </a:blipFill>
        </p:spPr>
        <p:txBody>
          <a:bodyPr wrap="none" lIns="91440" tIns="45720" rIns="91440" bIns="45720">
            <a:spAutoFit/>
          </a:bodyPr>
          <a:lstStyle/>
          <a:p>
            <a:pPr algn="ctr"/>
            <a: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Bye-Bye…!!!</a:t>
            </a:r>
            <a:endParaRPr lang="el-GR"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1026" name="Picture 2" descr="Σχετική εικόνα"/>
          <p:cNvPicPr>
            <a:picLocks noChangeAspect="1" noChangeArrowheads="1"/>
          </p:cNvPicPr>
          <p:nvPr/>
        </p:nvPicPr>
        <p:blipFill>
          <a:blip r:embed="rId3" cstate="print"/>
          <a:srcRect/>
          <a:stretch>
            <a:fillRect/>
          </a:stretch>
        </p:blipFill>
        <p:spPr bwMode="auto">
          <a:xfrm>
            <a:off x="323528" y="692696"/>
            <a:ext cx="2209800" cy="33813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p:cNvSpPr>
            <a:spLocks noGrp="1"/>
          </p:cNvSpPr>
          <p:nvPr>
            <p:ph type="title"/>
          </p:nvPr>
        </p:nvSpPr>
        <p:spPr/>
        <p:txBody>
          <a:bodyPr/>
          <a:lstStyle/>
          <a:p>
            <a:endParaRPr lang="el-GR"/>
          </a:p>
        </p:txBody>
      </p:sp>
      <p:sp>
        <p:nvSpPr>
          <p:cNvPr id="6" name="Θέση περιεχομένου 5"/>
          <p:cNvSpPr>
            <a:spLocks noGrp="1"/>
          </p:cNvSpPr>
          <p:nvPr>
            <p:ph sz="quarter" idx="1"/>
          </p:nvPr>
        </p:nvSpPr>
        <p:spPr/>
        <p:txBody>
          <a:bodyPr/>
          <a:lstStyle/>
          <a:p>
            <a:endParaRPr lang="el-GR"/>
          </a:p>
        </p:txBody>
      </p:sp>
    </p:spTree>
    <p:extLst>
      <p:ext uri="{BB962C8B-B14F-4D97-AF65-F5344CB8AC3E}">
        <p14:creationId xmlns:p14="http://schemas.microsoft.com/office/powerpoint/2010/main" val="2555026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99592" y="188640"/>
            <a:ext cx="7772400" cy="1143000"/>
          </a:xfrm>
        </p:spPr>
        <p:txBody>
          <a:bodyPr/>
          <a:lstStyle/>
          <a:p>
            <a:pPr algn="ctr"/>
            <a:r>
              <a:rPr lang="en-US" dirty="0"/>
              <a:t>The overall idea </a:t>
            </a:r>
            <a:endParaRPr lang="el-GR" dirty="0"/>
          </a:p>
        </p:txBody>
      </p:sp>
      <p:sp>
        <p:nvSpPr>
          <p:cNvPr id="3" name="Θέση περιεχομένου 2"/>
          <p:cNvSpPr>
            <a:spLocks noGrp="1"/>
          </p:cNvSpPr>
          <p:nvPr>
            <p:ph sz="quarter" idx="1"/>
          </p:nvPr>
        </p:nvSpPr>
        <p:spPr>
          <a:xfrm>
            <a:off x="611560" y="2060848"/>
            <a:ext cx="7772400" cy="2845296"/>
          </a:xfrm>
        </p:spPr>
        <p:txBody>
          <a:bodyPr>
            <a:normAutofit lnSpcReduction="10000"/>
          </a:bodyPr>
          <a:lstStyle/>
          <a:p>
            <a:pPr>
              <a:lnSpc>
                <a:spcPct val="150000"/>
              </a:lnSpc>
            </a:pPr>
            <a:r>
              <a:rPr lang="en-US" dirty="0"/>
              <a:t>Benefits of </a:t>
            </a:r>
            <a:r>
              <a:rPr lang="en-US" dirty="0" err="1"/>
              <a:t>IoT</a:t>
            </a:r>
            <a:endParaRPr lang="en-US" dirty="0"/>
          </a:p>
          <a:p>
            <a:pPr>
              <a:lnSpc>
                <a:spcPct val="150000"/>
              </a:lnSpc>
            </a:pPr>
            <a:r>
              <a:rPr lang="en-US" dirty="0"/>
              <a:t>Dangers/ challenges/risks</a:t>
            </a:r>
          </a:p>
          <a:p>
            <a:pPr>
              <a:lnSpc>
                <a:spcPct val="150000"/>
              </a:lnSpc>
            </a:pPr>
            <a:r>
              <a:rPr lang="en-US" dirty="0"/>
              <a:t>Key driver for </a:t>
            </a:r>
            <a:r>
              <a:rPr lang="en-US" dirty="0" err="1"/>
              <a:t>IoT</a:t>
            </a:r>
            <a:r>
              <a:rPr lang="en-US" dirty="0"/>
              <a:t>: _______</a:t>
            </a:r>
          </a:p>
          <a:p>
            <a:endParaRPr lang="en-US" dirty="0"/>
          </a:p>
          <a:p>
            <a:r>
              <a:rPr lang="en-US" dirty="0"/>
              <a:t>Your opinion??</a:t>
            </a:r>
            <a:endParaRPr lang="el-GR" dirty="0"/>
          </a:p>
        </p:txBody>
      </p:sp>
    </p:spTree>
    <p:extLst>
      <p:ext uri="{BB962C8B-B14F-4D97-AF65-F5344CB8AC3E}">
        <p14:creationId xmlns:p14="http://schemas.microsoft.com/office/powerpoint/2010/main" val="1229135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endParaRPr lang="el-GR"/>
          </a:p>
        </p:txBody>
      </p:sp>
      <p:sp>
        <p:nvSpPr>
          <p:cNvPr id="3" name="Θέση περιεχομένου 2"/>
          <p:cNvSpPr>
            <a:spLocks noGrp="1"/>
          </p:cNvSpPr>
          <p:nvPr>
            <p:ph sz="quarter" idx="1"/>
          </p:nvPr>
        </p:nvSpPr>
        <p:spPr/>
        <p:txBody>
          <a:bodyPr/>
          <a:lstStyle/>
          <a:p>
            <a:endParaRPr lang="el-GR"/>
          </a:p>
        </p:txBody>
      </p:sp>
    </p:spTree>
    <p:extLst>
      <p:ext uri="{BB962C8B-B14F-4D97-AF65-F5344CB8AC3E}">
        <p14:creationId xmlns:p14="http://schemas.microsoft.com/office/powerpoint/2010/main" val="387291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a:t>The Internet of Things-</a:t>
            </a:r>
            <a:r>
              <a:rPr lang="en-US" dirty="0" err="1"/>
              <a:t>IoT</a:t>
            </a:r>
            <a:endParaRPr lang="el-GR" dirty="0"/>
          </a:p>
        </p:txBody>
      </p:sp>
      <p:sp>
        <p:nvSpPr>
          <p:cNvPr id="3" name="Θέση περιεχομένου 2"/>
          <p:cNvSpPr>
            <a:spLocks noGrp="1"/>
          </p:cNvSpPr>
          <p:nvPr>
            <p:ph sz="quarter" idx="1"/>
          </p:nvPr>
        </p:nvSpPr>
        <p:spPr/>
        <p:txBody>
          <a:bodyPr/>
          <a:lstStyle/>
          <a:p>
            <a:pPr lvl="0">
              <a:lnSpc>
                <a:spcPct val="150000"/>
              </a:lnSpc>
            </a:pPr>
            <a:r>
              <a:rPr lang="en-US" dirty="0"/>
              <a:t>Do you know what a smart home is? What features does it entail?</a:t>
            </a:r>
            <a:endParaRPr lang="el-GR" dirty="0"/>
          </a:p>
          <a:p>
            <a:pPr lvl="0">
              <a:lnSpc>
                <a:spcPct val="150000"/>
              </a:lnSpc>
            </a:pPr>
            <a:r>
              <a:rPr lang="en-US" dirty="0"/>
              <a:t>Do you use apps to check the traffic conditions?</a:t>
            </a:r>
            <a:endParaRPr lang="el-GR" dirty="0"/>
          </a:p>
          <a:p>
            <a:pPr lvl="0">
              <a:lnSpc>
                <a:spcPct val="150000"/>
              </a:lnSpc>
            </a:pPr>
            <a:r>
              <a:rPr lang="en-US" dirty="0"/>
              <a:t>Have you heard of alarm system that can notify you in case of a break-in? </a:t>
            </a:r>
            <a:endParaRPr lang="el-GR" dirty="0"/>
          </a:p>
          <a:p>
            <a:endParaRPr lang="el-GR" dirty="0"/>
          </a:p>
        </p:txBody>
      </p:sp>
    </p:spTree>
    <p:extLst>
      <p:ext uri="{BB962C8B-B14F-4D97-AF65-F5344CB8AC3E}">
        <p14:creationId xmlns:p14="http://schemas.microsoft.com/office/powerpoint/2010/main" val="4048555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p:cNvSpPr>
            <a:spLocks noGrp="1"/>
          </p:cNvSpPr>
          <p:nvPr>
            <p:ph type="title"/>
          </p:nvPr>
        </p:nvSpPr>
        <p:spPr>
          <a:xfrm>
            <a:off x="7092280" y="6309320"/>
            <a:ext cx="1907704" cy="440904"/>
          </a:xfrm>
        </p:spPr>
        <p:txBody>
          <a:bodyPr>
            <a:normAutofit fontScale="90000"/>
          </a:bodyPr>
          <a:lstStyle/>
          <a:p>
            <a:r>
              <a:rPr lang="en-US" sz="2200" dirty="0"/>
              <a:t>IoT-summary-1</a:t>
            </a:r>
            <a:r>
              <a:rPr lang="en-US" dirty="0"/>
              <a:t> </a:t>
            </a:r>
            <a:endParaRPr lang="el-GR" dirty="0"/>
          </a:p>
        </p:txBody>
      </p:sp>
      <p:sp>
        <p:nvSpPr>
          <p:cNvPr id="3" name="Θέση περιεχομένου 2"/>
          <p:cNvSpPr>
            <a:spLocks noGrp="1"/>
          </p:cNvSpPr>
          <p:nvPr>
            <p:ph sz="quarter" idx="1"/>
          </p:nvPr>
        </p:nvSpPr>
        <p:spPr>
          <a:xfrm>
            <a:off x="251520" y="476672"/>
            <a:ext cx="8435280" cy="5976664"/>
          </a:xfrm>
        </p:spPr>
        <p:txBody>
          <a:bodyPr>
            <a:normAutofit/>
          </a:bodyPr>
          <a:lstStyle/>
          <a:p>
            <a:pPr marL="0" indent="0">
              <a:buNone/>
            </a:pPr>
            <a:r>
              <a:rPr lang="en-US" dirty="0"/>
              <a:t>The Internet of Things (</a:t>
            </a:r>
            <a:r>
              <a:rPr lang="en-US" dirty="0" err="1"/>
              <a:t>IoT</a:t>
            </a:r>
            <a:r>
              <a:rPr lang="en-US" dirty="0"/>
              <a:t>) refers to a </a:t>
            </a:r>
            <a:r>
              <a:rPr lang="en-US" b="1" dirty="0"/>
              <a:t>distributed</a:t>
            </a:r>
            <a:r>
              <a:rPr lang="en-US" dirty="0"/>
              <a:t> network connecting physical objects that are capable of sensing or acting on their environment and able to communicate with each other, other machines or computers. The data these devices report can be collected and </a:t>
            </a:r>
            <a:r>
              <a:rPr lang="en-US" dirty="0" err="1"/>
              <a:t>analysed</a:t>
            </a:r>
            <a:r>
              <a:rPr lang="en-US" dirty="0"/>
              <a:t> in order to reveal </a:t>
            </a:r>
            <a:r>
              <a:rPr lang="en-US" b="1" dirty="0"/>
              <a:t>insights</a:t>
            </a:r>
            <a:r>
              <a:rPr lang="en-US" dirty="0"/>
              <a:t> and suggest actions that will produce cost savings, increase </a:t>
            </a:r>
            <a:r>
              <a:rPr lang="en-US" b="1" dirty="0"/>
              <a:t>efficiency</a:t>
            </a:r>
            <a:r>
              <a:rPr lang="en-US" dirty="0"/>
              <a:t> or improve products and services. The </a:t>
            </a:r>
            <a:r>
              <a:rPr lang="en-US" dirty="0" err="1"/>
              <a:t>IoT</a:t>
            </a:r>
            <a:r>
              <a:rPr lang="en-US" dirty="0"/>
              <a:t> is growing rapidly, with an </a:t>
            </a:r>
            <a:r>
              <a:rPr lang="en-US" b="1" dirty="0"/>
              <a:t>estimated</a:t>
            </a:r>
            <a:r>
              <a:rPr lang="en-US" dirty="0"/>
              <a:t> 25 billion connected objects throughout the world by 2020, and added value from the </a:t>
            </a:r>
            <a:r>
              <a:rPr lang="en-US" dirty="0" err="1"/>
              <a:t>IoT</a:t>
            </a:r>
            <a:r>
              <a:rPr lang="en-US" dirty="0"/>
              <a:t> of US$1.9 trillion by the same year. The </a:t>
            </a:r>
            <a:r>
              <a:rPr lang="en-US" dirty="0" err="1"/>
              <a:t>IoT</a:t>
            </a:r>
            <a:r>
              <a:rPr lang="en-US" dirty="0"/>
              <a:t> can thus be a key contributor to achieving the EU's Europe 2020 strategy for smart, </a:t>
            </a:r>
            <a:r>
              <a:rPr lang="en-US" b="1" dirty="0"/>
              <a:t>sustainable</a:t>
            </a:r>
            <a:r>
              <a:rPr lang="en-US" dirty="0"/>
              <a:t> and inclusive growth.</a:t>
            </a:r>
            <a:endParaRPr lang="el-GR" dirty="0"/>
          </a:p>
        </p:txBody>
      </p:sp>
    </p:spTree>
    <p:extLst>
      <p:ext uri="{BB962C8B-B14F-4D97-AF65-F5344CB8AC3E}">
        <p14:creationId xmlns:p14="http://schemas.microsoft.com/office/powerpoint/2010/main" val="3404159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p:cNvSpPr>
            <a:spLocks noGrp="1"/>
          </p:cNvSpPr>
          <p:nvPr>
            <p:ph type="title"/>
          </p:nvPr>
        </p:nvSpPr>
        <p:spPr>
          <a:xfrm>
            <a:off x="7092280" y="6276748"/>
            <a:ext cx="2050232" cy="562074"/>
          </a:xfrm>
        </p:spPr>
        <p:txBody>
          <a:bodyPr>
            <a:normAutofit fontScale="90000"/>
          </a:bodyPr>
          <a:lstStyle/>
          <a:p>
            <a:r>
              <a:rPr lang="en-US" sz="2200" dirty="0"/>
              <a:t>IoT-summary-2</a:t>
            </a:r>
            <a:r>
              <a:rPr lang="en-US" dirty="0"/>
              <a:t> </a:t>
            </a:r>
            <a:endParaRPr lang="el-GR" dirty="0"/>
          </a:p>
        </p:txBody>
      </p:sp>
      <p:sp>
        <p:nvSpPr>
          <p:cNvPr id="3" name="Θέση περιεχομένου 2"/>
          <p:cNvSpPr>
            <a:spLocks noGrp="1"/>
          </p:cNvSpPr>
          <p:nvPr>
            <p:ph sz="quarter" idx="1"/>
          </p:nvPr>
        </p:nvSpPr>
        <p:spPr>
          <a:xfrm>
            <a:off x="457200" y="476672"/>
            <a:ext cx="8229600" cy="6120680"/>
          </a:xfrm>
        </p:spPr>
        <p:txBody>
          <a:bodyPr>
            <a:normAutofit/>
          </a:bodyPr>
          <a:lstStyle/>
          <a:p>
            <a:pPr marL="0" indent="0">
              <a:buNone/>
            </a:pPr>
            <a:r>
              <a:rPr lang="en-US" dirty="0"/>
              <a:t>However the </a:t>
            </a:r>
            <a:r>
              <a:rPr lang="en-US" dirty="0" err="1"/>
              <a:t>IoT</a:t>
            </a:r>
            <a:r>
              <a:rPr lang="en-US" dirty="0"/>
              <a:t> also poses important </a:t>
            </a:r>
            <a:r>
              <a:rPr lang="en-US" b="1" dirty="0"/>
              <a:t>challenges</a:t>
            </a:r>
            <a:r>
              <a:rPr lang="en-US" dirty="0"/>
              <a:t> to society. Open standards and interoperability may need to be encouraged, in order to widen choices for consumers and ensure </a:t>
            </a:r>
            <a:r>
              <a:rPr lang="en-US" b="1" dirty="0"/>
              <a:t>competition</a:t>
            </a:r>
            <a:r>
              <a:rPr lang="en-US" dirty="0"/>
              <a:t> and </a:t>
            </a:r>
            <a:r>
              <a:rPr lang="en-US" b="1" dirty="0"/>
              <a:t>innovation</a:t>
            </a:r>
            <a:r>
              <a:rPr lang="en-US" dirty="0"/>
              <a:t>. </a:t>
            </a:r>
            <a:r>
              <a:rPr lang="en-US" b="1" dirty="0"/>
              <a:t>Sufficient</a:t>
            </a:r>
            <a:r>
              <a:rPr lang="en-US" dirty="0"/>
              <a:t> radio spectrum must be </a:t>
            </a:r>
            <a:r>
              <a:rPr lang="en-US" b="1" dirty="0"/>
              <a:t>allocated</a:t>
            </a:r>
            <a:r>
              <a:rPr lang="en-US" dirty="0"/>
              <a:t> for future needs. With so many interconnected devices, security is a major concern. A balance needs to be achieved between the rights of citizens to keep personal data private and protected, and to </a:t>
            </a:r>
            <a:r>
              <a:rPr lang="en-US" b="1" dirty="0"/>
              <a:t>consent</a:t>
            </a:r>
            <a:r>
              <a:rPr lang="en-US" dirty="0"/>
              <a:t> to its use in other contexts, and the significant benefits that can </a:t>
            </a:r>
            <a:r>
              <a:rPr lang="en-US" b="1" dirty="0"/>
              <a:t>accrue</a:t>
            </a:r>
            <a:r>
              <a:rPr lang="en-US" dirty="0"/>
              <a:t> to enterprises and society from the analysis of such rich data sources.</a:t>
            </a:r>
            <a:endParaRPr lang="el-GR" dirty="0"/>
          </a:p>
        </p:txBody>
      </p:sp>
    </p:spTree>
    <p:extLst>
      <p:ext uri="{BB962C8B-B14F-4D97-AF65-F5344CB8AC3E}">
        <p14:creationId xmlns:p14="http://schemas.microsoft.com/office/powerpoint/2010/main" val="2606430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7046074" y="6290602"/>
            <a:ext cx="2088232" cy="562074"/>
          </a:xfrm>
        </p:spPr>
        <p:txBody>
          <a:bodyPr>
            <a:normAutofit fontScale="90000"/>
          </a:bodyPr>
          <a:lstStyle/>
          <a:p>
            <a:r>
              <a:rPr lang="en-US" sz="2200" dirty="0"/>
              <a:t>IoT-summary-3</a:t>
            </a:r>
            <a:r>
              <a:rPr lang="en-US" dirty="0"/>
              <a:t> </a:t>
            </a:r>
            <a:endParaRPr lang="el-GR" dirty="0"/>
          </a:p>
        </p:txBody>
      </p:sp>
      <p:sp>
        <p:nvSpPr>
          <p:cNvPr id="3" name="Θέση περιεχομένου 2"/>
          <p:cNvSpPr>
            <a:spLocks noGrp="1"/>
          </p:cNvSpPr>
          <p:nvPr>
            <p:ph sz="quarter" idx="1"/>
          </p:nvPr>
        </p:nvSpPr>
        <p:spPr/>
        <p:txBody>
          <a:bodyPr/>
          <a:lstStyle/>
          <a:p>
            <a:pPr marL="0" indent="0">
              <a:buNone/>
            </a:pPr>
            <a:r>
              <a:rPr lang="en-US" dirty="0"/>
              <a:t>The European Union is supporting the development of the </a:t>
            </a:r>
            <a:r>
              <a:rPr lang="en-US" dirty="0" err="1"/>
              <a:t>IoT</a:t>
            </a:r>
            <a:r>
              <a:rPr lang="en-US" dirty="0"/>
              <a:t> through funding for research as well as competitiveness and innovation. While EU institutions have taken a </a:t>
            </a:r>
            <a:r>
              <a:rPr lang="en-US" b="1" dirty="0"/>
              <a:t>notable</a:t>
            </a:r>
            <a:r>
              <a:rPr lang="en-US" dirty="0"/>
              <a:t> interest in the </a:t>
            </a:r>
            <a:r>
              <a:rPr lang="en-US" dirty="0" err="1"/>
              <a:t>IoT</a:t>
            </a:r>
            <a:r>
              <a:rPr lang="en-US" dirty="0"/>
              <a:t>, the balance between too much and too little </a:t>
            </a:r>
            <a:r>
              <a:rPr lang="en-US" b="1" dirty="0"/>
              <a:t>regulation</a:t>
            </a:r>
            <a:r>
              <a:rPr lang="en-US" dirty="0"/>
              <a:t> may need to be carefully managed if the full benefits of the </a:t>
            </a:r>
            <a:r>
              <a:rPr lang="en-US" dirty="0" err="1"/>
              <a:t>IoT</a:t>
            </a:r>
            <a:r>
              <a:rPr lang="en-US" dirty="0"/>
              <a:t> are to be </a:t>
            </a:r>
            <a:r>
              <a:rPr lang="en-US" dirty="0" err="1"/>
              <a:t>realised</a:t>
            </a:r>
            <a:r>
              <a:rPr lang="en-US" dirty="0"/>
              <a:t>.</a:t>
            </a:r>
            <a:endParaRPr lang="el-GR" dirty="0"/>
          </a:p>
        </p:txBody>
      </p:sp>
    </p:spTree>
    <p:extLst>
      <p:ext uri="{BB962C8B-B14F-4D97-AF65-F5344CB8AC3E}">
        <p14:creationId xmlns:p14="http://schemas.microsoft.com/office/powerpoint/2010/main" val="2313402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251520" y="274638"/>
            <a:ext cx="4248472" cy="634082"/>
          </a:xfrm>
        </p:spPr>
        <p:txBody>
          <a:bodyPr>
            <a:normAutofit fontScale="90000"/>
          </a:bodyPr>
          <a:lstStyle/>
          <a:p>
            <a:r>
              <a:rPr lang="en-US" dirty="0" err="1"/>
              <a:t>IoT</a:t>
            </a:r>
            <a:r>
              <a:rPr lang="en-US" dirty="0"/>
              <a:t>: notes/summary</a:t>
            </a:r>
            <a:endParaRPr lang="el-GR" dirty="0"/>
          </a:p>
        </p:txBody>
      </p:sp>
      <p:sp>
        <p:nvSpPr>
          <p:cNvPr id="3" name="Θέση περιεχομένου 2"/>
          <p:cNvSpPr>
            <a:spLocks noGrp="1"/>
          </p:cNvSpPr>
          <p:nvPr>
            <p:ph sz="quarter" idx="1"/>
          </p:nvPr>
        </p:nvSpPr>
        <p:spPr>
          <a:xfrm>
            <a:off x="395536" y="1196752"/>
            <a:ext cx="8352928" cy="5040560"/>
          </a:xfrm>
        </p:spPr>
        <p:txBody>
          <a:bodyPr>
            <a:normAutofit/>
          </a:bodyPr>
          <a:lstStyle/>
          <a:p>
            <a:r>
              <a:rPr lang="en-US" dirty="0"/>
              <a:t>What is the </a:t>
            </a:r>
            <a:r>
              <a:rPr lang="en-US" dirty="0" err="1"/>
              <a:t>IoT</a:t>
            </a:r>
            <a:r>
              <a:rPr lang="en-US" dirty="0"/>
              <a:t>? </a:t>
            </a:r>
            <a:r>
              <a:rPr lang="en-US" dirty="0">
                <a:solidFill>
                  <a:srgbClr val="FF0000"/>
                </a:solidFill>
              </a:rPr>
              <a:t>distributed network of physical objects capable of sensing their environment and able to communicate with each other, other machines or computers</a:t>
            </a:r>
            <a:r>
              <a:rPr lang="en-US" dirty="0"/>
              <a:t>. </a:t>
            </a:r>
          </a:p>
          <a:p>
            <a:r>
              <a:rPr lang="en-US" dirty="0"/>
              <a:t>Expected connected objects by 2020: </a:t>
            </a:r>
            <a:r>
              <a:rPr lang="en-US" dirty="0">
                <a:solidFill>
                  <a:srgbClr val="FF0000"/>
                </a:solidFill>
              </a:rPr>
              <a:t>25 billion </a:t>
            </a:r>
          </a:p>
          <a:p>
            <a:r>
              <a:rPr lang="en-US" dirty="0"/>
              <a:t>The amount of economic benefit expected from </a:t>
            </a:r>
            <a:r>
              <a:rPr lang="en-US" dirty="0" err="1"/>
              <a:t>IoT</a:t>
            </a:r>
            <a:r>
              <a:rPr lang="en-US" dirty="0"/>
              <a:t>: </a:t>
            </a:r>
            <a:r>
              <a:rPr lang="en-US" dirty="0">
                <a:solidFill>
                  <a:srgbClr val="FF0000"/>
                </a:solidFill>
              </a:rPr>
              <a:t>US$1.9 trillion</a:t>
            </a:r>
            <a:r>
              <a:rPr lang="en-US" dirty="0"/>
              <a:t> </a:t>
            </a:r>
          </a:p>
          <a:p>
            <a:pPr>
              <a:lnSpc>
                <a:spcPct val="150000"/>
              </a:lnSpc>
            </a:pPr>
            <a:r>
              <a:rPr lang="en-US" dirty="0"/>
              <a:t>The major challenge(s) in relation to </a:t>
            </a:r>
          </a:p>
          <a:p>
            <a:pPr lvl="1">
              <a:lnSpc>
                <a:spcPct val="110000"/>
              </a:lnSpc>
            </a:pPr>
            <a:r>
              <a:rPr lang="en-US" dirty="0" err="1"/>
              <a:t>IoT</a:t>
            </a:r>
            <a:r>
              <a:rPr lang="en-US" dirty="0"/>
              <a:t> in general: </a:t>
            </a:r>
            <a:r>
              <a:rPr lang="en-US" dirty="0">
                <a:solidFill>
                  <a:srgbClr val="FF0000"/>
                </a:solidFill>
              </a:rPr>
              <a:t>a) security of data, b) balance b/n citizens’ rights to privacy and economic/corporate/social benefits</a:t>
            </a:r>
          </a:p>
          <a:p>
            <a:pPr lvl="1">
              <a:lnSpc>
                <a:spcPct val="110000"/>
              </a:lnSpc>
            </a:pPr>
            <a:r>
              <a:rPr lang="en-US" dirty="0"/>
              <a:t>The EU in particular: </a:t>
            </a:r>
            <a:r>
              <a:rPr lang="en-US" dirty="0">
                <a:solidFill>
                  <a:srgbClr val="FF0000"/>
                </a:solidFill>
              </a:rPr>
              <a:t>to find the right amount of regulation needed</a:t>
            </a:r>
          </a:p>
        </p:txBody>
      </p:sp>
      <p:sp>
        <p:nvSpPr>
          <p:cNvPr id="4" name="Τίτλος 1"/>
          <p:cNvSpPr txBox="1">
            <a:spLocks/>
          </p:cNvSpPr>
          <p:nvPr/>
        </p:nvSpPr>
        <p:spPr>
          <a:xfrm>
            <a:off x="6732240" y="116632"/>
            <a:ext cx="2304256" cy="571500"/>
          </a:xfrm>
          <a:prstGeom prst="rect">
            <a:avLst/>
          </a:prstGeom>
        </p:spPr>
        <p:txBody>
          <a:bodyPr bIns="91440" anchor="b" anchorCtr="0">
            <a:normAutofit fontScale="85000" lnSpcReduction="2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solidFill>
                  <a:srgbClr val="FF0000"/>
                </a:solidFill>
              </a:rPr>
              <a:t>ANSWERS</a:t>
            </a:r>
            <a:endParaRPr lang="el-GR" dirty="0">
              <a:solidFill>
                <a:srgbClr val="FF0000"/>
              </a:solidFill>
            </a:endParaRPr>
          </a:p>
        </p:txBody>
      </p:sp>
    </p:spTree>
    <p:extLst>
      <p:ext uri="{BB962C8B-B14F-4D97-AF65-F5344CB8AC3E}">
        <p14:creationId xmlns:p14="http://schemas.microsoft.com/office/powerpoint/2010/main" val="72519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251520" y="274638"/>
            <a:ext cx="8435280" cy="1143000"/>
          </a:xfrm>
        </p:spPr>
        <p:txBody>
          <a:bodyPr>
            <a:normAutofit fontScale="90000"/>
          </a:bodyPr>
          <a:lstStyle/>
          <a:p>
            <a:r>
              <a:rPr lang="en-US" b="1" dirty="0"/>
              <a:t>Reading 1. What is the Internet of Things?</a:t>
            </a:r>
            <a:endParaRPr lang="el-GR" dirty="0"/>
          </a:p>
        </p:txBody>
      </p:sp>
      <p:sp>
        <p:nvSpPr>
          <p:cNvPr id="3" name="Θέση περιεχομένου 2"/>
          <p:cNvSpPr>
            <a:spLocks noGrp="1"/>
          </p:cNvSpPr>
          <p:nvPr>
            <p:ph sz="quarter" idx="1"/>
          </p:nvPr>
        </p:nvSpPr>
        <p:spPr>
          <a:xfrm>
            <a:off x="467544" y="1844824"/>
            <a:ext cx="8424936" cy="4174976"/>
          </a:xfrm>
        </p:spPr>
        <p:txBody>
          <a:bodyPr/>
          <a:lstStyle/>
          <a:p>
            <a:pPr marL="0" indent="0">
              <a:lnSpc>
                <a:spcPct val="150000"/>
              </a:lnSpc>
              <a:buNone/>
            </a:pPr>
            <a:r>
              <a:rPr lang="en-US" b="1" dirty="0"/>
              <a:t>Task</a:t>
            </a:r>
            <a:r>
              <a:rPr lang="en-US" dirty="0"/>
              <a:t> 1. Read the text and spot the three definitions of </a:t>
            </a:r>
            <a:r>
              <a:rPr lang="en-US" dirty="0" err="1"/>
              <a:t>IoT</a:t>
            </a:r>
            <a:r>
              <a:rPr lang="en-US" dirty="0"/>
              <a:t> provided. </a:t>
            </a:r>
            <a:endParaRPr lang="el-GR" dirty="0"/>
          </a:p>
          <a:p>
            <a:pPr lvl="0">
              <a:lnSpc>
                <a:spcPct val="150000"/>
              </a:lnSpc>
            </a:pPr>
            <a:r>
              <a:rPr lang="en-US" dirty="0"/>
              <a:t>How does the writer subsequently paraphrase these definitions? </a:t>
            </a:r>
            <a:endParaRPr lang="el-GR" dirty="0"/>
          </a:p>
          <a:p>
            <a:pPr lvl="0">
              <a:lnSpc>
                <a:spcPct val="150000"/>
              </a:lnSpc>
            </a:pPr>
            <a:r>
              <a:rPr lang="en-US" dirty="0"/>
              <a:t>What does the writer imply when he says that </a:t>
            </a:r>
            <a:r>
              <a:rPr lang="en-US" dirty="0" err="1"/>
              <a:t>IoT</a:t>
            </a:r>
            <a:r>
              <a:rPr lang="en-US" dirty="0"/>
              <a:t> is considered to have ‘the largest expected economic impact’? </a:t>
            </a:r>
            <a:endParaRPr lang="el-GR" dirty="0"/>
          </a:p>
          <a:p>
            <a:endParaRPr lang="el-GR" dirty="0"/>
          </a:p>
        </p:txBody>
      </p:sp>
    </p:spTree>
    <p:extLst>
      <p:ext uri="{BB962C8B-B14F-4D97-AF65-F5344CB8AC3E}">
        <p14:creationId xmlns:p14="http://schemas.microsoft.com/office/powerpoint/2010/main" val="85636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r>
              <a:rPr lang="en-US" dirty="0">
                <a:solidFill>
                  <a:schemeClr val="tx1"/>
                </a:solidFill>
              </a:rPr>
              <a:t>Reading 2: </a:t>
            </a:r>
            <a:br>
              <a:rPr lang="en-US" dirty="0">
                <a:solidFill>
                  <a:schemeClr val="tx1"/>
                </a:solidFill>
              </a:rPr>
            </a:br>
            <a:r>
              <a:rPr lang="en-US" dirty="0">
                <a:solidFill>
                  <a:schemeClr val="tx1"/>
                </a:solidFill>
              </a:rPr>
              <a:t>Match the titles with the paragraphs</a:t>
            </a:r>
            <a:endParaRPr lang="el-GR" dirty="0">
              <a:solidFill>
                <a:schemeClr val="tx1"/>
              </a:solidFill>
            </a:endParaRPr>
          </a:p>
        </p:txBody>
      </p:sp>
      <p:sp>
        <p:nvSpPr>
          <p:cNvPr id="3" name="Θέση περιεχομένου 2"/>
          <p:cNvSpPr>
            <a:spLocks noGrp="1"/>
          </p:cNvSpPr>
          <p:nvPr>
            <p:ph sz="quarter" idx="1"/>
          </p:nvPr>
        </p:nvSpPr>
        <p:spPr>
          <a:xfrm>
            <a:off x="2195736" y="1556792"/>
            <a:ext cx="4809728" cy="4572000"/>
          </a:xfrm>
        </p:spPr>
        <p:txBody>
          <a:bodyPr/>
          <a:lstStyle/>
          <a:p>
            <a:r>
              <a:rPr lang="en-US" dirty="0"/>
              <a:t>Agriculture</a:t>
            </a:r>
          </a:p>
          <a:p>
            <a:r>
              <a:rPr lang="en-US" dirty="0"/>
              <a:t>Care for the elderly</a:t>
            </a:r>
          </a:p>
          <a:p>
            <a:r>
              <a:rPr lang="en-US" dirty="0"/>
              <a:t>Energy management</a:t>
            </a:r>
          </a:p>
          <a:p>
            <a:r>
              <a:rPr lang="en-US" dirty="0"/>
              <a:t>Environmental monitoring</a:t>
            </a:r>
          </a:p>
          <a:p>
            <a:r>
              <a:rPr lang="en-US" dirty="0"/>
              <a:t>Smart home </a:t>
            </a:r>
          </a:p>
          <a:p>
            <a:r>
              <a:rPr lang="en-US" dirty="0"/>
              <a:t>Transportation </a:t>
            </a:r>
            <a:endParaRPr lang="el-GR" dirty="0"/>
          </a:p>
        </p:txBody>
      </p:sp>
    </p:spTree>
    <p:extLst>
      <p:ext uri="{BB962C8B-B14F-4D97-AF65-F5344CB8AC3E}">
        <p14:creationId xmlns:p14="http://schemas.microsoft.com/office/powerpoint/2010/main" val="771701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54F351A-A95B-42DC-85FC-0212E8F2F035}"/>
              </a:ext>
            </a:extLst>
          </p:cNvPr>
          <p:cNvSpPr>
            <a:spLocks noGrp="1"/>
          </p:cNvSpPr>
          <p:nvPr>
            <p:ph type="title"/>
          </p:nvPr>
        </p:nvSpPr>
        <p:spPr/>
        <p:txBody>
          <a:bodyPr/>
          <a:lstStyle/>
          <a:p>
            <a:pPr algn="ctr"/>
            <a:r>
              <a:rPr lang="en-US" dirty="0"/>
              <a:t>Do-it-yourself dictionary</a:t>
            </a:r>
          </a:p>
        </p:txBody>
      </p:sp>
      <p:graphicFrame>
        <p:nvGraphicFramePr>
          <p:cNvPr id="4" name="Πίνακας 4">
            <a:extLst>
              <a:ext uri="{FF2B5EF4-FFF2-40B4-BE49-F238E27FC236}">
                <a16:creationId xmlns:a16="http://schemas.microsoft.com/office/drawing/2014/main" id="{7711531E-1F6F-4FFA-8008-65D958849E3D}"/>
              </a:ext>
            </a:extLst>
          </p:cNvPr>
          <p:cNvGraphicFramePr>
            <a:graphicFrameLocks noGrp="1"/>
          </p:cNvGraphicFramePr>
          <p:nvPr>
            <p:ph sz="quarter" idx="1"/>
            <p:extLst>
              <p:ext uri="{D42A27DB-BD31-4B8C-83A1-F6EECF244321}">
                <p14:modId xmlns:p14="http://schemas.microsoft.com/office/powerpoint/2010/main" val="711763886"/>
              </p:ext>
            </p:extLst>
          </p:nvPr>
        </p:nvGraphicFramePr>
        <p:xfrm>
          <a:off x="827584" y="2132856"/>
          <a:ext cx="7772398" cy="3208274"/>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val="3731054405"/>
                    </a:ext>
                  </a:extLst>
                </a:gridCol>
                <a:gridCol w="3886199">
                  <a:extLst>
                    <a:ext uri="{9D8B030D-6E8A-4147-A177-3AD203B41FA5}">
                      <a16:colId xmlns:a16="http://schemas.microsoft.com/office/drawing/2014/main" val="2438234080"/>
                    </a:ext>
                  </a:extLst>
                </a:gridCol>
              </a:tblGrid>
              <a:tr h="370840">
                <a:tc>
                  <a:txBody>
                    <a:bodyPr/>
                    <a:lstStyle/>
                    <a:p>
                      <a:pPr marL="0" marR="0" algn="ctr">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 &amp; 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1106804169"/>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Ειδική εφαρμογή</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3040131021"/>
                  </a:ext>
                </a:extLst>
              </a:tr>
              <a:tr h="370840">
                <a:tc>
                  <a:txBody>
                    <a:bodyPr/>
                    <a:lstStyle/>
                    <a:p>
                      <a:pPr marL="0" marR="0">
                        <a:lnSpc>
                          <a:spcPct val="115000"/>
                        </a:lnSpc>
                        <a:spcBef>
                          <a:spcPts val="0"/>
                        </a:spcBef>
                        <a:spcAft>
                          <a:spcPts val="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Επείγουσες ιατρικές καταστάσεις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2856289305"/>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Επικουρική τεχνολογία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1107894905"/>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Ηλικιωμένος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415523934"/>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Ποιότητα ζωής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4083377633"/>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Χρηστές με μειωμένη ακοή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4103992035"/>
                  </a:ext>
                </a:extLst>
              </a:tr>
              <a:tr h="370840">
                <a:tc>
                  <a:txBody>
                    <a:bodyPr/>
                    <a:lstStyle/>
                    <a:p>
                      <a:pPr marL="0" marR="0">
                        <a:lnSpc>
                          <a:spcPct val="115000"/>
                        </a:lnSpc>
                        <a:spcBef>
                          <a:spcPts val="0"/>
                        </a:spcBef>
                        <a:spcAft>
                          <a:spcPts val="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Χρηστές με περιορισμούς όρασης και κινητικότητας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dirty="0"/>
                    </a:p>
                  </a:txBody>
                  <a:tcPr/>
                </a:tc>
                <a:extLst>
                  <a:ext uri="{0D108BD9-81ED-4DB2-BD59-A6C34878D82A}">
                    <a16:rowId xmlns:a16="http://schemas.microsoft.com/office/drawing/2014/main" val="3688642188"/>
                  </a:ext>
                </a:extLst>
              </a:tr>
            </a:tbl>
          </a:graphicData>
        </a:graphic>
      </p:graphicFrame>
    </p:spTree>
    <p:extLst>
      <p:ext uri="{BB962C8B-B14F-4D97-AF65-F5344CB8AC3E}">
        <p14:creationId xmlns:p14="http://schemas.microsoft.com/office/powerpoint/2010/main" val="117484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54F351A-A95B-42DC-85FC-0212E8F2F035}"/>
              </a:ext>
            </a:extLst>
          </p:cNvPr>
          <p:cNvSpPr>
            <a:spLocks noGrp="1"/>
          </p:cNvSpPr>
          <p:nvPr>
            <p:ph type="title"/>
          </p:nvPr>
        </p:nvSpPr>
        <p:spPr/>
        <p:txBody>
          <a:bodyPr/>
          <a:lstStyle/>
          <a:p>
            <a:pPr algn="ctr"/>
            <a:r>
              <a:rPr lang="en-US" dirty="0"/>
              <a:t>Do-it-yourself dictionary- </a:t>
            </a:r>
            <a:r>
              <a:rPr lang="en-US" dirty="0">
                <a:solidFill>
                  <a:srgbClr val="FF0000"/>
                </a:solidFill>
              </a:rPr>
              <a:t>KEY</a:t>
            </a:r>
          </a:p>
        </p:txBody>
      </p:sp>
      <p:graphicFrame>
        <p:nvGraphicFramePr>
          <p:cNvPr id="4" name="Πίνακας 4">
            <a:extLst>
              <a:ext uri="{FF2B5EF4-FFF2-40B4-BE49-F238E27FC236}">
                <a16:creationId xmlns:a16="http://schemas.microsoft.com/office/drawing/2014/main" id="{7711531E-1F6F-4FFA-8008-65D958849E3D}"/>
              </a:ext>
            </a:extLst>
          </p:cNvPr>
          <p:cNvGraphicFramePr>
            <a:graphicFrameLocks noGrp="1"/>
          </p:cNvGraphicFramePr>
          <p:nvPr>
            <p:ph sz="quarter" idx="1"/>
            <p:extLst>
              <p:ext uri="{D42A27DB-BD31-4B8C-83A1-F6EECF244321}">
                <p14:modId xmlns:p14="http://schemas.microsoft.com/office/powerpoint/2010/main" val="1921676966"/>
              </p:ext>
            </p:extLst>
          </p:nvPr>
        </p:nvGraphicFramePr>
        <p:xfrm>
          <a:off x="827584" y="2132856"/>
          <a:ext cx="7772398" cy="3208274"/>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val="3731054405"/>
                    </a:ext>
                  </a:extLst>
                </a:gridCol>
                <a:gridCol w="3886199">
                  <a:extLst>
                    <a:ext uri="{9D8B030D-6E8A-4147-A177-3AD203B41FA5}">
                      <a16:colId xmlns:a16="http://schemas.microsoft.com/office/drawing/2014/main" val="2438234080"/>
                    </a:ext>
                  </a:extLst>
                </a:gridCol>
              </a:tblGrid>
              <a:tr h="370840">
                <a:tc>
                  <a:txBody>
                    <a:bodyPr/>
                    <a:lstStyle/>
                    <a:p>
                      <a:pPr marL="0" marR="0" algn="ctr">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 &amp; 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6804169"/>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Ειδική εφαρμογή</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 dedicated application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131021"/>
                  </a:ext>
                </a:extLst>
              </a:tr>
              <a:tr h="370840">
                <a:tc>
                  <a:txBody>
                    <a:bodyPr/>
                    <a:lstStyle/>
                    <a:p>
                      <a:pPr marL="0" marR="0">
                        <a:lnSpc>
                          <a:spcPct val="115000"/>
                        </a:lnSpc>
                        <a:spcBef>
                          <a:spcPts val="0"/>
                        </a:spcBef>
                        <a:spcAft>
                          <a:spcPts val="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Επείγουσες ιατρικές καταστάσεις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 medical emergencies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6289305"/>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Επικουρική τεχνολογία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 assistive technology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7894905"/>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Ηλικιωμένος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 elderly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523934"/>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Ποιότητα ζωής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 quality of life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3377633"/>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Χρηστές με μειωμένη ακοή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 hearing impaired users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3992035"/>
                  </a:ext>
                </a:extLst>
              </a:tr>
              <a:tr h="370840">
                <a:tc>
                  <a:txBody>
                    <a:bodyPr/>
                    <a:lstStyle/>
                    <a:p>
                      <a:pPr marL="0" marR="0">
                        <a:lnSpc>
                          <a:spcPct val="115000"/>
                        </a:lnSpc>
                        <a:spcBef>
                          <a:spcPts val="0"/>
                        </a:spcBef>
                        <a:spcAft>
                          <a:spcPts val="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Χρηστές με περιορισμούς όρασης και κινητικότητας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 users with sight and mobility limitations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8642188"/>
                  </a:ext>
                </a:extLst>
              </a:tr>
            </a:tbl>
          </a:graphicData>
        </a:graphic>
      </p:graphicFrame>
    </p:spTree>
    <p:extLst>
      <p:ext uri="{BB962C8B-B14F-4D97-AF65-F5344CB8AC3E}">
        <p14:creationId xmlns:p14="http://schemas.microsoft.com/office/powerpoint/2010/main" val="404978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Πίνακας 5">
            <a:extLst>
              <a:ext uri="{FF2B5EF4-FFF2-40B4-BE49-F238E27FC236}">
                <a16:creationId xmlns:a16="http://schemas.microsoft.com/office/drawing/2014/main" id="{9D0F8591-64B5-4A4F-B3FA-151ABAF0B85A}"/>
              </a:ext>
            </a:extLst>
          </p:cNvPr>
          <p:cNvGraphicFramePr>
            <a:graphicFrameLocks noGrp="1"/>
          </p:cNvGraphicFramePr>
          <p:nvPr>
            <p:ph sz="quarter" idx="1"/>
            <p:extLst>
              <p:ext uri="{D42A27DB-BD31-4B8C-83A1-F6EECF244321}">
                <p14:modId xmlns:p14="http://schemas.microsoft.com/office/powerpoint/2010/main" val="4085994691"/>
              </p:ext>
            </p:extLst>
          </p:nvPr>
        </p:nvGraphicFramePr>
        <p:xfrm>
          <a:off x="880856" y="2276872"/>
          <a:ext cx="7772398" cy="3337560"/>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val="1446873936"/>
                    </a:ext>
                  </a:extLst>
                </a:gridCol>
                <a:gridCol w="3886199">
                  <a:extLst>
                    <a:ext uri="{9D8B030D-6E8A-4147-A177-3AD203B41FA5}">
                      <a16:colId xmlns:a16="http://schemas.microsoft.com/office/drawing/2014/main" val="1381718598"/>
                    </a:ext>
                  </a:extLst>
                </a:gridCol>
              </a:tblGrid>
              <a:tr h="370840">
                <a:tc>
                  <a:txBody>
                    <a:bodyPr/>
                    <a:lstStyle/>
                    <a:p>
                      <a:pPr marL="0" marR="0" algn="ctr">
                        <a:lnSpc>
                          <a:spcPct val="115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730408384"/>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Απρόσκοπτη συνδεσιμότητα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3363373522"/>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Διόδια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4018970931"/>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Έλεγχος κυκλοφορίας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3843283294"/>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Εφοδιαστική αλυσίδα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1841839554"/>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Μέθη</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1181058302"/>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Οδική βοήθεια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1768468283"/>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Οργάνωση στόλου μεταφοράς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extLst>
                  <a:ext uri="{0D108BD9-81ED-4DB2-BD59-A6C34878D82A}">
                    <a16:rowId xmlns:a16="http://schemas.microsoft.com/office/drawing/2014/main" val="2036207560"/>
                  </a:ext>
                </a:extLst>
              </a:tr>
              <a:tr h="370840">
                <a:tc>
                  <a:txBody>
                    <a:bodyPr/>
                    <a:lstStyle/>
                    <a:p>
                      <a:pPr marL="0" marR="0">
                        <a:lnSpc>
                          <a:spcPct val="115000"/>
                        </a:lnSpc>
                        <a:spcBef>
                          <a:spcPts val="0"/>
                        </a:spcBef>
                        <a:spcAft>
                          <a:spcPts val="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Υποδομή</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dirty="0"/>
                    </a:p>
                  </a:txBody>
                  <a:tcPr/>
                </a:tc>
                <a:extLst>
                  <a:ext uri="{0D108BD9-81ED-4DB2-BD59-A6C34878D82A}">
                    <a16:rowId xmlns:a16="http://schemas.microsoft.com/office/drawing/2014/main" val="265273648"/>
                  </a:ext>
                </a:extLst>
              </a:tr>
            </a:tbl>
          </a:graphicData>
        </a:graphic>
      </p:graphicFrame>
      <p:sp>
        <p:nvSpPr>
          <p:cNvPr id="4" name="Τίτλος 1">
            <a:extLst>
              <a:ext uri="{FF2B5EF4-FFF2-40B4-BE49-F238E27FC236}">
                <a16:creationId xmlns:a16="http://schemas.microsoft.com/office/drawing/2014/main" id="{3FC94642-3DF8-42CA-9874-D4C3C20572FD}"/>
              </a:ext>
            </a:extLst>
          </p:cNvPr>
          <p:cNvSpPr>
            <a:spLocks noGrp="1"/>
          </p:cNvSpPr>
          <p:nvPr>
            <p:ph type="title"/>
          </p:nvPr>
        </p:nvSpPr>
        <p:spPr>
          <a:xfrm>
            <a:off x="914400" y="274638"/>
            <a:ext cx="7772400" cy="1143000"/>
          </a:xfrm>
        </p:spPr>
        <p:txBody>
          <a:bodyPr/>
          <a:lstStyle/>
          <a:p>
            <a:pPr algn="ctr"/>
            <a:r>
              <a:rPr lang="en-US" dirty="0"/>
              <a:t>Do-it-yourself dictionary</a:t>
            </a:r>
          </a:p>
        </p:txBody>
      </p:sp>
    </p:spTree>
    <p:extLst>
      <p:ext uri="{BB962C8B-B14F-4D97-AF65-F5344CB8AC3E}">
        <p14:creationId xmlns:p14="http://schemas.microsoft.com/office/powerpoint/2010/main" val="338143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Πίνακας 5">
            <a:extLst>
              <a:ext uri="{FF2B5EF4-FFF2-40B4-BE49-F238E27FC236}">
                <a16:creationId xmlns:a16="http://schemas.microsoft.com/office/drawing/2014/main" id="{000BA377-DE64-46BA-A967-0D7089BC389A}"/>
              </a:ext>
            </a:extLst>
          </p:cNvPr>
          <p:cNvGraphicFramePr>
            <a:graphicFrameLocks noGrp="1"/>
          </p:cNvGraphicFramePr>
          <p:nvPr>
            <p:ph sz="quarter" idx="1"/>
            <p:extLst>
              <p:ext uri="{D42A27DB-BD31-4B8C-83A1-F6EECF244321}">
                <p14:modId xmlns:p14="http://schemas.microsoft.com/office/powerpoint/2010/main" val="3698301073"/>
              </p:ext>
            </p:extLst>
          </p:nvPr>
        </p:nvGraphicFramePr>
        <p:xfrm>
          <a:off x="914400" y="2276872"/>
          <a:ext cx="7772398" cy="3337560"/>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val="3503051790"/>
                    </a:ext>
                  </a:extLst>
                </a:gridCol>
                <a:gridCol w="3886199">
                  <a:extLst>
                    <a:ext uri="{9D8B030D-6E8A-4147-A177-3AD203B41FA5}">
                      <a16:colId xmlns:a16="http://schemas.microsoft.com/office/drawing/2014/main" val="3688897079"/>
                    </a:ext>
                  </a:extLst>
                </a:gridCol>
              </a:tblGrid>
              <a:tr h="370840">
                <a:tc>
                  <a:txBody>
                    <a:bodyPr/>
                    <a:lstStyle/>
                    <a:p>
                      <a:pPr marL="0" marR="0" algn="ctr">
                        <a:lnSpc>
                          <a:spcPct val="115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754918"/>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Απρόσκοπτη συνδεσιμότητα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 seamless connectivity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8639599"/>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Διόδια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 toll collection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0367150"/>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Έλεγχος κυκλοφορίας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 traffic control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7840274"/>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Εφοδιαστική αλυσίδα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 logistics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086282"/>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Μέθη</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 drowsiness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4134545"/>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Οδική βοήθεια</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 road assistance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6743012"/>
                  </a:ext>
                </a:extLst>
              </a:tr>
              <a:tr h="370840">
                <a:tc>
                  <a:txBody>
                    <a:bodyPr/>
                    <a:lstStyle/>
                    <a:p>
                      <a:pPr marL="0" marR="0">
                        <a:lnSpc>
                          <a:spcPct val="115000"/>
                        </a:lnSpc>
                        <a:spcBef>
                          <a:spcPts val="0"/>
                        </a:spcBef>
                        <a:spcAft>
                          <a:spcPts val="0"/>
                        </a:spcAft>
                      </a:pPr>
                      <a:r>
                        <a:rPr lang="el-GR" sz="1800">
                          <a:effectLst/>
                          <a:latin typeface="Calibri" panose="020F0502020204030204" pitchFamily="34" charset="0"/>
                          <a:ea typeface="Calibri" panose="020F0502020204030204" pitchFamily="34" charset="0"/>
                          <a:cs typeface="Times New Roman" panose="02020603050405020304" pitchFamily="18" charset="0"/>
                        </a:rPr>
                        <a:t>Οργάνωση στόλου μεταφοράς</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 fleet management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1630589"/>
                  </a:ext>
                </a:extLst>
              </a:tr>
              <a:tr h="370840">
                <a:tc>
                  <a:txBody>
                    <a:bodyPr/>
                    <a:lstStyle/>
                    <a:p>
                      <a:pPr marL="0" marR="0">
                        <a:lnSpc>
                          <a:spcPct val="115000"/>
                        </a:lnSpc>
                        <a:spcBef>
                          <a:spcPts val="0"/>
                        </a:spcBef>
                        <a:spcAft>
                          <a:spcPts val="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Υποδομή</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 infrastructure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9077887"/>
                  </a:ext>
                </a:extLst>
              </a:tr>
            </a:tbl>
          </a:graphicData>
        </a:graphic>
      </p:graphicFrame>
      <p:sp>
        <p:nvSpPr>
          <p:cNvPr id="4" name="Τίτλος 1">
            <a:extLst>
              <a:ext uri="{FF2B5EF4-FFF2-40B4-BE49-F238E27FC236}">
                <a16:creationId xmlns:a16="http://schemas.microsoft.com/office/drawing/2014/main" id="{308281F4-817E-4C14-946F-96B89EEB64F3}"/>
              </a:ext>
            </a:extLst>
          </p:cNvPr>
          <p:cNvSpPr>
            <a:spLocks noGrp="1"/>
          </p:cNvSpPr>
          <p:nvPr>
            <p:ph type="title"/>
          </p:nvPr>
        </p:nvSpPr>
        <p:spPr>
          <a:xfrm>
            <a:off x="914400" y="274638"/>
            <a:ext cx="7772400" cy="1143000"/>
          </a:xfrm>
        </p:spPr>
        <p:txBody>
          <a:bodyPr/>
          <a:lstStyle/>
          <a:p>
            <a:pPr algn="ctr"/>
            <a:r>
              <a:rPr lang="en-US" dirty="0"/>
              <a:t>Do-it-yourself dictionary -</a:t>
            </a:r>
            <a:r>
              <a:rPr lang="en-US" dirty="0">
                <a:solidFill>
                  <a:srgbClr val="FF0000"/>
                </a:solidFill>
              </a:rPr>
              <a:t>KEY</a:t>
            </a:r>
          </a:p>
        </p:txBody>
      </p:sp>
    </p:spTree>
    <p:extLst>
      <p:ext uri="{BB962C8B-B14F-4D97-AF65-F5344CB8AC3E}">
        <p14:creationId xmlns:p14="http://schemas.microsoft.com/office/powerpoint/2010/main" val="2417346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Δικαιοσύνη">
  <a:themeElements>
    <a:clrScheme name="Δικαιοσύνη">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Δικαιοσύνη">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Δικαιοσύνη">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533</TotalTime>
  <Words>1585</Words>
  <Application>Microsoft Office PowerPoint</Application>
  <PresentationFormat>Προβολή στην οθόνη (4:3)</PresentationFormat>
  <Paragraphs>349</Paragraphs>
  <Slides>33</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33</vt:i4>
      </vt:variant>
    </vt:vector>
  </HeadingPairs>
  <TitlesOfParts>
    <vt:vector size="40" baseType="lpstr">
      <vt:lpstr>Arial</vt:lpstr>
      <vt:lpstr>Calibri</vt:lpstr>
      <vt:lpstr>Cambria</vt:lpstr>
      <vt:lpstr>Franklin Gothic Book</vt:lpstr>
      <vt:lpstr>Perpetua</vt:lpstr>
      <vt:lpstr>Wingdings 2</vt:lpstr>
      <vt:lpstr>Δικαιοσύνη</vt:lpstr>
      <vt:lpstr>INTERNET OF THINGS (IoT) </vt:lpstr>
      <vt:lpstr>Comments on the 1st test</vt:lpstr>
      <vt:lpstr>The Internet of Things-IoT</vt:lpstr>
      <vt:lpstr>Reading 1. What is the Internet of Things?</vt:lpstr>
      <vt:lpstr>Reading 2:  Match the titles with the paragraphs</vt:lpstr>
      <vt:lpstr>Do-it-yourself dictionary</vt:lpstr>
      <vt:lpstr>Do-it-yourself dictionary- KEY</vt:lpstr>
      <vt:lpstr>Do-it-yourself dictionary</vt:lpstr>
      <vt:lpstr>Do-it-yourself dictionary -KEY</vt:lpstr>
      <vt:lpstr>Do-it-yourself dictionary </vt:lpstr>
      <vt:lpstr>Do-it-yourself dictionary -KEY</vt:lpstr>
      <vt:lpstr>Do-it-yourself dictionary </vt:lpstr>
      <vt:lpstr>Do-it-yourself dictionary -KEY</vt:lpstr>
      <vt:lpstr>IoT risks &amp; challenges </vt:lpstr>
      <vt:lpstr>IoT risks &amp; challenges </vt:lpstr>
      <vt:lpstr>The entrepreneurial opportunities &amp; benefits of IoT </vt:lpstr>
      <vt:lpstr>Useful vocabulary</vt:lpstr>
      <vt:lpstr>Παρουσίαση του PowerPoint</vt:lpstr>
      <vt:lpstr>Derivatives </vt:lpstr>
      <vt:lpstr>Match the words with their definitions</vt:lpstr>
      <vt:lpstr>Match the words with their definitions  ANSWERS </vt:lpstr>
      <vt:lpstr>Collocations: match verbs and nouns</vt:lpstr>
      <vt:lpstr>Collocations: match verbs and nouns- ANSWERS </vt:lpstr>
      <vt:lpstr>Match the words </vt:lpstr>
      <vt:lpstr>Match the words- ANSWERS</vt:lpstr>
      <vt:lpstr>Παρουσίαση του PowerPoint</vt:lpstr>
      <vt:lpstr>Παρουσίαση του PowerPoint</vt:lpstr>
      <vt:lpstr>The overall idea </vt:lpstr>
      <vt:lpstr>Παρουσίαση του PowerPoint</vt:lpstr>
      <vt:lpstr>IoT-summary-1 </vt:lpstr>
      <vt:lpstr>IoT-summary-2 </vt:lpstr>
      <vt:lpstr>IoT-summary-3 </vt:lpstr>
      <vt:lpstr>IoT: notes/summary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(IoT)</dc:title>
  <dc:creator>Kantaridou Zoe</dc:creator>
  <cp:lastModifiedBy>Zoe</cp:lastModifiedBy>
  <cp:revision>35</cp:revision>
  <dcterms:created xsi:type="dcterms:W3CDTF">2016-10-04T18:11:54Z</dcterms:created>
  <dcterms:modified xsi:type="dcterms:W3CDTF">2020-12-01T15:07:41Z</dcterms:modified>
</cp:coreProperties>
</file>