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5" r:id="rId5"/>
    <p:sldId id="263" r:id="rId6"/>
    <p:sldId id="264" r:id="rId7"/>
    <p:sldId id="257" r:id="rId8"/>
    <p:sldId id="267" r:id="rId9"/>
    <p:sldId id="268" r:id="rId10"/>
    <p:sldId id="258" r:id="rId11"/>
    <p:sldId id="259" r:id="rId12"/>
    <p:sldId id="261" r:id="rId13"/>
    <p:sldId id="269" r:id="rId14"/>
    <p:sldId id="262" r:id="rId15"/>
    <p:sldId id="274" r:id="rId16"/>
    <p:sldId id="273" r:id="rId17"/>
    <p:sldId id="275" r:id="rId18"/>
    <p:sldId id="276" r:id="rId19"/>
    <p:sldId id="277" r:id="rId20"/>
    <p:sldId id="283" r:id="rId21"/>
    <p:sldId id="282" r:id="rId22"/>
    <p:sldId id="294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6892-7F58-4CF7-8EE6-D52D368B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38EB-0996-4A2A-9692-4D9C4854C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9FE8-FEA7-4BE7-8F74-4017DA10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D39F-1B03-489F-BE28-D5652CCD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021B-6936-4B02-85FE-8EC47527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239C-C335-439E-8605-FC132152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F246F-A2D4-43AD-BA03-69D11076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13A4-4041-4E62-804E-A8E719FE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9453-9346-4C87-B522-AF0FED3D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C8AC-AD31-4064-979E-8CA1268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CFB83-0CF7-4C26-8418-1FCE8C429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A3ED5-738E-4EF0-9EB9-70F66302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F743-5AA1-4D13-8550-75A8415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F00D-1753-4D26-9BB9-5FB535AB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E2D0-F91F-4173-866F-8F38EBBE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D11-B969-4174-A3AF-A474093C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A9E8-48D7-4609-BBCC-102598D2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342E-0696-4AC4-9724-1EAA2683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D0E7-B0EB-45ED-A80D-14DBD056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1E-99A8-46D8-9571-F44ADD6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B290-A581-4961-8871-78946CAD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A4E6-ECE6-4FB4-BB76-5E98FF4D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999E-3B05-47F6-8715-2378CCA2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F00D-842A-4160-9121-41F525B3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12BF-B5AD-4BE3-AFE0-29DA10D2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9E88-E67A-474D-A166-845717E1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84F3-3A40-43A5-8B69-2709F9517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414F-AD21-486D-BCC0-26DFC46F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C8DE-BE34-4A5A-824B-06BDC52D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96A67-8DA4-4273-BAB9-6175A20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3489C-199D-4FAC-BEF1-4EAF57B6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F089-F567-4887-978F-77B3553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413B-0D7C-43FF-ACDC-C3EB20AC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7EBA-963E-4F7C-BAE6-DB71A0A7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1D30C-6D37-42C8-80DC-85E911404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26E96-C6B1-4A17-A794-DEA3AA48B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D5994-4A47-4CD8-BE02-976A3320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21EF0-1FE8-4530-93AD-55B1ABAB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3B015-DB66-454F-8DAC-E1E7A629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BDB9-C5A9-4F32-A32C-AEF3233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FFEB5-6696-4582-B71D-C02E3993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AACE4-4C40-4F79-84F0-A48DF9B4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07EF-EEA6-4DC1-BD54-573D351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378DD-AA7D-47B8-87FF-1A8F95F2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70A8-DED3-400B-9AB0-ABD02B17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88049-68DC-483F-9E35-9C61113B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E815-E99C-4BE6-87D7-E0ADDEA2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F450-B82C-426A-AC82-65F4C5E0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8CF78-018D-4FD5-A1CE-2068C4EE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91B8-65BE-4EAB-9675-78F40653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E878-85C2-4818-83BE-9B0F43E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23DBF-F719-46FB-8EED-EFC9EB32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DC9-E85E-48F6-98F7-054E3122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7A4CB-1867-48B9-9EE2-E8AF4D69E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68291-E660-43C2-A68C-50036D8E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96F42-95C3-4D80-902B-EFF0C1C0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2ABE-FEB8-4824-981B-135BE95D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78975-8363-4E29-9925-4202AB4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345-E1E5-4A0B-8EEE-07367D55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251B-DB4D-423B-AF15-4FA46080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356E-2C00-4A64-963C-4D3AECECA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25E0-2B0F-4448-A9E0-16A2923A0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3F8D-56D0-4B78-B934-8423FC5D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E2AB-7851-4B22-ACDA-2AA834977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2ECE-99DB-441B-9B36-15104B4B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3" y="2093843"/>
            <a:ext cx="9398758" cy="422507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42A3E8-AB4A-4D8B-9928-BBAF13BE9AF1}"/>
              </a:ext>
            </a:extLst>
          </p:cNvPr>
          <p:cNvSpPr/>
          <p:nvPr/>
        </p:nvSpPr>
        <p:spPr>
          <a:xfrm>
            <a:off x="2994991" y="2862471"/>
            <a:ext cx="5327374" cy="204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/>
              <a:t>DSA</a:t>
            </a:r>
          </a:p>
        </p:txBody>
      </p:sp>
    </p:spTree>
    <p:extLst>
      <p:ext uri="{BB962C8B-B14F-4D97-AF65-F5344CB8AC3E}">
        <p14:creationId xmlns:p14="http://schemas.microsoft.com/office/powerpoint/2010/main" val="11998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3E574-43E9-4132-898C-E3134F4CA74F}"/>
              </a:ext>
            </a:extLst>
          </p:cNvPr>
          <p:cNvSpPr/>
          <p:nvPr/>
        </p:nvSpPr>
        <p:spPr>
          <a:xfrm>
            <a:off x="2001078" y="3008243"/>
            <a:ext cx="1378226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DEA37-F1BF-4AB9-9E57-30F6A105E087}"/>
              </a:ext>
            </a:extLst>
          </p:cNvPr>
          <p:cNvSpPr/>
          <p:nvPr/>
        </p:nvSpPr>
        <p:spPr>
          <a:xfrm>
            <a:off x="3385930" y="3014869"/>
            <a:ext cx="1378226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Shyam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57324-16F8-406A-BAA4-00895914564F}"/>
              </a:ext>
            </a:extLst>
          </p:cNvPr>
          <p:cNvSpPr/>
          <p:nvPr/>
        </p:nvSpPr>
        <p:spPr>
          <a:xfrm>
            <a:off x="4757530" y="3008243"/>
            <a:ext cx="1378226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5E2D1-FDC4-4AEA-8D36-33E21E9D111A}"/>
              </a:ext>
            </a:extLst>
          </p:cNvPr>
          <p:cNvSpPr/>
          <p:nvPr/>
        </p:nvSpPr>
        <p:spPr>
          <a:xfrm>
            <a:off x="6129130" y="3001617"/>
            <a:ext cx="1378226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0D3645-C980-4614-AA3B-E74748595D09}"/>
              </a:ext>
            </a:extLst>
          </p:cNvPr>
          <p:cNvSpPr/>
          <p:nvPr/>
        </p:nvSpPr>
        <p:spPr>
          <a:xfrm>
            <a:off x="1775791" y="2358887"/>
            <a:ext cx="1789044" cy="50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Front/head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385F81-4424-4927-83CF-457D20643E45}"/>
              </a:ext>
            </a:extLst>
          </p:cNvPr>
          <p:cNvSpPr/>
          <p:nvPr/>
        </p:nvSpPr>
        <p:spPr>
          <a:xfrm>
            <a:off x="5983355" y="2392017"/>
            <a:ext cx="1789044" cy="50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Rear/back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702F96-98FF-4673-8208-60D12DBAFFEA}"/>
              </a:ext>
            </a:extLst>
          </p:cNvPr>
          <p:cNvSpPr/>
          <p:nvPr/>
        </p:nvSpPr>
        <p:spPr>
          <a:xfrm>
            <a:off x="8574157" y="1855305"/>
            <a:ext cx="1577008" cy="901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642944-3433-4F5A-BB01-946D594F8B3D}"/>
              </a:ext>
            </a:extLst>
          </p:cNvPr>
          <p:cNvSpPr/>
          <p:nvPr/>
        </p:nvSpPr>
        <p:spPr>
          <a:xfrm>
            <a:off x="2312504" y="5188226"/>
            <a:ext cx="1577008" cy="901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1C7AC388-D88F-45FF-8ECC-4D2A8ED832A7}"/>
              </a:ext>
            </a:extLst>
          </p:cNvPr>
          <p:cNvSpPr/>
          <p:nvPr/>
        </p:nvSpPr>
        <p:spPr>
          <a:xfrm>
            <a:off x="9422296" y="2981740"/>
            <a:ext cx="1669774" cy="14179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C0A6E58-F104-4007-9C73-5BD0F4AFD488}"/>
              </a:ext>
            </a:extLst>
          </p:cNvPr>
          <p:cNvSpPr/>
          <p:nvPr/>
        </p:nvSpPr>
        <p:spPr>
          <a:xfrm>
            <a:off x="2266122" y="4280452"/>
            <a:ext cx="1073426" cy="7288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CEED55-4EB6-46FD-8BBA-0540BB6B8DB3}"/>
              </a:ext>
            </a:extLst>
          </p:cNvPr>
          <p:cNvSpPr/>
          <p:nvPr/>
        </p:nvSpPr>
        <p:spPr>
          <a:xfrm>
            <a:off x="3902765" y="4220817"/>
            <a:ext cx="1378226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9347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Queue-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Order Processing Systems: Queues can manage tasks like printer spooling, where print jobs are processed in the order they are received.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Breadth-First Search (BFS): In graph algorithms, queues are used to implement BFS.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Real-time Systems: Handling tasks in real-time systems where tasks are processed in the order of arrival.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Resource Sharing: Managing processes in a time-sharing system or managing threads in multi-threading environments.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Message Queues: In distributed systems for handling communication between different components or services.</a:t>
            </a:r>
          </a:p>
        </p:txBody>
      </p:sp>
    </p:spTree>
    <p:extLst>
      <p:ext uri="{BB962C8B-B14F-4D97-AF65-F5344CB8AC3E}">
        <p14:creationId xmlns:p14="http://schemas.microsoft.com/office/powerpoint/2010/main" val="9388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linear data structure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element (node) contains a reference (link) to the next element in the sequence.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Types of linked lists: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singly linked lists,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doubly linked lists,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circular linked lists.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Insert, Delete, Search, Traverse</a:t>
            </a:r>
          </a:p>
        </p:txBody>
      </p:sp>
    </p:spTree>
    <p:extLst>
      <p:ext uri="{BB962C8B-B14F-4D97-AF65-F5344CB8AC3E}">
        <p14:creationId xmlns:p14="http://schemas.microsoft.com/office/powerpoint/2010/main" val="33944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BC628-4F18-47AB-831C-038A31F168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1" y="3130314"/>
            <a:ext cx="8110331" cy="262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325CD-4E85-4BE4-8680-E08B5279CE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16" y="2144243"/>
            <a:ext cx="2317750" cy="1297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6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List-Usage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Dynamic Memory Allocation: Linked lists are useful for implementing data structures like stacks, queues, and graphs because they can grow and shrink in size dynamically.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Efficient Insertions/Deletions: Inserting or deleting elements in the middle of the list is more efficient than with arrays, especially if the size of the data is unknown or changes frequently.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Implementation of Other Data Structures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Real-time Applications: Where memory overhead is critical, and elements are continuously added or removed, such as in real-time data streams.</a:t>
            </a:r>
          </a:p>
        </p:txBody>
      </p:sp>
    </p:spTree>
    <p:extLst>
      <p:ext uri="{BB962C8B-B14F-4D97-AF65-F5344CB8AC3E}">
        <p14:creationId xmlns:p14="http://schemas.microsoft.com/office/powerpoint/2010/main" val="35372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vs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Array : Insertion/ deletion : O(n)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Access element: O(1)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Linked </a:t>
            </a:r>
            <a:r>
              <a:rPr lang="en-US" dirty="0" err="1"/>
              <a:t>List:Insertion</a:t>
            </a:r>
            <a:r>
              <a:rPr lang="en-US" dirty="0"/>
              <a:t>/ deletion: O(1), O(n)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Access element: O(1),O(n)</a:t>
            </a:r>
          </a:p>
        </p:txBody>
      </p:sp>
    </p:spTree>
    <p:extLst>
      <p:ext uri="{BB962C8B-B14F-4D97-AF65-F5344CB8AC3E}">
        <p14:creationId xmlns:p14="http://schemas.microsoft.com/office/powerpoint/2010/main" val="13398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023-F823-4724-AA75-735B523A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005B-FCD8-44F4-9266-98754B78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2F349-48E7-4852-82DB-F2352CB1ADDD}"/>
              </a:ext>
            </a:extLst>
          </p:cNvPr>
          <p:cNvSpPr/>
          <p:nvPr/>
        </p:nvSpPr>
        <p:spPr>
          <a:xfrm>
            <a:off x="1364974" y="2663687"/>
            <a:ext cx="1577009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59F08-E8F0-4E11-AFDD-4CA3B9F1A205}"/>
              </a:ext>
            </a:extLst>
          </p:cNvPr>
          <p:cNvSpPr/>
          <p:nvPr/>
        </p:nvSpPr>
        <p:spPr>
          <a:xfrm>
            <a:off x="3969026" y="2643809"/>
            <a:ext cx="1577009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BE352-7A53-40FC-A5EE-BC46A75829B1}"/>
              </a:ext>
            </a:extLst>
          </p:cNvPr>
          <p:cNvSpPr/>
          <p:nvPr/>
        </p:nvSpPr>
        <p:spPr>
          <a:xfrm>
            <a:off x="6573078" y="2663687"/>
            <a:ext cx="1577009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B0A26-02BF-46B2-A1ED-22F63C46C0A1}"/>
              </a:ext>
            </a:extLst>
          </p:cNvPr>
          <p:cNvSpPr/>
          <p:nvPr/>
        </p:nvSpPr>
        <p:spPr>
          <a:xfrm>
            <a:off x="9177130" y="2670313"/>
            <a:ext cx="1577009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3401D4-10CD-428F-A520-86EBF7D404F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41983" y="3028122"/>
            <a:ext cx="1027043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0C7687-275F-4D8B-A46C-45F4CC300F7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46035" y="3028122"/>
            <a:ext cx="1027043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5DC89E-7296-482B-BAE3-AAE063E2F3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150087" y="3048000"/>
            <a:ext cx="1027043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10469217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989D-0E8E-4EFD-A20D-DA776C14F6DA}"/>
              </a:ext>
            </a:extLst>
          </p:cNvPr>
          <p:cNvSpPr/>
          <p:nvPr/>
        </p:nvSpPr>
        <p:spPr>
          <a:xfrm>
            <a:off x="1934817" y="2676939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03C7E-5F18-4D4D-A0A5-5EE28844A0AF}"/>
              </a:ext>
            </a:extLst>
          </p:cNvPr>
          <p:cNvSpPr/>
          <p:nvPr/>
        </p:nvSpPr>
        <p:spPr>
          <a:xfrm>
            <a:off x="2975112" y="2670313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36A8F-3B4B-4EFE-9488-36F8420C86BB}"/>
              </a:ext>
            </a:extLst>
          </p:cNvPr>
          <p:cNvCxnSpPr>
            <a:stCxn id="5" idx="3"/>
          </p:cNvCxnSpPr>
          <p:nvPr/>
        </p:nvCxnSpPr>
        <p:spPr>
          <a:xfrm flipV="1">
            <a:off x="4008782" y="3220278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FD45AE-F075-4361-9663-88718345AF42}"/>
              </a:ext>
            </a:extLst>
          </p:cNvPr>
          <p:cNvSpPr/>
          <p:nvPr/>
        </p:nvSpPr>
        <p:spPr>
          <a:xfrm>
            <a:off x="4790661" y="2630556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3752-053A-4189-A53D-4B6F955032AD}"/>
              </a:ext>
            </a:extLst>
          </p:cNvPr>
          <p:cNvSpPr/>
          <p:nvPr/>
        </p:nvSpPr>
        <p:spPr>
          <a:xfrm>
            <a:off x="5830956" y="2623930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C90F2-E9E2-4872-8DF7-27B7C10299E9}"/>
              </a:ext>
            </a:extLst>
          </p:cNvPr>
          <p:cNvCxnSpPr>
            <a:stCxn id="9" idx="3"/>
          </p:cNvCxnSpPr>
          <p:nvPr/>
        </p:nvCxnSpPr>
        <p:spPr>
          <a:xfrm flipV="1">
            <a:off x="6864626" y="3173895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9B37F-33DD-41D3-AA82-C01FC0F9CED4}"/>
              </a:ext>
            </a:extLst>
          </p:cNvPr>
          <p:cNvSpPr/>
          <p:nvPr/>
        </p:nvSpPr>
        <p:spPr>
          <a:xfrm>
            <a:off x="7659758" y="2610677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5A291-0438-4A3D-A4B4-6FEE1DCE1B73}"/>
              </a:ext>
            </a:extLst>
          </p:cNvPr>
          <p:cNvSpPr/>
          <p:nvPr/>
        </p:nvSpPr>
        <p:spPr>
          <a:xfrm>
            <a:off x="8700053" y="2604051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B36B4-610B-46A1-9376-29250A605E79}"/>
              </a:ext>
            </a:extLst>
          </p:cNvPr>
          <p:cNvCxnSpPr>
            <a:stCxn id="12" idx="3"/>
          </p:cNvCxnSpPr>
          <p:nvPr/>
        </p:nvCxnSpPr>
        <p:spPr>
          <a:xfrm flipV="1">
            <a:off x="9733723" y="3154016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3A123-9669-438D-8D54-111A6FACFBA7}"/>
              </a:ext>
            </a:extLst>
          </p:cNvPr>
          <p:cNvSpPr/>
          <p:nvPr/>
        </p:nvSpPr>
        <p:spPr>
          <a:xfrm>
            <a:off x="10508975" y="2968488"/>
            <a:ext cx="128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1F1F1F"/>
                </a:solidFill>
                <a:latin typeface="Google Sans"/>
              </a:rPr>
              <a:t>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Append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10469217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989D-0E8E-4EFD-A20D-DA776C14F6DA}"/>
              </a:ext>
            </a:extLst>
          </p:cNvPr>
          <p:cNvSpPr/>
          <p:nvPr/>
        </p:nvSpPr>
        <p:spPr>
          <a:xfrm>
            <a:off x="1934817" y="2676939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03C7E-5F18-4D4D-A0A5-5EE28844A0AF}"/>
              </a:ext>
            </a:extLst>
          </p:cNvPr>
          <p:cNvSpPr/>
          <p:nvPr/>
        </p:nvSpPr>
        <p:spPr>
          <a:xfrm>
            <a:off x="2975112" y="2670313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36A8F-3B4B-4EFE-9488-36F8420C86BB}"/>
              </a:ext>
            </a:extLst>
          </p:cNvPr>
          <p:cNvCxnSpPr>
            <a:stCxn id="5" idx="3"/>
          </p:cNvCxnSpPr>
          <p:nvPr/>
        </p:nvCxnSpPr>
        <p:spPr>
          <a:xfrm flipV="1">
            <a:off x="4008782" y="3220278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FD45AE-F075-4361-9663-88718345AF42}"/>
              </a:ext>
            </a:extLst>
          </p:cNvPr>
          <p:cNvSpPr/>
          <p:nvPr/>
        </p:nvSpPr>
        <p:spPr>
          <a:xfrm>
            <a:off x="4790661" y="2630556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3752-053A-4189-A53D-4B6F955032AD}"/>
              </a:ext>
            </a:extLst>
          </p:cNvPr>
          <p:cNvSpPr/>
          <p:nvPr/>
        </p:nvSpPr>
        <p:spPr>
          <a:xfrm>
            <a:off x="5830956" y="2623930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C90F2-E9E2-4872-8DF7-27B7C10299E9}"/>
              </a:ext>
            </a:extLst>
          </p:cNvPr>
          <p:cNvCxnSpPr>
            <a:stCxn id="9" idx="3"/>
          </p:cNvCxnSpPr>
          <p:nvPr/>
        </p:nvCxnSpPr>
        <p:spPr>
          <a:xfrm flipV="1">
            <a:off x="6864626" y="3173895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9B37F-33DD-41D3-AA82-C01FC0F9CED4}"/>
              </a:ext>
            </a:extLst>
          </p:cNvPr>
          <p:cNvSpPr/>
          <p:nvPr/>
        </p:nvSpPr>
        <p:spPr>
          <a:xfrm>
            <a:off x="7659758" y="2610677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5A291-0438-4A3D-A4B4-6FEE1DCE1B73}"/>
              </a:ext>
            </a:extLst>
          </p:cNvPr>
          <p:cNvSpPr/>
          <p:nvPr/>
        </p:nvSpPr>
        <p:spPr>
          <a:xfrm>
            <a:off x="8700053" y="2604051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B36B4-610B-46A1-9376-29250A605E79}"/>
              </a:ext>
            </a:extLst>
          </p:cNvPr>
          <p:cNvCxnSpPr>
            <a:stCxn id="12" idx="3"/>
          </p:cNvCxnSpPr>
          <p:nvPr/>
        </p:nvCxnSpPr>
        <p:spPr>
          <a:xfrm flipV="1">
            <a:off x="9733723" y="3154016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3A123-9669-438D-8D54-111A6FACFBA7}"/>
              </a:ext>
            </a:extLst>
          </p:cNvPr>
          <p:cNvSpPr/>
          <p:nvPr/>
        </p:nvSpPr>
        <p:spPr>
          <a:xfrm>
            <a:off x="10508975" y="2968488"/>
            <a:ext cx="128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1F1F1F"/>
                </a:solidFill>
                <a:latin typeface="Google Sans"/>
              </a:rPr>
              <a:t>Φ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C0A2D-46F3-4068-B06F-B9E2BD648557}"/>
              </a:ext>
            </a:extLst>
          </p:cNvPr>
          <p:cNvSpPr/>
          <p:nvPr/>
        </p:nvSpPr>
        <p:spPr>
          <a:xfrm>
            <a:off x="9998766" y="4075042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4A2FC-5B89-4F73-9A5A-EE1EEB550322}"/>
              </a:ext>
            </a:extLst>
          </p:cNvPr>
          <p:cNvSpPr/>
          <p:nvPr/>
        </p:nvSpPr>
        <p:spPr>
          <a:xfrm>
            <a:off x="11039061" y="4068416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69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5" grpId="0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Append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2093843"/>
            <a:ext cx="11092069" cy="410817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989D-0E8E-4EFD-A20D-DA776C14F6DA}"/>
              </a:ext>
            </a:extLst>
          </p:cNvPr>
          <p:cNvSpPr/>
          <p:nvPr/>
        </p:nvSpPr>
        <p:spPr>
          <a:xfrm>
            <a:off x="516836" y="3313044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03C7E-5F18-4D4D-A0A5-5EE28844A0AF}"/>
              </a:ext>
            </a:extLst>
          </p:cNvPr>
          <p:cNvSpPr/>
          <p:nvPr/>
        </p:nvSpPr>
        <p:spPr>
          <a:xfrm>
            <a:off x="1570382" y="3319670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36A8F-3B4B-4EFE-9488-36F8420C86BB}"/>
              </a:ext>
            </a:extLst>
          </p:cNvPr>
          <p:cNvCxnSpPr>
            <a:stCxn id="5" idx="3"/>
          </p:cNvCxnSpPr>
          <p:nvPr/>
        </p:nvCxnSpPr>
        <p:spPr>
          <a:xfrm flipV="1">
            <a:off x="2604052" y="3869635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FD45AE-F075-4361-9663-88718345AF42}"/>
              </a:ext>
            </a:extLst>
          </p:cNvPr>
          <p:cNvSpPr/>
          <p:nvPr/>
        </p:nvSpPr>
        <p:spPr>
          <a:xfrm>
            <a:off x="3412436" y="3279913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3752-053A-4189-A53D-4B6F955032AD}"/>
              </a:ext>
            </a:extLst>
          </p:cNvPr>
          <p:cNvSpPr/>
          <p:nvPr/>
        </p:nvSpPr>
        <p:spPr>
          <a:xfrm>
            <a:off x="4465983" y="3273287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C90F2-E9E2-4872-8DF7-27B7C10299E9}"/>
              </a:ext>
            </a:extLst>
          </p:cNvPr>
          <p:cNvCxnSpPr>
            <a:stCxn id="9" idx="3"/>
          </p:cNvCxnSpPr>
          <p:nvPr/>
        </p:nvCxnSpPr>
        <p:spPr>
          <a:xfrm flipV="1">
            <a:off x="5499653" y="3823252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9B37F-33DD-41D3-AA82-C01FC0F9CED4}"/>
              </a:ext>
            </a:extLst>
          </p:cNvPr>
          <p:cNvSpPr/>
          <p:nvPr/>
        </p:nvSpPr>
        <p:spPr>
          <a:xfrm>
            <a:off x="6294790" y="3260034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5A291-0438-4A3D-A4B4-6FEE1DCE1B73}"/>
              </a:ext>
            </a:extLst>
          </p:cNvPr>
          <p:cNvSpPr/>
          <p:nvPr/>
        </p:nvSpPr>
        <p:spPr>
          <a:xfrm>
            <a:off x="7335082" y="3266660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B36B4-610B-46A1-9376-29250A605E79}"/>
              </a:ext>
            </a:extLst>
          </p:cNvPr>
          <p:cNvCxnSpPr>
            <a:stCxn id="12" idx="3"/>
          </p:cNvCxnSpPr>
          <p:nvPr/>
        </p:nvCxnSpPr>
        <p:spPr>
          <a:xfrm flipV="1">
            <a:off x="8368752" y="3816625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3A123-9669-438D-8D54-111A6FACFBA7}"/>
              </a:ext>
            </a:extLst>
          </p:cNvPr>
          <p:cNvSpPr/>
          <p:nvPr/>
        </p:nvSpPr>
        <p:spPr>
          <a:xfrm>
            <a:off x="11549270" y="3617846"/>
            <a:ext cx="128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1F1F1F"/>
                </a:solidFill>
                <a:latin typeface="Google Sans"/>
              </a:rPr>
              <a:t>Φ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C0A2D-46F3-4068-B06F-B9E2BD648557}"/>
              </a:ext>
            </a:extLst>
          </p:cNvPr>
          <p:cNvSpPr/>
          <p:nvPr/>
        </p:nvSpPr>
        <p:spPr>
          <a:xfrm>
            <a:off x="9203641" y="3226903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4A2FC-5B89-4F73-9A5A-EE1EEB550322}"/>
              </a:ext>
            </a:extLst>
          </p:cNvPr>
          <p:cNvSpPr/>
          <p:nvPr/>
        </p:nvSpPr>
        <p:spPr>
          <a:xfrm>
            <a:off x="10137913" y="3220277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73B6A-AFA7-4E52-ABEA-8C02D29460BC}"/>
              </a:ext>
            </a:extLst>
          </p:cNvPr>
          <p:cNvCxnSpPr>
            <a:cxnSpLocks/>
          </p:cNvCxnSpPr>
          <p:nvPr/>
        </p:nvCxnSpPr>
        <p:spPr>
          <a:xfrm flipV="1">
            <a:off x="11158334" y="3803374"/>
            <a:ext cx="49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5" grpId="0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3" y="2093843"/>
            <a:ext cx="9398758" cy="422507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organizing the data so that it can be used efficiently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elements arranged in a sequential order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element is connected to its previous and next element in a single level.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linear arrangement implies a clear predecessor and successor for each element except for the first and last elements.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insert Begin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10469217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989D-0E8E-4EFD-A20D-DA776C14F6DA}"/>
              </a:ext>
            </a:extLst>
          </p:cNvPr>
          <p:cNvSpPr/>
          <p:nvPr/>
        </p:nvSpPr>
        <p:spPr>
          <a:xfrm>
            <a:off x="1934817" y="2676939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03C7E-5F18-4D4D-A0A5-5EE28844A0AF}"/>
              </a:ext>
            </a:extLst>
          </p:cNvPr>
          <p:cNvSpPr/>
          <p:nvPr/>
        </p:nvSpPr>
        <p:spPr>
          <a:xfrm>
            <a:off x="2975112" y="2670313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36A8F-3B4B-4EFE-9488-36F8420C86BB}"/>
              </a:ext>
            </a:extLst>
          </p:cNvPr>
          <p:cNvCxnSpPr>
            <a:stCxn id="5" idx="3"/>
          </p:cNvCxnSpPr>
          <p:nvPr/>
        </p:nvCxnSpPr>
        <p:spPr>
          <a:xfrm flipV="1">
            <a:off x="4008782" y="3220278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FD45AE-F075-4361-9663-88718345AF42}"/>
              </a:ext>
            </a:extLst>
          </p:cNvPr>
          <p:cNvSpPr/>
          <p:nvPr/>
        </p:nvSpPr>
        <p:spPr>
          <a:xfrm>
            <a:off x="4790661" y="2630556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3752-053A-4189-A53D-4B6F955032AD}"/>
              </a:ext>
            </a:extLst>
          </p:cNvPr>
          <p:cNvSpPr/>
          <p:nvPr/>
        </p:nvSpPr>
        <p:spPr>
          <a:xfrm>
            <a:off x="5830956" y="2623930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C90F2-E9E2-4872-8DF7-27B7C10299E9}"/>
              </a:ext>
            </a:extLst>
          </p:cNvPr>
          <p:cNvCxnSpPr>
            <a:stCxn id="9" idx="3"/>
          </p:cNvCxnSpPr>
          <p:nvPr/>
        </p:nvCxnSpPr>
        <p:spPr>
          <a:xfrm flipV="1">
            <a:off x="6864626" y="3173895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9B37F-33DD-41D3-AA82-C01FC0F9CED4}"/>
              </a:ext>
            </a:extLst>
          </p:cNvPr>
          <p:cNvSpPr/>
          <p:nvPr/>
        </p:nvSpPr>
        <p:spPr>
          <a:xfrm>
            <a:off x="7659758" y="2610677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5A291-0438-4A3D-A4B4-6FEE1DCE1B73}"/>
              </a:ext>
            </a:extLst>
          </p:cNvPr>
          <p:cNvSpPr/>
          <p:nvPr/>
        </p:nvSpPr>
        <p:spPr>
          <a:xfrm>
            <a:off x="8700053" y="2604051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B36B4-610B-46A1-9376-29250A605E79}"/>
              </a:ext>
            </a:extLst>
          </p:cNvPr>
          <p:cNvCxnSpPr>
            <a:stCxn id="12" idx="3"/>
          </p:cNvCxnSpPr>
          <p:nvPr/>
        </p:nvCxnSpPr>
        <p:spPr>
          <a:xfrm flipV="1">
            <a:off x="9733723" y="3154016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3A123-9669-438D-8D54-111A6FACFBA7}"/>
              </a:ext>
            </a:extLst>
          </p:cNvPr>
          <p:cNvSpPr/>
          <p:nvPr/>
        </p:nvSpPr>
        <p:spPr>
          <a:xfrm>
            <a:off x="10508975" y="2968488"/>
            <a:ext cx="128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1F1F1F"/>
                </a:solidFill>
                <a:latin typeface="Google Sans"/>
              </a:rPr>
              <a:t>Φ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C0A2D-46F3-4068-B06F-B9E2BD648557}"/>
              </a:ext>
            </a:extLst>
          </p:cNvPr>
          <p:cNvSpPr/>
          <p:nvPr/>
        </p:nvSpPr>
        <p:spPr>
          <a:xfrm>
            <a:off x="9998766" y="4075042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4A2FC-5B89-4F73-9A5A-EE1EEB550322}"/>
              </a:ext>
            </a:extLst>
          </p:cNvPr>
          <p:cNvSpPr/>
          <p:nvPr/>
        </p:nvSpPr>
        <p:spPr>
          <a:xfrm>
            <a:off x="11039061" y="4068416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8081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5" grpId="0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Insert Begin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2093843"/>
            <a:ext cx="11092069" cy="410817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989D-0E8E-4EFD-A20D-DA776C14F6DA}"/>
              </a:ext>
            </a:extLst>
          </p:cNvPr>
          <p:cNvSpPr/>
          <p:nvPr/>
        </p:nvSpPr>
        <p:spPr>
          <a:xfrm>
            <a:off x="2637189" y="3299792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03C7E-5F18-4D4D-A0A5-5EE28844A0AF}"/>
              </a:ext>
            </a:extLst>
          </p:cNvPr>
          <p:cNvSpPr/>
          <p:nvPr/>
        </p:nvSpPr>
        <p:spPr>
          <a:xfrm>
            <a:off x="3690735" y="3306418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36A8F-3B4B-4EFE-9488-36F8420C86BB}"/>
              </a:ext>
            </a:extLst>
          </p:cNvPr>
          <p:cNvCxnSpPr>
            <a:stCxn id="5" idx="3"/>
          </p:cNvCxnSpPr>
          <p:nvPr/>
        </p:nvCxnSpPr>
        <p:spPr>
          <a:xfrm flipV="1">
            <a:off x="4724405" y="3856383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FD45AE-F075-4361-9663-88718345AF42}"/>
              </a:ext>
            </a:extLst>
          </p:cNvPr>
          <p:cNvSpPr/>
          <p:nvPr/>
        </p:nvSpPr>
        <p:spPr>
          <a:xfrm>
            <a:off x="5532789" y="3266661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3752-053A-4189-A53D-4B6F955032AD}"/>
              </a:ext>
            </a:extLst>
          </p:cNvPr>
          <p:cNvSpPr/>
          <p:nvPr/>
        </p:nvSpPr>
        <p:spPr>
          <a:xfrm>
            <a:off x="6586336" y="3260035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C90F2-E9E2-4872-8DF7-27B7C10299E9}"/>
              </a:ext>
            </a:extLst>
          </p:cNvPr>
          <p:cNvCxnSpPr>
            <a:stCxn id="9" idx="3"/>
          </p:cNvCxnSpPr>
          <p:nvPr/>
        </p:nvCxnSpPr>
        <p:spPr>
          <a:xfrm flipV="1">
            <a:off x="7620006" y="3810000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9B37F-33DD-41D3-AA82-C01FC0F9CED4}"/>
              </a:ext>
            </a:extLst>
          </p:cNvPr>
          <p:cNvSpPr/>
          <p:nvPr/>
        </p:nvSpPr>
        <p:spPr>
          <a:xfrm>
            <a:off x="8415143" y="3246782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5A291-0438-4A3D-A4B4-6FEE1DCE1B73}"/>
              </a:ext>
            </a:extLst>
          </p:cNvPr>
          <p:cNvSpPr/>
          <p:nvPr/>
        </p:nvSpPr>
        <p:spPr>
          <a:xfrm>
            <a:off x="9455435" y="3253408"/>
            <a:ext cx="1033670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B36B4-610B-46A1-9376-29250A605E79}"/>
              </a:ext>
            </a:extLst>
          </p:cNvPr>
          <p:cNvCxnSpPr>
            <a:stCxn id="12" idx="3"/>
          </p:cNvCxnSpPr>
          <p:nvPr/>
        </p:nvCxnSpPr>
        <p:spPr>
          <a:xfrm flipV="1">
            <a:off x="10489105" y="3803373"/>
            <a:ext cx="815009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3A123-9669-438D-8D54-111A6FACFBA7}"/>
              </a:ext>
            </a:extLst>
          </p:cNvPr>
          <p:cNvSpPr/>
          <p:nvPr/>
        </p:nvSpPr>
        <p:spPr>
          <a:xfrm>
            <a:off x="11549270" y="3617846"/>
            <a:ext cx="128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1F1F1F"/>
                </a:solidFill>
                <a:latin typeface="Google Sans"/>
              </a:rPr>
              <a:t>Φ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C0A2D-46F3-4068-B06F-B9E2BD648557}"/>
              </a:ext>
            </a:extLst>
          </p:cNvPr>
          <p:cNvSpPr/>
          <p:nvPr/>
        </p:nvSpPr>
        <p:spPr>
          <a:xfrm>
            <a:off x="284928" y="3332920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4A2FC-5B89-4F73-9A5A-EE1EEB550322}"/>
              </a:ext>
            </a:extLst>
          </p:cNvPr>
          <p:cNvSpPr/>
          <p:nvPr/>
        </p:nvSpPr>
        <p:spPr>
          <a:xfrm>
            <a:off x="1219200" y="3326294"/>
            <a:ext cx="1033670" cy="1113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73B6A-AFA7-4E52-ABEA-8C02D29460BC}"/>
              </a:ext>
            </a:extLst>
          </p:cNvPr>
          <p:cNvCxnSpPr>
            <a:cxnSpLocks/>
          </p:cNvCxnSpPr>
          <p:nvPr/>
        </p:nvCxnSpPr>
        <p:spPr>
          <a:xfrm flipV="1">
            <a:off x="11158334" y="3803374"/>
            <a:ext cx="49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DEBE05-9DA9-48BE-BFF8-B7F9B8134F4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52870" y="3882886"/>
            <a:ext cx="390944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5" grpId="0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B89F-F561-4D24-95CD-EDD3248B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21AC-8F10-4C4F-A9FA-ACBF1516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class and object add two numbers and display the final result</a:t>
            </a:r>
          </a:p>
          <a:p>
            <a:r>
              <a:rPr lang="en-US" dirty="0"/>
              <a:t>Find the largest and smallest number </a:t>
            </a:r>
          </a:p>
        </p:txBody>
      </p:sp>
    </p:spTree>
    <p:extLst>
      <p:ext uri="{BB962C8B-B14F-4D97-AF65-F5344CB8AC3E}">
        <p14:creationId xmlns:p14="http://schemas.microsoft.com/office/powerpoint/2010/main" val="7496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338A-5929-4E20-B4A0-6C39F82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B14F-C0EB-4353-97B2-47904371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1929D-29B0-4635-BA91-0FA893732577}"/>
              </a:ext>
            </a:extLst>
          </p:cNvPr>
          <p:cNvSpPr/>
          <p:nvPr/>
        </p:nvSpPr>
        <p:spPr>
          <a:xfrm>
            <a:off x="768626" y="954158"/>
            <a:ext cx="8812696" cy="5314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class Node: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self,data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self.data</a:t>
            </a:r>
            <a:r>
              <a:rPr lang="en-US" sz="2600" dirty="0"/>
              <a:t> = data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self.next</a:t>
            </a:r>
            <a:r>
              <a:rPr lang="en-US" sz="2600" dirty="0"/>
              <a:t> =None</a:t>
            </a:r>
          </a:p>
          <a:p>
            <a:r>
              <a:rPr lang="en-US" sz="2600" dirty="0"/>
              <a:t>    def display(self):</a:t>
            </a:r>
          </a:p>
          <a:p>
            <a:r>
              <a:rPr lang="en-US" sz="2600" dirty="0"/>
              <a:t>        print(</a:t>
            </a:r>
            <a:r>
              <a:rPr lang="en-US" sz="2600" dirty="0" err="1"/>
              <a:t>f"data</a:t>
            </a:r>
            <a:r>
              <a:rPr lang="en-US" sz="2600" dirty="0"/>
              <a:t> is {</a:t>
            </a:r>
            <a:r>
              <a:rPr lang="en-US" sz="2600" dirty="0" err="1"/>
              <a:t>self.data</a:t>
            </a:r>
            <a:r>
              <a:rPr lang="en-US" sz="2600" dirty="0"/>
              <a:t>} and linked to {</a:t>
            </a:r>
            <a:r>
              <a:rPr lang="en-US" sz="2600" dirty="0" err="1"/>
              <a:t>self.next</a:t>
            </a:r>
            <a:r>
              <a:rPr lang="en-US" sz="2600" dirty="0"/>
              <a:t>}")</a:t>
            </a:r>
          </a:p>
          <a:p>
            <a:endParaRPr lang="en-US" sz="2600" dirty="0"/>
          </a:p>
          <a:p>
            <a:r>
              <a:rPr lang="en-US" sz="2600" dirty="0"/>
              <a:t>n1 = Node(22)</a:t>
            </a:r>
          </a:p>
          <a:p>
            <a:r>
              <a:rPr lang="en-US" sz="2600" dirty="0"/>
              <a:t>n1.display()</a:t>
            </a:r>
          </a:p>
          <a:p>
            <a:r>
              <a:rPr lang="en-US" sz="2600" dirty="0"/>
              <a:t>n2 = Node(33)</a:t>
            </a:r>
          </a:p>
          <a:p>
            <a:r>
              <a:rPr lang="en-US" sz="2600" dirty="0"/>
              <a:t>n2.display()</a:t>
            </a:r>
          </a:p>
        </p:txBody>
      </p:sp>
    </p:spTree>
    <p:extLst>
      <p:ext uri="{BB962C8B-B14F-4D97-AF65-F5344CB8AC3E}">
        <p14:creationId xmlns:p14="http://schemas.microsoft.com/office/powerpoint/2010/main" val="18882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338A-5929-4E20-B4A0-6C39F82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B14F-C0EB-4353-97B2-47904371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F3E12-079A-4CFD-BAB5-F97028D09790}"/>
              </a:ext>
            </a:extLst>
          </p:cNvPr>
          <p:cNvSpPr/>
          <p:nvPr/>
        </p:nvSpPr>
        <p:spPr>
          <a:xfrm>
            <a:off x="5420139" y="695740"/>
            <a:ext cx="6321287" cy="5943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def </a:t>
            </a:r>
            <a:r>
              <a:rPr lang="en-US" sz="2400" dirty="0" err="1"/>
              <a:t>traversethelist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self.head</a:t>
            </a:r>
            <a:r>
              <a:rPr lang="en-US" sz="2400" dirty="0"/>
              <a:t> is None:</a:t>
            </a:r>
          </a:p>
          <a:p>
            <a:r>
              <a:rPr lang="en-US" sz="2400" dirty="0"/>
              <a:t>            print("Empty")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a = </a:t>
            </a:r>
            <a:r>
              <a:rPr lang="en-US" sz="2400" dirty="0" err="1"/>
              <a:t>self.head</a:t>
            </a:r>
            <a:endParaRPr lang="en-US" sz="2400" dirty="0"/>
          </a:p>
          <a:p>
            <a:r>
              <a:rPr lang="en-US" sz="2400" dirty="0"/>
              <a:t>            while a is not None:</a:t>
            </a:r>
          </a:p>
          <a:p>
            <a:r>
              <a:rPr lang="en-US" sz="2400" dirty="0"/>
              <a:t>                print(</a:t>
            </a:r>
            <a:r>
              <a:rPr lang="en-US" sz="2400" dirty="0" err="1"/>
              <a:t>a.data,end</a:t>
            </a:r>
            <a:r>
              <a:rPr lang="en-US" sz="2400" dirty="0"/>
              <a:t>=' ')</a:t>
            </a:r>
          </a:p>
          <a:p>
            <a:r>
              <a:rPr lang="en-US" sz="2400" dirty="0"/>
              <a:t>                a = </a:t>
            </a:r>
            <a:r>
              <a:rPr lang="en-US" sz="2400" dirty="0" err="1"/>
              <a:t>a.next</a:t>
            </a:r>
            <a:endParaRPr lang="en-US" sz="2400" dirty="0"/>
          </a:p>
          <a:p>
            <a:r>
              <a:rPr lang="en-US" sz="2400" dirty="0"/>
              <a:t>n1 = Node(22)</a:t>
            </a:r>
          </a:p>
          <a:p>
            <a:r>
              <a:rPr lang="en-US" sz="2400" dirty="0"/>
              <a:t>n2 = Node(33)</a:t>
            </a:r>
          </a:p>
          <a:p>
            <a:r>
              <a:rPr lang="en-US" sz="2400" dirty="0"/>
              <a:t>n3 = Node(55)</a:t>
            </a:r>
          </a:p>
          <a:p>
            <a:r>
              <a:rPr lang="en-US" sz="2400" dirty="0"/>
              <a:t>l1 = LinkedList()</a:t>
            </a:r>
          </a:p>
          <a:p>
            <a:r>
              <a:rPr lang="en-US" sz="2400" dirty="0"/>
              <a:t>l1.head = n1</a:t>
            </a:r>
          </a:p>
          <a:p>
            <a:r>
              <a:rPr lang="en-US" sz="2400" dirty="0"/>
              <a:t>n1.next = n2</a:t>
            </a:r>
          </a:p>
          <a:p>
            <a:r>
              <a:rPr lang="en-US" sz="2400" dirty="0"/>
              <a:t>n2.next = n3</a:t>
            </a:r>
          </a:p>
          <a:p>
            <a:r>
              <a:rPr lang="en-US" sz="2400" dirty="0"/>
              <a:t>l1.traversethelist()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33F87A-CE0B-4688-A483-41BA52187A4C}"/>
              </a:ext>
            </a:extLst>
          </p:cNvPr>
          <p:cNvSpPr/>
          <p:nvPr/>
        </p:nvSpPr>
        <p:spPr>
          <a:xfrm>
            <a:off x="291548" y="662608"/>
            <a:ext cx="4969565" cy="63345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class Node: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self,data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self.data</a:t>
            </a:r>
            <a:r>
              <a:rPr lang="en-US" sz="2600" dirty="0"/>
              <a:t> = data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self.next</a:t>
            </a:r>
            <a:r>
              <a:rPr lang="en-US" sz="2600" dirty="0"/>
              <a:t> =None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class LinkedList: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self.head</a:t>
            </a:r>
            <a:r>
              <a:rPr lang="en-US" sz="2600" dirty="0"/>
              <a:t> = None</a:t>
            </a:r>
          </a:p>
          <a:p>
            <a:r>
              <a:rPr lang="en-US" sz="2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98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338A-5929-4E20-B4A0-6C39F82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B14F-C0EB-4353-97B2-47904371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F3E12-079A-4CFD-BAB5-F97028D09790}"/>
              </a:ext>
            </a:extLst>
          </p:cNvPr>
          <p:cNvSpPr/>
          <p:nvPr/>
        </p:nvSpPr>
        <p:spPr>
          <a:xfrm>
            <a:off x="4439479" y="530088"/>
            <a:ext cx="4943060" cy="5645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class </a:t>
            </a:r>
            <a:r>
              <a:rPr lang="en-US" sz="2400" dirty="0" err="1"/>
              <a:t>LList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self.head</a:t>
            </a:r>
            <a:r>
              <a:rPr lang="en-US" sz="2400" dirty="0"/>
              <a:t> = None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printLL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self.head</a:t>
            </a:r>
            <a:r>
              <a:rPr lang="en-US" sz="2400" dirty="0"/>
              <a:t> is None:</a:t>
            </a:r>
          </a:p>
          <a:p>
            <a:r>
              <a:rPr lang="en-US" sz="2400" dirty="0"/>
              <a:t>            print("Empty")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n = </a:t>
            </a:r>
            <a:r>
              <a:rPr lang="en-US" sz="2400" dirty="0" err="1"/>
              <a:t>self.head</a:t>
            </a:r>
            <a:endParaRPr lang="en-US" sz="2400" dirty="0"/>
          </a:p>
          <a:p>
            <a:r>
              <a:rPr lang="en-US" sz="2400" dirty="0"/>
              <a:t>            while n:</a:t>
            </a:r>
          </a:p>
          <a:p>
            <a:r>
              <a:rPr lang="en-US" sz="2400" dirty="0"/>
              <a:t>                print(</a:t>
            </a:r>
            <a:r>
              <a:rPr lang="en-US" sz="2400" dirty="0" err="1"/>
              <a:t>n.data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n=</a:t>
            </a:r>
            <a:r>
              <a:rPr lang="en-US" sz="2400" dirty="0" err="1"/>
              <a:t>n.next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add_start</a:t>
            </a:r>
            <a:r>
              <a:rPr lang="en-US" sz="2400" dirty="0"/>
              <a:t>(</a:t>
            </a:r>
            <a:r>
              <a:rPr lang="en-US" sz="2400" dirty="0" err="1"/>
              <a:t>self,data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node1 = Node(data)</a:t>
            </a:r>
          </a:p>
          <a:p>
            <a:r>
              <a:rPr lang="en-US" sz="2400" dirty="0"/>
              <a:t>        node1.next = </a:t>
            </a:r>
            <a:r>
              <a:rPr lang="en-US" sz="2400" dirty="0" err="1"/>
              <a:t>self.head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self.head</a:t>
            </a:r>
            <a:r>
              <a:rPr lang="en-US" sz="2400" dirty="0"/>
              <a:t> = node1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33F87A-CE0B-4688-A483-41BA52187A4C}"/>
              </a:ext>
            </a:extLst>
          </p:cNvPr>
          <p:cNvSpPr/>
          <p:nvPr/>
        </p:nvSpPr>
        <p:spPr>
          <a:xfrm>
            <a:off x="291548" y="662609"/>
            <a:ext cx="4134677" cy="5499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class Node: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self,data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self.data</a:t>
            </a:r>
            <a:r>
              <a:rPr lang="en-US" sz="2600" dirty="0"/>
              <a:t> = data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self.next</a:t>
            </a:r>
            <a:r>
              <a:rPr lang="en-US" sz="2600" dirty="0"/>
              <a:t> = None</a:t>
            </a:r>
          </a:p>
          <a:p>
            <a:endParaRPr lang="en-US" sz="2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0ED888-7D25-44C1-9615-0513D68AECBA}"/>
              </a:ext>
            </a:extLst>
          </p:cNvPr>
          <p:cNvSpPr/>
          <p:nvPr/>
        </p:nvSpPr>
        <p:spPr>
          <a:xfrm>
            <a:off x="9442175" y="1901688"/>
            <a:ext cx="2749825" cy="32269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l = </a:t>
            </a:r>
            <a:r>
              <a:rPr lang="en-US" sz="2400" dirty="0" err="1"/>
              <a:t>LList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l.add_start</a:t>
            </a:r>
            <a:r>
              <a:rPr lang="en-US" sz="2400" dirty="0"/>
              <a:t>(222)</a:t>
            </a:r>
          </a:p>
          <a:p>
            <a:r>
              <a:rPr lang="en-US" sz="2400" dirty="0" err="1"/>
              <a:t>l.add_start</a:t>
            </a:r>
            <a:r>
              <a:rPr lang="en-US" sz="2400" dirty="0"/>
              <a:t>(242)</a:t>
            </a:r>
          </a:p>
          <a:p>
            <a:r>
              <a:rPr lang="en-US" sz="2400" dirty="0" err="1"/>
              <a:t>l.add_start</a:t>
            </a:r>
            <a:r>
              <a:rPr lang="en-US" sz="2400" dirty="0"/>
              <a:t>(232)</a:t>
            </a:r>
          </a:p>
          <a:p>
            <a:r>
              <a:rPr lang="en-US" sz="2400" dirty="0" err="1"/>
              <a:t>l.printLL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74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338A-5929-4E20-B4A0-6C39F82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B14F-C0EB-4353-97B2-47904371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F3E12-079A-4CFD-BAB5-F97028D09790}"/>
              </a:ext>
            </a:extLst>
          </p:cNvPr>
          <p:cNvSpPr/>
          <p:nvPr/>
        </p:nvSpPr>
        <p:spPr>
          <a:xfrm>
            <a:off x="5420139" y="695740"/>
            <a:ext cx="6321287" cy="5943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def </a:t>
            </a:r>
            <a:r>
              <a:rPr lang="en-US" sz="2400" dirty="0" err="1"/>
              <a:t>traversethelist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self.head</a:t>
            </a:r>
            <a:r>
              <a:rPr lang="en-US" sz="2400" dirty="0"/>
              <a:t> is None:</a:t>
            </a:r>
          </a:p>
          <a:p>
            <a:r>
              <a:rPr lang="en-US" sz="2400" dirty="0"/>
              <a:t>            print("Empty")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a = </a:t>
            </a:r>
            <a:r>
              <a:rPr lang="en-US" sz="2400" dirty="0" err="1"/>
              <a:t>self.head</a:t>
            </a:r>
            <a:endParaRPr lang="en-US" sz="2400" dirty="0"/>
          </a:p>
          <a:p>
            <a:r>
              <a:rPr lang="en-US" sz="2400" dirty="0"/>
              <a:t>            while a is not None:</a:t>
            </a:r>
          </a:p>
          <a:p>
            <a:r>
              <a:rPr lang="en-US" sz="2400" dirty="0"/>
              <a:t>                print(</a:t>
            </a:r>
            <a:r>
              <a:rPr lang="en-US" sz="2400" dirty="0" err="1"/>
              <a:t>a.data,end</a:t>
            </a:r>
            <a:r>
              <a:rPr lang="en-US" sz="2400" dirty="0"/>
              <a:t>=' ')</a:t>
            </a:r>
          </a:p>
          <a:p>
            <a:r>
              <a:rPr lang="en-US" sz="2400" dirty="0"/>
              <a:t>                a = </a:t>
            </a:r>
            <a:r>
              <a:rPr lang="en-US" sz="2400" dirty="0" err="1"/>
              <a:t>a.next</a:t>
            </a:r>
            <a:endParaRPr lang="en-US" sz="2400" dirty="0"/>
          </a:p>
          <a:p>
            <a:r>
              <a:rPr lang="en-US" sz="2400" dirty="0"/>
              <a:t>n1 = Node(22)</a:t>
            </a:r>
          </a:p>
          <a:p>
            <a:r>
              <a:rPr lang="en-US" sz="2400" dirty="0"/>
              <a:t>n2 = Node(33)</a:t>
            </a:r>
          </a:p>
          <a:p>
            <a:r>
              <a:rPr lang="en-US" sz="2400" dirty="0"/>
              <a:t>n3 = Node(55)</a:t>
            </a:r>
          </a:p>
          <a:p>
            <a:r>
              <a:rPr lang="en-US" sz="2400" dirty="0"/>
              <a:t>l1 = LinkedList()</a:t>
            </a:r>
          </a:p>
          <a:p>
            <a:r>
              <a:rPr lang="en-US" sz="2400" dirty="0"/>
              <a:t>l1.head = n1</a:t>
            </a:r>
          </a:p>
          <a:p>
            <a:r>
              <a:rPr lang="en-US" sz="2400" dirty="0"/>
              <a:t>n1.next = n2</a:t>
            </a:r>
          </a:p>
          <a:p>
            <a:r>
              <a:rPr lang="en-US" sz="2400" dirty="0"/>
              <a:t>n2.next = n3</a:t>
            </a:r>
          </a:p>
          <a:p>
            <a:r>
              <a:rPr lang="en-US" sz="2400" dirty="0"/>
              <a:t>l1.traversethelist()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33F87A-CE0B-4688-A483-41BA52187A4C}"/>
              </a:ext>
            </a:extLst>
          </p:cNvPr>
          <p:cNvSpPr/>
          <p:nvPr/>
        </p:nvSpPr>
        <p:spPr>
          <a:xfrm>
            <a:off x="291548" y="662608"/>
            <a:ext cx="4969565" cy="63345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class Node: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self,data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self.data</a:t>
            </a:r>
            <a:r>
              <a:rPr lang="en-US" sz="2600" dirty="0"/>
              <a:t> = data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self.next</a:t>
            </a:r>
            <a:r>
              <a:rPr lang="en-US" sz="2600" dirty="0"/>
              <a:t> =None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class LinkedList: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self.head</a:t>
            </a:r>
            <a:r>
              <a:rPr lang="en-US" sz="2600" dirty="0"/>
              <a:t> = None</a:t>
            </a:r>
          </a:p>
          <a:p>
            <a:r>
              <a:rPr lang="en-US" sz="2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609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3" y="2093843"/>
            <a:ext cx="9398758" cy="422507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Sequential Access: traverse one element after another.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Single Level: Elements are stored at a single level, without any hierarchy or branching.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Order of Elements: The order of elements is significant, and operations like insertion, deletion, and traversal are performed in a linear sequence.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Memory Allocation: Memory is allocated in a contiguous block (for arrays) or through linked nodes (for linked lists), ensuring a linear arrangement.</a:t>
            </a:r>
          </a:p>
        </p:txBody>
      </p:sp>
    </p:spTree>
    <p:extLst>
      <p:ext uri="{BB962C8B-B14F-4D97-AF65-F5344CB8AC3E}">
        <p14:creationId xmlns:p14="http://schemas.microsoft.com/office/powerpoint/2010/main" val="33868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NonLinear</a:t>
            </a:r>
            <a:r>
              <a:rPr lang="en-US" dirty="0"/>
              <a:t>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3" y="2093843"/>
            <a:ext cx="9398758" cy="422507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 not have a sequential order.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They involve hierarchical (tree) or networked (graph) relationships between elements, making them suitable for representing more complex relationships.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Tree:</a:t>
            </a:r>
            <a:r>
              <a:rPr lang="en-US" dirty="0"/>
              <a:t> Hierarchical structure with a root element and child elements forming subtrees.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Graph:</a:t>
            </a:r>
            <a:r>
              <a:rPr lang="en-US" dirty="0"/>
              <a:t> Networked structure with nodes connected by edges, capable of representing various relationships like social networks or transportation systems.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linear data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LIFO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Last element added is removed first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Push, Pop, Peek/Top, </a:t>
            </a:r>
            <a:r>
              <a:rPr lang="en-US" dirty="0" err="1"/>
              <a:t>IsEmpty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8980D-E17B-4119-8F15-A7013009D9DC}"/>
              </a:ext>
            </a:extLst>
          </p:cNvPr>
          <p:cNvSpPr/>
          <p:nvPr/>
        </p:nvSpPr>
        <p:spPr>
          <a:xfrm>
            <a:off x="1510749" y="4638261"/>
            <a:ext cx="2670313" cy="94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C784D-EAF1-4882-A44C-9D6A472245AB}"/>
              </a:ext>
            </a:extLst>
          </p:cNvPr>
          <p:cNvSpPr/>
          <p:nvPr/>
        </p:nvSpPr>
        <p:spPr>
          <a:xfrm>
            <a:off x="1497498" y="3670852"/>
            <a:ext cx="2670313" cy="94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EB8E1-6291-4917-ABC6-64F8DEED9946}"/>
              </a:ext>
            </a:extLst>
          </p:cNvPr>
          <p:cNvSpPr/>
          <p:nvPr/>
        </p:nvSpPr>
        <p:spPr>
          <a:xfrm>
            <a:off x="1497499" y="2703443"/>
            <a:ext cx="2670313" cy="94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259565-A4A2-4AF8-A53A-1989F4397A4D}"/>
              </a:ext>
            </a:extLst>
          </p:cNvPr>
          <p:cNvSpPr/>
          <p:nvPr/>
        </p:nvSpPr>
        <p:spPr>
          <a:xfrm>
            <a:off x="4572000" y="3551583"/>
            <a:ext cx="1696278" cy="92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79CA8-14A6-408E-B253-B1AF876EDE24}"/>
              </a:ext>
            </a:extLst>
          </p:cNvPr>
          <p:cNvSpPr/>
          <p:nvPr/>
        </p:nvSpPr>
        <p:spPr>
          <a:xfrm>
            <a:off x="6778491" y="4591877"/>
            <a:ext cx="2670313" cy="94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D4272-A175-4BA6-BB42-DE83B8349760}"/>
              </a:ext>
            </a:extLst>
          </p:cNvPr>
          <p:cNvSpPr/>
          <p:nvPr/>
        </p:nvSpPr>
        <p:spPr>
          <a:xfrm>
            <a:off x="6778489" y="3611218"/>
            <a:ext cx="2670313" cy="94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30BDE-9366-418E-8C6C-7BB1000DA7EF}"/>
              </a:ext>
            </a:extLst>
          </p:cNvPr>
          <p:cNvSpPr/>
          <p:nvPr/>
        </p:nvSpPr>
        <p:spPr>
          <a:xfrm>
            <a:off x="6778488" y="2630557"/>
            <a:ext cx="2670313" cy="94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149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Stack- Usages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function call managing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8EC43-1364-4134-B4D7-B03F5DBA31AB}"/>
              </a:ext>
            </a:extLst>
          </p:cNvPr>
          <p:cNvSpPr/>
          <p:nvPr/>
        </p:nvSpPr>
        <p:spPr>
          <a:xfrm>
            <a:off x="2464904" y="2743199"/>
            <a:ext cx="1563757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D2DB7-4760-4D6C-AF13-FA48AFC9CFDC}"/>
              </a:ext>
            </a:extLst>
          </p:cNvPr>
          <p:cNvSpPr/>
          <p:nvPr/>
        </p:nvSpPr>
        <p:spPr>
          <a:xfrm>
            <a:off x="1186069" y="4909929"/>
            <a:ext cx="1563757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</a:t>
            </a:r>
            <a:r>
              <a:rPr lang="en-US" dirty="0"/>
              <a:t> call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2E4138-D7D0-4D5C-8BCD-9432407840D9}"/>
              </a:ext>
            </a:extLst>
          </p:cNvPr>
          <p:cNvCxnSpPr>
            <a:cxnSpLocks/>
          </p:cNvCxnSpPr>
          <p:nvPr/>
        </p:nvCxnSpPr>
        <p:spPr>
          <a:xfrm flipV="1">
            <a:off x="2093843" y="3498575"/>
            <a:ext cx="901148" cy="143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361A1-D64E-4D30-839C-E6CEB83E8876}"/>
              </a:ext>
            </a:extLst>
          </p:cNvPr>
          <p:cNvSpPr/>
          <p:nvPr/>
        </p:nvSpPr>
        <p:spPr>
          <a:xfrm>
            <a:off x="6367669" y="3226904"/>
            <a:ext cx="1563757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append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AE6D8-9B0A-4AC0-92E3-D1AC04BAB7F3}"/>
              </a:ext>
            </a:extLst>
          </p:cNvPr>
          <p:cNvCxnSpPr>
            <a:endCxn id="7" idx="3"/>
          </p:cNvCxnSpPr>
          <p:nvPr/>
        </p:nvCxnSpPr>
        <p:spPr>
          <a:xfrm flipH="1">
            <a:off x="2749826" y="3498574"/>
            <a:ext cx="1053548" cy="174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F843B505-273F-43B0-A91D-12616C3912DC}"/>
              </a:ext>
            </a:extLst>
          </p:cNvPr>
          <p:cNvSpPr/>
          <p:nvPr/>
        </p:nvSpPr>
        <p:spPr>
          <a:xfrm>
            <a:off x="8587409" y="3127512"/>
            <a:ext cx="1868557" cy="22528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1BDBA-F9F3-4DC7-A2F9-FE78D767E85E}"/>
              </a:ext>
            </a:extLst>
          </p:cNvPr>
          <p:cNvSpPr/>
          <p:nvPr/>
        </p:nvSpPr>
        <p:spPr>
          <a:xfrm>
            <a:off x="6864625" y="4956313"/>
            <a:ext cx="1563757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Pop</a:t>
            </a:r>
          </a:p>
        </p:txBody>
      </p:sp>
    </p:spTree>
    <p:extLst>
      <p:ext uri="{BB962C8B-B14F-4D97-AF65-F5344CB8AC3E}">
        <p14:creationId xmlns:p14="http://schemas.microsoft.com/office/powerpoint/2010/main" val="5670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Stack- Usages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keeping track of function calls. </a:t>
            </a:r>
          </a:p>
          <a:p>
            <a:pPr algn="just"/>
            <a:r>
              <a:rPr lang="en-US" dirty="0"/>
              <a:t>Expression Evaluation and Syntax Parsing: </a:t>
            </a:r>
          </a:p>
          <a:p>
            <a:pPr algn="just"/>
            <a:r>
              <a:rPr lang="en-US" dirty="0"/>
              <a:t>Stacks are used in evaluating expressions (infix, postfix, prefix) and parsing expressions in compilers.</a:t>
            </a:r>
          </a:p>
          <a:p>
            <a:pPr algn="just"/>
            <a:r>
              <a:rPr lang="en-US" dirty="0"/>
              <a:t>2 + 3, </a:t>
            </a:r>
            <a:r>
              <a:rPr lang="en-US" dirty="0" err="1"/>
              <a:t>i</a:t>
            </a:r>
            <a:r>
              <a:rPr lang="en-US" dirty="0"/>
              <a:t>++, ++</a:t>
            </a:r>
            <a:r>
              <a:rPr lang="en-US" dirty="0" err="1"/>
              <a:t>i</a:t>
            </a:r>
            <a:endParaRPr lang="en-US" dirty="0"/>
          </a:p>
          <a:p>
            <a:pPr algn="just"/>
            <a:r>
              <a:rPr lang="en-US" dirty="0"/>
              <a:t>Undo Mechanism</a:t>
            </a:r>
          </a:p>
          <a:p>
            <a:pPr algn="just"/>
            <a:r>
              <a:rPr lang="en-US" dirty="0"/>
              <a:t>Backtracking Algorithms: Such as solving puzzles (e.g., maze, Sudoku) Depth-First Search (DFS): In graph algorithms, stacks are used to implement DFS.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693D-8A34-42E0-9FD8-A443A59D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8B79-2329-4985-9D83-DE71637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093843"/>
            <a:ext cx="9236765" cy="37636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Linear data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FIFO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Enqueue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Dequeue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Peek/Front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3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14927</TotalTime>
  <Words>1204</Words>
  <Application>Microsoft Office PowerPoint</Application>
  <PresentationFormat>Widescreen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Office Theme</vt:lpstr>
      <vt:lpstr>PowerPoint Presentation</vt:lpstr>
      <vt:lpstr>Linear data structure</vt:lpstr>
      <vt:lpstr>Linear data structure</vt:lpstr>
      <vt:lpstr>NonLinear data structure</vt:lpstr>
      <vt:lpstr>Stack</vt:lpstr>
      <vt:lpstr>Stack</vt:lpstr>
      <vt:lpstr>Stack- Usages</vt:lpstr>
      <vt:lpstr>Stack- Usages</vt:lpstr>
      <vt:lpstr>Queue</vt:lpstr>
      <vt:lpstr>Queue</vt:lpstr>
      <vt:lpstr>Queue- usage</vt:lpstr>
      <vt:lpstr>Linked List</vt:lpstr>
      <vt:lpstr>Linked List</vt:lpstr>
      <vt:lpstr>Linked List-Usage</vt:lpstr>
      <vt:lpstr>Array vs linked List</vt:lpstr>
      <vt:lpstr>PowerPoint Presentation</vt:lpstr>
      <vt:lpstr>Singly linked list</vt:lpstr>
      <vt:lpstr>Singly linked list Append</vt:lpstr>
      <vt:lpstr>Singly linked list Append</vt:lpstr>
      <vt:lpstr>Singly linked list insert Begin</vt:lpstr>
      <vt:lpstr>Singly linked list Insert Begin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Roshan  Shrestha</dc:creator>
  <cp:lastModifiedBy>Roshan  Shrestha</cp:lastModifiedBy>
  <cp:revision>38</cp:revision>
  <dcterms:created xsi:type="dcterms:W3CDTF">2024-07-16T10:59:49Z</dcterms:created>
  <dcterms:modified xsi:type="dcterms:W3CDTF">2024-07-28T03:31:15Z</dcterms:modified>
</cp:coreProperties>
</file>