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12192000" cy="6858000"/>
  <p:notesSz cx="6807200" cy="99393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GB" sz="4400" b="0" strike="noStrike" spc="-1">
                <a:latin typeface="Arial"/>
              </a:rPr>
              <a:t>Click to move the slide</a:t>
            </a:r>
          </a:p>
        </p:txBody>
      </p:sp>
      <p:sp>
        <p:nvSpPr>
          <p:cNvPr id="43" name="PlaceHolder 2"/>
          <p:cNvSpPr>
            <a:spLocks noGrp="1"/>
          </p:cNvSpPr>
          <p:nvPr>
            <p:ph type="body"/>
          </p:nvPr>
        </p:nvSpPr>
        <p:spPr>
          <a:xfrm>
            <a:off x="756000" y="5078520"/>
            <a:ext cx="6047640" cy="4811040"/>
          </a:xfrm>
          <a:prstGeom prst="rect">
            <a:avLst/>
          </a:prstGeom>
        </p:spPr>
        <p:txBody>
          <a:bodyPr lIns="0" tIns="0" rIns="0" bIns="0"/>
          <a:lstStyle/>
          <a:p>
            <a:r>
              <a:rPr lang="en-GB"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p:spPr>
        <p:txBody>
          <a:bodyPr lIns="0" tIns="0" rIns="0" bIns="0"/>
          <a:lstStyle/>
          <a:p>
            <a:r>
              <a:rPr lang="en-GB" sz="1400" b="0" strike="noStrike" spc="-1">
                <a:latin typeface="Times New Roman"/>
              </a:rPr>
              <a:t> </a:t>
            </a:r>
          </a:p>
        </p:txBody>
      </p:sp>
      <p:sp>
        <p:nvSpPr>
          <p:cNvPr id="45" name="PlaceHolder 4"/>
          <p:cNvSpPr>
            <a:spLocks noGrp="1"/>
          </p:cNvSpPr>
          <p:nvPr>
            <p:ph type="dt"/>
          </p:nvPr>
        </p:nvSpPr>
        <p:spPr>
          <a:xfrm>
            <a:off x="4278960" y="0"/>
            <a:ext cx="3280680" cy="534240"/>
          </a:xfrm>
          <a:prstGeom prst="rect">
            <a:avLst/>
          </a:prstGeom>
        </p:spPr>
        <p:txBody>
          <a:bodyPr lIns="0" tIns="0" rIns="0" bIns="0"/>
          <a:lstStyle/>
          <a:p>
            <a:pPr algn="r"/>
            <a:r>
              <a:rPr lang="en-GB" sz="1400" b="0" strike="noStrike" spc="-1">
                <a:latin typeface="Times New Roman"/>
              </a:rPr>
              <a:t> </a:t>
            </a:r>
          </a:p>
        </p:txBody>
      </p:sp>
      <p:sp>
        <p:nvSpPr>
          <p:cNvPr id="46" name="PlaceHolder 5"/>
          <p:cNvSpPr>
            <a:spLocks noGrp="1"/>
          </p:cNvSpPr>
          <p:nvPr>
            <p:ph type="ftr"/>
          </p:nvPr>
        </p:nvSpPr>
        <p:spPr>
          <a:xfrm>
            <a:off x="0" y="10157400"/>
            <a:ext cx="3280680" cy="534240"/>
          </a:xfrm>
          <a:prstGeom prst="rect">
            <a:avLst/>
          </a:prstGeom>
        </p:spPr>
        <p:txBody>
          <a:bodyPr lIns="0" tIns="0" rIns="0" bIns="0" anchor="b"/>
          <a:lstStyle/>
          <a:p>
            <a:r>
              <a:rPr lang="en-GB" sz="1400" b="0" strike="noStrike" spc="-1">
                <a:latin typeface="Times New Roman"/>
              </a:rPr>
              <a:t> </a:t>
            </a:r>
          </a:p>
        </p:txBody>
      </p:sp>
      <p:sp>
        <p:nvSpPr>
          <p:cNvPr id="47" name="PlaceHolder 6"/>
          <p:cNvSpPr>
            <a:spLocks noGrp="1"/>
          </p:cNvSpPr>
          <p:nvPr>
            <p:ph type="sldNum"/>
          </p:nvPr>
        </p:nvSpPr>
        <p:spPr>
          <a:xfrm>
            <a:off x="4278960" y="10157400"/>
            <a:ext cx="3280680" cy="534240"/>
          </a:xfrm>
          <a:prstGeom prst="rect">
            <a:avLst/>
          </a:prstGeom>
        </p:spPr>
        <p:txBody>
          <a:bodyPr lIns="0" tIns="0" rIns="0" bIns="0" anchor="b"/>
          <a:lstStyle/>
          <a:p>
            <a:pPr algn="r"/>
            <a:fld id="{1701B632-22B3-436D-A03C-FEEFBBBC97FF}"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422275" y="1243013"/>
            <a:ext cx="5961063" cy="3352800"/>
          </a:xfrm>
          <a:prstGeom prst="rect">
            <a:avLst/>
          </a:prstGeom>
        </p:spPr>
      </p:sp>
      <p:sp>
        <p:nvSpPr>
          <p:cNvPr id="125" name="PlaceHolder 2"/>
          <p:cNvSpPr>
            <a:spLocks noGrp="1"/>
          </p:cNvSpPr>
          <p:nvPr>
            <p:ph type="body"/>
          </p:nvPr>
        </p:nvSpPr>
        <p:spPr>
          <a:xfrm>
            <a:off x="680760" y="4783320"/>
            <a:ext cx="5444640" cy="3912480"/>
          </a:xfrm>
          <a:prstGeom prst="rect">
            <a:avLst/>
          </a:prstGeom>
        </p:spPr>
        <p:txBody>
          <a:bodyPr lIns="0" tIns="0" rIns="0" bIns="0"/>
          <a:lstStyle/>
          <a:p>
            <a:endParaRPr lang="en-GB" sz="2000" b="0" strike="noStrike" spc="-1">
              <a:latin typeface="Arial"/>
            </a:endParaRPr>
          </a:p>
        </p:txBody>
      </p:sp>
      <p:sp>
        <p:nvSpPr>
          <p:cNvPr id="126" name="CustomShape 3"/>
          <p:cNvSpPr/>
          <p:nvPr/>
        </p:nvSpPr>
        <p:spPr>
          <a:xfrm>
            <a:off x="3855960" y="9440640"/>
            <a:ext cx="2948760" cy="49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99047A-BC32-47B3-9C8E-ACB4EF3E999A}" type="slidenum">
              <a:rPr lang="en-GB" sz="1200" b="0" strike="noStrike" spc="-1">
                <a:solidFill>
                  <a:srgbClr val="000000"/>
                </a:solidFill>
                <a:latin typeface="Calibri"/>
                <a:ea typeface="宋体"/>
              </a:rPr>
              <a:t>1</a:t>
            </a:fld>
            <a:endParaRPr lang="en-GB"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GB" sz="4400" b="0" strike="noStrike" spc="-1">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GB" sz="3200" b="0" strike="noStrike" spc="-1">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GB" sz="4400" b="0" strike="noStrike" spc="-1">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3200" b="0" strike="noStrike" spc="-1">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3200" b="0" strike="noStrike" spc="-1">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3200" b="0" strike="noStrike" spc="-1">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GB" sz="4400" b="0" strike="noStrike" spc="-1">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GB" sz="3200" b="0" strike="noStrike" spc="-1">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GB" sz="3200" b="0" strike="noStrike" spc="-1">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GB" sz="3200" b="0" strike="noStrike" spc="-1">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GB" sz="3200" b="0" strike="noStrike" spc="-1">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GB" sz="3200" b="0" strike="noStrike" spc="-1">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GB" sz="4400" b="0" strike="noStrike" spc="-1">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GB" sz="4400" b="0" strike="noStrike" spc="-1">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GB" sz="4400" b="0" strike="noStrike" spc="-1">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3200" b="0" strike="noStrike" spc="-1">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GB" sz="4400" b="0" strike="noStrike" spc="-1">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3200" b="0" strike="noStrike" spc="-1">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GB" sz="3200" b="0" strike="noStrike" spc="-1">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GB"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GB"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3200" b="0" strike="noStrike" spc="-1">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GB" sz="4400" b="0" strike="noStrike" spc="-1">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GB" sz="3200" b="0" strike="noStrike" spc="-1">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GB" sz="3200" b="0" strike="noStrike" spc="-1">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Line 1"/>
          <p:cNvSpPr/>
          <p:nvPr/>
        </p:nvSpPr>
        <p:spPr>
          <a:xfrm>
            <a:off x="670680" y="687960"/>
            <a:ext cx="10850400" cy="360"/>
          </a:xfrm>
          <a:prstGeom prst="line">
            <a:avLst/>
          </a:prstGeom>
          <a:ln w="3240">
            <a:solidFill>
              <a:schemeClr val="tx1">
                <a:lumMod val="50000"/>
                <a:lumOff val="50000"/>
              </a:schemeClr>
            </a:solidFill>
            <a:round/>
          </a:ln>
        </p:spPr>
        <p:style>
          <a:lnRef idx="1">
            <a:schemeClr val="accent1"/>
          </a:lnRef>
          <a:fillRef idx="0">
            <a:schemeClr val="accent1"/>
          </a:fillRef>
          <a:effectRef idx="0">
            <a:schemeClr val="accent1"/>
          </a:effectRef>
          <a:fontRef idx="minor"/>
        </p:style>
      </p:sp>
      <p:pic>
        <p:nvPicPr>
          <p:cNvPr id="7" name="图片 3"/>
          <p:cNvPicPr/>
          <p:nvPr/>
        </p:nvPicPr>
        <p:blipFill>
          <a:blip r:embed="rId14"/>
          <a:stretch/>
        </p:blipFill>
        <p:spPr>
          <a:xfrm>
            <a:off x="11208240" y="-1440"/>
            <a:ext cx="813240" cy="688320"/>
          </a:xfrm>
          <a:prstGeom prst="rect">
            <a:avLst/>
          </a:prstGeom>
          <a:ln>
            <a:noFill/>
          </a:ln>
        </p:spPr>
      </p:pic>
      <p:sp>
        <p:nvSpPr>
          <p:cNvPr id="2" name="CustomShape 2"/>
          <p:cNvSpPr/>
          <p:nvPr/>
        </p:nvSpPr>
        <p:spPr>
          <a:xfrm>
            <a:off x="5554080" y="6392880"/>
            <a:ext cx="2559960" cy="205200"/>
          </a:xfrm>
          <a:prstGeom prst="rect">
            <a:avLst/>
          </a:prstGeom>
          <a:noFill/>
          <a:ln>
            <a:noFill/>
          </a:ln>
        </p:spPr>
        <p:style>
          <a:lnRef idx="0">
            <a:scrgbClr r="0" g="0" b="0"/>
          </a:lnRef>
          <a:fillRef idx="0">
            <a:scrgbClr r="0" g="0" b="0"/>
          </a:fillRef>
          <a:effectRef idx="0">
            <a:scrgbClr r="0" g="0" b="0"/>
          </a:effectRef>
          <a:fontRef idx="minor"/>
        </p:style>
      </p:sp>
      <p:sp>
        <p:nvSpPr>
          <p:cNvPr id="3" name="CustomShape 3"/>
          <p:cNvSpPr/>
          <p:nvPr/>
        </p:nvSpPr>
        <p:spPr>
          <a:xfrm>
            <a:off x="5801760" y="6255720"/>
            <a:ext cx="132192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GB" sz="1100" b="0" strike="noStrike" spc="-1">
                <a:solidFill>
                  <a:srgbClr val="808080"/>
                </a:solidFill>
                <a:latin typeface="微软雅黑"/>
                <a:ea typeface="微软雅黑"/>
              </a:rPr>
              <a:t>Confidential</a:t>
            </a:r>
            <a:endParaRPr lang="en-GB" sz="1100" b="0" strike="noStrike" spc="-1">
              <a:latin typeface="Arial"/>
            </a:endParaRPr>
          </a:p>
        </p:txBody>
      </p:sp>
      <p:sp>
        <p:nvSpPr>
          <p:cNvPr id="4"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GB" sz="4400" b="0" strike="noStrike" spc="-1">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8610480" y="6240600"/>
            <a:ext cx="2908800" cy="20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43785F2-4C00-465D-AEBB-EE211584DD33}" type="slidenum">
              <a:rPr lang="en-GB" sz="1000" b="0" strike="noStrike" spc="-1">
                <a:solidFill>
                  <a:srgbClr val="808080"/>
                </a:solidFill>
                <a:latin typeface="Arial"/>
                <a:ea typeface="微软雅黑"/>
              </a:rPr>
              <a:t>1</a:t>
            </a:fld>
            <a:endParaRPr lang="en-GB" sz="1000" b="0" strike="noStrike" spc="-1">
              <a:latin typeface="Arial"/>
            </a:endParaRPr>
          </a:p>
        </p:txBody>
      </p:sp>
      <p:sp>
        <p:nvSpPr>
          <p:cNvPr id="49" name="CustomShape 2"/>
          <p:cNvSpPr/>
          <p:nvPr/>
        </p:nvSpPr>
        <p:spPr>
          <a:xfrm>
            <a:off x="669960" y="104400"/>
            <a:ext cx="10849320" cy="71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GB" sz="1800" b="0" strike="noStrike" spc="-1">
                <a:solidFill>
                  <a:srgbClr val="1F498F"/>
                </a:solidFill>
                <a:latin typeface="微软雅黑"/>
                <a:ea typeface="微软雅黑"/>
              </a:rPr>
              <a:t>专利方案简述</a:t>
            </a:r>
            <a:endParaRPr lang="en-GB" sz="1800" b="0" strike="noStrike" spc="-1">
              <a:latin typeface="Arial"/>
            </a:endParaRPr>
          </a:p>
        </p:txBody>
      </p:sp>
      <p:sp>
        <p:nvSpPr>
          <p:cNvPr id="50" name="CustomShape 3"/>
          <p:cNvSpPr/>
          <p:nvPr/>
        </p:nvSpPr>
        <p:spPr>
          <a:xfrm>
            <a:off x="597240" y="1043280"/>
            <a:ext cx="100760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buClr>
                <a:srgbClr val="000000"/>
              </a:buClr>
              <a:buFont typeface="Wingdings" charset="2"/>
              <a:buChar char=""/>
            </a:pPr>
            <a:r>
              <a:rPr lang="en-GB" sz="1800" b="1" u="sng" strike="noStrike" spc="-1" dirty="0" err="1">
                <a:solidFill>
                  <a:srgbClr val="000000"/>
                </a:solidFill>
                <a:uFillTx/>
                <a:latin typeface="Arial"/>
                <a:ea typeface="微软雅黑"/>
              </a:rPr>
              <a:t>专利名称：基于能效奖励驱动</a:t>
            </a:r>
            <a:r>
              <a:rPr lang="zh-CN" altLang="en-US" sz="1800" b="1" u="sng" strike="noStrike" spc="-1" dirty="0">
                <a:solidFill>
                  <a:srgbClr val="000000"/>
                </a:solidFill>
                <a:uFillTx/>
                <a:latin typeface="Arial"/>
                <a:ea typeface="微软雅黑"/>
              </a:rPr>
              <a:t>和动态观测</a:t>
            </a:r>
            <a:r>
              <a:rPr lang="en-GB" sz="1800" b="1" u="sng" strike="noStrike" spc="-1" dirty="0" err="1">
                <a:solidFill>
                  <a:srgbClr val="000000"/>
                </a:solidFill>
                <a:uFillTx/>
                <a:latin typeface="Arial"/>
                <a:ea typeface="微软雅黑"/>
              </a:rPr>
              <a:t>的车辆控制器参数优化方法</a:t>
            </a:r>
            <a:endParaRPr lang="en-GB" sz="1800" b="0" strike="noStrike" spc="-1" dirty="0">
              <a:latin typeface="Arial"/>
            </a:endParaRPr>
          </a:p>
          <a:p>
            <a:pPr>
              <a:lnSpc>
                <a:spcPct val="100000"/>
              </a:lnSpc>
            </a:pPr>
            <a:endParaRPr lang="en-GB" sz="1800" b="0" strike="noStrike" spc="-1" dirty="0">
              <a:latin typeface="Arial"/>
            </a:endParaRPr>
          </a:p>
          <a:p>
            <a:pPr marL="285840" indent="-285120">
              <a:lnSpc>
                <a:spcPct val="100000"/>
              </a:lnSpc>
              <a:buClr>
                <a:srgbClr val="000000"/>
              </a:buClr>
              <a:buFont typeface="Wingdings" charset="2"/>
              <a:buChar char=""/>
            </a:pPr>
            <a:r>
              <a:rPr lang="en-GB" sz="1800" b="1" u="sng" strike="noStrike" spc="-1" dirty="0" err="1">
                <a:solidFill>
                  <a:srgbClr val="000000"/>
                </a:solidFill>
                <a:uFillTx/>
                <a:latin typeface="Arial"/>
                <a:ea typeface="微软雅黑"/>
              </a:rPr>
              <a:t>发明人</a:t>
            </a:r>
            <a:r>
              <a:rPr lang="en-GB" sz="1800" b="0" strike="noStrike" spc="-1" dirty="0" err="1">
                <a:solidFill>
                  <a:srgbClr val="000000"/>
                </a:solidFill>
                <a:latin typeface="Arial"/>
                <a:ea typeface="微软雅黑"/>
              </a:rPr>
              <a:t>:忻斌健</a:t>
            </a:r>
            <a:endParaRPr lang="en-GB" sz="1800" b="0" strike="noStrike" spc="-1" dirty="0">
              <a:latin typeface="Arial"/>
            </a:endParaRPr>
          </a:p>
          <a:p>
            <a:pPr>
              <a:lnSpc>
                <a:spcPct val="100000"/>
              </a:lnSpc>
            </a:pPr>
            <a:endParaRPr lang="en-GB" sz="1800" b="0" strike="noStrike" spc="-1" dirty="0">
              <a:latin typeface="Arial"/>
            </a:endParaRPr>
          </a:p>
          <a:p>
            <a:pPr marL="285840" indent="-285120">
              <a:lnSpc>
                <a:spcPct val="100000"/>
              </a:lnSpc>
              <a:buClr>
                <a:srgbClr val="000000"/>
              </a:buClr>
              <a:buFont typeface="Wingdings" charset="2"/>
              <a:buChar char=""/>
            </a:pPr>
            <a:r>
              <a:rPr lang="en-GB" sz="1800" b="1" u="sng" strike="noStrike" spc="-1" dirty="0" err="1">
                <a:solidFill>
                  <a:srgbClr val="000000"/>
                </a:solidFill>
                <a:uFillTx/>
                <a:latin typeface="Arial"/>
                <a:ea typeface="微软雅黑"/>
              </a:rPr>
              <a:t>技术方案创新点</a:t>
            </a:r>
            <a:r>
              <a:rPr lang="en-GB" sz="1800" b="0" strike="noStrike" spc="-1" dirty="0">
                <a:solidFill>
                  <a:srgbClr val="000000"/>
                </a:solidFill>
                <a:latin typeface="Arial"/>
                <a:ea typeface="微软雅黑"/>
              </a:rPr>
              <a:t>:</a:t>
            </a:r>
            <a:endParaRPr lang="en-GB" sz="1800" b="0" strike="noStrike" spc="-1" dirty="0">
              <a:latin typeface="Arial"/>
            </a:endParaRPr>
          </a:p>
        </p:txBody>
      </p:sp>
      <p:sp>
        <p:nvSpPr>
          <p:cNvPr id="51" name="CustomShape 4"/>
          <p:cNvSpPr/>
          <p:nvPr/>
        </p:nvSpPr>
        <p:spPr>
          <a:xfrm>
            <a:off x="669960" y="2520720"/>
            <a:ext cx="10849320" cy="2378520"/>
          </a:xfrm>
          <a:prstGeom prst="roundRect">
            <a:avLst>
              <a:gd name="adj" fmla="val 16667"/>
            </a:avLst>
          </a:prstGeom>
          <a:solidFill>
            <a:srgbClr val="92D050"/>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marL="343080" indent="-342360">
              <a:lnSpc>
                <a:spcPct val="100000"/>
              </a:lnSpc>
              <a:buClr>
                <a:srgbClr val="000000"/>
              </a:buClr>
              <a:buFont typeface="StarSymbol"/>
              <a:buAutoNum type="arabicPeriod"/>
            </a:pPr>
            <a:r>
              <a:rPr lang="en-GB" sz="1600" b="0" strike="noStrike" spc="-1" dirty="0" err="1">
                <a:solidFill>
                  <a:srgbClr val="000000"/>
                </a:solidFill>
                <a:latin typeface="Arial"/>
                <a:ea typeface="黑体"/>
              </a:rPr>
              <a:t>在现有动力系统和辅助驾驶及系统的基础上增加智能决策模块</a:t>
            </a:r>
            <a:endParaRPr lang="en-GB" sz="1600" b="0" strike="noStrike" spc="-1" dirty="0">
              <a:latin typeface="Arial"/>
            </a:endParaRPr>
          </a:p>
          <a:p>
            <a:pPr marL="343080" indent="-342360">
              <a:lnSpc>
                <a:spcPct val="100000"/>
              </a:lnSpc>
              <a:buClr>
                <a:srgbClr val="000000"/>
              </a:buClr>
              <a:buFont typeface="StarSymbol"/>
              <a:buAutoNum type="arabicPeriod"/>
            </a:pPr>
            <a:r>
              <a:rPr lang="en-GB" sz="1600" b="0" strike="noStrike" spc="-1" dirty="0" err="1">
                <a:solidFill>
                  <a:srgbClr val="000000"/>
                </a:solidFill>
                <a:latin typeface="Arial"/>
                <a:ea typeface="黑体"/>
              </a:rPr>
              <a:t>通过观测车辆的运动状态和司机对油门和刹车踏板的操作进行智能决策</a:t>
            </a:r>
            <a:endParaRPr lang="en-GB" sz="1600" b="0" strike="noStrike" spc="-1" dirty="0">
              <a:latin typeface="Arial"/>
            </a:endParaRPr>
          </a:p>
          <a:p>
            <a:pPr marL="343080" indent="-342360">
              <a:lnSpc>
                <a:spcPct val="100000"/>
              </a:lnSpc>
              <a:buClr>
                <a:srgbClr val="000000"/>
              </a:buClr>
              <a:buFont typeface="StarSymbol"/>
              <a:buAutoNum type="arabicPeriod"/>
            </a:pPr>
            <a:r>
              <a:rPr lang="en-GB" sz="1600" b="0" strike="noStrike" spc="-1" dirty="0" err="1">
                <a:solidFill>
                  <a:srgbClr val="000000"/>
                </a:solidFill>
                <a:latin typeface="Arial"/>
                <a:ea typeface="黑体"/>
              </a:rPr>
              <a:t>通过观测车辆的运动状态和辅助驾驶系统的运动规划进行智能决策</a:t>
            </a:r>
            <a:endParaRPr lang="en-GB" sz="1600" b="0" strike="noStrike" spc="-1" dirty="0">
              <a:latin typeface="Arial"/>
            </a:endParaRPr>
          </a:p>
          <a:p>
            <a:pPr marL="343080" indent="-342360">
              <a:lnSpc>
                <a:spcPct val="100000"/>
              </a:lnSpc>
              <a:buClr>
                <a:srgbClr val="000000"/>
              </a:buClr>
              <a:buFont typeface="StarSymbol"/>
              <a:buAutoNum type="arabicPeriod"/>
            </a:pPr>
            <a:r>
              <a:rPr lang="en-GB" sz="1600" b="0" strike="noStrike" spc="-1" dirty="0" err="1">
                <a:solidFill>
                  <a:srgbClr val="000000"/>
                </a:solidFill>
                <a:latin typeface="Arial"/>
                <a:ea typeface="黑体"/>
              </a:rPr>
              <a:t>以降低能耗作为奖励函数对动力系统或辅助驾驶系统的控制参数自动地确定最优静态值</a:t>
            </a:r>
            <a:endParaRPr lang="en-GB" sz="1600" b="0" strike="noStrike" spc="-1" dirty="0">
              <a:latin typeface="Arial"/>
            </a:endParaRPr>
          </a:p>
          <a:p>
            <a:pPr marL="343080" indent="-342360">
              <a:lnSpc>
                <a:spcPct val="100000"/>
              </a:lnSpc>
              <a:buClr>
                <a:srgbClr val="000000"/>
              </a:buClr>
              <a:buFont typeface="StarSymbol"/>
              <a:buAutoNum type="arabicPeriod"/>
            </a:pPr>
            <a:r>
              <a:rPr lang="en-GB" sz="1600" b="0" strike="noStrike" spc="-1" dirty="0" err="1">
                <a:solidFill>
                  <a:srgbClr val="000000"/>
                </a:solidFill>
                <a:latin typeface="Arial"/>
                <a:ea typeface="黑体"/>
              </a:rPr>
              <a:t>以降低能耗作为奖励函数对动力系统或辅助驾驶系统的控制参数自动进行动态调整</a:t>
            </a:r>
            <a:endParaRPr lang="en-GB" sz="1600" b="0" strike="noStrike" spc="-1" dirty="0">
              <a:latin typeface="Arial"/>
            </a:endParaRPr>
          </a:p>
          <a:p>
            <a:pPr marL="343080" indent="-342360">
              <a:lnSpc>
                <a:spcPct val="100000"/>
              </a:lnSpc>
              <a:buClr>
                <a:srgbClr val="000000"/>
              </a:buClr>
              <a:buFont typeface="StarSymbol"/>
              <a:buAutoNum type="arabicPeriod"/>
            </a:pPr>
            <a:r>
              <a:rPr lang="en-GB" sz="1600" b="0" strike="noStrike" spc="-1" dirty="0" err="1">
                <a:solidFill>
                  <a:srgbClr val="000000"/>
                </a:solidFill>
                <a:latin typeface="Arial"/>
                <a:ea typeface="黑体"/>
              </a:rPr>
              <a:t>通过与环境的交互在满足基本工况的前提下可获得能效优化策略的持续改进</a:t>
            </a:r>
            <a:endParaRPr lang="en-GB" sz="1600" b="0" strike="noStrike" spc="-1" dirty="0">
              <a:latin typeface="Arial"/>
            </a:endParaRPr>
          </a:p>
          <a:p>
            <a:pPr marL="343080" indent="-342360">
              <a:lnSpc>
                <a:spcPct val="100000"/>
              </a:lnSpc>
              <a:buClr>
                <a:srgbClr val="000000"/>
              </a:buClr>
              <a:buFont typeface="StarSymbol"/>
              <a:buAutoNum type="arabicPeriod"/>
            </a:pPr>
            <a:r>
              <a:rPr lang="en-GB" sz="1600" b="0" strike="noStrike" spc="-1" dirty="0" err="1">
                <a:solidFill>
                  <a:srgbClr val="000000"/>
                </a:solidFill>
                <a:latin typeface="Arial"/>
                <a:ea typeface="黑体"/>
              </a:rPr>
              <a:t>最优能效目标的调整策略可适应道路状况的动态变化,及时作出反应</a:t>
            </a:r>
            <a:endParaRPr lang="en-GB"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8610480" y="6240600"/>
            <a:ext cx="2908800" cy="20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07D84C08-1060-4DA5-AFAF-302432004F93}" type="slidenum">
              <a:rPr lang="en-GB" sz="1000" b="0" strike="noStrike" spc="-1">
                <a:solidFill>
                  <a:srgbClr val="808080"/>
                </a:solidFill>
                <a:latin typeface="Arial"/>
                <a:ea typeface="微软雅黑"/>
              </a:rPr>
              <a:t>2</a:t>
            </a:fld>
            <a:endParaRPr lang="en-GB" sz="1000" b="0" strike="noStrike" spc="-1">
              <a:latin typeface="Arial"/>
            </a:endParaRPr>
          </a:p>
        </p:txBody>
      </p:sp>
      <p:sp>
        <p:nvSpPr>
          <p:cNvPr id="53" name="CustomShape 2"/>
          <p:cNvSpPr/>
          <p:nvPr/>
        </p:nvSpPr>
        <p:spPr>
          <a:xfrm>
            <a:off x="573120" y="122400"/>
            <a:ext cx="7518960" cy="71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GB" sz="1800" b="0" strike="noStrike" spc="-1">
                <a:solidFill>
                  <a:srgbClr val="1F498F"/>
                </a:solidFill>
                <a:latin typeface="微软雅黑"/>
                <a:ea typeface="微软雅黑"/>
              </a:rPr>
              <a:t>专利方案简述</a:t>
            </a:r>
            <a:endParaRPr lang="en-GB" sz="1800" b="0" strike="noStrike" spc="-1">
              <a:latin typeface="Arial"/>
            </a:endParaRPr>
          </a:p>
        </p:txBody>
      </p:sp>
      <p:sp>
        <p:nvSpPr>
          <p:cNvPr id="54" name="CustomShape 3"/>
          <p:cNvSpPr/>
          <p:nvPr/>
        </p:nvSpPr>
        <p:spPr>
          <a:xfrm>
            <a:off x="1127520" y="1336680"/>
            <a:ext cx="1005480" cy="33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FFFFFF"/>
                </a:solidFill>
                <a:latin typeface="Arial"/>
                <a:ea typeface="微软雅黑"/>
              </a:rPr>
              <a:t>图1</a:t>
            </a:r>
            <a:endParaRPr lang="en-GB" sz="1800" b="0" strike="noStrike" spc="-1">
              <a:latin typeface="Arial"/>
            </a:endParaRPr>
          </a:p>
        </p:txBody>
      </p:sp>
      <p:sp>
        <p:nvSpPr>
          <p:cNvPr id="55" name="CustomShape 4"/>
          <p:cNvSpPr/>
          <p:nvPr/>
        </p:nvSpPr>
        <p:spPr>
          <a:xfrm>
            <a:off x="991080" y="3619440"/>
            <a:ext cx="9865800" cy="2950920"/>
          </a:xfrm>
          <a:prstGeom prst="roundRect">
            <a:avLst>
              <a:gd name="adj" fmla="val 16667"/>
            </a:avLst>
          </a:prstGeom>
          <a:solidFill>
            <a:schemeClr val="accent3">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GB" sz="1800" b="0" strike="noStrike" spc="-1">
                <a:solidFill>
                  <a:srgbClr val="000000"/>
                </a:solidFill>
                <a:latin typeface="Arial"/>
                <a:ea typeface="微软雅黑"/>
              </a:rPr>
              <a:t>如图1所示为基于能效奖励驱动的车辆控制器(动力域控制器)参数优化系统的流程。系统由两个环路组成, 一个是常规车辆控制环路,另一个是控制器参数优化环路.</a:t>
            </a:r>
            <a:endParaRPr lang="en-GB" sz="1800" b="0" strike="noStrike" spc="-1">
              <a:latin typeface="Arial"/>
            </a:endParaRPr>
          </a:p>
          <a:p>
            <a:pPr marL="343080" indent="-342360">
              <a:lnSpc>
                <a:spcPct val="100000"/>
              </a:lnSpc>
              <a:buClr>
                <a:srgbClr val="000000"/>
              </a:buClr>
              <a:buFont typeface="StarSymbol"/>
              <a:buAutoNum type="arabicPeriod"/>
            </a:pPr>
            <a:r>
              <a:rPr lang="en-GB" sz="1800" b="0" strike="noStrike" spc="-1">
                <a:solidFill>
                  <a:srgbClr val="000000"/>
                </a:solidFill>
                <a:latin typeface="Arial"/>
                <a:ea typeface="微软雅黑"/>
              </a:rPr>
              <a:t>常规车辆控制环路由司机正常驾驶车辆操作油门踏板和刹车踏板;动力域控制器控制器接收油门踏板和刹车踏板信号,通过计算获得需要的请求扭矩,输出到动力系统, 动力系统执行动力域控制器的指令驱动车辆</a:t>
            </a:r>
            <a:endParaRPr lang="en-GB" sz="1800" b="0" strike="noStrike" spc="-1">
              <a:latin typeface="Arial"/>
            </a:endParaRPr>
          </a:p>
          <a:p>
            <a:pPr marL="343080" indent="-342360">
              <a:lnSpc>
                <a:spcPct val="100000"/>
              </a:lnSpc>
              <a:buClr>
                <a:srgbClr val="000000"/>
              </a:buClr>
              <a:buFont typeface="StarSymbol"/>
              <a:buAutoNum type="arabicPeriod"/>
            </a:pPr>
            <a:r>
              <a:rPr lang="en-GB" sz="1800" b="0" strike="noStrike" spc="-1">
                <a:solidFill>
                  <a:srgbClr val="000000"/>
                </a:solidFill>
                <a:latin typeface="Arial"/>
                <a:ea typeface="微软雅黑"/>
              </a:rPr>
              <a:t>控制器参数优化环路主要由智能体(也称为智能决策模块)及其输入输出接口构成.智能体根据车辆运动状态,油门踏板和刹车踏板状态,在满足常规控制环路控制指标的前提下,按照最优的降低能耗的目标动态对动力域控制器相关参数(比如刹车踏板请求扭矩映射表)进行调整.调整的方法可以是当前最先进或者典型的奖励驱动的强化学习方法比如基于策略梯度的方法(Policy Graident Method)或者基于Q学习的方法(Q-Learning Method).</a:t>
            </a:r>
            <a:endParaRPr lang="en-GB" sz="1800" b="0" strike="noStrike" spc="-1">
              <a:latin typeface="Arial"/>
            </a:endParaRPr>
          </a:p>
        </p:txBody>
      </p:sp>
      <p:sp>
        <p:nvSpPr>
          <p:cNvPr id="56" name="CustomShape 5"/>
          <p:cNvSpPr/>
          <p:nvPr/>
        </p:nvSpPr>
        <p:spPr>
          <a:xfrm>
            <a:off x="366120" y="699480"/>
            <a:ext cx="60948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1" u="sng" strike="noStrike" spc="-1">
                <a:solidFill>
                  <a:srgbClr val="000000"/>
                </a:solidFill>
                <a:uFillTx/>
                <a:latin typeface="Arial"/>
                <a:ea typeface="微软雅黑"/>
              </a:rPr>
              <a:t>专利方案描述</a:t>
            </a:r>
            <a:r>
              <a:rPr lang="en-GB" sz="1800" b="0" strike="noStrike" spc="-1">
                <a:solidFill>
                  <a:srgbClr val="000000"/>
                </a:solidFill>
                <a:latin typeface="Arial"/>
                <a:ea typeface="微软雅黑"/>
              </a:rPr>
              <a:t>: 文字描述+软件结构示意图</a:t>
            </a:r>
            <a:endParaRPr lang="en-GB" sz="1800" b="0" strike="noStrike" spc="-1">
              <a:latin typeface="Arial"/>
            </a:endParaRPr>
          </a:p>
        </p:txBody>
      </p:sp>
      <p:sp>
        <p:nvSpPr>
          <p:cNvPr id="57" name="CustomShape 6"/>
          <p:cNvSpPr/>
          <p:nvPr/>
        </p:nvSpPr>
        <p:spPr>
          <a:xfrm>
            <a:off x="1152000" y="2134440"/>
            <a:ext cx="194364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司机</a:t>
            </a:r>
            <a:endParaRPr lang="en-GB" sz="1800" b="0" strike="noStrike" spc="-1">
              <a:latin typeface="Arial"/>
            </a:endParaRPr>
          </a:p>
        </p:txBody>
      </p:sp>
      <p:sp>
        <p:nvSpPr>
          <p:cNvPr id="58" name="CustomShape 7"/>
          <p:cNvSpPr/>
          <p:nvPr/>
        </p:nvSpPr>
        <p:spPr>
          <a:xfrm>
            <a:off x="3493800" y="2134440"/>
            <a:ext cx="13806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油门踏板&amp;</a:t>
            </a:r>
            <a:endParaRPr lang="en-GB" sz="1800" b="0" strike="noStrike" spc="-1">
              <a:latin typeface="Arial"/>
            </a:endParaRPr>
          </a:p>
          <a:p>
            <a:pPr algn="ctr">
              <a:lnSpc>
                <a:spcPct val="100000"/>
              </a:lnSpc>
            </a:pPr>
            <a:r>
              <a:rPr lang="en-GB" sz="1800" b="0" strike="noStrike" spc="-1">
                <a:solidFill>
                  <a:srgbClr val="000000"/>
                </a:solidFill>
                <a:latin typeface="Arial"/>
                <a:ea typeface="DejaVu Sans"/>
              </a:rPr>
              <a:t>刹车踏板</a:t>
            </a:r>
            <a:endParaRPr lang="en-GB" sz="1800" b="0" strike="noStrike" spc="-1">
              <a:latin typeface="Arial"/>
            </a:endParaRPr>
          </a:p>
        </p:txBody>
      </p:sp>
      <p:sp>
        <p:nvSpPr>
          <p:cNvPr id="59" name="CustomShape 8"/>
          <p:cNvSpPr/>
          <p:nvPr/>
        </p:nvSpPr>
        <p:spPr>
          <a:xfrm>
            <a:off x="5483160" y="1063800"/>
            <a:ext cx="128448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智能体</a:t>
            </a:r>
            <a:endParaRPr lang="en-GB" sz="1800" b="0" strike="noStrike" spc="-1">
              <a:latin typeface="Arial"/>
            </a:endParaRPr>
          </a:p>
        </p:txBody>
      </p:sp>
      <p:sp>
        <p:nvSpPr>
          <p:cNvPr id="60" name="CustomShape 9"/>
          <p:cNvSpPr/>
          <p:nvPr/>
        </p:nvSpPr>
        <p:spPr>
          <a:xfrm>
            <a:off x="5253480" y="2134440"/>
            <a:ext cx="164952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动力域控制器</a:t>
            </a:r>
            <a:endParaRPr lang="en-GB" sz="1800" b="0" strike="noStrike" spc="-1">
              <a:latin typeface="Arial"/>
            </a:endParaRPr>
          </a:p>
        </p:txBody>
      </p:sp>
      <p:sp>
        <p:nvSpPr>
          <p:cNvPr id="61" name="CustomShape 10"/>
          <p:cNvSpPr/>
          <p:nvPr/>
        </p:nvSpPr>
        <p:spPr>
          <a:xfrm>
            <a:off x="7549200" y="2134440"/>
            <a:ext cx="12132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动力系统</a:t>
            </a:r>
            <a:endParaRPr lang="en-GB" sz="1800" b="0" strike="noStrike" spc="-1">
              <a:latin typeface="Arial"/>
            </a:endParaRPr>
          </a:p>
        </p:txBody>
      </p:sp>
      <p:sp>
        <p:nvSpPr>
          <p:cNvPr id="62" name="CustomShape 11"/>
          <p:cNvSpPr/>
          <p:nvPr/>
        </p:nvSpPr>
        <p:spPr>
          <a:xfrm>
            <a:off x="3096000" y="2443680"/>
            <a:ext cx="397440" cy="39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63" name="CustomShape 12"/>
          <p:cNvSpPr/>
          <p:nvPr/>
        </p:nvSpPr>
        <p:spPr>
          <a:xfrm>
            <a:off x="6903360" y="2448000"/>
            <a:ext cx="645480" cy="3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64" name="CustomShape 13"/>
          <p:cNvSpPr/>
          <p:nvPr/>
        </p:nvSpPr>
        <p:spPr>
          <a:xfrm flipV="1">
            <a:off x="4874760" y="2446560"/>
            <a:ext cx="378360" cy="3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65" name="Line 14"/>
          <p:cNvSpPr/>
          <p:nvPr/>
        </p:nvSpPr>
        <p:spPr>
          <a:xfrm>
            <a:off x="6120000" y="1671120"/>
            <a:ext cx="4320" cy="465480"/>
          </a:xfrm>
          <a:prstGeom prst="line">
            <a:avLst/>
          </a:prstGeom>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66" name="Line 15"/>
          <p:cNvSpPr/>
          <p:nvPr/>
        </p:nvSpPr>
        <p:spPr>
          <a:xfrm>
            <a:off x="11064600" y="1336320"/>
            <a:ext cx="360" cy="1966680"/>
          </a:xfrm>
          <a:prstGeom prst="line">
            <a:avLst/>
          </a:prstGeom>
          <a:ln w="12600">
            <a:solidFill>
              <a:schemeClr val="tx1"/>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67" name="CustomShape 16"/>
          <p:cNvSpPr/>
          <p:nvPr/>
        </p:nvSpPr>
        <p:spPr>
          <a:xfrm flipV="1">
            <a:off x="724680" y="3301920"/>
            <a:ext cx="10332000" cy="360"/>
          </a:xfrm>
          <a:custGeom>
            <a:avLst/>
            <a:gdLst/>
            <a:ahLst/>
            <a:cxnLst/>
            <a:rect l="l" t="t" r="r" b="b"/>
            <a:pathLst>
              <a:path w="21600" h="21600">
                <a:moveTo>
                  <a:pt x="0" y="0"/>
                </a:moveTo>
                <a:lnTo>
                  <a:pt x="21600" y="21600"/>
                </a:lnTo>
              </a:path>
            </a:pathLst>
          </a:custGeom>
          <a:noFill/>
          <a:ln w="12600">
            <a:solidFill>
              <a:schemeClr val="tx1"/>
            </a:solidFill>
            <a:round/>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p:style>
      </p:sp>
      <p:sp>
        <p:nvSpPr>
          <p:cNvPr id="68" name="Line 17"/>
          <p:cNvSpPr/>
          <p:nvPr/>
        </p:nvSpPr>
        <p:spPr>
          <a:xfrm>
            <a:off x="10558800" y="2441520"/>
            <a:ext cx="506160" cy="1800"/>
          </a:xfrm>
          <a:prstGeom prst="line">
            <a:avLst/>
          </a:prstGeom>
          <a:ln w="1260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69" name="CustomShape 18"/>
          <p:cNvSpPr/>
          <p:nvPr/>
        </p:nvSpPr>
        <p:spPr>
          <a:xfrm flipH="1">
            <a:off x="6767280" y="1352520"/>
            <a:ext cx="4319640" cy="15120"/>
          </a:xfrm>
          <a:custGeom>
            <a:avLst/>
            <a:gdLst/>
            <a:ahLst/>
            <a:cxnLst/>
            <a:rect l="l" t="t" r="r" b="b"/>
            <a:pathLst>
              <a:path w="21600" h="21600">
                <a:moveTo>
                  <a:pt x="0" y="0"/>
                </a:moveTo>
                <a:lnTo>
                  <a:pt x="21600" y="21600"/>
                </a:lnTo>
              </a:path>
            </a:pathLst>
          </a:custGeom>
          <a:noFill/>
          <a:ln w="12600">
            <a:solidFill>
              <a:schemeClr val="tx1"/>
            </a:solidFill>
            <a:round/>
            <a:tailEnd type="triangle" w="med" len="med"/>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p:style>
      </p:sp>
      <p:sp>
        <p:nvSpPr>
          <p:cNvPr id="70" name="Line 19"/>
          <p:cNvSpPr/>
          <p:nvPr/>
        </p:nvSpPr>
        <p:spPr>
          <a:xfrm>
            <a:off x="724320" y="2450160"/>
            <a:ext cx="360" cy="85284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sp>
        <p:nvSpPr>
          <p:cNvPr id="71" name="CustomShape 20"/>
          <p:cNvSpPr/>
          <p:nvPr/>
        </p:nvSpPr>
        <p:spPr>
          <a:xfrm>
            <a:off x="724320" y="2444400"/>
            <a:ext cx="427320" cy="540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72" name="CustomShape 21"/>
          <p:cNvSpPr/>
          <p:nvPr/>
        </p:nvSpPr>
        <p:spPr>
          <a:xfrm>
            <a:off x="9360000" y="2134440"/>
            <a:ext cx="12132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车辆</a:t>
            </a:r>
            <a:endParaRPr lang="en-GB" sz="1800" b="0" strike="noStrike" spc="-1">
              <a:latin typeface="Arial"/>
            </a:endParaRPr>
          </a:p>
        </p:txBody>
      </p:sp>
      <p:sp>
        <p:nvSpPr>
          <p:cNvPr id="73" name="CustomShape 22"/>
          <p:cNvSpPr/>
          <p:nvPr/>
        </p:nvSpPr>
        <p:spPr>
          <a:xfrm flipV="1">
            <a:off x="8762760" y="2446560"/>
            <a:ext cx="596880" cy="3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74" name="CustomShape 23"/>
          <p:cNvSpPr/>
          <p:nvPr/>
        </p:nvSpPr>
        <p:spPr>
          <a:xfrm>
            <a:off x="7236000" y="1008000"/>
            <a:ext cx="32760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0" strike="noStrike" spc="-1">
                <a:latin typeface="Arial"/>
              </a:rPr>
              <a:t>车辆运动状态:速度,加速度</a:t>
            </a:r>
          </a:p>
        </p:txBody>
      </p:sp>
      <p:sp>
        <p:nvSpPr>
          <p:cNvPr id="75" name="CustomShape 24"/>
          <p:cNvSpPr/>
          <p:nvPr/>
        </p:nvSpPr>
        <p:spPr>
          <a:xfrm>
            <a:off x="7344000" y="1408680"/>
            <a:ext cx="2694960" cy="31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0" strike="noStrike" spc="-1">
                <a:latin typeface="Arial"/>
              </a:rPr>
              <a:t>油门踏板与刹车踏板状态</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8610480" y="6240600"/>
            <a:ext cx="2908800" cy="20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3B0C8A8B-D7CD-415A-BC76-B5C100B49B71}" type="slidenum">
              <a:rPr lang="en-GB" sz="1000" b="0" strike="noStrike" spc="-1">
                <a:solidFill>
                  <a:srgbClr val="808080"/>
                </a:solidFill>
                <a:latin typeface="Arial"/>
                <a:ea typeface="微软雅黑"/>
              </a:rPr>
              <a:t>3</a:t>
            </a:fld>
            <a:endParaRPr lang="en-GB" sz="1000" b="0" strike="noStrike" spc="-1">
              <a:latin typeface="Arial"/>
            </a:endParaRPr>
          </a:p>
        </p:txBody>
      </p:sp>
      <p:sp>
        <p:nvSpPr>
          <p:cNvPr id="77" name="CustomShape 2"/>
          <p:cNvSpPr/>
          <p:nvPr/>
        </p:nvSpPr>
        <p:spPr>
          <a:xfrm>
            <a:off x="573120" y="122400"/>
            <a:ext cx="7518960" cy="71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GB" sz="1800" b="0" strike="noStrike" spc="-1">
                <a:solidFill>
                  <a:srgbClr val="1F498F"/>
                </a:solidFill>
                <a:latin typeface="微软雅黑"/>
                <a:ea typeface="微软雅黑"/>
              </a:rPr>
              <a:t>专利方案简述</a:t>
            </a:r>
            <a:endParaRPr lang="en-GB" sz="1800" b="0" strike="noStrike" spc="-1">
              <a:latin typeface="Arial"/>
            </a:endParaRPr>
          </a:p>
        </p:txBody>
      </p:sp>
      <p:sp>
        <p:nvSpPr>
          <p:cNvPr id="78" name="CustomShape 3"/>
          <p:cNvSpPr/>
          <p:nvPr/>
        </p:nvSpPr>
        <p:spPr>
          <a:xfrm>
            <a:off x="1127520" y="1336680"/>
            <a:ext cx="1005480" cy="33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FFFFFF"/>
                </a:solidFill>
                <a:latin typeface="Arial"/>
                <a:ea typeface="微软雅黑"/>
              </a:rPr>
              <a:t>图2</a:t>
            </a:r>
            <a:endParaRPr lang="en-GB" sz="1800" b="0" strike="noStrike" spc="-1">
              <a:latin typeface="Arial"/>
            </a:endParaRPr>
          </a:p>
        </p:txBody>
      </p:sp>
      <p:sp>
        <p:nvSpPr>
          <p:cNvPr id="79" name="CustomShape 4"/>
          <p:cNvSpPr/>
          <p:nvPr/>
        </p:nvSpPr>
        <p:spPr>
          <a:xfrm>
            <a:off x="366120" y="699480"/>
            <a:ext cx="60948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1" u="sng" strike="noStrike" spc="-1">
                <a:solidFill>
                  <a:srgbClr val="000000"/>
                </a:solidFill>
                <a:uFillTx/>
                <a:latin typeface="Arial"/>
                <a:ea typeface="微软雅黑"/>
              </a:rPr>
              <a:t>专利方案描述</a:t>
            </a:r>
            <a:r>
              <a:rPr lang="en-GB" sz="1800" b="0" strike="noStrike" spc="-1">
                <a:solidFill>
                  <a:srgbClr val="000000"/>
                </a:solidFill>
                <a:latin typeface="Arial"/>
                <a:ea typeface="微软雅黑"/>
              </a:rPr>
              <a:t>: 文字描述+软件结构示意图</a:t>
            </a:r>
            <a:endParaRPr lang="en-GB" sz="1800" b="0" strike="noStrike" spc="-1">
              <a:latin typeface="Arial"/>
            </a:endParaRPr>
          </a:p>
        </p:txBody>
      </p:sp>
      <p:sp>
        <p:nvSpPr>
          <p:cNvPr id="80" name="CustomShape 5"/>
          <p:cNvSpPr/>
          <p:nvPr/>
        </p:nvSpPr>
        <p:spPr>
          <a:xfrm>
            <a:off x="1152000" y="2134440"/>
            <a:ext cx="194364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智能驾驶</a:t>
            </a:r>
            <a:endParaRPr lang="en-GB" sz="1800" b="0" strike="noStrike" spc="-1">
              <a:latin typeface="Arial"/>
            </a:endParaRPr>
          </a:p>
          <a:p>
            <a:pPr algn="ctr">
              <a:lnSpc>
                <a:spcPct val="100000"/>
              </a:lnSpc>
            </a:pPr>
            <a:r>
              <a:rPr lang="en-GB" sz="1800" b="0" strike="noStrike" spc="-1">
                <a:solidFill>
                  <a:srgbClr val="000000"/>
                </a:solidFill>
                <a:latin typeface="Arial"/>
                <a:ea typeface="DejaVu Sans"/>
              </a:rPr>
              <a:t>纵向控制器</a:t>
            </a:r>
            <a:endParaRPr lang="en-GB" sz="1800" b="0" strike="noStrike" spc="-1">
              <a:latin typeface="Arial"/>
            </a:endParaRPr>
          </a:p>
        </p:txBody>
      </p:sp>
      <p:sp>
        <p:nvSpPr>
          <p:cNvPr id="81" name="CustomShape 6"/>
          <p:cNvSpPr/>
          <p:nvPr/>
        </p:nvSpPr>
        <p:spPr>
          <a:xfrm>
            <a:off x="3493800" y="1944000"/>
            <a:ext cx="1380600" cy="100800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请求速度/加速信号/</a:t>
            </a:r>
            <a:endParaRPr lang="en-GB" sz="1800" b="0" strike="noStrike" spc="-1">
              <a:latin typeface="Arial"/>
            </a:endParaRPr>
          </a:p>
          <a:p>
            <a:pPr algn="ctr">
              <a:lnSpc>
                <a:spcPct val="100000"/>
              </a:lnSpc>
            </a:pPr>
            <a:r>
              <a:rPr lang="en-GB" sz="1800" b="0" strike="noStrike" spc="-1">
                <a:solidFill>
                  <a:srgbClr val="000000"/>
                </a:solidFill>
                <a:latin typeface="Arial"/>
                <a:ea typeface="DejaVu Sans"/>
              </a:rPr>
              <a:t>减速信号</a:t>
            </a:r>
            <a:endParaRPr lang="en-GB" sz="1800" b="0" strike="noStrike" spc="-1">
              <a:latin typeface="Arial"/>
            </a:endParaRPr>
          </a:p>
        </p:txBody>
      </p:sp>
      <p:sp>
        <p:nvSpPr>
          <p:cNvPr id="82" name="CustomShape 7"/>
          <p:cNvSpPr/>
          <p:nvPr/>
        </p:nvSpPr>
        <p:spPr>
          <a:xfrm>
            <a:off x="5483160" y="1063800"/>
            <a:ext cx="128448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智能体</a:t>
            </a:r>
            <a:endParaRPr lang="en-GB" sz="1800" b="0" strike="noStrike" spc="-1">
              <a:latin typeface="Arial"/>
            </a:endParaRPr>
          </a:p>
        </p:txBody>
      </p:sp>
      <p:sp>
        <p:nvSpPr>
          <p:cNvPr id="83" name="CustomShape 8"/>
          <p:cNvSpPr/>
          <p:nvPr/>
        </p:nvSpPr>
        <p:spPr>
          <a:xfrm>
            <a:off x="5253480" y="2134440"/>
            <a:ext cx="164952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动力域控制器</a:t>
            </a:r>
            <a:endParaRPr lang="en-GB" sz="1800" b="0" strike="noStrike" spc="-1">
              <a:latin typeface="Arial"/>
            </a:endParaRPr>
          </a:p>
        </p:txBody>
      </p:sp>
      <p:sp>
        <p:nvSpPr>
          <p:cNvPr id="84" name="CustomShape 9"/>
          <p:cNvSpPr/>
          <p:nvPr/>
        </p:nvSpPr>
        <p:spPr>
          <a:xfrm>
            <a:off x="7549200" y="2134440"/>
            <a:ext cx="12132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动力系统</a:t>
            </a:r>
            <a:endParaRPr lang="en-GB" sz="1800" b="0" strike="noStrike" spc="-1">
              <a:latin typeface="Arial"/>
            </a:endParaRPr>
          </a:p>
        </p:txBody>
      </p:sp>
      <p:sp>
        <p:nvSpPr>
          <p:cNvPr id="85" name="CustomShape 10"/>
          <p:cNvSpPr/>
          <p:nvPr/>
        </p:nvSpPr>
        <p:spPr>
          <a:xfrm>
            <a:off x="3096000" y="2443680"/>
            <a:ext cx="397440" cy="39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86" name="CustomShape 11"/>
          <p:cNvSpPr/>
          <p:nvPr/>
        </p:nvSpPr>
        <p:spPr>
          <a:xfrm>
            <a:off x="6903360" y="2448000"/>
            <a:ext cx="645480" cy="3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87" name="CustomShape 12"/>
          <p:cNvSpPr/>
          <p:nvPr/>
        </p:nvSpPr>
        <p:spPr>
          <a:xfrm flipV="1">
            <a:off x="4874760" y="2446560"/>
            <a:ext cx="378360" cy="3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88" name="Line 13"/>
          <p:cNvSpPr/>
          <p:nvPr/>
        </p:nvSpPr>
        <p:spPr>
          <a:xfrm>
            <a:off x="6115680" y="1671120"/>
            <a:ext cx="4320" cy="465480"/>
          </a:xfrm>
          <a:prstGeom prst="line">
            <a:avLst/>
          </a:prstGeom>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89" name="Line 14"/>
          <p:cNvSpPr/>
          <p:nvPr/>
        </p:nvSpPr>
        <p:spPr>
          <a:xfrm>
            <a:off x="11064600" y="1336320"/>
            <a:ext cx="360" cy="1966680"/>
          </a:xfrm>
          <a:prstGeom prst="line">
            <a:avLst/>
          </a:prstGeom>
          <a:ln w="12600">
            <a:solidFill>
              <a:schemeClr val="tx1"/>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90" name="CustomShape 15"/>
          <p:cNvSpPr/>
          <p:nvPr/>
        </p:nvSpPr>
        <p:spPr>
          <a:xfrm flipV="1">
            <a:off x="724680" y="3301920"/>
            <a:ext cx="10332000" cy="360"/>
          </a:xfrm>
          <a:custGeom>
            <a:avLst/>
            <a:gdLst/>
            <a:ahLst/>
            <a:cxnLst/>
            <a:rect l="l" t="t" r="r" b="b"/>
            <a:pathLst>
              <a:path w="21600" h="21600">
                <a:moveTo>
                  <a:pt x="0" y="0"/>
                </a:moveTo>
                <a:lnTo>
                  <a:pt x="21600" y="21600"/>
                </a:lnTo>
              </a:path>
            </a:pathLst>
          </a:custGeom>
          <a:noFill/>
          <a:ln w="12600">
            <a:solidFill>
              <a:schemeClr val="tx1"/>
            </a:solidFill>
            <a:round/>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p:style>
      </p:sp>
      <p:sp>
        <p:nvSpPr>
          <p:cNvPr id="91" name="Line 16"/>
          <p:cNvSpPr/>
          <p:nvPr/>
        </p:nvSpPr>
        <p:spPr>
          <a:xfrm>
            <a:off x="10558800" y="2441520"/>
            <a:ext cx="506160" cy="1800"/>
          </a:xfrm>
          <a:prstGeom prst="line">
            <a:avLst/>
          </a:prstGeom>
          <a:ln w="1260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92" name="CustomShape 17"/>
          <p:cNvSpPr/>
          <p:nvPr/>
        </p:nvSpPr>
        <p:spPr>
          <a:xfrm flipH="1" flipV="1">
            <a:off x="6767280" y="1350720"/>
            <a:ext cx="4296600" cy="360"/>
          </a:xfrm>
          <a:custGeom>
            <a:avLst/>
            <a:gdLst/>
            <a:ahLst/>
            <a:cxnLst/>
            <a:rect l="l" t="t" r="r" b="b"/>
            <a:pathLst>
              <a:path w="21600" h="21600">
                <a:moveTo>
                  <a:pt x="0" y="0"/>
                </a:moveTo>
                <a:lnTo>
                  <a:pt x="21600" y="21600"/>
                </a:lnTo>
              </a:path>
            </a:pathLst>
          </a:custGeom>
          <a:noFill/>
          <a:ln w="12600">
            <a:solidFill>
              <a:schemeClr val="tx1"/>
            </a:solidFill>
            <a:round/>
            <a:tailEnd type="triangle" w="med" len="med"/>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p:style>
      </p:sp>
      <p:sp>
        <p:nvSpPr>
          <p:cNvPr id="93" name="Line 18"/>
          <p:cNvSpPr/>
          <p:nvPr/>
        </p:nvSpPr>
        <p:spPr>
          <a:xfrm>
            <a:off x="724320" y="2450160"/>
            <a:ext cx="360" cy="85284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sp>
        <p:nvSpPr>
          <p:cNvPr id="94" name="CustomShape 19"/>
          <p:cNvSpPr/>
          <p:nvPr/>
        </p:nvSpPr>
        <p:spPr>
          <a:xfrm>
            <a:off x="724320" y="2444400"/>
            <a:ext cx="427320" cy="540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95" name="CustomShape 20"/>
          <p:cNvSpPr/>
          <p:nvPr/>
        </p:nvSpPr>
        <p:spPr>
          <a:xfrm>
            <a:off x="9360000" y="2134440"/>
            <a:ext cx="12132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车辆</a:t>
            </a:r>
            <a:endParaRPr lang="en-GB" sz="1800" b="0" strike="noStrike" spc="-1">
              <a:latin typeface="Arial"/>
            </a:endParaRPr>
          </a:p>
        </p:txBody>
      </p:sp>
      <p:sp>
        <p:nvSpPr>
          <p:cNvPr id="96" name="CustomShape 21"/>
          <p:cNvSpPr/>
          <p:nvPr/>
        </p:nvSpPr>
        <p:spPr>
          <a:xfrm flipV="1">
            <a:off x="8762760" y="2446560"/>
            <a:ext cx="596880" cy="3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97" name="CustomShape 22"/>
          <p:cNvSpPr/>
          <p:nvPr/>
        </p:nvSpPr>
        <p:spPr>
          <a:xfrm>
            <a:off x="7236000" y="1008000"/>
            <a:ext cx="32040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0" strike="noStrike" spc="-1">
                <a:latin typeface="Arial"/>
              </a:rPr>
              <a:t>车辆运动状态:速度,加速度</a:t>
            </a:r>
          </a:p>
        </p:txBody>
      </p:sp>
      <p:sp>
        <p:nvSpPr>
          <p:cNvPr id="98" name="CustomShape 23"/>
          <p:cNvSpPr/>
          <p:nvPr/>
        </p:nvSpPr>
        <p:spPr>
          <a:xfrm>
            <a:off x="7344000" y="1408680"/>
            <a:ext cx="2694960" cy="31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0" strike="noStrike" spc="-1">
                <a:latin typeface="Arial"/>
              </a:rPr>
              <a:t>油门踏板与刹车踏板状态</a:t>
            </a:r>
          </a:p>
        </p:txBody>
      </p:sp>
      <p:sp>
        <p:nvSpPr>
          <p:cNvPr id="99" name="CustomShape 24"/>
          <p:cNvSpPr/>
          <p:nvPr/>
        </p:nvSpPr>
        <p:spPr>
          <a:xfrm>
            <a:off x="792000" y="3456000"/>
            <a:ext cx="10296000" cy="3114360"/>
          </a:xfrm>
          <a:prstGeom prst="roundRect">
            <a:avLst>
              <a:gd name="adj" fmla="val 16667"/>
            </a:avLst>
          </a:prstGeom>
          <a:solidFill>
            <a:schemeClr val="accent3">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GB" sz="1800" b="0" strike="noStrike" spc="-1">
                <a:solidFill>
                  <a:srgbClr val="000000"/>
                </a:solidFill>
                <a:latin typeface="Arial"/>
                <a:ea typeface="微软雅黑"/>
              </a:rPr>
              <a:t>如图2所示为基于能效奖励驱动的车辆控制器(动力域控制器)参数优化系统的流程。系统由两个环路组成, 一个是智能驾驶(包括辅助或者自动车辆)控制环路,另一个是控制器参数优化环路.</a:t>
            </a:r>
            <a:endParaRPr lang="en-GB" sz="1800" b="0" strike="noStrike" spc="-1">
              <a:latin typeface="Arial"/>
            </a:endParaRPr>
          </a:p>
          <a:p>
            <a:pPr marL="343080" indent="-342360">
              <a:lnSpc>
                <a:spcPct val="100000"/>
              </a:lnSpc>
              <a:buClr>
                <a:srgbClr val="000000"/>
              </a:buClr>
              <a:buFont typeface="StarSymbol"/>
              <a:buAutoNum type="arabicPeriod"/>
            </a:pPr>
            <a:r>
              <a:rPr lang="en-GB" sz="1800" b="0" strike="noStrike" spc="-1">
                <a:solidFill>
                  <a:srgbClr val="000000"/>
                </a:solidFill>
                <a:latin typeface="Arial"/>
                <a:ea typeface="微软雅黑"/>
              </a:rPr>
              <a:t>智能驾驶控制环路由智能驾驶纵向控制器按运动规划算法计算出期望速度或加速信号或减速信号请求值发送给动力域控制器;动力域控制器控制器请求的速度或加速度或减速度信号,通过计算获得需要的请求扭矩,输出到动力系统, 动力系统执行动力域控制器的指令驱动车辆</a:t>
            </a:r>
            <a:endParaRPr lang="en-GB" sz="1800" b="0" strike="noStrike" spc="-1">
              <a:latin typeface="Arial"/>
            </a:endParaRPr>
          </a:p>
          <a:p>
            <a:pPr marL="343080" indent="-342360">
              <a:lnSpc>
                <a:spcPct val="100000"/>
              </a:lnSpc>
              <a:buClr>
                <a:srgbClr val="000000"/>
              </a:buClr>
              <a:buFont typeface="StarSymbol"/>
              <a:buAutoNum type="arabicPeriod"/>
            </a:pPr>
            <a:r>
              <a:rPr lang="en-GB" sz="1800" b="0" strike="noStrike" spc="-1">
                <a:solidFill>
                  <a:srgbClr val="000000"/>
                </a:solidFill>
                <a:latin typeface="Arial"/>
                <a:ea typeface="微软雅黑"/>
              </a:rPr>
              <a:t>控制器参数优化环路主要由智能体(也称为智能决策模块)及其输入输出接口构成.智能体根据车辆运动状态,油门踏板和刹车踏板状态,在满足常规控制环路控制指标的前提下,按照最优的降低能耗的目标动态对动力域控制器相关参数(比如刹车踏板请求扭矩映射表)进行调整.调整的方法可以是当前最先进或者典型的奖励驱动的强化学习方法比如基于策略梯度的方法(Policy Graident Method)或者基于Q学习的方法(Q-Learning Method).</a:t>
            </a:r>
            <a:endParaRPr lang="en-GB"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8610480" y="6240600"/>
            <a:ext cx="2908800" cy="20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D2377D42-90E5-4AB2-A99F-AE92E5DF30E0}" type="slidenum">
              <a:rPr lang="en-GB" sz="1000" b="0" strike="noStrike" spc="-1">
                <a:solidFill>
                  <a:srgbClr val="808080"/>
                </a:solidFill>
                <a:latin typeface="Arial"/>
                <a:ea typeface="微软雅黑"/>
              </a:rPr>
              <a:t>4</a:t>
            </a:fld>
            <a:endParaRPr lang="en-GB" sz="1000" b="0" strike="noStrike" spc="-1">
              <a:latin typeface="Arial"/>
            </a:endParaRPr>
          </a:p>
        </p:txBody>
      </p:sp>
      <p:sp>
        <p:nvSpPr>
          <p:cNvPr id="101" name="CustomShape 2"/>
          <p:cNvSpPr/>
          <p:nvPr/>
        </p:nvSpPr>
        <p:spPr>
          <a:xfrm>
            <a:off x="573120" y="122400"/>
            <a:ext cx="7518960" cy="71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GB" sz="1800" b="0" strike="noStrike" spc="-1">
                <a:solidFill>
                  <a:srgbClr val="1F498F"/>
                </a:solidFill>
                <a:latin typeface="微软雅黑"/>
                <a:ea typeface="微软雅黑"/>
              </a:rPr>
              <a:t>专利方案简述</a:t>
            </a:r>
            <a:endParaRPr lang="en-GB" sz="1800" b="0" strike="noStrike" spc="-1">
              <a:latin typeface="Arial"/>
            </a:endParaRPr>
          </a:p>
        </p:txBody>
      </p:sp>
      <p:sp>
        <p:nvSpPr>
          <p:cNvPr id="102" name="CustomShape 3"/>
          <p:cNvSpPr/>
          <p:nvPr/>
        </p:nvSpPr>
        <p:spPr>
          <a:xfrm>
            <a:off x="1127520" y="1336680"/>
            <a:ext cx="1005480" cy="33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FFFFFF"/>
                </a:solidFill>
                <a:latin typeface="Arial"/>
                <a:ea typeface="微软雅黑"/>
              </a:rPr>
              <a:t>图3</a:t>
            </a:r>
            <a:endParaRPr lang="en-GB" sz="1800" b="0" strike="noStrike" spc="-1">
              <a:latin typeface="Arial"/>
            </a:endParaRPr>
          </a:p>
        </p:txBody>
      </p:sp>
      <p:sp>
        <p:nvSpPr>
          <p:cNvPr id="103" name="CustomShape 4"/>
          <p:cNvSpPr/>
          <p:nvPr/>
        </p:nvSpPr>
        <p:spPr>
          <a:xfrm>
            <a:off x="366120" y="699480"/>
            <a:ext cx="60948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1" u="sng" strike="noStrike" spc="-1">
                <a:solidFill>
                  <a:srgbClr val="000000"/>
                </a:solidFill>
                <a:uFillTx/>
                <a:latin typeface="Arial"/>
                <a:ea typeface="微软雅黑"/>
              </a:rPr>
              <a:t>专利方案描述</a:t>
            </a:r>
            <a:r>
              <a:rPr lang="en-GB" sz="1800" b="0" strike="noStrike" spc="-1">
                <a:solidFill>
                  <a:srgbClr val="000000"/>
                </a:solidFill>
                <a:latin typeface="Arial"/>
                <a:ea typeface="微软雅黑"/>
              </a:rPr>
              <a:t>: 文字描述+软件结构示意图</a:t>
            </a:r>
            <a:endParaRPr lang="en-GB" sz="1800" b="0" strike="noStrike" spc="-1">
              <a:latin typeface="Arial"/>
            </a:endParaRPr>
          </a:p>
        </p:txBody>
      </p:sp>
      <p:sp>
        <p:nvSpPr>
          <p:cNvPr id="104" name="CustomShape 5"/>
          <p:cNvSpPr/>
          <p:nvPr/>
        </p:nvSpPr>
        <p:spPr>
          <a:xfrm>
            <a:off x="1152000" y="2134440"/>
            <a:ext cx="194364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智能驾驶</a:t>
            </a:r>
            <a:endParaRPr lang="en-GB" sz="1800" b="0" strike="noStrike" spc="-1">
              <a:latin typeface="Arial"/>
            </a:endParaRPr>
          </a:p>
          <a:p>
            <a:pPr algn="ctr">
              <a:lnSpc>
                <a:spcPct val="100000"/>
              </a:lnSpc>
            </a:pPr>
            <a:r>
              <a:rPr lang="en-GB" sz="1800" b="0" strike="noStrike" spc="-1">
                <a:solidFill>
                  <a:srgbClr val="000000"/>
                </a:solidFill>
                <a:latin typeface="Arial"/>
                <a:ea typeface="DejaVu Sans"/>
              </a:rPr>
              <a:t>纵向控制器</a:t>
            </a:r>
            <a:endParaRPr lang="en-GB" sz="1800" b="0" strike="noStrike" spc="-1">
              <a:latin typeface="Arial"/>
            </a:endParaRPr>
          </a:p>
        </p:txBody>
      </p:sp>
      <p:sp>
        <p:nvSpPr>
          <p:cNvPr id="105" name="CustomShape 6"/>
          <p:cNvSpPr/>
          <p:nvPr/>
        </p:nvSpPr>
        <p:spPr>
          <a:xfrm>
            <a:off x="3493800" y="2016000"/>
            <a:ext cx="1380600" cy="86400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请求速度/加速信号/</a:t>
            </a:r>
            <a:endParaRPr lang="en-GB" sz="1800" b="0" strike="noStrike" spc="-1">
              <a:latin typeface="Arial"/>
            </a:endParaRPr>
          </a:p>
          <a:p>
            <a:pPr algn="ctr">
              <a:lnSpc>
                <a:spcPct val="100000"/>
              </a:lnSpc>
            </a:pPr>
            <a:r>
              <a:rPr lang="en-GB" sz="1800" b="0" strike="noStrike" spc="-1">
                <a:solidFill>
                  <a:srgbClr val="000000"/>
                </a:solidFill>
                <a:latin typeface="Arial"/>
                <a:ea typeface="DejaVu Sans"/>
              </a:rPr>
              <a:t>减速信号</a:t>
            </a:r>
            <a:endParaRPr lang="en-GB" sz="1800" b="0" strike="noStrike" spc="-1">
              <a:latin typeface="Arial"/>
            </a:endParaRPr>
          </a:p>
        </p:txBody>
      </p:sp>
      <p:sp>
        <p:nvSpPr>
          <p:cNvPr id="106" name="CustomShape 7"/>
          <p:cNvSpPr/>
          <p:nvPr/>
        </p:nvSpPr>
        <p:spPr>
          <a:xfrm>
            <a:off x="5483160" y="1063800"/>
            <a:ext cx="128448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智能体</a:t>
            </a:r>
            <a:endParaRPr lang="en-GB" sz="1800" b="0" strike="noStrike" spc="-1">
              <a:latin typeface="Arial"/>
            </a:endParaRPr>
          </a:p>
        </p:txBody>
      </p:sp>
      <p:sp>
        <p:nvSpPr>
          <p:cNvPr id="107" name="CustomShape 8"/>
          <p:cNvSpPr/>
          <p:nvPr/>
        </p:nvSpPr>
        <p:spPr>
          <a:xfrm>
            <a:off x="5253480" y="2134440"/>
            <a:ext cx="164952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动力域控制器</a:t>
            </a:r>
            <a:endParaRPr lang="en-GB" sz="1800" b="0" strike="noStrike" spc="-1">
              <a:latin typeface="Arial"/>
            </a:endParaRPr>
          </a:p>
        </p:txBody>
      </p:sp>
      <p:sp>
        <p:nvSpPr>
          <p:cNvPr id="108" name="CustomShape 9"/>
          <p:cNvSpPr/>
          <p:nvPr/>
        </p:nvSpPr>
        <p:spPr>
          <a:xfrm>
            <a:off x="7549200" y="2134440"/>
            <a:ext cx="12132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动力系统</a:t>
            </a:r>
            <a:endParaRPr lang="en-GB" sz="1800" b="0" strike="noStrike" spc="-1">
              <a:latin typeface="Arial"/>
            </a:endParaRPr>
          </a:p>
        </p:txBody>
      </p:sp>
      <p:sp>
        <p:nvSpPr>
          <p:cNvPr id="109" name="CustomShape 10"/>
          <p:cNvSpPr/>
          <p:nvPr/>
        </p:nvSpPr>
        <p:spPr>
          <a:xfrm>
            <a:off x="3096000" y="2443680"/>
            <a:ext cx="397440" cy="39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10" name="CustomShape 11"/>
          <p:cNvSpPr/>
          <p:nvPr/>
        </p:nvSpPr>
        <p:spPr>
          <a:xfrm>
            <a:off x="6903360" y="2448000"/>
            <a:ext cx="645480" cy="3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11" name="CustomShape 12"/>
          <p:cNvSpPr/>
          <p:nvPr/>
        </p:nvSpPr>
        <p:spPr>
          <a:xfrm flipV="1">
            <a:off x="4874760" y="2446560"/>
            <a:ext cx="378360" cy="3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12" name="Line 13"/>
          <p:cNvSpPr/>
          <p:nvPr/>
        </p:nvSpPr>
        <p:spPr>
          <a:xfrm>
            <a:off x="11064600" y="1336320"/>
            <a:ext cx="360" cy="1966680"/>
          </a:xfrm>
          <a:prstGeom prst="line">
            <a:avLst/>
          </a:prstGeom>
          <a:ln w="12600">
            <a:solidFill>
              <a:schemeClr val="tx1"/>
            </a:solidFill>
            <a:round/>
            <a:headEnd type="triangle" w="med" len="med"/>
            <a:tailEnd type="triangle" w="med" len="med"/>
          </a:ln>
        </p:spPr>
        <p:style>
          <a:lnRef idx="1">
            <a:schemeClr val="accent1"/>
          </a:lnRef>
          <a:fillRef idx="0">
            <a:schemeClr val="accent1"/>
          </a:fillRef>
          <a:effectRef idx="0">
            <a:schemeClr val="accent1"/>
          </a:effectRef>
          <a:fontRef idx="minor"/>
        </p:style>
      </p:sp>
      <p:sp>
        <p:nvSpPr>
          <p:cNvPr id="113" name="CustomShape 14"/>
          <p:cNvSpPr/>
          <p:nvPr/>
        </p:nvSpPr>
        <p:spPr>
          <a:xfrm flipV="1">
            <a:off x="724680" y="3301920"/>
            <a:ext cx="10332000" cy="360"/>
          </a:xfrm>
          <a:custGeom>
            <a:avLst/>
            <a:gdLst/>
            <a:ahLst/>
            <a:cxnLst/>
            <a:rect l="l" t="t" r="r" b="b"/>
            <a:pathLst>
              <a:path w="21600" h="21600">
                <a:moveTo>
                  <a:pt x="0" y="0"/>
                </a:moveTo>
                <a:lnTo>
                  <a:pt x="21600" y="21600"/>
                </a:lnTo>
              </a:path>
            </a:pathLst>
          </a:custGeom>
          <a:noFill/>
          <a:ln w="12600">
            <a:solidFill>
              <a:schemeClr val="tx1"/>
            </a:solidFill>
            <a:round/>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p:style>
      </p:sp>
      <p:sp>
        <p:nvSpPr>
          <p:cNvPr id="114" name="Line 15"/>
          <p:cNvSpPr/>
          <p:nvPr/>
        </p:nvSpPr>
        <p:spPr>
          <a:xfrm>
            <a:off x="10558800" y="2441520"/>
            <a:ext cx="506160" cy="1800"/>
          </a:xfrm>
          <a:prstGeom prst="line">
            <a:avLst/>
          </a:prstGeom>
          <a:ln w="12600">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15" name="CustomShape 16"/>
          <p:cNvSpPr/>
          <p:nvPr/>
        </p:nvSpPr>
        <p:spPr>
          <a:xfrm flipH="1" flipV="1">
            <a:off x="6767280" y="1335600"/>
            <a:ext cx="4296600" cy="15840"/>
          </a:xfrm>
          <a:custGeom>
            <a:avLst/>
            <a:gdLst/>
            <a:ahLst/>
            <a:cxnLst/>
            <a:rect l="l" t="t" r="r" b="b"/>
            <a:pathLst>
              <a:path w="21600" h="21600">
                <a:moveTo>
                  <a:pt x="0" y="0"/>
                </a:moveTo>
                <a:lnTo>
                  <a:pt x="21600" y="21600"/>
                </a:lnTo>
              </a:path>
            </a:pathLst>
          </a:custGeom>
          <a:noFill/>
          <a:ln w="12600">
            <a:solidFill>
              <a:schemeClr val="tx1"/>
            </a:solidFill>
            <a:round/>
            <a:tailEnd type="triangle" w="med" len="med"/>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p:style>
      </p:sp>
      <p:sp>
        <p:nvSpPr>
          <p:cNvPr id="116" name="Line 17"/>
          <p:cNvSpPr/>
          <p:nvPr/>
        </p:nvSpPr>
        <p:spPr>
          <a:xfrm>
            <a:off x="724320" y="2450160"/>
            <a:ext cx="360" cy="85284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sp>
        <p:nvSpPr>
          <p:cNvPr id="117" name="CustomShape 18"/>
          <p:cNvSpPr/>
          <p:nvPr/>
        </p:nvSpPr>
        <p:spPr>
          <a:xfrm>
            <a:off x="724320" y="2444400"/>
            <a:ext cx="427320" cy="540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18" name="CustomShape 19"/>
          <p:cNvSpPr/>
          <p:nvPr/>
        </p:nvSpPr>
        <p:spPr>
          <a:xfrm>
            <a:off x="9360000" y="2134440"/>
            <a:ext cx="1213200" cy="606960"/>
          </a:xfrm>
          <a:prstGeom prst="rect">
            <a:avLst/>
          </a:prstGeom>
          <a:no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GB" sz="1800" b="0" strike="noStrike" spc="-1">
                <a:solidFill>
                  <a:srgbClr val="000000"/>
                </a:solidFill>
                <a:latin typeface="Arial"/>
                <a:ea typeface="DejaVu Sans"/>
              </a:rPr>
              <a:t>车辆</a:t>
            </a:r>
            <a:endParaRPr lang="en-GB" sz="1800" b="0" strike="noStrike" spc="-1">
              <a:latin typeface="Arial"/>
            </a:endParaRPr>
          </a:p>
        </p:txBody>
      </p:sp>
      <p:sp>
        <p:nvSpPr>
          <p:cNvPr id="119" name="CustomShape 20"/>
          <p:cNvSpPr/>
          <p:nvPr/>
        </p:nvSpPr>
        <p:spPr>
          <a:xfrm flipV="1">
            <a:off x="8762760" y="2446560"/>
            <a:ext cx="596880" cy="36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20" name="CustomShape 21"/>
          <p:cNvSpPr/>
          <p:nvPr/>
        </p:nvSpPr>
        <p:spPr>
          <a:xfrm>
            <a:off x="7236000" y="1008000"/>
            <a:ext cx="34200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0" strike="noStrike" spc="-1">
                <a:latin typeface="Arial"/>
              </a:rPr>
              <a:t>车辆运动状态:速度,加速度</a:t>
            </a:r>
          </a:p>
        </p:txBody>
      </p:sp>
      <p:sp>
        <p:nvSpPr>
          <p:cNvPr id="121" name="CustomShape 22"/>
          <p:cNvSpPr/>
          <p:nvPr/>
        </p:nvSpPr>
        <p:spPr>
          <a:xfrm>
            <a:off x="7344000" y="1408680"/>
            <a:ext cx="2694960" cy="31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GB" sz="1800" b="0" strike="noStrike" spc="-1">
                <a:latin typeface="Arial"/>
              </a:rPr>
              <a:t>油门踏板与刹车踏板状态</a:t>
            </a:r>
          </a:p>
        </p:txBody>
      </p:sp>
      <p:sp>
        <p:nvSpPr>
          <p:cNvPr id="122" name="Line 23"/>
          <p:cNvSpPr/>
          <p:nvPr/>
        </p:nvSpPr>
        <p:spPr>
          <a:xfrm flipH="1">
            <a:off x="2088000" y="1368000"/>
            <a:ext cx="3395160" cy="766440"/>
          </a:xfrm>
          <a:prstGeom prst="line">
            <a:avLst/>
          </a:prstGeom>
          <a:ln>
            <a:solidFill>
              <a:schemeClr val="tx1"/>
            </a:solidFill>
            <a:round/>
            <a:tailEnd type="triangle" w="med" len="med"/>
          </a:ln>
        </p:spPr>
        <p:style>
          <a:lnRef idx="1">
            <a:schemeClr val="accent1"/>
          </a:lnRef>
          <a:fillRef idx="0">
            <a:schemeClr val="accent1"/>
          </a:fillRef>
          <a:effectRef idx="0">
            <a:schemeClr val="accent1"/>
          </a:effectRef>
          <a:fontRef idx="minor"/>
        </p:style>
      </p:sp>
      <p:sp>
        <p:nvSpPr>
          <p:cNvPr id="123" name="CustomShape 24"/>
          <p:cNvSpPr/>
          <p:nvPr/>
        </p:nvSpPr>
        <p:spPr>
          <a:xfrm>
            <a:off x="792360" y="3456000"/>
            <a:ext cx="10296000" cy="3114360"/>
          </a:xfrm>
          <a:prstGeom prst="roundRect">
            <a:avLst>
              <a:gd name="adj" fmla="val 16667"/>
            </a:avLst>
          </a:prstGeom>
          <a:solidFill>
            <a:schemeClr val="accent3">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GB" sz="1800" b="0" strike="noStrike" spc="-1">
                <a:solidFill>
                  <a:srgbClr val="000000"/>
                </a:solidFill>
                <a:latin typeface="Arial"/>
                <a:ea typeface="微软雅黑"/>
              </a:rPr>
              <a:t>如图3所示为基于能效奖励驱动的车辆控制器(动力域控制器)参数优化系统的流程。系统由两个环路组成, 一个是智能驾驶(包括辅助或者自动车辆)控制环路,另一个是控制器参数优化环路.</a:t>
            </a:r>
            <a:endParaRPr lang="en-GB" sz="1800" b="0" strike="noStrike" spc="-1">
              <a:latin typeface="Arial"/>
            </a:endParaRPr>
          </a:p>
          <a:p>
            <a:pPr marL="343080" indent="-342360">
              <a:lnSpc>
                <a:spcPct val="100000"/>
              </a:lnSpc>
              <a:buClr>
                <a:srgbClr val="000000"/>
              </a:buClr>
              <a:buFont typeface="StarSymbol"/>
              <a:buAutoNum type="arabicPeriod"/>
            </a:pPr>
            <a:r>
              <a:rPr lang="en-GB" sz="1800" b="0" strike="noStrike" spc="-1">
                <a:solidFill>
                  <a:srgbClr val="000000"/>
                </a:solidFill>
                <a:latin typeface="Arial"/>
                <a:ea typeface="微软雅黑"/>
              </a:rPr>
              <a:t>智能驾驶控制环路由智能驾驶纵向控制器按运动规划算法计算出期望速度或加速信号或减速信号请求值发送给动力域控制器;动力域控制器控制器请求的速度或加速度或减速度信号,通过计算获得需要的请求扭矩,输出到动力系统, 动力系统执行动力域控制器的指令驱动车辆</a:t>
            </a:r>
            <a:endParaRPr lang="en-GB" sz="1800" b="0" strike="noStrike" spc="-1">
              <a:latin typeface="Arial"/>
            </a:endParaRPr>
          </a:p>
          <a:p>
            <a:pPr marL="343080" indent="-342360">
              <a:lnSpc>
                <a:spcPct val="100000"/>
              </a:lnSpc>
              <a:buClr>
                <a:srgbClr val="000000"/>
              </a:buClr>
              <a:buFont typeface="StarSymbol"/>
              <a:buAutoNum type="arabicPeriod"/>
            </a:pPr>
            <a:r>
              <a:rPr lang="en-GB" sz="1800" b="0" strike="noStrike" spc="-1">
                <a:solidFill>
                  <a:srgbClr val="000000"/>
                </a:solidFill>
                <a:latin typeface="Arial"/>
                <a:ea typeface="微软雅黑"/>
              </a:rPr>
              <a:t>控制器参数优化环路主要由智能体(也称为智能决策模块)及其输入输出接口构成.智能体根据车辆运动状态,油门踏板和刹车踏板状态,在满足常规控制环路控制指标的前提下,按照最优的降低能耗的目标动态对智能驾驶纵向控制器相关参数(比如比例积分微分参数PID参数)进行调整.调整的方法可以是当前最先进或者典型的奖励驱动的强化学习方法比如基于策略梯度的方法(Policy Graident Method)或者基于Q学习的方法(Q-Learning Method).</a:t>
            </a:r>
            <a:endParaRPr lang="en-GB"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271</Words>
  <Application>Microsoft Office PowerPoint</Application>
  <PresentationFormat>宽屏</PresentationFormat>
  <Paragraphs>65</Paragraphs>
  <Slides>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StarSymbol</vt:lpstr>
      <vt:lpstr>Arial</vt:lpstr>
      <vt:lpstr>Calibri</vt:lpstr>
      <vt:lpstr>Symbol</vt:lpstr>
      <vt:lpstr>Times New Roman</vt:lpstr>
      <vt:lpstr>Wingdings</vt:lpstr>
      <vt:lpstr>微软雅黑</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Jun Fan 范君</dc:creator>
  <dc:description/>
  <cp:lastModifiedBy>忻斌健</cp:lastModifiedBy>
  <cp:revision>1316</cp:revision>
  <cp:lastPrinted>2021-05-27T11:21:35Z</cp:lastPrinted>
  <dcterms:created xsi:type="dcterms:W3CDTF">2021-05-27T11:21:35Z</dcterms:created>
  <dcterms:modified xsi:type="dcterms:W3CDTF">2021-10-11T01:43:16Z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2057-11.1.0.9505</vt:lpwstr>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2</vt:i4>
  </property>
</Properties>
</file>