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
  </p:notesMasterIdLst>
  <p:sldIdLst>
    <p:sldId id="256" r:id="rId3"/>
    <p:sldId id="257" r:id="rId4"/>
  </p:sldIdLst>
  <p:sldSz cx="12192000" cy="6858000"/>
  <p:notesSz cx="6807200" cy="9939338"/>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zh-CN" sz="1800" b="0" strike="noStrike" spc="-1">
                <a:solidFill>
                  <a:srgbClr val="000000"/>
                </a:solidFill>
                <a:latin typeface="Arial" panose="020B0604020202020204"/>
              </a:rPr>
              <a:t>Click to move the slide</a:t>
            </a:r>
          </a:p>
        </p:txBody>
      </p:sp>
      <p:sp>
        <p:nvSpPr>
          <p:cNvPr id="8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Click to edit the notes format</a:t>
            </a:r>
          </a:p>
        </p:txBody>
      </p:sp>
      <p:sp>
        <p:nvSpPr>
          <p:cNvPr id="8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&lt;header&gt;</a:t>
            </a:r>
          </a:p>
        </p:txBody>
      </p:sp>
      <p:sp>
        <p:nvSpPr>
          <p:cNvPr id="8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&lt;date/time&gt;</a:t>
            </a:r>
          </a:p>
        </p:txBody>
      </p:sp>
      <p:sp>
        <p:nvSpPr>
          <p:cNvPr id="9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&lt;footer&gt;</a:t>
            </a:r>
          </a:p>
        </p:txBody>
      </p:sp>
      <p:sp>
        <p:nvSpPr>
          <p:cNvPr id="91" name="PlaceHolder 6"/>
          <p:cNvSpPr>
            <a:spLocks noGrp="1"/>
          </p:cNvSpPr>
          <p:nvPr>
            <p:ph type="sldNum"/>
          </p:nvPr>
        </p:nvSpPr>
        <p:spPr>
          <a:xfrm>
            <a:off x="4278960" y="10157400"/>
            <a:ext cx="3280680" cy="534240"/>
          </a:xfrm>
          <a:prstGeom prst="rect">
            <a:avLst/>
          </a:prstGeom>
        </p:spPr>
        <p:txBody>
          <a:bodyPr lIns="0" tIns="0" rIns="0" bIns="0" anchor="b"/>
          <a:lstStyle/>
          <a:p>
            <a:pPr algn="r"/>
            <a:fld id="{4F5CCFD6-4E2A-4EF8-8524-B625A3713DD8}"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422280" y="1243080"/>
            <a:ext cx="5962320" cy="3354120"/>
          </a:xfrm>
          <a:prstGeom prst="rect">
            <a:avLst/>
          </a:prstGeom>
        </p:spPr>
      </p:sp>
      <p:sp>
        <p:nvSpPr>
          <p:cNvPr id="103" name="PlaceHolder 2"/>
          <p:cNvSpPr>
            <a:spLocks noGrp="1"/>
          </p:cNvSpPr>
          <p:nvPr>
            <p:ph type="body"/>
          </p:nvPr>
        </p:nvSpPr>
        <p:spPr>
          <a:xfrm>
            <a:off x="680760" y="4783320"/>
            <a:ext cx="5445360" cy="3913200"/>
          </a:xfrm>
          <a:prstGeom prst="rect">
            <a:avLst/>
          </a:prstGeom>
        </p:spPr>
        <p:txBody>
          <a:bodyPr/>
          <a:lstStyle/>
          <a:p>
            <a:endParaRPr lang="en-US" sz="2000" b="0" strike="noStrike" spc="-1">
              <a:latin typeface="Arial" panose="020B0604020202020204"/>
            </a:endParaRPr>
          </a:p>
        </p:txBody>
      </p:sp>
      <p:sp>
        <p:nvSpPr>
          <p:cNvPr id="104" name="TextShape 3"/>
          <p:cNvSpPr txBox="1"/>
          <p:nvPr/>
        </p:nvSpPr>
        <p:spPr>
          <a:xfrm>
            <a:off x="3855960" y="9440640"/>
            <a:ext cx="2949480" cy="498240"/>
          </a:xfrm>
          <a:prstGeom prst="rect">
            <a:avLst/>
          </a:prstGeom>
          <a:noFill/>
          <a:ln>
            <a:noFill/>
          </a:ln>
        </p:spPr>
        <p:txBody>
          <a:bodyPr anchor="b"/>
          <a:lstStyle/>
          <a:p>
            <a:pPr algn="r">
              <a:lnSpc>
                <a:spcPct val="100000"/>
              </a:lnSpc>
            </a:pPr>
            <a:fld id="{C6ED7AAF-B951-4021-A5E6-B8056756628E}" type="slidenum">
              <a:rPr lang="en-US" sz="1200" b="0" strike="noStrike" spc="-1">
                <a:solidFill>
                  <a:srgbClr val="000000"/>
                </a:solidFill>
                <a:latin typeface="Calibri" panose="020F0502020204030204"/>
                <a:ea typeface="宋体" panose="02010600030101010101" charset="-122"/>
              </a:rPr>
              <a:t>1</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69960" y="104400"/>
            <a:ext cx="10850040" cy="33404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69960" y="104400"/>
            <a:ext cx="10850040" cy="33404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69960" y="104400"/>
            <a:ext cx="10850040" cy="720360"/>
          </a:xfrm>
          <a:prstGeom prst="rect">
            <a:avLst/>
          </a:prstGeom>
        </p:spPr>
        <p:txBody>
          <a:bodyPr lIns="0" tIns="0" rIns="0" bIns="0" anchor="ctr"/>
          <a:lstStyle/>
          <a:p>
            <a:endParaRPr lang="zh-CN" sz="1800" b="0" strike="noStrike" spc="-1">
              <a:solidFill>
                <a:srgbClr val="000000"/>
              </a:solidFill>
              <a:latin typeface="Arial" panose="020B0604020202020204"/>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Line 1"/>
          <p:cNvSpPr/>
          <p:nvPr/>
        </p:nvSpPr>
        <p:spPr>
          <a:xfrm>
            <a:off x="670680" y="687960"/>
            <a:ext cx="10850400" cy="360"/>
          </a:xfrm>
          <a:prstGeom prst="line">
            <a:avLst/>
          </a:prstGeom>
          <a:ln w="3240">
            <a:solidFill>
              <a:schemeClr val="tx1">
                <a:lumMod val="50000"/>
                <a:lumOff val="50000"/>
              </a:schemeClr>
            </a:solidFill>
          </a:ln>
        </p:spPr>
        <p:style>
          <a:lnRef idx="1">
            <a:schemeClr val="accent1"/>
          </a:lnRef>
          <a:fillRef idx="0">
            <a:schemeClr val="accent1"/>
          </a:fillRef>
          <a:effectRef idx="0">
            <a:schemeClr val="accent1"/>
          </a:effectRef>
          <a:fontRef idx="minor"/>
        </p:style>
      </p:sp>
      <p:pic>
        <p:nvPicPr>
          <p:cNvPr id="2" name="图片 3"/>
          <p:cNvPicPr/>
          <p:nvPr/>
        </p:nvPicPr>
        <p:blipFill>
          <a:blip r:embed="rId14"/>
          <a:stretch>
            <a:fillRect/>
          </a:stretch>
        </p:blipFill>
        <p:spPr>
          <a:xfrm>
            <a:off x="11208240" y="-1440"/>
            <a:ext cx="813960" cy="689040"/>
          </a:xfrm>
          <a:prstGeom prst="rect">
            <a:avLst/>
          </a:prstGeom>
          <a:ln>
            <a:noFill/>
          </a:ln>
        </p:spPr>
      </p:pic>
      <p:sp>
        <p:nvSpPr>
          <p:cNvPr id="3" name="CustomShape 2"/>
          <p:cNvSpPr/>
          <p:nvPr/>
        </p:nvSpPr>
        <p:spPr>
          <a:xfrm>
            <a:off x="5554080" y="6392880"/>
            <a:ext cx="2560680" cy="205920"/>
          </a:xfrm>
          <a:prstGeom prst="rect">
            <a:avLst/>
          </a:prstGeom>
          <a:noFill/>
          <a:ln>
            <a:noFill/>
          </a:ln>
        </p:spPr>
        <p:style>
          <a:lnRef idx="0">
            <a:srgbClr val="FFFFFF"/>
          </a:lnRef>
          <a:fillRef idx="0">
            <a:srgbClr val="FFFFFF"/>
          </a:fillRef>
          <a:effectRef idx="0">
            <a:srgbClr val="FFFFFF"/>
          </a:effectRef>
          <a:fontRef idx="minor"/>
        </p:style>
      </p:sp>
      <p:sp>
        <p:nvSpPr>
          <p:cNvPr id="4" name="PlaceHolder 3"/>
          <p:cNvSpPr>
            <a:spLocks noGrp="1"/>
          </p:cNvSpPr>
          <p:nvPr>
            <p:ph type="sldNum"/>
          </p:nvPr>
        </p:nvSpPr>
        <p:spPr>
          <a:xfrm>
            <a:off x="8610480" y="6240600"/>
            <a:ext cx="2909520" cy="205920"/>
          </a:xfrm>
          <a:prstGeom prst="rect">
            <a:avLst/>
          </a:prstGeom>
        </p:spPr>
        <p:txBody>
          <a:bodyPr anchor="ctr"/>
          <a:lstStyle/>
          <a:p>
            <a:pPr algn="r">
              <a:lnSpc>
                <a:spcPct val="100000"/>
              </a:lnSpc>
            </a:pPr>
            <a:fld id="{373BF198-0638-4F7D-9792-199A630FFF92}" type="slidenum">
              <a:rPr lang="en-US" sz="1000" b="0" strike="noStrike" spc="-1">
                <a:solidFill>
                  <a:srgbClr val="808080"/>
                </a:solidFill>
                <a:latin typeface="Arial" panose="020B0604020202020204"/>
                <a:ea typeface="微软雅黑"/>
              </a:rPr>
              <a:t>‹#›</a:t>
            </a:fld>
            <a:endParaRPr lang="en-US" sz="1000" b="0" strike="noStrike" spc="-1">
              <a:latin typeface="Times New Roman" panose="02020603050405020304"/>
            </a:endParaRPr>
          </a:p>
        </p:txBody>
      </p:sp>
      <p:sp>
        <p:nvSpPr>
          <p:cNvPr id="5" name="PlaceHolder 4"/>
          <p:cNvSpPr>
            <a:spLocks noGrp="1"/>
          </p:cNvSpPr>
          <p:nvPr>
            <p:ph type="title"/>
          </p:nvPr>
        </p:nvSpPr>
        <p:spPr>
          <a:xfrm>
            <a:off x="669960" y="104400"/>
            <a:ext cx="10850040" cy="720360"/>
          </a:xfrm>
          <a:prstGeom prst="rect">
            <a:avLst/>
          </a:prstGeom>
        </p:spPr>
        <p:txBody>
          <a:bodyPr lIns="90000" tIns="45000" rIns="90000" bIns="45000"/>
          <a:lstStyle/>
          <a:p>
            <a:pPr>
              <a:lnSpc>
                <a:spcPct val="90000"/>
              </a:lnSpc>
            </a:pPr>
            <a:r>
              <a:rPr lang="zh-CN" sz="1800" b="1" strike="noStrike" spc="-1">
                <a:solidFill>
                  <a:srgbClr val="000000"/>
                </a:solidFill>
                <a:latin typeface="Arial" panose="020B0604020202020204"/>
                <a:ea typeface="微软雅黑"/>
              </a:rPr>
              <a:t>Click to edit Master title style</a:t>
            </a:r>
            <a:endParaRPr lang="zh-CN" sz="1800" b="0" strike="noStrike" spc="-1">
              <a:solidFill>
                <a:srgbClr val="000000"/>
              </a:solidFill>
              <a:latin typeface="Arial" panose="020B0604020202020204"/>
            </a:endParaRPr>
          </a:p>
        </p:txBody>
      </p:sp>
      <p:sp>
        <p:nvSpPr>
          <p:cNvPr id="6" name="CustomShape 5"/>
          <p:cNvSpPr/>
          <p:nvPr/>
        </p:nvSpPr>
        <p:spPr>
          <a:xfrm>
            <a:off x="5801760" y="6255720"/>
            <a:ext cx="1322640" cy="27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1100" b="0" strike="noStrike" spc="-1">
                <a:solidFill>
                  <a:srgbClr val="808080"/>
                </a:solidFill>
                <a:latin typeface="微软雅黑"/>
                <a:ea typeface="微软雅黑"/>
              </a:rPr>
              <a:t>Confidential</a:t>
            </a:r>
            <a:endParaRPr lang="en-US" sz="1100" b="0" strike="noStrike" spc="-1">
              <a:latin typeface="Arial" panose="020B0604020202020204"/>
            </a:endParaRPr>
          </a:p>
        </p:txBody>
      </p:sp>
      <p:sp>
        <p:nvSpPr>
          <p:cNvPr id="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zh-CN"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zh-CN" sz="14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zh-CN" sz="12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zh-CN" sz="12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670680" y="687960"/>
            <a:ext cx="10850400" cy="360"/>
          </a:xfrm>
          <a:prstGeom prst="line">
            <a:avLst/>
          </a:prstGeom>
          <a:ln w="3240">
            <a:solidFill>
              <a:schemeClr val="tx1">
                <a:lumMod val="50000"/>
                <a:lumOff val="50000"/>
              </a:schemeClr>
            </a:solidFill>
          </a:ln>
        </p:spPr>
        <p:style>
          <a:lnRef idx="1">
            <a:schemeClr val="accent1"/>
          </a:lnRef>
          <a:fillRef idx="0">
            <a:schemeClr val="accent1"/>
          </a:fillRef>
          <a:effectRef idx="0">
            <a:schemeClr val="accent1"/>
          </a:effectRef>
          <a:fontRef idx="minor"/>
        </p:style>
      </p:sp>
      <p:pic>
        <p:nvPicPr>
          <p:cNvPr id="44" name="图片 3"/>
          <p:cNvPicPr/>
          <p:nvPr/>
        </p:nvPicPr>
        <p:blipFill>
          <a:blip r:embed="rId14"/>
          <a:stretch>
            <a:fillRect/>
          </a:stretch>
        </p:blipFill>
        <p:spPr>
          <a:xfrm>
            <a:off x="11208240" y="-1440"/>
            <a:ext cx="813960" cy="689040"/>
          </a:xfrm>
          <a:prstGeom prst="rect">
            <a:avLst/>
          </a:prstGeom>
          <a:ln>
            <a:noFill/>
          </a:ln>
        </p:spPr>
      </p:pic>
      <p:sp>
        <p:nvSpPr>
          <p:cNvPr id="45" name="CustomShape 2"/>
          <p:cNvSpPr/>
          <p:nvPr/>
        </p:nvSpPr>
        <p:spPr>
          <a:xfrm>
            <a:off x="5554080" y="6392880"/>
            <a:ext cx="2560680" cy="205920"/>
          </a:xfrm>
          <a:prstGeom prst="rect">
            <a:avLst/>
          </a:prstGeom>
          <a:noFill/>
          <a:ln>
            <a:noFill/>
          </a:ln>
        </p:spPr>
        <p:style>
          <a:lnRef idx="0">
            <a:srgbClr val="FFFFFF"/>
          </a:lnRef>
          <a:fillRef idx="0">
            <a:srgbClr val="FFFFFF"/>
          </a:fillRef>
          <a:effectRef idx="0">
            <a:srgbClr val="FFFFFF"/>
          </a:effectRef>
          <a:fontRef idx="minor"/>
        </p:style>
      </p:sp>
      <p:sp>
        <p:nvSpPr>
          <p:cNvPr id="46" name="PlaceHolder 3"/>
          <p:cNvSpPr>
            <a:spLocks noGrp="1"/>
          </p:cNvSpPr>
          <p:nvPr>
            <p:ph type="sldNum"/>
          </p:nvPr>
        </p:nvSpPr>
        <p:spPr>
          <a:xfrm>
            <a:off x="8610480" y="6240600"/>
            <a:ext cx="2909520" cy="205920"/>
          </a:xfrm>
          <a:prstGeom prst="rect">
            <a:avLst/>
          </a:prstGeom>
        </p:spPr>
        <p:txBody>
          <a:bodyPr anchor="ctr"/>
          <a:lstStyle/>
          <a:p>
            <a:pPr algn="r">
              <a:lnSpc>
                <a:spcPct val="100000"/>
              </a:lnSpc>
            </a:pPr>
            <a:fld id="{5F51A440-F0BB-415C-B6DC-6C742A377FDE}" type="slidenum">
              <a:rPr lang="en-US" sz="1000" b="0" strike="noStrike" spc="-1">
                <a:solidFill>
                  <a:srgbClr val="808080"/>
                </a:solidFill>
                <a:latin typeface="Arial" panose="020B0604020202020204"/>
                <a:ea typeface="微软雅黑"/>
              </a:rPr>
              <a:t>‹#›</a:t>
            </a:fld>
            <a:endParaRPr lang="en-US" sz="1000" b="0" strike="noStrike" spc="-1">
              <a:latin typeface="Times New Roman" panose="02020603050405020304"/>
            </a:endParaRPr>
          </a:p>
        </p:txBody>
      </p:sp>
      <p:sp>
        <p:nvSpPr>
          <p:cNvPr id="47" name="PlaceHolder 4"/>
          <p:cNvSpPr>
            <a:spLocks noGrp="1"/>
          </p:cNvSpPr>
          <p:nvPr>
            <p:ph type="title"/>
          </p:nvPr>
        </p:nvSpPr>
        <p:spPr>
          <a:xfrm>
            <a:off x="669960" y="104400"/>
            <a:ext cx="10850040" cy="720360"/>
          </a:xfrm>
          <a:prstGeom prst="rect">
            <a:avLst/>
          </a:prstGeom>
        </p:spPr>
        <p:txBody>
          <a:bodyPr lIns="90000" tIns="45000" rIns="90000" bIns="45000"/>
          <a:lstStyle/>
          <a:p>
            <a:pPr>
              <a:lnSpc>
                <a:spcPct val="90000"/>
              </a:lnSpc>
            </a:pPr>
            <a:r>
              <a:rPr lang="zh-CN" sz="1800" b="1" strike="noStrike" spc="-1">
                <a:solidFill>
                  <a:srgbClr val="000000"/>
                </a:solidFill>
                <a:latin typeface="Arial" panose="020B0604020202020204"/>
                <a:ea typeface="微软雅黑"/>
              </a:rPr>
              <a:t>Click to edit Master title style</a:t>
            </a:r>
            <a:endParaRPr lang="zh-CN" sz="1800" b="0" strike="noStrike" spc="-1">
              <a:solidFill>
                <a:srgbClr val="000000"/>
              </a:solidFill>
              <a:latin typeface="Arial" panose="020B0604020202020204"/>
            </a:endParaRPr>
          </a:p>
        </p:txBody>
      </p:sp>
      <p:sp>
        <p:nvSpPr>
          <p:cNvPr id="48" name="CustomShape 5"/>
          <p:cNvSpPr/>
          <p:nvPr/>
        </p:nvSpPr>
        <p:spPr>
          <a:xfrm>
            <a:off x="5801760" y="6255720"/>
            <a:ext cx="1322640" cy="27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1100" b="0" strike="noStrike" spc="-1">
                <a:solidFill>
                  <a:srgbClr val="808080"/>
                </a:solidFill>
                <a:latin typeface="微软雅黑"/>
                <a:ea typeface="微软雅黑"/>
              </a:rPr>
              <a:t>Confidential</a:t>
            </a:r>
            <a:endParaRPr lang="en-US" sz="1100" b="0" strike="noStrike" spc="-1">
              <a:latin typeface="Arial" panose="020B0604020202020204"/>
            </a:endParaRPr>
          </a:p>
        </p:txBody>
      </p:sp>
      <p:sp>
        <p:nvSpPr>
          <p:cNvPr id="4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zh-CN"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zh-CN" sz="14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zh-CN" sz="12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zh-CN" sz="12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610480" y="6240600"/>
            <a:ext cx="2909520" cy="205920"/>
          </a:xfrm>
          <a:prstGeom prst="rect">
            <a:avLst/>
          </a:prstGeom>
          <a:noFill/>
          <a:ln>
            <a:noFill/>
          </a:ln>
        </p:spPr>
        <p:txBody>
          <a:bodyPr anchor="ctr"/>
          <a:lstStyle/>
          <a:p>
            <a:pPr algn="r">
              <a:lnSpc>
                <a:spcPct val="100000"/>
              </a:lnSpc>
            </a:pPr>
            <a:fld id="{58E0F75B-6698-418E-82FA-FC4DA1361801}" type="slidenum">
              <a:rPr lang="en-US" sz="1000" b="0" strike="noStrike" spc="-1">
                <a:solidFill>
                  <a:srgbClr val="808080"/>
                </a:solidFill>
                <a:latin typeface="Arial" panose="020B0604020202020204"/>
                <a:ea typeface="微软雅黑"/>
              </a:rPr>
              <a:t>1</a:t>
            </a:fld>
            <a:endParaRPr lang="en-US" sz="1000" b="0" strike="noStrike" spc="-1">
              <a:latin typeface="Times New Roman" panose="02020603050405020304"/>
            </a:endParaRPr>
          </a:p>
        </p:txBody>
      </p:sp>
      <p:sp>
        <p:nvSpPr>
          <p:cNvPr id="93" name="TextShape 2"/>
          <p:cNvSpPr txBox="1"/>
          <p:nvPr/>
        </p:nvSpPr>
        <p:spPr>
          <a:xfrm>
            <a:off x="669960" y="104400"/>
            <a:ext cx="10850040" cy="720360"/>
          </a:xfrm>
          <a:prstGeom prst="rect">
            <a:avLst/>
          </a:prstGeom>
          <a:noFill/>
          <a:ln>
            <a:noFill/>
          </a:ln>
        </p:spPr>
        <p:txBody>
          <a:bodyPr lIns="90000" tIns="45000" rIns="90000" bIns="45000"/>
          <a:lstStyle/>
          <a:p>
            <a:pPr>
              <a:lnSpc>
                <a:spcPct val="90000"/>
              </a:lnSpc>
            </a:pPr>
            <a:r>
              <a:rPr lang="zh-CN" sz="1800" b="0" strike="noStrike" spc="-1">
                <a:solidFill>
                  <a:srgbClr val="1F498F"/>
                </a:solidFill>
                <a:latin typeface="微软雅黑"/>
                <a:ea typeface="微软雅黑"/>
              </a:rPr>
              <a:t>专利方案简述</a:t>
            </a:r>
            <a:endParaRPr lang="zh-CN" sz="1800" b="0" strike="noStrike" spc="-1">
              <a:solidFill>
                <a:srgbClr val="000000"/>
              </a:solidFill>
              <a:latin typeface="Arial" panose="020B0604020202020204"/>
            </a:endParaRPr>
          </a:p>
        </p:txBody>
      </p:sp>
      <p:sp>
        <p:nvSpPr>
          <p:cNvPr id="94" name="CustomShape 3"/>
          <p:cNvSpPr/>
          <p:nvPr/>
        </p:nvSpPr>
        <p:spPr>
          <a:xfrm>
            <a:off x="597240" y="1043280"/>
            <a:ext cx="1007676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85750" indent="-285750">
              <a:lnSpc>
                <a:spcPct val="100000"/>
              </a:lnSpc>
              <a:buClr>
                <a:srgbClr val="000000"/>
              </a:buClr>
              <a:buFont typeface="Wingdings" panose="05000000000000000000" pitchFamily="2" charset="2"/>
              <a:buChar char=""/>
            </a:pPr>
            <a:r>
              <a:rPr lang="en-US" sz="1800" b="1" u="sng" strike="noStrike" spc="-1" dirty="0" err="1">
                <a:solidFill>
                  <a:srgbClr val="000000"/>
                </a:solidFill>
                <a:uFillTx/>
                <a:latin typeface="Arial" panose="020B0604020202020204"/>
                <a:ea typeface="微软雅黑"/>
              </a:rPr>
              <a:t>专利名称：基于仿真的车辆控制参数优化系统</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marL="285750" indent="-285750">
              <a:lnSpc>
                <a:spcPct val="100000"/>
              </a:lnSpc>
              <a:buClr>
                <a:srgbClr val="000000"/>
              </a:buClr>
              <a:buFont typeface="Wingdings" panose="05000000000000000000" pitchFamily="2" charset="2"/>
              <a:buChar char=""/>
            </a:pPr>
            <a:r>
              <a:rPr lang="en-US" sz="1800" b="1" u="sng" strike="noStrike" spc="-1" dirty="0" err="1">
                <a:solidFill>
                  <a:srgbClr val="000000"/>
                </a:solidFill>
                <a:uFillTx/>
                <a:latin typeface="Arial" panose="020B0604020202020204"/>
                <a:ea typeface="微软雅黑"/>
              </a:rPr>
              <a:t>发明人</a:t>
            </a:r>
            <a:r>
              <a:rPr lang="en-US" sz="1800" b="0" strike="noStrike" spc="-1" dirty="0">
                <a:solidFill>
                  <a:srgbClr val="000000"/>
                </a:solidFill>
                <a:latin typeface="Arial" panose="020B0604020202020204"/>
                <a:ea typeface="微软雅黑"/>
              </a:rPr>
              <a:t>: </a:t>
            </a:r>
            <a:r>
              <a:rPr lang="en-US" sz="1800" b="0" strike="noStrike" spc="-1" dirty="0" err="1">
                <a:solidFill>
                  <a:srgbClr val="000000"/>
                </a:solidFill>
                <a:latin typeface="Arial" panose="020B0604020202020204"/>
                <a:ea typeface="微软雅黑"/>
              </a:rPr>
              <a:t>付晶玮，忻斌建，潘泓辰</a:t>
            </a:r>
            <a:r>
              <a:rPr lang="en-US" sz="1800" b="0" strike="noStrike" spc="-1" dirty="0">
                <a:solidFill>
                  <a:srgbClr val="000000"/>
                </a:solidFill>
                <a:latin typeface="Arial" panose="020B0604020202020204"/>
                <a:ea typeface="微软雅黑"/>
              </a:rPr>
              <a:t> </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marL="285750" indent="-285750">
              <a:lnSpc>
                <a:spcPct val="100000"/>
              </a:lnSpc>
              <a:buClr>
                <a:srgbClr val="000000"/>
              </a:buClr>
              <a:buFont typeface="Wingdings" panose="05000000000000000000" pitchFamily="2" charset="2"/>
              <a:buChar char=""/>
            </a:pPr>
            <a:r>
              <a:rPr lang="en-US" sz="1800" b="1" u="sng" strike="noStrike" spc="-1" dirty="0" err="1">
                <a:solidFill>
                  <a:srgbClr val="000000"/>
                </a:solidFill>
                <a:uFillTx/>
                <a:latin typeface="Arial" panose="020B0604020202020204"/>
                <a:ea typeface="微软雅黑"/>
              </a:rPr>
              <a:t>技术方案创新点</a:t>
            </a:r>
            <a:r>
              <a:rPr lang="en-US" sz="1800" b="0" strike="noStrike" spc="-1" dirty="0">
                <a:solidFill>
                  <a:srgbClr val="000000"/>
                </a:solidFill>
                <a:latin typeface="Arial" panose="020B0604020202020204"/>
                <a:ea typeface="微软雅黑"/>
              </a:rPr>
              <a:t>:</a:t>
            </a:r>
            <a:endParaRPr lang="en-US" sz="1800" b="0" strike="noStrike" spc="-1" dirty="0">
              <a:latin typeface="Arial" panose="020B0604020202020204"/>
            </a:endParaRPr>
          </a:p>
        </p:txBody>
      </p:sp>
      <p:sp>
        <p:nvSpPr>
          <p:cNvPr id="95" name="CustomShape 4"/>
          <p:cNvSpPr/>
          <p:nvPr/>
        </p:nvSpPr>
        <p:spPr>
          <a:xfrm>
            <a:off x="669960" y="2520720"/>
            <a:ext cx="10850040" cy="2379240"/>
          </a:xfrm>
          <a:prstGeom prst="roundRect">
            <a:avLst>
              <a:gd name="adj" fmla="val 16667"/>
            </a:avLst>
          </a:prstGeom>
          <a:solidFill>
            <a:srgbClr val="92D050"/>
          </a:solidFill>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342900" indent="-342900">
              <a:lnSpc>
                <a:spcPct val="100000"/>
              </a:lnSpc>
              <a:buAutoNum type="arabicPeriod"/>
            </a:pPr>
            <a:r>
              <a:rPr lang="" altLang="en-US" sz="1600" b="0" strike="noStrike" spc="-1" dirty="0">
                <a:solidFill>
                  <a:srgbClr val="000000"/>
                </a:solidFill>
                <a:latin typeface="Arial" panose="020B0604020202020204"/>
                <a:ea typeface="黑体"/>
              </a:rPr>
              <a:t>辅助车辆控制器设计中重要参数的开发和验证</a:t>
            </a:r>
          </a:p>
          <a:p>
            <a:pPr marL="342900" indent="-342900">
              <a:lnSpc>
                <a:spcPct val="100000"/>
              </a:lnSpc>
              <a:buAutoNum type="arabicPeriod"/>
            </a:pPr>
            <a:r>
              <a:rPr lang="en-US" altLang="en-US" sz="1600" spc="-1" dirty="0" err="1">
                <a:solidFill>
                  <a:srgbClr val="000000"/>
                </a:solidFill>
                <a:latin typeface="Arial" panose="020B0604020202020204"/>
                <a:ea typeface="黑体"/>
                <a:sym typeface="+mn-ea"/>
              </a:rPr>
              <a:t>在仿真环境中</a:t>
            </a:r>
            <a:r>
              <a:rPr lang="" altLang="en-US" sz="1600" spc="-1" dirty="0">
                <a:solidFill>
                  <a:srgbClr val="000000"/>
                </a:solidFill>
                <a:latin typeface="Arial" panose="020B0604020202020204"/>
                <a:ea typeface="黑体"/>
                <a:sym typeface="+mn-ea"/>
              </a:rPr>
              <a:t>可以</a:t>
            </a:r>
            <a:r>
              <a:rPr lang="en-US" altLang="en-US" sz="1600" spc="-1" dirty="0" err="1">
                <a:solidFill>
                  <a:srgbClr val="000000"/>
                </a:solidFill>
                <a:latin typeface="Arial" panose="020B0604020202020204"/>
                <a:ea typeface="黑体"/>
                <a:sym typeface="+mn-ea"/>
              </a:rPr>
              <a:t>灵活调整工况，路况，比如可设计道路</a:t>
            </a:r>
            <a:r>
              <a:rPr lang="en-US" altLang="en-US" sz="1600" spc="-1" dirty="0">
                <a:solidFill>
                  <a:srgbClr val="000000"/>
                </a:solidFill>
                <a:latin typeface="Arial" panose="020B0604020202020204"/>
                <a:ea typeface="黑体"/>
                <a:sym typeface="+mn-ea"/>
              </a:rPr>
              <a:t>，</a:t>
            </a:r>
            <a:r>
              <a:rPr lang="" altLang="en-US" sz="1600" spc="-1" dirty="0">
                <a:solidFill>
                  <a:srgbClr val="000000"/>
                </a:solidFill>
                <a:latin typeface="Arial" panose="020B0604020202020204"/>
                <a:ea typeface="黑体"/>
                <a:sym typeface="+mn-ea"/>
              </a:rPr>
              <a:t>车辆负载，</a:t>
            </a:r>
            <a:r>
              <a:rPr lang="en-US" altLang="en-US" sz="1600" spc="-1" dirty="0" err="1">
                <a:solidFill>
                  <a:srgbClr val="000000"/>
                </a:solidFill>
                <a:latin typeface="Arial" panose="020B0604020202020204"/>
                <a:ea typeface="黑体"/>
                <a:sym typeface="+mn-ea"/>
              </a:rPr>
              <a:t>变更天气，路面阻尼，交通拥堵情况</a:t>
            </a:r>
            <a:r>
              <a:rPr lang="" altLang="en-US" sz="1600" spc="-1" dirty="0">
                <a:solidFill>
                  <a:srgbClr val="000000"/>
                </a:solidFill>
                <a:latin typeface="Arial" panose="020B0604020202020204"/>
                <a:ea typeface="黑体"/>
                <a:sym typeface="+mn-ea"/>
              </a:rPr>
              <a:t>等等</a:t>
            </a:r>
            <a:endParaRPr lang="en-US" altLang="en-US" sz="1600" b="0" strike="noStrike" spc="-1" dirty="0">
              <a:solidFill>
                <a:srgbClr val="000000"/>
              </a:solidFill>
              <a:latin typeface="Arial" panose="020B0604020202020204"/>
              <a:ea typeface="黑体"/>
            </a:endParaRPr>
          </a:p>
          <a:p>
            <a:pPr marL="342900" indent="-342900">
              <a:lnSpc>
                <a:spcPct val="100000"/>
              </a:lnSpc>
              <a:buAutoNum type="arabicPeriod"/>
            </a:pPr>
            <a:r>
              <a:rPr lang="" altLang="en-US" sz="1600" b="0" strike="noStrike" spc="-1" dirty="0">
                <a:solidFill>
                  <a:srgbClr val="000000"/>
                </a:solidFill>
                <a:latin typeface="Arial" panose="020B0604020202020204"/>
                <a:ea typeface="黑体"/>
              </a:rPr>
              <a:t>参数优化模块是独立与常规控制模块上层控制模块，可将和工况相关优化考虑到控制器的实时调整策略中</a:t>
            </a:r>
            <a:endParaRPr lang="en-US" sz="1600" b="0" strike="noStrike" spc="-1" dirty="0">
              <a:latin typeface="Arial" panose="020B0604020202020204"/>
            </a:endParaRPr>
          </a:p>
          <a:p>
            <a:pPr marL="342900" indent="-342900">
              <a:lnSpc>
                <a:spcPct val="100000"/>
              </a:lnSpc>
              <a:buAutoNum type="arabicPeriod"/>
            </a:pPr>
            <a:r>
              <a:rPr lang="" altLang="en-US" sz="1600" b="0" strike="noStrike" spc="-1" dirty="0">
                <a:solidFill>
                  <a:srgbClr val="000000"/>
                </a:solidFill>
                <a:latin typeface="Arial" panose="020B0604020202020204"/>
                <a:ea typeface="黑体"/>
              </a:rPr>
              <a:t>具备完整的基准数据，可以获取准确的反馈数据和环境数据以及车辆数据，为精准评估控制和优化策略提供依据</a:t>
            </a:r>
          </a:p>
          <a:p>
            <a:pPr marL="342900" indent="-342900">
              <a:lnSpc>
                <a:spcPct val="100000"/>
              </a:lnSpc>
              <a:buAutoNum type="arabicPeriod"/>
            </a:pPr>
            <a:r>
              <a:rPr lang="en-US" altLang="en-US" sz="1600" spc="-1" dirty="0" err="1">
                <a:solidFill>
                  <a:srgbClr val="000000"/>
                </a:solidFill>
                <a:latin typeface="Arial" panose="020B0604020202020204"/>
                <a:ea typeface="黑体"/>
                <a:sym typeface="+mn-ea"/>
              </a:rPr>
              <a:t>模块化设计</a:t>
            </a:r>
            <a:r>
              <a:rPr lang="" altLang="en-US" sz="1600" spc="-1" dirty="0">
                <a:solidFill>
                  <a:srgbClr val="000000"/>
                </a:solidFill>
                <a:latin typeface="Arial" panose="020B0604020202020204"/>
                <a:ea typeface="黑体"/>
                <a:sym typeface="+mn-ea"/>
              </a:rPr>
              <a:t>的</a:t>
            </a:r>
            <a:r>
              <a:rPr lang="" altLang="en-US" sz="1600" b="0" strike="noStrike" spc="-1" dirty="0">
                <a:solidFill>
                  <a:srgbClr val="000000"/>
                </a:solidFill>
                <a:latin typeface="Arial" panose="020B0604020202020204"/>
                <a:ea typeface="黑体"/>
              </a:rPr>
              <a:t>平台具备灵活的可扩展性，便于添加环境感知数据，车辆横纵向控制系统，驱动系统，底盘系统等模型，可通过灵活的通信接口迅速集成相关子系统</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610480" y="6240600"/>
            <a:ext cx="2909520" cy="205920"/>
          </a:xfrm>
          <a:prstGeom prst="rect">
            <a:avLst/>
          </a:prstGeom>
          <a:noFill/>
          <a:ln>
            <a:noFill/>
          </a:ln>
        </p:spPr>
        <p:txBody>
          <a:bodyPr anchor="ctr"/>
          <a:lstStyle/>
          <a:p>
            <a:pPr algn="r">
              <a:lnSpc>
                <a:spcPct val="100000"/>
              </a:lnSpc>
            </a:pPr>
            <a:fld id="{E54C11C0-5D2A-4794-A5C9-81E094A6B4AE}" type="slidenum">
              <a:rPr lang="en-US" sz="1000" b="0" strike="noStrike" spc="-1">
                <a:solidFill>
                  <a:srgbClr val="808080"/>
                </a:solidFill>
                <a:latin typeface="Arial" panose="020B0604020202020204"/>
                <a:ea typeface="微软雅黑"/>
              </a:rPr>
              <a:t>2</a:t>
            </a:fld>
            <a:endParaRPr lang="en-US" sz="1000" b="0" strike="noStrike" spc="-1">
              <a:latin typeface="Times New Roman" panose="02020603050405020304"/>
            </a:endParaRPr>
          </a:p>
        </p:txBody>
      </p:sp>
      <p:sp>
        <p:nvSpPr>
          <p:cNvPr id="97" name="TextShape 2"/>
          <p:cNvSpPr txBox="1"/>
          <p:nvPr/>
        </p:nvSpPr>
        <p:spPr>
          <a:xfrm>
            <a:off x="573120" y="122400"/>
            <a:ext cx="7519680" cy="720360"/>
          </a:xfrm>
          <a:prstGeom prst="rect">
            <a:avLst/>
          </a:prstGeom>
          <a:noFill/>
          <a:ln>
            <a:noFill/>
          </a:ln>
        </p:spPr>
        <p:txBody>
          <a:bodyPr lIns="90000" tIns="45000" rIns="90000" bIns="45000"/>
          <a:lstStyle/>
          <a:p>
            <a:pPr>
              <a:lnSpc>
                <a:spcPct val="90000"/>
              </a:lnSpc>
            </a:pPr>
            <a:r>
              <a:rPr lang="zh-CN" sz="1800" b="0" strike="noStrike" spc="-1">
                <a:solidFill>
                  <a:srgbClr val="1F498F"/>
                </a:solidFill>
                <a:latin typeface="微软雅黑"/>
                <a:ea typeface="微软雅黑"/>
              </a:rPr>
              <a:t>专利方案简述</a:t>
            </a:r>
            <a:endParaRPr lang="zh-CN" sz="1800" b="0" strike="noStrike" spc="-1">
              <a:solidFill>
                <a:srgbClr val="000000"/>
              </a:solidFill>
              <a:latin typeface="Arial" panose="020B0604020202020204"/>
            </a:endParaRPr>
          </a:p>
        </p:txBody>
      </p:sp>
      <p:sp>
        <p:nvSpPr>
          <p:cNvPr id="98" name="CustomShape 3"/>
          <p:cNvSpPr/>
          <p:nvPr/>
        </p:nvSpPr>
        <p:spPr>
          <a:xfrm>
            <a:off x="1127400" y="1336795"/>
            <a:ext cx="1006200" cy="335160"/>
          </a:xfrm>
          <a:prstGeom prst="roundRect">
            <a:avLst>
              <a:gd name="adj" fmla="val 16667"/>
            </a:avLst>
          </a:prstGeom>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latin typeface="Arial" panose="020B0604020202020204"/>
                <a:ea typeface="微软雅黑"/>
              </a:rPr>
              <a:t>图1</a:t>
            </a:r>
            <a:endParaRPr lang="en-US" sz="1800" b="0" strike="noStrike" spc="-1">
              <a:latin typeface="Arial" panose="020B0604020202020204"/>
            </a:endParaRPr>
          </a:p>
        </p:txBody>
      </p:sp>
      <p:sp>
        <p:nvSpPr>
          <p:cNvPr id="99" name="CustomShape 4"/>
          <p:cNvSpPr/>
          <p:nvPr/>
        </p:nvSpPr>
        <p:spPr>
          <a:xfrm>
            <a:off x="991235" y="3619500"/>
            <a:ext cx="9866630" cy="2951480"/>
          </a:xfrm>
          <a:prstGeom prst="roundRect">
            <a:avLst>
              <a:gd name="adj"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800" b="0" strike="noStrike" spc="-1" dirty="0">
                <a:solidFill>
                  <a:srgbClr val="000000"/>
                </a:solidFill>
                <a:latin typeface="Arial" panose="020B0604020202020204"/>
                <a:ea typeface="微软雅黑"/>
              </a:rPr>
              <a:t>如图1所示，为基于仿真与车辆控制</a:t>
            </a:r>
            <a:r>
              <a:rPr lang="" altLang="en-US" sz="1800" b="0" strike="noStrike" spc="-1" dirty="0">
                <a:solidFill>
                  <a:srgbClr val="000000"/>
                </a:solidFill>
                <a:latin typeface="Arial" panose="020B0604020202020204"/>
                <a:ea typeface="微软雅黑"/>
              </a:rPr>
              <a:t>器</a:t>
            </a:r>
            <a:r>
              <a:rPr lang="en-US" sz="1800" b="0" strike="noStrike" spc="-1" dirty="0" err="1">
                <a:solidFill>
                  <a:srgbClr val="000000"/>
                </a:solidFill>
                <a:latin typeface="Arial" panose="020B0604020202020204"/>
                <a:ea typeface="微软雅黑"/>
              </a:rPr>
              <a:t>参数优化系统的流程</a:t>
            </a:r>
            <a:r>
              <a:rPr lang="en-US" sz="1800" b="0" strike="noStrike" spc="-1" dirty="0">
                <a:solidFill>
                  <a:srgbClr val="000000"/>
                </a:solidFill>
                <a:latin typeface="Arial" panose="020B0604020202020204"/>
                <a:ea typeface="微软雅黑"/>
              </a:rPr>
              <a:t>。</a:t>
            </a:r>
            <a:r>
              <a:rPr lang="" altLang="en-US" sz="1800" b="0" strike="noStrike" spc="-1" dirty="0">
                <a:solidFill>
                  <a:srgbClr val="000000"/>
                </a:solidFill>
                <a:latin typeface="Arial" panose="020B0604020202020204"/>
                <a:ea typeface="微软雅黑"/>
              </a:rPr>
              <a:t>系统由两个环路组成, 一个是常规车辆控制环路,另一个是控制器参数优化环路.</a:t>
            </a:r>
          </a:p>
          <a:p>
            <a:pPr marL="342900" indent="-342900">
              <a:lnSpc>
                <a:spcPct val="100000"/>
              </a:lnSpc>
              <a:buAutoNum type="arabicPeriod"/>
            </a:pPr>
            <a:r>
              <a:rPr lang="" altLang="en-US" sz="1800" b="0" strike="noStrike" spc="-1" dirty="0">
                <a:solidFill>
                  <a:srgbClr val="000000"/>
                </a:solidFill>
                <a:latin typeface="Arial" panose="020B0604020202020204"/>
                <a:ea typeface="微软雅黑"/>
              </a:rPr>
              <a:t>常规车辆控制环路</a:t>
            </a:r>
            <a:r>
              <a:rPr lang="en-US" sz="1800" b="0" strike="noStrike" spc="-1" dirty="0" err="1">
                <a:solidFill>
                  <a:srgbClr val="000000"/>
                </a:solidFill>
                <a:latin typeface="Arial" panose="020B0604020202020204"/>
                <a:ea typeface="微软雅黑"/>
              </a:rPr>
              <a:t>由操作者发起对车辆控制的指令，经人机交互平台输出至</a:t>
            </a:r>
            <a:r>
              <a:rPr lang="" altLang="en-US" sz="1800" b="0" strike="noStrike" spc="-1" dirty="0">
                <a:solidFill>
                  <a:srgbClr val="000000"/>
                </a:solidFill>
                <a:latin typeface="Arial" panose="020B0604020202020204"/>
                <a:ea typeface="微软雅黑"/>
              </a:rPr>
              <a:t>车辆动态</a:t>
            </a:r>
            <a:r>
              <a:rPr lang="en-US" sz="1800" b="0" strike="noStrike" spc="-1" dirty="0" err="1">
                <a:solidFill>
                  <a:srgbClr val="000000"/>
                </a:solidFill>
                <a:latin typeface="Arial" panose="020B0604020202020204"/>
                <a:ea typeface="微软雅黑"/>
              </a:rPr>
              <a:t>控制器，控制器</a:t>
            </a:r>
            <a:r>
              <a:rPr lang="" altLang="en-US" sz="1800" b="0" strike="noStrike" spc="-1" dirty="0">
                <a:solidFill>
                  <a:srgbClr val="000000"/>
                </a:solidFill>
                <a:latin typeface="Arial" panose="020B0604020202020204"/>
                <a:ea typeface="微软雅黑"/>
              </a:rPr>
              <a:t>接收人机接口</a:t>
            </a:r>
            <a:r>
              <a:rPr lang="en-US" sz="1800" b="0" strike="noStrike" spc="-1" dirty="0">
                <a:solidFill>
                  <a:srgbClr val="000000"/>
                </a:solidFill>
                <a:latin typeface="Arial" panose="020B0604020202020204"/>
                <a:ea typeface="微软雅黑"/>
              </a:rPr>
              <a:t>的</a:t>
            </a:r>
            <a:r>
              <a:rPr lang="" altLang="en-US" sz="1800" b="0" strike="noStrike" spc="-1" dirty="0">
                <a:solidFill>
                  <a:srgbClr val="000000"/>
                </a:solidFill>
                <a:latin typeface="Arial" panose="020B0604020202020204"/>
                <a:ea typeface="微软雅黑"/>
              </a:rPr>
              <a:t>信号</a:t>
            </a:r>
            <a:r>
              <a:rPr lang="en-US" sz="1800" b="0" strike="noStrike" spc="-1" dirty="0" err="1">
                <a:solidFill>
                  <a:srgbClr val="000000"/>
                </a:solidFill>
                <a:latin typeface="Arial" panose="020B0604020202020204"/>
                <a:ea typeface="微软雅黑"/>
              </a:rPr>
              <a:t>导入仿真环境</a:t>
            </a:r>
            <a:r>
              <a:rPr lang="" altLang="en-US" sz="1800" b="0" strike="noStrike" spc="-1" dirty="0">
                <a:solidFill>
                  <a:srgbClr val="000000"/>
                </a:solidFill>
                <a:latin typeface="Arial" panose="020B0604020202020204"/>
                <a:ea typeface="微软雅黑"/>
              </a:rPr>
              <a:t>对车辆进行控制,操作者通过仿真系统人机接口比如反馈和仿真视频得到车辆控制的反馈并自行调整自己对车辆的动态操控。</a:t>
            </a:r>
          </a:p>
          <a:p>
            <a:pPr marL="342900" indent="-342900">
              <a:lnSpc>
                <a:spcPct val="100000"/>
              </a:lnSpc>
              <a:buAutoNum type="arabicPeriod"/>
            </a:pPr>
            <a:r>
              <a:rPr lang="" altLang="en-US" sz="1800" b="0" strike="noStrike" spc="-1" dirty="0">
                <a:solidFill>
                  <a:srgbClr val="000000"/>
                </a:solidFill>
                <a:latin typeface="Arial" panose="020B0604020202020204"/>
                <a:ea typeface="微软雅黑"/>
              </a:rPr>
              <a:t>控制器参数优化模块独立于常规控制模块,通过</a:t>
            </a:r>
            <a:r>
              <a:rPr lang="en-US" sz="1800" b="0" strike="noStrike" spc="-1" dirty="0" err="1">
                <a:solidFill>
                  <a:srgbClr val="000000"/>
                </a:solidFill>
                <a:latin typeface="Arial" panose="020B0604020202020204"/>
                <a:ea typeface="微软雅黑"/>
              </a:rPr>
              <a:t>仿真环境基于车辆控制效果反馈</a:t>
            </a:r>
            <a:r>
              <a:rPr lang="" altLang="en-US" sz="1800" b="0" strike="noStrike" spc="-1" dirty="0">
                <a:solidFill>
                  <a:srgbClr val="000000"/>
                </a:solidFill>
                <a:latin typeface="Arial" panose="020B0604020202020204"/>
                <a:ea typeface="微软雅黑"/>
              </a:rPr>
              <a:t>按照独立于常规控制器控制指标的参数进行控制评估,可参考指标包括舒适性,节能和环保等</a:t>
            </a:r>
            <a:r>
              <a:rPr lang="en-US" sz="1800" b="0" strike="noStrike" spc="-1" dirty="0">
                <a:solidFill>
                  <a:srgbClr val="000000"/>
                </a:solidFill>
                <a:latin typeface="Arial" panose="020B0604020202020204"/>
                <a:ea typeface="微软雅黑"/>
              </a:rPr>
              <a:t>，</a:t>
            </a:r>
            <a:r>
              <a:rPr lang="" altLang="en-US" sz="1800" b="0" strike="noStrike" spc="-1" dirty="0">
                <a:solidFill>
                  <a:srgbClr val="000000"/>
                </a:solidFill>
                <a:latin typeface="Arial" panose="020B0604020202020204"/>
                <a:ea typeface="微软雅黑"/>
              </a:rPr>
              <a:t>参数优化模块按照独立的时间周期和策略对现存控制器参数</a:t>
            </a:r>
            <a:r>
              <a:rPr lang="zh-CN" altLang="en-US" sz="1800" b="0" strike="noStrike" spc="-1" dirty="0">
                <a:solidFill>
                  <a:srgbClr val="000000"/>
                </a:solidFill>
                <a:latin typeface="Arial" panose="020B0604020202020204"/>
                <a:ea typeface="微软雅黑"/>
              </a:rPr>
              <a:t>进行</a:t>
            </a:r>
            <a:r>
              <a:rPr lang="" altLang="en-US" sz="1800" b="0" strike="noStrike" spc="-1" dirty="0">
                <a:solidFill>
                  <a:srgbClr val="000000"/>
                </a:solidFill>
                <a:latin typeface="Arial" panose="020B0604020202020204"/>
                <a:ea typeface="微软雅黑"/>
              </a:rPr>
              <a:t>评估,经过并行的优化策略</a:t>
            </a:r>
            <a:r>
              <a:rPr lang="en-US" sz="1800" b="0" strike="noStrike" spc="-1" dirty="0" err="1">
                <a:solidFill>
                  <a:srgbClr val="000000"/>
                </a:solidFill>
                <a:latin typeface="Arial" panose="020B0604020202020204"/>
                <a:ea typeface="微软雅黑"/>
              </a:rPr>
              <a:t>参数</a:t>
            </a:r>
            <a:r>
              <a:rPr lang="" altLang="en-US" sz="1800" b="0" strike="noStrike" spc="-1" dirty="0">
                <a:solidFill>
                  <a:srgbClr val="000000"/>
                </a:solidFill>
                <a:latin typeface="Arial" panose="020B0604020202020204"/>
                <a:ea typeface="微软雅黑"/>
              </a:rPr>
              <a:t>对控制器参数</a:t>
            </a:r>
            <a:r>
              <a:rPr lang="zh-CN" altLang="en-US" sz="1800" b="0" strike="noStrike" spc="-1" dirty="0">
                <a:solidFill>
                  <a:srgbClr val="000000"/>
                </a:solidFill>
                <a:latin typeface="Arial" panose="020B0604020202020204"/>
                <a:ea typeface="微软雅黑"/>
              </a:rPr>
              <a:t>进行</a:t>
            </a:r>
            <a:r>
              <a:rPr lang="" altLang="en-US" sz="1800" b="0" strike="noStrike" spc="-1" dirty="0">
                <a:solidFill>
                  <a:srgbClr val="000000"/>
                </a:solidFill>
                <a:latin typeface="Arial" panose="020B0604020202020204"/>
                <a:ea typeface="微软雅黑"/>
              </a:rPr>
              <a:t>动态实时更新,</a:t>
            </a:r>
            <a:r>
              <a:rPr lang="en-US" sz="1800" b="0" strike="noStrike" spc="-1" dirty="0" err="1">
                <a:solidFill>
                  <a:srgbClr val="000000"/>
                </a:solidFill>
                <a:latin typeface="Arial" panose="020B0604020202020204"/>
                <a:ea typeface="微软雅黑"/>
              </a:rPr>
              <a:t>并导入控制器</a:t>
            </a:r>
            <a:r>
              <a:rPr lang="en-US" sz="1800" b="0" strike="noStrike" spc="-1" dirty="0">
                <a:solidFill>
                  <a:srgbClr val="000000"/>
                </a:solidFill>
                <a:latin typeface="Arial" panose="020B0604020202020204"/>
                <a:ea typeface="微软雅黑"/>
              </a:rPr>
              <a:t>。</a:t>
            </a:r>
            <a:endParaRPr lang="en-US" sz="1800" b="0" strike="noStrike" spc="-1" dirty="0">
              <a:latin typeface="Arial" panose="020B0604020202020204"/>
            </a:endParaRPr>
          </a:p>
        </p:txBody>
      </p:sp>
      <p:sp>
        <p:nvSpPr>
          <p:cNvPr id="100" name="CustomShape 5"/>
          <p:cNvSpPr/>
          <p:nvPr/>
        </p:nvSpPr>
        <p:spPr>
          <a:xfrm>
            <a:off x="366120" y="699480"/>
            <a:ext cx="609552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1" u="sng" strike="noStrike" spc="-1">
                <a:solidFill>
                  <a:srgbClr val="000000"/>
                </a:solidFill>
                <a:uFillTx/>
                <a:latin typeface="Arial" panose="020B0604020202020204"/>
                <a:ea typeface="微软雅黑"/>
              </a:rPr>
              <a:t>专利方案描述</a:t>
            </a:r>
            <a:r>
              <a:rPr lang="en-US" sz="1800" b="0" strike="noStrike" spc="-1">
                <a:solidFill>
                  <a:srgbClr val="000000"/>
                </a:solidFill>
                <a:latin typeface="Arial" panose="020B0604020202020204"/>
                <a:ea typeface="微软雅黑"/>
              </a:rPr>
              <a:t>: 文字描述+软件结构示意图</a:t>
            </a:r>
            <a:endParaRPr lang="en-US" sz="1800" b="0" strike="noStrike" spc="-1">
              <a:latin typeface="Arial" panose="020B0604020202020204"/>
            </a:endParaRPr>
          </a:p>
        </p:txBody>
      </p:sp>
      <p:sp>
        <p:nvSpPr>
          <p:cNvPr id="5" name="Rectangle 4"/>
          <p:cNvSpPr/>
          <p:nvPr/>
        </p:nvSpPr>
        <p:spPr>
          <a:xfrm>
            <a:off x="1217295" y="2139950"/>
            <a:ext cx="1728470" cy="607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altLang="en-GB">
                <a:ln w="12700" cmpd="sng">
                  <a:noFill/>
                  <a:prstDash val="solid"/>
                </a:ln>
                <a:solidFill>
                  <a:schemeClr val="tx1"/>
                </a:solidFill>
              </a:rPr>
              <a:t>操作者</a:t>
            </a:r>
          </a:p>
        </p:txBody>
      </p:sp>
      <p:sp>
        <p:nvSpPr>
          <p:cNvPr id="6" name="Rectangle 5"/>
          <p:cNvSpPr/>
          <p:nvPr/>
        </p:nvSpPr>
        <p:spPr>
          <a:xfrm>
            <a:off x="3818890" y="2139950"/>
            <a:ext cx="1728470" cy="607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altLang="en-US">
                <a:ln w="12700" cmpd="sng">
                  <a:noFill/>
                  <a:prstDash val="solid"/>
                </a:ln>
                <a:solidFill>
                  <a:schemeClr val="tx1"/>
                </a:solidFill>
              </a:rPr>
              <a:t>人机交互</a:t>
            </a:r>
          </a:p>
        </p:txBody>
      </p:sp>
      <p:sp>
        <p:nvSpPr>
          <p:cNvPr id="7" name="Rectangle 6"/>
          <p:cNvSpPr/>
          <p:nvPr/>
        </p:nvSpPr>
        <p:spPr>
          <a:xfrm>
            <a:off x="6108700" y="1064260"/>
            <a:ext cx="1728470" cy="607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altLang="en-US">
                <a:ln w="12700" cmpd="sng">
                  <a:noFill/>
                  <a:prstDash val="solid"/>
                </a:ln>
                <a:solidFill>
                  <a:schemeClr val="tx1"/>
                </a:solidFill>
              </a:rPr>
              <a:t>参数优化模块</a:t>
            </a:r>
          </a:p>
        </p:txBody>
      </p:sp>
      <p:sp>
        <p:nvSpPr>
          <p:cNvPr id="8" name="Rectangle 7"/>
          <p:cNvSpPr/>
          <p:nvPr/>
        </p:nvSpPr>
        <p:spPr>
          <a:xfrm>
            <a:off x="6108700" y="2139950"/>
            <a:ext cx="1728470" cy="607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altLang="en-US">
                <a:ln w="12700" cmpd="sng">
                  <a:noFill/>
                  <a:prstDash val="solid"/>
                </a:ln>
                <a:solidFill>
                  <a:schemeClr val="tx1"/>
                </a:solidFill>
              </a:rPr>
              <a:t>控制器</a:t>
            </a:r>
          </a:p>
        </p:txBody>
      </p:sp>
      <p:sp>
        <p:nvSpPr>
          <p:cNvPr id="9" name="Rectangle 8"/>
          <p:cNvSpPr/>
          <p:nvPr/>
        </p:nvSpPr>
        <p:spPr>
          <a:xfrm>
            <a:off x="8398510" y="2139950"/>
            <a:ext cx="1728470" cy="607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altLang="en-US">
                <a:ln w="12700" cmpd="sng">
                  <a:noFill/>
                  <a:prstDash val="solid"/>
                </a:ln>
                <a:solidFill>
                  <a:schemeClr val="tx1"/>
                </a:solidFill>
              </a:rPr>
              <a:t>仿真环境</a:t>
            </a:r>
          </a:p>
        </p:txBody>
      </p:sp>
      <p:cxnSp>
        <p:nvCxnSpPr>
          <p:cNvPr id="10" name="Straight Arrow Connector 9"/>
          <p:cNvCxnSpPr>
            <a:stCxn id="5" idx="3"/>
            <a:endCxn id="6" idx="1"/>
          </p:cNvCxnSpPr>
          <p:nvPr/>
        </p:nvCxnSpPr>
        <p:spPr>
          <a:xfrm>
            <a:off x="2945765" y="2443798"/>
            <a:ext cx="8731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837170" y="2443480"/>
            <a:ext cx="56134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47360" y="2444115"/>
            <a:ext cx="56134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67855" y="1671955"/>
            <a:ext cx="4445" cy="465455"/>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11064600" y="1336675"/>
            <a:ext cx="0" cy="1966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24535" y="3303270"/>
            <a:ext cx="10332720" cy="635"/>
          </a:xfrm>
          <a:prstGeom prst="straightConnector1">
            <a:avLst/>
          </a:prstGeom>
          <a:ln w="12700" cmpd="sng">
            <a:solidFill>
              <a:schemeClr val="tx1"/>
            </a:solidFill>
            <a:prstDash val="solid"/>
            <a:tailEnd type="non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26980" y="2441575"/>
            <a:ext cx="914400" cy="1905"/>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827645" y="1336675"/>
            <a:ext cx="3209544" cy="4445"/>
          </a:xfrm>
          <a:prstGeom prst="straightConnector1">
            <a:avLst/>
          </a:prstGeom>
          <a:ln w="12700" cmpd="sng">
            <a:solidFill>
              <a:schemeClr val="tx1"/>
            </a:solidFill>
            <a:prstDash val="solid"/>
            <a:headEnd type="none"/>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724535" y="2450465"/>
            <a:ext cx="0" cy="85280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4535" y="2444433"/>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Words>
  <Application>Microsoft Office PowerPoint</Application>
  <PresentationFormat>宽屏</PresentationFormat>
  <Paragraphs>25</Paragraphs>
  <Slides>2</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vt:i4>
      </vt:variant>
    </vt:vector>
  </HeadingPairs>
  <TitlesOfParts>
    <vt:vector size="10" baseType="lpstr">
      <vt:lpstr>微软雅黑</vt:lpstr>
      <vt:lpstr>Arial</vt:lpstr>
      <vt:lpstr>Calibri</vt:lpstr>
      <vt:lpstr>Symbol</vt:lpstr>
      <vt:lpstr>Times New Roman</vt:lpstr>
      <vt:lpstr>Wingdings</vt:lpstr>
      <vt:lpstr>Office Theme</vt:lpstr>
      <vt:lpstr>Office Theme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 Fan 范君</dc:creator>
  <cp:lastModifiedBy>Binjian.Xin</cp:lastModifiedBy>
  <cp:revision>1300</cp:revision>
  <cp:lastPrinted>2021-05-27T11:21:35Z</cp:lastPrinted>
  <dcterms:created xsi:type="dcterms:W3CDTF">2021-05-27T11:21:35Z</dcterms:created>
  <dcterms:modified xsi:type="dcterms:W3CDTF">2021-05-28T07:44:56Z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y fmtid="{D5CDD505-2E9C-101B-9397-08002B2CF9AE}" pid="12" name="KSOProductBuildVer">
    <vt:lpwstr>2057-11.1.0.9505</vt:lpwstr>
  </property>
</Properties>
</file>