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omments/comment1.xml" ContentType="application/vnd.openxmlformats-officedocument.presentationml.comments+xml"/>
  <Override PartName="/ppt/ink/ink2.xml" ContentType="application/inkml+xml"/>
  <Override PartName="/ppt/ink/ink3.xml" ContentType="application/inkml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4" r:id="rId2"/>
    <p:sldId id="281" r:id="rId3"/>
    <p:sldId id="282" r:id="rId4"/>
    <p:sldId id="288" r:id="rId5"/>
    <p:sldId id="286" r:id="rId6"/>
    <p:sldId id="283" r:id="rId7"/>
    <p:sldId id="290" r:id="rId8"/>
    <p:sldId id="291" r:id="rId9"/>
    <p:sldId id="294" r:id="rId10"/>
    <p:sldId id="295" r:id="rId11"/>
    <p:sldId id="296" r:id="rId12"/>
    <p:sldId id="297" r:id="rId13"/>
    <p:sldId id="285" r:id="rId14"/>
    <p:sldId id="292" r:id="rId15"/>
    <p:sldId id="293" r:id="rId16"/>
    <p:sldId id="298" r:id="rId17"/>
    <p:sldId id="300" r:id="rId18"/>
    <p:sldId id="299" r:id="rId19"/>
    <p:sldId id="302" r:id="rId20"/>
    <p:sldId id="301" r:id="rId21"/>
    <p:sldId id="306" r:id="rId22"/>
    <p:sldId id="303" r:id="rId23"/>
    <p:sldId id="305" r:id="rId24"/>
    <p:sldId id="304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岐森 陈" initials="岐森" lastIdx="1" clrIdx="0">
    <p:extLst>
      <p:ext uri="{19B8F6BF-5375-455C-9EA6-DF929625EA0E}">
        <p15:presenceInfo xmlns:p15="http://schemas.microsoft.com/office/powerpoint/2012/main" userId="55dd669228b815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0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7T14:59:48.80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7T14:59:48.80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6.29295" units="1/cm"/>
          <inkml:channelProperty channel="Y" name="resolution" value="46.30225" units="1/cm"/>
          <inkml:channelProperty channel="T" name="resolution" value="1" units="1/dev"/>
        </inkml:channelProperties>
      </inkml:inkSource>
      <inkml:timestamp xml:id="ts0" timeString="2018-12-27T07:00:20.6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6.29295" units="1/cm"/>
          <inkml:channelProperty channel="Y" name="resolution" value="46.30225" units="1/cm"/>
          <inkml:channelProperty channel="T" name="resolution" value="1" units="1/dev"/>
        </inkml:channelProperties>
      </inkml:inkSource>
      <inkml:timestamp xml:id="ts0" timeString="2018-12-27T07:00:20.6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6.29295" units="1/cm"/>
          <inkml:channelProperty channel="Y" name="resolution" value="46.30225" units="1/cm"/>
          <inkml:channelProperty channel="T" name="resolution" value="1" units="1/dev"/>
        </inkml:channelProperties>
      </inkml:inkSource>
      <inkml:timestamp xml:id="ts0" timeString="2018-12-27T07:00:20.6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fld id="{B9A4CA0F-C7BA-4E5C-9D98-AAD60E4EE487}" type="datetimeFigureOut">
              <a:rPr lang="zh-CN" altLang="en-US" smtClean="0"/>
              <a:pPr/>
              <a:t>2018/12/27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fld id="{63D59731-1E5E-4C84-8032-8AA50E955DE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507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F0000"/>
                </a:solidFill>
              </a:rPr>
              <a:t>READ</a:t>
            </a:r>
            <a:r>
              <a:rPr lang="en-US" sz="1200" b="1" baseline="0" dirty="0">
                <a:solidFill>
                  <a:srgbClr val="FF0000"/>
                </a:solidFill>
              </a:rPr>
              <a:t> PLEASE!</a:t>
            </a:r>
            <a:endParaRPr lang="en-US" sz="1200" b="1" dirty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FF0000"/>
                </a:solidFill>
              </a:rPr>
              <a:t>Before you open this template be sure that you have </a:t>
            </a:r>
            <a:r>
              <a:rPr lang="en-US" dirty="0"/>
              <a:t>installed these fonts: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GeosansLight.ttf  </a:t>
            </a:r>
            <a:r>
              <a:rPr lang="en-US" sz="12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from: </a:t>
            </a:r>
            <a:r>
              <a:rPr lang="en-US" dirty="0"/>
              <a:t>http://www.dafont.com/geo-sans-light.font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New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ea typeface="+mn-ea"/>
                <a:cs typeface="+mn-cs"/>
              </a:rPr>
              <a:t>Cicle</a:t>
            </a:r>
            <a:r>
              <a:rPr lang="en-US" sz="1200" b="1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 Semi.ttf  </a:t>
            </a:r>
            <a:r>
              <a:rPr lang="en-US" sz="12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from: </a:t>
            </a:r>
            <a:r>
              <a:rPr lang="en-US" dirty="0"/>
              <a:t>http://www.dafont.com/new-cicle.font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fontawesome-webfont.ttf  </a:t>
            </a:r>
            <a:r>
              <a:rPr lang="en-US" sz="12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from: </a:t>
            </a:r>
            <a:r>
              <a:rPr lang="en-US" sz="1200" u="non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http://fortawesome.github.io/Font-Awesome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</a:t>
            </a:r>
            <a:r>
              <a:rPr lang="en-US" baseline="0" dirty="0"/>
              <a:t> fonts are free for use in commercial projects!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If you have any problems with this presentation, please contact with me from this page: http://graphicriver.net/user/Bandidos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480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4418"/>
            <a:ext cx="3275635" cy="39935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9388" y="681460"/>
            <a:ext cx="8001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8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33772" y="2864418"/>
            <a:ext cx="3858228" cy="39935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9388" y="681460"/>
            <a:ext cx="8001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8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85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0"/>
            <a:ext cx="3581400" cy="34480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9388" y="681460"/>
            <a:ext cx="8001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3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409950"/>
            <a:ext cx="3581400" cy="34480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9388" y="681460"/>
            <a:ext cx="8001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5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689694" y="3409950"/>
            <a:ext cx="3502306" cy="34480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9388" y="681460"/>
            <a:ext cx="8001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91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36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.xml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19"/>
            <a:ext cx="1218838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79121" y="2584449"/>
            <a:ext cx="6706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spc="325" dirty="0">
                <a:solidFill>
                  <a:srgbClr val="3D3743"/>
                </a:solidFill>
                <a:latin typeface="GeosansLight" pitchFamily="2" charset="0"/>
              </a:rPr>
              <a:t>校园签到小程序</a:t>
            </a:r>
            <a:endParaRPr lang="bg-BG" sz="4800" spc="325" dirty="0">
              <a:solidFill>
                <a:srgbClr val="3D3743"/>
              </a:solidFill>
              <a:latin typeface="华文细黑" panose="02010600040101010101" pitchFamily="2" charset="-122"/>
            </a:endParaRPr>
          </a:p>
        </p:txBody>
      </p:sp>
      <p:pic>
        <p:nvPicPr>
          <p:cNvPr id="1027" name="Picture 3" descr="E:\Envato\Success\Images\l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6904869" y="1171121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Envato\Success\Images\l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09" y="1408953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6"/>
          <p:cNvSpPr txBox="1"/>
          <p:nvPr/>
        </p:nvSpPr>
        <p:spPr>
          <a:xfrm>
            <a:off x="4905874" y="3784778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25" dirty="0">
                <a:solidFill>
                  <a:srgbClr val="3D3743"/>
                </a:solidFill>
                <a:latin typeface="华文细黑" panose="02010600040101010101" pitchFamily="2" charset="-122"/>
              </a:rPr>
              <a:t>2018</a:t>
            </a:r>
            <a:r>
              <a:rPr lang="zh-CN" altLang="en-US" spc="325" dirty="0">
                <a:solidFill>
                  <a:srgbClr val="3D3743"/>
                </a:solidFill>
                <a:latin typeface="华文细黑" panose="02010600040101010101" pitchFamily="2" charset="-122"/>
              </a:rPr>
              <a:t>年</a:t>
            </a:r>
            <a:r>
              <a:rPr lang="en-US" altLang="zh-CN" spc="325" dirty="0">
                <a:solidFill>
                  <a:srgbClr val="3D3743"/>
                </a:solidFill>
                <a:latin typeface="华文细黑" panose="02010600040101010101" pitchFamily="2" charset="-122"/>
              </a:rPr>
              <a:t>12</a:t>
            </a:r>
            <a:r>
              <a:rPr lang="zh-CN" altLang="en-US" spc="325" dirty="0">
                <a:solidFill>
                  <a:srgbClr val="3D3743"/>
                </a:solidFill>
                <a:latin typeface="华文细黑" panose="02010600040101010101" pitchFamily="2" charset="-122"/>
              </a:rPr>
              <a:t>月</a:t>
            </a:r>
            <a:r>
              <a:rPr lang="en-US" altLang="zh-CN" spc="325" dirty="0">
                <a:solidFill>
                  <a:srgbClr val="3D3743"/>
                </a:solidFill>
                <a:latin typeface="华文细黑" panose="02010600040101010101" pitchFamily="2" charset="-122"/>
              </a:rPr>
              <a:t>27</a:t>
            </a:r>
            <a:r>
              <a:rPr lang="zh-CN" altLang="en-US" spc="325" dirty="0">
                <a:solidFill>
                  <a:srgbClr val="3D3743"/>
                </a:solidFill>
                <a:latin typeface="华文细黑" panose="02010600040101010101" pitchFamily="2" charset="-122"/>
              </a:rPr>
              <a:t>日</a:t>
            </a:r>
            <a:endParaRPr lang="bg-BG" spc="325" dirty="0">
              <a:solidFill>
                <a:srgbClr val="3D3743"/>
              </a:solidFill>
              <a:latin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64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BE6BE61-746B-4215-B165-58168874C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46" y="1251557"/>
            <a:ext cx="7970921" cy="510961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9B151BE-CF88-46B2-BF74-4BDA0897CF30}"/>
              </a:ext>
            </a:extLst>
          </p:cNvPr>
          <p:cNvSpPr/>
          <p:nvPr/>
        </p:nvSpPr>
        <p:spPr>
          <a:xfrm>
            <a:off x="1548487" y="789892"/>
            <a:ext cx="13799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400" b="1" kern="100" spc="-15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活动图</a:t>
            </a:r>
            <a:endParaRPr lang="zh-CN" altLang="zh-CN" sz="2400" b="1" kern="100" dirty="0">
              <a:solidFill>
                <a:schemeClr val="accent5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23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CC2A3C7-BEC3-43E4-8864-78513A165789}"/>
              </a:ext>
            </a:extLst>
          </p:cNvPr>
          <p:cNvSpPr/>
          <p:nvPr/>
        </p:nvSpPr>
        <p:spPr>
          <a:xfrm>
            <a:off x="1710913" y="795908"/>
            <a:ext cx="13799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400" b="1" kern="100" spc="-15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时序图</a:t>
            </a:r>
            <a:endParaRPr lang="zh-CN" altLang="zh-CN" sz="2400" b="1" kern="100" dirty="0">
              <a:solidFill>
                <a:schemeClr val="accent5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4529D8-E93F-480A-8FD0-2D512F698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485" y="1257573"/>
            <a:ext cx="5505450" cy="4819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47CCC82-F6DB-4564-A9C1-FD3BCD8BB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05"/>
          <a:stretch/>
        </p:blipFill>
        <p:spPr>
          <a:xfrm>
            <a:off x="922921" y="1680912"/>
            <a:ext cx="5548564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46FBF14-EBDD-440D-BB38-7E42930C087D}"/>
              </a:ext>
            </a:extLst>
          </p:cNvPr>
          <p:cNvSpPr/>
          <p:nvPr/>
        </p:nvSpPr>
        <p:spPr>
          <a:xfrm>
            <a:off x="1500360" y="699655"/>
            <a:ext cx="13799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400" b="1" kern="100" spc="-15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状态图</a:t>
            </a:r>
            <a:endParaRPr lang="zh-CN" altLang="zh-CN" sz="2400" b="1" kern="100" dirty="0">
              <a:solidFill>
                <a:schemeClr val="accent5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B1351A-EE73-419D-96C0-60CD65D0D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21" y="1486173"/>
            <a:ext cx="5816104" cy="3117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C87171D-0DDC-4E5B-87DE-A50D56867A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3"/>
          <a:stretch/>
        </p:blipFill>
        <p:spPr>
          <a:xfrm>
            <a:off x="6045867" y="3762976"/>
            <a:ext cx="5538389" cy="268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6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r="1887"/>
          <a:stretch>
            <a:fillRect/>
          </a:stretch>
        </p:blipFill>
        <p:spPr>
          <a:xfrm rot="10800000">
            <a:off x="4598989" y="1317724"/>
            <a:ext cx="3032125" cy="3033713"/>
          </a:xfrm>
          <a:prstGeom prst="ellipse">
            <a:avLst/>
          </a:prstGeom>
          <a:ln w="15875">
            <a:solidFill>
              <a:srgbClr val="53575A">
                <a:alpha val="68000"/>
              </a:srgbClr>
            </a:solidFill>
          </a:ln>
        </p:spPr>
      </p:pic>
      <p:pic>
        <p:nvPicPr>
          <p:cNvPr id="15" name="Picture 4" descr="E:\Envato\Success\Images\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643" y="839450"/>
            <a:ext cx="1181727" cy="71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0" y="11933"/>
            <a:ext cx="2956994" cy="306073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542002" y="33771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313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项目开展</a:t>
            </a:r>
            <a:endParaRPr lang="en-US" altLang="zh-CN" dirty="0">
              <a:solidFill>
                <a:srgbClr val="131313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8" name="TextBox 6"/>
          <p:cNvSpPr txBox="1"/>
          <p:nvPr/>
        </p:nvSpPr>
        <p:spPr>
          <a:xfrm>
            <a:off x="5411974" y="964477"/>
            <a:ext cx="14061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spc="325" dirty="0">
                <a:solidFill>
                  <a:srgbClr val="3D3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bg-BG" sz="16600" spc="325" dirty="0">
              <a:solidFill>
                <a:srgbClr val="3D374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791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F0A77D0D-EAE0-4823-9CEC-AEB8B47A4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776" y="459727"/>
            <a:ext cx="26468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开发人员分工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F2ABC2-82E1-431C-AF0A-CC7C91250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131793"/>
              </p:ext>
            </p:extLst>
          </p:nvPr>
        </p:nvGraphicFramePr>
        <p:xfrm>
          <a:off x="1696064" y="1371599"/>
          <a:ext cx="9743120" cy="4367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0412">
                  <a:extLst>
                    <a:ext uri="{9D8B030D-6E8A-4147-A177-3AD203B41FA5}">
                      <a16:colId xmlns:a16="http://schemas.microsoft.com/office/drawing/2014/main" val="517073563"/>
                    </a:ext>
                  </a:extLst>
                </a:gridCol>
                <a:gridCol w="3120412">
                  <a:extLst>
                    <a:ext uri="{9D8B030D-6E8A-4147-A177-3AD203B41FA5}">
                      <a16:colId xmlns:a16="http://schemas.microsoft.com/office/drawing/2014/main" val="1829097025"/>
                    </a:ext>
                  </a:extLst>
                </a:gridCol>
                <a:gridCol w="3502296">
                  <a:extLst>
                    <a:ext uri="{9D8B030D-6E8A-4147-A177-3AD203B41FA5}">
                      <a16:colId xmlns:a16="http://schemas.microsoft.com/office/drawing/2014/main" val="1101138210"/>
                    </a:ext>
                  </a:extLst>
                </a:gridCol>
              </a:tblGrid>
              <a:tr h="5751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lt"/>
                        </a:rPr>
                        <a:t>岗位名称</a:t>
                      </a:r>
                      <a:endParaRPr lang="zh-CN" sz="1800" b="1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lt"/>
                        </a:rPr>
                        <a:t>姓名</a:t>
                      </a:r>
                      <a:endParaRPr lang="zh-CN" sz="1800" b="1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lt"/>
                        </a:rPr>
                        <a:t>岗位描述</a:t>
                      </a:r>
                      <a:endParaRPr lang="zh-CN" sz="1800" b="1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9050" marR="19050" marT="0" marB="0" anchor="ctr"/>
                </a:tc>
                <a:extLst>
                  <a:ext uri="{0D108BD9-81ED-4DB2-BD59-A6C34878D82A}">
                    <a16:rowId xmlns:a16="http://schemas.microsoft.com/office/drawing/2014/main" val="76431508"/>
                  </a:ext>
                </a:extLst>
              </a:tr>
              <a:tr h="632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lt"/>
                        </a:rPr>
                        <a:t>文档设计</a:t>
                      </a:r>
                      <a:endParaRPr lang="zh-CN" sz="1800" b="1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lt"/>
                        </a:rPr>
                        <a:t>陈俊浩</a:t>
                      </a:r>
                      <a:endParaRPr lang="zh-CN" sz="1800" b="1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lt"/>
                        </a:rPr>
                        <a:t>编写说明文档、需求分析</a:t>
                      </a:r>
                      <a:endParaRPr lang="zh-CN" sz="1800" b="1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793253714"/>
                  </a:ext>
                </a:extLst>
              </a:tr>
              <a:tr h="632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lt"/>
                        </a:rPr>
                        <a:t>报告设计</a:t>
                      </a:r>
                      <a:endParaRPr lang="zh-CN" sz="1800" b="1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lt"/>
                        </a:rPr>
                        <a:t>陈俊浩、陈希彦、吴炳岳</a:t>
                      </a:r>
                      <a:endParaRPr lang="zh-CN" sz="1800" b="1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lt"/>
                        </a:rPr>
                        <a:t>编写</a:t>
                      </a:r>
                      <a:r>
                        <a:rPr lang="en-US" sz="1800" b="1" kern="100">
                          <a:effectLst/>
                          <a:latin typeface="+mn-lt"/>
                        </a:rPr>
                        <a:t>UML</a:t>
                      </a:r>
                      <a:r>
                        <a:rPr lang="zh-CN" sz="1800" b="1" kern="100">
                          <a:effectLst/>
                          <a:latin typeface="+mn-lt"/>
                        </a:rPr>
                        <a:t>图、活动图、时序图等</a:t>
                      </a:r>
                      <a:endParaRPr lang="zh-CN" sz="1800" b="1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3256277866"/>
                  </a:ext>
                </a:extLst>
              </a:tr>
              <a:tr h="632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lt"/>
                        </a:rPr>
                        <a:t>演讲展示</a:t>
                      </a:r>
                      <a:endParaRPr lang="zh-CN" sz="1800" b="1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lt"/>
                        </a:rPr>
                        <a:t>陈岐森</a:t>
                      </a:r>
                      <a:endParaRPr lang="zh-CN" sz="1800" b="1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lt"/>
                        </a:rPr>
                        <a:t>负责展示课上的</a:t>
                      </a:r>
                      <a:r>
                        <a:rPr lang="en-US" sz="1800" b="1" kern="100">
                          <a:effectLst/>
                          <a:latin typeface="+mn-lt"/>
                        </a:rPr>
                        <a:t>PPT</a:t>
                      </a:r>
                      <a:r>
                        <a:rPr lang="zh-CN" sz="1800" b="1" kern="100">
                          <a:effectLst/>
                          <a:latin typeface="+mn-lt"/>
                        </a:rPr>
                        <a:t>和演讲</a:t>
                      </a:r>
                      <a:endParaRPr lang="zh-CN" sz="1800" b="1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3375462238"/>
                  </a:ext>
                </a:extLst>
              </a:tr>
              <a:tr h="632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lt"/>
                        </a:rPr>
                        <a:t>代码</a:t>
                      </a:r>
                      <a:endParaRPr lang="zh-CN" sz="1800" b="1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lt"/>
                        </a:rPr>
                        <a:t>刘芝华、冯旻、陈俊浩、陈希彦、陈岐森、吴炳岳</a:t>
                      </a:r>
                      <a:endParaRPr lang="zh-CN" sz="1800" b="1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lt"/>
                        </a:rPr>
                        <a:t>编程实现系统和不断更新系统</a:t>
                      </a:r>
                      <a:endParaRPr lang="zh-CN" sz="1800" b="1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3220897408"/>
                  </a:ext>
                </a:extLst>
              </a:tr>
              <a:tr h="632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lt"/>
                        </a:rPr>
                        <a:t>测试</a:t>
                      </a:r>
                      <a:endParaRPr lang="zh-CN" sz="1800" b="1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lt"/>
                        </a:rPr>
                        <a:t>刘芝华、冯旻</a:t>
                      </a:r>
                      <a:endParaRPr lang="zh-CN" sz="1800" b="1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lt"/>
                        </a:rPr>
                        <a:t>运用软件测试方法对程序进行测试</a:t>
                      </a:r>
                      <a:endParaRPr lang="zh-CN" sz="1800" b="1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3831558201"/>
                  </a:ext>
                </a:extLst>
              </a:tr>
              <a:tr h="632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lt"/>
                        </a:rPr>
                        <a:t>审核</a:t>
                      </a:r>
                      <a:endParaRPr lang="zh-CN" sz="1800" b="1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lt"/>
                        </a:rPr>
                        <a:t>陈俊浩、刘芝华、陈希彦、冯旻、陈岐森、吴炳岳</a:t>
                      </a:r>
                      <a:endParaRPr lang="zh-CN" sz="1800" b="1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lt"/>
                        </a:rPr>
                        <a:t>对程序进行审核、发布</a:t>
                      </a:r>
                      <a:endParaRPr lang="zh-CN" sz="1800" b="1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2712840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03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960B272-F846-4D68-A740-511803D7D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103552"/>
              </p:ext>
            </p:extLst>
          </p:nvPr>
        </p:nvGraphicFramePr>
        <p:xfrm>
          <a:off x="1349477" y="2024626"/>
          <a:ext cx="10139515" cy="3388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903">
                  <a:extLst>
                    <a:ext uri="{9D8B030D-6E8A-4147-A177-3AD203B41FA5}">
                      <a16:colId xmlns:a16="http://schemas.microsoft.com/office/drawing/2014/main" val="2197704960"/>
                    </a:ext>
                  </a:extLst>
                </a:gridCol>
                <a:gridCol w="2027903">
                  <a:extLst>
                    <a:ext uri="{9D8B030D-6E8A-4147-A177-3AD203B41FA5}">
                      <a16:colId xmlns:a16="http://schemas.microsoft.com/office/drawing/2014/main" val="4076217460"/>
                    </a:ext>
                  </a:extLst>
                </a:gridCol>
                <a:gridCol w="2027903">
                  <a:extLst>
                    <a:ext uri="{9D8B030D-6E8A-4147-A177-3AD203B41FA5}">
                      <a16:colId xmlns:a16="http://schemas.microsoft.com/office/drawing/2014/main" val="2984386309"/>
                    </a:ext>
                  </a:extLst>
                </a:gridCol>
                <a:gridCol w="2588342">
                  <a:extLst>
                    <a:ext uri="{9D8B030D-6E8A-4147-A177-3AD203B41FA5}">
                      <a16:colId xmlns:a16="http://schemas.microsoft.com/office/drawing/2014/main" val="2737159139"/>
                    </a:ext>
                  </a:extLst>
                </a:gridCol>
                <a:gridCol w="1467464">
                  <a:extLst>
                    <a:ext uri="{9D8B030D-6E8A-4147-A177-3AD203B41FA5}">
                      <a16:colId xmlns:a16="http://schemas.microsoft.com/office/drawing/2014/main" val="2859665913"/>
                    </a:ext>
                  </a:extLst>
                </a:gridCol>
              </a:tblGrid>
              <a:tr h="677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日期</a:t>
                      </a: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版本</a:t>
                      </a: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</a:rPr>
                        <a:t>修改内容</a:t>
                      </a: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</a:rPr>
                        <a:t>修改人</a:t>
                      </a: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19050" marR="19050" marT="0" marB="0" anchor="ctr"/>
                </a:tc>
                <a:extLst>
                  <a:ext uri="{0D108BD9-81ED-4DB2-BD59-A6C34878D82A}">
                    <a16:rowId xmlns:a16="http://schemas.microsoft.com/office/drawing/2014/main" val="810370000"/>
                  </a:ext>
                </a:extLst>
              </a:tr>
              <a:tr h="677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+mn-ea"/>
                          <a:ea typeface="+mn-ea"/>
                        </a:rPr>
                        <a:t>11-24</a:t>
                      </a:r>
                      <a:endParaRPr lang="zh-CN" sz="18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V1.0.1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教师端上线</a:t>
                      </a: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</a:rPr>
                        <a:t>刘芝华、冯旻、陈希彦</a:t>
                      </a: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174070662"/>
                  </a:ext>
                </a:extLst>
              </a:tr>
              <a:tr h="677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+mn-ea"/>
                          <a:ea typeface="+mn-ea"/>
                        </a:rPr>
                        <a:t>12-05</a:t>
                      </a:r>
                      <a:endParaRPr lang="zh-CN" sz="18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+mn-ea"/>
                          <a:ea typeface="+mn-ea"/>
                        </a:rPr>
                        <a:t>V1.0.2</a:t>
                      </a:r>
                      <a:endParaRPr lang="zh-CN" sz="18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学生端上线</a:t>
                      </a: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刘芝华、冯旻、陈岐森</a:t>
                      </a: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564545886"/>
                  </a:ext>
                </a:extLst>
              </a:tr>
              <a:tr h="677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+mn-ea"/>
                          <a:ea typeface="+mn-ea"/>
                        </a:rPr>
                        <a:t>12-12</a:t>
                      </a:r>
                      <a:endParaRPr lang="zh-CN" sz="18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+mn-ea"/>
                          <a:ea typeface="+mn-ea"/>
                        </a:rPr>
                        <a:t>V1.1.0</a:t>
                      </a:r>
                      <a:endParaRPr lang="zh-CN" sz="18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</a:rPr>
                        <a:t>整合版</a:t>
                      </a: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刘芝华、冯旻、陈俊浩</a:t>
                      </a: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512950876"/>
                  </a:ext>
                </a:extLst>
              </a:tr>
              <a:tr h="677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12-22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+mn-ea"/>
                          <a:ea typeface="+mn-ea"/>
                        </a:rPr>
                        <a:t>V1.2.0</a:t>
                      </a:r>
                      <a:endParaRPr lang="zh-CN" sz="18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lang="zh-CN" sz="1800" b="1" kern="100">
                          <a:effectLst/>
                          <a:latin typeface="+mn-ea"/>
                          <a:ea typeface="+mn-ea"/>
                        </a:rPr>
                        <a:t>美化版</a:t>
                      </a: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</a:rPr>
                        <a:t>刘芝华、冯旻、吴炳岳</a:t>
                      </a: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3343554235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C63B32E7-27BC-4A3C-9A02-10489735E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157" y="909552"/>
            <a:ext cx="26468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项目变更历史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55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440109F-3443-4DA3-B5B7-FAC16738E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31348"/>
              </p:ext>
            </p:extLst>
          </p:nvPr>
        </p:nvGraphicFramePr>
        <p:xfrm>
          <a:off x="1401098" y="2349363"/>
          <a:ext cx="10102645" cy="2945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529">
                  <a:extLst>
                    <a:ext uri="{9D8B030D-6E8A-4147-A177-3AD203B41FA5}">
                      <a16:colId xmlns:a16="http://schemas.microsoft.com/office/drawing/2014/main" val="1500463503"/>
                    </a:ext>
                  </a:extLst>
                </a:gridCol>
                <a:gridCol w="1799302">
                  <a:extLst>
                    <a:ext uri="{9D8B030D-6E8A-4147-A177-3AD203B41FA5}">
                      <a16:colId xmlns:a16="http://schemas.microsoft.com/office/drawing/2014/main" val="902978427"/>
                    </a:ext>
                  </a:extLst>
                </a:gridCol>
                <a:gridCol w="2241756">
                  <a:extLst>
                    <a:ext uri="{9D8B030D-6E8A-4147-A177-3AD203B41FA5}">
                      <a16:colId xmlns:a16="http://schemas.microsoft.com/office/drawing/2014/main" val="3499095048"/>
                    </a:ext>
                  </a:extLst>
                </a:gridCol>
                <a:gridCol w="2560762">
                  <a:extLst>
                    <a:ext uri="{9D8B030D-6E8A-4147-A177-3AD203B41FA5}">
                      <a16:colId xmlns:a16="http://schemas.microsoft.com/office/drawing/2014/main" val="2925027904"/>
                    </a:ext>
                  </a:extLst>
                </a:gridCol>
                <a:gridCol w="1480296">
                  <a:extLst>
                    <a:ext uri="{9D8B030D-6E8A-4147-A177-3AD203B41FA5}">
                      <a16:colId xmlns:a16="http://schemas.microsoft.com/office/drawing/2014/main" val="2111354349"/>
                    </a:ext>
                  </a:extLst>
                </a:gridCol>
              </a:tblGrid>
              <a:tr h="4704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+mn-ea"/>
                          <a:ea typeface="+mn-ea"/>
                        </a:rPr>
                        <a:t>日期</a:t>
                      </a: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n-ea"/>
                          <a:ea typeface="+mn-ea"/>
                        </a:rPr>
                        <a:t>版本</a:t>
                      </a: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+mn-ea"/>
                          <a:ea typeface="+mn-ea"/>
                        </a:rPr>
                        <a:t>审核人</a:t>
                      </a: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19050" marR="19050" marT="0" marB="0" anchor="ctr"/>
                </a:tc>
                <a:extLst>
                  <a:ext uri="{0D108BD9-81ED-4DB2-BD59-A6C34878D82A}">
                    <a16:rowId xmlns:a16="http://schemas.microsoft.com/office/drawing/2014/main" val="2067991575"/>
                  </a:ext>
                </a:extLst>
              </a:tr>
              <a:tr h="6187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n-ea"/>
                          <a:ea typeface="+mn-ea"/>
                        </a:rPr>
                        <a:t>11-28</a:t>
                      </a:r>
                      <a:endParaRPr lang="zh-CN" sz="16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</a:rPr>
                        <a:t>V1.0.1</a:t>
                      </a:r>
                      <a:endParaRPr lang="zh-CN" sz="16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n-ea"/>
                          <a:ea typeface="+mn-ea"/>
                        </a:rPr>
                        <a:t>教师端上线</a:t>
                      </a: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n-ea"/>
                          <a:ea typeface="+mn-ea"/>
                        </a:rPr>
                        <a:t>陈俊浩、刘芝华、陈希彦、冯旻、陈岐森、吴炳岳</a:t>
                      </a: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n-ea"/>
                          <a:ea typeface="+mn-ea"/>
                        </a:rPr>
                        <a:t>通过</a:t>
                      </a: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313333091"/>
                  </a:ext>
                </a:extLst>
              </a:tr>
              <a:tr h="6187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</a:rPr>
                        <a:t>12-08</a:t>
                      </a:r>
                      <a:endParaRPr lang="zh-CN" sz="16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n-ea"/>
                          <a:ea typeface="+mn-ea"/>
                        </a:rPr>
                        <a:t>V1.0.2</a:t>
                      </a:r>
                      <a:endParaRPr lang="zh-CN" sz="16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+mn-ea"/>
                          <a:ea typeface="+mn-ea"/>
                        </a:rPr>
                        <a:t>学生端上线</a:t>
                      </a: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n-ea"/>
                          <a:ea typeface="+mn-ea"/>
                        </a:rPr>
                        <a:t>陈俊浩、刘芝华、陈希彦、冯旻、陈岐森、吴炳岳</a:t>
                      </a: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n-ea"/>
                          <a:ea typeface="+mn-ea"/>
                        </a:rPr>
                        <a:t>通过</a:t>
                      </a: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2707395792"/>
                  </a:ext>
                </a:extLst>
              </a:tr>
              <a:tr h="6187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</a:rPr>
                        <a:t>12-14</a:t>
                      </a:r>
                      <a:endParaRPr lang="zh-CN" sz="16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n-ea"/>
                          <a:ea typeface="+mn-ea"/>
                        </a:rPr>
                        <a:t>V1.1.0</a:t>
                      </a:r>
                      <a:endParaRPr lang="zh-CN" sz="16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n-ea"/>
                          <a:ea typeface="+mn-ea"/>
                        </a:rPr>
                        <a:t>整合版</a:t>
                      </a: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+mn-ea"/>
                          <a:ea typeface="+mn-ea"/>
                        </a:rPr>
                        <a:t>陈俊浩、刘芝华、陈希彦、冯旻、陈岐森、吴炳岳</a:t>
                      </a: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n-ea"/>
                          <a:ea typeface="+mn-ea"/>
                        </a:rPr>
                        <a:t>通过</a:t>
                      </a: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937083857"/>
                  </a:ext>
                </a:extLst>
              </a:tr>
              <a:tr h="6187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</a:rPr>
                        <a:t>12-22</a:t>
                      </a:r>
                      <a:endParaRPr lang="zh-CN" sz="16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</a:rPr>
                        <a:t>V1.2.0</a:t>
                      </a:r>
                      <a:endParaRPr lang="zh-CN" sz="16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lang="zh-CN" sz="1600" b="1" kern="100">
                          <a:effectLst/>
                          <a:latin typeface="+mn-ea"/>
                          <a:ea typeface="+mn-ea"/>
                        </a:rPr>
                        <a:t>美化版</a:t>
                      </a: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+mn-ea"/>
                          <a:ea typeface="+mn-ea"/>
                        </a:rPr>
                        <a:t>陈俊浩、刘芝华、陈希彦、冯旻、陈岐森、吴炳岳</a:t>
                      </a: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+mn-ea"/>
                          <a:ea typeface="+mn-ea"/>
                        </a:rPr>
                        <a:t>通过</a:t>
                      </a: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3281896565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86F1BF78-3306-45D8-A23A-8568E67A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906" y="1108656"/>
            <a:ext cx="26468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项目审核历史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4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r="1887"/>
          <a:stretch>
            <a:fillRect/>
          </a:stretch>
        </p:blipFill>
        <p:spPr>
          <a:xfrm rot="10800000">
            <a:off x="4598989" y="1317724"/>
            <a:ext cx="3032125" cy="3033713"/>
          </a:xfrm>
          <a:prstGeom prst="ellipse">
            <a:avLst/>
          </a:prstGeom>
          <a:ln w="15875">
            <a:solidFill>
              <a:srgbClr val="53575A">
                <a:alpha val="68000"/>
              </a:srgbClr>
            </a:solidFill>
          </a:ln>
        </p:spPr>
      </p:pic>
      <p:pic>
        <p:nvPicPr>
          <p:cNvPr id="15" name="Picture 4" descr="E:\Envato\Success\Images\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643" y="839450"/>
            <a:ext cx="1181727" cy="71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0" y="11933"/>
            <a:ext cx="2956994" cy="306073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542002" y="33771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313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产品展示</a:t>
            </a:r>
            <a:endParaRPr lang="en-US" altLang="zh-CN" dirty="0">
              <a:solidFill>
                <a:srgbClr val="131313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8" name="TextBox 6"/>
          <p:cNvSpPr txBox="1"/>
          <p:nvPr/>
        </p:nvSpPr>
        <p:spPr>
          <a:xfrm>
            <a:off x="5392923" y="964477"/>
            <a:ext cx="14061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spc="325" dirty="0">
                <a:solidFill>
                  <a:srgbClr val="3D3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bg-BG" sz="16600" spc="325" dirty="0">
              <a:solidFill>
                <a:srgbClr val="3D374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557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B27F6FF-67DB-48B1-9E55-B38AA2EAF5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344" y="912074"/>
            <a:ext cx="3170135" cy="5635795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26501B7F-3432-4193-B3EE-7BD21BBF4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709" y="215601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B8209B9-C1E0-4F14-878B-A2D944496B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831" y="912074"/>
            <a:ext cx="2817898" cy="5635795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936D05B1-F20F-47C9-B8C4-A40523DF0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8233" y="215601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E57BD1E-6833-4EE0-BCCC-21ACB2E00F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179" y="912074"/>
            <a:ext cx="2755232" cy="551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5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4D4B1DE-81AF-469F-B93A-5F3C0C33A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548" y="1011396"/>
            <a:ext cx="3023937" cy="53758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746FEB07-256A-4164-8763-094B72A3EFF5}"/>
                  </a:ext>
                </a:extLst>
              </p14:cNvPr>
              <p14:cNvContentPartPr/>
              <p14:nvPr/>
            </p14:nvContentPartPr>
            <p14:xfrm>
              <a:off x="5390280" y="5348027"/>
              <a:ext cx="360" cy="3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746FEB07-256A-4164-8763-094B72A3EF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1280" y="533902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54DBE768-1889-4BAD-8389-EBA67FDD386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94"/>
          <a:stretch/>
        </p:blipFill>
        <p:spPr>
          <a:xfrm>
            <a:off x="2378934" y="1011397"/>
            <a:ext cx="3010987" cy="5375887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1E88E444-F4CE-4D9E-831C-E071A6DB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407" y="318160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个人信息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3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r="1887"/>
          <a:stretch>
            <a:fillRect/>
          </a:stretch>
        </p:blipFill>
        <p:spPr>
          <a:xfrm rot="10800000">
            <a:off x="1827991" y="2110216"/>
            <a:ext cx="3032125" cy="3033713"/>
          </a:xfrm>
          <a:prstGeom prst="ellipse">
            <a:avLst/>
          </a:prstGeom>
          <a:ln w="15875">
            <a:solidFill>
              <a:srgbClr val="53575A">
                <a:alpha val="68000"/>
              </a:srgbClr>
            </a:solidFill>
          </a:ln>
        </p:spPr>
      </p:pic>
      <p:pic>
        <p:nvPicPr>
          <p:cNvPr id="15" name="Picture 4" descr="E:\Envato\Success\Images\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808" y="2206975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35006" y="3797269"/>
            <a:ext cx="2956994" cy="3060731"/>
          </a:xfrm>
          <a:prstGeom prst="rect">
            <a:avLst/>
          </a:prstGeom>
        </p:spPr>
      </p:pic>
      <p:sp>
        <p:nvSpPr>
          <p:cNvPr id="10" name="弧形 9"/>
          <p:cNvSpPr/>
          <p:nvPr/>
        </p:nvSpPr>
        <p:spPr>
          <a:xfrm>
            <a:off x="1498536" y="1682166"/>
            <a:ext cx="3816424" cy="3853708"/>
          </a:xfrm>
          <a:prstGeom prst="arc">
            <a:avLst>
              <a:gd name="adj1" fmla="val 16931681"/>
              <a:gd name="adj2" fmla="val 4519513"/>
            </a:avLst>
          </a:prstGeom>
          <a:ln w="25400">
            <a:solidFill>
              <a:srgbClr val="53575A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15926" y="1997374"/>
            <a:ext cx="288032" cy="288032"/>
          </a:xfrm>
          <a:prstGeom prst="ellipse">
            <a:avLst/>
          </a:prstGeom>
          <a:solidFill>
            <a:srgbClr val="0A51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163807" y="2900726"/>
            <a:ext cx="288032" cy="288032"/>
          </a:xfrm>
          <a:prstGeom prst="ellipse">
            <a:avLst/>
          </a:prstGeom>
          <a:solidFill>
            <a:srgbClr val="0A51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5189570" y="3801152"/>
            <a:ext cx="288032" cy="288032"/>
          </a:xfrm>
          <a:prstGeom prst="ellipse">
            <a:avLst/>
          </a:prstGeom>
          <a:solidFill>
            <a:srgbClr val="0A51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042868" y="194685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31313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产品功能确定</a:t>
            </a:r>
            <a:endParaRPr lang="en-US" altLang="zh-CN" sz="1600" dirty="0">
              <a:solidFill>
                <a:srgbClr val="131313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61538" y="2308267"/>
            <a:ext cx="5277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结合技术条件和任务期限确定产品功能</a:t>
            </a:r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545569" y="2852713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31313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UML</a:t>
            </a:r>
            <a:r>
              <a:rPr lang="zh-CN" altLang="en-US" sz="1600" dirty="0">
                <a:solidFill>
                  <a:srgbClr val="131313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图</a:t>
            </a:r>
            <a:endParaRPr lang="en-US" altLang="zh-CN" sz="1600" dirty="0">
              <a:solidFill>
                <a:srgbClr val="131313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45569" y="3248740"/>
            <a:ext cx="4698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用例图，流程图，类图，时序图展示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039681" y="467277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31313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成品展示</a:t>
            </a:r>
            <a:endParaRPr lang="en-US" altLang="zh-CN" sz="1600" dirty="0">
              <a:solidFill>
                <a:srgbClr val="131313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16054" y="5039829"/>
            <a:ext cx="48931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展示基本模型</a:t>
            </a:r>
          </a:p>
        </p:txBody>
      </p:sp>
      <p:sp>
        <p:nvSpPr>
          <p:cNvPr id="28" name="TextBox 6"/>
          <p:cNvSpPr txBox="1"/>
          <p:nvPr/>
        </p:nvSpPr>
        <p:spPr>
          <a:xfrm>
            <a:off x="2283315" y="3086353"/>
            <a:ext cx="2247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325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3600" spc="325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ontent</a:t>
            </a:r>
            <a:endParaRPr lang="bg-BG" sz="3600" spc="325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D771ABC-C201-410B-BBA2-D2471DBCE5F1}"/>
              </a:ext>
            </a:extLst>
          </p:cNvPr>
          <p:cNvSpPr/>
          <p:nvPr/>
        </p:nvSpPr>
        <p:spPr>
          <a:xfrm>
            <a:off x="4740900" y="4698039"/>
            <a:ext cx="288032" cy="288032"/>
          </a:xfrm>
          <a:prstGeom prst="ellipse">
            <a:avLst/>
          </a:prstGeom>
          <a:solidFill>
            <a:srgbClr val="0A51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76A56B3-7ACA-48E0-A4C4-10E28CB3AC7E}"/>
              </a:ext>
            </a:extLst>
          </p:cNvPr>
          <p:cNvSpPr txBox="1"/>
          <p:nvPr/>
        </p:nvSpPr>
        <p:spPr>
          <a:xfrm>
            <a:off x="5547187" y="379504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31313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工作流程</a:t>
            </a:r>
            <a:endParaRPr lang="en-US" altLang="zh-CN" sz="1600" dirty="0">
              <a:solidFill>
                <a:srgbClr val="131313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72346E3-4094-41F2-B4B1-6DEF46CAC708}"/>
              </a:ext>
            </a:extLst>
          </p:cNvPr>
          <p:cNvSpPr/>
          <p:nvPr/>
        </p:nvSpPr>
        <p:spPr>
          <a:xfrm>
            <a:off x="5490277" y="4174619"/>
            <a:ext cx="48931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产品设计，产品研发，产品审核，产品发布</a:t>
            </a:r>
          </a:p>
        </p:txBody>
      </p:sp>
    </p:spTree>
    <p:extLst>
      <p:ext uri="{BB962C8B-B14F-4D97-AF65-F5344CB8AC3E}">
        <p14:creationId xmlns:p14="http://schemas.microsoft.com/office/powerpoint/2010/main" val="236988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0" descr="首页-创建签到2">
            <a:extLst>
              <a:ext uri="{FF2B5EF4-FFF2-40B4-BE49-F238E27FC236}">
                <a16:creationId xmlns:a16="http://schemas.microsoft.com/office/drawing/2014/main" id="{631C6117-5816-4918-8409-B8C1B3E51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287" y="378318"/>
            <a:ext cx="3127876" cy="62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C7B3A0-E02F-44E0-A5A9-402E1EA96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442" y="775360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发布签到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3672AE-7A29-45DE-BF73-49A9B0F57C99}"/>
              </a:ext>
            </a:extLst>
          </p:cNvPr>
          <p:cNvSpPr txBox="1"/>
          <p:nvPr/>
        </p:nvSpPr>
        <p:spPr>
          <a:xfrm>
            <a:off x="2013150" y="3928933"/>
            <a:ext cx="266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设置签到距离设置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4DF3C3-D867-478F-B74C-B579A928C105}"/>
              </a:ext>
            </a:extLst>
          </p:cNvPr>
          <p:cNvSpPr txBox="1"/>
          <p:nvPr/>
        </p:nvSpPr>
        <p:spPr>
          <a:xfrm>
            <a:off x="1999837" y="2503869"/>
            <a:ext cx="420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设置签到时间限制</a:t>
            </a:r>
          </a:p>
        </p:txBody>
      </p:sp>
      <p:grpSp>
        <p:nvGrpSpPr>
          <p:cNvPr id="6" name="Group 16">
            <a:extLst>
              <a:ext uri="{FF2B5EF4-FFF2-40B4-BE49-F238E27FC236}">
                <a16:creationId xmlns:a16="http://schemas.microsoft.com/office/drawing/2014/main" id="{2FBC01BF-E6A5-4C10-A324-77235EEEACBB}"/>
              </a:ext>
            </a:extLst>
          </p:cNvPr>
          <p:cNvGrpSpPr/>
          <p:nvPr/>
        </p:nvGrpSpPr>
        <p:grpSpPr>
          <a:xfrm>
            <a:off x="1352766" y="3953295"/>
            <a:ext cx="472644" cy="531070"/>
            <a:chOff x="1867240" y="2605807"/>
            <a:chExt cx="436287" cy="490219"/>
          </a:xfrm>
        </p:grpSpPr>
        <p:sp>
          <p:nvSpPr>
            <p:cNvPr id="7" name="Oval 17">
              <a:extLst>
                <a:ext uri="{FF2B5EF4-FFF2-40B4-BE49-F238E27FC236}">
                  <a16:creationId xmlns:a16="http://schemas.microsoft.com/office/drawing/2014/main" id="{478F992B-EEA4-439F-B7A5-C8758BAFE43F}"/>
                </a:ext>
              </a:extLst>
            </p:cNvPr>
            <p:cNvSpPr/>
            <p:nvPr/>
          </p:nvSpPr>
          <p:spPr>
            <a:xfrm>
              <a:off x="1875572" y="2609071"/>
              <a:ext cx="419623" cy="41962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400" dirty="0">
                <a:solidFill>
                  <a:srgbClr val="EC5368"/>
                </a:solidFill>
                <a:latin typeface="华文细黑" panose="02010600040101010101" pitchFamily="2" charset="-122"/>
              </a:endParaRPr>
            </a:p>
          </p:txBody>
        </p:sp>
        <p:sp>
          <p:nvSpPr>
            <p:cNvPr id="8" name="Rectangle 18">
              <a:extLst>
                <a:ext uri="{FF2B5EF4-FFF2-40B4-BE49-F238E27FC236}">
                  <a16:creationId xmlns:a16="http://schemas.microsoft.com/office/drawing/2014/main" id="{3CC3EC5D-8A30-4D07-8837-045FCB7B58BE}"/>
                </a:ext>
              </a:extLst>
            </p:cNvPr>
            <p:cNvSpPr/>
            <p:nvPr/>
          </p:nvSpPr>
          <p:spPr>
            <a:xfrm>
              <a:off x="1867240" y="2605807"/>
              <a:ext cx="436287" cy="426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2F2F2"/>
                  </a:solidFill>
                  <a:latin typeface="GeosansLight" pitchFamily="2" charset="0"/>
                </a:rPr>
                <a:t>2</a:t>
              </a:r>
            </a:p>
          </p:txBody>
        </p:sp>
        <p:sp>
          <p:nvSpPr>
            <p:cNvPr id="9" name="Rectangle 19">
              <a:extLst>
                <a:ext uri="{FF2B5EF4-FFF2-40B4-BE49-F238E27FC236}">
                  <a16:creationId xmlns:a16="http://schemas.microsoft.com/office/drawing/2014/main" id="{263F9D4A-8959-4B3D-934F-7A0781FDAAFC}"/>
                </a:ext>
              </a:extLst>
            </p:cNvPr>
            <p:cNvSpPr/>
            <p:nvPr/>
          </p:nvSpPr>
          <p:spPr>
            <a:xfrm>
              <a:off x="2000123" y="2861642"/>
              <a:ext cx="170521" cy="2343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bg-BG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</a:endParaRPr>
            </a:p>
          </p:txBody>
        </p:sp>
      </p:grpSp>
      <p:grpSp>
        <p:nvGrpSpPr>
          <p:cNvPr id="10" name="Group 16">
            <a:extLst>
              <a:ext uri="{FF2B5EF4-FFF2-40B4-BE49-F238E27FC236}">
                <a16:creationId xmlns:a16="http://schemas.microsoft.com/office/drawing/2014/main" id="{E055FE3C-6E9D-4FCB-9920-B94ADED3B51E}"/>
              </a:ext>
            </a:extLst>
          </p:cNvPr>
          <p:cNvGrpSpPr/>
          <p:nvPr/>
        </p:nvGrpSpPr>
        <p:grpSpPr>
          <a:xfrm>
            <a:off x="1383236" y="2507407"/>
            <a:ext cx="472644" cy="531070"/>
            <a:chOff x="1867240" y="2605807"/>
            <a:chExt cx="436287" cy="490219"/>
          </a:xfrm>
        </p:grpSpPr>
        <p:sp>
          <p:nvSpPr>
            <p:cNvPr id="11" name="Oval 17">
              <a:extLst>
                <a:ext uri="{FF2B5EF4-FFF2-40B4-BE49-F238E27FC236}">
                  <a16:creationId xmlns:a16="http://schemas.microsoft.com/office/drawing/2014/main" id="{E6460CF9-C2E6-4A96-BEAB-65C95CAD0575}"/>
                </a:ext>
              </a:extLst>
            </p:cNvPr>
            <p:cNvSpPr/>
            <p:nvPr/>
          </p:nvSpPr>
          <p:spPr>
            <a:xfrm>
              <a:off x="1875572" y="2609071"/>
              <a:ext cx="419623" cy="41962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400" dirty="0">
                <a:solidFill>
                  <a:srgbClr val="EC5368"/>
                </a:solidFill>
                <a:latin typeface="华文细黑" panose="02010600040101010101" pitchFamily="2" charset="-122"/>
              </a:endParaRPr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58B78835-28C7-4409-A1C7-C05B16E580CB}"/>
                </a:ext>
              </a:extLst>
            </p:cNvPr>
            <p:cNvSpPr/>
            <p:nvPr/>
          </p:nvSpPr>
          <p:spPr>
            <a:xfrm>
              <a:off x="1867240" y="2605807"/>
              <a:ext cx="436287" cy="426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2F2F2"/>
                  </a:solidFill>
                  <a:latin typeface="GeosansLight" pitchFamily="2" charset="0"/>
                </a:rPr>
                <a:t>1</a:t>
              </a:r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31AF3501-68DF-4E24-B673-9045606C22D0}"/>
                </a:ext>
              </a:extLst>
            </p:cNvPr>
            <p:cNvSpPr/>
            <p:nvPr/>
          </p:nvSpPr>
          <p:spPr>
            <a:xfrm>
              <a:off x="2000123" y="2861642"/>
              <a:ext cx="170521" cy="2343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bg-BG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59043AD3-9E08-426C-8602-3925B547456D}"/>
              </a:ext>
            </a:extLst>
          </p:cNvPr>
          <p:cNvSpPr txBox="1"/>
          <p:nvPr/>
        </p:nvSpPr>
        <p:spPr>
          <a:xfrm>
            <a:off x="1950442" y="2911519"/>
            <a:ext cx="2285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0~120min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31CBAB-8CDA-4752-834C-F14405AE64A3}"/>
              </a:ext>
            </a:extLst>
          </p:cNvPr>
          <p:cNvSpPr txBox="1"/>
          <p:nvPr/>
        </p:nvSpPr>
        <p:spPr>
          <a:xfrm>
            <a:off x="2099522" y="4324524"/>
            <a:ext cx="1985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0~100m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198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746FEB07-256A-4164-8763-094B72A3EFF5}"/>
                  </a:ext>
                </a:extLst>
              </p14:cNvPr>
              <p14:cNvContentPartPr/>
              <p14:nvPr/>
            </p14:nvContentPartPr>
            <p14:xfrm>
              <a:off x="5390280" y="5348027"/>
              <a:ext cx="360" cy="3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746FEB07-256A-4164-8763-094B72A3EF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1280" y="533902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2">
            <a:extLst>
              <a:ext uri="{FF2B5EF4-FFF2-40B4-BE49-F238E27FC236}">
                <a16:creationId xmlns:a16="http://schemas.microsoft.com/office/drawing/2014/main" id="{1E88E444-F4CE-4D9E-831C-E071A6DB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0280" y="233939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签到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F1AB2F-35BE-4794-8B75-4512EEE346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75" y="951061"/>
            <a:ext cx="3226218" cy="57354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0B10D1-0BA2-41E3-81B5-B096563764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578" y="952340"/>
            <a:ext cx="3225498" cy="573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5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49B19A3-E705-453F-9F00-A7EC6B5329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935" y="1106902"/>
            <a:ext cx="3049879" cy="54220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4739C4-CBCA-4271-A7DD-7E216C559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702" y="1106902"/>
            <a:ext cx="3049879" cy="5422007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A8B815AC-B666-47A4-B58A-086F37138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683" y="303177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签到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27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746FEB07-256A-4164-8763-094B72A3EFF5}"/>
                  </a:ext>
                </a:extLst>
              </p14:cNvPr>
              <p14:cNvContentPartPr/>
              <p14:nvPr/>
            </p14:nvContentPartPr>
            <p14:xfrm>
              <a:off x="5390280" y="5348027"/>
              <a:ext cx="360" cy="3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746FEB07-256A-4164-8763-094B72A3EF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1280" y="533902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2">
            <a:extLst>
              <a:ext uri="{FF2B5EF4-FFF2-40B4-BE49-F238E27FC236}">
                <a16:creationId xmlns:a16="http://schemas.microsoft.com/office/drawing/2014/main" id="{1E88E444-F4CE-4D9E-831C-E071A6DB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670" y="304316"/>
            <a:ext cx="26468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查看签到结果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835B39-B9AD-41EC-959D-2DE73064DA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00" y="1155031"/>
            <a:ext cx="3037462" cy="53999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6FA2986-BD5D-4D87-A3AA-6AFB37E500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038" y="1155031"/>
            <a:ext cx="3036742" cy="539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0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4AEFCD1-B19C-4EAD-9B8B-E3178CB89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370" y="250325"/>
            <a:ext cx="26468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查看签到结果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1101E1-CB98-4EB9-B9EE-ADB47C0258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94" y="949249"/>
            <a:ext cx="3182865" cy="56584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5D0A90-DF79-44B5-A7CF-193E373E6C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66" y="949249"/>
            <a:ext cx="3182865" cy="565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7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8661" y="2018049"/>
            <a:ext cx="2437949" cy="24396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85615" y="2882939"/>
            <a:ext cx="7059305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8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Thanks</a:t>
            </a:r>
            <a:r>
              <a:rPr lang="en-US" sz="7800" dirty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sz="3467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for</a:t>
            </a:r>
            <a:r>
              <a:rPr lang="en-US" sz="7800" dirty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sz="7800" dirty="0">
                <a:solidFill>
                  <a:srgbClr val="3D3743"/>
                </a:solidFill>
                <a:latin typeface="GeosansLight" pitchFamily="2" charset="0"/>
              </a:rPr>
              <a:t>Watching</a:t>
            </a:r>
            <a:endParaRPr lang="bg-BG" sz="7800" dirty="0">
              <a:latin typeface="华文细黑" panose="02010600040101010101" pitchFamily="2" charset="-122"/>
            </a:endParaRPr>
          </a:p>
        </p:txBody>
      </p:sp>
      <p:pic>
        <p:nvPicPr>
          <p:cNvPr id="14" name="Picture 3" descr="E:\Envato\Success\Images\l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6904869" y="1171121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E:\Envato\Success\Images\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09" y="1408953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90880" y="2002808"/>
            <a:ext cx="10810240" cy="31686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45392" y="2105628"/>
            <a:ext cx="2446002" cy="306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2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r="1887"/>
          <a:stretch>
            <a:fillRect/>
          </a:stretch>
        </p:blipFill>
        <p:spPr>
          <a:xfrm>
            <a:off x="4649893" y="1240781"/>
            <a:ext cx="3032125" cy="3033713"/>
          </a:xfrm>
          <a:prstGeom prst="ellipse">
            <a:avLst/>
          </a:prstGeom>
          <a:ln w="15875">
            <a:solidFill>
              <a:srgbClr val="53575A">
                <a:alpha val="68000"/>
              </a:srgbClr>
            </a:solidFill>
          </a:ln>
        </p:spPr>
      </p:pic>
      <p:pic>
        <p:nvPicPr>
          <p:cNvPr id="15" name="Picture 4" descr="E:\Envato\Success\Images\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122" y="797321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35006" y="3797269"/>
            <a:ext cx="2956994" cy="306073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397969" y="343571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13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产品功能确定</a:t>
            </a:r>
            <a:endParaRPr lang="en-US" altLang="zh-CN" sz="2000" dirty="0">
              <a:solidFill>
                <a:srgbClr val="1313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6"/>
          <p:cNvSpPr txBox="1"/>
          <p:nvPr/>
        </p:nvSpPr>
        <p:spPr>
          <a:xfrm>
            <a:off x="5462879" y="1150391"/>
            <a:ext cx="14061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spc="325" dirty="0">
                <a:solidFill>
                  <a:srgbClr val="3D3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bg-BG" sz="16600" spc="325" dirty="0">
              <a:solidFill>
                <a:srgbClr val="3D374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41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7B826C0D-F2F3-4623-83BB-FA92761F8503}"/>
              </a:ext>
            </a:extLst>
          </p:cNvPr>
          <p:cNvSpPr txBox="1">
            <a:spLocks/>
          </p:cNvSpPr>
          <p:nvPr/>
        </p:nvSpPr>
        <p:spPr>
          <a:xfrm>
            <a:off x="2007628" y="795992"/>
            <a:ext cx="2462099" cy="3608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基本需求</a:t>
            </a:r>
            <a:endParaRPr lang="bg-BG" sz="3600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3542785-4FC5-4362-9229-1C55F210CB69}"/>
              </a:ext>
            </a:extLst>
          </p:cNvPr>
          <p:cNvSpPr txBox="1"/>
          <p:nvPr/>
        </p:nvSpPr>
        <p:spPr>
          <a:xfrm>
            <a:off x="4570695" y="2918706"/>
            <a:ext cx="420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具有防作弊机制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2A10D9-220D-48FD-8F13-632A09D9D8AC}"/>
              </a:ext>
            </a:extLst>
          </p:cNvPr>
          <p:cNvSpPr txBox="1"/>
          <p:nvPr/>
        </p:nvSpPr>
        <p:spPr>
          <a:xfrm>
            <a:off x="4570695" y="1920338"/>
            <a:ext cx="420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界面简约，操作简单</a:t>
            </a:r>
          </a:p>
        </p:txBody>
      </p:sp>
      <p:grpSp>
        <p:nvGrpSpPr>
          <p:cNvPr id="13" name="Group 16">
            <a:extLst>
              <a:ext uri="{FF2B5EF4-FFF2-40B4-BE49-F238E27FC236}">
                <a16:creationId xmlns:a16="http://schemas.microsoft.com/office/drawing/2014/main" id="{735D4CB1-E1EE-426C-A640-631015F1372B}"/>
              </a:ext>
            </a:extLst>
          </p:cNvPr>
          <p:cNvGrpSpPr/>
          <p:nvPr/>
        </p:nvGrpSpPr>
        <p:grpSpPr>
          <a:xfrm>
            <a:off x="3711342" y="3916027"/>
            <a:ext cx="472644" cy="531070"/>
            <a:chOff x="1867240" y="2605807"/>
            <a:chExt cx="436287" cy="490219"/>
          </a:xfrm>
        </p:grpSpPr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072CAF0D-0B0A-4E15-BAA1-2D5E80BE667D}"/>
                </a:ext>
              </a:extLst>
            </p:cNvPr>
            <p:cNvSpPr/>
            <p:nvPr/>
          </p:nvSpPr>
          <p:spPr>
            <a:xfrm>
              <a:off x="1875572" y="2609071"/>
              <a:ext cx="419623" cy="41962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400" dirty="0">
                <a:solidFill>
                  <a:srgbClr val="EC5368"/>
                </a:solidFill>
                <a:latin typeface="华文细黑" panose="02010600040101010101" pitchFamily="2" charset="-122"/>
              </a:endParaRPr>
            </a:p>
          </p:txBody>
        </p:sp>
        <p:sp>
          <p:nvSpPr>
            <p:cNvPr id="15" name="Rectangle 18">
              <a:extLst>
                <a:ext uri="{FF2B5EF4-FFF2-40B4-BE49-F238E27FC236}">
                  <a16:creationId xmlns:a16="http://schemas.microsoft.com/office/drawing/2014/main" id="{5E6270EC-905F-45D9-990A-A1F2EABA196B}"/>
                </a:ext>
              </a:extLst>
            </p:cNvPr>
            <p:cNvSpPr/>
            <p:nvPr/>
          </p:nvSpPr>
          <p:spPr>
            <a:xfrm>
              <a:off x="1867240" y="2605807"/>
              <a:ext cx="436287" cy="426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2F2F2"/>
                  </a:solidFill>
                  <a:latin typeface="GeosansLight" pitchFamily="2" charset="0"/>
                </a:rPr>
                <a:t>3</a:t>
              </a:r>
            </a:p>
          </p:txBody>
        </p: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369C6C5F-4E6B-4CAD-A386-F38C8C65C3CA}"/>
                </a:ext>
              </a:extLst>
            </p:cNvPr>
            <p:cNvSpPr/>
            <p:nvPr/>
          </p:nvSpPr>
          <p:spPr>
            <a:xfrm>
              <a:off x="2000123" y="2861642"/>
              <a:ext cx="170521" cy="2343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bg-BG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0EE09F31-006E-4078-8C02-3503805E5492}"/>
              </a:ext>
            </a:extLst>
          </p:cNvPr>
          <p:cNvSpPr txBox="1"/>
          <p:nvPr/>
        </p:nvSpPr>
        <p:spPr>
          <a:xfrm>
            <a:off x="4516553" y="3916027"/>
            <a:ext cx="420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方便教师记录考勤结果</a:t>
            </a:r>
          </a:p>
        </p:txBody>
      </p:sp>
      <p:grpSp>
        <p:nvGrpSpPr>
          <p:cNvPr id="19" name="Group 16">
            <a:extLst>
              <a:ext uri="{FF2B5EF4-FFF2-40B4-BE49-F238E27FC236}">
                <a16:creationId xmlns:a16="http://schemas.microsoft.com/office/drawing/2014/main" id="{4F109E0C-B19D-40F2-8023-17DF46AFF8A5}"/>
              </a:ext>
            </a:extLst>
          </p:cNvPr>
          <p:cNvGrpSpPr/>
          <p:nvPr/>
        </p:nvGrpSpPr>
        <p:grpSpPr>
          <a:xfrm>
            <a:off x="3720368" y="2941973"/>
            <a:ext cx="472644" cy="531070"/>
            <a:chOff x="1867240" y="2605807"/>
            <a:chExt cx="436287" cy="490219"/>
          </a:xfrm>
        </p:grpSpPr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C07DAB37-4FB5-4331-9D86-9D5C193E8525}"/>
                </a:ext>
              </a:extLst>
            </p:cNvPr>
            <p:cNvSpPr/>
            <p:nvPr/>
          </p:nvSpPr>
          <p:spPr>
            <a:xfrm>
              <a:off x="1875572" y="2609071"/>
              <a:ext cx="419623" cy="41962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400" dirty="0">
                <a:solidFill>
                  <a:srgbClr val="EC5368"/>
                </a:solidFill>
                <a:latin typeface="华文细黑" panose="02010600040101010101" pitchFamily="2" charset="-122"/>
              </a:endParaRP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49B3CEC3-168B-4F4D-8CDA-A4C0857A0A8C}"/>
                </a:ext>
              </a:extLst>
            </p:cNvPr>
            <p:cNvSpPr/>
            <p:nvPr/>
          </p:nvSpPr>
          <p:spPr>
            <a:xfrm>
              <a:off x="1867240" y="2605807"/>
              <a:ext cx="436287" cy="426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2F2F2"/>
                  </a:solidFill>
                  <a:latin typeface="GeosansLight" pitchFamily="2" charset="0"/>
                </a:rPr>
                <a:t>2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1BE3E253-7BFC-46FF-9370-82B69503184E}"/>
                </a:ext>
              </a:extLst>
            </p:cNvPr>
            <p:cNvSpPr/>
            <p:nvPr/>
          </p:nvSpPr>
          <p:spPr>
            <a:xfrm>
              <a:off x="2000123" y="2861642"/>
              <a:ext cx="170521" cy="2343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bg-BG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</a:endParaRPr>
            </a:p>
          </p:txBody>
        </p:sp>
      </p:grpSp>
      <p:grpSp>
        <p:nvGrpSpPr>
          <p:cNvPr id="23" name="Group 16">
            <a:extLst>
              <a:ext uri="{FF2B5EF4-FFF2-40B4-BE49-F238E27FC236}">
                <a16:creationId xmlns:a16="http://schemas.microsoft.com/office/drawing/2014/main" id="{17C7929A-6917-44F2-AF92-C8D5BFD9C154}"/>
              </a:ext>
            </a:extLst>
          </p:cNvPr>
          <p:cNvGrpSpPr/>
          <p:nvPr/>
        </p:nvGrpSpPr>
        <p:grpSpPr>
          <a:xfrm>
            <a:off x="3729394" y="1923876"/>
            <a:ext cx="472644" cy="531070"/>
            <a:chOff x="1867240" y="2605807"/>
            <a:chExt cx="436287" cy="490219"/>
          </a:xfrm>
        </p:grpSpPr>
        <p:sp>
          <p:nvSpPr>
            <p:cNvPr id="24" name="Oval 17">
              <a:extLst>
                <a:ext uri="{FF2B5EF4-FFF2-40B4-BE49-F238E27FC236}">
                  <a16:creationId xmlns:a16="http://schemas.microsoft.com/office/drawing/2014/main" id="{AFAE4D1F-61CB-49B3-BEC1-5C33435125BC}"/>
                </a:ext>
              </a:extLst>
            </p:cNvPr>
            <p:cNvSpPr/>
            <p:nvPr/>
          </p:nvSpPr>
          <p:spPr>
            <a:xfrm>
              <a:off x="1875572" y="2609071"/>
              <a:ext cx="419623" cy="41962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400" dirty="0">
                <a:solidFill>
                  <a:srgbClr val="EC5368"/>
                </a:solidFill>
                <a:latin typeface="华文细黑" panose="02010600040101010101" pitchFamily="2" charset="-122"/>
              </a:endParaRPr>
            </a:p>
          </p:txBody>
        </p:sp>
        <p:sp>
          <p:nvSpPr>
            <p:cNvPr id="25" name="Rectangle 18">
              <a:extLst>
                <a:ext uri="{FF2B5EF4-FFF2-40B4-BE49-F238E27FC236}">
                  <a16:creationId xmlns:a16="http://schemas.microsoft.com/office/drawing/2014/main" id="{9F23BAF5-5072-4D57-9BE6-125EAA72689B}"/>
                </a:ext>
              </a:extLst>
            </p:cNvPr>
            <p:cNvSpPr/>
            <p:nvPr/>
          </p:nvSpPr>
          <p:spPr>
            <a:xfrm>
              <a:off x="1867240" y="2605807"/>
              <a:ext cx="436287" cy="426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2F2F2"/>
                  </a:solidFill>
                  <a:latin typeface="GeosansLight" pitchFamily="2" charset="0"/>
                </a:rPr>
                <a:t>1</a:t>
              </a:r>
            </a:p>
          </p:txBody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05C2D5A2-B75A-4D56-9E48-6953F0E19C82}"/>
                </a:ext>
              </a:extLst>
            </p:cNvPr>
            <p:cNvSpPr/>
            <p:nvPr/>
          </p:nvSpPr>
          <p:spPr>
            <a:xfrm>
              <a:off x="2000123" y="2861642"/>
              <a:ext cx="170521" cy="2343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bg-BG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644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02315" y="1811965"/>
            <a:ext cx="472644" cy="669724"/>
            <a:chOff x="1867240" y="2605807"/>
            <a:chExt cx="436287" cy="618208"/>
          </a:xfrm>
        </p:grpSpPr>
        <p:sp>
          <p:nvSpPr>
            <p:cNvPr id="10" name="Rectangle 9"/>
            <p:cNvSpPr/>
            <p:nvPr/>
          </p:nvSpPr>
          <p:spPr>
            <a:xfrm>
              <a:off x="1867240" y="2605807"/>
              <a:ext cx="436287" cy="340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2F2F2"/>
                  </a:solidFill>
                  <a:latin typeface="GeosansLight" pitchFamily="2" charset="0"/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00125" y="3000285"/>
              <a:ext cx="170520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bg-BG" sz="975" dirty="0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</a:endParaRPr>
            </a:p>
          </p:txBody>
        </p:sp>
      </p:grpSp>
      <p:sp>
        <p:nvSpPr>
          <p:cNvPr id="25" name="Title 3"/>
          <p:cNvSpPr txBox="1">
            <a:spLocks/>
          </p:cNvSpPr>
          <p:nvPr/>
        </p:nvSpPr>
        <p:spPr>
          <a:xfrm>
            <a:off x="2032000" y="832004"/>
            <a:ext cx="3340409" cy="3608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确定功能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bg-BG" sz="2400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96F9EEB-9FD9-4FFF-A856-A851D2E2B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542664"/>
              </p:ext>
            </p:extLst>
          </p:nvPr>
        </p:nvGraphicFramePr>
        <p:xfrm>
          <a:off x="1768642" y="1748365"/>
          <a:ext cx="9516979" cy="3653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4102">
                  <a:extLst>
                    <a:ext uri="{9D8B030D-6E8A-4147-A177-3AD203B41FA5}">
                      <a16:colId xmlns:a16="http://schemas.microsoft.com/office/drawing/2014/main" val="1445719152"/>
                    </a:ext>
                  </a:extLst>
                </a:gridCol>
                <a:gridCol w="5032877">
                  <a:extLst>
                    <a:ext uri="{9D8B030D-6E8A-4147-A177-3AD203B41FA5}">
                      <a16:colId xmlns:a16="http://schemas.microsoft.com/office/drawing/2014/main" val="3876476436"/>
                    </a:ext>
                  </a:extLst>
                </a:gridCol>
              </a:tblGrid>
              <a:tr h="57788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功能叙述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48132"/>
                  </a:ext>
                </a:extLst>
              </a:tr>
              <a:tr h="57788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创建签到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在主页面中有创建签到的功能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99769"/>
                  </a:ext>
                </a:extLst>
              </a:tr>
              <a:tr h="577887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签到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在主页面中有创建签到的功能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714564"/>
                  </a:ext>
                </a:extLst>
              </a:tr>
              <a:tr h="577887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个人信息修改、查看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能对个人信息进行修改、查看，以供自己和签到发起者查看。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024741"/>
                  </a:ext>
                </a:extLst>
              </a:tr>
              <a:tr h="577887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查看已发布签到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可查看自己历史发起签到，记录着签到人数及其相关信息。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81427"/>
                  </a:ext>
                </a:extLst>
              </a:tr>
              <a:tr h="577887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已经签到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可查看自己历史签到过的活动，记录签到的时间等相关信息。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0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86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r="1887"/>
          <a:stretch>
            <a:fillRect/>
          </a:stretch>
        </p:blipFill>
        <p:spPr>
          <a:xfrm rot="10800000">
            <a:off x="4641719" y="1359836"/>
            <a:ext cx="3032125" cy="3033713"/>
          </a:xfrm>
          <a:prstGeom prst="ellipse">
            <a:avLst/>
          </a:prstGeom>
          <a:ln w="15875">
            <a:solidFill>
              <a:srgbClr val="53575A">
                <a:alpha val="68000"/>
              </a:srgbClr>
            </a:solidFill>
          </a:ln>
        </p:spPr>
      </p:pic>
      <p:pic>
        <p:nvPicPr>
          <p:cNvPr id="15" name="Picture 4" descr="E:\Envato\Success\Images\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643" y="839450"/>
            <a:ext cx="1181727" cy="71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0" y="11933"/>
            <a:ext cx="2956994" cy="306073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409821" y="3411305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13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r>
              <a:rPr lang="zh-CN" altLang="en-US" sz="2000" dirty="0">
                <a:solidFill>
                  <a:srgbClr val="1313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图展示</a:t>
            </a:r>
            <a:endParaRPr lang="en-US" altLang="zh-CN" sz="2000" dirty="0">
              <a:solidFill>
                <a:srgbClr val="1313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6"/>
          <p:cNvSpPr txBox="1"/>
          <p:nvPr/>
        </p:nvSpPr>
        <p:spPr>
          <a:xfrm>
            <a:off x="5454705" y="1164537"/>
            <a:ext cx="14061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spc="325" dirty="0">
                <a:solidFill>
                  <a:srgbClr val="3D37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bg-BG" sz="16600" spc="325" dirty="0">
              <a:solidFill>
                <a:srgbClr val="3D374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96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E339CB3-45B5-4B3C-9557-F1D12662B4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126" y="1317458"/>
            <a:ext cx="8945480" cy="52758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5FDD678F-6C0A-4CC5-9BE4-2EC831E82622}"/>
              </a:ext>
            </a:extLst>
          </p:cNvPr>
          <p:cNvSpPr txBox="1">
            <a:spLocks/>
          </p:cNvSpPr>
          <p:nvPr/>
        </p:nvSpPr>
        <p:spPr>
          <a:xfrm>
            <a:off x="1724885" y="735834"/>
            <a:ext cx="2462099" cy="3608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bg-BG" sz="2800" b="1" dirty="0">
              <a:solidFill>
                <a:schemeClr val="accent5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62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4DB42B6-EF89-40DF-B461-87F0CF97D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183842"/>
              </p:ext>
            </p:extLst>
          </p:nvPr>
        </p:nvGraphicFramePr>
        <p:xfrm>
          <a:off x="1675766" y="1385221"/>
          <a:ext cx="4767145" cy="4572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821">
                  <a:extLst>
                    <a:ext uri="{9D8B030D-6E8A-4147-A177-3AD203B41FA5}">
                      <a16:colId xmlns:a16="http://schemas.microsoft.com/office/drawing/2014/main" val="4119189155"/>
                    </a:ext>
                  </a:extLst>
                </a:gridCol>
                <a:gridCol w="3902324">
                  <a:extLst>
                    <a:ext uri="{9D8B030D-6E8A-4147-A177-3AD203B41FA5}">
                      <a16:colId xmlns:a16="http://schemas.microsoft.com/office/drawing/2014/main" val="119003737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用例名称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highlight>
                            <a:srgbClr val="FFFF00"/>
                          </a:highlight>
                        </a:rPr>
                        <a:t>发起签到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90859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标识符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SignIn-Creat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49108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参与者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spc="-15">
                          <a:effectLst/>
                        </a:rPr>
                        <a:t>签到发起者，系统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85411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用例简述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spc="-15" dirty="0">
                          <a:effectLst/>
                        </a:rPr>
                        <a:t>签到发起者发起签到，可以选择不同的</a:t>
                      </a:r>
                      <a:r>
                        <a:rPr lang="zh-CN" sz="1200" kern="100" dirty="0">
                          <a:effectLst/>
                        </a:rPr>
                        <a:t>验证</a:t>
                      </a:r>
                      <a:r>
                        <a:rPr lang="zh-CN" sz="1200" kern="100" spc="-15" dirty="0">
                          <a:effectLst/>
                        </a:rPr>
                        <a:t>方式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09178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前置条件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spc="-15">
                          <a:effectLst/>
                        </a:rPr>
                        <a:t>签到发起者</a:t>
                      </a:r>
                      <a:r>
                        <a:rPr lang="zh-CN" sz="1200" kern="100">
                          <a:effectLst/>
                        </a:rPr>
                        <a:t>登录系统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74906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后置条件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创建签到活动保存到数据库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4003020"/>
                  </a:ext>
                </a:extLst>
              </a:tr>
              <a:tr h="14630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基本流程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effectLst/>
                        </a:rPr>
                        <a:t>进入发起签到界面。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effectLst/>
                        </a:rPr>
                        <a:t>填写签到的标题（如“</a:t>
                      </a:r>
                      <a:r>
                        <a:rPr lang="en-US" sz="1200" kern="100" dirty="0">
                          <a:effectLst/>
                        </a:rPr>
                        <a:t>xx</a:t>
                      </a:r>
                      <a:r>
                        <a:rPr lang="zh-CN" sz="1200" kern="100" dirty="0">
                          <a:effectLst/>
                        </a:rPr>
                        <a:t>课程的签到”），并选择签到的验证方式，有“验证码验证”、“地理位置验证”，可组合选择，选择“确定”。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effectLst/>
                        </a:rPr>
                        <a:t>系统将这次签到活动写入数据库。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effectLst/>
                        </a:rPr>
                        <a:t>系统返回“发起签到成功”的信息。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effectLst/>
                        </a:rPr>
                        <a:t>选择“查看签到情况”</a:t>
                      </a: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zh-CN" sz="1200" kern="100" dirty="0">
                          <a:effectLst/>
                        </a:rPr>
                        <a:t>转到可选流程</a:t>
                      </a:r>
                      <a:r>
                        <a:rPr lang="en-US" sz="1200" kern="100" dirty="0">
                          <a:effectLst/>
                        </a:rPr>
                        <a:t>1)</a:t>
                      </a:r>
                      <a:r>
                        <a:rPr lang="zh-CN" sz="1200" kern="100" dirty="0">
                          <a:effectLst/>
                        </a:rPr>
                        <a:t>，选择“完成”（转到可选流程</a:t>
                      </a:r>
                      <a:r>
                        <a:rPr lang="en-US" sz="1200" kern="100" dirty="0">
                          <a:effectLst/>
                        </a:rPr>
                        <a:t>2</a:t>
                      </a:r>
                      <a:r>
                        <a:rPr lang="zh-CN" sz="1200" kern="100" dirty="0">
                          <a:effectLst/>
                        </a:rPr>
                        <a:t>）。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57276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例外流程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66066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可选流程</a:t>
                      </a: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转“查看签到”界面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90534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可选流程</a:t>
                      </a: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转系统首界面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93311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被泛化的用例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此用例所泛化的用例列表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68559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被包含的用例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此用例所包含的用例列表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36152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被扩展的用例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此用例所扩展的用例列表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0003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修改历史记录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027960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59FEFC4-39F5-4DD5-962C-BB984076A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170835"/>
              </p:ext>
            </p:extLst>
          </p:nvPr>
        </p:nvGraphicFramePr>
        <p:xfrm>
          <a:off x="6677527" y="1385220"/>
          <a:ext cx="5005137" cy="4572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7996">
                  <a:extLst>
                    <a:ext uri="{9D8B030D-6E8A-4147-A177-3AD203B41FA5}">
                      <a16:colId xmlns:a16="http://schemas.microsoft.com/office/drawing/2014/main" val="60880066"/>
                    </a:ext>
                  </a:extLst>
                </a:gridCol>
                <a:gridCol w="4097141">
                  <a:extLst>
                    <a:ext uri="{9D8B030D-6E8A-4147-A177-3AD203B41FA5}">
                      <a16:colId xmlns:a16="http://schemas.microsoft.com/office/drawing/2014/main" val="2092198068"/>
                    </a:ext>
                  </a:extLst>
                </a:gridCol>
              </a:tblGrid>
              <a:tr h="2324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用例名称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highlight>
                            <a:srgbClr val="FFFF00"/>
                          </a:highlight>
                        </a:rPr>
                        <a:t>签到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6222379"/>
                  </a:ext>
                </a:extLst>
              </a:tr>
              <a:tr h="2324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标识符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SignIn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9841863"/>
                  </a:ext>
                </a:extLst>
              </a:tr>
              <a:tr h="2324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参与者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spc="-15">
                          <a:effectLst/>
                        </a:rPr>
                        <a:t>签到者，系统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032224"/>
                  </a:ext>
                </a:extLst>
              </a:tr>
              <a:tr h="2324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用例简述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签到者根据签到发起</a:t>
                      </a:r>
                      <a:r>
                        <a:rPr lang="zh-CN" sz="1050" kern="100" spc="-15">
                          <a:effectLst/>
                        </a:rPr>
                        <a:t>者</a:t>
                      </a:r>
                      <a:r>
                        <a:rPr lang="zh-CN" sz="1050" kern="100">
                          <a:effectLst/>
                        </a:rPr>
                        <a:t>选择的验证方式进行签到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5122337"/>
                  </a:ext>
                </a:extLst>
              </a:tr>
              <a:tr h="2324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前置条件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spc="-15">
                          <a:effectLst/>
                        </a:rPr>
                        <a:t>用户登录</a:t>
                      </a:r>
                      <a:r>
                        <a:rPr lang="zh-CN" sz="1050" kern="100">
                          <a:effectLst/>
                        </a:rPr>
                        <a:t>系统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8940790"/>
                  </a:ext>
                </a:extLst>
              </a:tr>
              <a:tr h="2324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后置条件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保存该签到者信息到该签到活动中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1392295"/>
                  </a:ext>
                </a:extLst>
              </a:tr>
              <a:tr h="9296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基本流程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进入签到界面。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签到者选择验证方式进行签到。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系统验证签到者的验证信息，若通过验证，转可选流程</a:t>
                      </a: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，若未通过验证，转可选流程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1157444"/>
                  </a:ext>
                </a:extLst>
              </a:tr>
              <a:tr h="2324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例外流程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1729485"/>
                  </a:ext>
                </a:extLst>
              </a:tr>
              <a:tr h="464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可选流程</a:t>
                      </a: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签到者填写个人信息，系统将该信息写入该签到活动中，返回“签到成功”的信息。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518602"/>
                  </a:ext>
                </a:extLst>
              </a:tr>
              <a:tr h="2324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可选流程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转基本流程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682212"/>
                  </a:ext>
                </a:extLst>
              </a:tr>
              <a:tr h="3295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被泛化的用例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此用例所泛化的用例列表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0863181"/>
                  </a:ext>
                </a:extLst>
              </a:tr>
              <a:tr h="3295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被包含的用例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此用例所包含的用例列表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2927591"/>
                  </a:ext>
                </a:extLst>
              </a:tr>
              <a:tr h="3295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被扩展的用例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此用例所扩展的用例列表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6474425"/>
                  </a:ext>
                </a:extLst>
              </a:tr>
              <a:tr h="3295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修改历史记录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0642129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6937FB9D-8DA0-4955-95A6-79B9917F645F}"/>
              </a:ext>
            </a:extLst>
          </p:cNvPr>
          <p:cNvSpPr/>
          <p:nvPr/>
        </p:nvSpPr>
        <p:spPr>
          <a:xfrm>
            <a:off x="1353436" y="819971"/>
            <a:ext cx="1408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sz="2400" b="1" kern="100" spc="-15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用例叙述</a:t>
            </a:r>
            <a:endParaRPr lang="zh-CN" altLang="zh-CN" sz="2400" b="1" kern="100" dirty="0">
              <a:solidFill>
                <a:schemeClr val="accent5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87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90E1B1-BB0C-4C04-98D7-58E1F99A4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76" y="1251557"/>
            <a:ext cx="8254918" cy="506814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9BC4279-28CF-4528-B1D8-BBDEAAB37874}"/>
              </a:ext>
            </a:extLst>
          </p:cNvPr>
          <p:cNvSpPr/>
          <p:nvPr/>
        </p:nvSpPr>
        <p:spPr>
          <a:xfrm>
            <a:off x="1548487" y="789892"/>
            <a:ext cx="13799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400" b="1" kern="100" spc="-15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类图</a:t>
            </a:r>
            <a:endParaRPr lang="zh-CN" altLang="zh-CN" sz="2400" b="1" kern="100" dirty="0">
              <a:solidFill>
                <a:schemeClr val="accent5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54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867</Words>
  <Application>Microsoft Office PowerPoint</Application>
  <PresentationFormat>宽屏</PresentationFormat>
  <Paragraphs>211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GeosansLight</vt:lpstr>
      <vt:lpstr>等线</vt:lpstr>
      <vt:lpstr>黑体</vt:lpstr>
      <vt:lpstr>华文细黑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岐森 陈</cp:lastModifiedBy>
  <cp:revision>38</cp:revision>
  <dcterms:created xsi:type="dcterms:W3CDTF">2017-06-10T06:40:27Z</dcterms:created>
  <dcterms:modified xsi:type="dcterms:W3CDTF">2018-12-27T07:40:17Z</dcterms:modified>
</cp:coreProperties>
</file>