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22"/>
  </p:notesMasterIdLst>
  <p:sldIdLst>
    <p:sldId id="256" r:id="rId2"/>
    <p:sldId id="267" r:id="rId3"/>
    <p:sldId id="272" r:id="rId4"/>
    <p:sldId id="257" r:id="rId5"/>
    <p:sldId id="258" r:id="rId6"/>
    <p:sldId id="259" r:id="rId7"/>
    <p:sldId id="260" r:id="rId8"/>
    <p:sldId id="265" r:id="rId9"/>
    <p:sldId id="266" r:id="rId10"/>
    <p:sldId id="261" r:id="rId11"/>
    <p:sldId id="269" r:id="rId12"/>
    <p:sldId id="262" r:id="rId13"/>
    <p:sldId id="263" r:id="rId14"/>
    <p:sldId id="264" r:id="rId15"/>
    <p:sldId id="268" r:id="rId16"/>
    <p:sldId id="274" r:id="rId17"/>
    <p:sldId id="273" r:id="rId18"/>
    <p:sldId id="275"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CC220-7FBF-49F4-A35A-28540D41D068}" v="102" dt="2024-11-02T01:35:32.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65" d="100"/>
          <a:sy n="65" d="100"/>
        </p:scale>
        <p:origin x="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FCA2A-D338-4194-B693-12D797FE2CD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901F585-08B3-4508-859F-DC6D22C0936C}">
      <dgm:prSet custT="1"/>
      <dgm:spPr/>
      <dgm:t>
        <a:bodyPr/>
        <a:lstStyle/>
        <a:p>
          <a:r>
            <a:rPr lang="en-AU" sz="1800" dirty="0"/>
            <a:t>Data Preprocessing Organize images into structured directories and create a </a:t>
          </a:r>
          <a:r>
            <a:rPr lang="en-AU" sz="1800" dirty="0" err="1"/>
            <a:t>DataFrame</a:t>
          </a:r>
          <a:r>
            <a:rPr lang="en-AU" sz="1800" dirty="0"/>
            <a:t> for managing image paths and labels</a:t>
          </a:r>
          <a:r>
            <a:rPr lang="en-AU" sz="1700" dirty="0"/>
            <a:t>.</a:t>
          </a:r>
          <a:endParaRPr lang="en-US" sz="1700" dirty="0"/>
        </a:p>
      </dgm:t>
    </dgm:pt>
    <dgm:pt modelId="{A0785158-BDC6-40CA-BC87-A578CDCD496D}" type="parTrans" cxnId="{441E456A-D243-418D-9B49-B6760660D2F3}">
      <dgm:prSet/>
      <dgm:spPr/>
      <dgm:t>
        <a:bodyPr/>
        <a:lstStyle/>
        <a:p>
          <a:endParaRPr lang="en-US"/>
        </a:p>
      </dgm:t>
    </dgm:pt>
    <dgm:pt modelId="{E300B5BE-71FD-4199-8E69-5B1CFDA8ABF2}" type="sibTrans" cxnId="{441E456A-D243-418D-9B49-B6760660D2F3}">
      <dgm:prSet/>
      <dgm:spPr/>
      <dgm:t>
        <a:bodyPr/>
        <a:lstStyle/>
        <a:p>
          <a:endParaRPr lang="en-US"/>
        </a:p>
      </dgm:t>
    </dgm:pt>
    <dgm:pt modelId="{F5E892F6-F0FB-4FA2-B880-2A9330E5FCF0}">
      <dgm:prSet/>
      <dgm:spPr/>
      <dgm:t>
        <a:bodyPr/>
        <a:lstStyle/>
        <a:p>
          <a:r>
            <a:rPr lang="en-AU"/>
            <a:t>Create Data Generators Organize images into structured directories and create a DataFrame for managing image paths and labels.</a:t>
          </a:r>
          <a:endParaRPr lang="en-US"/>
        </a:p>
      </dgm:t>
    </dgm:pt>
    <dgm:pt modelId="{B3DA3F40-360E-4A67-9D9A-904CB2B1C02A}" type="parTrans" cxnId="{D9DA798F-0A97-4245-92EA-46E492D01F8B}">
      <dgm:prSet/>
      <dgm:spPr/>
      <dgm:t>
        <a:bodyPr/>
        <a:lstStyle/>
        <a:p>
          <a:endParaRPr lang="en-US"/>
        </a:p>
      </dgm:t>
    </dgm:pt>
    <dgm:pt modelId="{4409FADB-6B12-413D-BCC3-F0DFA27FE029}" type="sibTrans" cxnId="{D9DA798F-0A97-4245-92EA-46E492D01F8B}">
      <dgm:prSet/>
      <dgm:spPr/>
      <dgm:t>
        <a:bodyPr/>
        <a:lstStyle/>
        <a:p>
          <a:endParaRPr lang="en-US"/>
        </a:p>
      </dgm:t>
    </dgm:pt>
    <dgm:pt modelId="{C56EB663-668D-4F39-A53C-0C271E3A0AE4}">
      <dgm:prSet/>
      <dgm:spPr/>
      <dgm:t>
        <a:bodyPr/>
        <a:lstStyle/>
        <a:p>
          <a:r>
            <a:rPr lang="en-AU"/>
            <a:t>Build the Model </a:t>
          </a:r>
          <a:endParaRPr lang="en-US"/>
        </a:p>
      </dgm:t>
    </dgm:pt>
    <dgm:pt modelId="{AF26752A-C0BF-47D6-BD4D-512EDFE03E7F}" type="parTrans" cxnId="{829A7D7A-5DC0-4AE8-8FE4-AA1AA89E01B0}">
      <dgm:prSet/>
      <dgm:spPr/>
      <dgm:t>
        <a:bodyPr/>
        <a:lstStyle/>
        <a:p>
          <a:endParaRPr lang="en-US"/>
        </a:p>
      </dgm:t>
    </dgm:pt>
    <dgm:pt modelId="{CDF4BB71-08D9-49C6-844D-80C4BEC5AF7A}" type="sibTrans" cxnId="{829A7D7A-5DC0-4AE8-8FE4-AA1AA89E01B0}">
      <dgm:prSet/>
      <dgm:spPr/>
      <dgm:t>
        <a:bodyPr/>
        <a:lstStyle/>
        <a:p>
          <a:endParaRPr lang="en-US"/>
        </a:p>
      </dgm:t>
    </dgm:pt>
    <dgm:pt modelId="{C0275140-5A46-4724-B41F-303A79B8EB58}">
      <dgm:prSet/>
      <dgm:spPr/>
      <dgm:t>
        <a:bodyPr/>
        <a:lstStyle/>
        <a:p>
          <a:r>
            <a:rPr lang="en-AU"/>
            <a:t>Compile the Model Choose a CNN architecture chose VGG16, ResNet) </a:t>
          </a:r>
          <a:endParaRPr lang="en-US"/>
        </a:p>
      </dgm:t>
    </dgm:pt>
    <dgm:pt modelId="{ECD28B1D-3C12-432F-9FF1-1DC04D31AAC9}" type="parTrans" cxnId="{302B757C-FA89-4CAA-A399-BD987CDEB0A4}">
      <dgm:prSet/>
      <dgm:spPr/>
      <dgm:t>
        <a:bodyPr/>
        <a:lstStyle/>
        <a:p>
          <a:endParaRPr lang="en-US"/>
        </a:p>
      </dgm:t>
    </dgm:pt>
    <dgm:pt modelId="{59462E65-B8C1-4049-BA15-725493F33470}" type="sibTrans" cxnId="{302B757C-FA89-4CAA-A399-BD987CDEB0A4}">
      <dgm:prSet/>
      <dgm:spPr/>
      <dgm:t>
        <a:bodyPr/>
        <a:lstStyle/>
        <a:p>
          <a:endParaRPr lang="en-US"/>
        </a:p>
      </dgm:t>
    </dgm:pt>
    <dgm:pt modelId="{B200E2C0-91D6-4311-9949-090220BD7F8A}">
      <dgm:prSet/>
      <dgm:spPr/>
      <dgm:t>
        <a:bodyPr/>
        <a:lstStyle/>
        <a:p>
          <a:r>
            <a:rPr lang="en-AU"/>
            <a:t>Train the Model Define optimizer, loss function, and metrics </a:t>
          </a:r>
          <a:endParaRPr lang="en-US"/>
        </a:p>
      </dgm:t>
    </dgm:pt>
    <dgm:pt modelId="{6888FA6C-73D5-4FCE-A682-EC5C4E1EFD22}" type="parTrans" cxnId="{8182C701-0BDA-4F46-A3DB-55D252775699}">
      <dgm:prSet/>
      <dgm:spPr/>
      <dgm:t>
        <a:bodyPr/>
        <a:lstStyle/>
        <a:p>
          <a:endParaRPr lang="en-US"/>
        </a:p>
      </dgm:t>
    </dgm:pt>
    <dgm:pt modelId="{972BE267-0AF1-4734-86D4-648C117AFA57}" type="sibTrans" cxnId="{8182C701-0BDA-4F46-A3DB-55D252775699}">
      <dgm:prSet/>
      <dgm:spPr/>
      <dgm:t>
        <a:bodyPr/>
        <a:lstStyle/>
        <a:p>
          <a:endParaRPr lang="en-US"/>
        </a:p>
      </dgm:t>
    </dgm:pt>
    <dgm:pt modelId="{485309C5-8E7C-4FAB-87FC-91B3700A8FAD}">
      <dgm:prSet/>
      <dgm:spPr/>
      <dgm:t>
        <a:bodyPr/>
        <a:lstStyle/>
        <a:p>
          <a:r>
            <a:rPr lang="en-AU"/>
            <a:t>Evaluate the Model </a:t>
          </a:r>
          <a:endParaRPr lang="en-US"/>
        </a:p>
      </dgm:t>
    </dgm:pt>
    <dgm:pt modelId="{2A2A38FA-DD82-4CE0-96FA-0CE6F76F7EC9}" type="parTrans" cxnId="{31EE3A73-63F1-4F21-9855-CC29360AA73A}">
      <dgm:prSet/>
      <dgm:spPr/>
      <dgm:t>
        <a:bodyPr/>
        <a:lstStyle/>
        <a:p>
          <a:endParaRPr lang="en-US"/>
        </a:p>
      </dgm:t>
    </dgm:pt>
    <dgm:pt modelId="{4A4DE0C8-D97A-414F-9238-01B186142360}" type="sibTrans" cxnId="{31EE3A73-63F1-4F21-9855-CC29360AA73A}">
      <dgm:prSet/>
      <dgm:spPr/>
      <dgm:t>
        <a:bodyPr/>
        <a:lstStyle/>
        <a:p>
          <a:endParaRPr lang="en-US"/>
        </a:p>
      </dgm:t>
    </dgm:pt>
    <dgm:pt modelId="{59BCC683-C80E-4EB6-8469-8CD8E0898D33}">
      <dgm:prSet/>
      <dgm:spPr/>
      <dgm:t>
        <a:bodyPr/>
        <a:lstStyle/>
        <a:p>
          <a:r>
            <a:rPr lang="en-AU"/>
            <a:t>Visualize Results </a:t>
          </a:r>
          <a:endParaRPr lang="en-US"/>
        </a:p>
      </dgm:t>
    </dgm:pt>
    <dgm:pt modelId="{3E8FDE44-78D5-4962-BA26-6A9065182265}" type="parTrans" cxnId="{96590CFD-2047-4E01-8F6E-34BA84F4BB39}">
      <dgm:prSet/>
      <dgm:spPr/>
      <dgm:t>
        <a:bodyPr/>
        <a:lstStyle/>
        <a:p>
          <a:endParaRPr lang="en-US"/>
        </a:p>
      </dgm:t>
    </dgm:pt>
    <dgm:pt modelId="{E46F1F2E-9363-4BBE-97ED-CB251D8BC6E0}" type="sibTrans" cxnId="{96590CFD-2047-4E01-8F6E-34BA84F4BB39}">
      <dgm:prSet/>
      <dgm:spPr/>
      <dgm:t>
        <a:bodyPr/>
        <a:lstStyle/>
        <a:p>
          <a:endParaRPr lang="en-US"/>
        </a:p>
      </dgm:t>
    </dgm:pt>
    <dgm:pt modelId="{80AC9B1A-D371-4700-A985-93FD783F7141}">
      <dgm:prSet/>
      <dgm:spPr/>
      <dgm:t>
        <a:bodyPr/>
        <a:lstStyle/>
        <a:p>
          <a:r>
            <a:rPr lang="en-AU"/>
            <a:t>Optimize the Model</a:t>
          </a:r>
          <a:endParaRPr lang="en-US"/>
        </a:p>
      </dgm:t>
    </dgm:pt>
    <dgm:pt modelId="{DFCFF5A7-DFA5-44AA-9CB3-9F223EC084D0}" type="parTrans" cxnId="{F19C7101-3EC2-4247-9F02-5FF374162170}">
      <dgm:prSet/>
      <dgm:spPr/>
      <dgm:t>
        <a:bodyPr/>
        <a:lstStyle/>
        <a:p>
          <a:endParaRPr lang="en-US"/>
        </a:p>
      </dgm:t>
    </dgm:pt>
    <dgm:pt modelId="{ED55BDD9-D35A-45FB-9EE8-364FACA0D438}" type="sibTrans" cxnId="{F19C7101-3EC2-4247-9F02-5FF374162170}">
      <dgm:prSet/>
      <dgm:spPr/>
      <dgm:t>
        <a:bodyPr/>
        <a:lstStyle/>
        <a:p>
          <a:endParaRPr lang="en-US"/>
        </a:p>
      </dgm:t>
    </dgm:pt>
    <dgm:pt modelId="{B2809015-937B-4A7E-9E51-0E3343967A58}" type="pres">
      <dgm:prSet presAssocID="{008FCA2A-D338-4194-B693-12D797FE2CD1}" presName="vert0" presStyleCnt="0">
        <dgm:presLayoutVars>
          <dgm:dir/>
          <dgm:animOne val="branch"/>
          <dgm:animLvl val="lvl"/>
        </dgm:presLayoutVars>
      </dgm:prSet>
      <dgm:spPr/>
    </dgm:pt>
    <dgm:pt modelId="{DCCBCFA9-08DF-4272-A57E-3809721EBFC3}" type="pres">
      <dgm:prSet presAssocID="{3901F585-08B3-4508-859F-DC6D22C0936C}" presName="thickLine" presStyleLbl="alignNode1" presStyleIdx="0" presStyleCnt="8"/>
      <dgm:spPr/>
    </dgm:pt>
    <dgm:pt modelId="{08A454F9-AB6C-4639-8B58-7E6794474B13}" type="pres">
      <dgm:prSet presAssocID="{3901F585-08B3-4508-859F-DC6D22C0936C}" presName="horz1" presStyleCnt="0"/>
      <dgm:spPr/>
    </dgm:pt>
    <dgm:pt modelId="{D83F0ED1-4D41-404B-957E-841F476190B0}" type="pres">
      <dgm:prSet presAssocID="{3901F585-08B3-4508-859F-DC6D22C0936C}" presName="tx1" presStyleLbl="revTx" presStyleIdx="0" presStyleCnt="8" custScaleY="140234"/>
      <dgm:spPr/>
    </dgm:pt>
    <dgm:pt modelId="{AF2FA3B0-7C5E-4643-B3C0-8BEFB505E57A}" type="pres">
      <dgm:prSet presAssocID="{3901F585-08B3-4508-859F-DC6D22C0936C}" presName="vert1" presStyleCnt="0"/>
      <dgm:spPr/>
    </dgm:pt>
    <dgm:pt modelId="{FF245764-0C34-4A8D-A535-D240C5830F3F}" type="pres">
      <dgm:prSet presAssocID="{F5E892F6-F0FB-4FA2-B880-2A9330E5FCF0}" presName="thickLine" presStyleLbl="alignNode1" presStyleIdx="1" presStyleCnt="8"/>
      <dgm:spPr/>
    </dgm:pt>
    <dgm:pt modelId="{FFDC38EB-4B44-450C-8401-FEBA86698B5F}" type="pres">
      <dgm:prSet presAssocID="{F5E892F6-F0FB-4FA2-B880-2A9330E5FCF0}" presName="horz1" presStyleCnt="0"/>
      <dgm:spPr/>
    </dgm:pt>
    <dgm:pt modelId="{A392CE75-30B5-48C2-9270-CC05FE9744A0}" type="pres">
      <dgm:prSet presAssocID="{F5E892F6-F0FB-4FA2-B880-2A9330E5FCF0}" presName="tx1" presStyleLbl="revTx" presStyleIdx="1" presStyleCnt="8"/>
      <dgm:spPr/>
    </dgm:pt>
    <dgm:pt modelId="{159033E3-311D-4730-B97A-1DF5ADB3D662}" type="pres">
      <dgm:prSet presAssocID="{F5E892F6-F0FB-4FA2-B880-2A9330E5FCF0}" presName="vert1" presStyleCnt="0"/>
      <dgm:spPr/>
    </dgm:pt>
    <dgm:pt modelId="{D9FD5223-700A-4CD9-A629-351E8A6C05AE}" type="pres">
      <dgm:prSet presAssocID="{C56EB663-668D-4F39-A53C-0C271E3A0AE4}" presName="thickLine" presStyleLbl="alignNode1" presStyleIdx="2" presStyleCnt="8"/>
      <dgm:spPr/>
    </dgm:pt>
    <dgm:pt modelId="{F9F4886F-E70F-4845-B664-DABE10DADE56}" type="pres">
      <dgm:prSet presAssocID="{C56EB663-668D-4F39-A53C-0C271E3A0AE4}" presName="horz1" presStyleCnt="0"/>
      <dgm:spPr/>
    </dgm:pt>
    <dgm:pt modelId="{A7722D8C-BDC8-4B7F-AEB0-70E15A9A17D7}" type="pres">
      <dgm:prSet presAssocID="{C56EB663-668D-4F39-A53C-0C271E3A0AE4}" presName="tx1" presStyleLbl="revTx" presStyleIdx="2" presStyleCnt="8"/>
      <dgm:spPr/>
    </dgm:pt>
    <dgm:pt modelId="{1A63D6FD-90EA-4517-925F-FA612C2A173D}" type="pres">
      <dgm:prSet presAssocID="{C56EB663-668D-4F39-A53C-0C271E3A0AE4}" presName="vert1" presStyleCnt="0"/>
      <dgm:spPr/>
    </dgm:pt>
    <dgm:pt modelId="{2715D28C-1EED-4687-A37D-0407990B3DF6}" type="pres">
      <dgm:prSet presAssocID="{C0275140-5A46-4724-B41F-303A79B8EB58}" presName="thickLine" presStyleLbl="alignNode1" presStyleIdx="3" presStyleCnt="8"/>
      <dgm:spPr/>
    </dgm:pt>
    <dgm:pt modelId="{C4D1B243-56A1-49AB-899B-0E6667F8C24B}" type="pres">
      <dgm:prSet presAssocID="{C0275140-5A46-4724-B41F-303A79B8EB58}" presName="horz1" presStyleCnt="0"/>
      <dgm:spPr/>
    </dgm:pt>
    <dgm:pt modelId="{BC443CF5-2985-4BD3-9889-1D4514AB2FC1}" type="pres">
      <dgm:prSet presAssocID="{C0275140-5A46-4724-B41F-303A79B8EB58}" presName="tx1" presStyleLbl="revTx" presStyleIdx="3" presStyleCnt="8"/>
      <dgm:spPr/>
    </dgm:pt>
    <dgm:pt modelId="{D0C297FE-4D97-4515-9C6C-EDA9E54821B9}" type="pres">
      <dgm:prSet presAssocID="{C0275140-5A46-4724-B41F-303A79B8EB58}" presName="vert1" presStyleCnt="0"/>
      <dgm:spPr/>
    </dgm:pt>
    <dgm:pt modelId="{B915949F-0D3C-4845-BF96-72EF64640C44}" type="pres">
      <dgm:prSet presAssocID="{B200E2C0-91D6-4311-9949-090220BD7F8A}" presName="thickLine" presStyleLbl="alignNode1" presStyleIdx="4" presStyleCnt="8"/>
      <dgm:spPr/>
    </dgm:pt>
    <dgm:pt modelId="{A3F2C7F7-08D3-4E71-879E-041FB6E237CF}" type="pres">
      <dgm:prSet presAssocID="{B200E2C0-91D6-4311-9949-090220BD7F8A}" presName="horz1" presStyleCnt="0"/>
      <dgm:spPr/>
    </dgm:pt>
    <dgm:pt modelId="{AC4DB972-642E-49D2-8DEB-29A069F8004B}" type="pres">
      <dgm:prSet presAssocID="{B200E2C0-91D6-4311-9949-090220BD7F8A}" presName="tx1" presStyleLbl="revTx" presStyleIdx="4" presStyleCnt="8"/>
      <dgm:spPr/>
    </dgm:pt>
    <dgm:pt modelId="{F6559943-F6A2-44A6-BBC6-46191BBBB2F7}" type="pres">
      <dgm:prSet presAssocID="{B200E2C0-91D6-4311-9949-090220BD7F8A}" presName="vert1" presStyleCnt="0"/>
      <dgm:spPr/>
    </dgm:pt>
    <dgm:pt modelId="{18E1BCAF-A9D3-463D-8A77-1638DA6EB239}" type="pres">
      <dgm:prSet presAssocID="{485309C5-8E7C-4FAB-87FC-91B3700A8FAD}" presName="thickLine" presStyleLbl="alignNode1" presStyleIdx="5" presStyleCnt="8"/>
      <dgm:spPr/>
    </dgm:pt>
    <dgm:pt modelId="{44026639-F43B-408B-9AF4-08757BDEFB03}" type="pres">
      <dgm:prSet presAssocID="{485309C5-8E7C-4FAB-87FC-91B3700A8FAD}" presName="horz1" presStyleCnt="0"/>
      <dgm:spPr/>
    </dgm:pt>
    <dgm:pt modelId="{4F81D6A8-80A5-4A6A-815D-9CB20548708A}" type="pres">
      <dgm:prSet presAssocID="{485309C5-8E7C-4FAB-87FC-91B3700A8FAD}" presName="tx1" presStyleLbl="revTx" presStyleIdx="5" presStyleCnt="8"/>
      <dgm:spPr/>
    </dgm:pt>
    <dgm:pt modelId="{CDF73B3A-C786-481D-96D8-4E783166E524}" type="pres">
      <dgm:prSet presAssocID="{485309C5-8E7C-4FAB-87FC-91B3700A8FAD}" presName="vert1" presStyleCnt="0"/>
      <dgm:spPr/>
    </dgm:pt>
    <dgm:pt modelId="{D1521FC9-AA6C-4C8A-B0B3-438096F181F8}" type="pres">
      <dgm:prSet presAssocID="{59BCC683-C80E-4EB6-8469-8CD8E0898D33}" presName="thickLine" presStyleLbl="alignNode1" presStyleIdx="6" presStyleCnt="8"/>
      <dgm:spPr/>
    </dgm:pt>
    <dgm:pt modelId="{916771AF-9FD4-4660-BC4F-98FE3A4B6CE4}" type="pres">
      <dgm:prSet presAssocID="{59BCC683-C80E-4EB6-8469-8CD8E0898D33}" presName="horz1" presStyleCnt="0"/>
      <dgm:spPr/>
    </dgm:pt>
    <dgm:pt modelId="{B475B152-F055-4CAB-A450-ADFAFFCBD6EE}" type="pres">
      <dgm:prSet presAssocID="{59BCC683-C80E-4EB6-8469-8CD8E0898D33}" presName="tx1" presStyleLbl="revTx" presStyleIdx="6" presStyleCnt="8"/>
      <dgm:spPr/>
    </dgm:pt>
    <dgm:pt modelId="{7365ADD1-168A-4691-85DF-39B08759F174}" type="pres">
      <dgm:prSet presAssocID="{59BCC683-C80E-4EB6-8469-8CD8E0898D33}" presName="vert1" presStyleCnt="0"/>
      <dgm:spPr/>
    </dgm:pt>
    <dgm:pt modelId="{1660B090-B4E2-422A-B1FD-C74C3F668549}" type="pres">
      <dgm:prSet presAssocID="{80AC9B1A-D371-4700-A985-93FD783F7141}" presName="thickLine" presStyleLbl="alignNode1" presStyleIdx="7" presStyleCnt="8"/>
      <dgm:spPr/>
    </dgm:pt>
    <dgm:pt modelId="{1EBBDD6E-F641-42C7-8AEB-F700C801D486}" type="pres">
      <dgm:prSet presAssocID="{80AC9B1A-D371-4700-A985-93FD783F7141}" presName="horz1" presStyleCnt="0"/>
      <dgm:spPr/>
    </dgm:pt>
    <dgm:pt modelId="{2129C752-27BB-4E23-A451-AC8AC4F9FEFA}" type="pres">
      <dgm:prSet presAssocID="{80AC9B1A-D371-4700-A985-93FD783F7141}" presName="tx1" presStyleLbl="revTx" presStyleIdx="7" presStyleCnt="8"/>
      <dgm:spPr/>
    </dgm:pt>
    <dgm:pt modelId="{F6F2ECDC-B2CA-48C8-A8FF-037F99C6829E}" type="pres">
      <dgm:prSet presAssocID="{80AC9B1A-D371-4700-A985-93FD783F7141}" presName="vert1" presStyleCnt="0"/>
      <dgm:spPr/>
    </dgm:pt>
  </dgm:ptLst>
  <dgm:cxnLst>
    <dgm:cxn modelId="{F19C7101-3EC2-4247-9F02-5FF374162170}" srcId="{008FCA2A-D338-4194-B693-12D797FE2CD1}" destId="{80AC9B1A-D371-4700-A985-93FD783F7141}" srcOrd="7" destOrd="0" parTransId="{DFCFF5A7-DFA5-44AA-9CB3-9F223EC084D0}" sibTransId="{ED55BDD9-D35A-45FB-9EE8-364FACA0D438}"/>
    <dgm:cxn modelId="{8182C701-0BDA-4F46-A3DB-55D252775699}" srcId="{008FCA2A-D338-4194-B693-12D797FE2CD1}" destId="{B200E2C0-91D6-4311-9949-090220BD7F8A}" srcOrd="4" destOrd="0" parTransId="{6888FA6C-73D5-4FCE-A682-EC5C4E1EFD22}" sibTransId="{972BE267-0AF1-4734-86D4-648C117AFA57}"/>
    <dgm:cxn modelId="{441E456A-D243-418D-9B49-B6760660D2F3}" srcId="{008FCA2A-D338-4194-B693-12D797FE2CD1}" destId="{3901F585-08B3-4508-859F-DC6D22C0936C}" srcOrd="0" destOrd="0" parTransId="{A0785158-BDC6-40CA-BC87-A578CDCD496D}" sibTransId="{E300B5BE-71FD-4199-8E69-5B1CFDA8ABF2}"/>
    <dgm:cxn modelId="{DDC47D6C-9E42-45FB-BC3C-34FA71D55E06}" type="presOf" srcId="{80AC9B1A-D371-4700-A985-93FD783F7141}" destId="{2129C752-27BB-4E23-A451-AC8AC4F9FEFA}" srcOrd="0" destOrd="0" presId="urn:microsoft.com/office/officeart/2008/layout/LinedList"/>
    <dgm:cxn modelId="{31EE3A73-63F1-4F21-9855-CC29360AA73A}" srcId="{008FCA2A-D338-4194-B693-12D797FE2CD1}" destId="{485309C5-8E7C-4FAB-87FC-91B3700A8FAD}" srcOrd="5" destOrd="0" parTransId="{2A2A38FA-DD82-4CE0-96FA-0CE6F76F7EC9}" sibTransId="{4A4DE0C8-D97A-414F-9238-01B186142360}"/>
    <dgm:cxn modelId="{337B8B53-F986-471A-9C28-D80236FD9F22}" type="presOf" srcId="{C0275140-5A46-4724-B41F-303A79B8EB58}" destId="{BC443CF5-2985-4BD3-9889-1D4514AB2FC1}" srcOrd="0" destOrd="0" presId="urn:microsoft.com/office/officeart/2008/layout/LinedList"/>
    <dgm:cxn modelId="{9E4B9D55-99D4-4995-899A-B80046852A2C}" type="presOf" srcId="{485309C5-8E7C-4FAB-87FC-91B3700A8FAD}" destId="{4F81D6A8-80A5-4A6A-815D-9CB20548708A}" srcOrd="0" destOrd="0" presId="urn:microsoft.com/office/officeart/2008/layout/LinedList"/>
    <dgm:cxn modelId="{829A7D7A-5DC0-4AE8-8FE4-AA1AA89E01B0}" srcId="{008FCA2A-D338-4194-B693-12D797FE2CD1}" destId="{C56EB663-668D-4F39-A53C-0C271E3A0AE4}" srcOrd="2" destOrd="0" parTransId="{AF26752A-C0BF-47D6-BD4D-512EDFE03E7F}" sibTransId="{CDF4BB71-08D9-49C6-844D-80C4BEC5AF7A}"/>
    <dgm:cxn modelId="{302B757C-FA89-4CAA-A399-BD987CDEB0A4}" srcId="{008FCA2A-D338-4194-B693-12D797FE2CD1}" destId="{C0275140-5A46-4724-B41F-303A79B8EB58}" srcOrd="3" destOrd="0" parTransId="{ECD28B1D-3C12-432F-9FF1-1DC04D31AAC9}" sibTransId="{59462E65-B8C1-4049-BA15-725493F33470}"/>
    <dgm:cxn modelId="{D9DA798F-0A97-4245-92EA-46E492D01F8B}" srcId="{008FCA2A-D338-4194-B693-12D797FE2CD1}" destId="{F5E892F6-F0FB-4FA2-B880-2A9330E5FCF0}" srcOrd="1" destOrd="0" parTransId="{B3DA3F40-360E-4A67-9D9A-904CB2B1C02A}" sibTransId="{4409FADB-6B12-413D-BCC3-F0DFA27FE029}"/>
    <dgm:cxn modelId="{A8FF9D97-2962-42F2-B373-F60DF666EB04}" type="presOf" srcId="{C56EB663-668D-4F39-A53C-0C271E3A0AE4}" destId="{A7722D8C-BDC8-4B7F-AEB0-70E15A9A17D7}" srcOrd="0" destOrd="0" presId="urn:microsoft.com/office/officeart/2008/layout/LinedList"/>
    <dgm:cxn modelId="{AE453E98-E188-4053-967B-1CF85714B25E}" type="presOf" srcId="{B200E2C0-91D6-4311-9949-090220BD7F8A}" destId="{AC4DB972-642E-49D2-8DEB-29A069F8004B}" srcOrd="0" destOrd="0" presId="urn:microsoft.com/office/officeart/2008/layout/LinedList"/>
    <dgm:cxn modelId="{894929DE-FC0E-4D8C-9E92-620BF6E3A657}" type="presOf" srcId="{3901F585-08B3-4508-859F-DC6D22C0936C}" destId="{D83F0ED1-4D41-404B-957E-841F476190B0}" srcOrd="0" destOrd="0" presId="urn:microsoft.com/office/officeart/2008/layout/LinedList"/>
    <dgm:cxn modelId="{AECF59E4-015C-46A5-9DCF-E3820A5DE26B}" type="presOf" srcId="{008FCA2A-D338-4194-B693-12D797FE2CD1}" destId="{B2809015-937B-4A7E-9E51-0E3343967A58}" srcOrd="0" destOrd="0" presId="urn:microsoft.com/office/officeart/2008/layout/LinedList"/>
    <dgm:cxn modelId="{5C5F34E5-EF20-49BF-8918-A7470741BBAD}" type="presOf" srcId="{59BCC683-C80E-4EB6-8469-8CD8E0898D33}" destId="{B475B152-F055-4CAB-A450-ADFAFFCBD6EE}" srcOrd="0" destOrd="0" presId="urn:microsoft.com/office/officeart/2008/layout/LinedList"/>
    <dgm:cxn modelId="{78EA71FB-20AF-43D7-937F-31651B42CD19}" type="presOf" srcId="{F5E892F6-F0FB-4FA2-B880-2A9330E5FCF0}" destId="{A392CE75-30B5-48C2-9270-CC05FE9744A0}" srcOrd="0" destOrd="0" presId="urn:microsoft.com/office/officeart/2008/layout/LinedList"/>
    <dgm:cxn modelId="{96590CFD-2047-4E01-8F6E-34BA84F4BB39}" srcId="{008FCA2A-D338-4194-B693-12D797FE2CD1}" destId="{59BCC683-C80E-4EB6-8469-8CD8E0898D33}" srcOrd="6" destOrd="0" parTransId="{3E8FDE44-78D5-4962-BA26-6A9065182265}" sibTransId="{E46F1F2E-9363-4BBE-97ED-CB251D8BC6E0}"/>
    <dgm:cxn modelId="{B6F812B0-05E8-4535-8BAC-1AAC7066E395}" type="presParOf" srcId="{B2809015-937B-4A7E-9E51-0E3343967A58}" destId="{DCCBCFA9-08DF-4272-A57E-3809721EBFC3}" srcOrd="0" destOrd="0" presId="urn:microsoft.com/office/officeart/2008/layout/LinedList"/>
    <dgm:cxn modelId="{8D83B4FD-8A99-4A5C-B087-AC00C7346AE6}" type="presParOf" srcId="{B2809015-937B-4A7E-9E51-0E3343967A58}" destId="{08A454F9-AB6C-4639-8B58-7E6794474B13}" srcOrd="1" destOrd="0" presId="urn:microsoft.com/office/officeart/2008/layout/LinedList"/>
    <dgm:cxn modelId="{77DCA3CA-333F-46DB-BEAA-49DB68A1396D}" type="presParOf" srcId="{08A454F9-AB6C-4639-8B58-7E6794474B13}" destId="{D83F0ED1-4D41-404B-957E-841F476190B0}" srcOrd="0" destOrd="0" presId="urn:microsoft.com/office/officeart/2008/layout/LinedList"/>
    <dgm:cxn modelId="{DB7AD374-6A09-494E-A722-5A2375A32283}" type="presParOf" srcId="{08A454F9-AB6C-4639-8B58-7E6794474B13}" destId="{AF2FA3B0-7C5E-4643-B3C0-8BEFB505E57A}" srcOrd="1" destOrd="0" presId="urn:microsoft.com/office/officeart/2008/layout/LinedList"/>
    <dgm:cxn modelId="{61FAB2A7-22C8-4D77-A251-E9CE9FC445E4}" type="presParOf" srcId="{B2809015-937B-4A7E-9E51-0E3343967A58}" destId="{FF245764-0C34-4A8D-A535-D240C5830F3F}" srcOrd="2" destOrd="0" presId="urn:microsoft.com/office/officeart/2008/layout/LinedList"/>
    <dgm:cxn modelId="{D863F519-C54F-4AE5-AFEF-A5ED568E3F18}" type="presParOf" srcId="{B2809015-937B-4A7E-9E51-0E3343967A58}" destId="{FFDC38EB-4B44-450C-8401-FEBA86698B5F}" srcOrd="3" destOrd="0" presId="urn:microsoft.com/office/officeart/2008/layout/LinedList"/>
    <dgm:cxn modelId="{1DBFA3EB-B048-4BA9-84B3-5E8127231722}" type="presParOf" srcId="{FFDC38EB-4B44-450C-8401-FEBA86698B5F}" destId="{A392CE75-30B5-48C2-9270-CC05FE9744A0}" srcOrd="0" destOrd="0" presId="urn:microsoft.com/office/officeart/2008/layout/LinedList"/>
    <dgm:cxn modelId="{38CBAB7E-BFF9-4EE5-B16E-754D9166B545}" type="presParOf" srcId="{FFDC38EB-4B44-450C-8401-FEBA86698B5F}" destId="{159033E3-311D-4730-B97A-1DF5ADB3D662}" srcOrd="1" destOrd="0" presId="urn:microsoft.com/office/officeart/2008/layout/LinedList"/>
    <dgm:cxn modelId="{B507E7FF-DEFD-42C8-96D9-7C81D1C2692B}" type="presParOf" srcId="{B2809015-937B-4A7E-9E51-0E3343967A58}" destId="{D9FD5223-700A-4CD9-A629-351E8A6C05AE}" srcOrd="4" destOrd="0" presId="urn:microsoft.com/office/officeart/2008/layout/LinedList"/>
    <dgm:cxn modelId="{B7252FC4-B250-4CA3-996C-B50FDDDD41D5}" type="presParOf" srcId="{B2809015-937B-4A7E-9E51-0E3343967A58}" destId="{F9F4886F-E70F-4845-B664-DABE10DADE56}" srcOrd="5" destOrd="0" presId="urn:microsoft.com/office/officeart/2008/layout/LinedList"/>
    <dgm:cxn modelId="{950798D4-5A99-4C76-ADFC-9EB332A26741}" type="presParOf" srcId="{F9F4886F-E70F-4845-B664-DABE10DADE56}" destId="{A7722D8C-BDC8-4B7F-AEB0-70E15A9A17D7}" srcOrd="0" destOrd="0" presId="urn:microsoft.com/office/officeart/2008/layout/LinedList"/>
    <dgm:cxn modelId="{82E76360-1025-40A6-89D5-5BF25A0A5475}" type="presParOf" srcId="{F9F4886F-E70F-4845-B664-DABE10DADE56}" destId="{1A63D6FD-90EA-4517-925F-FA612C2A173D}" srcOrd="1" destOrd="0" presId="urn:microsoft.com/office/officeart/2008/layout/LinedList"/>
    <dgm:cxn modelId="{EA798559-5B3D-44AC-8E9A-AD7BA160E9AB}" type="presParOf" srcId="{B2809015-937B-4A7E-9E51-0E3343967A58}" destId="{2715D28C-1EED-4687-A37D-0407990B3DF6}" srcOrd="6" destOrd="0" presId="urn:microsoft.com/office/officeart/2008/layout/LinedList"/>
    <dgm:cxn modelId="{07BCD375-1575-406C-82CC-8ABF7A9BAFF5}" type="presParOf" srcId="{B2809015-937B-4A7E-9E51-0E3343967A58}" destId="{C4D1B243-56A1-49AB-899B-0E6667F8C24B}" srcOrd="7" destOrd="0" presId="urn:microsoft.com/office/officeart/2008/layout/LinedList"/>
    <dgm:cxn modelId="{83E4251B-B25A-4748-BB0A-46E3F58394F6}" type="presParOf" srcId="{C4D1B243-56A1-49AB-899B-0E6667F8C24B}" destId="{BC443CF5-2985-4BD3-9889-1D4514AB2FC1}" srcOrd="0" destOrd="0" presId="urn:microsoft.com/office/officeart/2008/layout/LinedList"/>
    <dgm:cxn modelId="{2B5D6DC5-0A2E-4FF5-898D-85A0FA64B584}" type="presParOf" srcId="{C4D1B243-56A1-49AB-899B-0E6667F8C24B}" destId="{D0C297FE-4D97-4515-9C6C-EDA9E54821B9}" srcOrd="1" destOrd="0" presId="urn:microsoft.com/office/officeart/2008/layout/LinedList"/>
    <dgm:cxn modelId="{AB1B0529-27BC-4DAD-AE30-29A617790C5D}" type="presParOf" srcId="{B2809015-937B-4A7E-9E51-0E3343967A58}" destId="{B915949F-0D3C-4845-BF96-72EF64640C44}" srcOrd="8" destOrd="0" presId="urn:microsoft.com/office/officeart/2008/layout/LinedList"/>
    <dgm:cxn modelId="{5CD95D41-0D2B-4532-BC6A-5EF8C07109CB}" type="presParOf" srcId="{B2809015-937B-4A7E-9E51-0E3343967A58}" destId="{A3F2C7F7-08D3-4E71-879E-041FB6E237CF}" srcOrd="9" destOrd="0" presId="urn:microsoft.com/office/officeart/2008/layout/LinedList"/>
    <dgm:cxn modelId="{FECD3DF8-91B4-4283-8B0E-B319122A1631}" type="presParOf" srcId="{A3F2C7F7-08D3-4E71-879E-041FB6E237CF}" destId="{AC4DB972-642E-49D2-8DEB-29A069F8004B}" srcOrd="0" destOrd="0" presId="urn:microsoft.com/office/officeart/2008/layout/LinedList"/>
    <dgm:cxn modelId="{FE9CB15B-925B-451B-8CFE-C8DCADA4E2EE}" type="presParOf" srcId="{A3F2C7F7-08D3-4E71-879E-041FB6E237CF}" destId="{F6559943-F6A2-44A6-BBC6-46191BBBB2F7}" srcOrd="1" destOrd="0" presId="urn:microsoft.com/office/officeart/2008/layout/LinedList"/>
    <dgm:cxn modelId="{91811DDB-AA5E-4F0E-AA4B-C7279B946063}" type="presParOf" srcId="{B2809015-937B-4A7E-9E51-0E3343967A58}" destId="{18E1BCAF-A9D3-463D-8A77-1638DA6EB239}" srcOrd="10" destOrd="0" presId="urn:microsoft.com/office/officeart/2008/layout/LinedList"/>
    <dgm:cxn modelId="{A8259E0F-6A1B-4AE7-AFE0-A2CAFC6C5F79}" type="presParOf" srcId="{B2809015-937B-4A7E-9E51-0E3343967A58}" destId="{44026639-F43B-408B-9AF4-08757BDEFB03}" srcOrd="11" destOrd="0" presId="urn:microsoft.com/office/officeart/2008/layout/LinedList"/>
    <dgm:cxn modelId="{3AE0CF24-E6D4-4142-8A6F-F5660FE0A2CE}" type="presParOf" srcId="{44026639-F43B-408B-9AF4-08757BDEFB03}" destId="{4F81D6A8-80A5-4A6A-815D-9CB20548708A}" srcOrd="0" destOrd="0" presId="urn:microsoft.com/office/officeart/2008/layout/LinedList"/>
    <dgm:cxn modelId="{18840738-1EAC-44F9-8186-0376530E5E56}" type="presParOf" srcId="{44026639-F43B-408B-9AF4-08757BDEFB03}" destId="{CDF73B3A-C786-481D-96D8-4E783166E524}" srcOrd="1" destOrd="0" presId="urn:microsoft.com/office/officeart/2008/layout/LinedList"/>
    <dgm:cxn modelId="{86BFCAA4-681C-46B1-AEA9-04D27A7B0C96}" type="presParOf" srcId="{B2809015-937B-4A7E-9E51-0E3343967A58}" destId="{D1521FC9-AA6C-4C8A-B0B3-438096F181F8}" srcOrd="12" destOrd="0" presId="urn:microsoft.com/office/officeart/2008/layout/LinedList"/>
    <dgm:cxn modelId="{F7CC73E1-5324-42F7-97FD-B1600A5976E2}" type="presParOf" srcId="{B2809015-937B-4A7E-9E51-0E3343967A58}" destId="{916771AF-9FD4-4660-BC4F-98FE3A4B6CE4}" srcOrd="13" destOrd="0" presId="urn:microsoft.com/office/officeart/2008/layout/LinedList"/>
    <dgm:cxn modelId="{4774E4D1-8039-4D78-851C-F3748276BB09}" type="presParOf" srcId="{916771AF-9FD4-4660-BC4F-98FE3A4B6CE4}" destId="{B475B152-F055-4CAB-A450-ADFAFFCBD6EE}" srcOrd="0" destOrd="0" presId="urn:microsoft.com/office/officeart/2008/layout/LinedList"/>
    <dgm:cxn modelId="{4A972D81-E2F5-450A-8027-72E029F91A92}" type="presParOf" srcId="{916771AF-9FD4-4660-BC4F-98FE3A4B6CE4}" destId="{7365ADD1-168A-4691-85DF-39B08759F174}" srcOrd="1" destOrd="0" presId="urn:microsoft.com/office/officeart/2008/layout/LinedList"/>
    <dgm:cxn modelId="{E517E500-3DF5-4FB6-8376-8CDEEE9B3680}" type="presParOf" srcId="{B2809015-937B-4A7E-9E51-0E3343967A58}" destId="{1660B090-B4E2-422A-B1FD-C74C3F668549}" srcOrd="14" destOrd="0" presId="urn:microsoft.com/office/officeart/2008/layout/LinedList"/>
    <dgm:cxn modelId="{A45E3A01-A01B-4B15-AF38-4F86B69E9755}" type="presParOf" srcId="{B2809015-937B-4A7E-9E51-0E3343967A58}" destId="{1EBBDD6E-F641-42C7-8AEB-F700C801D486}" srcOrd="15" destOrd="0" presId="urn:microsoft.com/office/officeart/2008/layout/LinedList"/>
    <dgm:cxn modelId="{D8E296B5-CB14-40FE-B2F7-97ED6EF801F8}" type="presParOf" srcId="{1EBBDD6E-F641-42C7-8AEB-F700C801D486}" destId="{2129C752-27BB-4E23-A451-AC8AC4F9FEFA}" srcOrd="0" destOrd="0" presId="urn:microsoft.com/office/officeart/2008/layout/LinedList"/>
    <dgm:cxn modelId="{0DB45710-FC60-4824-904C-1A45A9882312}" type="presParOf" srcId="{1EBBDD6E-F641-42C7-8AEB-F700C801D486}" destId="{F6F2ECDC-B2CA-48C8-A8FF-037F99C682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58E5A-62F0-494A-B043-E7BD016375B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0495C4C-2AF1-492C-BC96-E534B115AAA8}">
      <dgm:prSet/>
      <dgm:spPr/>
      <dgm:t>
        <a:bodyPr/>
        <a:lstStyle/>
        <a:p>
          <a:r>
            <a:rPr lang="en-AU" b="1" dirty="0"/>
            <a:t>Three Models </a:t>
          </a:r>
          <a:r>
            <a:rPr lang="en-AU" b="1" dirty="0" err="1"/>
            <a:t>Evaluated</a:t>
          </a:r>
          <a:r>
            <a:rPr lang="en-AU" dirty="0" err="1"/>
            <a:t>:</a:t>
          </a:r>
          <a:r>
            <a:rPr lang="en-AU" b="1" dirty="0" err="1"/>
            <a:t>Simple</a:t>
          </a:r>
          <a:r>
            <a:rPr lang="en-AU" b="1" dirty="0"/>
            <a:t> CNN</a:t>
          </a:r>
          <a:r>
            <a:rPr lang="en-AU" dirty="0"/>
            <a:t>: Achieved an accuracy of 50</a:t>
          </a:r>
          <a:r>
            <a:rPr lang="en-AU" b="1" dirty="0"/>
            <a:t>.00%</a:t>
          </a:r>
          <a:r>
            <a:rPr lang="en-AU" dirty="0"/>
            <a:t> with a loss of </a:t>
          </a:r>
          <a:r>
            <a:rPr lang="en-AU" b="1" dirty="0"/>
            <a:t>0.6931</a:t>
          </a:r>
          <a:r>
            <a:rPr lang="en-AU" dirty="0"/>
            <a:t>.</a:t>
          </a:r>
          <a:endParaRPr lang="en-US" dirty="0"/>
        </a:p>
      </dgm:t>
    </dgm:pt>
    <dgm:pt modelId="{822CCB8D-0CB7-44E8-9057-9F19DD470FF1}" type="parTrans" cxnId="{E1DD0940-6725-4D92-A143-D44429F148E3}">
      <dgm:prSet/>
      <dgm:spPr/>
      <dgm:t>
        <a:bodyPr/>
        <a:lstStyle/>
        <a:p>
          <a:endParaRPr lang="en-US"/>
        </a:p>
      </dgm:t>
    </dgm:pt>
    <dgm:pt modelId="{416FA550-4C5D-405A-B0A2-1441DCF28A7D}" type="sibTrans" cxnId="{E1DD0940-6725-4D92-A143-D44429F148E3}">
      <dgm:prSet/>
      <dgm:spPr/>
      <dgm:t>
        <a:bodyPr/>
        <a:lstStyle/>
        <a:p>
          <a:endParaRPr lang="en-US"/>
        </a:p>
      </dgm:t>
    </dgm:pt>
    <dgm:pt modelId="{25837FB0-83C0-4783-941C-DCA97DCAED5D}">
      <dgm:prSet/>
      <dgm:spPr/>
      <dgm:t>
        <a:bodyPr/>
        <a:lstStyle/>
        <a:p>
          <a:r>
            <a:rPr lang="en-AU" b="1" dirty="0"/>
            <a:t>ResNet50</a:t>
          </a:r>
          <a:r>
            <a:rPr lang="en-AU" dirty="0"/>
            <a:t>: Limited performance with an accuracy of 79.95</a:t>
          </a:r>
          <a:r>
            <a:rPr lang="en-AU" b="1" dirty="0"/>
            <a:t>%</a:t>
          </a:r>
          <a:r>
            <a:rPr lang="en-AU" dirty="0"/>
            <a:t> and loss of </a:t>
          </a:r>
          <a:r>
            <a:rPr lang="en-AU" b="1" dirty="0"/>
            <a:t>0.4633</a:t>
          </a:r>
          <a:r>
            <a:rPr lang="en-AU" dirty="0"/>
            <a:t>.</a:t>
          </a:r>
          <a:endParaRPr lang="en-US" dirty="0"/>
        </a:p>
      </dgm:t>
    </dgm:pt>
    <dgm:pt modelId="{472FFE2E-CC76-4E01-B765-C549BF629F62}" type="parTrans" cxnId="{78864789-92D8-4004-AE68-DCC8BC59C41E}">
      <dgm:prSet/>
      <dgm:spPr/>
      <dgm:t>
        <a:bodyPr/>
        <a:lstStyle/>
        <a:p>
          <a:endParaRPr lang="en-US"/>
        </a:p>
      </dgm:t>
    </dgm:pt>
    <dgm:pt modelId="{BB2BA87D-FACC-4579-B477-347999F7ABA4}" type="sibTrans" cxnId="{78864789-92D8-4004-AE68-DCC8BC59C41E}">
      <dgm:prSet/>
      <dgm:spPr/>
      <dgm:t>
        <a:bodyPr/>
        <a:lstStyle/>
        <a:p>
          <a:endParaRPr lang="en-US"/>
        </a:p>
      </dgm:t>
    </dgm:pt>
    <dgm:pt modelId="{4B47B9BC-FBF9-4B40-9057-588279C46A58}">
      <dgm:prSet/>
      <dgm:spPr/>
      <dgm:t>
        <a:bodyPr/>
        <a:lstStyle/>
        <a:p>
          <a:r>
            <a:rPr lang="en-AU" dirty="0"/>
            <a:t>VGG16: Demonstrated superior performance with an accuracy of 1</a:t>
          </a:r>
          <a:r>
            <a:rPr lang="en-AU" b="1" dirty="0"/>
            <a:t>.00%</a:t>
          </a:r>
          <a:r>
            <a:rPr lang="en-AU" dirty="0"/>
            <a:t> and a significantly  loss of 0.0.</a:t>
          </a:r>
          <a:endParaRPr lang="en-US" dirty="0"/>
        </a:p>
      </dgm:t>
    </dgm:pt>
    <dgm:pt modelId="{8E318703-3A7E-41E2-BC11-7A56622EA4C2}" type="parTrans" cxnId="{62184855-C9E9-420D-A36D-4C457F693D62}">
      <dgm:prSet/>
      <dgm:spPr/>
      <dgm:t>
        <a:bodyPr/>
        <a:lstStyle/>
        <a:p>
          <a:endParaRPr lang="en-US"/>
        </a:p>
      </dgm:t>
    </dgm:pt>
    <dgm:pt modelId="{B1D53A74-E01C-4C25-8641-C8314160FC2F}" type="sibTrans" cxnId="{62184855-C9E9-420D-A36D-4C457F693D62}">
      <dgm:prSet/>
      <dgm:spPr/>
      <dgm:t>
        <a:bodyPr/>
        <a:lstStyle/>
        <a:p>
          <a:endParaRPr lang="en-US"/>
        </a:p>
      </dgm:t>
    </dgm:pt>
    <dgm:pt modelId="{53344B9F-CA52-4FDD-9240-5A576DE18E11}" type="pres">
      <dgm:prSet presAssocID="{C3458E5A-62F0-494A-B043-E7BD016375B7}" presName="vert0" presStyleCnt="0">
        <dgm:presLayoutVars>
          <dgm:dir/>
          <dgm:animOne val="branch"/>
          <dgm:animLvl val="lvl"/>
        </dgm:presLayoutVars>
      </dgm:prSet>
      <dgm:spPr/>
    </dgm:pt>
    <dgm:pt modelId="{18124C08-8451-49EF-8311-A98092662816}" type="pres">
      <dgm:prSet presAssocID="{90495C4C-2AF1-492C-BC96-E534B115AAA8}" presName="thickLine" presStyleLbl="alignNode1" presStyleIdx="0" presStyleCnt="3"/>
      <dgm:spPr/>
    </dgm:pt>
    <dgm:pt modelId="{A189D634-267D-4FC8-8B26-2EC8BEDD9806}" type="pres">
      <dgm:prSet presAssocID="{90495C4C-2AF1-492C-BC96-E534B115AAA8}" presName="horz1" presStyleCnt="0"/>
      <dgm:spPr/>
    </dgm:pt>
    <dgm:pt modelId="{C2F049E5-E612-41F5-B615-999882BE9016}" type="pres">
      <dgm:prSet presAssocID="{90495C4C-2AF1-492C-BC96-E534B115AAA8}" presName="tx1" presStyleLbl="revTx" presStyleIdx="0" presStyleCnt="3"/>
      <dgm:spPr/>
    </dgm:pt>
    <dgm:pt modelId="{CC4854F3-A688-47F7-B9B6-B9D538C938B9}" type="pres">
      <dgm:prSet presAssocID="{90495C4C-2AF1-492C-BC96-E534B115AAA8}" presName="vert1" presStyleCnt="0"/>
      <dgm:spPr/>
    </dgm:pt>
    <dgm:pt modelId="{500D9092-18FC-413C-93C6-CB70F36DD282}" type="pres">
      <dgm:prSet presAssocID="{25837FB0-83C0-4783-941C-DCA97DCAED5D}" presName="thickLine" presStyleLbl="alignNode1" presStyleIdx="1" presStyleCnt="3"/>
      <dgm:spPr/>
    </dgm:pt>
    <dgm:pt modelId="{19E5BAC8-85CA-4382-AD65-64FA97DD48FE}" type="pres">
      <dgm:prSet presAssocID="{25837FB0-83C0-4783-941C-DCA97DCAED5D}" presName="horz1" presStyleCnt="0"/>
      <dgm:spPr/>
    </dgm:pt>
    <dgm:pt modelId="{AEB21149-28BC-4E33-9609-2415D2722F42}" type="pres">
      <dgm:prSet presAssocID="{25837FB0-83C0-4783-941C-DCA97DCAED5D}" presName="tx1" presStyleLbl="revTx" presStyleIdx="1" presStyleCnt="3"/>
      <dgm:spPr/>
    </dgm:pt>
    <dgm:pt modelId="{EB2008BD-1EDD-4819-B7FC-6A4FDEA4379F}" type="pres">
      <dgm:prSet presAssocID="{25837FB0-83C0-4783-941C-DCA97DCAED5D}" presName="vert1" presStyleCnt="0"/>
      <dgm:spPr/>
    </dgm:pt>
    <dgm:pt modelId="{4103F8DE-09A0-4AB3-94FF-58EE6A3A1F23}" type="pres">
      <dgm:prSet presAssocID="{4B47B9BC-FBF9-4B40-9057-588279C46A58}" presName="thickLine" presStyleLbl="alignNode1" presStyleIdx="2" presStyleCnt="3"/>
      <dgm:spPr/>
    </dgm:pt>
    <dgm:pt modelId="{40C1DEDE-806A-4111-B6BF-AEBC2FC0AAD3}" type="pres">
      <dgm:prSet presAssocID="{4B47B9BC-FBF9-4B40-9057-588279C46A58}" presName="horz1" presStyleCnt="0"/>
      <dgm:spPr/>
    </dgm:pt>
    <dgm:pt modelId="{543B4C51-AD5D-4122-8460-B81EFE9DB406}" type="pres">
      <dgm:prSet presAssocID="{4B47B9BC-FBF9-4B40-9057-588279C46A58}" presName="tx1" presStyleLbl="revTx" presStyleIdx="2" presStyleCnt="3"/>
      <dgm:spPr/>
    </dgm:pt>
    <dgm:pt modelId="{50B10D18-76E3-4C0A-B930-41470594213E}" type="pres">
      <dgm:prSet presAssocID="{4B47B9BC-FBF9-4B40-9057-588279C46A58}" presName="vert1" presStyleCnt="0"/>
      <dgm:spPr/>
    </dgm:pt>
  </dgm:ptLst>
  <dgm:cxnLst>
    <dgm:cxn modelId="{74B04B2D-37E1-4ECD-8554-E90AB1C8AE10}" type="presOf" srcId="{C3458E5A-62F0-494A-B043-E7BD016375B7}" destId="{53344B9F-CA52-4FDD-9240-5A576DE18E11}" srcOrd="0" destOrd="0" presId="urn:microsoft.com/office/officeart/2008/layout/LinedList"/>
    <dgm:cxn modelId="{E1DD0940-6725-4D92-A143-D44429F148E3}" srcId="{C3458E5A-62F0-494A-B043-E7BD016375B7}" destId="{90495C4C-2AF1-492C-BC96-E534B115AAA8}" srcOrd="0" destOrd="0" parTransId="{822CCB8D-0CB7-44E8-9057-9F19DD470FF1}" sibTransId="{416FA550-4C5D-405A-B0A2-1441DCF28A7D}"/>
    <dgm:cxn modelId="{62184855-C9E9-420D-A36D-4C457F693D62}" srcId="{C3458E5A-62F0-494A-B043-E7BD016375B7}" destId="{4B47B9BC-FBF9-4B40-9057-588279C46A58}" srcOrd="2" destOrd="0" parTransId="{8E318703-3A7E-41E2-BC11-7A56622EA4C2}" sibTransId="{B1D53A74-E01C-4C25-8641-C8314160FC2F}"/>
    <dgm:cxn modelId="{78864789-92D8-4004-AE68-DCC8BC59C41E}" srcId="{C3458E5A-62F0-494A-B043-E7BD016375B7}" destId="{25837FB0-83C0-4783-941C-DCA97DCAED5D}" srcOrd="1" destOrd="0" parTransId="{472FFE2E-CC76-4E01-B765-C549BF629F62}" sibTransId="{BB2BA87D-FACC-4579-B477-347999F7ABA4}"/>
    <dgm:cxn modelId="{FEF9F99E-9AE7-40D9-B208-5A32C16067EF}" type="presOf" srcId="{4B47B9BC-FBF9-4B40-9057-588279C46A58}" destId="{543B4C51-AD5D-4122-8460-B81EFE9DB406}" srcOrd="0" destOrd="0" presId="urn:microsoft.com/office/officeart/2008/layout/LinedList"/>
    <dgm:cxn modelId="{E75089DA-8638-43BF-8C22-F53840513D3B}" type="presOf" srcId="{90495C4C-2AF1-492C-BC96-E534B115AAA8}" destId="{C2F049E5-E612-41F5-B615-999882BE9016}" srcOrd="0" destOrd="0" presId="urn:microsoft.com/office/officeart/2008/layout/LinedList"/>
    <dgm:cxn modelId="{AB9FCEE3-00BD-4545-9E06-2475C53ABC9C}" type="presOf" srcId="{25837FB0-83C0-4783-941C-DCA97DCAED5D}" destId="{AEB21149-28BC-4E33-9609-2415D2722F42}" srcOrd="0" destOrd="0" presId="urn:microsoft.com/office/officeart/2008/layout/LinedList"/>
    <dgm:cxn modelId="{26FDC16C-4C1F-44F8-898E-7567173D824B}" type="presParOf" srcId="{53344B9F-CA52-4FDD-9240-5A576DE18E11}" destId="{18124C08-8451-49EF-8311-A98092662816}" srcOrd="0" destOrd="0" presId="urn:microsoft.com/office/officeart/2008/layout/LinedList"/>
    <dgm:cxn modelId="{96798FEB-20A8-42BC-948B-31B337A2B271}" type="presParOf" srcId="{53344B9F-CA52-4FDD-9240-5A576DE18E11}" destId="{A189D634-267D-4FC8-8B26-2EC8BEDD9806}" srcOrd="1" destOrd="0" presId="urn:microsoft.com/office/officeart/2008/layout/LinedList"/>
    <dgm:cxn modelId="{D5F84B5D-445B-48CB-89B0-F7E4A468AE0A}" type="presParOf" srcId="{A189D634-267D-4FC8-8B26-2EC8BEDD9806}" destId="{C2F049E5-E612-41F5-B615-999882BE9016}" srcOrd="0" destOrd="0" presId="urn:microsoft.com/office/officeart/2008/layout/LinedList"/>
    <dgm:cxn modelId="{B8BB94B9-FD45-419D-AB5F-0AA718C72C64}" type="presParOf" srcId="{A189D634-267D-4FC8-8B26-2EC8BEDD9806}" destId="{CC4854F3-A688-47F7-B9B6-B9D538C938B9}" srcOrd="1" destOrd="0" presId="urn:microsoft.com/office/officeart/2008/layout/LinedList"/>
    <dgm:cxn modelId="{D29D780E-6470-4061-B136-23ED8020FC55}" type="presParOf" srcId="{53344B9F-CA52-4FDD-9240-5A576DE18E11}" destId="{500D9092-18FC-413C-93C6-CB70F36DD282}" srcOrd="2" destOrd="0" presId="urn:microsoft.com/office/officeart/2008/layout/LinedList"/>
    <dgm:cxn modelId="{3F6B264C-AA92-4CCF-9422-4EDA97F2B8BB}" type="presParOf" srcId="{53344B9F-CA52-4FDD-9240-5A576DE18E11}" destId="{19E5BAC8-85CA-4382-AD65-64FA97DD48FE}" srcOrd="3" destOrd="0" presId="urn:microsoft.com/office/officeart/2008/layout/LinedList"/>
    <dgm:cxn modelId="{9289DD03-4B32-432D-AB9F-0234E1FD45BF}" type="presParOf" srcId="{19E5BAC8-85CA-4382-AD65-64FA97DD48FE}" destId="{AEB21149-28BC-4E33-9609-2415D2722F42}" srcOrd="0" destOrd="0" presId="urn:microsoft.com/office/officeart/2008/layout/LinedList"/>
    <dgm:cxn modelId="{7DCE3150-C8CC-4B29-BB44-60A4FF7AD242}" type="presParOf" srcId="{19E5BAC8-85CA-4382-AD65-64FA97DD48FE}" destId="{EB2008BD-1EDD-4819-B7FC-6A4FDEA4379F}" srcOrd="1" destOrd="0" presId="urn:microsoft.com/office/officeart/2008/layout/LinedList"/>
    <dgm:cxn modelId="{CE008F71-A635-4863-BD84-6DBCD7C20D6A}" type="presParOf" srcId="{53344B9F-CA52-4FDD-9240-5A576DE18E11}" destId="{4103F8DE-09A0-4AB3-94FF-58EE6A3A1F23}" srcOrd="4" destOrd="0" presId="urn:microsoft.com/office/officeart/2008/layout/LinedList"/>
    <dgm:cxn modelId="{05495490-A687-4CD5-A5D3-6523CBD72AE8}" type="presParOf" srcId="{53344B9F-CA52-4FDD-9240-5A576DE18E11}" destId="{40C1DEDE-806A-4111-B6BF-AEBC2FC0AAD3}" srcOrd="5" destOrd="0" presId="urn:microsoft.com/office/officeart/2008/layout/LinedList"/>
    <dgm:cxn modelId="{03634CF5-7662-480E-8A02-2A4DC574B1CE}" type="presParOf" srcId="{40C1DEDE-806A-4111-B6BF-AEBC2FC0AAD3}" destId="{543B4C51-AD5D-4122-8460-B81EFE9DB406}" srcOrd="0" destOrd="0" presId="urn:microsoft.com/office/officeart/2008/layout/LinedList"/>
    <dgm:cxn modelId="{9C1FBE6A-378B-4E2A-AC77-703752DBAF4E}" type="presParOf" srcId="{40C1DEDE-806A-4111-B6BF-AEBC2FC0AAD3}" destId="{50B10D18-76E3-4C0A-B930-4147059421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FA7CC6-74BB-4F66-AA9F-FA8235DFE2BE}"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9CF2DEA1-07B4-4575-BA7B-A6427219D342}">
      <dgm:prSet/>
      <dgm:spPr/>
      <dgm:t>
        <a:bodyPr/>
        <a:lstStyle/>
        <a:p>
          <a:pPr>
            <a:defRPr b="1"/>
          </a:pPr>
          <a:r>
            <a:rPr lang="en-AU" b="1"/>
            <a:t>Training Performance</a:t>
          </a:r>
          <a:r>
            <a:rPr lang="en-AU"/>
            <a:t>:</a:t>
          </a:r>
          <a:endParaRPr lang="en-US"/>
        </a:p>
      </dgm:t>
    </dgm:pt>
    <dgm:pt modelId="{BC008962-5B8E-4001-8D67-8D735D24723A}" type="parTrans" cxnId="{C5AF8677-0FF1-4877-82D2-1A5A35C2FEA6}">
      <dgm:prSet/>
      <dgm:spPr/>
      <dgm:t>
        <a:bodyPr/>
        <a:lstStyle/>
        <a:p>
          <a:endParaRPr lang="en-US"/>
        </a:p>
      </dgm:t>
    </dgm:pt>
    <dgm:pt modelId="{4AB87A3D-F63A-4828-922A-D42878394081}" type="sibTrans" cxnId="{C5AF8677-0FF1-4877-82D2-1A5A35C2FEA6}">
      <dgm:prSet/>
      <dgm:spPr/>
      <dgm:t>
        <a:bodyPr/>
        <a:lstStyle/>
        <a:p>
          <a:endParaRPr lang="en-US"/>
        </a:p>
      </dgm:t>
    </dgm:pt>
    <dgm:pt modelId="{FC3A6750-8ED5-4309-A7AE-02FCB48DF0AD}">
      <dgm:prSet/>
      <dgm:spPr/>
      <dgm:t>
        <a:bodyPr/>
        <a:lstStyle/>
        <a:p>
          <a:r>
            <a:rPr lang="en-AU" b="1"/>
            <a:t>Training Loss</a:t>
          </a:r>
          <a:r>
            <a:rPr lang="en-AU"/>
            <a:t>:</a:t>
          </a:r>
          <a:endParaRPr lang="en-US"/>
        </a:p>
      </dgm:t>
    </dgm:pt>
    <dgm:pt modelId="{7BEB4688-9BB1-4859-BFEC-A753CC459032}" type="parTrans" cxnId="{E16E36FA-9A39-43EF-8EAD-1C1C3201A078}">
      <dgm:prSet/>
      <dgm:spPr/>
      <dgm:t>
        <a:bodyPr/>
        <a:lstStyle/>
        <a:p>
          <a:endParaRPr lang="en-US"/>
        </a:p>
      </dgm:t>
    </dgm:pt>
    <dgm:pt modelId="{7C46E1E6-EB64-4847-92A1-41BAC3B9298E}" type="sibTrans" cxnId="{E16E36FA-9A39-43EF-8EAD-1C1C3201A078}">
      <dgm:prSet/>
      <dgm:spPr/>
      <dgm:t>
        <a:bodyPr/>
        <a:lstStyle/>
        <a:p>
          <a:endParaRPr lang="en-US"/>
        </a:p>
      </dgm:t>
    </dgm:pt>
    <dgm:pt modelId="{64DC2616-672B-4D48-A3DD-9310DB9A76CB}">
      <dgm:prSet/>
      <dgm:spPr/>
      <dgm:t>
        <a:bodyPr/>
        <a:lstStyle/>
        <a:p>
          <a:r>
            <a:rPr lang="en-AU"/>
            <a:t>Initial: 0.4037</a:t>
          </a:r>
          <a:endParaRPr lang="en-US"/>
        </a:p>
      </dgm:t>
    </dgm:pt>
    <dgm:pt modelId="{2923BC94-A006-4420-96FE-CD9C63CAA6D3}" type="parTrans" cxnId="{731C156A-D4FB-4076-9E8A-EFDA2CB7B147}">
      <dgm:prSet/>
      <dgm:spPr/>
      <dgm:t>
        <a:bodyPr/>
        <a:lstStyle/>
        <a:p>
          <a:endParaRPr lang="en-US"/>
        </a:p>
      </dgm:t>
    </dgm:pt>
    <dgm:pt modelId="{2E45B3ED-59D6-48B0-8FA2-526D2002F872}" type="sibTrans" cxnId="{731C156A-D4FB-4076-9E8A-EFDA2CB7B147}">
      <dgm:prSet/>
      <dgm:spPr/>
      <dgm:t>
        <a:bodyPr/>
        <a:lstStyle/>
        <a:p>
          <a:endParaRPr lang="en-US"/>
        </a:p>
      </dgm:t>
    </dgm:pt>
    <dgm:pt modelId="{CC2566DE-EF22-465D-8626-47A6D00CC810}">
      <dgm:prSet/>
      <dgm:spPr/>
      <dgm:t>
        <a:bodyPr/>
        <a:lstStyle/>
        <a:p>
          <a:r>
            <a:rPr lang="en-AU"/>
            <a:t>Final: 0.0648</a:t>
          </a:r>
          <a:endParaRPr lang="en-US"/>
        </a:p>
      </dgm:t>
    </dgm:pt>
    <dgm:pt modelId="{8B6AC863-7DB9-4B52-BB3E-BED1A48839A2}" type="parTrans" cxnId="{F213AA4D-2C24-4FF9-9015-D79CF0078095}">
      <dgm:prSet/>
      <dgm:spPr/>
      <dgm:t>
        <a:bodyPr/>
        <a:lstStyle/>
        <a:p>
          <a:endParaRPr lang="en-US"/>
        </a:p>
      </dgm:t>
    </dgm:pt>
    <dgm:pt modelId="{47B9D024-9ADB-4DEB-AA3D-B76AB45EA48B}" type="sibTrans" cxnId="{F213AA4D-2C24-4FF9-9015-D79CF0078095}">
      <dgm:prSet/>
      <dgm:spPr/>
      <dgm:t>
        <a:bodyPr/>
        <a:lstStyle/>
        <a:p>
          <a:endParaRPr lang="en-US"/>
        </a:p>
      </dgm:t>
    </dgm:pt>
    <dgm:pt modelId="{A38A6412-00B7-426B-BAE3-E978880AF6F8}">
      <dgm:prSet/>
      <dgm:spPr/>
      <dgm:t>
        <a:bodyPr/>
        <a:lstStyle/>
        <a:p>
          <a:r>
            <a:rPr lang="en-AU" b="1" dirty="0"/>
            <a:t>Training Accuracy</a:t>
          </a:r>
          <a:r>
            <a:rPr lang="en-AU" dirty="0"/>
            <a:t>:</a:t>
          </a:r>
          <a:endParaRPr lang="en-US" dirty="0"/>
        </a:p>
      </dgm:t>
    </dgm:pt>
    <dgm:pt modelId="{4B56D737-5E3B-4306-A6CF-72F87F353D59}" type="parTrans" cxnId="{BC2133FA-485B-4C50-B0A3-BB2AD3E46212}">
      <dgm:prSet/>
      <dgm:spPr/>
      <dgm:t>
        <a:bodyPr/>
        <a:lstStyle/>
        <a:p>
          <a:endParaRPr lang="en-US"/>
        </a:p>
      </dgm:t>
    </dgm:pt>
    <dgm:pt modelId="{E72DB1AC-C6B4-493C-8224-6ED34E90650A}" type="sibTrans" cxnId="{BC2133FA-485B-4C50-B0A3-BB2AD3E46212}">
      <dgm:prSet/>
      <dgm:spPr/>
      <dgm:t>
        <a:bodyPr/>
        <a:lstStyle/>
        <a:p>
          <a:endParaRPr lang="en-US"/>
        </a:p>
      </dgm:t>
    </dgm:pt>
    <dgm:pt modelId="{127F6F39-23C9-43CC-BEC6-19BCAF742F00}">
      <dgm:prSet/>
      <dgm:spPr/>
      <dgm:t>
        <a:bodyPr/>
        <a:lstStyle/>
        <a:p>
          <a:r>
            <a:rPr lang="en-AU" dirty="0"/>
            <a:t>Initial: 90.44%</a:t>
          </a:r>
          <a:endParaRPr lang="en-US" dirty="0"/>
        </a:p>
      </dgm:t>
    </dgm:pt>
    <dgm:pt modelId="{4996CA3B-1356-48A3-BECE-EB834AD879D3}" type="parTrans" cxnId="{C9E805D3-F9E5-4648-A09C-931FB8C3994F}">
      <dgm:prSet/>
      <dgm:spPr/>
      <dgm:t>
        <a:bodyPr/>
        <a:lstStyle/>
        <a:p>
          <a:endParaRPr lang="en-US"/>
        </a:p>
      </dgm:t>
    </dgm:pt>
    <dgm:pt modelId="{2181B79E-4CA7-411D-A097-C9335EE6EFE4}" type="sibTrans" cxnId="{C9E805D3-F9E5-4648-A09C-931FB8C3994F}">
      <dgm:prSet/>
      <dgm:spPr/>
      <dgm:t>
        <a:bodyPr/>
        <a:lstStyle/>
        <a:p>
          <a:endParaRPr lang="en-US"/>
        </a:p>
      </dgm:t>
    </dgm:pt>
    <dgm:pt modelId="{42B819F1-48A3-41CA-ABCD-70C6DEFFDC59}">
      <dgm:prSet/>
      <dgm:spPr/>
      <dgm:t>
        <a:bodyPr/>
        <a:lstStyle/>
        <a:p>
          <a:r>
            <a:rPr lang="en-AU" dirty="0"/>
            <a:t>Final: 97.70%</a:t>
          </a:r>
          <a:endParaRPr lang="en-US" dirty="0"/>
        </a:p>
      </dgm:t>
    </dgm:pt>
    <dgm:pt modelId="{A057408B-2E68-46A0-B27E-2E964CA360A1}" type="parTrans" cxnId="{FBE6DA2A-DDDC-4F85-B125-BB723CD2819E}">
      <dgm:prSet/>
      <dgm:spPr/>
      <dgm:t>
        <a:bodyPr/>
        <a:lstStyle/>
        <a:p>
          <a:endParaRPr lang="en-US"/>
        </a:p>
      </dgm:t>
    </dgm:pt>
    <dgm:pt modelId="{5649C4AC-1C3F-46B0-857F-B561AFEFF308}" type="sibTrans" cxnId="{FBE6DA2A-DDDC-4F85-B125-BB723CD2819E}">
      <dgm:prSet/>
      <dgm:spPr/>
      <dgm:t>
        <a:bodyPr/>
        <a:lstStyle/>
        <a:p>
          <a:endParaRPr lang="en-US"/>
        </a:p>
      </dgm:t>
    </dgm:pt>
    <dgm:pt modelId="{2BDD4F5D-750E-4577-A01C-1A3CE656E872}">
      <dgm:prSet/>
      <dgm:spPr/>
      <dgm:t>
        <a:bodyPr/>
        <a:lstStyle/>
        <a:p>
          <a:pPr>
            <a:defRPr b="1"/>
          </a:pPr>
          <a:r>
            <a:rPr lang="en-AU" b="1"/>
            <a:t>Validation Performance</a:t>
          </a:r>
          <a:r>
            <a:rPr lang="en-AU"/>
            <a:t>:</a:t>
          </a:r>
          <a:endParaRPr lang="en-US"/>
        </a:p>
      </dgm:t>
    </dgm:pt>
    <dgm:pt modelId="{0FAAD19F-58BB-4F44-B746-F8F4C21CA2B7}" type="parTrans" cxnId="{A3CCB07C-1D7C-4953-9894-40F77968F8A5}">
      <dgm:prSet/>
      <dgm:spPr/>
      <dgm:t>
        <a:bodyPr/>
        <a:lstStyle/>
        <a:p>
          <a:endParaRPr lang="en-US"/>
        </a:p>
      </dgm:t>
    </dgm:pt>
    <dgm:pt modelId="{28AE2DAB-8001-4EF2-9C0D-F8B1B44229C3}" type="sibTrans" cxnId="{A3CCB07C-1D7C-4953-9894-40F77968F8A5}">
      <dgm:prSet/>
      <dgm:spPr/>
      <dgm:t>
        <a:bodyPr/>
        <a:lstStyle/>
        <a:p>
          <a:endParaRPr lang="en-US"/>
        </a:p>
      </dgm:t>
    </dgm:pt>
    <dgm:pt modelId="{3E1B661F-F508-445B-B9B8-F95C9EE7FB5C}">
      <dgm:prSet/>
      <dgm:spPr/>
      <dgm:t>
        <a:bodyPr/>
        <a:lstStyle/>
        <a:p>
          <a:r>
            <a:rPr lang="en-AU" b="1"/>
            <a:t>Validation Loss</a:t>
          </a:r>
          <a:r>
            <a:rPr lang="en-AU"/>
            <a:t>:</a:t>
          </a:r>
          <a:endParaRPr lang="en-US"/>
        </a:p>
      </dgm:t>
    </dgm:pt>
    <dgm:pt modelId="{C1535A30-2F65-4244-BE0C-CDED43F3DC71}" type="parTrans" cxnId="{630DB39D-0555-434D-BAA5-DC90E2A82054}">
      <dgm:prSet/>
      <dgm:spPr/>
      <dgm:t>
        <a:bodyPr/>
        <a:lstStyle/>
        <a:p>
          <a:endParaRPr lang="en-US"/>
        </a:p>
      </dgm:t>
    </dgm:pt>
    <dgm:pt modelId="{D63EC635-2CC9-4361-B6C5-0DEBB8156E6D}" type="sibTrans" cxnId="{630DB39D-0555-434D-BAA5-DC90E2A82054}">
      <dgm:prSet/>
      <dgm:spPr/>
      <dgm:t>
        <a:bodyPr/>
        <a:lstStyle/>
        <a:p>
          <a:endParaRPr lang="en-US"/>
        </a:p>
      </dgm:t>
    </dgm:pt>
    <dgm:pt modelId="{6EDE8C46-23B8-42C9-8A30-2CB057F003DF}">
      <dgm:prSet/>
      <dgm:spPr/>
      <dgm:t>
        <a:bodyPr/>
        <a:lstStyle/>
        <a:p>
          <a:r>
            <a:rPr lang="en-AU"/>
            <a:t>Initial: 0.0517</a:t>
          </a:r>
          <a:endParaRPr lang="en-US"/>
        </a:p>
      </dgm:t>
    </dgm:pt>
    <dgm:pt modelId="{325CE014-8067-4CCA-83B5-BF9F554471F3}" type="parTrans" cxnId="{6B7D42BC-42AC-4CD2-ADC2-A9C348CEE550}">
      <dgm:prSet/>
      <dgm:spPr/>
      <dgm:t>
        <a:bodyPr/>
        <a:lstStyle/>
        <a:p>
          <a:endParaRPr lang="en-US"/>
        </a:p>
      </dgm:t>
    </dgm:pt>
    <dgm:pt modelId="{EF29466F-7E06-4E93-8E1A-19042FA85014}" type="sibTrans" cxnId="{6B7D42BC-42AC-4CD2-ADC2-A9C348CEE550}">
      <dgm:prSet/>
      <dgm:spPr/>
      <dgm:t>
        <a:bodyPr/>
        <a:lstStyle/>
        <a:p>
          <a:endParaRPr lang="en-US"/>
        </a:p>
      </dgm:t>
    </dgm:pt>
    <dgm:pt modelId="{3D65F65F-300F-4E76-AC6D-4BA1A70EAAD9}">
      <dgm:prSet/>
      <dgm:spPr/>
      <dgm:t>
        <a:bodyPr/>
        <a:lstStyle/>
        <a:p>
          <a:r>
            <a:rPr lang="en-AU"/>
            <a:t>Final: 0.0213</a:t>
          </a:r>
          <a:endParaRPr lang="en-US"/>
        </a:p>
      </dgm:t>
    </dgm:pt>
    <dgm:pt modelId="{7EC8BAEB-9DB8-42E4-9D72-D25490308807}" type="parTrans" cxnId="{D91552CC-5F19-48D8-9E74-EBA2280387BF}">
      <dgm:prSet/>
      <dgm:spPr/>
      <dgm:t>
        <a:bodyPr/>
        <a:lstStyle/>
        <a:p>
          <a:endParaRPr lang="en-US"/>
        </a:p>
      </dgm:t>
    </dgm:pt>
    <dgm:pt modelId="{C28F71C8-E708-4FE9-94F1-C994C57807CC}" type="sibTrans" cxnId="{D91552CC-5F19-48D8-9E74-EBA2280387BF}">
      <dgm:prSet/>
      <dgm:spPr/>
      <dgm:t>
        <a:bodyPr/>
        <a:lstStyle/>
        <a:p>
          <a:endParaRPr lang="en-US"/>
        </a:p>
      </dgm:t>
    </dgm:pt>
    <dgm:pt modelId="{23A77AF9-5C98-4CAD-B34D-BF05DE49CD02}">
      <dgm:prSet/>
      <dgm:spPr/>
      <dgm:t>
        <a:bodyPr/>
        <a:lstStyle/>
        <a:p>
          <a:r>
            <a:rPr lang="en-AU" b="1"/>
            <a:t>Validation Accuracy</a:t>
          </a:r>
          <a:r>
            <a:rPr lang="en-AU"/>
            <a:t>:</a:t>
          </a:r>
          <a:endParaRPr lang="en-US"/>
        </a:p>
      </dgm:t>
    </dgm:pt>
    <dgm:pt modelId="{1AFB1446-DE94-4EF3-9FEF-62B878484C9D}" type="parTrans" cxnId="{3951D38D-817C-491F-B429-A8840F0C7B40}">
      <dgm:prSet/>
      <dgm:spPr/>
      <dgm:t>
        <a:bodyPr/>
        <a:lstStyle/>
        <a:p>
          <a:endParaRPr lang="en-US"/>
        </a:p>
      </dgm:t>
    </dgm:pt>
    <dgm:pt modelId="{19E1473F-520F-4B9D-8369-80C53DDAD4B3}" type="sibTrans" cxnId="{3951D38D-817C-491F-B429-A8840F0C7B40}">
      <dgm:prSet/>
      <dgm:spPr/>
      <dgm:t>
        <a:bodyPr/>
        <a:lstStyle/>
        <a:p>
          <a:endParaRPr lang="en-US"/>
        </a:p>
      </dgm:t>
    </dgm:pt>
    <dgm:pt modelId="{EFE9DCBE-C097-462D-AFBB-A2C99E5C12DD}">
      <dgm:prSet/>
      <dgm:spPr/>
      <dgm:t>
        <a:bodyPr/>
        <a:lstStyle/>
        <a:p>
          <a:r>
            <a:rPr lang="en-AU"/>
            <a:t>Initial: 98.20%</a:t>
          </a:r>
          <a:endParaRPr lang="en-US"/>
        </a:p>
      </dgm:t>
    </dgm:pt>
    <dgm:pt modelId="{313B6AD3-0938-465E-B672-5191F8530D7C}" type="parTrans" cxnId="{B86E58A5-8F68-4539-83BE-7CDBFE80AFD1}">
      <dgm:prSet/>
      <dgm:spPr/>
      <dgm:t>
        <a:bodyPr/>
        <a:lstStyle/>
        <a:p>
          <a:endParaRPr lang="en-US"/>
        </a:p>
      </dgm:t>
    </dgm:pt>
    <dgm:pt modelId="{42C693C5-A024-4078-A0BA-43D426131D3D}" type="sibTrans" cxnId="{B86E58A5-8F68-4539-83BE-7CDBFE80AFD1}">
      <dgm:prSet/>
      <dgm:spPr/>
      <dgm:t>
        <a:bodyPr/>
        <a:lstStyle/>
        <a:p>
          <a:endParaRPr lang="en-US"/>
        </a:p>
      </dgm:t>
    </dgm:pt>
    <dgm:pt modelId="{1A2E5F29-48EA-401A-A3BF-18C038EADF54}">
      <dgm:prSet/>
      <dgm:spPr/>
      <dgm:t>
        <a:bodyPr/>
        <a:lstStyle/>
        <a:p>
          <a:r>
            <a:rPr lang="en-AU"/>
            <a:t>Final: 99.27%</a:t>
          </a:r>
          <a:endParaRPr lang="en-US"/>
        </a:p>
      </dgm:t>
    </dgm:pt>
    <dgm:pt modelId="{A051AF05-65FF-4A20-AA3A-8ABF266A6520}" type="parTrans" cxnId="{67001B4F-278E-47F1-9211-844F0A4CCC8F}">
      <dgm:prSet/>
      <dgm:spPr/>
      <dgm:t>
        <a:bodyPr/>
        <a:lstStyle/>
        <a:p>
          <a:endParaRPr lang="en-US"/>
        </a:p>
      </dgm:t>
    </dgm:pt>
    <dgm:pt modelId="{DAD5B0ED-405C-44DA-B21B-9E487F888FAC}" type="sibTrans" cxnId="{67001B4F-278E-47F1-9211-844F0A4CCC8F}">
      <dgm:prSet/>
      <dgm:spPr/>
      <dgm:t>
        <a:bodyPr/>
        <a:lstStyle/>
        <a:p>
          <a:endParaRPr lang="en-US"/>
        </a:p>
      </dgm:t>
    </dgm:pt>
    <dgm:pt modelId="{6FE0F2BD-B4C6-46E6-B101-01F4897B1151}">
      <dgm:prSet/>
      <dgm:spPr/>
      <dgm:t>
        <a:bodyPr/>
        <a:lstStyle/>
        <a:p>
          <a:pPr>
            <a:defRPr b="1"/>
          </a:pPr>
          <a:r>
            <a:rPr lang="en-AU" b="1"/>
            <a:t>Key Insights</a:t>
          </a:r>
          <a:r>
            <a:rPr lang="en-AU"/>
            <a:t>:</a:t>
          </a:r>
          <a:endParaRPr lang="en-US"/>
        </a:p>
      </dgm:t>
    </dgm:pt>
    <dgm:pt modelId="{F64A1180-148F-43E5-97A4-2B09502A702B}" type="parTrans" cxnId="{1D6A75C8-47E3-4583-B6FD-27AA667C0159}">
      <dgm:prSet/>
      <dgm:spPr/>
      <dgm:t>
        <a:bodyPr/>
        <a:lstStyle/>
        <a:p>
          <a:endParaRPr lang="en-US"/>
        </a:p>
      </dgm:t>
    </dgm:pt>
    <dgm:pt modelId="{B848F8E2-E97E-4F52-8DD4-FD8976C7B3A4}" type="sibTrans" cxnId="{1D6A75C8-47E3-4583-B6FD-27AA667C0159}">
      <dgm:prSet/>
      <dgm:spPr/>
      <dgm:t>
        <a:bodyPr/>
        <a:lstStyle/>
        <a:p>
          <a:endParaRPr lang="en-US"/>
        </a:p>
      </dgm:t>
    </dgm:pt>
    <dgm:pt modelId="{973CFF6C-D89F-433D-90B2-E161B0BD99BC}">
      <dgm:prSet/>
      <dgm:spPr/>
      <dgm:t>
        <a:bodyPr/>
        <a:lstStyle/>
        <a:p>
          <a:r>
            <a:rPr lang="en-AU"/>
            <a:t>The model shows strong performance with high training and validation accuracy.</a:t>
          </a:r>
          <a:endParaRPr lang="en-US"/>
        </a:p>
      </dgm:t>
    </dgm:pt>
    <dgm:pt modelId="{BA7A40A1-A31F-45F5-B93E-C67CF3C08D20}" type="parTrans" cxnId="{D5AC6074-DE0E-4861-9246-718E8C2EA243}">
      <dgm:prSet/>
      <dgm:spPr/>
      <dgm:t>
        <a:bodyPr/>
        <a:lstStyle/>
        <a:p>
          <a:endParaRPr lang="en-US"/>
        </a:p>
      </dgm:t>
    </dgm:pt>
    <dgm:pt modelId="{CD66B5FA-61CB-4D27-A184-2D0495A22893}" type="sibTrans" cxnId="{D5AC6074-DE0E-4861-9246-718E8C2EA243}">
      <dgm:prSet/>
      <dgm:spPr/>
      <dgm:t>
        <a:bodyPr/>
        <a:lstStyle/>
        <a:p>
          <a:endParaRPr lang="en-US"/>
        </a:p>
      </dgm:t>
    </dgm:pt>
    <dgm:pt modelId="{A921488E-598D-42AB-B82F-FA014CD1490A}">
      <dgm:prSet/>
      <dgm:spPr/>
      <dgm:t>
        <a:bodyPr/>
        <a:lstStyle/>
        <a:p>
          <a:r>
            <a:rPr lang="en-AU"/>
            <a:t>Continuous decrease in validation loss indicates good generalization capabilities.</a:t>
          </a:r>
          <a:endParaRPr lang="en-US"/>
        </a:p>
      </dgm:t>
    </dgm:pt>
    <dgm:pt modelId="{AEE6C617-B876-4D72-8A24-195CD01FEE5B}" type="parTrans" cxnId="{F4EBDDE5-E6ED-4457-926C-52499C052D80}">
      <dgm:prSet/>
      <dgm:spPr/>
      <dgm:t>
        <a:bodyPr/>
        <a:lstStyle/>
        <a:p>
          <a:endParaRPr lang="en-US"/>
        </a:p>
      </dgm:t>
    </dgm:pt>
    <dgm:pt modelId="{BFA09C87-58DF-41DC-BA22-22F2A27D2AE7}" type="sibTrans" cxnId="{F4EBDDE5-E6ED-4457-926C-52499C052D80}">
      <dgm:prSet/>
      <dgm:spPr/>
      <dgm:t>
        <a:bodyPr/>
        <a:lstStyle/>
        <a:p>
          <a:endParaRPr lang="en-US"/>
        </a:p>
      </dgm:t>
    </dgm:pt>
    <dgm:pt modelId="{73C33779-FDBE-487D-9F53-BD2FE00306A1}" type="pres">
      <dgm:prSet presAssocID="{69FA7CC6-74BB-4F66-AA9F-FA8235DFE2BE}" presName="root" presStyleCnt="0">
        <dgm:presLayoutVars>
          <dgm:dir/>
          <dgm:resizeHandles val="exact"/>
        </dgm:presLayoutVars>
      </dgm:prSet>
      <dgm:spPr/>
    </dgm:pt>
    <dgm:pt modelId="{D314EB32-517F-4085-9DEF-4FB375B3FEE5}" type="pres">
      <dgm:prSet presAssocID="{9CF2DEA1-07B4-4575-BA7B-A6427219D342}" presName="compNode" presStyleCnt="0"/>
      <dgm:spPr/>
    </dgm:pt>
    <dgm:pt modelId="{1672E782-9913-4821-80A9-E423B047BA64}" type="pres">
      <dgm:prSet presAssocID="{9CF2DEA1-07B4-4575-BA7B-A6427219D3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13849237-10A0-4E17-AFB8-34BC317E6536}" type="pres">
      <dgm:prSet presAssocID="{9CF2DEA1-07B4-4575-BA7B-A6427219D342}" presName="iconSpace" presStyleCnt="0"/>
      <dgm:spPr/>
    </dgm:pt>
    <dgm:pt modelId="{173815FC-90A3-4E0D-BFCB-733C2FEF6D8E}" type="pres">
      <dgm:prSet presAssocID="{9CF2DEA1-07B4-4575-BA7B-A6427219D342}" presName="parTx" presStyleLbl="revTx" presStyleIdx="0" presStyleCnt="6">
        <dgm:presLayoutVars>
          <dgm:chMax val="0"/>
          <dgm:chPref val="0"/>
        </dgm:presLayoutVars>
      </dgm:prSet>
      <dgm:spPr/>
    </dgm:pt>
    <dgm:pt modelId="{FD9A0BE1-E3E4-44C8-A476-9F58588D13E4}" type="pres">
      <dgm:prSet presAssocID="{9CF2DEA1-07B4-4575-BA7B-A6427219D342}" presName="txSpace" presStyleCnt="0"/>
      <dgm:spPr/>
    </dgm:pt>
    <dgm:pt modelId="{833072D2-0BE8-458D-8A2C-AE0BB4F96C08}" type="pres">
      <dgm:prSet presAssocID="{9CF2DEA1-07B4-4575-BA7B-A6427219D342}" presName="desTx" presStyleLbl="revTx" presStyleIdx="1" presStyleCnt="6">
        <dgm:presLayoutVars/>
      </dgm:prSet>
      <dgm:spPr/>
    </dgm:pt>
    <dgm:pt modelId="{00AD2348-B483-4763-82D2-C85A163C6553}" type="pres">
      <dgm:prSet presAssocID="{4AB87A3D-F63A-4828-922A-D42878394081}" presName="sibTrans" presStyleCnt="0"/>
      <dgm:spPr/>
    </dgm:pt>
    <dgm:pt modelId="{77EC2462-EBF6-40EB-8969-74E2F71FCBDC}" type="pres">
      <dgm:prSet presAssocID="{2BDD4F5D-750E-4577-A01C-1A3CE656E872}" presName="compNode" presStyleCnt="0"/>
      <dgm:spPr/>
    </dgm:pt>
    <dgm:pt modelId="{55A7A2E2-28BC-4C08-A8BD-271DA1BF6DD6}" type="pres">
      <dgm:prSet presAssocID="{2BDD4F5D-750E-4577-A01C-1A3CE656E8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el Face Outline"/>
        </a:ext>
      </dgm:extLst>
    </dgm:pt>
    <dgm:pt modelId="{0DF05184-2AA0-43ED-B220-FF89175198D1}" type="pres">
      <dgm:prSet presAssocID="{2BDD4F5D-750E-4577-A01C-1A3CE656E872}" presName="iconSpace" presStyleCnt="0"/>
      <dgm:spPr/>
    </dgm:pt>
    <dgm:pt modelId="{7F59AAA2-9E8C-4725-AFD3-BEC404FDA334}" type="pres">
      <dgm:prSet presAssocID="{2BDD4F5D-750E-4577-A01C-1A3CE656E872}" presName="parTx" presStyleLbl="revTx" presStyleIdx="2" presStyleCnt="6">
        <dgm:presLayoutVars>
          <dgm:chMax val="0"/>
          <dgm:chPref val="0"/>
        </dgm:presLayoutVars>
      </dgm:prSet>
      <dgm:spPr/>
    </dgm:pt>
    <dgm:pt modelId="{A47CCEDE-C15E-49F6-B4EF-ACD30F341F2A}" type="pres">
      <dgm:prSet presAssocID="{2BDD4F5D-750E-4577-A01C-1A3CE656E872}" presName="txSpace" presStyleCnt="0"/>
      <dgm:spPr/>
    </dgm:pt>
    <dgm:pt modelId="{E502F314-4251-49D0-8C61-59221447DA63}" type="pres">
      <dgm:prSet presAssocID="{2BDD4F5D-750E-4577-A01C-1A3CE656E872}" presName="desTx" presStyleLbl="revTx" presStyleIdx="3" presStyleCnt="6">
        <dgm:presLayoutVars/>
      </dgm:prSet>
      <dgm:spPr/>
    </dgm:pt>
    <dgm:pt modelId="{85111073-C8AE-440D-A817-33D4E2ECB7F5}" type="pres">
      <dgm:prSet presAssocID="{28AE2DAB-8001-4EF2-9C0D-F8B1B44229C3}" presName="sibTrans" presStyleCnt="0"/>
      <dgm:spPr/>
    </dgm:pt>
    <dgm:pt modelId="{A19F30E5-6C88-4700-B25D-EFAD14883387}" type="pres">
      <dgm:prSet presAssocID="{6FE0F2BD-B4C6-46E6-B101-01F4897B1151}" presName="compNode" presStyleCnt="0"/>
      <dgm:spPr/>
    </dgm:pt>
    <dgm:pt modelId="{C05CB827-74D1-4C83-8EF7-2636A2BCFE10}" type="pres">
      <dgm:prSet presAssocID="{6FE0F2BD-B4C6-46E6-B101-01F4897B11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2DC14264-23D1-433D-9B82-00314B468876}" type="pres">
      <dgm:prSet presAssocID="{6FE0F2BD-B4C6-46E6-B101-01F4897B1151}" presName="iconSpace" presStyleCnt="0"/>
      <dgm:spPr/>
    </dgm:pt>
    <dgm:pt modelId="{8A4FD6EA-CEEF-4FE9-80AC-F533DF477163}" type="pres">
      <dgm:prSet presAssocID="{6FE0F2BD-B4C6-46E6-B101-01F4897B1151}" presName="parTx" presStyleLbl="revTx" presStyleIdx="4" presStyleCnt="6">
        <dgm:presLayoutVars>
          <dgm:chMax val="0"/>
          <dgm:chPref val="0"/>
        </dgm:presLayoutVars>
      </dgm:prSet>
      <dgm:spPr/>
    </dgm:pt>
    <dgm:pt modelId="{322EAD1B-9C75-4C2E-A2C6-8C0126682674}" type="pres">
      <dgm:prSet presAssocID="{6FE0F2BD-B4C6-46E6-B101-01F4897B1151}" presName="txSpace" presStyleCnt="0"/>
      <dgm:spPr/>
    </dgm:pt>
    <dgm:pt modelId="{7C80F74F-17ED-4E40-AE0A-8D1FF4B4ACC2}" type="pres">
      <dgm:prSet presAssocID="{6FE0F2BD-B4C6-46E6-B101-01F4897B1151}" presName="desTx" presStyleLbl="revTx" presStyleIdx="5" presStyleCnt="6">
        <dgm:presLayoutVars/>
      </dgm:prSet>
      <dgm:spPr/>
    </dgm:pt>
  </dgm:ptLst>
  <dgm:cxnLst>
    <dgm:cxn modelId="{36694D22-1D45-4BD9-9E1F-D0C637FF9786}" type="presOf" srcId="{9CF2DEA1-07B4-4575-BA7B-A6427219D342}" destId="{173815FC-90A3-4E0D-BFCB-733C2FEF6D8E}" srcOrd="0" destOrd="0" presId="urn:microsoft.com/office/officeart/2018/5/layout/CenteredIconLabelDescriptionList"/>
    <dgm:cxn modelId="{D884D527-6C8A-4591-8E39-968E2C5E8F55}" type="presOf" srcId="{EFE9DCBE-C097-462D-AFBB-A2C99E5C12DD}" destId="{E502F314-4251-49D0-8C61-59221447DA63}" srcOrd="0" destOrd="4" presId="urn:microsoft.com/office/officeart/2018/5/layout/CenteredIconLabelDescriptionList"/>
    <dgm:cxn modelId="{FBE6DA2A-DDDC-4F85-B125-BB723CD2819E}" srcId="{A38A6412-00B7-426B-BAE3-E978880AF6F8}" destId="{42B819F1-48A3-41CA-ABCD-70C6DEFFDC59}" srcOrd="1" destOrd="0" parTransId="{A057408B-2E68-46A0-B27E-2E964CA360A1}" sibTransId="{5649C4AC-1C3F-46B0-857F-B561AFEFF308}"/>
    <dgm:cxn modelId="{8B34612F-EF6D-4882-98E6-1179A458E431}" type="presOf" srcId="{6EDE8C46-23B8-42C9-8A30-2CB057F003DF}" destId="{E502F314-4251-49D0-8C61-59221447DA63}" srcOrd="0" destOrd="1" presId="urn:microsoft.com/office/officeart/2018/5/layout/CenteredIconLabelDescriptionList"/>
    <dgm:cxn modelId="{E5FA7630-41E6-4B8D-BC8F-B0CAB68D773B}" type="presOf" srcId="{CC2566DE-EF22-465D-8626-47A6D00CC810}" destId="{833072D2-0BE8-458D-8A2C-AE0BB4F96C08}" srcOrd="0" destOrd="2" presId="urn:microsoft.com/office/officeart/2018/5/layout/CenteredIconLabelDescriptionList"/>
    <dgm:cxn modelId="{5C985044-F7A4-4CAF-B721-089BC570CA3E}" type="presOf" srcId="{973CFF6C-D89F-433D-90B2-E161B0BD99BC}" destId="{7C80F74F-17ED-4E40-AE0A-8D1FF4B4ACC2}" srcOrd="0" destOrd="0" presId="urn:microsoft.com/office/officeart/2018/5/layout/CenteredIconLabelDescriptionList"/>
    <dgm:cxn modelId="{43F05147-5762-473A-8F5E-3486A1F41885}" type="presOf" srcId="{42B819F1-48A3-41CA-ABCD-70C6DEFFDC59}" destId="{833072D2-0BE8-458D-8A2C-AE0BB4F96C08}" srcOrd="0" destOrd="5" presId="urn:microsoft.com/office/officeart/2018/5/layout/CenteredIconLabelDescriptionList"/>
    <dgm:cxn modelId="{C5B3D347-4C3E-4C83-B47D-3CA07524E8CD}" type="presOf" srcId="{3D65F65F-300F-4E76-AC6D-4BA1A70EAAD9}" destId="{E502F314-4251-49D0-8C61-59221447DA63}" srcOrd="0" destOrd="2" presId="urn:microsoft.com/office/officeart/2018/5/layout/CenteredIconLabelDescriptionList"/>
    <dgm:cxn modelId="{30344D49-1C83-4E1A-A4E9-A13A4340A7BF}" type="presOf" srcId="{A921488E-598D-42AB-B82F-FA014CD1490A}" destId="{7C80F74F-17ED-4E40-AE0A-8D1FF4B4ACC2}" srcOrd="0" destOrd="1" presId="urn:microsoft.com/office/officeart/2018/5/layout/CenteredIconLabelDescriptionList"/>
    <dgm:cxn modelId="{731C156A-D4FB-4076-9E8A-EFDA2CB7B147}" srcId="{FC3A6750-8ED5-4309-A7AE-02FCB48DF0AD}" destId="{64DC2616-672B-4D48-A3DD-9310DB9A76CB}" srcOrd="0" destOrd="0" parTransId="{2923BC94-A006-4420-96FE-CD9C63CAA6D3}" sibTransId="{2E45B3ED-59D6-48B0-8FA2-526D2002F872}"/>
    <dgm:cxn modelId="{7C0A1F4B-421D-4BE6-9443-673EEA630414}" type="presOf" srcId="{6FE0F2BD-B4C6-46E6-B101-01F4897B1151}" destId="{8A4FD6EA-CEEF-4FE9-80AC-F533DF477163}" srcOrd="0" destOrd="0" presId="urn:microsoft.com/office/officeart/2018/5/layout/CenteredIconLabelDescriptionList"/>
    <dgm:cxn modelId="{FF23696C-2E8D-4EA2-81F3-3963A9B3812C}" type="presOf" srcId="{23A77AF9-5C98-4CAD-B34D-BF05DE49CD02}" destId="{E502F314-4251-49D0-8C61-59221447DA63}" srcOrd="0" destOrd="3" presId="urn:microsoft.com/office/officeart/2018/5/layout/CenteredIconLabelDescriptionList"/>
    <dgm:cxn modelId="{F213AA4D-2C24-4FF9-9015-D79CF0078095}" srcId="{FC3A6750-8ED5-4309-A7AE-02FCB48DF0AD}" destId="{CC2566DE-EF22-465D-8626-47A6D00CC810}" srcOrd="1" destOrd="0" parTransId="{8B6AC863-7DB9-4B52-BB3E-BED1A48839A2}" sibTransId="{47B9D024-9ADB-4DEB-AA3D-B76AB45EA48B}"/>
    <dgm:cxn modelId="{67001B4F-278E-47F1-9211-844F0A4CCC8F}" srcId="{23A77AF9-5C98-4CAD-B34D-BF05DE49CD02}" destId="{1A2E5F29-48EA-401A-A3BF-18C038EADF54}" srcOrd="1" destOrd="0" parTransId="{A051AF05-65FF-4A20-AA3A-8ABF266A6520}" sibTransId="{DAD5B0ED-405C-44DA-B21B-9E487F888FAC}"/>
    <dgm:cxn modelId="{D5AC6074-DE0E-4861-9246-718E8C2EA243}" srcId="{6FE0F2BD-B4C6-46E6-B101-01F4897B1151}" destId="{973CFF6C-D89F-433D-90B2-E161B0BD99BC}" srcOrd="0" destOrd="0" parTransId="{BA7A40A1-A31F-45F5-B93E-C67CF3C08D20}" sibTransId="{CD66B5FA-61CB-4D27-A184-2D0495A22893}"/>
    <dgm:cxn modelId="{C5AF8677-0FF1-4877-82D2-1A5A35C2FEA6}" srcId="{69FA7CC6-74BB-4F66-AA9F-FA8235DFE2BE}" destId="{9CF2DEA1-07B4-4575-BA7B-A6427219D342}" srcOrd="0" destOrd="0" parTransId="{BC008962-5B8E-4001-8D67-8D735D24723A}" sibTransId="{4AB87A3D-F63A-4828-922A-D42878394081}"/>
    <dgm:cxn modelId="{A3CCB07C-1D7C-4953-9894-40F77968F8A5}" srcId="{69FA7CC6-74BB-4F66-AA9F-FA8235DFE2BE}" destId="{2BDD4F5D-750E-4577-A01C-1A3CE656E872}" srcOrd="1" destOrd="0" parTransId="{0FAAD19F-58BB-4F44-B746-F8F4C21CA2B7}" sibTransId="{28AE2DAB-8001-4EF2-9C0D-F8B1B44229C3}"/>
    <dgm:cxn modelId="{3951D38D-817C-491F-B429-A8840F0C7B40}" srcId="{2BDD4F5D-750E-4577-A01C-1A3CE656E872}" destId="{23A77AF9-5C98-4CAD-B34D-BF05DE49CD02}" srcOrd="1" destOrd="0" parTransId="{1AFB1446-DE94-4EF3-9FEF-62B878484C9D}" sibTransId="{19E1473F-520F-4B9D-8369-80C53DDAD4B3}"/>
    <dgm:cxn modelId="{8ABBD899-6400-4822-9800-F84B7ECCEBC6}" type="presOf" srcId="{1A2E5F29-48EA-401A-A3BF-18C038EADF54}" destId="{E502F314-4251-49D0-8C61-59221447DA63}" srcOrd="0" destOrd="5" presId="urn:microsoft.com/office/officeart/2018/5/layout/CenteredIconLabelDescriptionList"/>
    <dgm:cxn modelId="{630DB39D-0555-434D-BAA5-DC90E2A82054}" srcId="{2BDD4F5D-750E-4577-A01C-1A3CE656E872}" destId="{3E1B661F-F508-445B-B9B8-F95C9EE7FB5C}" srcOrd="0" destOrd="0" parTransId="{C1535A30-2F65-4244-BE0C-CDED43F3DC71}" sibTransId="{D63EC635-2CC9-4361-B6C5-0DEBB8156E6D}"/>
    <dgm:cxn modelId="{B86E58A5-8F68-4539-83BE-7CDBFE80AFD1}" srcId="{23A77AF9-5C98-4CAD-B34D-BF05DE49CD02}" destId="{EFE9DCBE-C097-462D-AFBB-A2C99E5C12DD}" srcOrd="0" destOrd="0" parTransId="{313B6AD3-0938-465E-B672-5191F8530D7C}" sibTransId="{42C693C5-A024-4078-A0BA-43D426131D3D}"/>
    <dgm:cxn modelId="{E0606EB3-CB6A-47F6-8B2C-6A9E02C55AA7}" type="presOf" srcId="{69FA7CC6-74BB-4F66-AA9F-FA8235DFE2BE}" destId="{73C33779-FDBE-487D-9F53-BD2FE00306A1}" srcOrd="0" destOrd="0" presId="urn:microsoft.com/office/officeart/2018/5/layout/CenteredIconLabelDescriptionList"/>
    <dgm:cxn modelId="{6B7D42BC-42AC-4CD2-ADC2-A9C348CEE550}" srcId="{3E1B661F-F508-445B-B9B8-F95C9EE7FB5C}" destId="{6EDE8C46-23B8-42C9-8A30-2CB057F003DF}" srcOrd="0" destOrd="0" parTransId="{325CE014-8067-4CCA-83B5-BF9F554471F3}" sibTransId="{EF29466F-7E06-4E93-8E1A-19042FA85014}"/>
    <dgm:cxn modelId="{4C98CBBC-3333-4ABA-A2FF-C0DBEF60F1A3}" type="presOf" srcId="{64DC2616-672B-4D48-A3DD-9310DB9A76CB}" destId="{833072D2-0BE8-458D-8A2C-AE0BB4F96C08}" srcOrd="0" destOrd="1" presId="urn:microsoft.com/office/officeart/2018/5/layout/CenteredIconLabelDescriptionList"/>
    <dgm:cxn modelId="{1D6A75C8-47E3-4583-B6FD-27AA667C0159}" srcId="{69FA7CC6-74BB-4F66-AA9F-FA8235DFE2BE}" destId="{6FE0F2BD-B4C6-46E6-B101-01F4897B1151}" srcOrd="2" destOrd="0" parTransId="{F64A1180-148F-43E5-97A4-2B09502A702B}" sibTransId="{B848F8E2-E97E-4F52-8DD4-FD8976C7B3A4}"/>
    <dgm:cxn modelId="{D91552CC-5F19-48D8-9E74-EBA2280387BF}" srcId="{3E1B661F-F508-445B-B9B8-F95C9EE7FB5C}" destId="{3D65F65F-300F-4E76-AC6D-4BA1A70EAAD9}" srcOrd="1" destOrd="0" parTransId="{7EC8BAEB-9DB8-42E4-9D72-D25490308807}" sibTransId="{C28F71C8-E708-4FE9-94F1-C994C57807CC}"/>
    <dgm:cxn modelId="{C9E805D3-F9E5-4648-A09C-931FB8C3994F}" srcId="{A38A6412-00B7-426B-BAE3-E978880AF6F8}" destId="{127F6F39-23C9-43CC-BEC6-19BCAF742F00}" srcOrd="0" destOrd="0" parTransId="{4996CA3B-1356-48A3-BECE-EB834AD879D3}" sibTransId="{2181B79E-4CA7-411D-A097-C9335EE6EFE4}"/>
    <dgm:cxn modelId="{C62A7DE2-D253-470F-BE19-0C6E75A8C561}" type="presOf" srcId="{3E1B661F-F508-445B-B9B8-F95C9EE7FB5C}" destId="{E502F314-4251-49D0-8C61-59221447DA63}" srcOrd="0" destOrd="0" presId="urn:microsoft.com/office/officeart/2018/5/layout/CenteredIconLabelDescriptionList"/>
    <dgm:cxn modelId="{F4EBDDE5-E6ED-4457-926C-52499C052D80}" srcId="{6FE0F2BD-B4C6-46E6-B101-01F4897B1151}" destId="{A921488E-598D-42AB-B82F-FA014CD1490A}" srcOrd="1" destOrd="0" parTransId="{AEE6C617-B876-4D72-8A24-195CD01FEE5B}" sibTransId="{BFA09C87-58DF-41DC-BA22-22F2A27D2AE7}"/>
    <dgm:cxn modelId="{489AE6E7-88A7-4988-B2F1-AB4189ED79C3}" type="presOf" srcId="{A38A6412-00B7-426B-BAE3-E978880AF6F8}" destId="{833072D2-0BE8-458D-8A2C-AE0BB4F96C08}" srcOrd="0" destOrd="3" presId="urn:microsoft.com/office/officeart/2018/5/layout/CenteredIconLabelDescriptionList"/>
    <dgm:cxn modelId="{D59708EE-EA44-4BA8-9B24-CE23E6A69026}" type="presOf" srcId="{127F6F39-23C9-43CC-BEC6-19BCAF742F00}" destId="{833072D2-0BE8-458D-8A2C-AE0BB4F96C08}" srcOrd="0" destOrd="4" presId="urn:microsoft.com/office/officeart/2018/5/layout/CenteredIconLabelDescriptionList"/>
    <dgm:cxn modelId="{E82172F6-47A7-40C0-B9CA-E067C72BD7C5}" type="presOf" srcId="{2BDD4F5D-750E-4577-A01C-1A3CE656E872}" destId="{7F59AAA2-9E8C-4725-AFD3-BEC404FDA334}" srcOrd="0" destOrd="0" presId="urn:microsoft.com/office/officeart/2018/5/layout/CenteredIconLabelDescriptionList"/>
    <dgm:cxn modelId="{BC2133FA-485B-4C50-B0A3-BB2AD3E46212}" srcId="{9CF2DEA1-07B4-4575-BA7B-A6427219D342}" destId="{A38A6412-00B7-426B-BAE3-E978880AF6F8}" srcOrd="1" destOrd="0" parTransId="{4B56D737-5E3B-4306-A6CF-72F87F353D59}" sibTransId="{E72DB1AC-C6B4-493C-8224-6ED34E90650A}"/>
    <dgm:cxn modelId="{E16E36FA-9A39-43EF-8EAD-1C1C3201A078}" srcId="{9CF2DEA1-07B4-4575-BA7B-A6427219D342}" destId="{FC3A6750-8ED5-4309-A7AE-02FCB48DF0AD}" srcOrd="0" destOrd="0" parTransId="{7BEB4688-9BB1-4859-BFEC-A753CC459032}" sibTransId="{7C46E1E6-EB64-4847-92A1-41BAC3B9298E}"/>
    <dgm:cxn modelId="{764F1AFD-987F-4A08-86DA-105962B5131B}" type="presOf" srcId="{FC3A6750-8ED5-4309-A7AE-02FCB48DF0AD}" destId="{833072D2-0BE8-458D-8A2C-AE0BB4F96C08}" srcOrd="0" destOrd="0" presId="urn:microsoft.com/office/officeart/2018/5/layout/CenteredIconLabelDescriptionList"/>
    <dgm:cxn modelId="{51C6D376-B6A0-48A5-8362-7EB30135F7B9}" type="presParOf" srcId="{73C33779-FDBE-487D-9F53-BD2FE00306A1}" destId="{D314EB32-517F-4085-9DEF-4FB375B3FEE5}" srcOrd="0" destOrd="0" presId="urn:microsoft.com/office/officeart/2018/5/layout/CenteredIconLabelDescriptionList"/>
    <dgm:cxn modelId="{63FB4033-27FC-4099-8C07-B52F0C4C8038}" type="presParOf" srcId="{D314EB32-517F-4085-9DEF-4FB375B3FEE5}" destId="{1672E782-9913-4821-80A9-E423B047BA64}" srcOrd="0" destOrd="0" presId="urn:microsoft.com/office/officeart/2018/5/layout/CenteredIconLabelDescriptionList"/>
    <dgm:cxn modelId="{ECBF9DFA-5D31-4693-A4B3-9C8DC0BA6709}" type="presParOf" srcId="{D314EB32-517F-4085-9DEF-4FB375B3FEE5}" destId="{13849237-10A0-4E17-AFB8-34BC317E6536}" srcOrd="1" destOrd="0" presId="urn:microsoft.com/office/officeart/2018/5/layout/CenteredIconLabelDescriptionList"/>
    <dgm:cxn modelId="{0C7FEB97-A396-4009-9709-DDA2A1A800F5}" type="presParOf" srcId="{D314EB32-517F-4085-9DEF-4FB375B3FEE5}" destId="{173815FC-90A3-4E0D-BFCB-733C2FEF6D8E}" srcOrd="2" destOrd="0" presId="urn:microsoft.com/office/officeart/2018/5/layout/CenteredIconLabelDescriptionList"/>
    <dgm:cxn modelId="{594C228C-6D29-48B8-85AD-42E8471C3F7E}" type="presParOf" srcId="{D314EB32-517F-4085-9DEF-4FB375B3FEE5}" destId="{FD9A0BE1-E3E4-44C8-A476-9F58588D13E4}" srcOrd="3" destOrd="0" presId="urn:microsoft.com/office/officeart/2018/5/layout/CenteredIconLabelDescriptionList"/>
    <dgm:cxn modelId="{0A1FF968-3572-4FE1-99A8-9B208E261895}" type="presParOf" srcId="{D314EB32-517F-4085-9DEF-4FB375B3FEE5}" destId="{833072D2-0BE8-458D-8A2C-AE0BB4F96C08}" srcOrd="4" destOrd="0" presId="urn:microsoft.com/office/officeart/2018/5/layout/CenteredIconLabelDescriptionList"/>
    <dgm:cxn modelId="{42F38754-2FBF-4491-A272-88D7E294F4ED}" type="presParOf" srcId="{73C33779-FDBE-487D-9F53-BD2FE00306A1}" destId="{00AD2348-B483-4763-82D2-C85A163C6553}" srcOrd="1" destOrd="0" presId="urn:microsoft.com/office/officeart/2018/5/layout/CenteredIconLabelDescriptionList"/>
    <dgm:cxn modelId="{0AA47318-D4D6-47DD-9735-6DD9BDAF02F3}" type="presParOf" srcId="{73C33779-FDBE-487D-9F53-BD2FE00306A1}" destId="{77EC2462-EBF6-40EB-8969-74E2F71FCBDC}" srcOrd="2" destOrd="0" presId="urn:microsoft.com/office/officeart/2018/5/layout/CenteredIconLabelDescriptionList"/>
    <dgm:cxn modelId="{4D586CC1-F39C-49EC-B6A3-B4AE14B78A66}" type="presParOf" srcId="{77EC2462-EBF6-40EB-8969-74E2F71FCBDC}" destId="{55A7A2E2-28BC-4C08-A8BD-271DA1BF6DD6}" srcOrd="0" destOrd="0" presId="urn:microsoft.com/office/officeart/2018/5/layout/CenteredIconLabelDescriptionList"/>
    <dgm:cxn modelId="{62D12F4E-7E75-4B9B-B3F1-9CDE3A07E013}" type="presParOf" srcId="{77EC2462-EBF6-40EB-8969-74E2F71FCBDC}" destId="{0DF05184-2AA0-43ED-B220-FF89175198D1}" srcOrd="1" destOrd="0" presId="urn:microsoft.com/office/officeart/2018/5/layout/CenteredIconLabelDescriptionList"/>
    <dgm:cxn modelId="{87BCF793-CF93-4A6D-9AFB-936E0828EF30}" type="presParOf" srcId="{77EC2462-EBF6-40EB-8969-74E2F71FCBDC}" destId="{7F59AAA2-9E8C-4725-AFD3-BEC404FDA334}" srcOrd="2" destOrd="0" presId="urn:microsoft.com/office/officeart/2018/5/layout/CenteredIconLabelDescriptionList"/>
    <dgm:cxn modelId="{B2DC2C50-BAF2-4F45-85EF-6C07454107FE}" type="presParOf" srcId="{77EC2462-EBF6-40EB-8969-74E2F71FCBDC}" destId="{A47CCEDE-C15E-49F6-B4EF-ACD30F341F2A}" srcOrd="3" destOrd="0" presId="urn:microsoft.com/office/officeart/2018/5/layout/CenteredIconLabelDescriptionList"/>
    <dgm:cxn modelId="{DF8D45AB-AD33-4E9B-8522-3B18BECC8B57}" type="presParOf" srcId="{77EC2462-EBF6-40EB-8969-74E2F71FCBDC}" destId="{E502F314-4251-49D0-8C61-59221447DA63}" srcOrd="4" destOrd="0" presId="urn:microsoft.com/office/officeart/2018/5/layout/CenteredIconLabelDescriptionList"/>
    <dgm:cxn modelId="{D69C2A57-53D7-497A-B4D1-D02A4CB2BD2E}" type="presParOf" srcId="{73C33779-FDBE-487D-9F53-BD2FE00306A1}" destId="{85111073-C8AE-440D-A817-33D4E2ECB7F5}" srcOrd="3" destOrd="0" presId="urn:microsoft.com/office/officeart/2018/5/layout/CenteredIconLabelDescriptionList"/>
    <dgm:cxn modelId="{9DB1D172-B136-4F4A-83A4-7938ED7032F6}" type="presParOf" srcId="{73C33779-FDBE-487D-9F53-BD2FE00306A1}" destId="{A19F30E5-6C88-4700-B25D-EFAD14883387}" srcOrd="4" destOrd="0" presId="urn:microsoft.com/office/officeart/2018/5/layout/CenteredIconLabelDescriptionList"/>
    <dgm:cxn modelId="{02EAB5B7-71D9-41CA-953E-A71F7F8D01B4}" type="presParOf" srcId="{A19F30E5-6C88-4700-B25D-EFAD14883387}" destId="{C05CB827-74D1-4C83-8EF7-2636A2BCFE10}" srcOrd="0" destOrd="0" presId="urn:microsoft.com/office/officeart/2018/5/layout/CenteredIconLabelDescriptionList"/>
    <dgm:cxn modelId="{B3610A27-753F-40A3-81C8-C7C7F2F229FD}" type="presParOf" srcId="{A19F30E5-6C88-4700-B25D-EFAD14883387}" destId="{2DC14264-23D1-433D-9B82-00314B468876}" srcOrd="1" destOrd="0" presId="urn:microsoft.com/office/officeart/2018/5/layout/CenteredIconLabelDescriptionList"/>
    <dgm:cxn modelId="{7CE7750F-4323-48CF-A789-BD202F46E683}" type="presParOf" srcId="{A19F30E5-6C88-4700-B25D-EFAD14883387}" destId="{8A4FD6EA-CEEF-4FE9-80AC-F533DF477163}" srcOrd="2" destOrd="0" presId="urn:microsoft.com/office/officeart/2018/5/layout/CenteredIconLabelDescriptionList"/>
    <dgm:cxn modelId="{17E8F381-671D-4AF2-A7F5-2814460F451B}" type="presParOf" srcId="{A19F30E5-6C88-4700-B25D-EFAD14883387}" destId="{322EAD1B-9C75-4C2E-A2C6-8C0126682674}" srcOrd="3" destOrd="0" presId="urn:microsoft.com/office/officeart/2018/5/layout/CenteredIconLabelDescriptionList"/>
    <dgm:cxn modelId="{924649CB-054C-4B7F-A423-1CF8E8BEC2C4}" type="presParOf" srcId="{A19F30E5-6C88-4700-B25D-EFAD14883387}" destId="{7C80F74F-17ED-4E40-AE0A-8D1FF4B4ACC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CFA9-08DF-4272-A57E-3809721EBFC3}">
      <dsp:nvSpPr>
        <dsp:cNvPr id="0" name=""/>
        <dsp:cNvSpPr/>
      </dsp:nvSpPr>
      <dsp:spPr>
        <a:xfrm>
          <a:off x="0" y="2597"/>
          <a:ext cx="935963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3F0ED1-4D41-404B-957E-841F476190B0}">
      <dsp:nvSpPr>
        <dsp:cNvPr id="0" name=""/>
        <dsp:cNvSpPr/>
      </dsp:nvSpPr>
      <dsp:spPr>
        <a:xfrm>
          <a:off x="0" y="2597"/>
          <a:ext cx="9350492" cy="873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AU" sz="1800" kern="1200" dirty="0"/>
            <a:t>Data Preprocessing Organize images into structured directories and create a </a:t>
          </a:r>
          <a:r>
            <a:rPr lang="en-AU" sz="1800" kern="1200" dirty="0" err="1"/>
            <a:t>DataFrame</a:t>
          </a:r>
          <a:r>
            <a:rPr lang="en-AU" sz="1800" kern="1200" dirty="0"/>
            <a:t> for managing image paths and labels</a:t>
          </a:r>
          <a:r>
            <a:rPr lang="en-AU" sz="1700" kern="1200" dirty="0"/>
            <a:t>.</a:t>
          </a:r>
          <a:endParaRPr lang="en-US" sz="1700" kern="1200" dirty="0"/>
        </a:p>
      </dsp:txBody>
      <dsp:txXfrm>
        <a:off x="0" y="2597"/>
        <a:ext cx="9350492" cy="873775"/>
      </dsp:txXfrm>
    </dsp:sp>
    <dsp:sp modelId="{FF245764-0C34-4A8D-A535-D240C5830F3F}">
      <dsp:nvSpPr>
        <dsp:cNvPr id="0" name=""/>
        <dsp:cNvSpPr/>
      </dsp:nvSpPr>
      <dsp:spPr>
        <a:xfrm>
          <a:off x="0" y="876373"/>
          <a:ext cx="9359633" cy="0"/>
        </a:xfrm>
        <a:prstGeom prst="line">
          <a:avLst/>
        </a:prstGeom>
        <a:solidFill>
          <a:schemeClr val="accent2">
            <a:hueOff val="-848114"/>
            <a:satOff val="0"/>
            <a:lumOff val="-3445"/>
            <a:alphaOff val="0"/>
          </a:schemeClr>
        </a:solidFill>
        <a:ln w="12700" cap="flat" cmpd="sng" algn="ctr">
          <a:solidFill>
            <a:schemeClr val="accent2">
              <a:hueOff val="-848114"/>
              <a:satOff val="0"/>
              <a:lumOff val="-34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2CE75-30B5-48C2-9270-CC05FE9744A0}">
      <dsp:nvSpPr>
        <dsp:cNvPr id="0" name=""/>
        <dsp:cNvSpPr/>
      </dsp:nvSpPr>
      <dsp:spPr>
        <a:xfrm>
          <a:off x="0" y="876373"/>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Create Data Generators Organize images into structured directories and create a DataFrame for managing image paths and labels.</a:t>
          </a:r>
          <a:endParaRPr lang="en-US" sz="1700" kern="1200"/>
        </a:p>
      </dsp:txBody>
      <dsp:txXfrm>
        <a:off x="0" y="876373"/>
        <a:ext cx="9359633" cy="623083"/>
      </dsp:txXfrm>
    </dsp:sp>
    <dsp:sp modelId="{D9FD5223-700A-4CD9-A629-351E8A6C05AE}">
      <dsp:nvSpPr>
        <dsp:cNvPr id="0" name=""/>
        <dsp:cNvSpPr/>
      </dsp:nvSpPr>
      <dsp:spPr>
        <a:xfrm>
          <a:off x="0" y="1499456"/>
          <a:ext cx="9359633" cy="0"/>
        </a:xfrm>
        <a:prstGeom prst="line">
          <a:avLst/>
        </a:prstGeom>
        <a:solidFill>
          <a:schemeClr val="accent2">
            <a:hueOff val="-1696227"/>
            <a:satOff val="0"/>
            <a:lumOff val="-6891"/>
            <a:alphaOff val="0"/>
          </a:schemeClr>
        </a:solidFill>
        <a:ln w="12700" cap="flat" cmpd="sng" algn="ctr">
          <a:solidFill>
            <a:schemeClr val="accent2">
              <a:hueOff val="-1696227"/>
              <a:satOff val="0"/>
              <a:lumOff val="-68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22D8C-BDC8-4B7F-AEB0-70E15A9A17D7}">
      <dsp:nvSpPr>
        <dsp:cNvPr id="0" name=""/>
        <dsp:cNvSpPr/>
      </dsp:nvSpPr>
      <dsp:spPr>
        <a:xfrm>
          <a:off x="0" y="1499456"/>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Build the Model </a:t>
          </a:r>
          <a:endParaRPr lang="en-US" sz="1700" kern="1200"/>
        </a:p>
      </dsp:txBody>
      <dsp:txXfrm>
        <a:off x="0" y="1499456"/>
        <a:ext cx="9359633" cy="623083"/>
      </dsp:txXfrm>
    </dsp:sp>
    <dsp:sp modelId="{2715D28C-1EED-4687-A37D-0407990B3DF6}">
      <dsp:nvSpPr>
        <dsp:cNvPr id="0" name=""/>
        <dsp:cNvSpPr/>
      </dsp:nvSpPr>
      <dsp:spPr>
        <a:xfrm>
          <a:off x="0" y="2122540"/>
          <a:ext cx="9359633" cy="0"/>
        </a:xfrm>
        <a:prstGeom prst="line">
          <a:avLst/>
        </a:prstGeom>
        <a:solidFill>
          <a:schemeClr val="accent2">
            <a:hueOff val="-2544341"/>
            <a:satOff val="0"/>
            <a:lumOff val="-10336"/>
            <a:alphaOff val="0"/>
          </a:schemeClr>
        </a:solidFill>
        <a:ln w="12700" cap="flat" cmpd="sng" algn="ctr">
          <a:solidFill>
            <a:schemeClr val="accent2">
              <a:hueOff val="-2544341"/>
              <a:satOff val="0"/>
              <a:lumOff val="-103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443CF5-2985-4BD3-9889-1D4514AB2FC1}">
      <dsp:nvSpPr>
        <dsp:cNvPr id="0" name=""/>
        <dsp:cNvSpPr/>
      </dsp:nvSpPr>
      <dsp:spPr>
        <a:xfrm>
          <a:off x="0" y="2122540"/>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Compile the Model Choose a CNN architecture chose VGG16, ResNet) </a:t>
          </a:r>
          <a:endParaRPr lang="en-US" sz="1700" kern="1200"/>
        </a:p>
      </dsp:txBody>
      <dsp:txXfrm>
        <a:off x="0" y="2122540"/>
        <a:ext cx="9359633" cy="623083"/>
      </dsp:txXfrm>
    </dsp:sp>
    <dsp:sp modelId="{B915949F-0D3C-4845-BF96-72EF64640C44}">
      <dsp:nvSpPr>
        <dsp:cNvPr id="0" name=""/>
        <dsp:cNvSpPr/>
      </dsp:nvSpPr>
      <dsp:spPr>
        <a:xfrm>
          <a:off x="0" y="2745624"/>
          <a:ext cx="9359633" cy="0"/>
        </a:xfrm>
        <a:prstGeom prst="line">
          <a:avLst/>
        </a:prstGeom>
        <a:solidFill>
          <a:schemeClr val="accent2">
            <a:hueOff val="-3392454"/>
            <a:satOff val="0"/>
            <a:lumOff val="-13782"/>
            <a:alphaOff val="0"/>
          </a:schemeClr>
        </a:solidFill>
        <a:ln w="12700" cap="flat" cmpd="sng" algn="ctr">
          <a:solidFill>
            <a:schemeClr val="accent2">
              <a:hueOff val="-3392454"/>
              <a:satOff val="0"/>
              <a:lumOff val="-137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DB972-642E-49D2-8DEB-29A069F8004B}">
      <dsp:nvSpPr>
        <dsp:cNvPr id="0" name=""/>
        <dsp:cNvSpPr/>
      </dsp:nvSpPr>
      <dsp:spPr>
        <a:xfrm>
          <a:off x="0" y="2745624"/>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Train the Model Define optimizer, loss function, and metrics </a:t>
          </a:r>
          <a:endParaRPr lang="en-US" sz="1700" kern="1200"/>
        </a:p>
      </dsp:txBody>
      <dsp:txXfrm>
        <a:off x="0" y="2745624"/>
        <a:ext cx="9359633" cy="623083"/>
      </dsp:txXfrm>
    </dsp:sp>
    <dsp:sp modelId="{18E1BCAF-A9D3-463D-8A77-1638DA6EB239}">
      <dsp:nvSpPr>
        <dsp:cNvPr id="0" name=""/>
        <dsp:cNvSpPr/>
      </dsp:nvSpPr>
      <dsp:spPr>
        <a:xfrm>
          <a:off x="0" y="3368708"/>
          <a:ext cx="9359633" cy="0"/>
        </a:xfrm>
        <a:prstGeom prst="line">
          <a:avLst/>
        </a:prstGeom>
        <a:solidFill>
          <a:schemeClr val="accent2">
            <a:hueOff val="-4240568"/>
            <a:satOff val="0"/>
            <a:lumOff val="-17227"/>
            <a:alphaOff val="0"/>
          </a:schemeClr>
        </a:solidFill>
        <a:ln w="12700" cap="flat" cmpd="sng" algn="ctr">
          <a:solidFill>
            <a:schemeClr val="accent2">
              <a:hueOff val="-4240568"/>
              <a:satOff val="0"/>
              <a:lumOff val="-172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1D6A8-80A5-4A6A-815D-9CB20548708A}">
      <dsp:nvSpPr>
        <dsp:cNvPr id="0" name=""/>
        <dsp:cNvSpPr/>
      </dsp:nvSpPr>
      <dsp:spPr>
        <a:xfrm>
          <a:off x="0" y="3368708"/>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Evaluate the Model </a:t>
          </a:r>
          <a:endParaRPr lang="en-US" sz="1700" kern="1200"/>
        </a:p>
      </dsp:txBody>
      <dsp:txXfrm>
        <a:off x="0" y="3368708"/>
        <a:ext cx="9359633" cy="623083"/>
      </dsp:txXfrm>
    </dsp:sp>
    <dsp:sp modelId="{D1521FC9-AA6C-4C8A-B0B3-438096F181F8}">
      <dsp:nvSpPr>
        <dsp:cNvPr id="0" name=""/>
        <dsp:cNvSpPr/>
      </dsp:nvSpPr>
      <dsp:spPr>
        <a:xfrm>
          <a:off x="0" y="3991792"/>
          <a:ext cx="9359633" cy="0"/>
        </a:xfrm>
        <a:prstGeom prst="line">
          <a:avLst/>
        </a:prstGeom>
        <a:solidFill>
          <a:schemeClr val="accent2">
            <a:hueOff val="-5088681"/>
            <a:satOff val="0"/>
            <a:lumOff val="-20673"/>
            <a:alphaOff val="0"/>
          </a:schemeClr>
        </a:solidFill>
        <a:ln w="12700" cap="flat" cmpd="sng" algn="ctr">
          <a:solidFill>
            <a:schemeClr val="accent2">
              <a:hueOff val="-5088681"/>
              <a:satOff val="0"/>
              <a:lumOff val="-206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5B152-F055-4CAB-A450-ADFAFFCBD6EE}">
      <dsp:nvSpPr>
        <dsp:cNvPr id="0" name=""/>
        <dsp:cNvSpPr/>
      </dsp:nvSpPr>
      <dsp:spPr>
        <a:xfrm>
          <a:off x="0" y="3991792"/>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Visualize Results </a:t>
          </a:r>
          <a:endParaRPr lang="en-US" sz="1700" kern="1200"/>
        </a:p>
      </dsp:txBody>
      <dsp:txXfrm>
        <a:off x="0" y="3991792"/>
        <a:ext cx="9359633" cy="623083"/>
      </dsp:txXfrm>
    </dsp:sp>
    <dsp:sp modelId="{1660B090-B4E2-422A-B1FD-C74C3F668549}">
      <dsp:nvSpPr>
        <dsp:cNvPr id="0" name=""/>
        <dsp:cNvSpPr/>
      </dsp:nvSpPr>
      <dsp:spPr>
        <a:xfrm>
          <a:off x="0" y="4614876"/>
          <a:ext cx="9359633"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9C752-27BB-4E23-A451-AC8AC4F9FEFA}">
      <dsp:nvSpPr>
        <dsp:cNvPr id="0" name=""/>
        <dsp:cNvSpPr/>
      </dsp:nvSpPr>
      <dsp:spPr>
        <a:xfrm>
          <a:off x="0" y="4614876"/>
          <a:ext cx="9359633" cy="623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kern="1200"/>
            <a:t>Optimize the Model</a:t>
          </a:r>
          <a:endParaRPr lang="en-US" sz="1700" kern="1200"/>
        </a:p>
      </dsp:txBody>
      <dsp:txXfrm>
        <a:off x="0" y="4614876"/>
        <a:ext cx="9359633" cy="623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24C08-8451-49EF-8311-A98092662816}">
      <dsp:nvSpPr>
        <dsp:cNvPr id="0" name=""/>
        <dsp:cNvSpPr/>
      </dsp:nvSpPr>
      <dsp:spPr>
        <a:xfrm>
          <a:off x="0" y="2569"/>
          <a:ext cx="54643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049E5-E612-41F5-B615-999882BE9016}">
      <dsp:nvSpPr>
        <dsp:cNvPr id="0" name=""/>
        <dsp:cNvSpPr/>
      </dsp:nvSpPr>
      <dsp:spPr>
        <a:xfrm>
          <a:off x="0" y="2569"/>
          <a:ext cx="5464315" cy="175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b="1" kern="1200" dirty="0"/>
            <a:t>Three Models </a:t>
          </a:r>
          <a:r>
            <a:rPr lang="en-AU" sz="2600" b="1" kern="1200" dirty="0" err="1"/>
            <a:t>Evaluated</a:t>
          </a:r>
          <a:r>
            <a:rPr lang="en-AU" sz="2600" kern="1200" dirty="0" err="1"/>
            <a:t>:</a:t>
          </a:r>
          <a:r>
            <a:rPr lang="en-AU" sz="2600" b="1" kern="1200" dirty="0" err="1"/>
            <a:t>Simple</a:t>
          </a:r>
          <a:r>
            <a:rPr lang="en-AU" sz="2600" b="1" kern="1200" dirty="0"/>
            <a:t> CNN</a:t>
          </a:r>
          <a:r>
            <a:rPr lang="en-AU" sz="2600" kern="1200" dirty="0"/>
            <a:t>: Achieved an accuracy of 50</a:t>
          </a:r>
          <a:r>
            <a:rPr lang="en-AU" sz="2600" b="1" kern="1200" dirty="0"/>
            <a:t>.00%</a:t>
          </a:r>
          <a:r>
            <a:rPr lang="en-AU" sz="2600" kern="1200" dirty="0"/>
            <a:t> with a loss of </a:t>
          </a:r>
          <a:r>
            <a:rPr lang="en-AU" sz="2600" b="1" kern="1200" dirty="0"/>
            <a:t>0.6931</a:t>
          </a:r>
          <a:r>
            <a:rPr lang="en-AU" sz="2600" kern="1200" dirty="0"/>
            <a:t>.</a:t>
          </a:r>
          <a:endParaRPr lang="en-US" sz="2600" kern="1200" dirty="0"/>
        </a:p>
      </dsp:txBody>
      <dsp:txXfrm>
        <a:off x="0" y="2569"/>
        <a:ext cx="5464315" cy="1752250"/>
      </dsp:txXfrm>
    </dsp:sp>
    <dsp:sp modelId="{500D9092-18FC-413C-93C6-CB70F36DD282}">
      <dsp:nvSpPr>
        <dsp:cNvPr id="0" name=""/>
        <dsp:cNvSpPr/>
      </dsp:nvSpPr>
      <dsp:spPr>
        <a:xfrm>
          <a:off x="0" y="1754819"/>
          <a:ext cx="5464315" cy="0"/>
        </a:xfrm>
        <a:prstGeom prst="line">
          <a:avLst/>
        </a:prstGeom>
        <a:solidFill>
          <a:schemeClr val="accent2">
            <a:hueOff val="-2968397"/>
            <a:satOff val="0"/>
            <a:lumOff val="-12059"/>
            <a:alphaOff val="0"/>
          </a:schemeClr>
        </a:solidFill>
        <a:ln w="12700" cap="flat" cmpd="sng" algn="ctr">
          <a:solidFill>
            <a:schemeClr val="accent2">
              <a:hueOff val="-2968397"/>
              <a:satOff val="0"/>
              <a:lumOff val="-12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21149-28BC-4E33-9609-2415D2722F42}">
      <dsp:nvSpPr>
        <dsp:cNvPr id="0" name=""/>
        <dsp:cNvSpPr/>
      </dsp:nvSpPr>
      <dsp:spPr>
        <a:xfrm>
          <a:off x="0" y="1754819"/>
          <a:ext cx="5464315" cy="175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b="1" kern="1200" dirty="0"/>
            <a:t>ResNet50</a:t>
          </a:r>
          <a:r>
            <a:rPr lang="en-AU" sz="2600" kern="1200" dirty="0"/>
            <a:t>: Limited performance with an accuracy of 79.95</a:t>
          </a:r>
          <a:r>
            <a:rPr lang="en-AU" sz="2600" b="1" kern="1200" dirty="0"/>
            <a:t>%</a:t>
          </a:r>
          <a:r>
            <a:rPr lang="en-AU" sz="2600" kern="1200" dirty="0"/>
            <a:t> and loss of </a:t>
          </a:r>
          <a:r>
            <a:rPr lang="en-AU" sz="2600" b="1" kern="1200" dirty="0"/>
            <a:t>0.4633</a:t>
          </a:r>
          <a:r>
            <a:rPr lang="en-AU" sz="2600" kern="1200" dirty="0"/>
            <a:t>.</a:t>
          </a:r>
          <a:endParaRPr lang="en-US" sz="2600" kern="1200" dirty="0"/>
        </a:p>
      </dsp:txBody>
      <dsp:txXfrm>
        <a:off x="0" y="1754819"/>
        <a:ext cx="5464315" cy="1752250"/>
      </dsp:txXfrm>
    </dsp:sp>
    <dsp:sp modelId="{4103F8DE-09A0-4AB3-94FF-58EE6A3A1F23}">
      <dsp:nvSpPr>
        <dsp:cNvPr id="0" name=""/>
        <dsp:cNvSpPr/>
      </dsp:nvSpPr>
      <dsp:spPr>
        <a:xfrm>
          <a:off x="0" y="3507069"/>
          <a:ext cx="5464315"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B4C51-AD5D-4122-8460-B81EFE9DB406}">
      <dsp:nvSpPr>
        <dsp:cNvPr id="0" name=""/>
        <dsp:cNvSpPr/>
      </dsp:nvSpPr>
      <dsp:spPr>
        <a:xfrm>
          <a:off x="0" y="3507069"/>
          <a:ext cx="5464315" cy="175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dirty="0"/>
            <a:t>VGG16: Demonstrated superior performance with an accuracy of 1</a:t>
          </a:r>
          <a:r>
            <a:rPr lang="en-AU" sz="2600" b="1" kern="1200" dirty="0"/>
            <a:t>.00%</a:t>
          </a:r>
          <a:r>
            <a:rPr lang="en-AU" sz="2600" kern="1200" dirty="0"/>
            <a:t> and a significantly  loss of 0.0.</a:t>
          </a:r>
          <a:endParaRPr lang="en-US" sz="2600" kern="1200" dirty="0"/>
        </a:p>
      </dsp:txBody>
      <dsp:txXfrm>
        <a:off x="0" y="3507069"/>
        <a:ext cx="5464315" cy="1752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2E782-9913-4821-80A9-E423B047BA64}">
      <dsp:nvSpPr>
        <dsp:cNvPr id="0" name=""/>
        <dsp:cNvSpPr/>
      </dsp:nvSpPr>
      <dsp:spPr>
        <a:xfrm>
          <a:off x="1092798" y="0"/>
          <a:ext cx="1161259" cy="888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815FC-90A3-4E0D-BFCB-733C2FEF6D8E}">
      <dsp:nvSpPr>
        <dsp:cNvPr id="0" name=""/>
        <dsp:cNvSpPr/>
      </dsp:nvSpPr>
      <dsp:spPr>
        <a:xfrm>
          <a:off x="14485" y="980232"/>
          <a:ext cx="3317885" cy="38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AU" sz="2300" b="1" kern="1200"/>
            <a:t>Training Performance</a:t>
          </a:r>
          <a:r>
            <a:rPr lang="en-AU" sz="2300" kern="1200"/>
            <a:t>:</a:t>
          </a:r>
          <a:endParaRPr lang="en-US" sz="2300" kern="1200"/>
        </a:p>
      </dsp:txBody>
      <dsp:txXfrm>
        <a:off x="14485" y="980232"/>
        <a:ext cx="3317885" cy="380929"/>
      </dsp:txXfrm>
    </dsp:sp>
    <dsp:sp modelId="{833072D2-0BE8-458D-8A2C-AE0BB4F96C08}">
      <dsp:nvSpPr>
        <dsp:cNvPr id="0" name=""/>
        <dsp:cNvSpPr/>
      </dsp:nvSpPr>
      <dsp:spPr>
        <a:xfrm>
          <a:off x="14485" y="1403671"/>
          <a:ext cx="3317885" cy="137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b="1" kern="1200"/>
            <a:t>Training Loss</a:t>
          </a:r>
          <a:r>
            <a:rPr lang="en-AU" sz="1700" kern="1200"/>
            <a:t>:</a:t>
          </a:r>
          <a:endParaRPr lang="en-US" sz="1700" kern="1200"/>
        </a:p>
        <a:p>
          <a:pPr marL="171450" lvl="1" indent="-171450" algn="l" defTabSz="755650">
            <a:lnSpc>
              <a:spcPct val="90000"/>
            </a:lnSpc>
            <a:spcBef>
              <a:spcPct val="0"/>
            </a:spcBef>
            <a:spcAft>
              <a:spcPct val="15000"/>
            </a:spcAft>
            <a:buChar char="•"/>
          </a:pPr>
          <a:r>
            <a:rPr lang="en-AU" sz="1700" kern="1200"/>
            <a:t>Initial: 0.4037</a:t>
          </a:r>
          <a:endParaRPr lang="en-US" sz="1700" kern="1200"/>
        </a:p>
        <a:p>
          <a:pPr marL="171450" lvl="1" indent="-171450" algn="l" defTabSz="755650">
            <a:lnSpc>
              <a:spcPct val="90000"/>
            </a:lnSpc>
            <a:spcBef>
              <a:spcPct val="0"/>
            </a:spcBef>
            <a:spcAft>
              <a:spcPct val="15000"/>
            </a:spcAft>
            <a:buChar char="•"/>
          </a:pPr>
          <a:r>
            <a:rPr lang="en-AU" sz="1700" kern="1200"/>
            <a:t>Final: 0.0648</a:t>
          </a:r>
          <a:endParaRPr lang="en-US" sz="1700" kern="1200"/>
        </a:p>
        <a:p>
          <a:pPr marL="0" lvl="0" indent="0" algn="l" defTabSz="755650">
            <a:lnSpc>
              <a:spcPct val="90000"/>
            </a:lnSpc>
            <a:spcBef>
              <a:spcPct val="0"/>
            </a:spcBef>
            <a:spcAft>
              <a:spcPct val="35000"/>
            </a:spcAft>
            <a:buNone/>
          </a:pPr>
          <a:r>
            <a:rPr lang="en-AU" sz="1700" b="1" kern="1200" dirty="0"/>
            <a:t>Training Accuracy</a:t>
          </a:r>
          <a:r>
            <a:rPr lang="en-AU" sz="1700" kern="1200" dirty="0"/>
            <a:t>:</a:t>
          </a:r>
          <a:endParaRPr lang="en-US" sz="1700" kern="1200" dirty="0"/>
        </a:p>
        <a:p>
          <a:pPr marL="171450" lvl="1" indent="-171450" algn="l" defTabSz="755650">
            <a:lnSpc>
              <a:spcPct val="90000"/>
            </a:lnSpc>
            <a:spcBef>
              <a:spcPct val="0"/>
            </a:spcBef>
            <a:spcAft>
              <a:spcPct val="15000"/>
            </a:spcAft>
            <a:buChar char="•"/>
          </a:pPr>
          <a:r>
            <a:rPr lang="en-AU" sz="1700" kern="1200" dirty="0"/>
            <a:t>Initial: 90.44%</a:t>
          </a:r>
          <a:endParaRPr lang="en-US" sz="1700" kern="1200" dirty="0"/>
        </a:p>
        <a:p>
          <a:pPr marL="171450" lvl="1" indent="-171450" algn="l" defTabSz="755650">
            <a:lnSpc>
              <a:spcPct val="90000"/>
            </a:lnSpc>
            <a:spcBef>
              <a:spcPct val="0"/>
            </a:spcBef>
            <a:spcAft>
              <a:spcPct val="15000"/>
            </a:spcAft>
            <a:buChar char="•"/>
          </a:pPr>
          <a:r>
            <a:rPr lang="en-AU" sz="1700" kern="1200" dirty="0"/>
            <a:t>Final: 97.70%</a:t>
          </a:r>
          <a:endParaRPr lang="en-US" sz="1700" kern="1200" dirty="0"/>
        </a:p>
      </dsp:txBody>
      <dsp:txXfrm>
        <a:off x="14485" y="1403671"/>
        <a:ext cx="3317885" cy="1376041"/>
      </dsp:txXfrm>
    </dsp:sp>
    <dsp:sp modelId="{55A7A2E2-28BC-4C08-A8BD-271DA1BF6DD6}">
      <dsp:nvSpPr>
        <dsp:cNvPr id="0" name=""/>
        <dsp:cNvSpPr/>
      </dsp:nvSpPr>
      <dsp:spPr>
        <a:xfrm>
          <a:off x="4991313" y="0"/>
          <a:ext cx="1161259" cy="888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59AAA2-9E8C-4725-AFD3-BEC404FDA334}">
      <dsp:nvSpPr>
        <dsp:cNvPr id="0" name=""/>
        <dsp:cNvSpPr/>
      </dsp:nvSpPr>
      <dsp:spPr>
        <a:xfrm>
          <a:off x="3913000" y="980232"/>
          <a:ext cx="3317885" cy="38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AU" sz="2300" b="1" kern="1200"/>
            <a:t>Validation Performance</a:t>
          </a:r>
          <a:r>
            <a:rPr lang="en-AU" sz="2300" kern="1200"/>
            <a:t>:</a:t>
          </a:r>
          <a:endParaRPr lang="en-US" sz="2300" kern="1200"/>
        </a:p>
      </dsp:txBody>
      <dsp:txXfrm>
        <a:off x="3913000" y="980232"/>
        <a:ext cx="3317885" cy="380929"/>
      </dsp:txXfrm>
    </dsp:sp>
    <dsp:sp modelId="{E502F314-4251-49D0-8C61-59221447DA63}">
      <dsp:nvSpPr>
        <dsp:cNvPr id="0" name=""/>
        <dsp:cNvSpPr/>
      </dsp:nvSpPr>
      <dsp:spPr>
        <a:xfrm>
          <a:off x="3913000" y="1403671"/>
          <a:ext cx="3317885" cy="137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b="1" kern="1200"/>
            <a:t>Validation Loss</a:t>
          </a:r>
          <a:r>
            <a:rPr lang="en-AU" sz="1700" kern="1200"/>
            <a:t>:</a:t>
          </a:r>
          <a:endParaRPr lang="en-US" sz="1700" kern="1200"/>
        </a:p>
        <a:p>
          <a:pPr marL="171450" lvl="1" indent="-171450" algn="l" defTabSz="755650">
            <a:lnSpc>
              <a:spcPct val="90000"/>
            </a:lnSpc>
            <a:spcBef>
              <a:spcPct val="0"/>
            </a:spcBef>
            <a:spcAft>
              <a:spcPct val="15000"/>
            </a:spcAft>
            <a:buChar char="•"/>
          </a:pPr>
          <a:r>
            <a:rPr lang="en-AU" sz="1700" kern="1200"/>
            <a:t>Initial: 0.0517</a:t>
          </a:r>
          <a:endParaRPr lang="en-US" sz="1700" kern="1200"/>
        </a:p>
        <a:p>
          <a:pPr marL="171450" lvl="1" indent="-171450" algn="l" defTabSz="755650">
            <a:lnSpc>
              <a:spcPct val="90000"/>
            </a:lnSpc>
            <a:spcBef>
              <a:spcPct val="0"/>
            </a:spcBef>
            <a:spcAft>
              <a:spcPct val="15000"/>
            </a:spcAft>
            <a:buChar char="•"/>
          </a:pPr>
          <a:r>
            <a:rPr lang="en-AU" sz="1700" kern="1200"/>
            <a:t>Final: 0.0213</a:t>
          </a:r>
          <a:endParaRPr lang="en-US" sz="1700" kern="1200"/>
        </a:p>
        <a:p>
          <a:pPr marL="0" lvl="0" indent="0" algn="l" defTabSz="755650">
            <a:lnSpc>
              <a:spcPct val="90000"/>
            </a:lnSpc>
            <a:spcBef>
              <a:spcPct val="0"/>
            </a:spcBef>
            <a:spcAft>
              <a:spcPct val="35000"/>
            </a:spcAft>
            <a:buNone/>
          </a:pPr>
          <a:r>
            <a:rPr lang="en-AU" sz="1700" b="1" kern="1200"/>
            <a:t>Validation Accuracy</a:t>
          </a:r>
          <a:r>
            <a:rPr lang="en-AU" sz="1700" kern="1200"/>
            <a:t>:</a:t>
          </a:r>
          <a:endParaRPr lang="en-US" sz="1700" kern="1200"/>
        </a:p>
        <a:p>
          <a:pPr marL="171450" lvl="1" indent="-171450" algn="l" defTabSz="755650">
            <a:lnSpc>
              <a:spcPct val="90000"/>
            </a:lnSpc>
            <a:spcBef>
              <a:spcPct val="0"/>
            </a:spcBef>
            <a:spcAft>
              <a:spcPct val="15000"/>
            </a:spcAft>
            <a:buChar char="•"/>
          </a:pPr>
          <a:r>
            <a:rPr lang="en-AU" sz="1700" kern="1200"/>
            <a:t>Initial: 98.20%</a:t>
          </a:r>
          <a:endParaRPr lang="en-US" sz="1700" kern="1200"/>
        </a:p>
        <a:p>
          <a:pPr marL="171450" lvl="1" indent="-171450" algn="l" defTabSz="755650">
            <a:lnSpc>
              <a:spcPct val="90000"/>
            </a:lnSpc>
            <a:spcBef>
              <a:spcPct val="0"/>
            </a:spcBef>
            <a:spcAft>
              <a:spcPct val="15000"/>
            </a:spcAft>
            <a:buChar char="•"/>
          </a:pPr>
          <a:r>
            <a:rPr lang="en-AU" sz="1700" kern="1200"/>
            <a:t>Final: 99.27%</a:t>
          </a:r>
          <a:endParaRPr lang="en-US" sz="1700" kern="1200"/>
        </a:p>
      </dsp:txBody>
      <dsp:txXfrm>
        <a:off x="3913000" y="1403671"/>
        <a:ext cx="3317885" cy="1376041"/>
      </dsp:txXfrm>
    </dsp:sp>
    <dsp:sp modelId="{C05CB827-74D1-4C83-8EF7-2636A2BCFE10}">
      <dsp:nvSpPr>
        <dsp:cNvPr id="0" name=""/>
        <dsp:cNvSpPr/>
      </dsp:nvSpPr>
      <dsp:spPr>
        <a:xfrm>
          <a:off x="8889828" y="0"/>
          <a:ext cx="1161259" cy="888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FD6EA-CEEF-4FE9-80AC-F533DF477163}">
      <dsp:nvSpPr>
        <dsp:cNvPr id="0" name=""/>
        <dsp:cNvSpPr/>
      </dsp:nvSpPr>
      <dsp:spPr>
        <a:xfrm>
          <a:off x="7811516" y="980232"/>
          <a:ext cx="3317885" cy="38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AU" sz="2300" b="1" kern="1200"/>
            <a:t>Key Insights</a:t>
          </a:r>
          <a:r>
            <a:rPr lang="en-AU" sz="2300" kern="1200"/>
            <a:t>:</a:t>
          </a:r>
          <a:endParaRPr lang="en-US" sz="2300" kern="1200"/>
        </a:p>
      </dsp:txBody>
      <dsp:txXfrm>
        <a:off x="7811516" y="980232"/>
        <a:ext cx="3317885" cy="380929"/>
      </dsp:txXfrm>
    </dsp:sp>
    <dsp:sp modelId="{7C80F74F-17ED-4E40-AE0A-8D1FF4B4ACC2}">
      <dsp:nvSpPr>
        <dsp:cNvPr id="0" name=""/>
        <dsp:cNvSpPr/>
      </dsp:nvSpPr>
      <dsp:spPr>
        <a:xfrm>
          <a:off x="7811516" y="1403671"/>
          <a:ext cx="3317885" cy="1376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AU" sz="1700" kern="1200"/>
            <a:t>The model shows strong performance with high training and validation accuracy.</a:t>
          </a:r>
          <a:endParaRPr lang="en-US" sz="1700" kern="1200"/>
        </a:p>
        <a:p>
          <a:pPr marL="0" lvl="0" indent="0" algn="ctr" defTabSz="755650">
            <a:lnSpc>
              <a:spcPct val="90000"/>
            </a:lnSpc>
            <a:spcBef>
              <a:spcPct val="0"/>
            </a:spcBef>
            <a:spcAft>
              <a:spcPct val="35000"/>
            </a:spcAft>
            <a:buNone/>
          </a:pPr>
          <a:r>
            <a:rPr lang="en-AU" sz="1700" kern="1200"/>
            <a:t>Continuous decrease in validation loss indicates good generalization capabilities.</a:t>
          </a:r>
          <a:endParaRPr lang="en-US" sz="1700" kern="1200"/>
        </a:p>
      </dsp:txBody>
      <dsp:txXfrm>
        <a:off x="7811516" y="1403671"/>
        <a:ext cx="3317885" cy="13760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E65FC-38B4-47E1-8577-E2982CDCD7DA}" type="datetimeFigureOut">
              <a:rPr lang="en-AU" smtClean="0"/>
              <a:t>5/11/2024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83DF3-EFF7-4C8E-9240-E6FFE58E576A}" type="slidenum">
              <a:rPr lang="en-AU" smtClean="0"/>
              <a:t>‹#›</a:t>
            </a:fld>
            <a:endParaRPr lang="en-AU"/>
          </a:p>
        </p:txBody>
      </p:sp>
    </p:spTree>
    <p:extLst>
      <p:ext uri="{BB962C8B-B14F-4D97-AF65-F5344CB8AC3E}">
        <p14:creationId xmlns:p14="http://schemas.microsoft.com/office/powerpoint/2010/main" val="2553242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0F83DF3-EFF7-4C8E-9240-E6FFE58E576A}" type="slidenum">
              <a:rPr lang="en-AU" smtClean="0"/>
              <a:t>20</a:t>
            </a:fld>
            <a:endParaRPr lang="en-AU"/>
          </a:p>
        </p:txBody>
      </p:sp>
    </p:spTree>
    <p:extLst>
      <p:ext uri="{BB962C8B-B14F-4D97-AF65-F5344CB8AC3E}">
        <p14:creationId xmlns:p14="http://schemas.microsoft.com/office/powerpoint/2010/main" val="230927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244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87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6552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0716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169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874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518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07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1387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818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11/5/2024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1657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11/5/2024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63052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5A1411-0C46-4437-890D-A6FADAA9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1503659"/>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B8739-CBCF-CC0C-9F96-D0D5C6FB5728}"/>
              </a:ext>
            </a:extLst>
          </p:cNvPr>
          <p:cNvSpPr>
            <a:spLocks noGrp="1"/>
          </p:cNvSpPr>
          <p:nvPr>
            <p:ph type="ctrTitle"/>
          </p:nvPr>
        </p:nvSpPr>
        <p:spPr>
          <a:xfrm>
            <a:off x="481007" y="738102"/>
            <a:ext cx="10760586" cy="1117458"/>
          </a:xfrm>
        </p:spPr>
        <p:txBody>
          <a:bodyPr anchor="ctr">
            <a:normAutofit/>
          </a:bodyPr>
          <a:lstStyle/>
          <a:p>
            <a:r>
              <a:rPr lang="en-AU" dirty="0"/>
              <a:t> Binny Gill capstone project</a:t>
            </a:r>
          </a:p>
        </p:txBody>
      </p:sp>
      <p:sp>
        <p:nvSpPr>
          <p:cNvPr id="4" name="Rectangle 1">
            <a:extLst>
              <a:ext uri="{FF2B5EF4-FFF2-40B4-BE49-F238E27FC236}">
                <a16:creationId xmlns:a16="http://schemas.microsoft.com/office/drawing/2014/main" id="{65BFBCF9-46CF-B5AE-F669-3A6BDC3ADE4A}"/>
              </a:ext>
            </a:extLst>
          </p:cNvPr>
          <p:cNvSpPr>
            <a:spLocks noGrp="1" noChangeArrowheads="1"/>
          </p:cNvSpPr>
          <p:nvPr>
            <p:ph type="subTitle" idx="1"/>
          </p:nvPr>
        </p:nvSpPr>
        <p:spPr bwMode="auto">
          <a:xfrm>
            <a:off x="6379120" y="2236525"/>
            <a:ext cx="4862473" cy="38946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Title</a:t>
            </a:r>
            <a:r>
              <a:rPr kumimoji="0" lang="en-US" altLang="en-US" b="0" i="0" u="none" strike="noStrike" cap="none" normalizeH="0" baseline="0" dirty="0">
                <a:ln>
                  <a:noFill/>
                </a:ln>
                <a:effectLst/>
                <a:latin typeface="Arial" panose="020B0604020202020204" pitchFamily="34" charset="0"/>
              </a:rPr>
              <a:t>: Enhancing Early Detection of Colon Cancer</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Subtitle</a:t>
            </a:r>
            <a:r>
              <a:rPr kumimoji="0" lang="en-US" altLang="en-US" b="0" i="0" u="none" strike="noStrike" cap="none" normalizeH="0" baseline="0" dirty="0">
                <a:ln>
                  <a:noFill/>
                </a:ln>
                <a:effectLst/>
                <a:latin typeface="Arial" panose="020B0604020202020204" pitchFamily="34" charset="0"/>
              </a:rPr>
              <a:t>: Addressing the Challenges of Manual Histopathological Diagnosis </a:t>
            </a:r>
          </a:p>
        </p:txBody>
      </p:sp>
      <p:cxnSp>
        <p:nvCxnSpPr>
          <p:cNvPr id="18" name="Straight Connector 17">
            <a:extLst>
              <a:ext uri="{FF2B5EF4-FFF2-40B4-BE49-F238E27FC236}">
                <a16:creationId xmlns:a16="http://schemas.microsoft.com/office/drawing/2014/main" id="{5600D858-9844-4B2A-9D38-77BD00EC4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9CE03938-2045-86AB-75F5-C2404FAD0292}"/>
              </a:ext>
            </a:extLst>
          </p:cNvPr>
          <p:cNvPicPr>
            <a:picLocks noChangeAspect="1"/>
          </p:cNvPicPr>
          <p:nvPr/>
        </p:nvPicPr>
        <p:blipFill>
          <a:blip r:embed="rId2">
            <a:alphaModFix/>
          </a:blip>
          <a:srcRect l="6740" r="-1" b="-1"/>
          <a:stretch/>
        </p:blipFill>
        <p:spPr>
          <a:xfrm>
            <a:off x="479414" y="1993515"/>
            <a:ext cx="5513221" cy="4374624"/>
          </a:xfrm>
          <a:prstGeom prst="rect">
            <a:avLst/>
          </a:prstGeom>
        </p:spPr>
      </p:pic>
      <p:cxnSp>
        <p:nvCxnSpPr>
          <p:cNvPr id="19" name="Straight Connector 18">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818025D-200B-4542-8AF9-7D9B2FFE6F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892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3594EA-C236-A881-9738-24937F1394E3}"/>
              </a:ext>
            </a:extLst>
          </p:cNvPr>
          <p:cNvSpPr>
            <a:spLocks noGrp="1"/>
          </p:cNvSpPr>
          <p:nvPr>
            <p:ph type="title"/>
          </p:nvPr>
        </p:nvSpPr>
        <p:spPr>
          <a:xfrm>
            <a:off x="98999" y="655458"/>
            <a:ext cx="3844268" cy="1849026"/>
          </a:xfrm>
        </p:spPr>
        <p:txBody>
          <a:bodyPr anchor="ctr">
            <a:normAutofit/>
          </a:bodyPr>
          <a:lstStyle/>
          <a:p>
            <a:r>
              <a:rPr lang="en-AU" sz="2800" b="1" dirty="0"/>
              <a:t>Steps for Colon Cancer Image Classification</a:t>
            </a:r>
          </a:p>
        </p:txBody>
      </p:sp>
      <p:cxnSp>
        <p:nvCxnSpPr>
          <p:cNvPr id="22" name="Straight Connector 21">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4" name="Content Placeholder 2">
            <a:extLst>
              <a:ext uri="{FF2B5EF4-FFF2-40B4-BE49-F238E27FC236}">
                <a16:creationId xmlns:a16="http://schemas.microsoft.com/office/drawing/2014/main" id="{FCE18199-A5C8-244A-DE94-251B2D94FFE2}"/>
              </a:ext>
            </a:extLst>
          </p:cNvPr>
          <p:cNvGraphicFramePr>
            <a:graphicFrameLocks noGrp="1"/>
          </p:cNvGraphicFramePr>
          <p:nvPr>
            <p:ph idx="1"/>
            <p:extLst>
              <p:ext uri="{D42A27DB-BD31-4B8C-83A1-F6EECF244321}">
                <p14:modId xmlns:p14="http://schemas.microsoft.com/office/powerpoint/2010/main" val="2405894414"/>
              </p:ext>
            </p:extLst>
          </p:nvPr>
        </p:nvGraphicFramePr>
        <p:xfrm>
          <a:off x="2733368" y="816099"/>
          <a:ext cx="9359633" cy="5240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13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0B40-6CA5-330D-11F1-A8446355EDE9}"/>
              </a:ext>
            </a:extLst>
          </p:cNvPr>
          <p:cNvSpPr>
            <a:spLocks noGrp="1"/>
          </p:cNvSpPr>
          <p:nvPr>
            <p:ph type="title"/>
          </p:nvPr>
        </p:nvSpPr>
        <p:spPr>
          <a:xfrm>
            <a:off x="482600" y="493296"/>
            <a:ext cx="10634472" cy="818146"/>
          </a:xfrm>
        </p:spPr>
        <p:txBody>
          <a:bodyPr/>
          <a:lstStyle/>
          <a:p>
            <a:r>
              <a:rPr lang="en-AU" sz="3600" b="1" dirty="0"/>
              <a:t>Model Selection Rationale</a:t>
            </a:r>
          </a:p>
        </p:txBody>
      </p:sp>
      <p:sp>
        <p:nvSpPr>
          <p:cNvPr id="3" name="Content Placeholder 2">
            <a:extLst>
              <a:ext uri="{FF2B5EF4-FFF2-40B4-BE49-F238E27FC236}">
                <a16:creationId xmlns:a16="http://schemas.microsoft.com/office/drawing/2014/main" id="{408BEFBC-37FD-03E3-8C3A-8D092AFDC660}"/>
              </a:ext>
            </a:extLst>
          </p:cNvPr>
          <p:cNvSpPr>
            <a:spLocks noGrp="1"/>
          </p:cNvSpPr>
          <p:nvPr>
            <p:ph idx="1"/>
          </p:nvPr>
        </p:nvSpPr>
        <p:spPr>
          <a:xfrm>
            <a:off x="482600" y="1672389"/>
            <a:ext cx="10506991" cy="4475747"/>
          </a:xfrm>
        </p:spPr>
        <p:txBody>
          <a:bodyPr>
            <a:normAutofit fontScale="92500" lnSpcReduction="10000"/>
          </a:bodyPr>
          <a:lstStyle/>
          <a:p>
            <a:r>
              <a:rPr lang="en-AU" sz="2200" b="1" u="sng" dirty="0"/>
              <a:t>Basic CNN</a:t>
            </a:r>
          </a:p>
          <a:p>
            <a:pPr>
              <a:buFont typeface="Arial" panose="020B0604020202020204" pitchFamily="34" charset="0"/>
              <a:buChar char="•"/>
            </a:pPr>
            <a:r>
              <a:rPr lang="en-AU" b="1" dirty="0"/>
              <a:t>Strengths</a:t>
            </a:r>
            <a:r>
              <a:rPr lang="en-AU" dirty="0"/>
              <a:t>: Simple implementation; efficient and quick training.</a:t>
            </a:r>
          </a:p>
          <a:p>
            <a:pPr>
              <a:buFont typeface="Arial" panose="020B0604020202020204" pitchFamily="34" charset="0"/>
              <a:buChar char="•"/>
            </a:pPr>
            <a:r>
              <a:rPr lang="en-AU" b="1" dirty="0"/>
              <a:t>Weakness</a:t>
            </a:r>
            <a:r>
              <a:rPr lang="en-AU" dirty="0"/>
              <a:t>: May struggle with complex patterns due to its simplicity.</a:t>
            </a:r>
          </a:p>
          <a:p>
            <a:r>
              <a:rPr lang="en-AU" b="1" u="sng" dirty="0"/>
              <a:t>ResNet50</a:t>
            </a:r>
          </a:p>
          <a:p>
            <a:pPr>
              <a:buFont typeface="Arial" panose="020B0604020202020204" pitchFamily="34" charset="0"/>
              <a:buChar char="•"/>
            </a:pPr>
            <a:r>
              <a:rPr lang="en-AU" b="1" dirty="0"/>
              <a:t>Strengths</a:t>
            </a:r>
            <a:r>
              <a:rPr lang="en-AU" dirty="0"/>
              <a:t>: Deep architecture with residual connections enhances performance; effective transfer learning from pre-training.</a:t>
            </a:r>
          </a:p>
          <a:p>
            <a:pPr>
              <a:buFont typeface="Arial" panose="020B0604020202020204" pitchFamily="34" charset="0"/>
              <a:buChar char="•"/>
            </a:pPr>
            <a:r>
              <a:rPr lang="en-AU" b="1" dirty="0"/>
              <a:t>Weakness</a:t>
            </a:r>
            <a:r>
              <a:rPr lang="en-AU" dirty="0"/>
              <a:t>: Computationally intensive, requiring significant resources.</a:t>
            </a:r>
          </a:p>
          <a:p>
            <a:r>
              <a:rPr lang="en-AU" b="1" u="sng" dirty="0"/>
              <a:t>VGG16</a:t>
            </a:r>
          </a:p>
          <a:p>
            <a:pPr>
              <a:buFont typeface="Arial" panose="020B0604020202020204" pitchFamily="34" charset="0"/>
              <a:buChar char="•"/>
            </a:pPr>
            <a:r>
              <a:rPr lang="en-AU" b="1" dirty="0"/>
              <a:t>Strengths</a:t>
            </a:r>
            <a:r>
              <a:rPr lang="en-AU" dirty="0"/>
              <a:t>: Excellent feature extraction with a robust architecture; proven high accuracy in medical image classification.</a:t>
            </a:r>
          </a:p>
          <a:p>
            <a:pPr>
              <a:buFont typeface="Arial" panose="020B0604020202020204" pitchFamily="34" charset="0"/>
              <a:buChar char="•"/>
            </a:pPr>
            <a:r>
              <a:rPr lang="en-AU" b="1" dirty="0"/>
              <a:t>Weakness</a:t>
            </a:r>
            <a:r>
              <a:rPr lang="en-AU" dirty="0"/>
              <a:t>: High memory usage and slower training times due to its depth.</a:t>
            </a:r>
          </a:p>
          <a:p>
            <a:endParaRPr lang="en-AU" dirty="0"/>
          </a:p>
        </p:txBody>
      </p:sp>
    </p:spTree>
    <p:extLst>
      <p:ext uri="{BB962C8B-B14F-4D97-AF65-F5344CB8AC3E}">
        <p14:creationId xmlns:p14="http://schemas.microsoft.com/office/powerpoint/2010/main" val="383636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9E361B-9FCC-29C3-9BA1-721C09D1AA27}"/>
              </a:ext>
            </a:extLst>
          </p:cNvPr>
          <p:cNvSpPr>
            <a:spLocks noGrp="1"/>
          </p:cNvSpPr>
          <p:nvPr>
            <p:ph type="title"/>
          </p:nvPr>
        </p:nvSpPr>
        <p:spPr>
          <a:xfrm>
            <a:off x="482601" y="865128"/>
            <a:ext cx="5613398" cy="5261895"/>
          </a:xfrm>
        </p:spPr>
        <p:txBody>
          <a:bodyPr anchor="ctr">
            <a:normAutofit/>
          </a:bodyPr>
          <a:lstStyle/>
          <a:p>
            <a:r>
              <a:rPr lang="en-AU" b="1" dirty="0"/>
              <a:t>Model Performance Summary</a:t>
            </a:r>
          </a:p>
        </p:txBody>
      </p:sp>
      <p:cxnSp>
        <p:nvCxnSpPr>
          <p:cNvPr id="11"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F6F2BA8D-4613-E3B4-838B-A435FD6C800A}"/>
              </a:ext>
            </a:extLst>
          </p:cNvPr>
          <p:cNvGraphicFramePr>
            <a:graphicFrameLocks noGrp="1"/>
          </p:cNvGraphicFramePr>
          <p:nvPr>
            <p:ph idx="1"/>
            <p:extLst>
              <p:ext uri="{D42A27DB-BD31-4B8C-83A1-F6EECF244321}">
                <p14:modId xmlns:p14="http://schemas.microsoft.com/office/powerpoint/2010/main" val="2658111620"/>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13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2E55-2CF4-F344-B70A-BB9A762E202D}"/>
              </a:ext>
            </a:extLst>
          </p:cNvPr>
          <p:cNvSpPr>
            <a:spLocks noGrp="1"/>
          </p:cNvSpPr>
          <p:nvPr>
            <p:ph type="title"/>
          </p:nvPr>
        </p:nvSpPr>
        <p:spPr>
          <a:xfrm>
            <a:off x="482600" y="978408"/>
            <a:ext cx="10634472" cy="791398"/>
          </a:xfrm>
        </p:spPr>
        <p:txBody>
          <a:bodyPr/>
          <a:lstStyle/>
          <a:p>
            <a:r>
              <a:rPr lang="en-AU" sz="2400" b="1" dirty="0"/>
              <a:t>Title: Model Performance Analysis: CNN vs EfficientNetB0</a:t>
            </a:r>
          </a:p>
        </p:txBody>
      </p:sp>
      <p:sp>
        <p:nvSpPr>
          <p:cNvPr id="3" name="Content Placeholder 2">
            <a:extLst>
              <a:ext uri="{FF2B5EF4-FFF2-40B4-BE49-F238E27FC236}">
                <a16:creationId xmlns:a16="http://schemas.microsoft.com/office/drawing/2014/main" id="{8199DF1D-D5D2-38B2-D355-7C6F2DE9172C}"/>
              </a:ext>
            </a:extLst>
          </p:cNvPr>
          <p:cNvSpPr>
            <a:spLocks noGrp="1"/>
          </p:cNvSpPr>
          <p:nvPr>
            <p:ph idx="1"/>
          </p:nvPr>
        </p:nvSpPr>
        <p:spPr>
          <a:xfrm>
            <a:off x="482600" y="1769806"/>
            <a:ext cx="10506991" cy="4109785"/>
          </a:xfrm>
        </p:spPr>
        <p:style>
          <a:lnRef idx="2">
            <a:schemeClr val="accent6"/>
          </a:lnRef>
          <a:fillRef idx="1">
            <a:schemeClr val="lt1"/>
          </a:fillRef>
          <a:effectRef idx="0">
            <a:schemeClr val="accent6"/>
          </a:effectRef>
          <a:fontRef idx="minor">
            <a:schemeClr val="dk1"/>
          </a:fontRef>
        </p:style>
        <p:txBody>
          <a:bodyPr>
            <a:normAutofit/>
          </a:bodyPr>
          <a:lstStyle/>
          <a:p>
            <a:endParaRPr lang="en-AU" dirty="0"/>
          </a:p>
        </p:txBody>
      </p:sp>
      <p:sp>
        <p:nvSpPr>
          <p:cNvPr id="7" name="Rectangle 6">
            <a:extLst>
              <a:ext uri="{FF2B5EF4-FFF2-40B4-BE49-F238E27FC236}">
                <a16:creationId xmlns:a16="http://schemas.microsoft.com/office/drawing/2014/main" id="{BE1B03B3-76F7-4BDB-7270-27FABC406B82}"/>
              </a:ext>
            </a:extLst>
          </p:cNvPr>
          <p:cNvSpPr/>
          <p:nvPr/>
        </p:nvSpPr>
        <p:spPr>
          <a:xfrm>
            <a:off x="1012723" y="2320314"/>
            <a:ext cx="4660490" cy="34413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2000" dirty="0"/>
              <a:t>CNN Model Performance</a:t>
            </a:r>
          </a:p>
          <a:p>
            <a:pPr>
              <a:buFont typeface="Arial" panose="020B0604020202020204" pitchFamily="34" charset="0"/>
              <a:buChar char="•"/>
            </a:pPr>
            <a:r>
              <a:rPr lang="en-AU" sz="2000" dirty="0"/>
              <a:t>Training Loss: 0.6931</a:t>
            </a:r>
          </a:p>
          <a:p>
            <a:pPr>
              <a:buFont typeface="Arial" panose="020B0604020202020204" pitchFamily="34" charset="0"/>
              <a:buChar char="•"/>
            </a:pPr>
            <a:r>
              <a:rPr lang="en-AU" sz="2000" dirty="0"/>
              <a:t>Validation Loss: 0.6931</a:t>
            </a:r>
          </a:p>
          <a:p>
            <a:pPr>
              <a:buFont typeface="Arial" panose="020B0604020202020204" pitchFamily="34" charset="0"/>
              <a:buChar char="•"/>
            </a:pPr>
            <a:r>
              <a:rPr lang="en-AU" sz="2000" dirty="0"/>
              <a:t>Training Accuracy: 50.83%</a:t>
            </a:r>
          </a:p>
          <a:p>
            <a:pPr>
              <a:buFont typeface="Arial" panose="020B0604020202020204" pitchFamily="34" charset="0"/>
              <a:buChar char="•"/>
            </a:pPr>
            <a:r>
              <a:rPr lang="en-AU" sz="2000" dirty="0"/>
              <a:t>Validation Accuracy: 50.0%</a:t>
            </a:r>
          </a:p>
          <a:p>
            <a:pPr>
              <a:buFont typeface="Arial" panose="020B0604020202020204" pitchFamily="34" charset="0"/>
              <a:buChar char="•"/>
            </a:pPr>
            <a:r>
              <a:rPr lang="en-AU" sz="2000" dirty="0"/>
              <a:t>Key Insight: Underfitting; accuracy near chance level.</a:t>
            </a:r>
          </a:p>
        </p:txBody>
      </p:sp>
      <p:sp>
        <p:nvSpPr>
          <p:cNvPr id="8" name="Rectangle 7">
            <a:extLst>
              <a:ext uri="{FF2B5EF4-FFF2-40B4-BE49-F238E27FC236}">
                <a16:creationId xmlns:a16="http://schemas.microsoft.com/office/drawing/2014/main" id="{1DF967D8-6914-CD2B-601F-1636DECC8A14}"/>
              </a:ext>
            </a:extLst>
          </p:cNvPr>
          <p:cNvSpPr/>
          <p:nvPr/>
        </p:nvSpPr>
        <p:spPr>
          <a:xfrm>
            <a:off x="5869858" y="2320314"/>
            <a:ext cx="4767209" cy="3539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AU" sz="2000" dirty="0"/>
              <a:t>resnet50 Performance</a:t>
            </a:r>
          </a:p>
          <a:p>
            <a:pPr>
              <a:buFont typeface="Arial" panose="020B0604020202020204" pitchFamily="34" charset="0"/>
              <a:buChar char="•"/>
            </a:pPr>
            <a:r>
              <a:rPr lang="en-AU" sz="2000" dirty="0"/>
              <a:t>Training Loss: 1.8699e-05</a:t>
            </a:r>
          </a:p>
          <a:p>
            <a:pPr>
              <a:buFont typeface="Arial" panose="020B0604020202020204" pitchFamily="34" charset="0"/>
              <a:buChar char="•"/>
            </a:pPr>
            <a:r>
              <a:rPr lang="en-AU" sz="2000" dirty="0"/>
              <a:t>Validation Loss: 0.0</a:t>
            </a:r>
          </a:p>
          <a:p>
            <a:pPr>
              <a:buFont typeface="Arial" panose="020B0604020202020204" pitchFamily="34" charset="0"/>
              <a:buChar char="•"/>
            </a:pPr>
            <a:r>
              <a:rPr lang="en-AU" sz="2000" dirty="0"/>
              <a:t>Training Accuracy: 98.8</a:t>
            </a:r>
          </a:p>
          <a:p>
            <a:pPr>
              <a:buFont typeface="Arial" panose="020B0604020202020204" pitchFamily="34" charset="0"/>
              <a:buChar char="•"/>
            </a:pPr>
            <a:r>
              <a:rPr lang="en-AU" sz="2000" dirty="0"/>
              <a:t>Validation Accuracy: 68%</a:t>
            </a:r>
          </a:p>
          <a:p>
            <a:pPr>
              <a:buFont typeface="Arial" panose="020B0604020202020204" pitchFamily="34" charset="0"/>
              <a:buChar char="•"/>
            </a:pPr>
            <a:r>
              <a:rPr lang="en-AU" sz="2000" dirty="0"/>
              <a:t>Key Insight: Overfitting; potential data leakage.</a:t>
            </a:r>
          </a:p>
        </p:txBody>
      </p:sp>
    </p:spTree>
    <p:extLst>
      <p:ext uri="{BB962C8B-B14F-4D97-AF65-F5344CB8AC3E}">
        <p14:creationId xmlns:p14="http://schemas.microsoft.com/office/powerpoint/2010/main" val="388587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50" name="Rectangle 4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1D894C-5DA7-39D4-0CC3-2EC42ED83833}"/>
              </a:ext>
            </a:extLst>
          </p:cNvPr>
          <p:cNvSpPr>
            <a:spLocks noGrp="1"/>
          </p:cNvSpPr>
          <p:nvPr>
            <p:ph type="ctrTitle"/>
          </p:nvPr>
        </p:nvSpPr>
        <p:spPr>
          <a:xfrm>
            <a:off x="482601" y="976160"/>
            <a:ext cx="5189964" cy="2237925"/>
          </a:xfrm>
        </p:spPr>
        <p:txBody>
          <a:bodyPr vert="horz" lIns="91440" tIns="45720" rIns="91440" bIns="45720" rtlCol="0" anchor="ctr">
            <a:normAutofit/>
          </a:bodyPr>
          <a:lstStyle/>
          <a:p>
            <a:pPr>
              <a:lnSpc>
                <a:spcPct val="90000"/>
              </a:lnSpc>
            </a:pPr>
            <a:r>
              <a:rPr lang="en-US" sz="3600" b="1"/>
              <a:t>Title: CNN Performance for Colon Cancer Image Classification</a:t>
            </a:r>
          </a:p>
        </p:txBody>
      </p:sp>
      <p:sp>
        <p:nvSpPr>
          <p:cNvPr id="4" name="Rectangle 1">
            <a:extLst>
              <a:ext uri="{FF2B5EF4-FFF2-40B4-BE49-F238E27FC236}">
                <a16:creationId xmlns:a16="http://schemas.microsoft.com/office/drawing/2014/main" id="{D3D5C0BA-11CE-2E0B-E5D1-88B2AD169C3E}"/>
              </a:ext>
            </a:extLst>
          </p:cNvPr>
          <p:cNvSpPr>
            <a:spLocks noGrp="1" noChangeArrowheads="1"/>
          </p:cNvSpPr>
          <p:nvPr>
            <p:ph type="subTitle" idx="1"/>
          </p:nvPr>
        </p:nvSpPr>
        <p:spPr bwMode="auto">
          <a:xfrm>
            <a:off x="482600" y="3408254"/>
            <a:ext cx="5189963" cy="24700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lnSpc>
                <a:spcPct val="90000"/>
              </a:lnSpc>
              <a:spcBef>
                <a:spcPct val="0"/>
              </a:spcBef>
              <a:spcAft>
                <a:spcPts val="600"/>
              </a:spcAft>
              <a:buClrTx/>
              <a:buSzTx/>
              <a:buFont typeface="Arial" panose="020B0604020202020204" pitchFamily="34" charset="0"/>
              <a:buNone/>
              <a:tabLst/>
            </a:pPr>
            <a:endParaRPr kumimoji="0" lang="en-US" altLang="en-US" sz="1400" b="0" i="0" u="none" strike="noStrike" cap="none" normalizeH="0" baseline="0">
              <a:ln>
                <a:noFill/>
              </a:ln>
              <a:effectLst/>
            </a:endParaRP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The training and validation accuracies being around 50% suggest </a:t>
            </a: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that the model is not performing better than random chance.</a:t>
            </a: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Precision of 0.25 indicates that only 25% of positive predictions were correct, </a:t>
            </a: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which is concerning.</a:t>
            </a: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Recall of 0.50 suggests that the model is identifying 50% of the actual positives, </a:t>
            </a:r>
          </a:p>
          <a:p>
            <a:pPr marL="0" marR="0" lvl="0" indent="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effectLst/>
              </a:rPr>
              <a:t>which is moderate but still needs improvement. </a:t>
            </a:r>
          </a:p>
        </p:txBody>
      </p:sp>
      <p:pic>
        <p:nvPicPr>
          <p:cNvPr id="6" name="Picture 5">
            <a:extLst>
              <a:ext uri="{FF2B5EF4-FFF2-40B4-BE49-F238E27FC236}">
                <a16:creationId xmlns:a16="http://schemas.microsoft.com/office/drawing/2014/main" id="{9E4D7F45-EB2E-4362-8EB4-2A7945361ADE}"/>
              </a:ext>
            </a:extLst>
          </p:cNvPr>
          <p:cNvPicPr>
            <a:picLocks noChangeAspect="1"/>
          </p:cNvPicPr>
          <p:nvPr/>
        </p:nvPicPr>
        <p:blipFill>
          <a:blip r:embed="rId2">
            <a:alphaModFix/>
          </a:blip>
          <a:srcRect l="44035" r="-2" b="-2"/>
          <a:stretch/>
        </p:blipFill>
        <p:spPr>
          <a:xfrm>
            <a:off x="6280340" y="489856"/>
            <a:ext cx="5349331" cy="5878282"/>
          </a:xfrm>
          <a:prstGeom prst="rect">
            <a:avLst/>
          </a:prstGeom>
        </p:spPr>
      </p:pic>
      <p:cxnSp>
        <p:nvCxnSpPr>
          <p:cNvPr id="51" name="Straight Connector 50">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641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EDE5A-358A-4351-4FBB-FE7603F8961D}"/>
              </a:ext>
            </a:extLst>
          </p:cNvPr>
          <p:cNvSpPr>
            <a:spLocks noGrp="1"/>
          </p:cNvSpPr>
          <p:nvPr>
            <p:ph type="title"/>
          </p:nvPr>
        </p:nvSpPr>
        <p:spPr>
          <a:xfrm>
            <a:off x="482601" y="976160"/>
            <a:ext cx="10361960" cy="1493871"/>
          </a:xfrm>
        </p:spPr>
        <p:txBody>
          <a:bodyPr>
            <a:normAutofit/>
          </a:bodyPr>
          <a:lstStyle/>
          <a:p>
            <a:pPr>
              <a:lnSpc>
                <a:spcPct val="90000"/>
              </a:lnSpc>
            </a:pPr>
            <a:r>
              <a:rPr lang="en-AU" sz="3100" b="1"/>
              <a:t>Model Overview: VGG16 is a deep convolutional neural network renowned for its architecture, featuring small (3x3) convolutional filters.</a:t>
            </a:r>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D33807B0-843E-2479-D35B-ABB3AFDA3E11}"/>
              </a:ext>
            </a:extLst>
          </p:cNvPr>
          <p:cNvGraphicFramePr>
            <a:graphicFrameLocks noGrp="1"/>
          </p:cNvGraphicFramePr>
          <p:nvPr>
            <p:ph idx="1"/>
            <p:extLst>
              <p:ext uri="{D42A27DB-BD31-4B8C-83A1-F6EECF244321}">
                <p14:modId xmlns:p14="http://schemas.microsoft.com/office/powerpoint/2010/main" val="1381317427"/>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38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8B5A8-2501-7BAA-1447-37FFE383A346}"/>
              </a:ext>
            </a:extLst>
          </p:cNvPr>
          <p:cNvSpPr>
            <a:spLocks noGrp="1"/>
          </p:cNvSpPr>
          <p:nvPr>
            <p:ph type="ctrTitle"/>
          </p:nvPr>
        </p:nvSpPr>
        <p:spPr>
          <a:xfrm>
            <a:off x="482601" y="976152"/>
            <a:ext cx="5613399" cy="5024920"/>
          </a:xfrm>
        </p:spPr>
        <p:txBody>
          <a:bodyPr vert="horz" lIns="91440" tIns="45720" rIns="91440" bIns="45720" rtlCol="0" anchor="ctr">
            <a:normAutofit/>
          </a:bodyPr>
          <a:lstStyle/>
          <a:p>
            <a:r>
              <a:rPr lang="en-US"/>
              <a:t> Model Performance Overview</a:t>
            </a:r>
          </a:p>
        </p:txBody>
      </p:sp>
      <p:cxnSp>
        <p:nvCxnSpPr>
          <p:cNvPr id="16" name="Straight Connector 15">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6793BAF2-ED08-00BA-4094-85489CDEC6DF}"/>
              </a:ext>
            </a:extLst>
          </p:cNvPr>
          <p:cNvSpPr>
            <a:spLocks noGrp="1"/>
          </p:cNvSpPr>
          <p:nvPr>
            <p:ph type="subTitle" idx="1"/>
          </p:nvPr>
        </p:nvSpPr>
        <p:spPr>
          <a:xfrm>
            <a:off x="6997624" y="976158"/>
            <a:ext cx="4440589" cy="5024931"/>
          </a:xfrm>
        </p:spPr>
        <p:txBody>
          <a:bodyPr vert="horz" lIns="91440" tIns="45720" rIns="91440" bIns="45720" rtlCol="0" anchor="ctr">
            <a:normAutofit/>
          </a:bodyPr>
          <a:lstStyle/>
          <a:p>
            <a:pPr>
              <a:lnSpc>
                <a:spcPct val="90000"/>
              </a:lnSpc>
            </a:pPr>
            <a:r>
              <a:rPr lang="en-US" sz="1700" b="1" dirty="0"/>
              <a:t>. Key Metrics</a:t>
            </a:r>
          </a:p>
          <a:p>
            <a:pPr>
              <a:lnSpc>
                <a:spcPct val="90000"/>
              </a:lnSpc>
              <a:buFont typeface="Arial" panose="020B0604020202020204" pitchFamily="34" charset="0"/>
              <a:buChar char="•"/>
            </a:pPr>
            <a:r>
              <a:rPr lang="en-US" sz="1700" b="1" dirty="0"/>
              <a:t>Accuracy</a:t>
            </a:r>
            <a:r>
              <a:rPr lang="en-US" sz="1700" dirty="0"/>
              <a:t>: 0.978</a:t>
            </a:r>
          </a:p>
          <a:p>
            <a:pPr>
              <a:lnSpc>
                <a:spcPct val="90000"/>
              </a:lnSpc>
              <a:buFont typeface="Arial" panose="020B0604020202020204" pitchFamily="34" charset="0"/>
              <a:buChar char="•"/>
            </a:pPr>
            <a:r>
              <a:rPr lang="en-US" sz="1700" b="1" dirty="0"/>
              <a:t>Validation Score</a:t>
            </a:r>
            <a:r>
              <a:rPr lang="en-US" sz="1700" dirty="0"/>
              <a:t>: 0.994</a:t>
            </a:r>
          </a:p>
          <a:p>
            <a:pPr>
              <a:lnSpc>
                <a:spcPct val="90000"/>
              </a:lnSpc>
              <a:buFont typeface="Arial" panose="020B0604020202020204" pitchFamily="34" charset="0"/>
              <a:buChar char="•"/>
            </a:pPr>
            <a:r>
              <a:rPr lang="en-US" sz="1700" b="1" dirty="0"/>
              <a:t>Loss</a:t>
            </a:r>
            <a:r>
              <a:rPr lang="en-US" sz="1700" dirty="0"/>
              <a:t>: 0.056</a:t>
            </a:r>
          </a:p>
          <a:p>
            <a:pPr>
              <a:lnSpc>
                <a:spcPct val="90000"/>
              </a:lnSpc>
              <a:buFont typeface="Arial" panose="020B0604020202020204" pitchFamily="34" charset="0"/>
              <a:buChar char="•"/>
            </a:pPr>
            <a:r>
              <a:rPr lang="en-US" sz="1700" b="1" dirty="0"/>
              <a:t>Overall Accuracy</a:t>
            </a:r>
            <a:r>
              <a:rPr lang="en-US" sz="1700" dirty="0"/>
              <a:t>: 0.980</a:t>
            </a:r>
          </a:p>
          <a:p>
            <a:pPr>
              <a:lnSpc>
                <a:spcPct val="90000"/>
              </a:lnSpc>
            </a:pPr>
            <a:r>
              <a:rPr lang="en-US" sz="1700" b="1" dirty="0"/>
              <a:t>2. Insights</a:t>
            </a:r>
          </a:p>
          <a:p>
            <a:pPr>
              <a:lnSpc>
                <a:spcPct val="90000"/>
              </a:lnSpc>
              <a:buFont typeface="Arial" panose="020B0604020202020204" pitchFamily="34" charset="0"/>
              <a:buChar char="•"/>
            </a:pPr>
            <a:r>
              <a:rPr lang="en-US" sz="1700" dirty="0"/>
              <a:t>High accuracy and validation scores indicate strong model performance.</a:t>
            </a:r>
          </a:p>
          <a:p>
            <a:pPr>
              <a:lnSpc>
                <a:spcPct val="90000"/>
              </a:lnSpc>
              <a:buFont typeface="Arial" panose="020B0604020202020204" pitchFamily="34" charset="0"/>
              <a:buChar char="•"/>
            </a:pPr>
            <a:r>
              <a:rPr lang="en-US" sz="1700" dirty="0"/>
              <a:t>Low loss value reflects effective learning and generalization.</a:t>
            </a:r>
          </a:p>
          <a:p>
            <a:pPr>
              <a:lnSpc>
                <a:spcPct val="90000"/>
              </a:lnSpc>
            </a:pPr>
            <a:r>
              <a:rPr lang="en-US" sz="1700" b="1" dirty="0"/>
              <a:t>3. Conclusion</a:t>
            </a:r>
          </a:p>
          <a:p>
            <a:pPr>
              <a:lnSpc>
                <a:spcPct val="90000"/>
              </a:lnSpc>
              <a:buFont typeface="Arial" panose="020B0604020202020204" pitchFamily="34" charset="0"/>
              <a:buChar char="•"/>
            </a:pPr>
            <a:r>
              <a:rPr lang="en-US" sz="1700" dirty="0"/>
              <a:t>The model shows reliable performance and is well-suited for application.</a:t>
            </a:r>
          </a:p>
          <a:p>
            <a:pPr>
              <a:lnSpc>
                <a:spcPct val="90000"/>
              </a:lnSpc>
              <a:buFont typeface="Arial" panose="020B0604020202020204" pitchFamily="34" charset="0"/>
              <a:buChar char="•"/>
            </a:pPr>
            <a:r>
              <a:rPr lang="en-US" sz="1700" dirty="0"/>
              <a:t>Considerations for future improvements or deployments.</a:t>
            </a:r>
          </a:p>
          <a:p>
            <a:pPr>
              <a:lnSpc>
                <a:spcPct val="90000"/>
              </a:lnSpc>
            </a:pPr>
            <a:endParaRPr lang="en-US" sz="1700" dirty="0"/>
          </a:p>
        </p:txBody>
      </p:sp>
      <p:cxnSp>
        <p:nvCxnSpPr>
          <p:cNvPr id="18" name="Straight Connector 17">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555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6A3F2-CF87-D805-747D-E31D30A8FBF2}"/>
              </a:ext>
            </a:extLst>
          </p:cNvPr>
          <p:cNvSpPr>
            <a:spLocks noGrp="1"/>
          </p:cNvSpPr>
          <p:nvPr>
            <p:ph type="ctrTitle"/>
          </p:nvPr>
        </p:nvSpPr>
        <p:spPr>
          <a:xfrm>
            <a:off x="481007" y="702870"/>
            <a:ext cx="5614993" cy="3093468"/>
          </a:xfrm>
        </p:spPr>
        <p:txBody>
          <a:bodyPr anchor="b">
            <a:normAutofit/>
          </a:bodyPr>
          <a:lstStyle/>
          <a:p>
            <a:pPr>
              <a:lnSpc>
                <a:spcPct val="90000"/>
              </a:lnSpc>
            </a:pPr>
            <a:r>
              <a:rPr lang="en-AU" dirty="0"/>
              <a:t>Confusion Matrix Analysis</a:t>
            </a:r>
            <a:endParaRPr lang="en-AU"/>
          </a:p>
        </p:txBody>
      </p:sp>
      <p:sp>
        <p:nvSpPr>
          <p:cNvPr id="3" name="Subtitle 2">
            <a:extLst>
              <a:ext uri="{FF2B5EF4-FFF2-40B4-BE49-F238E27FC236}">
                <a16:creationId xmlns:a16="http://schemas.microsoft.com/office/drawing/2014/main" id="{011AED52-A5FF-40DF-A9E9-0AB2555B3B84}"/>
              </a:ext>
            </a:extLst>
          </p:cNvPr>
          <p:cNvSpPr>
            <a:spLocks noGrp="1"/>
          </p:cNvSpPr>
          <p:nvPr>
            <p:ph type="subTitle" idx="1"/>
          </p:nvPr>
        </p:nvSpPr>
        <p:spPr>
          <a:xfrm>
            <a:off x="481006" y="4067746"/>
            <a:ext cx="5614993" cy="2163418"/>
          </a:xfrm>
        </p:spPr>
        <p:txBody>
          <a:bodyPr anchor="t">
            <a:normAutofit/>
          </a:bodyPr>
          <a:lstStyle/>
          <a:p>
            <a:pPr>
              <a:lnSpc>
                <a:spcPct val="90000"/>
              </a:lnSpc>
            </a:pPr>
            <a:r>
              <a:rPr lang="en-AU" sz="2200" b="1"/>
              <a:t>Example Values</a:t>
            </a:r>
          </a:p>
          <a:p>
            <a:pPr>
              <a:lnSpc>
                <a:spcPct val="90000"/>
              </a:lnSpc>
              <a:buFont typeface="Arial" panose="020B0604020202020204" pitchFamily="34" charset="0"/>
              <a:buChar char="•"/>
            </a:pPr>
            <a:r>
              <a:rPr lang="en-AU" sz="2200" b="1"/>
              <a:t>True Positives (TP)</a:t>
            </a:r>
            <a:r>
              <a:rPr lang="en-AU" sz="2200"/>
              <a:t>: 522</a:t>
            </a:r>
          </a:p>
          <a:p>
            <a:pPr>
              <a:lnSpc>
                <a:spcPct val="90000"/>
              </a:lnSpc>
              <a:buFont typeface="Arial" panose="020B0604020202020204" pitchFamily="34" charset="0"/>
              <a:buChar char="•"/>
            </a:pPr>
            <a:r>
              <a:rPr lang="en-AU" sz="2200" b="1"/>
              <a:t>False Positives (FP)</a:t>
            </a:r>
            <a:r>
              <a:rPr lang="en-AU" sz="2200"/>
              <a:t>: 4</a:t>
            </a:r>
          </a:p>
          <a:p>
            <a:pPr>
              <a:lnSpc>
                <a:spcPct val="90000"/>
              </a:lnSpc>
              <a:buFont typeface="Arial" panose="020B0604020202020204" pitchFamily="34" charset="0"/>
              <a:buChar char="•"/>
            </a:pPr>
            <a:r>
              <a:rPr lang="en-AU" sz="2200" b="1"/>
              <a:t>False Negatives (FN)</a:t>
            </a:r>
            <a:r>
              <a:rPr lang="en-AU" sz="2200"/>
              <a:t>:1</a:t>
            </a:r>
          </a:p>
          <a:p>
            <a:pPr>
              <a:lnSpc>
                <a:spcPct val="90000"/>
              </a:lnSpc>
              <a:buFont typeface="Arial" panose="020B0604020202020204" pitchFamily="34" charset="0"/>
              <a:buChar char="•"/>
            </a:pPr>
            <a:r>
              <a:rPr lang="en-AU" sz="2200" b="1"/>
              <a:t>True Negatives (TN)</a:t>
            </a:r>
            <a:r>
              <a:rPr lang="en-AU" sz="2200"/>
              <a:t>: 465</a:t>
            </a:r>
          </a:p>
          <a:p>
            <a:pPr>
              <a:lnSpc>
                <a:spcPct val="90000"/>
              </a:lnSpc>
            </a:pPr>
            <a:endParaRPr lang="en-AU" sz="2200"/>
          </a:p>
        </p:txBody>
      </p:sp>
      <p:cxnSp>
        <p:nvCxnSpPr>
          <p:cNvPr id="21" name="Straight Connector 20">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78930AED-94F8-D318-474E-E9C2954782C5}"/>
              </a:ext>
            </a:extLst>
          </p:cNvPr>
          <p:cNvPicPr>
            <a:picLocks noChangeAspect="1"/>
          </p:cNvPicPr>
          <p:nvPr/>
        </p:nvPicPr>
        <p:blipFill>
          <a:blip r:embed="rId2">
            <a:alphaModFix/>
          </a:blip>
          <a:stretch>
            <a:fillRect/>
          </a:stretch>
        </p:blipFill>
        <p:spPr>
          <a:xfrm>
            <a:off x="6634090" y="1496367"/>
            <a:ext cx="5019817" cy="3865258"/>
          </a:xfrm>
          <a:prstGeom prst="rect">
            <a:avLst/>
          </a:prstGeom>
        </p:spPr>
      </p:pic>
      <p:cxnSp>
        <p:nvCxnSpPr>
          <p:cNvPr id="23" name="Straight Connector 22">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962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5ADEA-F40F-B218-DAD2-6AD5587E67CE}"/>
              </a:ext>
            </a:extLst>
          </p:cNvPr>
          <p:cNvSpPr>
            <a:spLocks noGrp="1"/>
          </p:cNvSpPr>
          <p:nvPr>
            <p:ph type="ctrTitle"/>
          </p:nvPr>
        </p:nvSpPr>
        <p:spPr>
          <a:xfrm>
            <a:off x="482601" y="976152"/>
            <a:ext cx="5613399" cy="5024920"/>
          </a:xfrm>
        </p:spPr>
        <p:txBody>
          <a:bodyPr vert="horz" lIns="91440" tIns="45720" rIns="91440" bIns="45720" rtlCol="0" anchor="ctr">
            <a:normAutofit/>
          </a:bodyPr>
          <a:lstStyle/>
          <a:p>
            <a:r>
              <a:rPr lang="en-US" b="1"/>
              <a:t>Limitations of Colon Cancer Imaging Classification</a:t>
            </a:r>
          </a:p>
        </p:txBody>
      </p:sp>
      <p:cxnSp>
        <p:nvCxnSpPr>
          <p:cNvPr id="16" name="Straight Connector 15">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03C00424-D752-D567-0F97-3FB83D5C5909}"/>
              </a:ext>
            </a:extLst>
          </p:cNvPr>
          <p:cNvSpPr>
            <a:spLocks noGrp="1"/>
          </p:cNvSpPr>
          <p:nvPr>
            <p:ph type="subTitle" idx="1"/>
          </p:nvPr>
        </p:nvSpPr>
        <p:spPr>
          <a:xfrm>
            <a:off x="6997624" y="976158"/>
            <a:ext cx="4440589" cy="5024931"/>
          </a:xfrm>
        </p:spPr>
        <p:txBody>
          <a:bodyPr vert="horz" lIns="91440" tIns="45720" rIns="91440" bIns="45720" rtlCol="0" anchor="ctr">
            <a:normAutofit/>
          </a:bodyPr>
          <a:lstStyle/>
          <a:p>
            <a:pPr>
              <a:lnSpc>
                <a:spcPct val="90000"/>
              </a:lnSpc>
            </a:pPr>
            <a:r>
              <a:rPr lang="en-US" sz="1700" b="1" dirty="0"/>
              <a:t>1. Data Limitations</a:t>
            </a:r>
          </a:p>
          <a:p>
            <a:pPr>
              <a:lnSpc>
                <a:spcPct val="90000"/>
              </a:lnSpc>
              <a:buFont typeface="Arial" panose="020B0604020202020204" pitchFamily="34" charset="0"/>
              <a:buChar char="•"/>
            </a:pPr>
            <a:r>
              <a:rPr lang="en-US" sz="1700" b="1" dirty="0"/>
              <a:t>Insufficient Data Diversity</a:t>
            </a:r>
            <a:r>
              <a:rPr lang="en-US" sz="1700" dirty="0"/>
              <a:t>: Limited representation of diverse demographics can affect model generalization.</a:t>
            </a:r>
          </a:p>
          <a:p>
            <a:pPr>
              <a:lnSpc>
                <a:spcPct val="90000"/>
              </a:lnSpc>
              <a:buFont typeface="Arial" panose="020B0604020202020204" pitchFamily="34" charset="0"/>
              <a:buChar char="•"/>
            </a:pPr>
            <a:r>
              <a:rPr lang="en-US" sz="1700" b="1" dirty="0"/>
              <a:t>Quality of Images</a:t>
            </a:r>
            <a:r>
              <a:rPr lang="en-US" sz="1700" dirty="0"/>
              <a:t>: Variability in imaging quality can lead to inconsistent model performance.</a:t>
            </a:r>
          </a:p>
          <a:p>
            <a:pPr>
              <a:lnSpc>
                <a:spcPct val="90000"/>
              </a:lnSpc>
            </a:pPr>
            <a:r>
              <a:rPr lang="en-US" sz="1700" b="1" dirty="0"/>
              <a:t>2. Infrastructure Challenges</a:t>
            </a:r>
          </a:p>
          <a:p>
            <a:pPr>
              <a:lnSpc>
                <a:spcPct val="90000"/>
              </a:lnSpc>
              <a:buFont typeface="Arial" panose="020B0604020202020204" pitchFamily="34" charset="0"/>
              <a:buChar char="•"/>
            </a:pPr>
            <a:r>
              <a:rPr lang="en-US" sz="1700" b="1" dirty="0"/>
              <a:t>Computational Resources</a:t>
            </a:r>
            <a:r>
              <a:rPr lang="en-US" sz="1700" dirty="0"/>
              <a:t>: High-quality imaging analysis requires significant computational power, which may not be accessible in all healthcare settings.</a:t>
            </a:r>
          </a:p>
          <a:p>
            <a:pPr>
              <a:lnSpc>
                <a:spcPct val="90000"/>
              </a:lnSpc>
              <a:buFont typeface="Arial" panose="020B0604020202020204" pitchFamily="34" charset="0"/>
              <a:buChar char="•"/>
            </a:pPr>
            <a:r>
              <a:rPr lang="en-US" sz="1700" b="1" dirty="0"/>
              <a:t>Storage and Management</a:t>
            </a:r>
            <a:r>
              <a:rPr lang="en-US" sz="1700" dirty="0"/>
              <a:t>: Handling large volumes of imaging data necessitates robust storage solutions and data management practices.</a:t>
            </a:r>
          </a:p>
          <a:p>
            <a:pPr>
              <a:lnSpc>
                <a:spcPct val="90000"/>
              </a:lnSpc>
            </a:pPr>
            <a:endParaRPr lang="en-US" sz="1700" dirty="0"/>
          </a:p>
        </p:txBody>
      </p:sp>
      <p:cxnSp>
        <p:nvCxnSpPr>
          <p:cNvPr id="18" name="Straight Connector 17">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985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49A65-CC0B-BA25-12A4-46ED54503801}"/>
              </a:ext>
            </a:extLst>
          </p:cNvPr>
          <p:cNvSpPr>
            <a:spLocks noGrp="1"/>
          </p:cNvSpPr>
          <p:nvPr>
            <p:ph type="ctrTitle"/>
          </p:nvPr>
        </p:nvSpPr>
        <p:spPr>
          <a:xfrm>
            <a:off x="481007" y="4134848"/>
            <a:ext cx="5481579" cy="2006220"/>
          </a:xfrm>
        </p:spPr>
        <p:txBody>
          <a:bodyPr anchor="ctr">
            <a:normAutofit/>
          </a:bodyPr>
          <a:lstStyle/>
          <a:p>
            <a:pPr>
              <a:lnSpc>
                <a:spcPct val="90000"/>
              </a:lnSpc>
            </a:pPr>
            <a:r>
              <a:rPr lang="en-AU" sz="4600" b="1"/>
              <a:t>predicted Images from VGG16 Model</a:t>
            </a:r>
            <a:br>
              <a:rPr lang="en-AU" sz="4600" b="1"/>
            </a:br>
            <a:endParaRPr lang="en-AU" sz="4600"/>
          </a:p>
        </p:txBody>
      </p:sp>
      <p:sp>
        <p:nvSpPr>
          <p:cNvPr id="10" name="Rectangle 1">
            <a:extLst>
              <a:ext uri="{FF2B5EF4-FFF2-40B4-BE49-F238E27FC236}">
                <a16:creationId xmlns:a16="http://schemas.microsoft.com/office/drawing/2014/main" id="{5BFCB2E3-1C6F-D7A1-C632-E9199247DB45}"/>
              </a:ext>
            </a:extLst>
          </p:cNvPr>
          <p:cNvSpPr>
            <a:spLocks noGrp="1" noChangeArrowheads="1"/>
          </p:cNvSpPr>
          <p:nvPr>
            <p:ph type="subTitle" idx="1"/>
          </p:nvPr>
        </p:nvSpPr>
        <p:spPr bwMode="auto">
          <a:xfrm>
            <a:off x="6143946" y="4134848"/>
            <a:ext cx="4862473" cy="2006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solidFill>
                  <a:schemeClr val="tx2"/>
                </a:solidFill>
                <a:effectLst/>
                <a:latin typeface="Arial" panose="020B0604020202020204" pitchFamily="34" charset="0"/>
              </a:rPr>
              <a:t>Actual Label:</a:t>
            </a:r>
            <a:r>
              <a:rPr kumimoji="0" lang="en-US" altLang="en-US" b="0" i="0" u="none" strike="noStrike" cap="none" normalizeH="0" baseline="0">
                <a:ln>
                  <a:noFill/>
                </a:ln>
                <a:solidFill>
                  <a:schemeClr val="tx2"/>
                </a:solidFill>
                <a:effectLst/>
                <a:latin typeface="Arial" panose="020B0604020202020204" pitchFamily="34" charset="0"/>
              </a:rPr>
              <a:t> The true class of the image.</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solidFill>
                  <a:schemeClr val="tx2"/>
                </a:solidFill>
                <a:effectLst/>
                <a:latin typeface="Arial" panose="020B0604020202020204" pitchFamily="34" charset="0"/>
              </a:rPr>
              <a:t>Predicted Label:</a:t>
            </a:r>
            <a:r>
              <a:rPr kumimoji="0" lang="en-US" altLang="en-US" b="0" i="0" u="none" strike="noStrike" cap="none" normalizeH="0" baseline="0">
                <a:ln>
                  <a:noFill/>
                </a:ln>
                <a:solidFill>
                  <a:schemeClr val="tx2"/>
                </a:solidFill>
                <a:effectLst/>
                <a:latin typeface="Arial" panose="020B0604020202020204" pitchFamily="34" charset="0"/>
              </a:rPr>
              <a:t> The model's predicted class. </a:t>
            </a:r>
          </a:p>
        </p:txBody>
      </p:sp>
      <p:cxnSp>
        <p:nvCxnSpPr>
          <p:cNvPr id="73" name="Straight Connector 72">
            <a:extLst>
              <a:ext uri="{FF2B5EF4-FFF2-40B4-BE49-F238E27FC236}">
                <a16:creationId xmlns:a16="http://schemas.microsoft.com/office/drawing/2014/main" id="{16CA8F77-1A4B-4783-B29C-83745CB03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AC907B77-C619-F638-28B9-2D08CDA46875}"/>
              </a:ext>
            </a:extLst>
          </p:cNvPr>
          <p:cNvPicPr>
            <a:picLocks noChangeAspect="1"/>
          </p:cNvPicPr>
          <p:nvPr/>
        </p:nvPicPr>
        <p:blipFill>
          <a:blip r:embed="rId2">
            <a:alphaModFix/>
          </a:blip>
          <a:stretch>
            <a:fillRect/>
          </a:stretch>
        </p:blipFill>
        <p:spPr>
          <a:xfrm>
            <a:off x="3795928" y="661135"/>
            <a:ext cx="5696073" cy="3090120"/>
          </a:xfrm>
          <a:prstGeom prst="rect">
            <a:avLst/>
          </a:prstGeom>
        </p:spPr>
      </p:pic>
      <p:cxnSp>
        <p:nvCxnSpPr>
          <p:cNvPr id="74" name="Straight Connector 73">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0B62E29-1248-414C-B89F-98F01A2EA7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331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66348D-5E23-404C-A495-618E4EAA8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25EE0A-A779-481E-A750-AD22CD1A0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90564"/>
            <a:ext cx="11147071" cy="245376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135FC-5172-22D4-6CC1-D03DB28A60D0}"/>
              </a:ext>
            </a:extLst>
          </p:cNvPr>
          <p:cNvSpPr>
            <a:spLocks noGrp="1"/>
          </p:cNvSpPr>
          <p:nvPr>
            <p:ph type="ctrTitle"/>
          </p:nvPr>
        </p:nvSpPr>
        <p:spPr>
          <a:xfrm>
            <a:off x="479417" y="742952"/>
            <a:ext cx="9522831" cy="1943094"/>
          </a:xfrm>
        </p:spPr>
        <p:txBody>
          <a:bodyPr anchor="b">
            <a:normAutofit/>
          </a:bodyPr>
          <a:lstStyle/>
          <a:p>
            <a:pPr>
              <a:lnSpc>
                <a:spcPct val="90000"/>
              </a:lnSpc>
            </a:pPr>
            <a:r>
              <a:rPr lang="en-AU" sz="4100" b="1"/>
              <a:t>Business Question: Impact of Automated Colon Cancer Image Classification</a:t>
            </a:r>
          </a:p>
        </p:txBody>
      </p:sp>
      <p:sp>
        <p:nvSpPr>
          <p:cNvPr id="3" name="Subtitle 2">
            <a:extLst>
              <a:ext uri="{FF2B5EF4-FFF2-40B4-BE49-F238E27FC236}">
                <a16:creationId xmlns:a16="http://schemas.microsoft.com/office/drawing/2014/main" id="{5C59F3AF-F9F9-365C-4493-186B5B64567E}"/>
              </a:ext>
            </a:extLst>
          </p:cNvPr>
          <p:cNvSpPr>
            <a:spLocks noGrp="1"/>
          </p:cNvSpPr>
          <p:nvPr>
            <p:ph type="subTitle" idx="1"/>
          </p:nvPr>
        </p:nvSpPr>
        <p:spPr>
          <a:xfrm>
            <a:off x="479416" y="3199302"/>
            <a:ext cx="9529202" cy="2818257"/>
          </a:xfrm>
        </p:spPr>
        <p:txBody>
          <a:bodyPr anchor="t">
            <a:normAutofit/>
          </a:bodyPr>
          <a:lstStyle/>
          <a:p>
            <a:r>
              <a:rPr lang="en-AU" dirty="0"/>
              <a:t>Business Question</a:t>
            </a:r>
          </a:p>
          <a:p>
            <a:pPr>
              <a:buFont typeface="Arial" panose="020B0604020202020204" pitchFamily="34" charset="0"/>
              <a:buChar char="•"/>
            </a:pPr>
            <a:r>
              <a:rPr lang="en-AU" dirty="0"/>
              <a:t>How can the implementation of an automated colon cancer image classification system improve diagnostic accuracy and efficiency in pathology labs, ultimately leading to better patient outcomes and reduced healthcare costs?</a:t>
            </a:r>
          </a:p>
          <a:p>
            <a:endParaRPr lang="en-AU" dirty="0"/>
          </a:p>
        </p:txBody>
      </p:sp>
      <p:cxnSp>
        <p:nvCxnSpPr>
          <p:cNvPr id="12" name="Straight Connector 11">
            <a:extLst>
              <a:ext uri="{FF2B5EF4-FFF2-40B4-BE49-F238E27FC236}">
                <a16:creationId xmlns:a16="http://schemas.microsoft.com/office/drawing/2014/main" id="{6BD6645B-2963-49B8-BD20-68F13D7B52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AB1FF18-916C-43C4-8A6D-5878AEA391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40"/>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EABAF14-551B-4C82-8652-104248C66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06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6348D-5E23-404C-A495-618E4EAA8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25EE0A-A779-481E-A750-AD22CD1A0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90564"/>
            <a:ext cx="11147071" cy="245376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7674E-4BD0-5F20-6827-A7ABBB6CA356}"/>
              </a:ext>
            </a:extLst>
          </p:cNvPr>
          <p:cNvSpPr>
            <a:spLocks noGrp="1"/>
          </p:cNvSpPr>
          <p:nvPr>
            <p:ph type="ctrTitle"/>
          </p:nvPr>
        </p:nvSpPr>
        <p:spPr>
          <a:xfrm>
            <a:off x="479417" y="742952"/>
            <a:ext cx="9522831" cy="1943094"/>
          </a:xfrm>
        </p:spPr>
        <p:txBody>
          <a:bodyPr anchor="b">
            <a:normAutofit/>
          </a:bodyPr>
          <a:lstStyle/>
          <a:p>
            <a:r>
              <a:rPr lang="en-AU" dirty="0"/>
              <a:t>Final Statement</a:t>
            </a:r>
          </a:p>
        </p:txBody>
      </p:sp>
      <p:sp>
        <p:nvSpPr>
          <p:cNvPr id="4" name="Rectangle 1">
            <a:extLst>
              <a:ext uri="{FF2B5EF4-FFF2-40B4-BE49-F238E27FC236}">
                <a16:creationId xmlns:a16="http://schemas.microsoft.com/office/drawing/2014/main" id="{E47844F1-F770-64D5-8EC1-2A401CE676D4}"/>
              </a:ext>
            </a:extLst>
          </p:cNvPr>
          <p:cNvSpPr>
            <a:spLocks noGrp="1" noChangeArrowheads="1"/>
          </p:cNvSpPr>
          <p:nvPr>
            <p:ph type="subTitle" idx="1"/>
          </p:nvPr>
        </p:nvSpPr>
        <p:spPr bwMode="auto">
          <a:xfrm>
            <a:off x="479416" y="3199302"/>
            <a:ext cx="9529202" cy="28182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In conclusion, the VGG16 model has demonstrated promising results in predicting colon cancer images, achieving high accuracy and effectively identifying key features. However, the analysis of predicted images reveals areas for improvement, particularly in handling misclassifications. Continuous refinement of the model through techniques such as hyperparameter tuning, and the incorporation of additional data will be essential for enhancing its performance. Moving forward, these insights will guide our efforts in developing a robust tool for early detection in clinical settings.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cxnSp>
        <p:nvCxnSpPr>
          <p:cNvPr id="20" name="Straight Connector 19">
            <a:extLst>
              <a:ext uri="{FF2B5EF4-FFF2-40B4-BE49-F238E27FC236}">
                <a16:creationId xmlns:a16="http://schemas.microsoft.com/office/drawing/2014/main" id="{6BD6645B-2963-49B8-BD20-68F13D7B52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AB1FF18-916C-43C4-8A6D-5878AEA391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40"/>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EABAF14-551B-4C82-8652-104248C66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103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8E71F-0A21-4944-B2EB-C5BFE8F7AB45}"/>
              </a:ext>
            </a:extLst>
          </p:cNvPr>
          <p:cNvSpPr>
            <a:spLocks noGrp="1"/>
          </p:cNvSpPr>
          <p:nvPr>
            <p:ph type="title"/>
          </p:nvPr>
        </p:nvSpPr>
        <p:spPr>
          <a:xfrm>
            <a:off x="482601" y="976152"/>
            <a:ext cx="5613399" cy="5024920"/>
          </a:xfrm>
        </p:spPr>
        <p:txBody>
          <a:bodyPr anchor="ctr">
            <a:normAutofit/>
          </a:bodyPr>
          <a:lstStyle/>
          <a:p>
            <a:r>
              <a:rPr lang="en-AU" dirty="0"/>
              <a:t>Stakeholders</a:t>
            </a:r>
          </a:p>
        </p:txBody>
      </p:sp>
      <p:cxnSp>
        <p:nvCxnSpPr>
          <p:cNvPr id="13" name="Straight Connector 12">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Rectangle 1">
            <a:extLst>
              <a:ext uri="{FF2B5EF4-FFF2-40B4-BE49-F238E27FC236}">
                <a16:creationId xmlns:a16="http://schemas.microsoft.com/office/drawing/2014/main" id="{B303D0EB-2420-5D20-B9DA-95DBD3B1D297}"/>
              </a:ext>
            </a:extLst>
          </p:cNvPr>
          <p:cNvSpPr>
            <a:spLocks noGrp="1" noChangeArrowheads="1"/>
          </p:cNvSpPr>
          <p:nvPr>
            <p:ph idx="1"/>
          </p:nvPr>
        </p:nvSpPr>
        <p:spPr bwMode="auto">
          <a:xfrm>
            <a:off x="6997624" y="976158"/>
            <a:ext cx="4440589" cy="5024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Healthcare Professionals</a:t>
            </a:r>
            <a:endParaRPr kumimoji="0" lang="en-US" altLang="en-US" sz="16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Benefit from improved diagnostic accuracy.</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Access to enhanced tools for patient assessment.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Patients</a:t>
            </a:r>
            <a:endParaRPr kumimoji="0" lang="en-US" altLang="en-US" sz="16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Potential for earlier detection of colon cancer.</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Improved treatment outcomes through timely intervention.</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Pathologists</a:t>
            </a:r>
            <a:endParaRPr kumimoji="0" lang="en-US" altLang="en-US" sz="16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Enhanced diagnostic support through AI tools.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Reduction of workload with automated image analysis.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Research Institutions</a:t>
            </a:r>
            <a:endParaRPr kumimoji="0" lang="en-US" altLang="en-US" sz="16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Collaboration opportunities for further studies.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Contribution to the advancement of AI in medical imaging.</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cxnSp>
        <p:nvCxnSpPr>
          <p:cNvPr id="15" name="Straight Connector 14">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580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53" name="Rectangle 5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9314F-AF77-E5E8-78E7-6BFD78CE4E5A}"/>
              </a:ext>
            </a:extLst>
          </p:cNvPr>
          <p:cNvSpPr>
            <a:spLocks noGrp="1"/>
          </p:cNvSpPr>
          <p:nvPr>
            <p:ph type="ctrTitle"/>
          </p:nvPr>
        </p:nvSpPr>
        <p:spPr>
          <a:xfrm>
            <a:off x="482601" y="976160"/>
            <a:ext cx="8411120" cy="1493871"/>
          </a:xfrm>
        </p:spPr>
        <p:txBody>
          <a:bodyPr vert="horz" lIns="91440" tIns="45720" rIns="91440" bIns="45720" rtlCol="0" anchor="ctr">
            <a:normAutofit/>
          </a:bodyPr>
          <a:lstStyle/>
          <a:p>
            <a:r>
              <a:rPr lang="en-US" sz="7200" dirty="0"/>
              <a:t>Data Overview</a:t>
            </a:r>
          </a:p>
        </p:txBody>
      </p:sp>
      <p:cxnSp>
        <p:nvCxnSpPr>
          <p:cNvPr id="57" name="Straight Connector 56">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Rectangle 1">
            <a:extLst>
              <a:ext uri="{FF2B5EF4-FFF2-40B4-BE49-F238E27FC236}">
                <a16:creationId xmlns:a16="http://schemas.microsoft.com/office/drawing/2014/main" id="{FED673E8-7BBB-3EED-3BBF-88D1AE39BFBE}"/>
              </a:ext>
            </a:extLst>
          </p:cNvPr>
          <p:cNvSpPr>
            <a:spLocks noGrp="1" noChangeArrowheads="1"/>
          </p:cNvSpPr>
          <p:nvPr>
            <p:ph type="subTitle" idx="1"/>
          </p:nvPr>
        </p:nvSpPr>
        <p:spPr bwMode="auto">
          <a:xfrm>
            <a:off x="482600" y="3408254"/>
            <a:ext cx="8411119" cy="24700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742950" lvl="1" indent="-285750" algn="l">
              <a:buFont typeface="Arial" panose="020B0604020202020204" pitchFamily="34" charset="0"/>
              <a:buChar char="•"/>
            </a:pPr>
            <a:r>
              <a:rPr lang="en-US" sz="1700" b="1" dirty="0"/>
              <a:t>total Number of Images</a:t>
            </a:r>
            <a:r>
              <a:rPr lang="en-US" sz="1700" dirty="0"/>
              <a:t>: 10,000 images in total.</a:t>
            </a:r>
          </a:p>
          <a:p>
            <a:pPr marL="742950" lvl="1" indent="-285750" algn="l">
              <a:buFont typeface="Arial" panose="020B0604020202020204" pitchFamily="34" charset="0"/>
              <a:buChar char="•"/>
            </a:pPr>
            <a:r>
              <a:rPr lang="en-US" sz="1700" b="1" dirty="0"/>
              <a:t>Folder Breakdown</a:t>
            </a:r>
            <a:r>
              <a:rPr lang="en-US" sz="1700" dirty="0"/>
              <a:t>:</a:t>
            </a:r>
          </a:p>
          <a:p>
            <a:pPr marL="1143000" lvl="2" indent="-228600" algn="l">
              <a:buFont typeface="Arial" panose="020B0604020202020204" pitchFamily="34" charset="0"/>
              <a:buChar char="•"/>
            </a:pPr>
            <a:r>
              <a:rPr lang="en-US" sz="1700" b="1" dirty="0" err="1"/>
              <a:t>colon_aca</a:t>
            </a:r>
            <a:r>
              <a:rPr lang="en-US" sz="1700" dirty="0"/>
              <a:t>: Contains [insert number] images (e.g., images of cancerous tissues).</a:t>
            </a:r>
          </a:p>
          <a:p>
            <a:pPr marL="1143000" lvl="2" indent="-228600" algn="l">
              <a:buFont typeface="Arial" panose="020B0604020202020204" pitchFamily="34" charset="0"/>
              <a:buChar char="•"/>
            </a:pPr>
            <a:r>
              <a:rPr lang="en-US" sz="1700" b="1" dirty="0" err="1"/>
              <a:t>colon_n</a:t>
            </a:r>
            <a:r>
              <a:rPr lang="en-US" sz="1700" dirty="0"/>
              <a:t>: Contains [insert number] images (e.g., images of normal tissues).</a:t>
            </a:r>
          </a:p>
          <a:p>
            <a:pPr marL="742950" lvl="1" indent="-285750" algn="l">
              <a:buFont typeface="Arial" panose="020B0604020202020204" pitchFamily="34" charset="0"/>
              <a:buChar char="•"/>
            </a:pPr>
            <a:r>
              <a:rPr lang="en-US" sz="1700" b="1" dirty="0"/>
              <a:t>Purpose of the Dataset</a:t>
            </a:r>
            <a:r>
              <a:rPr lang="en-US" sz="1700" dirty="0"/>
              <a:t>: Explain the significance of analyzing both cancerous and non-cancerous tissues for improving diagnostic accuracy.</a:t>
            </a:r>
          </a:p>
          <a:p>
            <a:pPr marL="285750" indent="-285750">
              <a:buFont typeface="Arial" panose="020B0604020202020204" pitchFamily="34" charset="0"/>
              <a:buChar char="•"/>
            </a:pPr>
            <a:endParaRPr lang="en-US" sz="1700" b="1" dirty="0"/>
          </a:p>
          <a:p>
            <a:pPr lvl="8" algn="l" fontAlgn="base">
              <a:spcBef>
                <a:spcPct val="0"/>
              </a:spcBef>
              <a:spcAft>
                <a:spcPts val="600"/>
              </a:spcAft>
              <a:buFont typeface="Arial" panose="020B0604020202020204" pitchFamily="34" charset="0"/>
              <a:buChar char="•"/>
            </a:pPr>
            <a:endParaRPr kumimoji="0" lang="en-US" altLang="en-US" sz="1700" b="0" i="0" u="none" strike="noStrike" cap="none" normalizeH="0" baseline="0" dirty="0">
              <a:ln>
                <a:noFill/>
              </a:ln>
              <a:effectLst/>
            </a:endParaRPr>
          </a:p>
        </p:txBody>
      </p:sp>
      <p:cxnSp>
        <p:nvCxnSpPr>
          <p:cNvPr id="61" name="Straight Connector 60">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471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1F914-4291-4C8C-A243-2C99A9B7A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3918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58CD9-BFB8-9ED3-F87C-E460F6BA4333}"/>
              </a:ext>
            </a:extLst>
          </p:cNvPr>
          <p:cNvSpPr>
            <a:spLocks noGrp="1"/>
          </p:cNvSpPr>
          <p:nvPr>
            <p:ph type="ctrTitle"/>
          </p:nvPr>
        </p:nvSpPr>
        <p:spPr>
          <a:xfrm>
            <a:off x="481007" y="4134848"/>
            <a:ext cx="10384741" cy="2006220"/>
          </a:xfrm>
        </p:spPr>
        <p:txBody>
          <a:bodyPr anchor="ctr">
            <a:normAutofit/>
          </a:bodyPr>
          <a:lstStyle/>
          <a:p>
            <a:pPr>
              <a:lnSpc>
                <a:spcPct val="90000"/>
              </a:lnSpc>
            </a:pPr>
            <a:r>
              <a:rPr lang="en-AU" sz="4600"/>
              <a:t>"Representative Images of Adenocarcinoma and Normal Colon Tissue"</a:t>
            </a:r>
          </a:p>
        </p:txBody>
      </p:sp>
      <p:sp>
        <p:nvSpPr>
          <p:cNvPr id="3" name="Subtitle 2">
            <a:extLst>
              <a:ext uri="{FF2B5EF4-FFF2-40B4-BE49-F238E27FC236}">
                <a16:creationId xmlns:a16="http://schemas.microsoft.com/office/drawing/2014/main" id="{B51242C6-C0B9-24F9-6F4B-93BED53BEF29}"/>
              </a:ext>
            </a:extLst>
          </p:cNvPr>
          <p:cNvSpPr>
            <a:spLocks noGrp="1"/>
          </p:cNvSpPr>
          <p:nvPr>
            <p:ph type="subTitle" idx="1"/>
          </p:nvPr>
        </p:nvSpPr>
        <p:spPr>
          <a:xfrm>
            <a:off x="481008" y="689907"/>
            <a:ext cx="4024086" cy="3123414"/>
          </a:xfrm>
        </p:spPr>
        <p:txBody>
          <a:bodyPr anchor="ctr">
            <a:normAutofit/>
          </a:bodyPr>
          <a:lstStyle/>
          <a:p>
            <a:r>
              <a:rPr lang="en-AU" sz="2800" b="1" dirty="0"/>
              <a:t>Normal Tissue"</a:t>
            </a:r>
          </a:p>
        </p:txBody>
      </p:sp>
      <p:cxnSp>
        <p:nvCxnSpPr>
          <p:cNvPr id="34" name="Straight Connector 33">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95090"/>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cellphone with a microscope&#10;&#10;Description automatically generated">
            <a:extLst>
              <a:ext uri="{FF2B5EF4-FFF2-40B4-BE49-F238E27FC236}">
                <a16:creationId xmlns:a16="http://schemas.microsoft.com/office/drawing/2014/main" id="{274A43B4-D1A6-5E78-48C0-784146FBA9E8}"/>
              </a:ext>
            </a:extLst>
          </p:cNvPr>
          <p:cNvPicPr>
            <a:picLocks noChangeAspect="1"/>
          </p:cNvPicPr>
          <p:nvPr/>
        </p:nvPicPr>
        <p:blipFill>
          <a:blip r:embed="rId2">
            <a:alphaModFix/>
          </a:blip>
          <a:stretch>
            <a:fillRect/>
          </a:stretch>
        </p:blipFill>
        <p:spPr>
          <a:xfrm>
            <a:off x="4985697" y="663748"/>
            <a:ext cx="2886397" cy="3086445"/>
          </a:xfrm>
          <a:prstGeom prst="rect">
            <a:avLst/>
          </a:prstGeom>
        </p:spPr>
      </p:pic>
      <p:pic>
        <p:nvPicPr>
          <p:cNvPr id="7" name="Picture 6" descr="A close-up of a microscope&#10;&#10;Description automatically generated">
            <a:extLst>
              <a:ext uri="{FF2B5EF4-FFF2-40B4-BE49-F238E27FC236}">
                <a16:creationId xmlns:a16="http://schemas.microsoft.com/office/drawing/2014/main" id="{66D1F8C0-BDF1-7B40-727A-36E131BBE2BC}"/>
              </a:ext>
            </a:extLst>
          </p:cNvPr>
          <p:cNvPicPr>
            <a:picLocks noChangeAspect="1"/>
          </p:cNvPicPr>
          <p:nvPr/>
        </p:nvPicPr>
        <p:blipFill>
          <a:blip r:embed="rId3">
            <a:alphaModFix/>
          </a:blip>
          <a:stretch>
            <a:fillRect/>
          </a:stretch>
        </p:blipFill>
        <p:spPr>
          <a:xfrm>
            <a:off x="8274205" y="1296800"/>
            <a:ext cx="3355466" cy="1820340"/>
          </a:xfrm>
          <a:prstGeom prst="rect">
            <a:avLst/>
          </a:prstGeom>
        </p:spPr>
      </p:pic>
      <p:cxnSp>
        <p:nvCxnSpPr>
          <p:cNvPr id="35" name="Straight Connector 34">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6660E41-71CE-4FFE-9511-E9964B388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742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3" name="Rectangle 32">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70040-A8C7-2DB7-346C-277D5D5680B5}"/>
              </a:ext>
            </a:extLst>
          </p:cNvPr>
          <p:cNvSpPr>
            <a:spLocks noGrp="1"/>
          </p:cNvSpPr>
          <p:nvPr>
            <p:ph type="title"/>
          </p:nvPr>
        </p:nvSpPr>
        <p:spPr>
          <a:xfrm>
            <a:off x="481007" y="702870"/>
            <a:ext cx="5614993" cy="3093468"/>
          </a:xfrm>
        </p:spPr>
        <p:txBody>
          <a:bodyPr vert="horz" lIns="91440" tIns="45720" rIns="91440" bIns="45720" rtlCol="0" anchor="b">
            <a:normAutofit/>
          </a:bodyPr>
          <a:lstStyle/>
          <a:p>
            <a:pPr>
              <a:lnSpc>
                <a:spcPct val="90000"/>
              </a:lnSpc>
            </a:pPr>
            <a:r>
              <a:rPr lang="en-US" sz="3600" dirty="0"/>
              <a:t>Here are representative images of adenocarcinoma, illustrating the key histopathological features characteristic of cancerous colon tissue."</a:t>
            </a:r>
          </a:p>
        </p:txBody>
      </p:sp>
      <p:pic>
        <p:nvPicPr>
          <p:cNvPr id="7" name="Content Placeholder 6">
            <a:extLst>
              <a:ext uri="{FF2B5EF4-FFF2-40B4-BE49-F238E27FC236}">
                <a16:creationId xmlns:a16="http://schemas.microsoft.com/office/drawing/2014/main" id="{710F8C61-F293-53A3-4DD1-9637181EBD01}"/>
              </a:ext>
            </a:extLst>
          </p:cNvPr>
          <p:cNvPicPr>
            <a:picLocks noGrp="1" noChangeAspect="1"/>
          </p:cNvPicPr>
          <p:nvPr>
            <p:ph idx="1"/>
          </p:nvPr>
        </p:nvPicPr>
        <p:blipFill>
          <a:blip r:embed="rId2">
            <a:alphaModFix/>
          </a:blip>
          <a:srcRect l="8154" r="17682" b="3"/>
          <a:stretch/>
        </p:blipFill>
        <p:spPr>
          <a:xfrm>
            <a:off x="6280340" y="489856"/>
            <a:ext cx="5349331" cy="5878282"/>
          </a:xfrm>
          <a:prstGeom prst="rect">
            <a:avLst/>
          </a:prstGeom>
        </p:spPr>
      </p:pic>
      <p:cxnSp>
        <p:nvCxnSpPr>
          <p:cNvPr id="35" name="Straight Connector 34">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51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1AD32-F079-5BA0-DA0C-EA65DEB403DC}"/>
              </a:ext>
            </a:extLst>
          </p:cNvPr>
          <p:cNvSpPr>
            <a:spLocks noGrp="1"/>
          </p:cNvSpPr>
          <p:nvPr>
            <p:ph type="title"/>
          </p:nvPr>
        </p:nvSpPr>
        <p:spPr>
          <a:xfrm>
            <a:off x="481007" y="702870"/>
            <a:ext cx="5614993" cy="3093468"/>
          </a:xfrm>
        </p:spPr>
        <p:txBody>
          <a:bodyPr vert="horz" lIns="91440" tIns="45720" rIns="91440" bIns="45720" rtlCol="0" anchor="b">
            <a:normAutofit/>
          </a:bodyPr>
          <a:lstStyle/>
          <a:p>
            <a:pPr>
              <a:lnSpc>
                <a:spcPct val="90000"/>
              </a:lnSpc>
            </a:pPr>
            <a:r>
              <a:rPr lang="en-US" sz="2600"/>
              <a:t>"This chart illustrates the distribution of images across the two classes—adenocarcinoma and normal colon tissue—demonstrating a well-balanced dataset with 2,500 images in each category, which is crucial for effective model training."</a:t>
            </a:r>
          </a:p>
        </p:txBody>
      </p:sp>
      <p:cxnSp>
        <p:nvCxnSpPr>
          <p:cNvPr id="18" name="Straight Connector 17">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Content Placeholder 4">
            <a:extLst>
              <a:ext uri="{FF2B5EF4-FFF2-40B4-BE49-F238E27FC236}">
                <a16:creationId xmlns:a16="http://schemas.microsoft.com/office/drawing/2014/main" id="{44EB57F9-6EFD-7918-2AEE-4C2D0C81DEAD}"/>
              </a:ext>
            </a:extLst>
          </p:cNvPr>
          <p:cNvPicPr>
            <a:picLocks noGrp="1" noChangeAspect="1"/>
          </p:cNvPicPr>
          <p:nvPr>
            <p:ph idx="1"/>
          </p:nvPr>
        </p:nvPicPr>
        <p:blipFill>
          <a:blip r:embed="rId2">
            <a:alphaModFix/>
          </a:blip>
          <a:stretch>
            <a:fillRect/>
          </a:stretch>
        </p:blipFill>
        <p:spPr>
          <a:xfrm>
            <a:off x="6634090" y="1860304"/>
            <a:ext cx="5019817" cy="3137384"/>
          </a:xfrm>
          <a:prstGeom prst="rect">
            <a:avLst/>
          </a:prstGeom>
        </p:spPr>
      </p:pic>
      <p:cxnSp>
        <p:nvCxnSpPr>
          <p:cNvPr id="20" name="Straight Connector 19">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00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59" name="Rectangle 58">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E43C7-E270-5593-6894-4F65622DA60F}"/>
              </a:ext>
            </a:extLst>
          </p:cNvPr>
          <p:cNvSpPr>
            <a:spLocks noGrp="1"/>
          </p:cNvSpPr>
          <p:nvPr>
            <p:ph type="title"/>
          </p:nvPr>
        </p:nvSpPr>
        <p:spPr>
          <a:xfrm>
            <a:off x="481007" y="696037"/>
            <a:ext cx="5481579" cy="1204950"/>
          </a:xfrm>
        </p:spPr>
        <p:txBody>
          <a:bodyPr vert="horz" lIns="91440" tIns="45720" rIns="91440" bIns="45720" rtlCol="0" anchor="ctr">
            <a:normAutofit/>
          </a:bodyPr>
          <a:lstStyle/>
          <a:p>
            <a:pPr>
              <a:lnSpc>
                <a:spcPct val="90000"/>
              </a:lnSpc>
            </a:pPr>
            <a:r>
              <a:rPr lang="en-US" sz="2400" b="1" dirty="0"/>
              <a:t>Aspect Ratio Distribution of Colon Images</a:t>
            </a:r>
          </a:p>
        </p:txBody>
      </p:sp>
      <p:cxnSp>
        <p:nvCxnSpPr>
          <p:cNvPr id="60" name="Straight Connector 59">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1B9B5FB1-602C-28C4-708F-5847A87EBDC5}"/>
              </a:ext>
            </a:extLst>
          </p:cNvPr>
          <p:cNvPicPr>
            <a:picLocks noChangeAspect="1"/>
          </p:cNvPicPr>
          <p:nvPr/>
        </p:nvPicPr>
        <p:blipFill>
          <a:blip r:embed="rId2">
            <a:alphaModFix/>
          </a:blip>
          <a:stretch>
            <a:fillRect/>
          </a:stretch>
        </p:blipFill>
        <p:spPr>
          <a:xfrm>
            <a:off x="655782" y="2107168"/>
            <a:ext cx="5106701" cy="4085642"/>
          </a:xfrm>
          <a:prstGeom prst="rect">
            <a:avLst/>
          </a:prstGeom>
        </p:spPr>
      </p:pic>
      <p:pic>
        <p:nvPicPr>
          <p:cNvPr id="5" name="Content Placeholder 4">
            <a:extLst>
              <a:ext uri="{FF2B5EF4-FFF2-40B4-BE49-F238E27FC236}">
                <a16:creationId xmlns:a16="http://schemas.microsoft.com/office/drawing/2014/main" id="{B6A6EC3C-2779-35A7-5059-9DF9B09E02C9}"/>
              </a:ext>
            </a:extLst>
          </p:cNvPr>
          <p:cNvPicPr>
            <a:picLocks noGrp="1" noChangeAspect="1"/>
          </p:cNvPicPr>
          <p:nvPr>
            <p:ph idx="1"/>
          </p:nvPr>
        </p:nvPicPr>
        <p:blipFill>
          <a:blip r:embed="rId3">
            <a:alphaModFix/>
          </a:blip>
          <a:stretch>
            <a:fillRect/>
          </a:stretch>
        </p:blipFill>
        <p:spPr>
          <a:xfrm>
            <a:off x="6311528" y="2107168"/>
            <a:ext cx="5397872" cy="4085642"/>
          </a:xfrm>
          <a:prstGeom prst="rect">
            <a:avLst/>
          </a:prstGeom>
        </p:spPr>
      </p:pic>
      <p:cxnSp>
        <p:nvCxnSpPr>
          <p:cNvPr id="62" name="Straight Connector 61">
            <a:extLst>
              <a:ext uri="{FF2B5EF4-FFF2-40B4-BE49-F238E27FC236}">
                <a16:creationId xmlns:a16="http://schemas.microsoft.com/office/drawing/2014/main" id="{06660E41-71CE-4FFE-9511-E9964B388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879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65A1411-0C46-4437-890D-A6FADAA96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07360-9137-E268-55F4-38A1AC96503D}"/>
              </a:ext>
            </a:extLst>
          </p:cNvPr>
          <p:cNvSpPr>
            <a:spLocks noGrp="1"/>
          </p:cNvSpPr>
          <p:nvPr>
            <p:ph type="ctrTitle"/>
          </p:nvPr>
        </p:nvSpPr>
        <p:spPr>
          <a:xfrm>
            <a:off x="481007" y="738102"/>
            <a:ext cx="10491396" cy="2006220"/>
          </a:xfrm>
        </p:spPr>
        <p:txBody>
          <a:bodyPr anchor="ctr">
            <a:normAutofit/>
          </a:bodyPr>
          <a:lstStyle/>
          <a:p>
            <a:pPr>
              <a:lnSpc>
                <a:spcPct val="90000"/>
              </a:lnSpc>
            </a:pPr>
            <a:r>
              <a:rPr lang="en-AU" sz="5100" b="1"/>
              <a:t>Pixel Mean and Standard Deviation </a:t>
            </a:r>
            <a:r>
              <a:rPr lang="en-AU" sz="5100" b="1" err="1"/>
              <a:t>incolon</a:t>
            </a:r>
            <a:r>
              <a:rPr lang="en-AU" sz="5100" b="1"/>
              <a:t> Image Processing</a:t>
            </a:r>
          </a:p>
        </p:txBody>
      </p:sp>
      <p:sp>
        <p:nvSpPr>
          <p:cNvPr id="3" name="Subtitle 2">
            <a:extLst>
              <a:ext uri="{FF2B5EF4-FFF2-40B4-BE49-F238E27FC236}">
                <a16:creationId xmlns:a16="http://schemas.microsoft.com/office/drawing/2014/main" id="{916B5B0C-9E96-19CF-6764-35F7FA9624A9}"/>
              </a:ext>
            </a:extLst>
          </p:cNvPr>
          <p:cNvSpPr>
            <a:spLocks noGrp="1"/>
          </p:cNvSpPr>
          <p:nvPr>
            <p:ph type="subTitle" idx="1"/>
          </p:nvPr>
        </p:nvSpPr>
        <p:spPr>
          <a:xfrm>
            <a:off x="481007" y="3176105"/>
            <a:ext cx="4862473" cy="2955065"/>
          </a:xfrm>
        </p:spPr>
        <p:txBody>
          <a:bodyPr anchor="ctr">
            <a:normAutofit/>
          </a:bodyPr>
          <a:lstStyle/>
          <a:p>
            <a:r>
              <a:rPr lang="en-AU" dirty="0"/>
              <a:t>The peaks in the histograms suggest that most images have similar brightness characteristics.</a:t>
            </a:r>
          </a:p>
        </p:txBody>
      </p:sp>
      <p:cxnSp>
        <p:nvCxnSpPr>
          <p:cNvPr id="36" name="Straight Connector 35">
            <a:extLst>
              <a:ext uri="{FF2B5EF4-FFF2-40B4-BE49-F238E27FC236}">
                <a16:creationId xmlns:a16="http://schemas.microsoft.com/office/drawing/2014/main" id="{B4A2435D-FDB1-4A52-B67E-C788559DF7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blue and orange graph&#10;&#10;Description automatically generated">
            <a:extLst>
              <a:ext uri="{FF2B5EF4-FFF2-40B4-BE49-F238E27FC236}">
                <a16:creationId xmlns:a16="http://schemas.microsoft.com/office/drawing/2014/main" id="{95533BAC-77EC-087E-95B3-C534DBDE2D66}"/>
              </a:ext>
            </a:extLst>
          </p:cNvPr>
          <p:cNvPicPr>
            <a:picLocks noChangeAspect="1"/>
          </p:cNvPicPr>
          <p:nvPr/>
        </p:nvPicPr>
        <p:blipFill>
          <a:blip r:embed="rId2">
            <a:alphaModFix/>
          </a:blip>
          <a:stretch>
            <a:fillRect/>
          </a:stretch>
        </p:blipFill>
        <p:spPr>
          <a:xfrm>
            <a:off x="6096000" y="3285241"/>
            <a:ext cx="5533671" cy="2711499"/>
          </a:xfrm>
          <a:prstGeom prst="rect">
            <a:avLst/>
          </a:prstGeom>
        </p:spPr>
      </p:pic>
      <p:cxnSp>
        <p:nvCxnSpPr>
          <p:cNvPr id="38" name="Straight Connector 37">
            <a:extLst>
              <a:ext uri="{FF2B5EF4-FFF2-40B4-BE49-F238E27FC236}">
                <a16:creationId xmlns:a16="http://schemas.microsoft.com/office/drawing/2014/main" id="{D02651FE-5780-4DA3-A8E6-D079F215C1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9792421"/>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11678</TotalTime>
  <Words>1049</Words>
  <Application>Microsoft Office PowerPoint</Application>
  <PresentationFormat>Widescreen</PresentationFormat>
  <Paragraphs>125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Seaford</vt:lpstr>
      <vt:lpstr>LevelVTI</vt:lpstr>
      <vt:lpstr> Binny Gill capstone project</vt:lpstr>
      <vt:lpstr>Business Question: Impact of Automated Colon Cancer Image Classification</vt:lpstr>
      <vt:lpstr>Stakeholders</vt:lpstr>
      <vt:lpstr>Data Overview</vt:lpstr>
      <vt:lpstr>"Representative Images of Adenocarcinoma and Normal Colon Tissue"</vt:lpstr>
      <vt:lpstr>Here are representative images of adenocarcinoma, illustrating the key histopathological features characteristic of cancerous colon tissue."</vt:lpstr>
      <vt:lpstr>"This chart illustrates the distribution of images across the two classes—adenocarcinoma and normal colon tissue—demonstrating a well-balanced dataset with 2,500 images in each category, which is crucial for effective model training."</vt:lpstr>
      <vt:lpstr>Aspect Ratio Distribution of Colon Images</vt:lpstr>
      <vt:lpstr>Pixel Mean and Standard Deviation incolon Image Processing</vt:lpstr>
      <vt:lpstr>Steps for Colon Cancer Image Classification</vt:lpstr>
      <vt:lpstr>Model Selection Rationale</vt:lpstr>
      <vt:lpstr>Model Performance Summary</vt:lpstr>
      <vt:lpstr>Title: Model Performance Analysis: CNN vs EfficientNetB0</vt:lpstr>
      <vt:lpstr>Title: CNN Performance for Colon Cancer Image Classification</vt:lpstr>
      <vt:lpstr>Model Overview: VGG16 is a deep convolutional neural network renowned for its architecture, featuring small (3x3) convolutional filters.</vt:lpstr>
      <vt:lpstr> Model Performance Overview</vt:lpstr>
      <vt:lpstr>Confusion Matrix Analysis</vt:lpstr>
      <vt:lpstr>Limitations of Colon Cancer Imaging Classification</vt:lpstr>
      <vt:lpstr>predicted Images from VGG16 Model </vt:lpstr>
      <vt:lpstr>Final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Binny Gill</dc:creator>
  <cp:lastModifiedBy>Binny Gill</cp:lastModifiedBy>
  <cp:revision>2</cp:revision>
  <dcterms:created xsi:type="dcterms:W3CDTF">2024-10-24T04:40:53Z</dcterms:created>
  <dcterms:modified xsi:type="dcterms:W3CDTF">2024-11-05T11:35:51Z</dcterms:modified>
</cp:coreProperties>
</file>