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1"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27" autoAdjust="0"/>
    <p:restoredTop sz="94660"/>
  </p:normalViewPr>
  <p:slideViewPr>
    <p:cSldViewPr snapToGrid="0">
      <p:cViewPr>
        <p:scale>
          <a:sx n="50" d="100"/>
          <a:sy n="50" d="100"/>
        </p:scale>
        <p:origin x="964" y="3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676B8-7EC4-C497-2C05-9841A5EC190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2A88D180-CE43-C16F-49EF-2D19763C134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FA9AD254-EFC5-C797-E68E-4EEAA9F04A65}"/>
              </a:ext>
            </a:extLst>
          </p:cNvPr>
          <p:cNvSpPr>
            <a:spLocks noGrp="1"/>
          </p:cNvSpPr>
          <p:nvPr>
            <p:ph type="dt" sz="half" idx="10"/>
          </p:nvPr>
        </p:nvSpPr>
        <p:spPr/>
        <p:txBody>
          <a:bodyPr/>
          <a:lstStyle/>
          <a:p>
            <a:fld id="{ED291B17-9318-49DB-B28B-6E5994AE9581}" type="datetime1">
              <a:rPr lang="en-US" smtClean="0"/>
              <a:t>9/29/2024</a:t>
            </a:fld>
            <a:endParaRPr lang="en-US" dirty="0"/>
          </a:p>
        </p:txBody>
      </p:sp>
      <p:sp>
        <p:nvSpPr>
          <p:cNvPr id="5" name="Footer Placeholder 4">
            <a:extLst>
              <a:ext uri="{FF2B5EF4-FFF2-40B4-BE49-F238E27FC236}">
                <a16:creationId xmlns:a16="http://schemas.microsoft.com/office/drawing/2014/main" id="{02B11704-F4D1-0C93-C8A6-115ED9FBA60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BAF2754-024A-78C9-A560-20A90500D76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113195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232AF-9710-ECAC-0188-E0BCA868FD84}"/>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6E84E210-7987-2BB5-22F9-9AE82391EEF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173BCAFC-2CC5-98BA-99E5-46BBDCB987EA}"/>
              </a:ext>
            </a:extLst>
          </p:cNvPr>
          <p:cNvSpPr>
            <a:spLocks noGrp="1"/>
          </p:cNvSpPr>
          <p:nvPr>
            <p:ph type="dt" sz="half" idx="10"/>
          </p:nvPr>
        </p:nvSpPr>
        <p:spPr/>
        <p:txBody>
          <a:bodyPr/>
          <a:lstStyle/>
          <a:p>
            <a:fld id="{2CED4963-E985-44C4-B8C4-FDD613B7C2F8}" type="datetime1">
              <a:rPr lang="en-US" smtClean="0"/>
              <a:t>9/29/2024</a:t>
            </a:fld>
            <a:endParaRPr lang="en-US" dirty="0"/>
          </a:p>
        </p:txBody>
      </p:sp>
      <p:sp>
        <p:nvSpPr>
          <p:cNvPr id="5" name="Footer Placeholder 4">
            <a:extLst>
              <a:ext uri="{FF2B5EF4-FFF2-40B4-BE49-F238E27FC236}">
                <a16:creationId xmlns:a16="http://schemas.microsoft.com/office/drawing/2014/main" id="{31FBF17D-C763-01D8-E148-203651C2F63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D875D62-21D5-27BB-45F9-FFDCB9CA649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5956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992EBC1-BE35-1D9F-4A6B-2A86754CDAB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3B3F41CB-3DDD-E615-EB1D-1104E7B02E3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D413A6CE-AD35-6049-03CB-DE445EFD1C01}"/>
              </a:ext>
            </a:extLst>
          </p:cNvPr>
          <p:cNvSpPr>
            <a:spLocks noGrp="1"/>
          </p:cNvSpPr>
          <p:nvPr>
            <p:ph type="dt" sz="half" idx="10"/>
          </p:nvPr>
        </p:nvSpPr>
        <p:spPr/>
        <p:txBody>
          <a:bodyPr/>
          <a:lstStyle/>
          <a:p>
            <a:fld id="{ED291B17-9318-49DB-B28B-6E5994AE9581}" type="datetime1">
              <a:rPr lang="en-US" smtClean="0"/>
              <a:t>9/29/2024</a:t>
            </a:fld>
            <a:endParaRPr lang="en-US" dirty="0"/>
          </a:p>
        </p:txBody>
      </p:sp>
      <p:sp>
        <p:nvSpPr>
          <p:cNvPr id="5" name="Footer Placeholder 4">
            <a:extLst>
              <a:ext uri="{FF2B5EF4-FFF2-40B4-BE49-F238E27FC236}">
                <a16:creationId xmlns:a16="http://schemas.microsoft.com/office/drawing/2014/main" id="{272D854F-9525-43D8-7311-623AB7E2331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FEFAC0E-103D-1E2E-1298-D54DD803C8C2}"/>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688172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D3F02-6A56-0153-90D2-4D7309009954}"/>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7E63E80B-4082-CC0A-6AA7-01E9E20898A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EEA5F1D4-0ABB-592C-1827-7FD067A1D845}"/>
              </a:ext>
            </a:extLst>
          </p:cNvPr>
          <p:cNvSpPr>
            <a:spLocks noGrp="1"/>
          </p:cNvSpPr>
          <p:nvPr>
            <p:ph type="dt" sz="half" idx="10"/>
          </p:nvPr>
        </p:nvSpPr>
        <p:spPr/>
        <p:txBody>
          <a:bodyPr/>
          <a:lstStyle/>
          <a:p>
            <a:fld id="{78DD82B9-B8EE-4375-B6FF-88FA6ABB15D9}" type="datetime1">
              <a:rPr lang="en-US" smtClean="0"/>
              <a:t>9/29/2024</a:t>
            </a:fld>
            <a:endParaRPr lang="en-US" dirty="0"/>
          </a:p>
        </p:txBody>
      </p:sp>
      <p:sp>
        <p:nvSpPr>
          <p:cNvPr id="5" name="Footer Placeholder 4">
            <a:extLst>
              <a:ext uri="{FF2B5EF4-FFF2-40B4-BE49-F238E27FC236}">
                <a16:creationId xmlns:a16="http://schemas.microsoft.com/office/drawing/2014/main" id="{FD95C18D-B3AF-025E-EBDA-91E27A5985A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5CD87E7-32BE-3875-2733-9AB086A4BB2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502544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FB7BE-1DC6-DB62-D58F-7EB735EE1FF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ED57B7DD-5AE9-6A13-B3FC-2594ADEC76C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35E33BA-97D8-D4AB-15FA-6474C0D424EF}"/>
              </a:ext>
            </a:extLst>
          </p:cNvPr>
          <p:cNvSpPr>
            <a:spLocks noGrp="1"/>
          </p:cNvSpPr>
          <p:nvPr>
            <p:ph type="dt" sz="half" idx="10"/>
          </p:nvPr>
        </p:nvSpPr>
        <p:spPr/>
        <p:txBody>
          <a:bodyPr/>
          <a:lstStyle/>
          <a:p>
            <a:fld id="{B2497495-0637-405E-AE64-5CC7506D51F5}" type="datetime1">
              <a:rPr lang="en-US" smtClean="0"/>
              <a:t>9/29/2024</a:t>
            </a:fld>
            <a:endParaRPr lang="en-US" dirty="0"/>
          </a:p>
        </p:txBody>
      </p:sp>
      <p:sp>
        <p:nvSpPr>
          <p:cNvPr id="5" name="Footer Placeholder 4">
            <a:extLst>
              <a:ext uri="{FF2B5EF4-FFF2-40B4-BE49-F238E27FC236}">
                <a16:creationId xmlns:a16="http://schemas.microsoft.com/office/drawing/2014/main" id="{C2D2958B-3995-945D-88B2-47FF6972C4B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92D9D3C-618E-8FFF-17C0-3591BE1C9DCB}"/>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301900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3449D-E73D-0E14-E832-D034ECEBA408}"/>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5BD3F449-B292-9E7D-064A-06E21B3C57E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125B69C1-83D1-56D4-D3AF-B92D068297E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9100DA86-0BF0-96C1-9CE6-A769EC6A1E69}"/>
              </a:ext>
            </a:extLst>
          </p:cNvPr>
          <p:cNvSpPr>
            <a:spLocks noGrp="1"/>
          </p:cNvSpPr>
          <p:nvPr>
            <p:ph type="dt" sz="half" idx="10"/>
          </p:nvPr>
        </p:nvSpPr>
        <p:spPr/>
        <p:txBody>
          <a:bodyPr/>
          <a:lstStyle/>
          <a:p>
            <a:fld id="{7BFFD690-9426-415D-8B65-26881E07B2D4}" type="datetime1">
              <a:rPr lang="en-US" smtClean="0"/>
              <a:t>9/29/2024</a:t>
            </a:fld>
            <a:endParaRPr lang="en-US" dirty="0"/>
          </a:p>
        </p:txBody>
      </p:sp>
      <p:sp>
        <p:nvSpPr>
          <p:cNvPr id="6" name="Footer Placeholder 5">
            <a:extLst>
              <a:ext uri="{FF2B5EF4-FFF2-40B4-BE49-F238E27FC236}">
                <a16:creationId xmlns:a16="http://schemas.microsoft.com/office/drawing/2014/main" id="{B81C1D88-6465-A948-91CD-D6566F7C55D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19A4E45-3B28-838B-2465-B356F3BFDD0D}"/>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991248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F3755-FBBC-EA38-84DF-7B4282138B19}"/>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5642A492-EBFF-B2CD-FF4E-DB42EF97EF2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B6125AA-FA4D-9364-CFFD-41B0616A068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F8FA44F9-4BEA-DAB1-7AB8-9F4ADB62367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FDAB048-5312-F9B8-A455-7D38B944AE5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1462F1AD-E4A6-FBB9-0DD5-865E89D65A74}"/>
              </a:ext>
            </a:extLst>
          </p:cNvPr>
          <p:cNvSpPr>
            <a:spLocks noGrp="1"/>
          </p:cNvSpPr>
          <p:nvPr>
            <p:ph type="dt" sz="half" idx="10"/>
          </p:nvPr>
        </p:nvSpPr>
        <p:spPr/>
        <p:txBody>
          <a:bodyPr/>
          <a:lstStyle/>
          <a:p>
            <a:fld id="{04C4989A-474C-40DE-95B9-011C28B71673}" type="datetime1">
              <a:rPr lang="en-US" smtClean="0"/>
              <a:t>9/29/2024</a:t>
            </a:fld>
            <a:endParaRPr lang="en-US" dirty="0"/>
          </a:p>
        </p:txBody>
      </p:sp>
      <p:sp>
        <p:nvSpPr>
          <p:cNvPr id="8" name="Footer Placeholder 7">
            <a:extLst>
              <a:ext uri="{FF2B5EF4-FFF2-40B4-BE49-F238E27FC236}">
                <a16:creationId xmlns:a16="http://schemas.microsoft.com/office/drawing/2014/main" id="{66FF4346-557D-488A-3E99-7BA173EE2D1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CF0298A-A966-D9A4-573D-530848CD5C9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066339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86A20-27DB-76D2-C7E6-7C2C240AAED7}"/>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4AEBC7CA-C1BA-747A-77EA-868E2F4350B2}"/>
              </a:ext>
            </a:extLst>
          </p:cNvPr>
          <p:cNvSpPr>
            <a:spLocks noGrp="1"/>
          </p:cNvSpPr>
          <p:nvPr>
            <p:ph type="dt" sz="half" idx="10"/>
          </p:nvPr>
        </p:nvSpPr>
        <p:spPr/>
        <p:txBody>
          <a:bodyPr/>
          <a:lstStyle/>
          <a:p>
            <a:fld id="{5DB4ED54-5B5E-4A04-93D3-5772E3CE3818}" type="datetime1">
              <a:rPr lang="en-US" smtClean="0"/>
              <a:t>9/29/2024</a:t>
            </a:fld>
            <a:endParaRPr lang="en-US" dirty="0"/>
          </a:p>
        </p:txBody>
      </p:sp>
      <p:sp>
        <p:nvSpPr>
          <p:cNvPr id="4" name="Footer Placeholder 3">
            <a:extLst>
              <a:ext uri="{FF2B5EF4-FFF2-40B4-BE49-F238E27FC236}">
                <a16:creationId xmlns:a16="http://schemas.microsoft.com/office/drawing/2014/main" id="{7F2C6863-B9A0-3288-3A51-822F4814A8A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13664A7B-5D1B-9CC5-F0B0-95ADD5A357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84614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C91E0D-5104-9076-37A3-46A0F17962EE}"/>
              </a:ext>
            </a:extLst>
          </p:cNvPr>
          <p:cNvSpPr>
            <a:spLocks noGrp="1"/>
          </p:cNvSpPr>
          <p:nvPr>
            <p:ph type="dt" sz="half" idx="10"/>
          </p:nvPr>
        </p:nvSpPr>
        <p:spPr/>
        <p:txBody>
          <a:bodyPr/>
          <a:lstStyle/>
          <a:p>
            <a:fld id="{4EDE50D6-574B-40AF-946F-D52A04ADE379}" type="datetime1">
              <a:rPr lang="en-US" smtClean="0"/>
              <a:t>9/29/2024</a:t>
            </a:fld>
            <a:endParaRPr lang="en-US" dirty="0"/>
          </a:p>
        </p:txBody>
      </p:sp>
      <p:sp>
        <p:nvSpPr>
          <p:cNvPr id="3" name="Footer Placeholder 2">
            <a:extLst>
              <a:ext uri="{FF2B5EF4-FFF2-40B4-BE49-F238E27FC236}">
                <a16:creationId xmlns:a16="http://schemas.microsoft.com/office/drawing/2014/main" id="{AA8010C8-E2C4-91F8-EBA3-D6C2FE66BC42}"/>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DF6A55F5-4200-329E-C562-30D0B2C6619B}"/>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4840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4B64E-417F-C4E8-0A3D-F517CA8A27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93E17103-3B1E-CC4F-80D8-03A39AE687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B7F2332F-734D-2252-23BB-CF55CA4993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6DC426-E2B6-739B-11E9-73C369F9ACAA}"/>
              </a:ext>
            </a:extLst>
          </p:cNvPr>
          <p:cNvSpPr>
            <a:spLocks noGrp="1"/>
          </p:cNvSpPr>
          <p:nvPr>
            <p:ph type="dt" sz="half" idx="10"/>
          </p:nvPr>
        </p:nvSpPr>
        <p:spPr/>
        <p:txBody>
          <a:bodyPr/>
          <a:lstStyle/>
          <a:p>
            <a:fld id="{D82884F1-FFEA-405F-9602-3DCA865EDA4E}" type="datetime1">
              <a:rPr lang="en-US" smtClean="0"/>
              <a:t>9/29/2024</a:t>
            </a:fld>
            <a:endParaRPr lang="en-US" dirty="0"/>
          </a:p>
        </p:txBody>
      </p:sp>
      <p:sp>
        <p:nvSpPr>
          <p:cNvPr id="6" name="Footer Placeholder 5">
            <a:extLst>
              <a:ext uri="{FF2B5EF4-FFF2-40B4-BE49-F238E27FC236}">
                <a16:creationId xmlns:a16="http://schemas.microsoft.com/office/drawing/2014/main" id="{F45DB626-F9A7-7CB0-98E8-BE8B2A637D2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9B1B994-482E-0799-F656-D1CCFA5375ED}"/>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555044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FC73B-3411-81D9-ED4C-9999EC763C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7E791A09-7E6E-F82E-8B28-713250CA6C7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0EC10AF9-56CD-23D1-93F8-B849262CB6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7672F79-1CFE-9469-FA04-80D31EE4EB06}"/>
              </a:ext>
            </a:extLst>
          </p:cNvPr>
          <p:cNvSpPr>
            <a:spLocks noGrp="1"/>
          </p:cNvSpPr>
          <p:nvPr>
            <p:ph type="dt" sz="half" idx="10"/>
          </p:nvPr>
        </p:nvSpPr>
        <p:spPr/>
        <p:txBody>
          <a:bodyPr/>
          <a:lstStyle/>
          <a:p>
            <a:fld id="{7E18DB4A-8810-4A10-AD5C-D5E2C667F5B3}" type="datetime1">
              <a:rPr lang="en-US" smtClean="0"/>
              <a:t>9/29/2024</a:t>
            </a:fld>
            <a:endParaRPr lang="en-US" dirty="0"/>
          </a:p>
        </p:txBody>
      </p:sp>
      <p:sp>
        <p:nvSpPr>
          <p:cNvPr id="6" name="Footer Placeholder 5">
            <a:extLst>
              <a:ext uri="{FF2B5EF4-FFF2-40B4-BE49-F238E27FC236}">
                <a16:creationId xmlns:a16="http://schemas.microsoft.com/office/drawing/2014/main" id="{5856C44B-0425-38AD-DB9C-460D99A4C238}"/>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5D816FF9-C8FD-A7B6-B0EA-932FB19AA2DA}"/>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75113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F670132-CF3E-1F3E-9067-986C28512F8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315350C4-9FC0-F251-D407-04B250BFD5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716C68C6-55A8-9991-A92D-A92389A7F1A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D291B17-9318-49DB-B28B-6E5994AE9581}" type="datetime1">
              <a:rPr lang="en-US" smtClean="0"/>
              <a:t>9/29/2024</a:t>
            </a:fld>
            <a:endParaRPr lang="en-US" dirty="0"/>
          </a:p>
        </p:txBody>
      </p:sp>
      <p:sp>
        <p:nvSpPr>
          <p:cNvPr id="5" name="Footer Placeholder 4">
            <a:extLst>
              <a:ext uri="{FF2B5EF4-FFF2-40B4-BE49-F238E27FC236}">
                <a16:creationId xmlns:a16="http://schemas.microsoft.com/office/drawing/2014/main" id="{210093DD-C5DE-3CE0-BB05-BCBA0A977CB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dirty="0"/>
          </a:p>
        </p:txBody>
      </p:sp>
      <p:sp>
        <p:nvSpPr>
          <p:cNvPr id="6" name="Slide Number Placeholder 5">
            <a:extLst>
              <a:ext uri="{FF2B5EF4-FFF2-40B4-BE49-F238E27FC236}">
                <a16:creationId xmlns:a16="http://schemas.microsoft.com/office/drawing/2014/main" id="{04FBE57A-3E7C-F2B6-D8FD-222757FA32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4171986018"/>
      </p:ext>
    </p:extLst>
  </p:cSld>
  <p:clrMap bg1="lt1" tx1="dk1" bg2="lt2" tx2="dk2" accent1="accent1" accent2="accent2" accent3="accent3" accent4="accent4" accent5="accent5" accent6="accent6" hlink="hlink" folHlink="folHlink"/>
  <p:sldLayoutIdLst>
    <p:sldLayoutId id="2147483862" r:id="rId1"/>
    <p:sldLayoutId id="2147483863" r:id="rId2"/>
    <p:sldLayoutId id="2147483864" r:id="rId3"/>
    <p:sldLayoutId id="2147483865" r:id="rId4"/>
    <p:sldLayoutId id="2147483866" r:id="rId5"/>
    <p:sldLayoutId id="2147483867" r:id="rId6"/>
    <p:sldLayoutId id="2147483868" r:id="rId7"/>
    <p:sldLayoutId id="2147483869" r:id="rId8"/>
    <p:sldLayoutId id="2147483870" r:id="rId9"/>
    <p:sldLayoutId id="2147483871" r:id="rId10"/>
    <p:sldLayoutId id="2147483872"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C8C26A18-1BD7-2DFC-8FAB-20D4B9B295E7}"/>
              </a:ext>
            </a:extLst>
          </p:cNvPr>
          <p:cNvPicPr>
            <a:picLocks noChangeAspect="1"/>
          </p:cNvPicPr>
          <p:nvPr/>
        </p:nvPicPr>
        <p:blipFill>
          <a:blip r:embed="rId2">
            <a:alphaModFix amt="50000"/>
          </a:blip>
          <a:srcRect t="6738" r="-1" b="8971"/>
          <a:stretch/>
        </p:blipFill>
        <p:spPr>
          <a:xfrm>
            <a:off x="20" y="10"/>
            <a:ext cx="12188930" cy="6857990"/>
          </a:xfrm>
          <a:prstGeom prst="rect">
            <a:avLst/>
          </a:prstGeom>
        </p:spPr>
      </p:pic>
      <p:sp>
        <p:nvSpPr>
          <p:cNvPr id="2" name="Title 1">
            <a:extLst>
              <a:ext uri="{FF2B5EF4-FFF2-40B4-BE49-F238E27FC236}">
                <a16:creationId xmlns:a16="http://schemas.microsoft.com/office/drawing/2014/main" id="{AA53B0EF-89AF-423A-9BE6-13BAE0974C20}"/>
              </a:ext>
            </a:extLst>
          </p:cNvPr>
          <p:cNvSpPr>
            <a:spLocks noGrp="1"/>
          </p:cNvSpPr>
          <p:nvPr>
            <p:ph type="ctrTitle"/>
          </p:nvPr>
        </p:nvSpPr>
        <p:spPr>
          <a:xfrm>
            <a:off x="1524000" y="1122363"/>
            <a:ext cx="9144000" cy="3063240"/>
          </a:xfrm>
        </p:spPr>
        <p:txBody>
          <a:bodyPr>
            <a:normAutofit/>
          </a:bodyPr>
          <a:lstStyle/>
          <a:p>
            <a:r>
              <a:rPr lang="en-AU" sz="2600" dirty="0">
                <a:solidFill>
                  <a:schemeClr val="bg1"/>
                </a:solidFill>
              </a:rPr>
              <a:t>In today’s competitive market, accurate sales forecasting is crucial for effective inventory management, optimizing marketing strategies, and improving overall customer satisfaction. Our company, which operates both online and offline sales channels, seeks to enhance its ability to predict future sales based on historical data and various influencing factors.</a:t>
            </a:r>
          </a:p>
        </p:txBody>
      </p:sp>
      <p:sp>
        <p:nvSpPr>
          <p:cNvPr id="3" name="Subtitle 2">
            <a:extLst>
              <a:ext uri="{FF2B5EF4-FFF2-40B4-BE49-F238E27FC236}">
                <a16:creationId xmlns:a16="http://schemas.microsoft.com/office/drawing/2014/main" id="{4AD71278-2F1C-97A7-B33A-5010F7E9064F}"/>
              </a:ext>
            </a:extLst>
          </p:cNvPr>
          <p:cNvSpPr>
            <a:spLocks noGrp="1"/>
          </p:cNvSpPr>
          <p:nvPr>
            <p:ph type="subTitle" idx="1"/>
          </p:nvPr>
        </p:nvSpPr>
        <p:spPr>
          <a:xfrm>
            <a:off x="1527048" y="4599432"/>
            <a:ext cx="9144000" cy="1536192"/>
          </a:xfrm>
        </p:spPr>
        <p:txBody>
          <a:bodyPr>
            <a:normAutofit/>
          </a:bodyPr>
          <a:lstStyle/>
          <a:p>
            <a:r>
              <a:rPr lang="en-AU">
                <a:solidFill>
                  <a:schemeClr val="bg1"/>
                </a:solidFill>
              </a:rPr>
              <a:t>Binny Gill </a:t>
            </a:r>
          </a:p>
          <a:p>
            <a:r>
              <a:rPr lang="en-AU">
                <a:solidFill>
                  <a:schemeClr val="bg1"/>
                </a:solidFill>
              </a:rPr>
              <a:t>Miniproject 3*</a:t>
            </a:r>
          </a:p>
        </p:txBody>
      </p:sp>
      <p:sp>
        <p:nvSpPr>
          <p:cNvPr id="11" name="sketchy line">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rgbClr val="FFFFFF">
              <a:alpha val="75000"/>
            </a:srgbClr>
          </a:solidFill>
          <a:ln w="44450" cap="rnd">
            <a:solidFill>
              <a:schemeClr val="bg1">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42786873"/>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76F6A60-E599-E9D2-B054-46E11761ADAC}"/>
              </a:ext>
            </a:extLst>
          </p:cNvPr>
          <p:cNvSpPr>
            <a:spLocks noGrp="1"/>
          </p:cNvSpPr>
          <p:nvPr>
            <p:ph type="title"/>
          </p:nvPr>
        </p:nvSpPr>
        <p:spPr>
          <a:xfrm>
            <a:off x="826396" y="586855"/>
            <a:ext cx="4230100" cy="3387497"/>
          </a:xfrm>
        </p:spPr>
        <p:txBody>
          <a:bodyPr anchor="b">
            <a:normAutofit/>
          </a:bodyPr>
          <a:lstStyle/>
          <a:p>
            <a:pPr algn="r"/>
            <a:r>
              <a:rPr lang="en-AU" sz="4000">
                <a:solidFill>
                  <a:srgbClr val="FFFFFF"/>
                </a:solidFill>
              </a:rPr>
              <a:t>Feature Importance Analysis</a:t>
            </a:r>
          </a:p>
        </p:txBody>
      </p:sp>
      <p:sp>
        <p:nvSpPr>
          <p:cNvPr id="3" name="Content Placeholder 2">
            <a:extLst>
              <a:ext uri="{FF2B5EF4-FFF2-40B4-BE49-F238E27FC236}">
                <a16:creationId xmlns:a16="http://schemas.microsoft.com/office/drawing/2014/main" id="{AC476D5C-E4F6-C6CA-244D-D70F273784A3}"/>
              </a:ext>
            </a:extLst>
          </p:cNvPr>
          <p:cNvSpPr>
            <a:spLocks noGrp="1"/>
          </p:cNvSpPr>
          <p:nvPr>
            <p:ph idx="1"/>
          </p:nvPr>
        </p:nvSpPr>
        <p:spPr>
          <a:xfrm>
            <a:off x="6503158" y="649480"/>
            <a:ext cx="4862447" cy="5546047"/>
          </a:xfrm>
        </p:spPr>
        <p:txBody>
          <a:bodyPr anchor="ctr">
            <a:normAutofit/>
          </a:bodyPr>
          <a:lstStyle/>
          <a:p>
            <a:r>
              <a:rPr lang="en-AU" sz="2000" b="1" dirty="0"/>
              <a:t>Insights</a:t>
            </a:r>
            <a:endParaRPr lang="en-AU" sz="2000" dirty="0"/>
          </a:p>
          <a:p>
            <a:pPr>
              <a:buFont typeface="Arial" panose="020B0604020202020204" pitchFamily="34" charset="0"/>
              <a:buChar char="•"/>
            </a:pPr>
            <a:r>
              <a:rPr lang="en-AU" sz="2000" b="1" dirty="0"/>
              <a:t>Top Influencers</a:t>
            </a:r>
            <a:r>
              <a:rPr lang="en-AU" sz="2000" dirty="0"/>
              <a:t>:</a:t>
            </a:r>
          </a:p>
          <a:p>
            <a:pPr marL="742950" lvl="1" indent="-285750">
              <a:buFont typeface="Arial" panose="020B0604020202020204" pitchFamily="34" charset="0"/>
              <a:buChar char="•"/>
            </a:pPr>
            <a:r>
              <a:rPr lang="en-AU" sz="2000" b="1" dirty="0" err="1"/>
              <a:t>Offline_Spend</a:t>
            </a:r>
            <a:r>
              <a:rPr lang="en-AU" sz="2000" dirty="0"/>
              <a:t> and </a:t>
            </a:r>
            <a:r>
              <a:rPr lang="en-AU" sz="2000" b="1" dirty="0" err="1"/>
              <a:t>Online_Spend</a:t>
            </a:r>
            <a:r>
              <a:rPr lang="en-AU" sz="2000" dirty="0"/>
              <a:t> are the most significant features, accounting for over 99% of importance.</a:t>
            </a:r>
          </a:p>
          <a:p>
            <a:pPr>
              <a:buFont typeface="Arial" panose="020B0604020202020204" pitchFamily="34" charset="0"/>
              <a:buChar char="•"/>
            </a:pPr>
            <a:r>
              <a:rPr lang="en-AU" sz="2000" b="1" dirty="0"/>
              <a:t>Low Impact Features</a:t>
            </a:r>
            <a:r>
              <a:rPr lang="en-AU" sz="2000" dirty="0"/>
              <a:t>:</a:t>
            </a:r>
          </a:p>
          <a:p>
            <a:pPr marL="742950" lvl="1" indent="-285750">
              <a:buFont typeface="Arial" panose="020B0604020202020204" pitchFamily="34" charset="0"/>
              <a:buChar char="•"/>
            </a:pPr>
            <a:r>
              <a:rPr lang="en-AU" sz="2000" dirty="0"/>
              <a:t>Features like </a:t>
            </a:r>
            <a:r>
              <a:rPr lang="en-AU" sz="2000" b="1" dirty="0"/>
              <a:t>Quantity</a:t>
            </a:r>
            <a:r>
              <a:rPr lang="en-AU" sz="2000" dirty="0"/>
              <a:t>, </a:t>
            </a:r>
            <a:r>
              <a:rPr lang="en-AU" sz="2000" b="1" dirty="0"/>
              <a:t>GST</a:t>
            </a:r>
            <a:r>
              <a:rPr lang="en-AU" sz="2000" dirty="0"/>
              <a:t>, and </a:t>
            </a:r>
            <a:r>
              <a:rPr lang="en-AU" sz="2000" b="1" dirty="0"/>
              <a:t>Administrative</a:t>
            </a:r>
            <a:r>
              <a:rPr lang="en-AU" sz="2000" dirty="0"/>
              <a:t> show negligible impact on model performance.</a:t>
            </a:r>
          </a:p>
          <a:p>
            <a:endParaRPr lang="en-AU" sz="2000" dirty="0"/>
          </a:p>
        </p:txBody>
      </p:sp>
    </p:spTree>
    <p:extLst>
      <p:ext uri="{BB962C8B-B14F-4D97-AF65-F5344CB8AC3E}">
        <p14:creationId xmlns:p14="http://schemas.microsoft.com/office/powerpoint/2010/main" val="35496689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CF3F3-7A89-5143-DA13-079DA44E8E72}"/>
              </a:ext>
            </a:extLst>
          </p:cNvPr>
          <p:cNvSpPr>
            <a:spLocks noGrp="1"/>
          </p:cNvSpPr>
          <p:nvPr>
            <p:ph type="title"/>
          </p:nvPr>
        </p:nvSpPr>
        <p:spPr/>
        <p:txBody>
          <a:bodyPr/>
          <a:lstStyle/>
          <a:p>
            <a:endParaRPr lang="en-AU" dirty="0"/>
          </a:p>
        </p:txBody>
      </p:sp>
      <p:sp>
        <p:nvSpPr>
          <p:cNvPr id="3" name="Content Placeholder 2">
            <a:extLst>
              <a:ext uri="{FF2B5EF4-FFF2-40B4-BE49-F238E27FC236}">
                <a16:creationId xmlns:a16="http://schemas.microsoft.com/office/drawing/2014/main" id="{6FF810AD-6810-1742-24C0-F2750DF7E76D}"/>
              </a:ext>
            </a:extLst>
          </p:cNvPr>
          <p:cNvSpPr>
            <a:spLocks noGrp="1"/>
          </p:cNvSpPr>
          <p:nvPr>
            <p:ph idx="1"/>
          </p:nvPr>
        </p:nvSpPr>
        <p:spPr/>
        <p:txBody>
          <a:bodyPr/>
          <a:lstStyle/>
          <a:p>
            <a:endParaRPr lang="en-AU"/>
          </a:p>
        </p:txBody>
      </p:sp>
    </p:spTree>
    <p:extLst>
      <p:ext uri="{BB962C8B-B14F-4D97-AF65-F5344CB8AC3E}">
        <p14:creationId xmlns:p14="http://schemas.microsoft.com/office/powerpoint/2010/main" val="14833728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0"/>
            <a:ext cx="4654286"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294010-75CF-530F-7A3C-F3CF31822FE8}"/>
              </a:ext>
            </a:extLst>
          </p:cNvPr>
          <p:cNvSpPr>
            <a:spLocks noGrp="1"/>
          </p:cNvSpPr>
          <p:nvPr>
            <p:ph type="ctrTitle"/>
          </p:nvPr>
        </p:nvSpPr>
        <p:spPr>
          <a:xfrm>
            <a:off x="1155559" y="637762"/>
            <a:ext cx="2899568" cy="5576770"/>
          </a:xfrm>
        </p:spPr>
        <p:txBody>
          <a:bodyPr anchor="ctr">
            <a:normAutofit/>
          </a:bodyPr>
          <a:lstStyle/>
          <a:p>
            <a:pPr algn="l"/>
            <a:r>
              <a:rPr lang="en-AU" sz="4400">
                <a:solidFill>
                  <a:schemeClr val="bg1"/>
                </a:solidFill>
              </a:rPr>
              <a:t>Conclusion</a:t>
            </a:r>
          </a:p>
        </p:txBody>
      </p:sp>
      <p:sp>
        <p:nvSpPr>
          <p:cNvPr id="13" name="Rectangle 12">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2535" y="0"/>
            <a:ext cx="7539455"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2ACB6215-C2E6-EE1E-3DAD-58D116B034EE}"/>
              </a:ext>
            </a:extLst>
          </p:cNvPr>
          <p:cNvSpPr>
            <a:spLocks noGrp="1"/>
          </p:cNvSpPr>
          <p:nvPr>
            <p:ph type="subTitle" idx="1"/>
          </p:nvPr>
        </p:nvSpPr>
        <p:spPr>
          <a:xfrm>
            <a:off x="5444775" y="637762"/>
            <a:ext cx="5600580" cy="5576770"/>
          </a:xfrm>
        </p:spPr>
        <p:txBody>
          <a:bodyPr anchor="ctr">
            <a:normAutofit/>
          </a:bodyPr>
          <a:lstStyle/>
          <a:p>
            <a:pPr algn="l"/>
            <a:r>
              <a:rPr lang="en-AU" sz="2500"/>
              <a:t>Our analysis indicates that the </a:t>
            </a:r>
            <a:r>
              <a:rPr lang="en-AU" sz="2500" b="1"/>
              <a:t>Neural Network model</a:t>
            </a:r>
            <a:r>
              <a:rPr lang="en-AU" sz="2500"/>
              <a:t> demonstrates strong predictive capability with an MSE of </a:t>
            </a:r>
            <a:r>
              <a:rPr lang="en-AU" sz="2500" b="1"/>
              <a:t>2.91</a:t>
            </a:r>
            <a:r>
              <a:rPr lang="en-AU" sz="2500"/>
              <a:t>. The </a:t>
            </a:r>
            <a:r>
              <a:rPr lang="en-AU" sz="2500" b="1"/>
              <a:t>feature importance</a:t>
            </a:r>
            <a:r>
              <a:rPr lang="en-AU" sz="2500"/>
              <a:t> results highlight that </a:t>
            </a:r>
            <a:r>
              <a:rPr lang="en-AU" sz="2500" b="1"/>
              <a:t>Offline_Spend</a:t>
            </a:r>
            <a:r>
              <a:rPr lang="en-AU" sz="2500"/>
              <a:t> and </a:t>
            </a:r>
            <a:r>
              <a:rPr lang="en-AU" sz="2500" b="1"/>
              <a:t>Online_Spend</a:t>
            </a:r>
            <a:r>
              <a:rPr lang="en-AU" sz="2500"/>
              <a:t> are the primary drivers of sales, contributing over </a:t>
            </a:r>
            <a:r>
              <a:rPr lang="en-AU" sz="2500" b="1"/>
              <a:t>99%</a:t>
            </a:r>
            <a:r>
              <a:rPr lang="en-AU" sz="2500"/>
              <a:t> to predictions.</a:t>
            </a:r>
          </a:p>
          <a:p>
            <a:pPr algn="l"/>
            <a:r>
              <a:rPr lang="en-AU" sz="2500"/>
              <a:t>By focusing on these key areas, we can enhance sales forecasting accuracy, improve inventory management, and optimize marketing strategies, ultimately leading to greater customer satisfaction and a competitive edge in the market.</a:t>
            </a:r>
          </a:p>
          <a:p>
            <a:pPr algn="l"/>
            <a:endParaRPr lang="en-AU" sz="2500"/>
          </a:p>
        </p:txBody>
      </p:sp>
    </p:spTree>
    <p:extLst>
      <p:ext uri="{BB962C8B-B14F-4D97-AF65-F5344CB8AC3E}">
        <p14:creationId xmlns:p14="http://schemas.microsoft.com/office/powerpoint/2010/main" val="3432778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Content Placeholder 14">
            <a:extLst>
              <a:ext uri="{FF2B5EF4-FFF2-40B4-BE49-F238E27FC236}">
                <a16:creationId xmlns:a16="http://schemas.microsoft.com/office/drawing/2014/main" id="{B48FEED7-9781-3FE5-5691-C357C71900DC}"/>
              </a:ext>
            </a:extLst>
          </p:cNvPr>
          <p:cNvSpPr>
            <a:spLocks noGrp="1"/>
          </p:cNvSpPr>
          <p:nvPr>
            <p:ph idx="1"/>
          </p:nvPr>
        </p:nvSpPr>
        <p:spPr>
          <a:xfrm>
            <a:off x="804672" y="254001"/>
            <a:ext cx="4977578" cy="698499"/>
          </a:xfrm>
        </p:spPr>
        <p:txBody>
          <a:bodyPr anchor="ctr">
            <a:normAutofit/>
          </a:bodyPr>
          <a:lstStyle/>
          <a:p>
            <a:r>
              <a:rPr lang="en-AU" sz="2000" b="1" dirty="0">
                <a:solidFill>
                  <a:schemeClr val="tx2"/>
                </a:solidFill>
                <a:latin typeface="Aptos" panose="020B0004020202020204" pitchFamily="34" charset="0"/>
              </a:rPr>
              <a:t>Steps to Prepare Data for Analysis</a:t>
            </a:r>
          </a:p>
          <a:p>
            <a:endParaRPr lang="en-AU" sz="1800" dirty="0">
              <a:solidFill>
                <a:schemeClr val="tx2"/>
              </a:solidFill>
            </a:endParaRPr>
          </a:p>
        </p:txBody>
      </p:sp>
      <p:sp>
        <p:nvSpPr>
          <p:cNvPr id="16" name="Rectangle 1">
            <a:extLst>
              <a:ext uri="{FF2B5EF4-FFF2-40B4-BE49-F238E27FC236}">
                <a16:creationId xmlns:a16="http://schemas.microsoft.com/office/drawing/2014/main" id="{F7F7BDC6-1ADB-E83B-9E5F-117AD0F683BB}"/>
              </a:ext>
            </a:extLst>
          </p:cNvPr>
          <p:cNvSpPr>
            <a:spLocks noChangeArrowheads="1"/>
          </p:cNvSpPr>
          <p:nvPr/>
        </p:nvSpPr>
        <p:spPr bwMode="auto">
          <a:xfrm>
            <a:off x="444500" y="952500"/>
            <a:ext cx="11747500" cy="60324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spcBef>
                <a:spcPct val="0"/>
              </a:spcBef>
              <a:spcAft>
                <a:spcPts val="60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Data Collection</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spcBef>
                <a:spcPct val="0"/>
              </a:spcBef>
              <a:spcAft>
                <a:spcPts val="60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Gather data from </a:t>
            </a:r>
            <a:r>
              <a:rPr kumimoji="0" lang="en-US" altLang="en-US" b="1" i="0" u="none" strike="noStrike" cap="none" normalizeH="0" baseline="0" dirty="0" err="1">
                <a:ln>
                  <a:noFill/>
                </a:ln>
                <a:solidFill>
                  <a:schemeClr val="tx1"/>
                </a:solidFill>
                <a:effectLst/>
                <a:latin typeface="Arial" panose="020B0604020202020204" pitchFamily="34" charset="0"/>
              </a:rPr>
              <a:t>shoppers_data</a:t>
            </a:r>
            <a:r>
              <a:rPr kumimoji="0" lang="en-US" altLang="en-US" b="0" i="0" u="none" strike="noStrike" cap="none" normalizeH="0" baseline="0" dirty="0">
                <a:ln>
                  <a:noFill/>
                </a:ln>
                <a:solidFill>
                  <a:schemeClr val="tx1"/>
                </a:solidFill>
                <a:effectLst/>
                <a:latin typeface="Arial" panose="020B0604020202020204" pitchFamily="34" charset="0"/>
              </a:rPr>
              <a:t> and </a:t>
            </a:r>
            <a:r>
              <a:rPr kumimoji="0" lang="en-US" altLang="en-US" b="1" i="0" u="none" strike="noStrike" cap="none" normalizeH="0" baseline="0" dirty="0" err="1">
                <a:ln>
                  <a:noFill/>
                </a:ln>
                <a:solidFill>
                  <a:schemeClr val="tx1"/>
                </a:solidFill>
                <a:effectLst/>
                <a:latin typeface="Arial" panose="020B0604020202020204" pitchFamily="34" charset="0"/>
              </a:rPr>
              <a:t>online_data</a:t>
            </a:r>
            <a:r>
              <a:rPr kumimoji="0" lang="en-US" altLang="en-US"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spcBef>
                <a:spcPct val="0"/>
              </a:spcBef>
              <a:spcAft>
                <a:spcPts val="60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Data Wrangling</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spcBef>
                <a:spcPct val="0"/>
              </a:spcBef>
              <a:spcAft>
                <a:spcPts val="60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Clean and transform data to address missing values and inconsistencies.</a:t>
            </a:r>
          </a:p>
          <a:p>
            <a:pPr marL="0" marR="0" lvl="0" indent="0" algn="l" defTabSz="914400" rtl="0" eaLnBrk="0" fontAlgn="base" latinLnBrk="0" hangingPunct="0">
              <a:spcBef>
                <a:spcPct val="0"/>
              </a:spcBef>
              <a:spcAft>
                <a:spcPts val="60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Data Integration</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spcBef>
                <a:spcPct val="0"/>
              </a:spcBef>
              <a:spcAft>
                <a:spcPts val="60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Merge </a:t>
            </a:r>
            <a:r>
              <a:rPr kumimoji="0" lang="en-US" altLang="en-US" b="1" i="0" u="none" strike="noStrike" cap="none" normalizeH="0" baseline="0" dirty="0" err="1">
                <a:ln>
                  <a:noFill/>
                </a:ln>
                <a:solidFill>
                  <a:schemeClr val="tx1"/>
                </a:solidFill>
                <a:effectLst/>
                <a:latin typeface="Arial" panose="020B0604020202020204" pitchFamily="34" charset="0"/>
              </a:rPr>
              <a:t>shoppers_data</a:t>
            </a:r>
            <a:r>
              <a:rPr kumimoji="0" lang="en-US" altLang="en-US" b="0" i="0" u="none" strike="noStrike" cap="none" normalizeH="0" baseline="0" dirty="0">
                <a:ln>
                  <a:noFill/>
                </a:ln>
                <a:solidFill>
                  <a:schemeClr val="tx1"/>
                </a:solidFill>
                <a:effectLst/>
                <a:latin typeface="Arial" panose="020B0604020202020204" pitchFamily="34" charset="0"/>
              </a:rPr>
              <a:t> and </a:t>
            </a:r>
            <a:r>
              <a:rPr kumimoji="0" lang="en-US" altLang="en-US" b="1" i="0" u="none" strike="noStrike" cap="none" normalizeH="0" baseline="0" dirty="0" err="1">
                <a:ln>
                  <a:noFill/>
                </a:ln>
                <a:solidFill>
                  <a:schemeClr val="tx1"/>
                </a:solidFill>
                <a:effectLst/>
                <a:latin typeface="Arial" panose="020B0604020202020204" pitchFamily="34" charset="0"/>
              </a:rPr>
              <a:t>online_data</a:t>
            </a:r>
            <a:r>
              <a:rPr kumimoji="0" lang="en-US" altLang="en-US" b="0" i="0" u="none" strike="noStrike" cap="none" normalizeH="0" baseline="0" dirty="0">
                <a:ln>
                  <a:noFill/>
                </a:ln>
                <a:solidFill>
                  <a:schemeClr val="tx1"/>
                </a:solidFill>
                <a:effectLst/>
                <a:latin typeface="Arial" panose="020B0604020202020204" pitchFamily="34" charset="0"/>
              </a:rPr>
              <a:t> into a single </a:t>
            </a:r>
            <a:r>
              <a:rPr kumimoji="0" lang="en-US" altLang="en-US" b="0" i="0" u="none" strike="noStrike" cap="none" normalizeH="0" baseline="0" dirty="0" err="1">
                <a:ln>
                  <a:noFill/>
                </a:ln>
                <a:solidFill>
                  <a:schemeClr val="tx1"/>
                </a:solidFill>
                <a:effectLst/>
                <a:latin typeface="Arial" panose="020B0604020202020204" pitchFamily="34" charset="0"/>
              </a:rPr>
              <a:t>DataFrame</a:t>
            </a:r>
            <a:r>
              <a:rPr kumimoji="0" lang="en-US" altLang="en-US"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spcBef>
                <a:spcPct val="0"/>
              </a:spcBef>
              <a:spcAft>
                <a:spcPts val="60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Exploratory Data Analysis (EDA)</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spcBef>
                <a:spcPct val="0"/>
              </a:spcBef>
              <a:spcAft>
                <a:spcPts val="60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Analyze the dataset to uncover patterns and relationships.</a:t>
            </a:r>
          </a:p>
          <a:p>
            <a:pPr marL="0" marR="0" lvl="0" indent="0" algn="l" defTabSz="914400" rtl="0" eaLnBrk="0" fontAlgn="base" latinLnBrk="0" hangingPunct="0">
              <a:spcBef>
                <a:spcPct val="0"/>
              </a:spcBef>
              <a:spcAft>
                <a:spcPts val="60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Feature Engineering</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spcBef>
                <a:spcPct val="0"/>
              </a:spcBef>
              <a:spcAft>
                <a:spcPts val="60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Create new features to improve predictive power.</a:t>
            </a:r>
          </a:p>
          <a:p>
            <a:pPr marL="0" marR="0" lvl="0" indent="0" algn="l" defTabSz="914400" rtl="0" eaLnBrk="0" fontAlgn="base" latinLnBrk="0" hangingPunct="0">
              <a:spcBef>
                <a:spcPct val="0"/>
              </a:spcBef>
              <a:spcAft>
                <a:spcPts val="60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Data Splitting</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spcBef>
                <a:spcPct val="0"/>
              </a:spcBef>
              <a:spcAft>
                <a:spcPts val="60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Split the dataset into training and testing sets (e.g., 80/20 split).</a:t>
            </a:r>
          </a:p>
          <a:p>
            <a:pPr marL="0" marR="0" lvl="0" indent="0" algn="l" defTabSz="914400" rtl="0" eaLnBrk="0" fontAlgn="base" latinLnBrk="0" hangingPunct="0">
              <a:spcBef>
                <a:spcPct val="0"/>
              </a:spcBef>
              <a:spcAft>
                <a:spcPts val="60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Feature Scaling</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spcBef>
                <a:spcPct val="0"/>
              </a:spcBef>
              <a:spcAft>
                <a:spcPts val="60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Standardize features to ensure a similar scale.</a:t>
            </a:r>
          </a:p>
          <a:p>
            <a:pPr marL="0" marR="0" lvl="0" indent="0" algn="l" defTabSz="914400" rtl="0" eaLnBrk="0" fontAlgn="base" latinLnBrk="0" hangingPunct="0">
              <a:spcBef>
                <a:spcPct val="0"/>
              </a:spcBef>
              <a:spcAft>
                <a:spcPts val="60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Final Data Review</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spcBef>
                <a:spcPct val="0"/>
              </a:spcBef>
              <a:spcAft>
                <a:spcPts val="60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Check for any remaining issues before modeling.</a:t>
            </a:r>
          </a:p>
          <a:p>
            <a:pPr marL="0" marR="0" lvl="0" indent="0" algn="l" defTabSz="914400" rtl="0" eaLnBrk="0" fontAlgn="base" latinLnBrk="0" hangingPunct="0">
              <a:spcBef>
                <a:spcPct val="0"/>
              </a:spcBef>
              <a:spcAft>
                <a:spcPts val="60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692951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333BA-1B19-64D7-7F31-D054E0EA953F}"/>
              </a:ext>
            </a:extLst>
          </p:cNvPr>
          <p:cNvSpPr>
            <a:spLocks noGrp="1"/>
          </p:cNvSpPr>
          <p:nvPr>
            <p:ph type="title"/>
          </p:nvPr>
        </p:nvSpPr>
        <p:spPr>
          <a:xfrm>
            <a:off x="2786047" y="609600"/>
            <a:ext cx="6487955" cy="1320800"/>
          </a:xfrm>
        </p:spPr>
        <p:txBody>
          <a:bodyPr>
            <a:normAutofit/>
          </a:bodyPr>
          <a:lstStyle/>
          <a:p>
            <a:r>
              <a:rPr lang="en-AU" dirty="0"/>
              <a:t>Features After Data Cleaning</a:t>
            </a:r>
          </a:p>
        </p:txBody>
      </p:sp>
      <p:sp>
        <p:nvSpPr>
          <p:cNvPr id="7" name="Content Placeholder 6">
            <a:extLst>
              <a:ext uri="{FF2B5EF4-FFF2-40B4-BE49-F238E27FC236}">
                <a16:creationId xmlns:a16="http://schemas.microsoft.com/office/drawing/2014/main" id="{92FEE280-15D9-7729-B62F-892FA026C8B3}"/>
              </a:ext>
            </a:extLst>
          </p:cNvPr>
          <p:cNvSpPr>
            <a:spLocks noGrp="1"/>
          </p:cNvSpPr>
          <p:nvPr>
            <p:ph idx="1"/>
          </p:nvPr>
        </p:nvSpPr>
        <p:spPr>
          <a:xfrm>
            <a:off x="2786047" y="2160589"/>
            <a:ext cx="6487955" cy="3880773"/>
          </a:xfrm>
        </p:spPr>
        <p:txBody>
          <a:bodyPr>
            <a:normAutofit fontScale="77500" lnSpcReduction="20000"/>
          </a:bodyPr>
          <a:lstStyle/>
          <a:p>
            <a:pPr>
              <a:lnSpc>
                <a:spcPct val="90000"/>
              </a:lnSpc>
            </a:pPr>
            <a:r>
              <a:rPr lang="en-AU" b="1" dirty="0"/>
              <a:t>Key Features</a:t>
            </a:r>
            <a:r>
              <a:rPr lang="en-AU" dirty="0"/>
              <a:t>:</a:t>
            </a:r>
            <a:endParaRPr lang="en-AU"/>
          </a:p>
          <a:p>
            <a:pPr>
              <a:lnSpc>
                <a:spcPct val="90000"/>
              </a:lnSpc>
              <a:buFont typeface="Arial" panose="020B0604020202020204" pitchFamily="34" charset="0"/>
              <a:buChar char="•"/>
            </a:pPr>
            <a:r>
              <a:rPr lang="en-AU" b="1" dirty="0"/>
              <a:t>Gender</a:t>
            </a:r>
            <a:r>
              <a:rPr lang="en-AU" dirty="0"/>
              <a:t>: Customer gender (categorical)</a:t>
            </a:r>
            <a:endParaRPr lang="en-AU"/>
          </a:p>
          <a:p>
            <a:pPr>
              <a:lnSpc>
                <a:spcPct val="90000"/>
              </a:lnSpc>
              <a:buFont typeface="Arial" panose="020B0604020202020204" pitchFamily="34" charset="0"/>
              <a:buChar char="•"/>
            </a:pPr>
            <a:r>
              <a:rPr lang="en-AU" b="1" dirty="0"/>
              <a:t>Location</a:t>
            </a:r>
            <a:r>
              <a:rPr lang="en-AU" dirty="0"/>
              <a:t>: Customer's geographical location</a:t>
            </a:r>
            <a:endParaRPr lang="en-AU"/>
          </a:p>
          <a:p>
            <a:pPr>
              <a:lnSpc>
                <a:spcPct val="90000"/>
              </a:lnSpc>
              <a:buFont typeface="Arial" panose="020B0604020202020204" pitchFamily="34" charset="0"/>
              <a:buChar char="•"/>
            </a:pPr>
            <a:r>
              <a:rPr lang="en-AU" b="1" dirty="0" err="1"/>
              <a:t>Tenure_Months</a:t>
            </a:r>
            <a:r>
              <a:rPr lang="en-AU" dirty="0"/>
              <a:t>: Customer relationship duration (months)</a:t>
            </a:r>
            <a:endParaRPr lang="en-AU"/>
          </a:p>
          <a:p>
            <a:pPr>
              <a:lnSpc>
                <a:spcPct val="90000"/>
              </a:lnSpc>
              <a:buFont typeface="Arial" panose="020B0604020202020204" pitchFamily="34" charset="0"/>
              <a:buChar char="•"/>
            </a:pPr>
            <a:r>
              <a:rPr lang="en-AU" b="1" dirty="0" err="1"/>
              <a:t>Transaction_ID</a:t>
            </a:r>
            <a:r>
              <a:rPr lang="en-AU" dirty="0"/>
              <a:t>: Unique transaction identifier</a:t>
            </a:r>
            <a:endParaRPr lang="en-AU"/>
          </a:p>
          <a:p>
            <a:pPr>
              <a:lnSpc>
                <a:spcPct val="90000"/>
              </a:lnSpc>
              <a:buFont typeface="Arial" panose="020B0604020202020204" pitchFamily="34" charset="0"/>
              <a:buChar char="•"/>
            </a:pPr>
            <a:r>
              <a:rPr lang="en-AU" b="1" dirty="0" err="1"/>
              <a:t>Transaction_Date</a:t>
            </a:r>
            <a:r>
              <a:rPr lang="en-AU" dirty="0"/>
              <a:t>: Date of the transaction</a:t>
            </a:r>
            <a:endParaRPr lang="en-AU"/>
          </a:p>
          <a:p>
            <a:pPr>
              <a:lnSpc>
                <a:spcPct val="90000"/>
              </a:lnSpc>
              <a:buFont typeface="Arial" panose="020B0604020202020204" pitchFamily="34" charset="0"/>
              <a:buChar char="•"/>
            </a:pPr>
            <a:r>
              <a:rPr lang="en-AU" b="1" dirty="0" err="1"/>
              <a:t>Product_SKU</a:t>
            </a:r>
            <a:r>
              <a:rPr lang="en-AU" dirty="0"/>
              <a:t>: Unique product identifier</a:t>
            </a:r>
            <a:endParaRPr lang="en-AU"/>
          </a:p>
          <a:p>
            <a:pPr>
              <a:lnSpc>
                <a:spcPct val="90000"/>
              </a:lnSpc>
              <a:buFont typeface="Arial" panose="020B0604020202020204" pitchFamily="34" charset="0"/>
              <a:buChar char="•"/>
            </a:pPr>
            <a:r>
              <a:rPr lang="en-AU" b="1" dirty="0"/>
              <a:t>Quantity</a:t>
            </a:r>
            <a:r>
              <a:rPr lang="en-AU" dirty="0"/>
              <a:t>: Number of items purchased</a:t>
            </a:r>
            <a:endParaRPr lang="en-AU"/>
          </a:p>
          <a:p>
            <a:pPr>
              <a:lnSpc>
                <a:spcPct val="90000"/>
              </a:lnSpc>
              <a:buFont typeface="Arial" panose="020B0604020202020204" pitchFamily="34" charset="0"/>
              <a:buChar char="•"/>
            </a:pPr>
            <a:r>
              <a:rPr lang="en-AU" b="1" dirty="0" err="1"/>
              <a:t>Avg_Price</a:t>
            </a:r>
            <a:r>
              <a:rPr lang="en-AU" dirty="0"/>
              <a:t>: Average price per item</a:t>
            </a:r>
            <a:endParaRPr lang="en-AU"/>
          </a:p>
          <a:p>
            <a:pPr>
              <a:lnSpc>
                <a:spcPct val="90000"/>
              </a:lnSpc>
              <a:buFont typeface="Arial" panose="020B0604020202020204" pitchFamily="34" charset="0"/>
              <a:buChar char="•"/>
            </a:pPr>
            <a:r>
              <a:rPr lang="en-AU" b="1" dirty="0"/>
              <a:t>Revenue</a:t>
            </a:r>
            <a:r>
              <a:rPr lang="en-AU" dirty="0"/>
              <a:t>: Total revenue from the transaction</a:t>
            </a:r>
            <a:endParaRPr lang="en-AU"/>
          </a:p>
          <a:p>
            <a:pPr>
              <a:lnSpc>
                <a:spcPct val="90000"/>
              </a:lnSpc>
            </a:pPr>
            <a:endParaRPr lang="en-AU"/>
          </a:p>
        </p:txBody>
      </p:sp>
      <p:pic>
        <p:nvPicPr>
          <p:cNvPr id="9" name="Picture 8">
            <a:extLst>
              <a:ext uri="{FF2B5EF4-FFF2-40B4-BE49-F238E27FC236}">
                <a16:creationId xmlns:a16="http://schemas.microsoft.com/office/drawing/2014/main" id="{B7D16B97-1D29-56B8-0F09-DE0D4593EB61}"/>
              </a:ext>
            </a:extLst>
          </p:cNvPr>
          <p:cNvPicPr>
            <a:picLocks noChangeAspect="1"/>
          </p:cNvPicPr>
          <p:nvPr/>
        </p:nvPicPr>
        <p:blipFill>
          <a:blip r:embed="rId2">
            <a:duotone>
              <a:prstClr val="black"/>
              <a:schemeClr val="tx2">
                <a:tint val="45000"/>
                <a:satMod val="400000"/>
              </a:schemeClr>
            </a:duotone>
          </a:blip>
          <a:srcRect l="28995" r="51124" b="-1"/>
          <a:stretch/>
        </p:blipFill>
        <p:spPr>
          <a:xfrm>
            <a:off x="20" y="10"/>
            <a:ext cx="2734036" cy="6876278"/>
          </a:xfrm>
          <a:custGeom>
            <a:avLst/>
            <a:gdLst/>
            <a:ahLst/>
            <a:cxnLst/>
            <a:rect l="l" t="t" r="r" b="b"/>
            <a:pathLst>
              <a:path w="2734056" h="6858000">
                <a:moveTo>
                  <a:pt x="0" y="0"/>
                </a:moveTo>
                <a:lnTo>
                  <a:pt x="1674254" y="0"/>
                </a:lnTo>
                <a:lnTo>
                  <a:pt x="2734056" y="6850199"/>
                </a:lnTo>
                <a:lnTo>
                  <a:pt x="2734056" y="6858000"/>
                </a:lnTo>
                <a:lnTo>
                  <a:pt x="842596" y="6858000"/>
                </a:lnTo>
                <a:lnTo>
                  <a:pt x="0" y="1191846"/>
                </a:lnTo>
                <a:close/>
              </a:path>
            </a:pathLst>
          </a:custGeom>
        </p:spPr>
      </p:pic>
    </p:spTree>
    <p:extLst>
      <p:ext uri="{BB962C8B-B14F-4D97-AF65-F5344CB8AC3E}">
        <p14:creationId xmlns:p14="http://schemas.microsoft.com/office/powerpoint/2010/main" val="35148048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95531-43A1-7D1A-1DC6-7CF015331BC1}"/>
              </a:ext>
            </a:extLst>
          </p:cNvPr>
          <p:cNvSpPr>
            <a:spLocks noGrp="1"/>
          </p:cNvSpPr>
          <p:nvPr>
            <p:ph type="title"/>
          </p:nvPr>
        </p:nvSpPr>
        <p:spPr>
          <a:xfrm>
            <a:off x="2849562" y="609600"/>
            <a:ext cx="6424440" cy="1320800"/>
          </a:xfrm>
        </p:spPr>
        <p:txBody>
          <a:bodyPr>
            <a:normAutofit/>
          </a:bodyPr>
          <a:lstStyle/>
          <a:p>
            <a:r>
              <a:rPr lang="en-AU" dirty="0"/>
              <a:t>Correlation Insights</a:t>
            </a:r>
          </a:p>
        </p:txBody>
      </p:sp>
      <p:sp>
        <p:nvSpPr>
          <p:cNvPr id="4" name="Rectangle 1">
            <a:extLst>
              <a:ext uri="{FF2B5EF4-FFF2-40B4-BE49-F238E27FC236}">
                <a16:creationId xmlns:a16="http://schemas.microsoft.com/office/drawing/2014/main" id="{DC5FFFA8-42B6-CDB9-ED6C-B5E4163C5300}"/>
              </a:ext>
            </a:extLst>
          </p:cNvPr>
          <p:cNvSpPr>
            <a:spLocks noGrp="1" noChangeArrowheads="1"/>
          </p:cNvSpPr>
          <p:nvPr>
            <p:ph idx="1"/>
          </p:nvPr>
        </p:nvSpPr>
        <p:spPr bwMode="auto">
          <a:xfrm>
            <a:off x="2849562" y="2160589"/>
            <a:ext cx="6424440" cy="3880773"/>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0" marR="0" lvl="0" indent="0" defTabSz="914400" rtl="0" eaLnBrk="0" fontAlgn="base" latinLnBrk="0" hangingPunct="0">
              <a:lnSpc>
                <a:spcPct val="90000"/>
              </a:lnSpc>
              <a:spcBef>
                <a:spcPct val="0"/>
              </a:spcBef>
              <a:spcAft>
                <a:spcPts val="600"/>
              </a:spcAft>
              <a:buClrTx/>
              <a:buSzTx/>
              <a:buFontTx/>
              <a:buChar char="•"/>
              <a:tabLst/>
            </a:pPr>
            <a:r>
              <a:rPr kumimoji="0" lang="en-US" altLang="en-US" sz="1500" b="1" i="0" u="none" strike="noStrike" cap="none" normalizeH="0" baseline="0">
                <a:ln>
                  <a:noFill/>
                </a:ln>
                <a:effectLst/>
                <a:latin typeface="Arial" panose="020B0604020202020204" pitchFamily="34" charset="0"/>
              </a:rPr>
              <a:t>Correlated Features</a:t>
            </a:r>
            <a:r>
              <a:rPr kumimoji="0" lang="en-US" altLang="en-US" sz="1500" b="0" i="0" u="none" strike="noStrike" cap="none" normalizeH="0" baseline="0">
                <a:ln>
                  <a:noFill/>
                </a:ln>
                <a:effectLst/>
                <a:latin typeface="Arial" panose="020B0604020202020204" pitchFamily="34" charset="0"/>
              </a:rPr>
              <a:t>:</a:t>
            </a:r>
          </a:p>
          <a:p>
            <a:pPr marL="0" marR="0" lvl="0" indent="0" defTabSz="914400" rtl="0" eaLnBrk="0" fontAlgn="base" latinLnBrk="0" hangingPunct="0">
              <a:lnSpc>
                <a:spcPct val="90000"/>
              </a:lnSpc>
              <a:spcBef>
                <a:spcPct val="0"/>
              </a:spcBef>
              <a:spcAft>
                <a:spcPts val="600"/>
              </a:spcAft>
              <a:buClrTx/>
              <a:buSzTx/>
              <a:buFontTx/>
              <a:buChar char="•"/>
              <a:tabLst/>
            </a:pPr>
            <a:r>
              <a:rPr kumimoji="0" lang="en-US" altLang="en-US" sz="1500" b="1" i="0" u="none" strike="noStrike" cap="none" normalizeH="0" baseline="0">
                <a:ln>
                  <a:noFill/>
                </a:ln>
                <a:effectLst/>
                <a:latin typeface="Arial" panose="020B0604020202020204" pitchFamily="34" charset="0"/>
              </a:rPr>
              <a:t>Tenure_Months</a:t>
            </a:r>
            <a:r>
              <a:rPr kumimoji="0" lang="en-US" altLang="en-US" sz="1500" b="0" i="0" u="none" strike="noStrike" cap="none" normalizeH="0" baseline="0">
                <a:ln>
                  <a:noFill/>
                </a:ln>
                <a:effectLst/>
                <a:latin typeface="Arial" panose="020B0604020202020204" pitchFamily="34" charset="0"/>
              </a:rPr>
              <a:t>: Strong positive correlation with the target variable (e.g., sales or revenue), indicating that longer customer tenure may be associated with higher spending.</a:t>
            </a:r>
          </a:p>
          <a:p>
            <a:pPr marL="0" marR="0" lvl="0" indent="0" defTabSz="914400" rtl="0" eaLnBrk="0" fontAlgn="base" latinLnBrk="0" hangingPunct="0">
              <a:lnSpc>
                <a:spcPct val="90000"/>
              </a:lnSpc>
              <a:spcBef>
                <a:spcPct val="0"/>
              </a:spcBef>
              <a:spcAft>
                <a:spcPts val="600"/>
              </a:spcAft>
              <a:buClrTx/>
              <a:buSzTx/>
              <a:buFontTx/>
              <a:buChar char="•"/>
              <a:tabLst/>
            </a:pPr>
            <a:r>
              <a:rPr kumimoji="0" lang="en-US" altLang="en-US" sz="1500" b="1" i="0" u="none" strike="noStrike" cap="none" normalizeH="0" baseline="0">
                <a:ln>
                  <a:noFill/>
                </a:ln>
                <a:effectLst/>
                <a:latin typeface="Arial" panose="020B0604020202020204" pitchFamily="34" charset="0"/>
              </a:rPr>
              <a:t>Moderately Correlated Features</a:t>
            </a:r>
            <a:r>
              <a:rPr kumimoji="0" lang="en-US" altLang="en-US" sz="1500" b="0" i="0" u="none" strike="noStrike" cap="none" normalizeH="0" baseline="0">
                <a:ln>
                  <a:noFill/>
                </a:ln>
                <a:effectLst/>
                <a:latin typeface="Arial" panose="020B0604020202020204" pitchFamily="34" charset="0"/>
              </a:rPr>
              <a:t>:</a:t>
            </a:r>
          </a:p>
          <a:p>
            <a:pPr marL="0" marR="0" lvl="0" indent="0" defTabSz="914400" rtl="0" eaLnBrk="0" fontAlgn="base" latinLnBrk="0" hangingPunct="0">
              <a:lnSpc>
                <a:spcPct val="90000"/>
              </a:lnSpc>
              <a:spcBef>
                <a:spcPct val="0"/>
              </a:spcBef>
              <a:spcAft>
                <a:spcPts val="600"/>
              </a:spcAft>
              <a:buClrTx/>
              <a:buSzTx/>
              <a:buFontTx/>
              <a:buChar char="•"/>
              <a:tabLst/>
            </a:pPr>
            <a:r>
              <a:rPr kumimoji="0" lang="en-US" altLang="en-US" sz="1500" b="1" i="0" u="none" strike="noStrike" cap="none" normalizeH="0" baseline="0">
                <a:ln>
                  <a:noFill/>
                </a:ln>
                <a:effectLst/>
                <a:latin typeface="Arial" panose="020B0604020202020204" pitchFamily="34" charset="0"/>
              </a:rPr>
              <a:t>Transaction_ID</a:t>
            </a:r>
            <a:r>
              <a:rPr kumimoji="0" lang="en-US" altLang="en-US" sz="1500" b="0" i="0" u="none" strike="noStrike" cap="none" normalizeH="0" baseline="0">
                <a:ln>
                  <a:noFill/>
                </a:ln>
                <a:effectLst/>
                <a:latin typeface="Arial" panose="020B0604020202020204" pitchFamily="34" charset="0"/>
              </a:rPr>
              <a:t>: Shows some correlation, but it's often unique and may not provide meaningful insights regarding spending behavior.</a:t>
            </a:r>
          </a:p>
          <a:p>
            <a:pPr marL="0" marR="0" lvl="0" indent="0" defTabSz="914400" rtl="0" eaLnBrk="0" fontAlgn="base" latinLnBrk="0" hangingPunct="0">
              <a:lnSpc>
                <a:spcPct val="90000"/>
              </a:lnSpc>
              <a:spcBef>
                <a:spcPct val="0"/>
              </a:spcBef>
              <a:spcAft>
                <a:spcPts val="600"/>
              </a:spcAft>
              <a:buClrTx/>
              <a:buSzTx/>
              <a:buFontTx/>
              <a:buChar char="•"/>
              <a:tabLst/>
            </a:pPr>
            <a:r>
              <a:rPr kumimoji="0" lang="en-US" altLang="en-US" sz="1500" b="1" i="0" u="none" strike="noStrike" cap="none" normalizeH="0" baseline="0">
                <a:ln>
                  <a:noFill/>
                </a:ln>
                <a:effectLst/>
                <a:latin typeface="Arial" panose="020B0604020202020204" pitchFamily="34" charset="0"/>
              </a:rPr>
              <a:t>Quantity</a:t>
            </a:r>
            <a:r>
              <a:rPr kumimoji="0" lang="en-US" altLang="en-US" sz="1500" b="0" i="0" u="none" strike="noStrike" cap="none" normalizeH="0" baseline="0">
                <a:ln>
                  <a:noFill/>
                </a:ln>
                <a:effectLst/>
                <a:latin typeface="Arial" panose="020B0604020202020204" pitchFamily="34" charset="0"/>
              </a:rPr>
              <a:t>: As expected, this could indicate that higher quantities purchased correlate with increased revenue.</a:t>
            </a:r>
          </a:p>
          <a:p>
            <a:pPr marL="0" marR="0" lvl="0" indent="0" defTabSz="914400" rtl="0" eaLnBrk="0" fontAlgn="base" latinLnBrk="0" hangingPunct="0">
              <a:lnSpc>
                <a:spcPct val="90000"/>
              </a:lnSpc>
              <a:spcBef>
                <a:spcPct val="0"/>
              </a:spcBef>
              <a:spcAft>
                <a:spcPts val="600"/>
              </a:spcAft>
              <a:buClrTx/>
              <a:buSzTx/>
              <a:buFontTx/>
              <a:buChar char="•"/>
              <a:tabLst/>
            </a:pPr>
            <a:r>
              <a:rPr kumimoji="0" lang="en-US" altLang="en-US" sz="1500" b="1" i="0" u="none" strike="noStrike" cap="none" normalizeH="0" baseline="0">
                <a:ln>
                  <a:noFill/>
                </a:ln>
                <a:effectLst/>
                <a:latin typeface="Arial" panose="020B0604020202020204" pitchFamily="34" charset="0"/>
              </a:rPr>
              <a:t>Least Correlated Features</a:t>
            </a:r>
            <a:r>
              <a:rPr kumimoji="0" lang="en-US" altLang="en-US" sz="1500" b="0" i="0" u="none" strike="noStrike" cap="none" normalizeH="0" baseline="0">
                <a:ln>
                  <a:noFill/>
                </a:ln>
                <a:effectLst/>
                <a:latin typeface="Arial" panose="020B0604020202020204" pitchFamily="34" charset="0"/>
              </a:rPr>
              <a:t>:</a:t>
            </a:r>
          </a:p>
          <a:p>
            <a:pPr marL="0" marR="0" lvl="0" indent="0" defTabSz="914400" rtl="0" eaLnBrk="0" fontAlgn="base" latinLnBrk="0" hangingPunct="0">
              <a:lnSpc>
                <a:spcPct val="90000"/>
              </a:lnSpc>
              <a:spcBef>
                <a:spcPct val="0"/>
              </a:spcBef>
              <a:spcAft>
                <a:spcPts val="600"/>
              </a:spcAft>
              <a:buClrTx/>
              <a:buSzTx/>
              <a:buFontTx/>
              <a:buChar char="•"/>
              <a:tabLst/>
            </a:pPr>
            <a:r>
              <a:rPr kumimoji="0" lang="en-US" altLang="en-US" sz="1500" b="1" i="0" u="none" strike="noStrike" cap="none" normalizeH="0" baseline="0">
                <a:ln>
                  <a:noFill/>
                </a:ln>
                <a:effectLst/>
                <a:latin typeface="Arial" panose="020B0604020202020204" pitchFamily="34" charset="0"/>
              </a:rPr>
              <a:t>PageValues</a:t>
            </a:r>
            <a:r>
              <a:rPr kumimoji="0" lang="en-US" altLang="en-US" sz="1500" b="0" i="0" u="none" strike="noStrike" cap="none" normalizeH="0" baseline="0">
                <a:ln>
                  <a:noFill/>
                </a:ln>
                <a:effectLst/>
                <a:latin typeface="Arial" panose="020B0604020202020204" pitchFamily="34" charset="0"/>
              </a:rPr>
              <a:t>: Indicates minimal relationship with revenue, suggesting that page interactions may not directly influence spending.</a:t>
            </a:r>
          </a:p>
          <a:p>
            <a:pPr marL="0" marR="0" lvl="0" indent="0" defTabSz="914400" rtl="0" eaLnBrk="0" fontAlgn="base" latinLnBrk="0" hangingPunct="0">
              <a:lnSpc>
                <a:spcPct val="90000"/>
              </a:lnSpc>
              <a:spcBef>
                <a:spcPct val="0"/>
              </a:spcBef>
              <a:spcAft>
                <a:spcPts val="600"/>
              </a:spcAft>
              <a:buClrTx/>
              <a:buSzTx/>
              <a:buFontTx/>
              <a:buChar char="•"/>
              <a:tabLst/>
            </a:pPr>
            <a:r>
              <a:rPr kumimoji="0" lang="en-US" altLang="en-US" sz="1500" b="1" i="0" u="none" strike="noStrike" cap="none" normalizeH="0" baseline="0">
                <a:ln>
                  <a:noFill/>
                </a:ln>
                <a:effectLst/>
                <a:latin typeface="Arial" panose="020B0604020202020204" pitchFamily="34" charset="0"/>
              </a:rPr>
              <a:t>Administrative</a:t>
            </a:r>
            <a:r>
              <a:rPr kumimoji="0" lang="en-US" altLang="en-US" sz="1500" b="0" i="0" u="none" strike="noStrike" cap="none" normalizeH="0" baseline="0">
                <a:ln>
                  <a:noFill/>
                </a:ln>
                <a:effectLst/>
                <a:latin typeface="Arial" panose="020B0604020202020204" pitchFamily="34" charset="0"/>
              </a:rPr>
              <a:t>: Shows low correlation, which may imply that administrative costs have little to do with sales outcomes in this context.</a:t>
            </a:r>
          </a:p>
          <a:p>
            <a:pPr marL="0" marR="0" lvl="0" indent="0" defTabSz="914400" rtl="0" eaLnBrk="0" fontAlgn="base" latinLnBrk="0" hangingPunct="0">
              <a:lnSpc>
                <a:spcPct val="90000"/>
              </a:lnSpc>
              <a:spcBef>
                <a:spcPct val="0"/>
              </a:spcBef>
              <a:spcAft>
                <a:spcPts val="600"/>
              </a:spcAft>
              <a:buClrTx/>
              <a:buSzTx/>
              <a:buFontTx/>
              <a:buNone/>
              <a:tabLst/>
            </a:pPr>
            <a:endParaRPr kumimoji="0" lang="en-US" altLang="en-US" sz="1500" b="0" i="0" u="none" strike="noStrike" cap="none" normalizeH="0" baseline="0">
              <a:ln>
                <a:noFill/>
              </a:ln>
              <a:effectLst/>
              <a:latin typeface="Arial" panose="020B0604020202020204" pitchFamily="34" charset="0"/>
            </a:endParaRPr>
          </a:p>
        </p:txBody>
      </p:sp>
      <p:pic>
        <p:nvPicPr>
          <p:cNvPr id="6" name="Picture 5" descr="An abstract design with lines and financial symbols">
            <a:extLst>
              <a:ext uri="{FF2B5EF4-FFF2-40B4-BE49-F238E27FC236}">
                <a16:creationId xmlns:a16="http://schemas.microsoft.com/office/drawing/2014/main" id="{7ED6E3A7-69DA-BDE9-32C4-EB2A9420ECB1}"/>
              </a:ext>
            </a:extLst>
          </p:cNvPr>
          <p:cNvPicPr>
            <a:picLocks noChangeAspect="1"/>
          </p:cNvPicPr>
          <p:nvPr/>
        </p:nvPicPr>
        <p:blipFill>
          <a:blip r:embed="rId2"/>
          <a:srcRect l="39662" r="33864" b="-2"/>
          <a:stretch/>
        </p:blipFill>
        <p:spPr>
          <a:xfrm>
            <a:off x="20" y="10"/>
            <a:ext cx="2734036" cy="6867719"/>
          </a:xfrm>
          <a:custGeom>
            <a:avLst/>
            <a:gdLst/>
            <a:ahLst/>
            <a:cxnLst/>
            <a:rect l="l" t="t" r="r" b="b"/>
            <a:pathLst>
              <a:path w="2734056" h="6858000">
                <a:moveTo>
                  <a:pt x="0" y="0"/>
                </a:moveTo>
                <a:lnTo>
                  <a:pt x="1674254" y="0"/>
                </a:lnTo>
                <a:lnTo>
                  <a:pt x="2734056" y="6850199"/>
                </a:lnTo>
                <a:lnTo>
                  <a:pt x="2734056" y="6858000"/>
                </a:lnTo>
                <a:lnTo>
                  <a:pt x="461457" y="6858000"/>
                </a:lnTo>
                <a:lnTo>
                  <a:pt x="0" y="4134118"/>
                </a:lnTo>
                <a:close/>
              </a:path>
            </a:pathLst>
          </a:custGeom>
        </p:spPr>
      </p:pic>
    </p:spTree>
    <p:extLst>
      <p:ext uri="{BB962C8B-B14F-4D97-AF65-F5344CB8AC3E}">
        <p14:creationId xmlns:p14="http://schemas.microsoft.com/office/powerpoint/2010/main" val="319826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528AB-0782-1746-2264-2FDA3954F5D1}"/>
              </a:ext>
            </a:extLst>
          </p:cNvPr>
          <p:cNvSpPr>
            <a:spLocks noGrp="1"/>
          </p:cNvSpPr>
          <p:nvPr>
            <p:ph type="title"/>
          </p:nvPr>
        </p:nvSpPr>
        <p:spPr/>
        <p:txBody>
          <a:bodyPr vert="horz" lIns="91440" tIns="45720" rIns="91440" bIns="45720" rtlCol="0" anchor="t">
            <a:normAutofit/>
          </a:bodyPr>
          <a:lstStyle/>
          <a:p>
            <a:r>
              <a:rPr lang="en-US"/>
              <a:t>Unsupervised Machine Learning: Exploring Patterns and Insights in Data</a:t>
            </a:r>
          </a:p>
        </p:txBody>
      </p:sp>
      <p:pic>
        <p:nvPicPr>
          <p:cNvPr id="5" name="Content Placeholder 4">
            <a:extLst>
              <a:ext uri="{FF2B5EF4-FFF2-40B4-BE49-F238E27FC236}">
                <a16:creationId xmlns:a16="http://schemas.microsoft.com/office/drawing/2014/main" id="{9D0877EE-09E8-04AB-8FE2-949B497037C0}"/>
              </a:ext>
            </a:extLst>
          </p:cNvPr>
          <p:cNvPicPr>
            <a:picLocks noGrp="1" noChangeAspect="1"/>
          </p:cNvPicPr>
          <p:nvPr>
            <p:ph idx="1"/>
          </p:nvPr>
        </p:nvPicPr>
        <p:blipFill>
          <a:blip r:embed="rId2"/>
          <a:srcRect l="16516" r="363" b="-3"/>
          <a:stretch/>
        </p:blipFill>
        <p:spPr>
          <a:xfrm>
            <a:off x="817474" y="2159331"/>
            <a:ext cx="5283289" cy="3782017"/>
          </a:xfrm>
          <a:prstGeom prst="rect">
            <a:avLst/>
          </a:prstGeom>
        </p:spPr>
      </p:pic>
      <p:sp>
        <p:nvSpPr>
          <p:cNvPr id="7" name="TextBox 6">
            <a:extLst>
              <a:ext uri="{FF2B5EF4-FFF2-40B4-BE49-F238E27FC236}">
                <a16:creationId xmlns:a16="http://schemas.microsoft.com/office/drawing/2014/main" id="{B8231CE8-29C6-9149-B2C4-095192C55BDE}"/>
              </a:ext>
            </a:extLst>
          </p:cNvPr>
          <p:cNvSpPr txBox="1"/>
          <p:nvPr/>
        </p:nvSpPr>
        <p:spPr>
          <a:xfrm>
            <a:off x="5994400" y="1930400"/>
            <a:ext cx="4701628" cy="3882031"/>
          </a:xfrm>
          <a:prstGeom prst="rect">
            <a:avLst/>
          </a:prstGeom>
        </p:spPr>
        <p:txBody>
          <a:bodyPr vert="horz" lIns="91440" tIns="45720" rIns="91440" bIns="45720" rtlCol="0">
            <a:noAutofit/>
          </a:bodyPr>
          <a:lstStyle/>
          <a:p>
            <a:pPr>
              <a:lnSpc>
                <a:spcPct val="90000"/>
              </a:lnSpc>
              <a:spcBef>
                <a:spcPts val="1000"/>
              </a:spcBef>
              <a:buClr>
                <a:schemeClr val="accent1"/>
              </a:buClr>
              <a:buSzPct val="80000"/>
              <a:buFont typeface="Wingdings 3" charset="2"/>
              <a:buChar char=""/>
            </a:pPr>
            <a:r>
              <a:rPr lang="en-US" sz="1400" b="1">
                <a:solidFill>
                  <a:schemeClr val="tx1">
                    <a:lumMod val="75000"/>
                    <a:lumOff val="25000"/>
                  </a:schemeClr>
                </a:solidFill>
              </a:rPr>
              <a:t>Key Findings from the Elbow Curve</a:t>
            </a:r>
            <a:endParaRPr lang="en-US" sz="1400">
              <a:solidFill>
                <a:schemeClr val="tx1">
                  <a:lumMod val="75000"/>
                  <a:lumOff val="25000"/>
                </a:schemeClr>
              </a:solidFill>
            </a:endParaRPr>
          </a:p>
          <a:p>
            <a:pPr>
              <a:lnSpc>
                <a:spcPct val="90000"/>
              </a:lnSpc>
              <a:spcBef>
                <a:spcPts val="1000"/>
              </a:spcBef>
              <a:buClr>
                <a:schemeClr val="accent1"/>
              </a:buClr>
              <a:buSzPct val="80000"/>
              <a:buFont typeface="Wingdings 3" charset="2"/>
              <a:buChar char=""/>
            </a:pPr>
            <a:r>
              <a:rPr lang="en-US" sz="1400" b="1">
                <a:solidFill>
                  <a:schemeClr val="tx1">
                    <a:lumMod val="75000"/>
                    <a:lumOff val="25000"/>
                  </a:schemeClr>
                </a:solidFill>
              </a:rPr>
              <a:t>Number of Clusters</a:t>
            </a:r>
            <a:r>
              <a:rPr lang="en-US" sz="1400">
                <a:solidFill>
                  <a:schemeClr val="tx1">
                    <a:lumMod val="75000"/>
                    <a:lumOff val="25000"/>
                  </a:schemeClr>
                </a:solidFill>
              </a:rPr>
              <a:t>: After analyzing the Elbow Curve, we determined that 10 clusters is optimal.</a:t>
            </a:r>
          </a:p>
          <a:p>
            <a:pPr>
              <a:lnSpc>
                <a:spcPct val="90000"/>
              </a:lnSpc>
              <a:spcBef>
                <a:spcPts val="1000"/>
              </a:spcBef>
              <a:buClr>
                <a:schemeClr val="accent1"/>
              </a:buClr>
              <a:buSzPct val="80000"/>
              <a:buFont typeface="Wingdings 3" charset="2"/>
              <a:buChar char=""/>
            </a:pPr>
            <a:r>
              <a:rPr lang="en-US" sz="1400" b="1">
                <a:solidFill>
                  <a:schemeClr val="tx1">
                    <a:lumMod val="75000"/>
                    <a:lumOff val="25000"/>
                  </a:schemeClr>
                </a:solidFill>
              </a:rPr>
              <a:t>Inertia Trend</a:t>
            </a:r>
            <a:r>
              <a:rPr lang="en-US" sz="1400">
                <a:solidFill>
                  <a:schemeClr val="tx1">
                    <a:lumMod val="75000"/>
                    <a:lumOff val="25000"/>
                  </a:schemeClr>
                </a:solidFill>
              </a:rPr>
              <a:t>:</a:t>
            </a:r>
          </a:p>
          <a:p>
            <a:pPr marL="742950" lvl="1" indent="-285750">
              <a:lnSpc>
                <a:spcPct val="90000"/>
              </a:lnSpc>
              <a:spcBef>
                <a:spcPts val="1000"/>
              </a:spcBef>
              <a:buClr>
                <a:schemeClr val="accent1"/>
              </a:buClr>
              <a:buSzPct val="80000"/>
              <a:buFont typeface="Wingdings 3" charset="2"/>
              <a:buChar char=""/>
            </a:pPr>
            <a:r>
              <a:rPr lang="en-US" sz="1400">
                <a:solidFill>
                  <a:schemeClr val="tx1">
                    <a:lumMod val="75000"/>
                    <a:lumOff val="25000"/>
                  </a:schemeClr>
                </a:solidFill>
              </a:rPr>
              <a:t>As kkk increases, inertia decreases, indicating that the model is fitting the data better.</a:t>
            </a:r>
          </a:p>
          <a:p>
            <a:pPr marL="742950" lvl="1" indent="-285750">
              <a:lnSpc>
                <a:spcPct val="90000"/>
              </a:lnSpc>
              <a:spcBef>
                <a:spcPts val="1000"/>
              </a:spcBef>
              <a:buClr>
                <a:schemeClr val="accent1"/>
              </a:buClr>
              <a:buSzPct val="80000"/>
              <a:buFont typeface="Wingdings 3" charset="2"/>
              <a:buChar char=""/>
            </a:pPr>
            <a:r>
              <a:rPr lang="en-US" sz="1400">
                <a:solidFill>
                  <a:schemeClr val="tx1">
                    <a:lumMod val="75000"/>
                    <a:lumOff val="25000"/>
                  </a:schemeClr>
                </a:solidFill>
              </a:rPr>
              <a:t>However, after a certain point (the "elbow"), the rate of decrease in inertia slows significantly. This point suggests diminishing returns on adding more clusters.</a:t>
            </a:r>
          </a:p>
          <a:p>
            <a:pPr>
              <a:lnSpc>
                <a:spcPct val="90000"/>
              </a:lnSpc>
              <a:spcBef>
                <a:spcPts val="1000"/>
              </a:spcBef>
              <a:buClr>
                <a:schemeClr val="accent1"/>
              </a:buClr>
              <a:buSzPct val="80000"/>
              <a:buFont typeface="Wingdings 3" charset="2"/>
              <a:buChar char=""/>
            </a:pPr>
            <a:r>
              <a:rPr lang="en-US" sz="1400" b="1">
                <a:solidFill>
                  <a:schemeClr val="tx1">
                    <a:lumMod val="75000"/>
                    <a:lumOff val="25000"/>
                  </a:schemeClr>
                </a:solidFill>
              </a:rPr>
              <a:t>Spending Range</a:t>
            </a:r>
            <a:r>
              <a:rPr lang="en-US" sz="1400">
                <a:solidFill>
                  <a:schemeClr val="tx1">
                    <a:lumMod val="75000"/>
                    <a:lumOff val="25000"/>
                  </a:schemeClr>
                </a:solidFill>
              </a:rPr>
              <a:t>:</a:t>
            </a:r>
          </a:p>
          <a:p>
            <a:pPr marL="742950" lvl="1" indent="-285750">
              <a:lnSpc>
                <a:spcPct val="90000"/>
              </a:lnSpc>
              <a:spcBef>
                <a:spcPts val="1000"/>
              </a:spcBef>
              <a:buClr>
                <a:schemeClr val="accent1"/>
              </a:buClr>
              <a:buSzPct val="80000"/>
              <a:buFont typeface="Wingdings 3" charset="2"/>
              <a:buChar char=""/>
            </a:pPr>
            <a:r>
              <a:rPr lang="en-US" sz="1400">
                <a:solidFill>
                  <a:schemeClr val="tx1">
                    <a:lumMod val="75000"/>
                    <a:lumOff val="25000"/>
                  </a:schemeClr>
                </a:solidFill>
              </a:rPr>
              <a:t>Clusters identified have a spending range from </a:t>
            </a:r>
            <a:r>
              <a:rPr lang="en-US" sz="1400" b="1">
                <a:solidFill>
                  <a:schemeClr val="tx1">
                    <a:lumMod val="75000"/>
                    <a:lumOff val="25000"/>
                  </a:schemeClr>
                </a:solidFill>
              </a:rPr>
              <a:t>75,000 to 250,000</a:t>
            </a:r>
            <a:r>
              <a:rPr lang="en-US" sz="1400">
                <a:solidFill>
                  <a:schemeClr val="tx1">
                    <a:lumMod val="75000"/>
                    <a:lumOff val="25000"/>
                  </a:schemeClr>
                </a:solidFill>
              </a:rPr>
              <a:t>.</a:t>
            </a:r>
          </a:p>
          <a:p>
            <a:pPr marL="742950" lvl="1" indent="-285750">
              <a:lnSpc>
                <a:spcPct val="90000"/>
              </a:lnSpc>
              <a:spcBef>
                <a:spcPts val="1000"/>
              </a:spcBef>
              <a:buClr>
                <a:schemeClr val="accent1"/>
              </a:buClr>
              <a:buSzPct val="80000"/>
              <a:buFont typeface="Wingdings 3" charset="2"/>
              <a:buChar char=""/>
            </a:pPr>
            <a:r>
              <a:rPr lang="en-US" sz="1400">
                <a:solidFill>
                  <a:schemeClr val="tx1">
                    <a:lumMod val="75000"/>
                    <a:lumOff val="25000"/>
                  </a:schemeClr>
                </a:solidFill>
              </a:rPr>
              <a:t>Lower clusters may represent budget-conscious customers, while higher clusters represent premium or high-value customers.</a:t>
            </a:r>
          </a:p>
        </p:txBody>
      </p:sp>
    </p:spTree>
    <p:extLst>
      <p:ext uri="{BB962C8B-B14F-4D97-AF65-F5344CB8AC3E}">
        <p14:creationId xmlns:p14="http://schemas.microsoft.com/office/powerpoint/2010/main" val="11913239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24" name="Rectangle 23">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C8B7F6-779C-93FE-99F5-C584B1954E12}"/>
              </a:ext>
            </a:extLst>
          </p:cNvPr>
          <p:cNvSpPr>
            <a:spLocks noGrp="1"/>
          </p:cNvSpPr>
          <p:nvPr>
            <p:ph type="title"/>
          </p:nvPr>
        </p:nvSpPr>
        <p:spPr>
          <a:xfrm>
            <a:off x="761803" y="350196"/>
            <a:ext cx="4646904" cy="1624520"/>
          </a:xfrm>
        </p:spPr>
        <p:txBody>
          <a:bodyPr vert="horz" lIns="91440" tIns="45720" rIns="91440" bIns="45720" rtlCol="0" anchor="ctr">
            <a:normAutofit/>
          </a:bodyPr>
          <a:lstStyle/>
          <a:p>
            <a:r>
              <a:rPr lang="en-US" sz="4000"/>
              <a:t>PCA Results and Insights</a:t>
            </a:r>
          </a:p>
        </p:txBody>
      </p:sp>
      <p:sp>
        <p:nvSpPr>
          <p:cNvPr id="15" name="TextBox 14">
            <a:extLst>
              <a:ext uri="{FF2B5EF4-FFF2-40B4-BE49-F238E27FC236}">
                <a16:creationId xmlns:a16="http://schemas.microsoft.com/office/drawing/2014/main" id="{FE936895-7EC9-EB18-9CDA-83BD47BB7B7F}"/>
              </a:ext>
            </a:extLst>
          </p:cNvPr>
          <p:cNvSpPr txBox="1"/>
          <p:nvPr/>
        </p:nvSpPr>
        <p:spPr>
          <a:xfrm>
            <a:off x="761802" y="2743200"/>
            <a:ext cx="4646905" cy="3613149"/>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1700" b="1"/>
              <a:t>Key Findings</a:t>
            </a:r>
            <a:endParaRPr lang="en-US" sz="1700"/>
          </a:p>
          <a:p>
            <a:pPr indent="-228600">
              <a:lnSpc>
                <a:spcPct val="90000"/>
              </a:lnSpc>
              <a:spcAft>
                <a:spcPts val="600"/>
              </a:spcAft>
              <a:buFont typeface="Arial" panose="020B0604020202020204" pitchFamily="34" charset="0"/>
              <a:buChar char="•"/>
            </a:pPr>
            <a:r>
              <a:rPr lang="en-US" sz="1700" b="1"/>
              <a:t>Three Clusters Identified</a:t>
            </a:r>
            <a:r>
              <a:rPr lang="en-US" sz="1700"/>
              <a:t>:</a:t>
            </a:r>
          </a:p>
          <a:p>
            <a:pPr marL="742950" lvl="1" indent="-228600">
              <a:lnSpc>
                <a:spcPct val="90000"/>
              </a:lnSpc>
              <a:spcAft>
                <a:spcPts val="600"/>
              </a:spcAft>
              <a:buFont typeface="Arial" panose="020B0604020202020204" pitchFamily="34" charset="0"/>
              <a:buChar char="•"/>
            </a:pPr>
            <a:r>
              <a:rPr lang="en-US" sz="1700" b="1"/>
              <a:t>Cluster 1</a:t>
            </a:r>
            <a:r>
              <a:rPr lang="en-US" sz="1700"/>
              <a:t>: Located between -4 and 0 on the x-axis (lower spending).</a:t>
            </a:r>
          </a:p>
          <a:p>
            <a:pPr marL="742950" lvl="1" indent="-228600">
              <a:lnSpc>
                <a:spcPct val="90000"/>
              </a:lnSpc>
              <a:spcAft>
                <a:spcPts val="600"/>
              </a:spcAft>
              <a:buFont typeface="Arial" panose="020B0604020202020204" pitchFamily="34" charset="0"/>
              <a:buChar char="•"/>
            </a:pPr>
            <a:r>
              <a:rPr lang="en-US" sz="1700" b="1"/>
              <a:t>Cluster 2</a:t>
            </a:r>
            <a:r>
              <a:rPr lang="en-US" sz="1700"/>
              <a:t>: Ranges from 0 to 2 on the x-axis (moderate spending).</a:t>
            </a:r>
          </a:p>
          <a:p>
            <a:pPr indent="-228600">
              <a:lnSpc>
                <a:spcPct val="90000"/>
              </a:lnSpc>
              <a:spcAft>
                <a:spcPts val="600"/>
              </a:spcAft>
              <a:buFont typeface="Arial" panose="020B0604020202020204" pitchFamily="34" charset="0"/>
              <a:buChar char="•"/>
            </a:pPr>
            <a:r>
              <a:rPr lang="en-US" sz="1700" b="1"/>
              <a:t>Cluster 3</a:t>
            </a:r>
            <a:r>
              <a:rPr lang="en-US" sz="1700"/>
              <a:t>: Extends up to 30 on the y-axis (high-value and diverse customers).</a:t>
            </a:r>
            <a:r>
              <a:rPr lang="en-US" sz="1700" b="1"/>
              <a:t> </a:t>
            </a:r>
          </a:p>
          <a:p>
            <a:pPr indent="-228600">
              <a:lnSpc>
                <a:spcPct val="90000"/>
              </a:lnSpc>
              <a:spcAft>
                <a:spcPts val="600"/>
              </a:spcAft>
              <a:buFont typeface="Arial" panose="020B0604020202020204" pitchFamily="34" charset="0"/>
              <a:buChar char="•"/>
            </a:pPr>
            <a:r>
              <a:rPr lang="en-US" sz="1700" b="1"/>
              <a:t>Interpretation</a:t>
            </a:r>
            <a:endParaRPr lang="en-US" sz="1700"/>
          </a:p>
          <a:p>
            <a:pPr indent="-228600">
              <a:lnSpc>
                <a:spcPct val="90000"/>
              </a:lnSpc>
              <a:spcAft>
                <a:spcPts val="600"/>
              </a:spcAft>
              <a:buFont typeface="Arial" panose="020B0604020202020204" pitchFamily="34" charset="0"/>
              <a:buChar char="•"/>
            </a:pPr>
            <a:r>
              <a:rPr lang="en-US" sz="1700"/>
              <a:t>These clusters highlight distinct customer segments, aiding targeted marketing strategies and enhancing engagement.</a:t>
            </a:r>
          </a:p>
          <a:p>
            <a:pPr marL="742950" lvl="1" indent="-228600">
              <a:lnSpc>
                <a:spcPct val="90000"/>
              </a:lnSpc>
              <a:spcAft>
                <a:spcPts val="600"/>
              </a:spcAft>
              <a:buFont typeface="Arial" panose="020B0604020202020204" pitchFamily="34" charset="0"/>
              <a:buChar char="•"/>
            </a:pPr>
            <a:endParaRPr lang="en-US" sz="1700"/>
          </a:p>
        </p:txBody>
      </p:sp>
      <p:pic>
        <p:nvPicPr>
          <p:cNvPr id="17" name="Picture 16">
            <a:extLst>
              <a:ext uri="{FF2B5EF4-FFF2-40B4-BE49-F238E27FC236}">
                <a16:creationId xmlns:a16="http://schemas.microsoft.com/office/drawing/2014/main" id="{BBE425D4-9EA7-F25D-39E0-A65794234BB7}"/>
              </a:ext>
            </a:extLst>
          </p:cNvPr>
          <p:cNvPicPr>
            <a:picLocks noChangeAspect="1"/>
          </p:cNvPicPr>
          <p:nvPr/>
        </p:nvPicPr>
        <p:blipFill>
          <a:blip r:embed="rId2"/>
          <a:srcRect l="21472" r="21130" b="-1"/>
          <a:stretch/>
        </p:blipFill>
        <p:spPr>
          <a:xfrm>
            <a:off x="6096000" y="1"/>
            <a:ext cx="6102825" cy="6858000"/>
          </a:xfrm>
          <a:prstGeom prst="rect">
            <a:avLst/>
          </a:prstGeom>
        </p:spPr>
      </p:pic>
    </p:spTree>
    <p:extLst>
      <p:ext uri="{BB962C8B-B14F-4D97-AF65-F5344CB8AC3E}">
        <p14:creationId xmlns:p14="http://schemas.microsoft.com/office/powerpoint/2010/main" val="36029708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D5A3F1-1DAE-4BBE-7266-FF13486FB5E8}"/>
              </a:ext>
            </a:extLst>
          </p:cNvPr>
          <p:cNvSpPr>
            <a:spLocks noGrp="1"/>
          </p:cNvSpPr>
          <p:nvPr>
            <p:ph type="title"/>
          </p:nvPr>
        </p:nvSpPr>
        <p:spPr>
          <a:xfrm>
            <a:off x="838200" y="365125"/>
            <a:ext cx="10515600" cy="1325563"/>
          </a:xfrm>
        </p:spPr>
        <p:txBody>
          <a:bodyPr>
            <a:normAutofit/>
          </a:bodyPr>
          <a:lstStyle/>
          <a:p>
            <a:r>
              <a:rPr lang="en-AU" sz="5400"/>
              <a:t>Silhouette Score Analysis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931621A-999F-3494-97C3-A030F2B25665}"/>
              </a:ext>
            </a:extLst>
          </p:cNvPr>
          <p:cNvSpPr>
            <a:spLocks noGrp="1"/>
          </p:cNvSpPr>
          <p:nvPr>
            <p:ph idx="1"/>
          </p:nvPr>
        </p:nvSpPr>
        <p:spPr>
          <a:xfrm>
            <a:off x="838200" y="1929384"/>
            <a:ext cx="10515600" cy="4251960"/>
          </a:xfrm>
        </p:spPr>
        <p:txBody>
          <a:bodyPr>
            <a:normAutofit/>
          </a:bodyPr>
          <a:lstStyle/>
          <a:p>
            <a:pPr marL="0" indent="0">
              <a:buNone/>
            </a:pPr>
            <a:r>
              <a:rPr lang="en-AU" sz="2200" b="1" dirty="0"/>
              <a:t>. Interpretation of a Score of 0.40</a:t>
            </a:r>
            <a:endParaRPr lang="en-AU" sz="2200" dirty="0"/>
          </a:p>
          <a:p>
            <a:pPr>
              <a:buFont typeface="Arial" panose="020B0604020202020204" pitchFamily="34" charset="0"/>
              <a:buChar char="•"/>
            </a:pPr>
            <a:r>
              <a:rPr lang="en-AU" sz="2200" dirty="0"/>
              <a:t>Indicates moderate clustering structure.</a:t>
            </a:r>
          </a:p>
          <a:p>
            <a:pPr>
              <a:buFont typeface="Arial" panose="020B0604020202020204" pitchFamily="34" charset="0"/>
              <a:buChar char="•"/>
            </a:pPr>
            <a:r>
              <a:rPr lang="en-AU" sz="2200" dirty="0"/>
              <a:t>Clusters are somewhat distinct, but there’s room for improvement.</a:t>
            </a:r>
          </a:p>
          <a:p>
            <a:pPr>
              <a:buFont typeface="Arial" panose="020B0604020202020204" pitchFamily="34" charset="0"/>
              <a:buChar char="•"/>
            </a:pPr>
            <a:r>
              <a:rPr lang="en-AU" sz="2200" dirty="0"/>
              <a:t>Some data points may be close to the decision boundaries between clusters.</a:t>
            </a:r>
          </a:p>
          <a:p>
            <a:r>
              <a:rPr lang="en-AU" sz="2200" dirty="0" err="1"/>
              <a:t>lhouette</a:t>
            </a:r>
            <a:r>
              <a:rPr lang="en-AU" sz="2200" dirty="0"/>
              <a:t> Score: 0.40</a:t>
            </a:r>
          </a:p>
        </p:txBody>
      </p:sp>
    </p:spTree>
    <p:extLst>
      <p:ext uri="{BB962C8B-B14F-4D97-AF65-F5344CB8AC3E}">
        <p14:creationId xmlns:p14="http://schemas.microsoft.com/office/powerpoint/2010/main" val="23007205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77595CC-9F0D-95BB-6DA9-954D4439FBC2}"/>
              </a:ext>
            </a:extLst>
          </p:cNvPr>
          <p:cNvSpPr>
            <a:spLocks noGrp="1"/>
          </p:cNvSpPr>
          <p:nvPr>
            <p:ph type="title"/>
          </p:nvPr>
        </p:nvSpPr>
        <p:spPr>
          <a:xfrm>
            <a:off x="826396" y="586855"/>
            <a:ext cx="4230100" cy="3387497"/>
          </a:xfrm>
        </p:spPr>
        <p:txBody>
          <a:bodyPr anchor="b">
            <a:normAutofit/>
          </a:bodyPr>
          <a:lstStyle/>
          <a:p>
            <a:pPr algn="r"/>
            <a:r>
              <a:rPr lang="en-AU" sz="3400" b="1">
                <a:solidFill>
                  <a:srgbClr val="FFFFFF"/>
                </a:solidFill>
              </a:rPr>
              <a:t>Supervised Machine Learning Model Results</a:t>
            </a:r>
            <a:br>
              <a:rPr lang="en-AU" sz="3400" b="1">
                <a:solidFill>
                  <a:srgbClr val="FFFFFF"/>
                </a:solidFill>
              </a:rPr>
            </a:br>
            <a:r>
              <a:rPr lang="en-AU" sz="3400" b="1">
                <a:solidFill>
                  <a:srgbClr val="FFFFFF"/>
                </a:solidFill>
              </a:rPr>
              <a:t>Model</a:t>
            </a:r>
            <a:r>
              <a:rPr lang="en-AU" sz="3400">
                <a:solidFill>
                  <a:srgbClr val="FFFFFF"/>
                </a:solidFill>
              </a:rPr>
              <a:t>: Random Forest</a:t>
            </a:r>
            <a:br>
              <a:rPr lang="en-AU" sz="3400">
                <a:solidFill>
                  <a:srgbClr val="FFFFFF"/>
                </a:solidFill>
              </a:rPr>
            </a:br>
            <a:r>
              <a:rPr lang="en-AU" sz="3400" b="1">
                <a:solidFill>
                  <a:srgbClr val="FFFFFF"/>
                </a:solidFill>
              </a:rPr>
              <a:t>Mean Squared Error (MSE)</a:t>
            </a:r>
            <a:r>
              <a:rPr lang="en-AU" sz="3400">
                <a:solidFill>
                  <a:srgbClr val="FFFFFF"/>
                </a:solidFill>
              </a:rPr>
              <a:t>: 27.71</a:t>
            </a:r>
            <a:br>
              <a:rPr lang="en-AU" sz="3400">
                <a:solidFill>
                  <a:srgbClr val="FFFFFF"/>
                </a:solidFill>
              </a:rPr>
            </a:br>
            <a:endParaRPr lang="en-AU" sz="3400">
              <a:solidFill>
                <a:srgbClr val="FFFFFF"/>
              </a:solidFill>
            </a:endParaRPr>
          </a:p>
        </p:txBody>
      </p:sp>
      <p:sp>
        <p:nvSpPr>
          <p:cNvPr id="3" name="Content Placeholder 2">
            <a:extLst>
              <a:ext uri="{FF2B5EF4-FFF2-40B4-BE49-F238E27FC236}">
                <a16:creationId xmlns:a16="http://schemas.microsoft.com/office/drawing/2014/main" id="{FFEE13CE-3FF3-7F66-06B9-B72F365A40F3}"/>
              </a:ext>
            </a:extLst>
          </p:cNvPr>
          <p:cNvSpPr>
            <a:spLocks noGrp="1"/>
          </p:cNvSpPr>
          <p:nvPr>
            <p:ph idx="1"/>
          </p:nvPr>
        </p:nvSpPr>
        <p:spPr>
          <a:xfrm>
            <a:off x="6503158" y="649480"/>
            <a:ext cx="4862447" cy="5546047"/>
          </a:xfrm>
        </p:spPr>
        <p:txBody>
          <a:bodyPr anchor="ctr">
            <a:normAutofit/>
          </a:bodyPr>
          <a:lstStyle/>
          <a:p>
            <a:r>
              <a:rPr lang="en-AU" sz="2000" b="1" dirty="0"/>
              <a:t>Model Performance</a:t>
            </a:r>
            <a:endParaRPr lang="en-AU" sz="2000" dirty="0"/>
          </a:p>
          <a:p>
            <a:pPr>
              <a:buFont typeface="Arial" panose="020B0604020202020204" pitchFamily="34" charset="0"/>
              <a:buChar char="•"/>
            </a:pPr>
            <a:r>
              <a:rPr lang="en-AU" sz="2000" b="1" dirty="0"/>
              <a:t>Interpretation of MSE</a:t>
            </a:r>
            <a:r>
              <a:rPr lang="en-AU" sz="2000" dirty="0"/>
              <a:t>:</a:t>
            </a:r>
          </a:p>
          <a:p>
            <a:pPr marL="742950" lvl="1" indent="-285750">
              <a:buFont typeface="Arial" panose="020B0604020202020204" pitchFamily="34" charset="0"/>
              <a:buChar char="•"/>
            </a:pPr>
            <a:r>
              <a:rPr lang="en-AU" sz="2000" dirty="0"/>
              <a:t>Indicates the average squared difference between predicted and actual values.</a:t>
            </a:r>
          </a:p>
          <a:p>
            <a:pPr marL="742950" lvl="1" indent="-285750">
              <a:buFont typeface="Arial" panose="020B0604020202020204" pitchFamily="34" charset="0"/>
              <a:buChar char="•"/>
            </a:pPr>
            <a:r>
              <a:rPr lang="en-AU" sz="2000" dirty="0"/>
              <a:t>Lower values are better; MSE of 27.71 suggests moderate prediction accuracy.</a:t>
            </a:r>
          </a:p>
          <a:p>
            <a:endParaRPr lang="en-AU" sz="2000" dirty="0"/>
          </a:p>
        </p:txBody>
      </p:sp>
    </p:spTree>
    <p:extLst>
      <p:ext uri="{BB962C8B-B14F-4D97-AF65-F5344CB8AC3E}">
        <p14:creationId xmlns:p14="http://schemas.microsoft.com/office/powerpoint/2010/main" val="22347396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CF76016-4A0C-35CA-B902-20DCC70CB10F}"/>
              </a:ext>
            </a:extLst>
          </p:cNvPr>
          <p:cNvSpPr>
            <a:spLocks noGrp="1"/>
          </p:cNvSpPr>
          <p:nvPr>
            <p:ph type="title"/>
          </p:nvPr>
        </p:nvSpPr>
        <p:spPr>
          <a:xfrm>
            <a:off x="826396" y="586855"/>
            <a:ext cx="4230100" cy="3387497"/>
          </a:xfrm>
        </p:spPr>
        <p:txBody>
          <a:bodyPr anchor="b">
            <a:normAutofit/>
          </a:bodyPr>
          <a:lstStyle/>
          <a:p>
            <a:pPr algn="r"/>
            <a:br>
              <a:rPr lang="en-AU" sz="4000" b="1">
                <a:solidFill>
                  <a:srgbClr val="FFFFFF"/>
                </a:solidFill>
              </a:rPr>
            </a:br>
            <a:r>
              <a:rPr lang="en-AU" sz="4000" b="1">
                <a:solidFill>
                  <a:srgbClr val="FFFFFF"/>
                </a:solidFill>
              </a:rPr>
              <a:t>Model</a:t>
            </a:r>
            <a:r>
              <a:rPr lang="en-AU" sz="4000">
                <a:solidFill>
                  <a:srgbClr val="FFFFFF"/>
                </a:solidFill>
              </a:rPr>
              <a:t>: Neural Network</a:t>
            </a:r>
            <a:br>
              <a:rPr lang="en-AU" sz="4000">
                <a:solidFill>
                  <a:srgbClr val="FFFFFF"/>
                </a:solidFill>
              </a:rPr>
            </a:br>
            <a:r>
              <a:rPr lang="en-AU" sz="4000" b="1">
                <a:solidFill>
                  <a:srgbClr val="FFFFFF"/>
                </a:solidFill>
              </a:rPr>
              <a:t>Mean Squared Error (MSE)</a:t>
            </a:r>
            <a:r>
              <a:rPr lang="en-AU" sz="4000">
                <a:solidFill>
                  <a:srgbClr val="FFFFFF"/>
                </a:solidFill>
              </a:rPr>
              <a:t>: 2.91</a:t>
            </a:r>
            <a:br>
              <a:rPr lang="en-AU" sz="4000">
                <a:solidFill>
                  <a:srgbClr val="FFFFFF"/>
                </a:solidFill>
              </a:rPr>
            </a:br>
            <a:endParaRPr lang="en-AU" sz="4000">
              <a:solidFill>
                <a:srgbClr val="FFFFFF"/>
              </a:solidFill>
            </a:endParaRPr>
          </a:p>
        </p:txBody>
      </p:sp>
      <p:sp>
        <p:nvSpPr>
          <p:cNvPr id="3" name="Content Placeholder 2">
            <a:extLst>
              <a:ext uri="{FF2B5EF4-FFF2-40B4-BE49-F238E27FC236}">
                <a16:creationId xmlns:a16="http://schemas.microsoft.com/office/drawing/2014/main" id="{321A3869-15C2-9318-7E2C-BFDB3258BCB3}"/>
              </a:ext>
            </a:extLst>
          </p:cNvPr>
          <p:cNvSpPr>
            <a:spLocks noGrp="1"/>
          </p:cNvSpPr>
          <p:nvPr>
            <p:ph idx="1"/>
          </p:nvPr>
        </p:nvSpPr>
        <p:spPr>
          <a:xfrm>
            <a:off x="6503158" y="649480"/>
            <a:ext cx="4862447" cy="5546047"/>
          </a:xfrm>
        </p:spPr>
        <p:txBody>
          <a:bodyPr anchor="ctr">
            <a:normAutofit/>
          </a:bodyPr>
          <a:lstStyle/>
          <a:p>
            <a:r>
              <a:rPr lang="en-AU" sz="2000" b="1" dirty="0"/>
              <a:t>Model Performance</a:t>
            </a:r>
            <a:endParaRPr lang="en-AU" sz="2000" dirty="0"/>
          </a:p>
          <a:p>
            <a:pPr>
              <a:buFont typeface="Arial" panose="020B0604020202020204" pitchFamily="34" charset="0"/>
              <a:buChar char="•"/>
            </a:pPr>
            <a:r>
              <a:rPr lang="en-AU" sz="2000" b="1" dirty="0"/>
              <a:t>MSE Interpretation</a:t>
            </a:r>
            <a:r>
              <a:rPr lang="en-AU" sz="2000" dirty="0"/>
              <a:t>:</a:t>
            </a:r>
          </a:p>
          <a:p>
            <a:pPr marL="742950" lvl="1" indent="-285750">
              <a:buFont typeface="Arial" panose="020B0604020202020204" pitchFamily="34" charset="0"/>
              <a:buChar char="•"/>
            </a:pPr>
            <a:r>
              <a:rPr lang="en-AU" sz="2000" dirty="0"/>
              <a:t>Measures the average squared difference between predicted and actual values.</a:t>
            </a:r>
          </a:p>
          <a:p>
            <a:pPr marL="742950" lvl="1" indent="-285750">
              <a:buFont typeface="Arial" panose="020B0604020202020204" pitchFamily="34" charset="0"/>
              <a:buChar char="•"/>
            </a:pPr>
            <a:r>
              <a:rPr lang="en-AU" sz="2000" b="1" dirty="0"/>
              <a:t>Lower MSE = Better accuracy</a:t>
            </a:r>
            <a:r>
              <a:rPr lang="en-AU" sz="2000" dirty="0"/>
              <a:t>: A score of </a:t>
            </a:r>
            <a:r>
              <a:rPr lang="en-AU" sz="2000" b="1" dirty="0"/>
              <a:t>2.91</a:t>
            </a:r>
            <a:r>
              <a:rPr lang="en-AU" sz="2000" dirty="0"/>
              <a:t> indicates strong performance.</a:t>
            </a:r>
          </a:p>
          <a:p>
            <a:endParaRPr lang="en-AU" sz="2000" b="1" dirty="0"/>
          </a:p>
        </p:txBody>
      </p:sp>
    </p:spTree>
    <p:extLst>
      <p:ext uri="{BB962C8B-B14F-4D97-AF65-F5344CB8AC3E}">
        <p14:creationId xmlns:p14="http://schemas.microsoft.com/office/powerpoint/2010/main" val="20813804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1496</TotalTime>
  <Words>821</Words>
  <Application>Microsoft Office PowerPoint</Application>
  <PresentationFormat>Widescreen</PresentationFormat>
  <Paragraphs>82</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Aptos</vt:lpstr>
      <vt:lpstr>Aptos Display</vt:lpstr>
      <vt:lpstr>Arial</vt:lpstr>
      <vt:lpstr>Wingdings 3</vt:lpstr>
      <vt:lpstr>Office Theme</vt:lpstr>
      <vt:lpstr>In today’s competitive market, accurate sales forecasting is crucial for effective inventory management, optimizing marketing strategies, and improving overall customer satisfaction. Our company, which operates both online and offline sales channels, seeks to enhance its ability to predict future sales based on historical data and various influencing factors.</vt:lpstr>
      <vt:lpstr>PowerPoint Presentation</vt:lpstr>
      <vt:lpstr>Features After Data Cleaning</vt:lpstr>
      <vt:lpstr>Correlation Insights</vt:lpstr>
      <vt:lpstr>Unsupervised Machine Learning: Exploring Patterns and Insights in Data</vt:lpstr>
      <vt:lpstr>PCA Results and Insights</vt:lpstr>
      <vt:lpstr>Silhouette Score Analysis</vt:lpstr>
      <vt:lpstr>Supervised Machine Learning Model Results Model: Random Forest Mean Squared Error (MSE): 27.71 </vt:lpstr>
      <vt:lpstr> Model: Neural Network Mean Squared Error (MSE): 2.91 </vt:lpstr>
      <vt:lpstr>Feature Importance Analysis</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Anand, Kunal</dc:creator>
  <cp:lastModifiedBy>Anand, Kunal</cp:lastModifiedBy>
  <cp:revision>1</cp:revision>
  <dcterms:created xsi:type="dcterms:W3CDTF">2024-09-29T11:08:18Z</dcterms:created>
  <dcterms:modified xsi:type="dcterms:W3CDTF">2024-09-30T12:04:54Z</dcterms:modified>
</cp:coreProperties>
</file>