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2"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1BE3E-C760-40EF-9529-4FEC6082D0ED}" v="60" dt="2024-07-27T00:50:38.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15" autoAdjust="0"/>
  </p:normalViewPr>
  <p:slideViewPr>
    <p:cSldViewPr snapToGrid="0">
      <p:cViewPr varScale="1">
        <p:scale>
          <a:sx n="56" d="100"/>
          <a:sy n="56" d="100"/>
        </p:scale>
        <p:origin x="58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1D63C-C690-4ECA-AA7C-D06179D83E76}" type="datetimeFigureOut">
              <a:rPr lang="en-AU" smtClean="0"/>
              <a:t>29/07/2024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7449B-550E-4F4A-9A97-68CEBAE77D34}" type="slidenum">
              <a:rPr lang="en-AU" smtClean="0"/>
              <a:t>‹#›</a:t>
            </a:fld>
            <a:endParaRPr lang="en-AU"/>
          </a:p>
        </p:txBody>
      </p:sp>
    </p:spTree>
    <p:extLst>
      <p:ext uri="{BB962C8B-B14F-4D97-AF65-F5344CB8AC3E}">
        <p14:creationId xmlns:p14="http://schemas.microsoft.com/office/powerpoint/2010/main" val="3059659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CA7449B-550E-4F4A-9A97-68CEBAE77D34}" type="slidenum">
              <a:rPr lang="en-AU" smtClean="0"/>
              <a:t>2</a:t>
            </a:fld>
            <a:endParaRPr lang="en-AU"/>
          </a:p>
        </p:txBody>
      </p:sp>
    </p:spTree>
    <p:extLst>
      <p:ext uri="{BB962C8B-B14F-4D97-AF65-F5344CB8AC3E}">
        <p14:creationId xmlns:p14="http://schemas.microsoft.com/office/powerpoint/2010/main" val="243439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CA7449B-550E-4F4A-9A97-68CEBAE77D34}" type="slidenum">
              <a:rPr lang="en-AU" smtClean="0"/>
              <a:t>8</a:t>
            </a:fld>
            <a:endParaRPr lang="en-AU"/>
          </a:p>
        </p:txBody>
      </p:sp>
    </p:spTree>
    <p:extLst>
      <p:ext uri="{BB962C8B-B14F-4D97-AF65-F5344CB8AC3E}">
        <p14:creationId xmlns:p14="http://schemas.microsoft.com/office/powerpoint/2010/main" val="382773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90CE-6600-B686-3DF0-AD58327A6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2603727-3DF6-2986-43B6-4F230A574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33F79E3-1C0D-7729-721F-FAA5D28C734B}"/>
              </a:ext>
            </a:extLst>
          </p:cNvPr>
          <p:cNvSpPr>
            <a:spLocks noGrp="1"/>
          </p:cNvSpPr>
          <p:nvPr>
            <p:ph type="dt" sz="half" idx="10"/>
          </p:nvPr>
        </p:nvSpPr>
        <p:spPr/>
        <p:txBody>
          <a:bodyPr/>
          <a:lstStyle/>
          <a:p>
            <a:fld id="{02DD34CC-3BF7-49DF-8E73-C8C9AE4F39B2}" type="datetime1">
              <a:rPr lang="en-AU" smtClean="0"/>
              <a:t>29/07/2024</a:t>
            </a:fld>
            <a:endParaRPr lang="en-AU"/>
          </a:p>
        </p:txBody>
      </p:sp>
      <p:sp>
        <p:nvSpPr>
          <p:cNvPr id="5" name="Footer Placeholder 4">
            <a:extLst>
              <a:ext uri="{FF2B5EF4-FFF2-40B4-BE49-F238E27FC236}">
                <a16:creationId xmlns:a16="http://schemas.microsoft.com/office/drawing/2014/main" id="{5356F98B-6437-91B0-8225-973953FB89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DEAD40-EA0D-6EB6-F669-4B38262F9096}"/>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410683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8583-922D-51B2-AE19-CE01E2751E7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50FDF2-24DB-A51A-8F9C-5122FECFD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49329B-DE9D-027F-D96D-6F4A2DD7255B}"/>
              </a:ext>
            </a:extLst>
          </p:cNvPr>
          <p:cNvSpPr>
            <a:spLocks noGrp="1"/>
          </p:cNvSpPr>
          <p:nvPr>
            <p:ph type="dt" sz="half" idx="10"/>
          </p:nvPr>
        </p:nvSpPr>
        <p:spPr/>
        <p:txBody>
          <a:bodyPr/>
          <a:lstStyle/>
          <a:p>
            <a:fld id="{2DB20496-9A6F-4084-97F2-495C98EC90DE}" type="datetime1">
              <a:rPr lang="en-AU" smtClean="0"/>
              <a:t>29/07/2024</a:t>
            </a:fld>
            <a:endParaRPr lang="en-AU"/>
          </a:p>
        </p:txBody>
      </p:sp>
      <p:sp>
        <p:nvSpPr>
          <p:cNvPr id="5" name="Footer Placeholder 4">
            <a:extLst>
              <a:ext uri="{FF2B5EF4-FFF2-40B4-BE49-F238E27FC236}">
                <a16:creationId xmlns:a16="http://schemas.microsoft.com/office/drawing/2014/main" id="{CA6C257C-90EA-CE6A-7F33-4D84FD2B6C3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54D974-1975-64CB-6774-C9C92AC8C862}"/>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380542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EB21D-1027-249D-E4B1-5A9340E58C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1C89AEB-05E7-48BB-D9FC-65895BE81F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C8194D-FD1B-7A7D-E780-E29896117801}"/>
              </a:ext>
            </a:extLst>
          </p:cNvPr>
          <p:cNvSpPr>
            <a:spLocks noGrp="1"/>
          </p:cNvSpPr>
          <p:nvPr>
            <p:ph type="dt" sz="half" idx="10"/>
          </p:nvPr>
        </p:nvSpPr>
        <p:spPr/>
        <p:txBody>
          <a:bodyPr/>
          <a:lstStyle/>
          <a:p>
            <a:fld id="{4E065DA9-D6B4-4B60-9126-259BC6937A28}" type="datetime1">
              <a:rPr lang="en-AU" smtClean="0"/>
              <a:t>29/07/2024</a:t>
            </a:fld>
            <a:endParaRPr lang="en-AU"/>
          </a:p>
        </p:txBody>
      </p:sp>
      <p:sp>
        <p:nvSpPr>
          <p:cNvPr id="5" name="Footer Placeholder 4">
            <a:extLst>
              <a:ext uri="{FF2B5EF4-FFF2-40B4-BE49-F238E27FC236}">
                <a16:creationId xmlns:a16="http://schemas.microsoft.com/office/drawing/2014/main" id="{AE0726F6-6EF4-811A-2FE7-B688B881DA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6DA950-4B95-CBB5-5361-BB835B290A2B}"/>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277033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E81D-B600-EEEB-1C3F-74C7C3E4E4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8128E4-21FC-A7B1-3254-FC7A7D7F1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C1692A7-EBED-E4BD-0DA8-9A8103A3CEE3}"/>
              </a:ext>
            </a:extLst>
          </p:cNvPr>
          <p:cNvSpPr>
            <a:spLocks noGrp="1"/>
          </p:cNvSpPr>
          <p:nvPr>
            <p:ph type="dt" sz="half" idx="10"/>
          </p:nvPr>
        </p:nvSpPr>
        <p:spPr/>
        <p:txBody>
          <a:bodyPr/>
          <a:lstStyle/>
          <a:p>
            <a:fld id="{EF087C8B-BD65-4300-96E0-2D8DDE96A2FE}" type="datetime1">
              <a:rPr lang="en-AU" smtClean="0"/>
              <a:t>29/07/2024</a:t>
            </a:fld>
            <a:endParaRPr lang="en-AU"/>
          </a:p>
        </p:txBody>
      </p:sp>
      <p:sp>
        <p:nvSpPr>
          <p:cNvPr id="5" name="Footer Placeholder 4">
            <a:extLst>
              <a:ext uri="{FF2B5EF4-FFF2-40B4-BE49-F238E27FC236}">
                <a16:creationId xmlns:a16="http://schemas.microsoft.com/office/drawing/2014/main" id="{3F75ED9B-9B74-543E-211F-BE512069F2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BB78B2-26DC-84FD-754D-BE50FC98870B}"/>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365577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62DE-0B83-19B0-A7C3-BFBB205D8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2DA1874-B8AF-EE73-4B9B-B352665CA9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2737A-4427-8582-DBF0-FF2ECCC3B59E}"/>
              </a:ext>
            </a:extLst>
          </p:cNvPr>
          <p:cNvSpPr>
            <a:spLocks noGrp="1"/>
          </p:cNvSpPr>
          <p:nvPr>
            <p:ph type="dt" sz="half" idx="10"/>
          </p:nvPr>
        </p:nvSpPr>
        <p:spPr/>
        <p:txBody>
          <a:bodyPr/>
          <a:lstStyle/>
          <a:p>
            <a:fld id="{31EF23E5-CA4C-4F15-9701-69E8523769CB}" type="datetime1">
              <a:rPr lang="en-AU" smtClean="0"/>
              <a:t>29/07/2024</a:t>
            </a:fld>
            <a:endParaRPr lang="en-AU"/>
          </a:p>
        </p:txBody>
      </p:sp>
      <p:sp>
        <p:nvSpPr>
          <p:cNvPr id="5" name="Footer Placeholder 4">
            <a:extLst>
              <a:ext uri="{FF2B5EF4-FFF2-40B4-BE49-F238E27FC236}">
                <a16:creationId xmlns:a16="http://schemas.microsoft.com/office/drawing/2014/main" id="{6ED60DB3-D15B-9592-997E-E877913774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E355329-36EE-0C07-AE6D-EA4A8D2D69FB}"/>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338370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EB0A-510C-521C-7327-0E5C3B4DFE2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8B59752-D8AE-5BED-5C3C-3259287C2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92C3FD1-87DD-E219-A70D-2143DAA1B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6DA734B-5C73-B239-DA82-89A64CD562CE}"/>
              </a:ext>
            </a:extLst>
          </p:cNvPr>
          <p:cNvSpPr>
            <a:spLocks noGrp="1"/>
          </p:cNvSpPr>
          <p:nvPr>
            <p:ph type="dt" sz="half" idx="10"/>
          </p:nvPr>
        </p:nvSpPr>
        <p:spPr/>
        <p:txBody>
          <a:bodyPr/>
          <a:lstStyle/>
          <a:p>
            <a:fld id="{A1A4A242-A2E2-44A1-9A43-64EFF576155E}" type="datetime1">
              <a:rPr lang="en-AU" smtClean="0"/>
              <a:t>29/07/2024</a:t>
            </a:fld>
            <a:endParaRPr lang="en-AU"/>
          </a:p>
        </p:txBody>
      </p:sp>
      <p:sp>
        <p:nvSpPr>
          <p:cNvPr id="6" name="Footer Placeholder 5">
            <a:extLst>
              <a:ext uri="{FF2B5EF4-FFF2-40B4-BE49-F238E27FC236}">
                <a16:creationId xmlns:a16="http://schemas.microsoft.com/office/drawing/2014/main" id="{37E3B4DC-B871-B589-A63D-CF703E2B57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B39BA80-7A96-7AE3-4818-2F474BFBC50F}"/>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65514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1697-6B80-CEB5-2853-8ABA510386B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713B91-BE4C-7363-4E94-5AA21E801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114FB-146D-863B-AE1A-C9D686A6F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5879B7-43E2-B23C-C8EA-FBC5E3B2D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9CFAC6-283A-627B-C403-F89614FF3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CDB6543-66CA-A849-6DC0-425DDFAA8AEE}"/>
              </a:ext>
            </a:extLst>
          </p:cNvPr>
          <p:cNvSpPr>
            <a:spLocks noGrp="1"/>
          </p:cNvSpPr>
          <p:nvPr>
            <p:ph type="dt" sz="half" idx="10"/>
          </p:nvPr>
        </p:nvSpPr>
        <p:spPr/>
        <p:txBody>
          <a:bodyPr/>
          <a:lstStyle/>
          <a:p>
            <a:fld id="{C6420881-8E9E-426D-97C3-DD78AFE2BF29}" type="datetime1">
              <a:rPr lang="en-AU" smtClean="0"/>
              <a:t>29/07/2024</a:t>
            </a:fld>
            <a:endParaRPr lang="en-AU"/>
          </a:p>
        </p:txBody>
      </p:sp>
      <p:sp>
        <p:nvSpPr>
          <p:cNvPr id="8" name="Footer Placeholder 7">
            <a:extLst>
              <a:ext uri="{FF2B5EF4-FFF2-40B4-BE49-F238E27FC236}">
                <a16:creationId xmlns:a16="http://schemas.microsoft.com/office/drawing/2014/main" id="{8BF90B84-E083-D38D-A2DD-936E9556AA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536EB1B-D26C-290B-FE66-16A7593D2753}"/>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17100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40F5-75CF-FB4A-2BE0-57CF9269F68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C9ED15E-76A2-59B1-9ADF-95D83EA695E3}"/>
              </a:ext>
            </a:extLst>
          </p:cNvPr>
          <p:cNvSpPr>
            <a:spLocks noGrp="1"/>
          </p:cNvSpPr>
          <p:nvPr>
            <p:ph type="dt" sz="half" idx="10"/>
          </p:nvPr>
        </p:nvSpPr>
        <p:spPr/>
        <p:txBody>
          <a:bodyPr/>
          <a:lstStyle/>
          <a:p>
            <a:fld id="{7725A057-69C8-4AE7-B96C-3BE0F6EB269E}" type="datetime1">
              <a:rPr lang="en-AU" smtClean="0"/>
              <a:t>29/07/2024</a:t>
            </a:fld>
            <a:endParaRPr lang="en-AU"/>
          </a:p>
        </p:txBody>
      </p:sp>
      <p:sp>
        <p:nvSpPr>
          <p:cNvPr id="4" name="Footer Placeholder 3">
            <a:extLst>
              <a:ext uri="{FF2B5EF4-FFF2-40B4-BE49-F238E27FC236}">
                <a16:creationId xmlns:a16="http://schemas.microsoft.com/office/drawing/2014/main" id="{6F1F212F-1F5D-F395-E38D-946D0D966BD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B81F391-BA2F-B89F-C5ED-EEB480385C11}"/>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11855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D1377-36EF-2C55-B05E-740EC7FE15D2}"/>
              </a:ext>
            </a:extLst>
          </p:cNvPr>
          <p:cNvSpPr>
            <a:spLocks noGrp="1"/>
          </p:cNvSpPr>
          <p:nvPr>
            <p:ph type="dt" sz="half" idx="10"/>
          </p:nvPr>
        </p:nvSpPr>
        <p:spPr/>
        <p:txBody>
          <a:bodyPr/>
          <a:lstStyle/>
          <a:p>
            <a:fld id="{9D001C81-C69F-4C5F-B7E8-B09468A9F0D1}" type="datetime1">
              <a:rPr lang="en-AU" smtClean="0"/>
              <a:t>29/07/2024</a:t>
            </a:fld>
            <a:endParaRPr lang="en-AU"/>
          </a:p>
        </p:txBody>
      </p:sp>
      <p:sp>
        <p:nvSpPr>
          <p:cNvPr id="3" name="Footer Placeholder 2">
            <a:extLst>
              <a:ext uri="{FF2B5EF4-FFF2-40B4-BE49-F238E27FC236}">
                <a16:creationId xmlns:a16="http://schemas.microsoft.com/office/drawing/2014/main" id="{C928BD66-4A63-A9D9-80D7-E99702E36F3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FB623D-F982-1201-515D-B9CB7A52D32A}"/>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404576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463-04A4-1447-559F-771A3EC61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497D52-06C3-D1A8-F147-54AA6424B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F35F336-8475-B150-78A2-30EC3CB99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103FD-6D66-9417-6D22-7057DC82C6D7}"/>
              </a:ext>
            </a:extLst>
          </p:cNvPr>
          <p:cNvSpPr>
            <a:spLocks noGrp="1"/>
          </p:cNvSpPr>
          <p:nvPr>
            <p:ph type="dt" sz="half" idx="10"/>
          </p:nvPr>
        </p:nvSpPr>
        <p:spPr/>
        <p:txBody>
          <a:bodyPr/>
          <a:lstStyle/>
          <a:p>
            <a:fld id="{0695262B-2869-4AF1-A353-EDE9C5A0C486}" type="datetime1">
              <a:rPr lang="en-AU" smtClean="0"/>
              <a:t>29/07/2024</a:t>
            </a:fld>
            <a:endParaRPr lang="en-AU"/>
          </a:p>
        </p:txBody>
      </p:sp>
      <p:sp>
        <p:nvSpPr>
          <p:cNvPr id="6" name="Footer Placeholder 5">
            <a:extLst>
              <a:ext uri="{FF2B5EF4-FFF2-40B4-BE49-F238E27FC236}">
                <a16:creationId xmlns:a16="http://schemas.microsoft.com/office/drawing/2014/main" id="{45BD3DEA-D1C3-074B-495B-B672B6D282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B2A001-74D2-5536-FE2E-7B837E9C6FF8}"/>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167218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2488-E92A-FBE6-27E5-790BF8153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D512D2-F295-0AA2-19A5-6B827D56E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9299D58-2F6F-5E14-CE5B-ACFCBF53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D00EF-103F-2955-D922-4EAD87F80A7A}"/>
              </a:ext>
            </a:extLst>
          </p:cNvPr>
          <p:cNvSpPr>
            <a:spLocks noGrp="1"/>
          </p:cNvSpPr>
          <p:nvPr>
            <p:ph type="dt" sz="half" idx="10"/>
          </p:nvPr>
        </p:nvSpPr>
        <p:spPr/>
        <p:txBody>
          <a:bodyPr/>
          <a:lstStyle/>
          <a:p>
            <a:fld id="{B8CD03C6-2B4D-463C-A8A7-FCF4E3E599B5}" type="datetime1">
              <a:rPr lang="en-AU" smtClean="0"/>
              <a:t>29/07/2024</a:t>
            </a:fld>
            <a:endParaRPr lang="en-AU"/>
          </a:p>
        </p:txBody>
      </p:sp>
      <p:sp>
        <p:nvSpPr>
          <p:cNvPr id="6" name="Footer Placeholder 5">
            <a:extLst>
              <a:ext uri="{FF2B5EF4-FFF2-40B4-BE49-F238E27FC236}">
                <a16:creationId xmlns:a16="http://schemas.microsoft.com/office/drawing/2014/main" id="{845C6247-126B-F7A2-BC78-D6C07DEE09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B6F68D-9B09-D785-5267-23222D6C5C85}"/>
              </a:ext>
            </a:extLst>
          </p:cNvPr>
          <p:cNvSpPr>
            <a:spLocks noGrp="1"/>
          </p:cNvSpPr>
          <p:nvPr>
            <p:ph type="sldNum" sz="quarter" idx="12"/>
          </p:nvPr>
        </p:nvSpPr>
        <p:spPr/>
        <p:txBody>
          <a:bodyPr/>
          <a:lstStyle/>
          <a:p>
            <a:fld id="{2B87922E-53D9-4A58-984C-CBD2126C2E09}" type="slidenum">
              <a:rPr lang="en-AU" smtClean="0"/>
              <a:t>‹#›</a:t>
            </a:fld>
            <a:endParaRPr lang="en-AU"/>
          </a:p>
        </p:txBody>
      </p:sp>
    </p:spTree>
    <p:extLst>
      <p:ext uri="{BB962C8B-B14F-4D97-AF65-F5344CB8AC3E}">
        <p14:creationId xmlns:p14="http://schemas.microsoft.com/office/powerpoint/2010/main" val="68277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25CD4-689F-A5FE-CF3B-9E8C9C6F0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2AA33C9-F131-8CE6-FA4E-98155ECD0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2B7BF9-7CAB-B93B-5FA9-B4127984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609723-6EB4-4DF2-AC18-397D961D6642}" type="datetime1">
              <a:rPr lang="en-AU" smtClean="0"/>
              <a:t>29/07/2024</a:t>
            </a:fld>
            <a:endParaRPr lang="en-AU"/>
          </a:p>
        </p:txBody>
      </p:sp>
      <p:sp>
        <p:nvSpPr>
          <p:cNvPr id="5" name="Footer Placeholder 4">
            <a:extLst>
              <a:ext uri="{FF2B5EF4-FFF2-40B4-BE49-F238E27FC236}">
                <a16:creationId xmlns:a16="http://schemas.microsoft.com/office/drawing/2014/main" id="{636E4076-7B6E-275D-7A23-4CCC6C16D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4759C6F-0154-F081-2583-8C8E55438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7922E-53D9-4A58-984C-CBD2126C2E09}" type="slidenum">
              <a:rPr lang="en-AU" smtClean="0"/>
              <a:t>‹#›</a:t>
            </a:fld>
            <a:endParaRPr lang="en-AU"/>
          </a:p>
        </p:txBody>
      </p:sp>
    </p:spTree>
    <p:extLst>
      <p:ext uri="{BB962C8B-B14F-4D97-AF65-F5344CB8AC3E}">
        <p14:creationId xmlns:p14="http://schemas.microsoft.com/office/powerpoint/2010/main" val="6115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F10B9A1-7397-DAAD-E827-516B721F230C}"/>
              </a:ext>
            </a:extLst>
          </p:cNvPr>
          <p:cNvGraphicFramePr>
            <a:graphicFrameLocks noGrp="1"/>
          </p:cNvGraphicFramePr>
          <p:nvPr>
            <p:ph idx="1"/>
            <p:extLst>
              <p:ext uri="{D42A27DB-BD31-4B8C-83A1-F6EECF244321}">
                <p14:modId xmlns:p14="http://schemas.microsoft.com/office/powerpoint/2010/main" val="538040798"/>
              </p:ext>
            </p:extLst>
          </p:nvPr>
        </p:nvGraphicFramePr>
        <p:xfrm>
          <a:off x="1328853" y="8447663"/>
          <a:ext cx="8775700" cy="3354295"/>
        </p:xfrm>
        <a:graphic>
          <a:graphicData uri="http://schemas.openxmlformats.org/drawingml/2006/table">
            <a:tbl>
              <a:tblPr/>
              <a:tblGrid>
                <a:gridCol w="1755140">
                  <a:extLst>
                    <a:ext uri="{9D8B030D-6E8A-4147-A177-3AD203B41FA5}">
                      <a16:colId xmlns:a16="http://schemas.microsoft.com/office/drawing/2014/main" val="2903533825"/>
                    </a:ext>
                  </a:extLst>
                </a:gridCol>
                <a:gridCol w="1755140">
                  <a:extLst>
                    <a:ext uri="{9D8B030D-6E8A-4147-A177-3AD203B41FA5}">
                      <a16:colId xmlns:a16="http://schemas.microsoft.com/office/drawing/2014/main" val="3028722993"/>
                    </a:ext>
                  </a:extLst>
                </a:gridCol>
                <a:gridCol w="1755140">
                  <a:extLst>
                    <a:ext uri="{9D8B030D-6E8A-4147-A177-3AD203B41FA5}">
                      <a16:colId xmlns:a16="http://schemas.microsoft.com/office/drawing/2014/main" val="1435482288"/>
                    </a:ext>
                  </a:extLst>
                </a:gridCol>
                <a:gridCol w="1755140">
                  <a:extLst>
                    <a:ext uri="{9D8B030D-6E8A-4147-A177-3AD203B41FA5}">
                      <a16:colId xmlns:a16="http://schemas.microsoft.com/office/drawing/2014/main" val="55034816"/>
                    </a:ext>
                  </a:extLst>
                </a:gridCol>
                <a:gridCol w="1755140">
                  <a:extLst>
                    <a:ext uri="{9D8B030D-6E8A-4147-A177-3AD203B41FA5}">
                      <a16:colId xmlns:a16="http://schemas.microsoft.com/office/drawing/2014/main" val="3012795446"/>
                    </a:ext>
                  </a:extLst>
                </a:gridCol>
              </a:tblGrid>
              <a:tr h="0">
                <a:tc>
                  <a:txBody>
                    <a:bodyPr/>
                    <a:lstStyle/>
                    <a:p>
                      <a:pPr algn="r" fontAlgn="ctr"/>
                      <a:endParaRPr lang="en-AU" sz="1400" b="0" dirty="0">
                        <a:effectLst/>
                      </a:endParaRPr>
                    </a:p>
                  </a:txBody>
                  <a:tcPr anchor="ctr">
                    <a:lnL>
                      <a:noFill/>
                    </a:lnL>
                    <a:lnR>
                      <a:noFill/>
                    </a:lnR>
                    <a:lnT>
                      <a:noFill/>
                    </a:lnT>
                    <a:lnB>
                      <a:noFill/>
                    </a:lnB>
                    <a:noFill/>
                  </a:tcPr>
                </a:tc>
                <a:tc>
                  <a:txBody>
                    <a:bodyPr/>
                    <a:lstStyle/>
                    <a:p>
                      <a:pPr algn="r" fontAlgn="ctr"/>
                      <a:endParaRPr lang="en-AU" sz="1400" b="1" dirty="0">
                        <a:effectLst/>
                      </a:endParaRPr>
                    </a:p>
                  </a:txBody>
                  <a:tcPr anchor="ctr">
                    <a:lnL>
                      <a:noFill/>
                    </a:lnL>
                    <a:lnR>
                      <a:noFill/>
                    </a:lnR>
                    <a:lnT>
                      <a:noFill/>
                    </a:lnT>
                    <a:lnB>
                      <a:noFill/>
                    </a:lnB>
                    <a:noFill/>
                  </a:tcPr>
                </a:tc>
                <a:tc>
                  <a:txBody>
                    <a:bodyPr/>
                    <a:lstStyle/>
                    <a:p>
                      <a:pPr algn="r" fontAlgn="ctr"/>
                      <a:endParaRPr lang="en-AU" sz="2000" b="1" dirty="0">
                        <a:effectLst/>
                      </a:endParaRPr>
                    </a:p>
                  </a:txBody>
                  <a:tcPr anchor="ctr">
                    <a:lnL>
                      <a:noFill/>
                    </a:lnL>
                    <a:lnR>
                      <a:noFill/>
                    </a:lnR>
                    <a:lnT>
                      <a:noFill/>
                    </a:lnT>
                    <a:lnB>
                      <a:noFill/>
                    </a:lnB>
                    <a:noFill/>
                  </a:tcPr>
                </a:tc>
                <a:tc>
                  <a:txBody>
                    <a:bodyPr/>
                    <a:lstStyle/>
                    <a:p>
                      <a:pPr algn="r" fontAlgn="ctr"/>
                      <a:endParaRPr lang="en-AU" sz="2000" b="1" dirty="0">
                        <a:effectLst/>
                      </a:endParaRPr>
                    </a:p>
                  </a:txBody>
                  <a:tcPr anchor="ctr">
                    <a:lnL>
                      <a:noFill/>
                    </a:lnL>
                    <a:lnR>
                      <a:noFill/>
                    </a:lnR>
                    <a:lnT>
                      <a:noFill/>
                    </a:lnT>
                    <a:lnB>
                      <a:noFill/>
                    </a:lnB>
                    <a:noFill/>
                  </a:tcPr>
                </a:tc>
                <a:tc>
                  <a:txBody>
                    <a:bodyPr/>
                    <a:lstStyle/>
                    <a:p>
                      <a:endParaRPr lang="en-AU" sz="2000" dirty="0"/>
                    </a:p>
                  </a:txBody>
                  <a:tcPr>
                    <a:lnL>
                      <a:noFill/>
                    </a:lnL>
                  </a:tcPr>
                </a:tc>
                <a:extLst>
                  <a:ext uri="{0D108BD9-81ED-4DB2-BD59-A6C34878D82A}">
                    <a16:rowId xmlns:a16="http://schemas.microsoft.com/office/drawing/2014/main" val="2396467616"/>
                  </a:ext>
                </a:extLst>
              </a:tr>
              <a:tr h="591611">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B>
                      <a:noFill/>
                    </a:lnB>
                    <a:noFill/>
                  </a:tcPr>
                </a:tc>
                <a:extLst>
                  <a:ext uri="{0D108BD9-81ED-4DB2-BD59-A6C34878D82A}">
                    <a16:rowId xmlns:a16="http://schemas.microsoft.com/office/drawing/2014/main" val="1231190656"/>
                  </a:ext>
                </a:extLst>
              </a:tr>
              <a:tr h="591611">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extLst>
                  <a:ext uri="{0D108BD9-81ED-4DB2-BD59-A6C34878D82A}">
                    <a16:rowId xmlns:a16="http://schemas.microsoft.com/office/drawing/2014/main" val="2352717136"/>
                  </a:ext>
                </a:extLst>
              </a:tr>
              <a:tr h="591611">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extLst>
                  <a:ext uri="{0D108BD9-81ED-4DB2-BD59-A6C34878D82A}">
                    <a16:rowId xmlns:a16="http://schemas.microsoft.com/office/drawing/2014/main" val="2448922324"/>
                  </a:ext>
                </a:extLst>
              </a:tr>
              <a:tr h="591611">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extLst>
                  <a:ext uri="{0D108BD9-81ED-4DB2-BD59-A6C34878D82A}">
                    <a16:rowId xmlns:a16="http://schemas.microsoft.com/office/drawing/2014/main" val="777996371"/>
                  </a:ext>
                </a:extLst>
              </a:tr>
              <a:tr h="591611">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tc>
                  <a:txBody>
                    <a:bodyPr/>
                    <a:lstStyle/>
                    <a:p>
                      <a:pPr algn="r" fontAlgn="ctr"/>
                      <a:endParaRPr lang="en-AU" sz="2000" dirty="0">
                        <a:effectLst/>
                      </a:endParaRPr>
                    </a:p>
                  </a:txBody>
                  <a:tcPr anchor="ctr">
                    <a:lnL>
                      <a:noFill/>
                    </a:lnL>
                    <a:lnR>
                      <a:noFill/>
                    </a:lnR>
                    <a:lnT>
                      <a:noFill/>
                    </a:lnT>
                    <a:lnB>
                      <a:noFill/>
                    </a:lnB>
                    <a:noFill/>
                  </a:tcPr>
                </a:tc>
                <a:extLst>
                  <a:ext uri="{0D108BD9-81ED-4DB2-BD59-A6C34878D82A}">
                    <a16:rowId xmlns:a16="http://schemas.microsoft.com/office/drawing/2014/main" val="182331187"/>
                  </a:ext>
                </a:extLst>
              </a:tr>
            </a:tbl>
          </a:graphicData>
        </a:graphic>
      </p:graphicFrame>
      <p:sp>
        <p:nvSpPr>
          <p:cNvPr id="8" name="Title 7">
            <a:extLst>
              <a:ext uri="{FF2B5EF4-FFF2-40B4-BE49-F238E27FC236}">
                <a16:creationId xmlns:a16="http://schemas.microsoft.com/office/drawing/2014/main" id="{03830213-06AF-7F83-315C-EC646D33D2A5}"/>
              </a:ext>
            </a:extLst>
          </p:cNvPr>
          <p:cNvSpPr>
            <a:spLocks noGrp="1"/>
          </p:cNvSpPr>
          <p:nvPr>
            <p:ph type="title"/>
          </p:nvPr>
        </p:nvSpPr>
        <p:spPr>
          <a:xfrm>
            <a:off x="838200" y="167268"/>
            <a:ext cx="10515600" cy="5609063"/>
          </a:xfrm>
        </p:spPr>
        <p:txBody>
          <a:bodyPr>
            <a:normAutofit/>
          </a:bodyPr>
          <a:lstStyle/>
          <a:p>
            <a:r>
              <a:rPr lang="en-AU" sz="2400" b="1" dirty="0">
                <a:latin typeface="Arial" panose="020B0604020202020204" pitchFamily="34" charset="0"/>
                <a:cs typeface="Arial" panose="020B0604020202020204" pitchFamily="34" charset="0"/>
              </a:rPr>
              <a:t>Understanding property values is essential in real estate. In this presentation, we'll use linear regression to predict house prices based on the number of bedrooms, uncovering how this key feature influences market value.“</a:t>
            </a:r>
            <a:br>
              <a:rPr lang="en-AU" sz="2400" b="1" dirty="0">
                <a:latin typeface="Arial" panose="020B0604020202020204" pitchFamily="34" charset="0"/>
                <a:cs typeface="Arial" panose="020B0604020202020204" pitchFamily="34" charset="0"/>
              </a:rPr>
            </a:br>
            <a:br>
              <a:rPr lang="en-AU" sz="2400" b="1" dirty="0">
                <a:latin typeface="Arial" panose="020B0604020202020204" pitchFamily="34" charset="0"/>
                <a:cs typeface="Arial" panose="020B0604020202020204" pitchFamily="34" charset="0"/>
              </a:rPr>
            </a:br>
            <a:r>
              <a:rPr lang="en-AU" sz="2400" b="1" dirty="0">
                <a:latin typeface="Arial" panose="020B0604020202020204" pitchFamily="34" charset="0"/>
                <a:cs typeface="Arial" panose="020B0604020202020204" pitchFamily="34" charset="0"/>
              </a:rPr>
              <a:t>Objective</a:t>
            </a:r>
            <a:r>
              <a:rPr lang="en-AU" sz="2400" dirty="0">
                <a:latin typeface="Arial" panose="020B0604020202020204" pitchFamily="34" charset="0"/>
                <a:cs typeface="Arial" panose="020B0604020202020204" pitchFamily="34" charset="0"/>
              </a:rPr>
              <a:t>: To develop a model that estimates house prices using the number of rooms as the primary feature.</a:t>
            </a:r>
            <a:br>
              <a:rPr lang="en-AU" sz="2400" dirty="0">
                <a:latin typeface="Arial" panose="020B0604020202020204" pitchFamily="34" charset="0"/>
                <a:cs typeface="Arial" panose="020B0604020202020204" pitchFamily="34" charset="0"/>
              </a:rPr>
            </a:br>
            <a:endParaRPr lang="en-AU" sz="2400" b="1" dirty="0">
              <a:latin typeface="Arial" panose="020B0604020202020204" pitchFamily="34" charset="0"/>
              <a:cs typeface="Arial" panose="020B0604020202020204" pitchFamily="34" charset="0"/>
            </a:endParaRPr>
          </a:p>
        </p:txBody>
      </p:sp>
      <p:sp>
        <p:nvSpPr>
          <p:cNvPr id="11" name="Rectangle 2">
            <a:extLst>
              <a:ext uri="{FF2B5EF4-FFF2-40B4-BE49-F238E27FC236}">
                <a16:creationId xmlns:a16="http://schemas.microsoft.com/office/drawing/2014/main" id="{2EE2E2C7-14DB-D620-DE15-59AA0B159138}"/>
              </a:ext>
            </a:extLst>
          </p:cNvPr>
          <p:cNvSpPr>
            <a:spLocks noChangeArrowheads="1"/>
          </p:cNvSpPr>
          <p:nvPr/>
        </p:nvSpPr>
        <p:spPr bwMode="auto">
          <a:xfrm>
            <a:off x="3923818" y="66909"/>
            <a:ext cx="1262060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Slide Number Placeholder 11">
            <a:extLst>
              <a:ext uri="{FF2B5EF4-FFF2-40B4-BE49-F238E27FC236}">
                <a16:creationId xmlns:a16="http://schemas.microsoft.com/office/drawing/2014/main" id="{70D4822A-97C3-ED9F-ACF9-2B870090B067}"/>
              </a:ext>
            </a:extLst>
          </p:cNvPr>
          <p:cNvSpPr>
            <a:spLocks noGrp="1"/>
          </p:cNvSpPr>
          <p:nvPr>
            <p:ph type="sldNum" sz="quarter" idx="12"/>
          </p:nvPr>
        </p:nvSpPr>
        <p:spPr/>
        <p:txBody>
          <a:bodyPr/>
          <a:lstStyle/>
          <a:p>
            <a:fld id="{2B87922E-53D9-4A58-984C-CBD2126C2E09}" type="slidenum">
              <a:rPr lang="en-AU" smtClean="0"/>
              <a:t>1</a:t>
            </a:fld>
            <a:endParaRPr lang="en-AU"/>
          </a:p>
        </p:txBody>
      </p:sp>
    </p:spTree>
    <p:extLst>
      <p:ext uri="{BB962C8B-B14F-4D97-AF65-F5344CB8AC3E}">
        <p14:creationId xmlns:p14="http://schemas.microsoft.com/office/powerpoint/2010/main" val="233367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4DE733EC-D36C-654A-34BA-BEECCFB2ACED}"/>
              </a:ext>
            </a:extLst>
          </p:cNvPr>
          <p:cNvSpPr>
            <a:spLocks noGrp="1" noChangeArrowheads="1"/>
          </p:cNvSpPr>
          <p:nvPr>
            <p:ph type="title"/>
          </p:nvPr>
        </p:nvSpPr>
        <p:spPr bwMode="auto">
          <a:xfrm>
            <a:off x="1193181" y="135428"/>
            <a:ext cx="1025912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Source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Boston Housing Dataset (UCI Machine Learning Repository)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Contains various features about houses in Boston, including the number of rooms (RM) and the median house value (MEDV).</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7DBEDF1B-D998-AF42-075A-0C6D55698CBD}"/>
              </a:ext>
            </a:extLst>
          </p:cNvPr>
          <p:cNvPicPr>
            <a:picLocks noChangeAspect="1"/>
          </p:cNvPicPr>
          <p:nvPr/>
        </p:nvPicPr>
        <p:blipFill>
          <a:blip r:embed="rId3"/>
          <a:stretch>
            <a:fillRect/>
          </a:stretch>
        </p:blipFill>
        <p:spPr>
          <a:xfrm>
            <a:off x="1566171" y="1935223"/>
            <a:ext cx="8614892" cy="3566607"/>
          </a:xfrm>
          <a:prstGeom prst="rect">
            <a:avLst/>
          </a:prstGeom>
        </p:spPr>
      </p:pic>
      <p:sp>
        <p:nvSpPr>
          <p:cNvPr id="15" name="Slide Number Placeholder 14">
            <a:extLst>
              <a:ext uri="{FF2B5EF4-FFF2-40B4-BE49-F238E27FC236}">
                <a16:creationId xmlns:a16="http://schemas.microsoft.com/office/drawing/2014/main" id="{AC8BF32E-F18C-A061-54EF-C6EFF055367C}"/>
              </a:ext>
            </a:extLst>
          </p:cNvPr>
          <p:cNvSpPr>
            <a:spLocks noGrp="1"/>
          </p:cNvSpPr>
          <p:nvPr>
            <p:ph type="sldNum" sz="quarter" idx="12"/>
          </p:nvPr>
        </p:nvSpPr>
        <p:spPr/>
        <p:txBody>
          <a:bodyPr/>
          <a:lstStyle/>
          <a:p>
            <a:fld id="{2B87922E-53D9-4A58-984C-CBD2126C2E09}" type="slidenum">
              <a:rPr lang="en-AU" smtClean="0"/>
              <a:t>2</a:t>
            </a:fld>
            <a:endParaRPr lang="en-AU"/>
          </a:p>
        </p:txBody>
      </p:sp>
    </p:spTree>
    <p:extLst>
      <p:ext uri="{BB962C8B-B14F-4D97-AF65-F5344CB8AC3E}">
        <p14:creationId xmlns:p14="http://schemas.microsoft.com/office/powerpoint/2010/main" val="295861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49CA-CC49-930B-7DC9-B5B92AE6FC02}"/>
              </a:ext>
            </a:extLst>
          </p:cNvPr>
          <p:cNvSpPr>
            <a:spLocks noGrp="1"/>
          </p:cNvSpPr>
          <p:nvPr>
            <p:ph type="title"/>
          </p:nvPr>
        </p:nvSpPr>
        <p:spPr>
          <a:xfrm>
            <a:off x="838200" y="923938"/>
            <a:ext cx="10515600" cy="1325563"/>
          </a:xfrm>
        </p:spPr>
        <p:txBody>
          <a:bodyPr>
            <a:normAutofit fontScale="90000"/>
          </a:bodyPr>
          <a:lstStyle/>
          <a:p>
            <a:r>
              <a:rPr lang="en-AU" b="1" dirty="0"/>
              <a:t> </a:t>
            </a:r>
            <a:r>
              <a:rPr lang="en-AU" sz="2700" b="1" dirty="0"/>
              <a:t>These histograms provide a clear picture of the data distribution. The concentration in the number of rooms and the skew in home values are critical for understanding market dynamics and for making predictions based on these features.</a:t>
            </a:r>
            <a:br>
              <a:rPr lang="en-AU" sz="2700" b="1" dirty="0"/>
            </a:br>
            <a:endParaRPr lang="en-AU" sz="2700" b="1"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47B3C531-A1A1-F02F-AA2B-A2380E9EE438}"/>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endParaRPr lang="en-AU" sz="3200" b="1" dirty="0">
              <a:latin typeface="Arial" panose="020B0604020202020204" pitchFamily="34" charset="0"/>
              <a:cs typeface="Arial" panose="020B0604020202020204" pitchFamily="34" charset="0"/>
            </a:endParaRPr>
          </a:p>
          <a:p>
            <a:pPr marL="0" indent="0">
              <a:buNone/>
            </a:pPr>
            <a:endParaRPr lang="en-AU" sz="2000" b="1" dirty="0"/>
          </a:p>
        </p:txBody>
      </p:sp>
      <p:sp>
        <p:nvSpPr>
          <p:cNvPr id="9" name="Rectangle 1">
            <a:extLst>
              <a:ext uri="{FF2B5EF4-FFF2-40B4-BE49-F238E27FC236}">
                <a16:creationId xmlns:a16="http://schemas.microsoft.com/office/drawing/2014/main" id="{41FE71E9-B08A-2C15-873C-DF92DEA118ED}"/>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6" name="Rectangle 4">
            <a:extLst>
              <a:ext uri="{FF2B5EF4-FFF2-40B4-BE49-F238E27FC236}">
                <a16:creationId xmlns:a16="http://schemas.microsoft.com/office/drawing/2014/main" id="{435CA418-DB5A-693A-01EC-1D468EB974A5}"/>
              </a:ext>
            </a:extLst>
          </p:cNvPr>
          <p:cNvSpPr>
            <a:spLocks noChangeArrowheads="1"/>
          </p:cNvSpPr>
          <p:nvPr/>
        </p:nvSpPr>
        <p:spPr bwMode="auto">
          <a:xfrm>
            <a:off x="0" y="-32317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7D14B732-8442-21A3-4D30-4B9378587943}"/>
              </a:ext>
            </a:extLst>
          </p:cNvPr>
          <p:cNvPicPr>
            <a:picLocks noChangeAspect="1"/>
          </p:cNvPicPr>
          <p:nvPr/>
        </p:nvPicPr>
        <p:blipFill>
          <a:blip r:embed="rId2"/>
          <a:stretch>
            <a:fillRect/>
          </a:stretch>
        </p:blipFill>
        <p:spPr>
          <a:xfrm>
            <a:off x="6096000" y="2280268"/>
            <a:ext cx="4470400" cy="3653794"/>
          </a:xfrm>
          <a:prstGeom prst="rect">
            <a:avLst/>
          </a:prstGeom>
        </p:spPr>
      </p:pic>
      <p:pic>
        <p:nvPicPr>
          <p:cNvPr id="22" name="Picture 21">
            <a:extLst>
              <a:ext uri="{FF2B5EF4-FFF2-40B4-BE49-F238E27FC236}">
                <a16:creationId xmlns:a16="http://schemas.microsoft.com/office/drawing/2014/main" id="{1AE766B0-1096-1AB6-DA66-9F9AF6605C73}"/>
              </a:ext>
            </a:extLst>
          </p:cNvPr>
          <p:cNvPicPr>
            <a:picLocks noChangeAspect="1"/>
          </p:cNvPicPr>
          <p:nvPr/>
        </p:nvPicPr>
        <p:blipFill>
          <a:blip r:embed="rId3"/>
          <a:stretch>
            <a:fillRect/>
          </a:stretch>
        </p:blipFill>
        <p:spPr>
          <a:xfrm>
            <a:off x="838200" y="2280268"/>
            <a:ext cx="4273617" cy="3442051"/>
          </a:xfrm>
          <a:prstGeom prst="rect">
            <a:avLst/>
          </a:prstGeom>
        </p:spPr>
      </p:pic>
      <p:sp>
        <p:nvSpPr>
          <p:cNvPr id="23" name="Slide Number Placeholder 22">
            <a:extLst>
              <a:ext uri="{FF2B5EF4-FFF2-40B4-BE49-F238E27FC236}">
                <a16:creationId xmlns:a16="http://schemas.microsoft.com/office/drawing/2014/main" id="{DCD6844E-B93E-FE71-0A61-A67DE29BC548}"/>
              </a:ext>
            </a:extLst>
          </p:cNvPr>
          <p:cNvSpPr>
            <a:spLocks noGrp="1"/>
          </p:cNvSpPr>
          <p:nvPr>
            <p:ph type="sldNum" sz="quarter" idx="12"/>
          </p:nvPr>
        </p:nvSpPr>
        <p:spPr/>
        <p:txBody>
          <a:bodyPr/>
          <a:lstStyle/>
          <a:p>
            <a:fld id="{2B87922E-53D9-4A58-984C-CBD2126C2E09}" type="slidenum">
              <a:rPr lang="en-AU" smtClean="0"/>
              <a:t>3</a:t>
            </a:fld>
            <a:endParaRPr lang="en-AU"/>
          </a:p>
        </p:txBody>
      </p:sp>
    </p:spTree>
    <p:extLst>
      <p:ext uri="{BB962C8B-B14F-4D97-AF65-F5344CB8AC3E}">
        <p14:creationId xmlns:p14="http://schemas.microsoft.com/office/powerpoint/2010/main" val="315057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F219-B5E6-76F7-FF7C-F756C02E2F15}"/>
              </a:ext>
            </a:extLst>
          </p:cNvPr>
          <p:cNvSpPr>
            <a:spLocks noGrp="1"/>
          </p:cNvSpPr>
          <p:nvPr>
            <p:ph type="title"/>
          </p:nvPr>
        </p:nvSpPr>
        <p:spPr/>
        <p:txBody>
          <a:bodyPr/>
          <a:lstStyle/>
          <a:p>
            <a:r>
              <a:rPr lang="en-AU" dirty="0"/>
              <a:t>Correlation Matrix</a:t>
            </a:r>
          </a:p>
        </p:txBody>
      </p:sp>
      <p:pic>
        <p:nvPicPr>
          <p:cNvPr id="7" name="Picture 6">
            <a:extLst>
              <a:ext uri="{FF2B5EF4-FFF2-40B4-BE49-F238E27FC236}">
                <a16:creationId xmlns:a16="http://schemas.microsoft.com/office/drawing/2014/main" id="{0CAD30AD-8972-B076-3387-26E13D5E9ECF}"/>
              </a:ext>
            </a:extLst>
          </p:cNvPr>
          <p:cNvPicPr>
            <a:picLocks noChangeAspect="1"/>
          </p:cNvPicPr>
          <p:nvPr/>
        </p:nvPicPr>
        <p:blipFill>
          <a:blip r:embed="rId2"/>
          <a:stretch>
            <a:fillRect/>
          </a:stretch>
        </p:blipFill>
        <p:spPr>
          <a:xfrm>
            <a:off x="2673189" y="1391376"/>
            <a:ext cx="6470811" cy="2665703"/>
          </a:xfrm>
          <a:prstGeom prst="rect">
            <a:avLst/>
          </a:prstGeom>
        </p:spPr>
      </p:pic>
      <p:pic>
        <p:nvPicPr>
          <p:cNvPr id="9" name="Picture 8">
            <a:extLst>
              <a:ext uri="{FF2B5EF4-FFF2-40B4-BE49-F238E27FC236}">
                <a16:creationId xmlns:a16="http://schemas.microsoft.com/office/drawing/2014/main" id="{CB43D5FA-F712-719B-C530-8123E595724C}"/>
              </a:ext>
            </a:extLst>
          </p:cNvPr>
          <p:cNvPicPr>
            <a:picLocks noChangeAspect="1"/>
          </p:cNvPicPr>
          <p:nvPr/>
        </p:nvPicPr>
        <p:blipFill>
          <a:blip r:embed="rId3"/>
          <a:stretch>
            <a:fillRect/>
          </a:stretch>
        </p:blipFill>
        <p:spPr>
          <a:xfrm>
            <a:off x="2936178" y="4039819"/>
            <a:ext cx="5788722" cy="2582660"/>
          </a:xfrm>
          <a:prstGeom prst="rect">
            <a:avLst/>
          </a:prstGeom>
        </p:spPr>
      </p:pic>
      <p:sp>
        <p:nvSpPr>
          <p:cNvPr id="10" name="Slide Number Placeholder 9">
            <a:extLst>
              <a:ext uri="{FF2B5EF4-FFF2-40B4-BE49-F238E27FC236}">
                <a16:creationId xmlns:a16="http://schemas.microsoft.com/office/drawing/2014/main" id="{174FF856-2BEA-9B11-B624-AEFA4611AF85}"/>
              </a:ext>
            </a:extLst>
          </p:cNvPr>
          <p:cNvSpPr>
            <a:spLocks noGrp="1"/>
          </p:cNvSpPr>
          <p:nvPr>
            <p:ph type="sldNum" sz="quarter" idx="12"/>
          </p:nvPr>
        </p:nvSpPr>
        <p:spPr/>
        <p:txBody>
          <a:bodyPr/>
          <a:lstStyle/>
          <a:p>
            <a:fld id="{2B87922E-53D9-4A58-984C-CBD2126C2E09}" type="slidenum">
              <a:rPr lang="en-AU" smtClean="0"/>
              <a:t>4</a:t>
            </a:fld>
            <a:endParaRPr lang="en-AU"/>
          </a:p>
        </p:txBody>
      </p:sp>
    </p:spTree>
    <p:extLst>
      <p:ext uri="{BB962C8B-B14F-4D97-AF65-F5344CB8AC3E}">
        <p14:creationId xmlns:p14="http://schemas.microsoft.com/office/powerpoint/2010/main" val="145911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29288-3200-2734-C3A2-284AB9B0930F}"/>
              </a:ext>
            </a:extLst>
          </p:cNvPr>
          <p:cNvSpPr txBox="1"/>
          <p:nvPr/>
        </p:nvSpPr>
        <p:spPr>
          <a:xfrm>
            <a:off x="640080" y="822960"/>
            <a:ext cx="8453120" cy="369332"/>
          </a:xfrm>
          <a:prstGeom prst="rect">
            <a:avLst/>
          </a:prstGeom>
          <a:noFill/>
        </p:spPr>
        <p:txBody>
          <a:bodyPr wrap="square">
            <a:spAutoFit/>
          </a:bodyPr>
          <a:lstStyle/>
          <a:p>
            <a:r>
              <a:rPr lang="en-AU" dirty="0"/>
              <a:t>(</a:t>
            </a:r>
          </a:p>
        </p:txBody>
      </p:sp>
      <p:sp>
        <p:nvSpPr>
          <p:cNvPr id="4" name="Title 3">
            <a:extLst>
              <a:ext uri="{FF2B5EF4-FFF2-40B4-BE49-F238E27FC236}">
                <a16:creationId xmlns:a16="http://schemas.microsoft.com/office/drawing/2014/main" id="{FE45A180-013E-24E8-55AE-3C4EA5222C8B}"/>
              </a:ext>
            </a:extLst>
          </p:cNvPr>
          <p:cNvSpPr>
            <a:spLocks noGrp="1"/>
          </p:cNvSpPr>
          <p:nvPr>
            <p:ph type="title"/>
          </p:nvPr>
        </p:nvSpPr>
        <p:spPr/>
        <p:txBody>
          <a:bodyPr>
            <a:normAutofit/>
          </a:bodyPr>
          <a:lstStyle/>
          <a:p>
            <a:r>
              <a:rPr lang="en-AU" sz="2400" dirty="0"/>
              <a:t>. </a:t>
            </a:r>
            <a:br>
              <a:rPr lang="en-AU" sz="2400" dirty="0"/>
            </a:br>
            <a:br>
              <a:rPr lang="en-AU" sz="2400" dirty="0"/>
            </a:br>
            <a:endParaRPr lang="en-AU" sz="2400" dirty="0"/>
          </a:p>
        </p:txBody>
      </p:sp>
      <p:sp>
        <p:nvSpPr>
          <p:cNvPr id="7" name="Content Placeholder 6">
            <a:extLst>
              <a:ext uri="{FF2B5EF4-FFF2-40B4-BE49-F238E27FC236}">
                <a16:creationId xmlns:a16="http://schemas.microsoft.com/office/drawing/2014/main" id="{91ED1A43-E87B-9982-4516-E38782FFD989}"/>
              </a:ext>
            </a:extLst>
          </p:cNvPr>
          <p:cNvSpPr>
            <a:spLocks noGrp="1"/>
          </p:cNvSpPr>
          <p:nvPr>
            <p:ph idx="1"/>
          </p:nvPr>
        </p:nvSpPr>
        <p:spPr/>
        <p:txBody>
          <a:bodyPr/>
          <a:lstStyle/>
          <a:p>
            <a:pPr>
              <a:buFont typeface="Arial" panose="020B0604020202020204" pitchFamily="34" charset="0"/>
              <a:buChar char="•"/>
            </a:pPr>
            <a:r>
              <a:rPr lang="en-AU" dirty="0" err="1"/>
              <a:t>Where:</a:t>
            </a:r>
            <a:r>
              <a:rPr lang="en-AU" b="1" dirty="0" err="1"/>
              <a:t>Intercept</a:t>
            </a:r>
            <a:r>
              <a:rPr lang="en-AU" b="1" dirty="0"/>
              <a:t>:</a:t>
            </a:r>
            <a:r>
              <a:rPr lang="en-AU" dirty="0"/>
              <a:t> -36.25</a:t>
            </a:r>
          </a:p>
          <a:p>
            <a:pPr>
              <a:buFont typeface="Arial" panose="020B0604020202020204" pitchFamily="34" charset="0"/>
              <a:buChar char="•"/>
            </a:pPr>
            <a:r>
              <a:rPr lang="en-AU" b="1" dirty="0"/>
              <a:t>Coefficient:</a:t>
            </a:r>
            <a:r>
              <a:rPr lang="en-AU" dirty="0"/>
              <a:t> 9.35</a:t>
            </a:r>
          </a:p>
          <a:p>
            <a:pPr>
              <a:buFont typeface="Arial" panose="020B0604020202020204" pitchFamily="34" charset="0"/>
              <a:buChar char="•"/>
            </a:pPr>
            <a:r>
              <a:rPr lang="en-AU" b="1" dirty="0"/>
              <a:t>Model </a:t>
            </a:r>
            <a:r>
              <a:rPr lang="en-AU" b="1" dirty="0" err="1"/>
              <a:t>Insights:</a:t>
            </a:r>
            <a:r>
              <a:rPr lang="en-AU" dirty="0" err="1"/>
              <a:t>The</a:t>
            </a:r>
            <a:r>
              <a:rPr lang="en-AU" dirty="0"/>
              <a:t> positive coefficient indicates that larger homes (with more rooms) are associated with higher median values, which aligns with common market trends.</a:t>
            </a:r>
          </a:p>
          <a:p>
            <a:pPr>
              <a:buFont typeface="Arial" panose="020B0604020202020204" pitchFamily="34" charset="0"/>
              <a:buChar char="•"/>
            </a:pPr>
            <a:r>
              <a:rPr lang="en-AU" dirty="0"/>
              <a:t>The intercept value, while negative, ensures that the regression line is properly positioned to fit the data points</a:t>
            </a:r>
          </a:p>
          <a:p>
            <a:endParaRPr lang="en-AU" dirty="0"/>
          </a:p>
        </p:txBody>
      </p:sp>
      <p:sp>
        <p:nvSpPr>
          <p:cNvPr id="6" name="Rectangle 1">
            <a:extLst>
              <a:ext uri="{FF2B5EF4-FFF2-40B4-BE49-F238E27FC236}">
                <a16:creationId xmlns:a16="http://schemas.microsoft.com/office/drawing/2014/main" id="{DCD7C91D-78A3-4C4A-790E-672C0935D039}"/>
              </a:ext>
            </a:extLst>
          </p:cNvPr>
          <p:cNvSpPr>
            <a:spLocks noChangeArrowheads="1"/>
          </p:cNvSpPr>
          <p:nvPr/>
        </p:nvSpPr>
        <p:spPr bwMode="auto">
          <a:xfrm>
            <a:off x="3624146" y="18931"/>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1BE7077E-7D3E-A3D5-B755-24628A8107DF}"/>
              </a:ext>
            </a:extLst>
          </p:cNvPr>
          <p:cNvSpPr>
            <a:spLocks noChangeArrowheads="1"/>
          </p:cNvSpPr>
          <p:nvPr/>
        </p:nvSpPr>
        <p:spPr bwMode="auto">
          <a:xfrm>
            <a:off x="640080" y="368405"/>
            <a:ext cx="1004806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Title: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Linear Regression Model for Predicting Property Price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2288B9CB-C49B-1DCC-3D2D-2E7598916745}"/>
              </a:ext>
            </a:extLst>
          </p:cNvPr>
          <p:cNvSpPr>
            <a:spLocks noGrp="1"/>
          </p:cNvSpPr>
          <p:nvPr>
            <p:ph type="sldNum" sz="quarter" idx="12"/>
          </p:nvPr>
        </p:nvSpPr>
        <p:spPr/>
        <p:txBody>
          <a:bodyPr/>
          <a:lstStyle/>
          <a:p>
            <a:fld id="{2B87922E-53D9-4A58-984C-CBD2126C2E09}" type="slidenum">
              <a:rPr lang="en-AU" smtClean="0"/>
              <a:t>5</a:t>
            </a:fld>
            <a:endParaRPr lang="en-AU"/>
          </a:p>
        </p:txBody>
      </p:sp>
    </p:spTree>
    <p:extLst>
      <p:ext uri="{BB962C8B-B14F-4D97-AF65-F5344CB8AC3E}">
        <p14:creationId xmlns:p14="http://schemas.microsoft.com/office/powerpoint/2010/main" val="102125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B991-B189-8D6F-C0CF-FF24082EB876}"/>
              </a:ext>
            </a:extLst>
          </p:cNvPr>
          <p:cNvSpPr>
            <a:spLocks noGrp="1"/>
          </p:cNvSpPr>
          <p:nvPr>
            <p:ph type="title"/>
          </p:nvPr>
        </p:nvSpPr>
        <p:spPr>
          <a:xfrm>
            <a:off x="390293" y="-434897"/>
            <a:ext cx="10840844" cy="1690688"/>
          </a:xfrm>
        </p:spPr>
        <p:txBody>
          <a:bodyPr>
            <a:normAutofit/>
          </a:bodyPr>
          <a:lstStyle/>
          <a:p>
            <a:r>
              <a:rPr lang="en-AU" sz="3600" b="1" dirty="0"/>
              <a:t>Slide Title: Model Evaluation</a:t>
            </a:r>
          </a:p>
        </p:txBody>
      </p:sp>
      <p:sp>
        <p:nvSpPr>
          <p:cNvPr id="4" name="Rectangle 1">
            <a:extLst>
              <a:ext uri="{FF2B5EF4-FFF2-40B4-BE49-F238E27FC236}">
                <a16:creationId xmlns:a16="http://schemas.microsoft.com/office/drawing/2014/main" id="{5BDDFD03-29F3-C7AB-4510-29F87ED02CDB}"/>
              </a:ext>
            </a:extLst>
          </p:cNvPr>
          <p:cNvSpPr>
            <a:spLocks noGrp="1" noChangeArrowheads="1"/>
          </p:cNvSpPr>
          <p:nvPr>
            <p:ph idx="1"/>
          </p:nvPr>
        </p:nvSpPr>
        <p:spPr bwMode="auto">
          <a:xfrm>
            <a:off x="390293" y="1252042"/>
            <a:ext cx="870929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Mean Squared Error (MSE): 46.14</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 Measures the average squared difference between actual and predicted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Interpretation:</a:t>
            </a:r>
            <a:r>
              <a:rPr kumimoji="0" lang="en-US" altLang="en-US" sz="2000" b="0" i="0" u="none" strike="noStrike" cap="none" normalizeH="0" baseline="0" dirty="0">
                <a:ln>
                  <a:noFill/>
                </a:ln>
                <a:solidFill>
                  <a:schemeClr val="tx1"/>
                </a:solidFill>
                <a:effectLst/>
                <a:latin typeface="Arial" panose="020B0604020202020204" pitchFamily="34" charset="0"/>
              </a:rPr>
              <a:t> Indicates the level of prediction error; lower values are better.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R-squared (R² Score): 0.37</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 Represents the proportion of variance explained by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Interpretation:</a:t>
            </a:r>
            <a:r>
              <a:rPr kumimoji="0" lang="en-US" altLang="en-US" sz="2000" b="0" i="0" u="none" strike="noStrike" cap="none" normalizeH="0" baseline="0" dirty="0">
                <a:ln>
                  <a:noFill/>
                </a:ln>
                <a:solidFill>
                  <a:schemeClr val="tx1"/>
                </a:solidFill>
                <a:effectLst/>
                <a:latin typeface="Arial" panose="020B0604020202020204" pitchFamily="34" charset="0"/>
              </a:rPr>
              <a:t> Shows that 37% of the variance in median home values is explained by the number of rooms. Indicates moderate model performance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6D3A5256-5BA2-CC4A-8FCF-CDED59E227F4}"/>
              </a:ext>
            </a:extLst>
          </p:cNvPr>
          <p:cNvSpPr>
            <a:spLocks noGrp="1"/>
          </p:cNvSpPr>
          <p:nvPr>
            <p:ph type="sldNum" sz="quarter" idx="12"/>
          </p:nvPr>
        </p:nvSpPr>
        <p:spPr/>
        <p:txBody>
          <a:bodyPr/>
          <a:lstStyle/>
          <a:p>
            <a:fld id="{2B87922E-53D9-4A58-984C-CBD2126C2E09}" type="slidenum">
              <a:rPr lang="en-AU" smtClean="0"/>
              <a:t>6</a:t>
            </a:fld>
            <a:endParaRPr lang="en-AU"/>
          </a:p>
        </p:txBody>
      </p:sp>
    </p:spTree>
    <p:extLst>
      <p:ext uri="{BB962C8B-B14F-4D97-AF65-F5344CB8AC3E}">
        <p14:creationId xmlns:p14="http://schemas.microsoft.com/office/powerpoint/2010/main" val="155531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2D1-5765-E031-219D-1FC178C31E81}"/>
              </a:ext>
            </a:extLst>
          </p:cNvPr>
          <p:cNvSpPr>
            <a:spLocks noGrp="1"/>
          </p:cNvSpPr>
          <p:nvPr>
            <p:ph type="title"/>
          </p:nvPr>
        </p:nvSpPr>
        <p:spPr>
          <a:xfrm>
            <a:off x="234176" y="-108551"/>
            <a:ext cx="11119624" cy="1290580"/>
          </a:xfrm>
        </p:spPr>
        <p:txBody>
          <a:bodyPr>
            <a:normAutofit fontScale="90000"/>
          </a:bodyPr>
          <a:lstStyle/>
          <a:p>
            <a:r>
              <a:rPr lang="en-AU" b="1" dirty="0"/>
              <a:t>. </a:t>
            </a:r>
            <a:r>
              <a:rPr lang="en-AU" sz="3600" b="1" dirty="0"/>
              <a:t>Title:</a:t>
            </a:r>
            <a:br>
              <a:rPr lang="en-AU" sz="3600" dirty="0"/>
            </a:br>
            <a:r>
              <a:rPr lang="en-AU" sz="3600" b="1" dirty="0"/>
              <a:t>Evaluating Model Performance with Cross-Validation</a:t>
            </a:r>
            <a:br>
              <a:rPr lang="en-AU" dirty="0"/>
            </a:br>
            <a:endParaRPr lang="en-AU" dirty="0"/>
          </a:p>
        </p:txBody>
      </p:sp>
      <p:sp>
        <p:nvSpPr>
          <p:cNvPr id="4" name="Rectangle 1">
            <a:extLst>
              <a:ext uri="{FF2B5EF4-FFF2-40B4-BE49-F238E27FC236}">
                <a16:creationId xmlns:a16="http://schemas.microsoft.com/office/drawing/2014/main" id="{505F62BA-BC05-1688-1D10-795809532F8B}"/>
              </a:ext>
            </a:extLst>
          </p:cNvPr>
          <p:cNvSpPr>
            <a:spLocks noGrp="1" noChangeArrowheads="1"/>
          </p:cNvSpPr>
          <p:nvPr>
            <p:ph idx="1"/>
          </p:nvPr>
        </p:nvSpPr>
        <p:spPr bwMode="auto">
          <a:xfrm>
            <a:off x="546410" y="962794"/>
            <a:ext cx="10728867"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MSE of 46.14 indicates the average squared error of the model’s predictions. Lower values signify better performance. This value suggests moderate prediction errors, indicating there may be room for improvement in the model’s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AU" sz="1800" dirty="0"/>
              <a:t>An R² score of 0.37 means that approximately 37% of the variance in the median home values can be explained by the number of rooms. This implies that while the model captures some variability in home values, there is a significant portion (63%) that is not explained by the model, suggesting the presence of other influencing factors</a:t>
            </a:r>
            <a:r>
              <a:rPr lang="en-AU" sz="24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9B4EEF3B-F8BD-19F1-5C76-2BFE5041C7A7}"/>
              </a:ext>
            </a:extLst>
          </p:cNvPr>
          <p:cNvSpPr>
            <a:spLocks noGrp="1"/>
          </p:cNvSpPr>
          <p:nvPr>
            <p:ph type="sldNum" sz="quarter" idx="12"/>
          </p:nvPr>
        </p:nvSpPr>
        <p:spPr/>
        <p:txBody>
          <a:bodyPr/>
          <a:lstStyle/>
          <a:p>
            <a:fld id="{2B87922E-53D9-4A58-984C-CBD2126C2E09}" type="slidenum">
              <a:rPr lang="en-AU" smtClean="0"/>
              <a:t>7</a:t>
            </a:fld>
            <a:endParaRPr lang="en-AU"/>
          </a:p>
        </p:txBody>
      </p:sp>
    </p:spTree>
    <p:extLst>
      <p:ext uri="{BB962C8B-B14F-4D97-AF65-F5344CB8AC3E}">
        <p14:creationId xmlns:p14="http://schemas.microsoft.com/office/powerpoint/2010/main" val="122178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F7E8-6FB0-0948-1927-640C00BCA510}"/>
              </a:ext>
            </a:extLst>
          </p:cNvPr>
          <p:cNvSpPr>
            <a:spLocks noGrp="1"/>
          </p:cNvSpPr>
          <p:nvPr>
            <p:ph type="title"/>
          </p:nvPr>
        </p:nvSpPr>
        <p:spPr>
          <a:xfrm>
            <a:off x="178420" y="365126"/>
            <a:ext cx="10515600" cy="1073382"/>
          </a:xfrm>
        </p:spPr>
        <p:txBody>
          <a:bodyPr/>
          <a:lstStyle/>
          <a:p>
            <a:r>
              <a:rPr lang="en-AU" b="1" dirty="0"/>
              <a:t>Title:</a:t>
            </a:r>
            <a:r>
              <a:rPr lang="en-AU" dirty="0"/>
              <a:t> Model Prediction: Median Home Value</a:t>
            </a:r>
          </a:p>
        </p:txBody>
      </p:sp>
      <p:sp>
        <p:nvSpPr>
          <p:cNvPr id="4" name="Rectangle 1">
            <a:extLst>
              <a:ext uri="{FF2B5EF4-FFF2-40B4-BE49-F238E27FC236}">
                <a16:creationId xmlns:a16="http://schemas.microsoft.com/office/drawing/2014/main" id="{BF84B831-E97C-C3F1-D554-68A4752D8138}"/>
              </a:ext>
            </a:extLst>
          </p:cNvPr>
          <p:cNvSpPr>
            <a:spLocks noGrp="1" noChangeArrowheads="1"/>
          </p:cNvSpPr>
          <p:nvPr>
            <p:ph idx="1"/>
          </p:nvPr>
        </p:nvSpPr>
        <p:spPr bwMode="auto">
          <a:xfrm>
            <a:off x="177800" y="3047186"/>
            <a:ext cx="1206291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Prediction: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Predicted Median Home Value:</a:t>
            </a:r>
            <a:r>
              <a:rPr kumimoji="0" lang="en-US" altLang="en-US" sz="2000" b="0" i="0" u="none" strike="noStrike" cap="none" normalizeH="0" baseline="0" dirty="0">
                <a:ln>
                  <a:noFill/>
                </a:ln>
                <a:solidFill>
                  <a:schemeClr val="tx1"/>
                </a:solidFill>
                <a:effectLst/>
                <a:latin typeface="Arial" panose="020B0604020202020204" pitchFamily="34" charset="0"/>
              </a:rPr>
              <a:t> $10,495 (in thousands of dollars)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Context and Interpretation: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Represents the estimated median value of an owner-occupied home based on the number of rooms.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For a given number of rooms, the model predicts a home value of approximately $10,495,000.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6EC49DA7-D368-9BBE-ABAE-22899197928E}"/>
              </a:ext>
            </a:extLst>
          </p:cNvPr>
          <p:cNvSpPr>
            <a:spLocks noGrp="1"/>
          </p:cNvSpPr>
          <p:nvPr>
            <p:ph type="sldNum" sz="quarter" idx="12"/>
          </p:nvPr>
        </p:nvSpPr>
        <p:spPr/>
        <p:txBody>
          <a:bodyPr/>
          <a:lstStyle/>
          <a:p>
            <a:fld id="{2B87922E-53D9-4A58-984C-CBD2126C2E09}" type="slidenum">
              <a:rPr lang="en-AU" smtClean="0"/>
              <a:t>8</a:t>
            </a:fld>
            <a:endParaRPr lang="en-AU"/>
          </a:p>
        </p:txBody>
      </p:sp>
    </p:spTree>
    <p:extLst>
      <p:ext uri="{BB962C8B-B14F-4D97-AF65-F5344CB8AC3E}">
        <p14:creationId xmlns:p14="http://schemas.microsoft.com/office/powerpoint/2010/main" val="1171909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3745</TotalTime>
  <Words>483</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Understanding property values is essential in real estate. In this presentation, we'll use linear regression to predict house prices based on the number of bedrooms, uncovering how this key feature influences market value.“  Objective: To develop a model that estimates house prices using the number of rooms as the primary feature. </vt:lpstr>
      <vt:lpstr>Source: Boston Housing Dataset (UCI Machine Learning Repository) Description: Contains various features about houses in Boston, including the number of rooms (RM) and the median house value (MEDV). </vt:lpstr>
      <vt:lpstr> These histograms provide a clear picture of the data distribution. The concentration in the number of rooms and the skew in home values are critical for understanding market dynamics and for making predictions based on these features. </vt:lpstr>
      <vt:lpstr>Correlation Matrix</vt:lpstr>
      <vt:lpstr>.   </vt:lpstr>
      <vt:lpstr>Slide Title: Model Evaluation</vt:lpstr>
      <vt:lpstr>. Title: Evaluating Model Performance with Cross-Validation </vt:lpstr>
      <vt:lpstr>Title: Model Prediction: Median Home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Binny Gill</dc:creator>
  <cp:lastModifiedBy>Binny Gill</cp:lastModifiedBy>
  <cp:revision>2</cp:revision>
  <dcterms:created xsi:type="dcterms:W3CDTF">2024-07-24T12:53:26Z</dcterms:created>
  <dcterms:modified xsi:type="dcterms:W3CDTF">2024-07-29T05:18:40Z</dcterms:modified>
</cp:coreProperties>
</file>