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4DF5E-0A74-4B6E-AA5C-CDE2048ABF20}" v="45" dt="2024-08-23T09:01:19.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54" d="100"/>
          <a:sy n="54" d="100"/>
        </p:scale>
        <p:origin x="12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E496F-1780-4846-AB0F-F60087F1E64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8ACEA08-A64F-4251-B749-2F785D58D5A2}">
      <dgm:prSet/>
      <dgm:spPr/>
      <dgm:t>
        <a:bodyPr/>
        <a:lstStyle/>
        <a:p>
          <a:r>
            <a:rPr lang="en-AU"/>
            <a:t>Number of rows and columns (e.g., 1190 rows x 12 columns).</a:t>
          </a:r>
          <a:endParaRPr lang="en-US"/>
        </a:p>
      </dgm:t>
    </dgm:pt>
    <dgm:pt modelId="{0FAF1B80-D2A5-41C6-8107-5D2172F9A8AA}" type="parTrans" cxnId="{F351F3AB-2704-4BB5-A0C2-CDB3BC2874C0}">
      <dgm:prSet/>
      <dgm:spPr/>
      <dgm:t>
        <a:bodyPr/>
        <a:lstStyle/>
        <a:p>
          <a:endParaRPr lang="en-US"/>
        </a:p>
      </dgm:t>
    </dgm:pt>
    <dgm:pt modelId="{8DC34C6B-52F9-462B-A971-4ECCD1E5E59F}" type="sibTrans" cxnId="{F351F3AB-2704-4BB5-A0C2-CDB3BC2874C0}">
      <dgm:prSet/>
      <dgm:spPr/>
      <dgm:t>
        <a:bodyPr/>
        <a:lstStyle/>
        <a:p>
          <a:endParaRPr lang="en-US"/>
        </a:p>
      </dgm:t>
    </dgm:pt>
    <dgm:pt modelId="{1A0E3AB9-35CA-490F-A0F9-1E0B245C5290}">
      <dgm:prSet/>
      <dgm:spPr/>
      <dgm:t>
        <a:bodyPr/>
        <a:lstStyle/>
        <a:p>
          <a:r>
            <a:rPr lang="en-AU"/>
            <a:t>272 rows were identified as duplicates and removed.</a:t>
          </a:r>
          <a:endParaRPr lang="en-US"/>
        </a:p>
      </dgm:t>
    </dgm:pt>
    <dgm:pt modelId="{67970343-2C62-46E5-AFD1-9AE99385AF64}" type="parTrans" cxnId="{431C9F62-9675-448D-84C6-76E591FD9D92}">
      <dgm:prSet/>
      <dgm:spPr/>
      <dgm:t>
        <a:bodyPr/>
        <a:lstStyle/>
        <a:p>
          <a:endParaRPr lang="en-US"/>
        </a:p>
      </dgm:t>
    </dgm:pt>
    <dgm:pt modelId="{67B92C24-29DC-481A-922A-09BF8CD56CF0}" type="sibTrans" cxnId="{431C9F62-9675-448D-84C6-76E591FD9D92}">
      <dgm:prSet/>
      <dgm:spPr/>
      <dgm:t>
        <a:bodyPr/>
        <a:lstStyle/>
        <a:p>
          <a:endParaRPr lang="en-US"/>
        </a:p>
      </dgm:t>
    </dgm:pt>
    <dgm:pt modelId="{7AE52CE1-BBF8-460E-8A66-59316A1EFFB0}">
      <dgm:prSet/>
      <dgm:spPr/>
      <dgm:t>
        <a:bodyPr/>
        <a:lstStyle/>
        <a:p>
          <a:r>
            <a:rPr lang="en-AU"/>
            <a:t>Number of Rows After Removing Duplicates: 918</a:t>
          </a:r>
          <a:endParaRPr lang="en-US"/>
        </a:p>
      </dgm:t>
    </dgm:pt>
    <dgm:pt modelId="{8A3248BC-DA45-4E67-839A-E63D9D3FDD5F}" type="parTrans" cxnId="{A9116B49-CEC1-4D65-8466-267C6ADF9A19}">
      <dgm:prSet/>
      <dgm:spPr/>
      <dgm:t>
        <a:bodyPr/>
        <a:lstStyle/>
        <a:p>
          <a:endParaRPr lang="en-US"/>
        </a:p>
      </dgm:t>
    </dgm:pt>
    <dgm:pt modelId="{3740CEAE-966C-4FFB-9166-EC9C08C8CD99}" type="sibTrans" cxnId="{A9116B49-CEC1-4D65-8466-267C6ADF9A19}">
      <dgm:prSet/>
      <dgm:spPr/>
      <dgm:t>
        <a:bodyPr/>
        <a:lstStyle/>
        <a:p>
          <a:endParaRPr lang="en-US"/>
        </a:p>
      </dgm:t>
    </dgm:pt>
    <dgm:pt modelId="{85171A29-0D08-4F9D-AEBD-CD4F99E62366}" type="pres">
      <dgm:prSet presAssocID="{77DE496F-1780-4846-AB0F-F60087F1E643}" presName="hierChild1" presStyleCnt="0">
        <dgm:presLayoutVars>
          <dgm:chPref val="1"/>
          <dgm:dir/>
          <dgm:animOne val="branch"/>
          <dgm:animLvl val="lvl"/>
          <dgm:resizeHandles/>
        </dgm:presLayoutVars>
      </dgm:prSet>
      <dgm:spPr/>
    </dgm:pt>
    <dgm:pt modelId="{7CE8BD09-CDF9-4C4F-8929-CCA9FA607329}" type="pres">
      <dgm:prSet presAssocID="{C8ACEA08-A64F-4251-B749-2F785D58D5A2}" presName="hierRoot1" presStyleCnt="0"/>
      <dgm:spPr/>
    </dgm:pt>
    <dgm:pt modelId="{E569DF89-C606-4339-AAAF-4717B43A725B}" type="pres">
      <dgm:prSet presAssocID="{C8ACEA08-A64F-4251-B749-2F785D58D5A2}" presName="composite" presStyleCnt="0"/>
      <dgm:spPr/>
    </dgm:pt>
    <dgm:pt modelId="{3B69BE3F-6545-4B80-856F-74BEC4F2C354}" type="pres">
      <dgm:prSet presAssocID="{C8ACEA08-A64F-4251-B749-2F785D58D5A2}" presName="background" presStyleLbl="node0" presStyleIdx="0" presStyleCnt="3"/>
      <dgm:spPr/>
    </dgm:pt>
    <dgm:pt modelId="{47396AFB-4113-48B6-B70A-0FAE6F91F00D}" type="pres">
      <dgm:prSet presAssocID="{C8ACEA08-A64F-4251-B749-2F785D58D5A2}" presName="text" presStyleLbl="fgAcc0" presStyleIdx="0" presStyleCnt="3">
        <dgm:presLayoutVars>
          <dgm:chPref val="3"/>
        </dgm:presLayoutVars>
      </dgm:prSet>
      <dgm:spPr/>
    </dgm:pt>
    <dgm:pt modelId="{C7E0E5E2-066E-439F-8194-9CF31104B646}" type="pres">
      <dgm:prSet presAssocID="{C8ACEA08-A64F-4251-B749-2F785D58D5A2}" presName="hierChild2" presStyleCnt="0"/>
      <dgm:spPr/>
    </dgm:pt>
    <dgm:pt modelId="{70EE44CD-EE4E-410A-82A1-A8069E790A5C}" type="pres">
      <dgm:prSet presAssocID="{1A0E3AB9-35CA-490F-A0F9-1E0B245C5290}" presName="hierRoot1" presStyleCnt="0"/>
      <dgm:spPr/>
    </dgm:pt>
    <dgm:pt modelId="{8819202F-70BF-48B6-A04F-B26F1E97F8E3}" type="pres">
      <dgm:prSet presAssocID="{1A0E3AB9-35CA-490F-A0F9-1E0B245C5290}" presName="composite" presStyleCnt="0"/>
      <dgm:spPr/>
    </dgm:pt>
    <dgm:pt modelId="{FD393640-FB28-45DB-9BD3-B9B21EA4350E}" type="pres">
      <dgm:prSet presAssocID="{1A0E3AB9-35CA-490F-A0F9-1E0B245C5290}" presName="background" presStyleLbl="node0" presStyleIdx="1" presStyleCnt="3"/>
      <dgm:spPr/>
    </dgm:pt>
    <dgm:pt modelId="{099EE24B-38A7-439F-BB2C-FEA03D743CAB}" type="pres">
      <dgm:prSet presAssocID="{1A0E3AB9-35CA-490F-A0F9-1E0B245C5290}" presName="text" presStyleLbl="fgAcc0" presStyleIdx="1" presStyleCnt="3">
        <dgm:presLayoutVars>
          <dgm:chPref val="3"/>
        </dgm:presLayoutVars>
      </dgm:prSet>
      <dgm:spPr/>
    </dgm:pt>
    <dgm:pt modelId="{A7374065-D06C-4CF2-AE95-B8D8867BE5E1}" type="pres">
      <dgm:prSet presAssocID="{1A0E3AB9-35CA-490F-A0F9-1E0B245C5290}" presName="hierChild2" presStyleCnt="0"/>
      <dgm:spPr/>
    </dgm:pt>
    <dgm:pt modelId="{EAE25A54-E7D9-487D-A3BC-F19DE5DAC54D}" type="pres">
      <dgm:prSet presAssocID="{7AE52CE1-BBF8-460E-8A66-59316A1EFFB0}" presName="hierRoot1" presStyleCnt="0"/>
      <dgm:spPr/>
    </dgm:pt>
    <dgm:pt modelId="{5FFA19F0-CB22-46F2-A382-5FAF3AEED28E}" type="pres">
      <dgm:prSet presAssocID="{7AE52CE1-BBF8-460E-8A66-59316A1EFFB0}" presName="composite" presStyleCnt="0"/>
      <dgm:spPr/>
    </dgm:pt>
    <dgm:pt modelId="{6C295B2F-1FF3-4E16-9591-397E6B1B58AF}" type="pres">
      <dgm:prSet presAssocID="{7AE52CE1-BBF8-460E-8A66-59316A1EFFB0}" presName="background" presStyleLbl="node0" presStyleIdx="2" presStyleCnt="3"/>
      <dgm:spPr/>
    </dgm:pt>
    <dgm:pt modelId="{431BFE95-2FDE-414E-89EC-1EA9AD47BB39}" type="pres">
      <dgm:prSet presAssocID="{7AE52CE1-BBF8-460E-8A66-59316A1EFFB0}" presName="text" presStyleLbl="fgAcc0" presStyleIdx="2" presStyleCnt="3">
        <dgm:presLayoutVars>
          <dgm:chPref val="3"/>
        </dgm:presLayoutVars>
      </dgm:prSet>
      <dgm:spPr/>
    </dgm:pt>
    <dgm:pt modelId="{C8D40BCD-855D-44D7-8D52-ACA781C3F780}" type="pres">
      <dgm:prSet presAssocID="{7AE52CE1-BBF8-460E-8A66-59316A1EFFB0}" presName="hierChild2" presStyleCnt="0"/>
      <dgm:spPr/>
    </dgm:pt>
  </dgm:ptLst>
  <dgm:cxnLst>
    <dgm:cxn modelId="{431C9F62-9675-448D-84C6-76E591FD9D92}" srcId="{77DE496F-1780-4846-AB0F-F60087F1E643}" destId="{1A0E3AB9-35CA-490F-A0F9-1E0B245C5290}" srcOrd="1" destOrd="0" parTransId="{67970343-2C62-46E5-AFD1-9AE99385AF64}" sibTransId="{67B92C24-29DC-481A-922A-09BF8CD56CF0}"/>
    <dgm:cxn modelId="{A9116B49-CEC1-4D65-8466-267C6ADF9A19}" srcId="{77DE496F-1780-4846-AB0F-F60087F1E643}" destId="{7AE52CE1-BBF8-460E-8A66-59316A1EFFB0}" srcOrd="2" destOrd="0" parTransId="{8A3248BC-DA45-4E67-839A-E63D9D3FDD5F}" sibTransId="{3740CEAE-966C-4FFB-9166-EC9C08C8CD99}"/>
    <dgm:cxn modelId="{D6DEF05A-3F4F-49B2-9E99-8E3A667B3B37}" type="presOf" srcId="{C8ACEA08-A64F-4251-B749-2F785D58D5A2}" destId="{47396AFB-4113-48B6-B70A-0FAE6F91F00D}" srcOrd="0" destOrd="0" presId="urn:microsoft.com/office/officeart/2005/8/layout/hierarchy1"/>
    <dgm:cxn modelId="{F351F3AB-2704-4BB5-A0C2-CDB3BC2874C0}" srcId="{77DE496F-1780-4846-AB0F-F60087F1E643}" destId="{C8ACEA08-A64F-4251-B749-2F785D58D5A2}" srcOrd="0" destOrd="0" parTransId="{0FAF1B80-D2A5-41C6-8107-5D2172F9A8AA}" sibTransId="{8DC34C6B-52F9-462B-A971-4ECCD1E5E59F}"/>
    <dgm:cxn modelId="{79B716CD-924D-4108-8832-99F1B961B7A7}" type="presOf" srcId="{1A0E3AB9-35CA-490F-A0F9-1E0B245C5290}" destId="{099EE24B-38A7-439F-BB2C-FEA03D743CAB}" srcOrd="0" destOrd="0" presId="urn:microsoft.com/office/officeart/2005/8/layout/hierarchy1"/>
    <dgm:cxn modelId="{575578DD-BDDF-4376-AE4D-4239B852DEF4}" type="presOf" srcId="{77DE496F-1780-4846-AB0F-F60087F1E643}" destId="{85171A29-0D08-4F9D-AEBD-CD4F99E62366}" srcOrd="0" destOrd="0" presId="urn:microsoft.com/office/officeart/2005/8/layout/hierarchy1"/>
    <dgm:cxn modelId="{D0E3DFF4-AF65-46C2-B9D8-2F3A689D1BB7}" type="presOf" srcId="{7AE52CE1-BBF8-460E-8A66-59316A1EFFB0}" destId="{431BFE95-2FDE-414E-89EC-1EA9AD47BB39}" srcOrd="0" destOrd="0" presId="urn:microsoft.com/office/officeart/2005/8/layout/hierarchy1"/>
    <dgm:cxn modelId="{A9F2238C-CDB1-41BE-9AF2-4F2C28561CD5}" type="presParOf" srcId="{85171A29-0D08-4F9D-AEBD-CD4F99E62366}" destId="{7CE8BD09-CDF9-4C4F-8929-CCA9FA607329}" srcOrd="0" destOrd="0" presId="urn:microsoft.com/office/officeart/2005/8/layout/hierarchy1"/>
    <dgm:cxn modelId="{8509AE1F-BF17-4604-8DD2-AD3EA5A7F8C7}" type="presParOf" srcId="{7CE8BD09-CDF9-4C4F-8929-CCA9FA607329}" destId="{E569DF89-C606-4339-AAAF-4717B43A725B}" srcOrd="0" destOrd="0" presId="urn:microsoft.com/office/officeart/2005/8/layout/hierarchy1"/>
    <dgm:cxn modelId="{C3443550-31DA-4D79-9AFD-048E08CC1689}" type="presParOf" srcId="{E569DF89-C606-4339-AAAF-4717B43A725B}" destId="{3B69BE3F-6545-4B80-856F-74BEC4F2C354}" srcOrd="0" destOrd="0" presId="urn:microsoft.com/office/officeart/2005/8/layout/hierarchy1"/>
    <dgm:cxn modelId="{40CE4FB6-6019-44CB-A580-71585CC28A27}" type="presParOf" srcId="{E569DF89-C606-4339-AAAF-4717B43A725B}" destId="{47396AFB-4113-48B6-B70A-0FAE6F91F00D}" srcOrd="1" destOrd="0" presId="urn:microsoft.com/office/officeart/2005/8/layout/hierarchy1"/>
    <dgm:cxn modelId="{84EA12BC-5CA1-4D65-AB6E-3044633086C9}" type="presParOf" srcId="{7CE8BD09-CDF9-4C4F-8929-CCA9FA607329}" destId="{C7E0E5E2-066E-439F-8194-9CF31104B646}" srcOrd="1" destOrd="0" presId="urn:microsoft.com/office/officeart/2005/8/layout/hierarchy1"/>
    <dgm:cxn modelId="{79F92C83-BD37-4AA5-826E-1D9F2D98D5DE}" type="presParOf" srcId="{85171A29-0D08-4F9D-AEBD-CD4F99E62366}" destId="{70EE44CD-EE4E-410A-82A1-A8069E790A5C}" srcOrd="1" destOrd="0" presId="urn:microsoft.com/office/officeart/2005/8/layout/hierarchy1"/>
    <dgm:cxn modelId="{D552E91F-D023-4F28-9726-8617FFC86B78}" type="presParOf" srcId="{70EE44CD-EE4E-410A-82A1-A8069E790A5C}" destId="{8819202F-70BF-48B6-A04F-B26F1E97F8E3}" srcOrd="0" destOrd="0" presId="urn:microsoft.com/office/officeart/2005/8/layout/hierarchy1"/>
    <dgm:cxn modelId="{97986E10-7AA8-4C2D-B68D-679AEE0CBD0A}" type="presParOf" srcId="{8819202F-70BF-48B6-A04F-B26F1E97F8E3}" destId="{FD393640-FB28-45DB-9BD3-B9B21EA4350E}" srcOrd="0" destOrd="0" presId="urn:microsoft.com/office/officeart/2005/8/layout/hierarchy1"/>
    <dgm:cxn modelId="{3D41C2B4-DBAD-41C0-9C19-CB0697BD53E3}" type="presParOf" srcId="{8819202F-70BF-48B6-A04F-B26F1E97F8E3}" destId="{099EE24B-38A7-439F-BB2C-FEA03D743CAB}" srcOrd="1" destOrd="0" presId="urn:microsoft.com/office/officeart/2005/8/layout/hierarchy1"/>
    <dgm:cxn modelId="{3B06446F-4903-421C-9333-E2BE05C9462A}" type="presParOf" srcId="{70EE44CD-EE4E-410A-82A1-A8069E790A5C}" destId="{A7374065-D06C-4CF2-AE95-B8D8867BE5E1}" srcOrd="1" destOrd="0" presId="urn:microsoft.com/office/officeart/2005/8/layout/hierarchy1"/>
    <dgm:cxn modelId="{BF56B867-02C9-46A8-8DCB-082F96B71ADC}" type="presParOf" srcId="{85171A29-0D08-4F9D-AEBD-CD4F99E62366}" destId="{EAE25A54-E7D9-487D-A3BC-F19DE5DAC54D}" srcOrd="2" destOrd="0" presId="urn:microsoft.com/office/officeart/2005/8/layout/hierarchy1"/>
    <dgm:cxn modelId="{C9A127AE-3580-4699-9E94-91C750FC8A94}" type="presParOf" srcId="{EAE25A54-E7D9-487D-A3BC-F19DE5DAC54D}" destId="{5FFA19F0-CB22-46F2-A382-5FAF3AEED28E}" srcOrd="0" destOrd="0" presId="urn:microsoft.com/office/officeart/2005/8/layout/hierarchy1"/>
    <dgm:cxn modelId="{5049E30B-486E-45D3-896E-FDB095EC5197}" type="presParOf" srcId="{5FFA19F0-CB22-46F2-A382-5FAF3AEED28E}" destId="{6C295B2F-1FF3-4E16-9591-397E6B1B58AF}" srcOrd="0" destOrd="0" presId="urn:microsoft.com/office/officeart/2005/8/layout/hierarchy1"/>
    <dgm:cxn modelId="{6071556A-F9C5-4F5B-B892-19BD33FF6C2D}" type="presParOf" srcId="{5FFA19F0-CB22-46F2-A382-5FAF3AEED28E}" destId="{431BFE95-2FDE-414E-89EC-1EA9AD47BB39}" srcOrd="1" destOrd="0" presId="urn:microsoft.com/office/officeart/2005/8/layout/hierarchy1"/>
    <dgm:cxn modelId="{36377885-B5FC-4147-8B50-104DFDD2050B}" type="presParOf" srcId="{EAE25A54-E7D9-487D-A3BC-F19DE5DAC54D}" destId="{C8D40BCD-855D-44D7-8D52-ACA781C3F7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9BE3F-6545-4B80-856F-74BEC4F2C354}">
      <dsp:nvSpPr>
        <dsp:cNvPr id="0" name=""/>
        <dsp:cNvSpPr/>
      </dsp:nvSpPr>
      <dsp:spPr>
        <a:xfrm>
          <a:off x="0" y="299289"/>
          <a:ext cx="3082611" cy="19574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96AFB-4113-48B6-B70A-0FAE6F91F00D}">
      <dsp:nvSpPr>
        <dsp:cNvPr id="0" name=""/>
        <dsp:cNvSpPr/>
      </dsp:nvSpPr>
      <dsp:spPr>
        <a:xfrm>
          <a:off x="342512" y="624675"/>
          <a:ext cx="3082611" cy="19574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AU" sz="2900" kern="1200"/>
            <a:t>Number of rows and columns (e.g., 1190 rows x 12 columns).</a:t>
          </a:r>
          <a:endParaRPr lang="en-US" sz="2900" kern="1200"/>
        </a:p>
      </dsp:txBody>
      <dsp:txXfrm>
        <a:off x="399844" y="682007"/>
        <a:ext cx="2967947" cy="1842794"/>
      </dsp:txXfrm>
    </dsp:sp>
    <dsp:sp modelId="{FD393640-FB28-45DB-9BD3-B9B21EA4350E}">
      <dsp:nvSpPr>
        <dsp:cNvPr id="0" name=""/>
        <dsp:cNvSpPr/>
      </dsp:nvSpPr>
      <dsp:spPr>
        <a:xfrm>
          <a:off x="3767635" y="299289"/>
          <a:ext cx="3082611" cy="19574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EE24B-38A7-439F-BB2C-FEA03D743CAB}">
      <dsp:nvSpPr>
        <dsp:cNvPr id="0" name=""/>
        <dsp:cNvSpPr/>
      </dsp:nvSpPr>
      <dsp:spPr>
        <a:xfrm>
          <a:off x="4110148" y="624675"/>
          <a:ext cx="3082611" cy="19574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AU" sz="2900" kern="1200"/>
            <a:t>272 rows were identified as duplicates and removed.</a:t>
          </a:r>
          <a:endParaRPr lang="en-US" sz="2900" kern="1200"/>
        </a:p>
      </dsp:txBody>
      <dsp:txXfrm>
        <a:off x="4167480" y="682007"/>
        <a:ext cx="2967947" cy="1842794"/>
      </dsp:txXfrm>
    </dsp:sp>
    <dsp:sp modelId="{6C295B2F-1FF3-4E16-9591-397E6B1B58AF}">
      <dsp:nvSpPr>
        <dsp:cNvPr id="0" name=""/>
        <dsp:cNvSpPr/>
      </dsp:nvSpPr>
      <dsp:spPr>
        <a:xfrm>
          <a:off x="7535271" y="299289"/>
          <a:ext cx="3082611" cy="19574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1BFE95-2FDE-414E-89EC-1EA9AD47BB39}">
      <dsp:nvSpPr>
        <dsp:cNvPr id="0" name=""/>
        <dsp:cNvSpPr/>
      </dsp:nvSpPr>
      <dsp:spPr>
        <a:xfrm>
          <a:off x="7877783" y="624675"/>
          <a:ext cx="3082611" cy="19574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AU" sz="2900" kern="1200"/>
            <a:t>Number of Rows After Removing Duplicates: 918</a:t>
          </a:r>
          <a:endParaRPr lang="en-US" sz="2900" kern="1200"/>
        </a:p>
      </dsp:txBody>
      <dsp:txXfrm>
        <a:off x="7935115" y="682007"/>
        <a:ext cx="2967947" cy="18427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A7647-D7BA-41C2-9764-6A28587B9499}" type="datetimeFigureOut">
              <a:rPr lang="en-AU" smtClean="0"/>
              <a:t>26/08/2024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75DC-C1E2-4ACA-BE48-8A26AE191808}" type="slidenum">
              <a:rPr lang="en-AU" smtClean="0"/>
              <a:t>‹#›</a:t>
            </a:fld>
            <a:endParaRPr lang="en-AU"/>
          </a:p>
        </p:txBody>
      </p:sp>
    </p:spTree>
    <p:extLst>
      <p:ext uri="{BB962C8B-B14F-4D97-AF65-F5344CB8AC3E}">
        <p14:creationId xmlns:p14="http://schemas.microsoft.com/office/powerpoint/2010/main" val="21296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5FE8-3CE3-43AB-3FB9-4CB5F0CB9A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6E7D3C-1A0A-02B7-27EB-4364CC5B7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DF55A00-82E0-CEFD-5B27-2337AA5A0315}"/>
              </a:ext>
            </a:extLst>
          </p:cNvPr>
          <p:cNvSpPr>
            <a:spLocks noGrp="1"/>
          </p:cNvSpPr>
          <p:nvPr>
            <p:ph type="dt" sz="half" idx="10"/>
          </p:nvPr>
        </p:nvSpPr>
        <p:spPr/>
        <p:txBody>
          <a:bodyPr/>
          <a:lstStyle/>
          <a:p>
            <a:fld id="{8F80B5BB-F16D-454A-97E3-0A720E7300A8}" type="datetime1">
              <a:rPr lang="en-AU" smtClean="0"/>
              <a:t>26/08/2024</a:t>
            </a:fld>
            <a:endParaRPr lang="en-AU"/>
          </a:p>
        </p:txBody>
      </p:sp>
      <p:sp>
        <p:nvSpPr>
          <p:cNvPr id="5" name="Footer Placeholder 4">
            <a:extLst>
              <a:ext uri="{FF2B5EF4-FFF2-40B4-BE49-F238E27FC236}">
                <a16:creationId xmlns:a16="http://schemas.microsoft.com/office/drawing/2014/main" id="{D0F989D0-E6F7-2981-DDEB-2B66C9356F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6C6F94-F356-BE7C-26BF-49D05A754EF5}"/>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309875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32A1-B4FE-DC85-6593-E6E8D5CD140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B28601D-13B3-6BF6-7794-C1F90F582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EB20746-AE44-86D4-8005-360904B4CA96}"/>
              </a:ext>
            </a:extLst>
          </p:cNvPr>
          <p:cNvSpPr>
            <a:spLocks noGrp="1"/>
          </p:cNvSpPr>
          <p:nvPr>
            <p:ph type="dt" sz="half" idx="10"/>
          </p:nvPr>
        </p:nvSpPr>
        <p:spPr/>
        <p:txBody>
          <a:bodyPr/>
          <a:lstStyle/>
          <a:p>
            <a:fld id="{471DD730-0CF9-41A2-9F9A-9C9E8D3DF7CA}" type="datetime1">
              <a:rPr lang="en-AU" smtClean="0"/>
              <a:t>26/08/2024</a:t>
            </a:fld>
            <a:endParaRPr lang="en-AU"/>
          </a:p>
        </p:txBody>
      </p:sp>
      <p:sp>
        <p:nvSpPr>
          <p:cNvPr id="5" name="Footer Placeholder 4">
            <a:extLst>
              <a:ext uri="{FF2B5EF4-FFF2-40B4-BE49-F238E27FC236}">
                <a16:creationId xmlns:a16="http://schemas.microsoft.com/office/drawing/2014/main" id="{B80F7145-1783-5B81-BB23-4AA6AAE87A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E1D45B-2BDF-167D-30D4-C02E8840676C}"/>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162831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E9E6C-990F-E131-949C-6FA7CDC0F6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853D33-DBBD-6252-2561-21C500A9E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A8EC9E-97B5-7C3F-CE19-B68FF9785CE5}"/>
              </a:ext>
            </a:extLst>
          </p:cNvPr>
          <p:cNvSpPr>
            <a:spLocks noGrp="1"/>
          </p:cNvSpPr>
          <p:nvPr>
            <p:ph type="dt" sz="half" idx="10"/>
          </p:nvPr>
        </p:nvSpPr>
        <p:spPr/>
        <p:txBody>
          <a:bodyPr/>
          <a:lstStyle/>
          <a:p>
            <a:fld id="{EFB4C492-5A6C-4C6C-9B86-B108A3E01FD9}" type="datetime1">
              <a:rPr lang="en-AU" smtClean="0"/>
              <a:t>26/08/2024</a:t>
            </a:fld>
            <a:endParaRPr lang="en-AU"/>
          </a:p>
        </p:txBody>
      </p:sp>
      <p:sp>
        <p:nvSpPr>
          <p:cNvPr id="5" name="Footer Placeholder 4">
            <a:extLst>
              <a:ext uri="{FF2B5EF4-FFF2-40B4-BE49-F238E27FC236}">
                <a16:creationId xmlns:a16="http://schemas.microsoft.com/office/drawing/2014/main" id="{C835BB77-6011-6DC8-2EFB-34923DC3400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C55481-49D7-34C6-45E8-72B97DC168A9}"/>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115616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7C95-E4DF-85F6-5260-B67A9ECFA98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5A6BB54-997B-228E-F388-B8A84353B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8E6137-E7CA-DFFB-430A-9B5558BF2AB9}"/>
              </a:ext>
            </a:extLst>
          </p:cNvPr>
          <p:cNvSpPr>
            <a:spLocks noGrp="1"/>
          </p:cNvSpPr>
          <p:nvPr>
            <p:ph type="dt" sz="half" idx="10"/>
          </p:nvPr>
        </p:nvSpPr>
        <p:spPr/>
        <p:txBody>
          <a:bodyPr/>
          <a:lstStyle/>
          <a:p>
            <a:fld id="{7059D269-FCF5-4A03-85A9-7A248B48E3E7}" type="datetime1">
              <a:rPr lang="en-AU" smtClean="0"/>
              <a:t>26/08/2024</a:t>
            </a:fld>
            <a:endParaRPr lang="en-AU"/>
          </a:p>
        </p:txBody>
      </p:sp>
      <p:sp>
        <p:nvSpPr>
          <p:cNvPr id="5" name="Footer Placeholder 4">
            <a:extLst>
              <a:ext uri="{FF2B5EF4-FFF2-40B4-BE49-F238E27FC236}">
                <a16:creationId xmlns:a16="http://schemas.microsoft.com/office/drawing/2014/main" id="{BD4F1C83-9841-7337-1D1B-23A6AF498BB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3AB39E3-3D4B-BD3E-B01A-C8D2FB606BE6}"/>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249180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80F2-000D-0B62-7BBB-74160C951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003CA0C-1631-83F4-890E-BE95FBBD84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209DA-6AFF-7FDB-9166-9303DDA55CF3}"/>
              </a:ext>
            </a:extLst>
          </p:cNvPr>
          <p:cNvSpPr>
            <a:spLocks noGrp="1"/>
          </p:cNvSpPr>
          <p:nvPr>
            <p:ph type="dt" sz="half" idx="10"/>
          </p:nvPr>
        </p:nvSpPr>
        <p:spPr/>
        <p:txBody>
          <a:bodyPr/>
          <a:lstStyle/>
          <a:p>
            <a:fld id="{4611B34F-60FA-4C76-8847-0E992298CC29}" type="datetime1">
              <a:rPr lang="en-AU" smtClean="0"/>
              <a:t>26/08/2024</a:t>
            </a:fld>
            <a:endParaRPr lang="en-AU"/>
          </a:p>
        </p:txBody>
      </p:sp>
      <p:sp>
        <p:nvSpPr>
          <p:cNvPr id="5" name="Footer Placeholder 4">
            <a:extLst>
              <a:ext uri="{FF2B5EF4-FFF2-40B4-BE49-F238E27FC236}">
                <a16:creationId xmlns:a16="http://schemas.microsoft.com/office/drawing/2014/main" id="{F7873258-C8A4-E359-1414-48E52076FE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D1E581-4E44-FA59-4491-F8533013EDFD}"/>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68529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1E5F-1129-7661-2961-69D0ACBA59B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2576FD9-4CCB-69DE-B439-82CB1F0F6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E80A129-114E-FCB3-66A7-F4236627FF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7F0696E-5352-943C-8502-0F33B6DACAA6}"/>
              </a:ext>
            </a:extLst>
          </p:cNvPr>
          <p:cNvSpPr>
            <a:spLocks noGrp="1"/>
          </p:cNvSpPr>
          <p:nvPr>
            <p:ph type="dt" sz="half" idx="10"/>
          </p:nvPr>
        </p:nvSpPr>
        <p:spPr/>
        <p:txBody>
          <a:bodyPr/>
          <a:lstStyle/>
          <a:p>
            <a:fld id="{4E429648-D1D6-47E5-89AF-F1B230DA5BC6}" type="datetime1">
              <a:rPr lang="en-AU" smtClean="0"/>
              <a:t>26/08/2024</a:t>
            </a:fld>
            <a:endParaRPr lang="en-AU"/>
          </a:p>
        </p:txBody>
      </p:sp>
      <p:sp>
        <p:nvSpPr>
          <p:cNvPr id="6" name="Footer Placeholder 5">
            <a:extLst>
              <a:ext uri="{FF2B5EF4-FFF2-40B4-BE49-F238E27FC236}">
                <a16:creationId xmlns:a16="http://schemas.microsoft.com/office/drawing/2014/main" id="{CAF0FA16-F7C9-025F-1F64-011DD13361E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51E431-FF5D-B3A9-80D1-F6FB724B2454}"/>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165226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46F9-D8AE-8176-7A20-176C0757E0F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4E28954-54E0-3BAE-FD27-1FD388C8B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E204FE-2CF7-2798-08F7-0CCBB6B41B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6A10CE-22A7-BBB9-C4AC-670272DAE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8044FC-5FAF-AC15-4744-B5243290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AB605B9-6C65-146D-5257-7C6BE973957A}"/>
              </a:ext>
            </a:extLst>
          </p:cNvPr>
          <p:cNvSpPr>
            <a:spLocks noGrp="1"/>
          </p:cNvSpPr>
          <p:nvPr>
            <p:ph type="dt" sz="half" idx="10"/>
          </p:nvPr>
        </p:nvSpPr>
        <p:spPr/>
        <p:txBody>
          <a:bodyPr/>
          <a:lstStyle/>
          <a:p>
            <a:fld id="{7B6BCC8E-11AF-47D2-9AA7-AFC910FD8B85}" type="datetime1">
              <a:rPr lang="en-AU" smtClean="0"/>
              <a:t>26/08/2024</a:t>
            </a:fld>
            <a:endParaRPr lang="en-AU"/>
          </a:p>
        </p:txBody>
      </p:sp>
      <p:sp>
        <p:nvSpPr>
          <p:cNvPr id="8" name="Footer Placeholder 7">
            <a:extLst>
              <a:ext uri="{FF2B5EF4-FFF2-40B4-BE49-F238E27FC236}">
                <a16:creationId xmlns:a16="http://schemas.microsoft.com/office/drawing/2014/main" id="{37AFB3FD-C6A5-73C4-E8C9-16BADC83BA1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6329904-1024-460B-13ED-697A1B8D9B1E}"/>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210376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8BCB-46AB-427B-E948-AC7B44F4C67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0551E42-5B58-7AC4-7B6C-10718268CDA7}"/>
              </a:ext>
            </a:extLst>
          </p:cNvPr>
          <p:cNvSpPr>
            <a:spLocks noGrp="1"/>
          </p:cNvSpPr>
          <p:nvPr>
            <p:ph type="dt" sz="half" idx="10"/>
          </p:nvPr>
        </p:nvSpPr>
        <p:spPr/>
        <p:txBody>
          <a:bodyPr/>
          <a:lstStyle/>
          <a:p>
            <a:fld id="{5969C668-827F-413B-B7AA-3B3C3AC7BE0C}" type="datetime1">
              <a:rPr lang="en-AU" smtClean="0"/>
              <a:t>26/08/2024</a:t>
            </a:fld>
            <a:endParaRPr lang="en-AU"/>
          </a:p>
        </p:txBody>
      </p:sp>
      <p:sp>
        <p:nvSpPr>
          <p:cNvPr id="4" name="Footer Placeholder 3">
            <a:extLst>
              <a:ext uri="{FF2B5EF4-FFF2-40B4-BE49-F238E27FC236}">
                <a16:creationId xmlns:a16="http://schemas.microsoft.com/office/drawing/2014/main" id="{81EBA77B-B29F-59AB-C61C-EE0D00DEE86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4F83529-DBBB-720B-4529-FB3D7AF58E44}"/>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3432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5205B-90E2-D817-08B8-DB510227453C}"/>
              </a:ext>
            </a:extLst>
          </p:cNvPr>
          <p:cNvSpPr>
            <a:spLocks noGrp="1"/>
          </p:cNvSpPr>
          <p:nvPr>
            <p:ph type="dt" sz="half" idx="10"/>
          </p:nvPr>
        </p:nvSpPr>
        <p:spPr/>
        <p:txBody>
          <a:bodyPr/>
          <a:lstStyle/>
          <a:p>
            <a:fld id="{594F1C05-FFCA-4133-9CF5-D73A2BDF03A5}" type="datetime1">
              <a:rPr lang="en-AU" smtClean="0"/>
              <a:t>26/08/2024</a:t>
            </a:fld>
            <a:endParaRPr lang="en-AU"/>
          </a:p>
        </p:txBody>
      </p:sp>
      <p:sp>
        <p:nvSpPr>
          <p:cNvPr id="3" name="Footer Placeholder 2">
            <a:extLst>
              <a:ext uri="{FF2B5EF4-FFF2-40B4-BE49-F238E27FC236}">
                <a16:creationId xmlns:a16="http://schemas.microsoft.com/office/drawing/2014/main" id="{B5FDCEFB-4BBA-E606-AE02-7F543597B81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C4E849-D6D7-4821-76F6-EDE4A2B4A49B}"/>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93899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33EB-64AF-DDFD-3308-2BB5EE359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AF43203-C67D-B72C-78F1-2F7683771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ABB1146-C937-99C3-3F5E-825235C73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3D3A8-8BD9-5995-7DB1-480E9BEB7F82}"/>
              </a:ext>
            </a:extLst>
          </p:cNvPr>
          <p:cNvSpPr>
            <a:spLocks noGrp="1"/>
          </p:cNvSpPr>
          <p:nvPr>
            <p:ph type="dt" sz="half" idx="10"/>
          </p:nvPr>
        </p:nvSpPr>
        <p:spPr/>
        <p:txBody>
          <a:bodyPr/>
          <a:lstStyle/>
          <a:p>
            <a:fld id="{6BA0D906-B4E5-458E-B2F6-D3A255EE31C5}" type="datetime1">
              <a:rPr lang="en-AU" smtClean="0"/>
              <a:t>26/08/2024</a:t>
            </a:fld>
            <a:endParaRPr lang="en-AU"/>
          </a:p>
        </p:txBody>
      </p:sp>
      <p:sp>
        <p:nvSpPr>
          <p:cNvPr id="6" name="Footer Placeholder 5">
            <a:extLst>
              <a:ext uri="{FF2B5EF4-FFF2-40B4-BE49-F238E27FC236}">
                <a16:creationId xmlns:a16="http://schemas.microsoft.com/office/drawing/2014/main" id="{5E37C64F-76AB-68B5-E647-0E140EC1AD0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100A8A0-6AEB-C4AC-1CCA-18B036108E05}"/>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22422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44F2-8C7B-F1D1-AD9C-C7592CD6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3020563-C270-E975-0B63-89E033109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D5ABEE9-3397-BA64-BFB0-BEDAFB7D9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36C2F-198F-EC86-806B-CE9B0D96BCDD}"/>
              </a:ext>
            </a:extLst>
          </p:cNvPr>
          <p:cNvSpPr>
            <a:spLocks noGrp="1"/>
          </p:cNvSpPr>
          <p:nvPr>
            <p:ph type="dt" sz="half" idx="10"/>
          </p:nvPr>
        </p:nvSpPr>
        <p:spPr/>
        <p:txBody>
          <a:bodyPr/>
          <a:lstStyle/>
          <a:p>
            <a:fld id="{DA0E086B-987C-4C4A-8B2C-AC5C9360BBB5}" type="datetime1">
              <a:rPr lang="en-AU" smtClean="0"/>
              <a:t>26/08/2024</a:t>
            </a:fld>
            <a:endParaRPr lang="en-AU"/>
          </a:p>
        </p:txBody>
      </p:sp>
      <p:sp>
        <p:nvSpPr>
          <p:cNvPr id="6" name="Footer Placeholder 5">
            <a:extLst>
              <a:ext uri="{FF2B5EF4-FFF2-40B4-BE49-F238E27FC236}">
                <a16:creationId xmlns:a16="http://schemas.microsoft.com/office/drawing/2014/main" id="{0B1062D0-20CA-CA0B-489B-6192A151F1C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0BF6303-A7E8-0C84-289C-DDC249F241C5}"/>
              </a:ext>
            </a:extLst>
          </p:cNvPr>
          <p:cNvSpPr>
            <a:spLocks noGrp="1"/>
          </p:cNvSpPr>
          <p:nvPr>
            <p:ph type="sldNum" sz="quarter" idx="12"/>
          </p:nvPr>
        </p:nvSpPr>
        <p:spPr/>
        <p:txBody>
          <a:bodyPr/>
          <a:lstStyle/>
          <a:p>
            <a:fld id="{96EA62D4-DC6A-474C-9635-491F1CC228B9}" type="slidenum">
              <a:rPr lang="en-AU" smtClean="0"/>
              <a:t>‹#›</a:t>
            </a:fld>
            <a:endParaRPr lang="en-AU"/>
          </a:p>
        </p:txBody>
      </p:sp>
    </p:spTree>
    <p:extLst>
      <p:ext uri="{BB962C8B-B14F-4D97-AF65-F5344CB8AC3E}">
        <p14:creationId xmlns:p14="http://schemas.microsoft.com/office/powerpoint/2010/main" val="350884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ECC-58F4-552F-9366-D1F996A51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03F4658-12C9-B9ED-83D6-FF191F745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DB547A2-38BA-CB74-90A0-1A529D972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810E96-AB58-4D91-84FE-4AE2B5926D60}" type="datetime1">
              <a:rPr lang="en-AU" smtClean="0"/>
              <a:t>26/08/2024</a:t>
            </a:fld>
            <a:endParaRPr lang="en-AU"/>
          </a:p>
        </p:txBody>
      </p:sp>
      <p:sp>
        <p:nvSpPr>
          <p:cNvPr id="5" name="Footer Placeholder 4">
            <a:extLst>
              <a:ext uri="{FF2B5EF4-FFF2-40B4-BE49-F238E27FC236}">
                <a16:creationId xmlns:a16="http://schemas.microsoft.com/office/drawing/2014/main" id="{FD207C4F-5515-9139-7DF8-1F866AC05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564D7EF-9DE8-CF11-1FD3-6F272ADF4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EA62D4-DC6A-474C-9635-491F1CC228B9}" type="slidenum">
              <a:rPr lang="en-AU" smtClean="0"/>
              <a:t>‹#›</a:t>
            </a:fld>
            <a:endParaRPr lang="en-AU"/>
          </a:p>
        </p:txBody>
      </p:sp>
    </p:spTree>
    <p:extLst>
      <p:ext uri="{BB962C8B-B14F-4D97-AF65-F5344CB8AC3E}">
        <p14:creationId xmlns:p14="http://schemas.microsoft.com/office/powerpoint/2010/main" val="879073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F0DB72-E57B-E06C-BA15-5712FA2AEC13}"/>
              </a:ext>
            </a:extLst>
          </p:cNvPr>
          <p:cNvSpPr>
            <a:spLocks noGrp="1"/>
          </p:cNvSpPr>
          <p:nvPr>
            <p:ph type="subTitle" idx="1"/>
          </p:nvPr>
        </p:nvSpPr>
        <p:spPr>
          <a:xfrm>
            <a:off x="662763" y="1440498"/>
            <a:ext cx="11063176" cy="4609427"/>
          </a:xfrm>
        </p:spPr>
        <p:txBody>
          <a:bodyPr/>
          <a:lstStyle/>
          <a:p>
            <a:endParaRPr lang="en-AU"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C451C5F-CE8C-678C-AE86-3448F6C22AE4}"/>
              </a:ext>
            </a:extLst>
          </p:cNvPr>
          <p:cNvSpPr>
            <a:spLocks noGrp="1" noChangeArrowheads="1"/>
          </p:cNvSpPr>
          <p:nvPr>
            <p:ph type="ctrTitle"/>
          </p:nvPr>
        </p:nvSpPr>
        <p:spPr bwMode="auto">
          <a:xfrm>
            <a:off x="466060" y="260351"/>
            <a:ext cx="1125987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800" b="1" dirty="0"/>
              <a:t>:</a:t>
            </a:r>
            <a:r>
              <a:rPr lang="en-AU" sz="2800" dirty="0"/>
              <a:t> </a:t>
            </a:r>
            <a:r>
              <a:rPr lang="en-AU" sz="2800" b="1" dirty="0"/>
              <a:t>Heart Disease Risk Prediction</a:t>
            </a:r>
            <a:br>
              <a:rPr lang="en-AU" sz="2800" b="1" dirty="0"/>
            </a:br>
            <a:r>
              <a:rPr lang="en-AU" sz="2800" b="1" dirty="0"/>
              <a:t>Insights from Healthcare Data</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5BBE79DA-25D6-2D1E-4AE7-27D38CA3FBB8}"/>
              </a:ext>
            </a:extLst>
          </p:cNvPr>
          <p:cNvSpPr>
            <a:spLocks noGrp="1"/>
          </p:cNvSpPr>
          <p:nvPr>
            <p:ph type="sldNum" sz="quarter" idx="12"/>
          </p:nvPr>
        </p:nvSpPr>
        <p:spPr/>
        <p:txBody>
          <a:bodyPr/>
          <a:lstStyle/>
          <a:p>
            <a:fld id="{96EA62D4-DC6A-474C-9635-491F1CC228B9}" type="slidenum">
              <a:rPr lang="en-AU" smtClean="0"/>
              <a:t>1</a:t>
            </a:fld>
            <a:endParaRPr lang="en-AU"/>
          </a:p>
        </p:txBody>
      </p:sp>
      <p:pic>
        <p:nvPicPr>
          <p:cNvPr id="7" name="Picture 6">
            <a:extLst>
              <a:ext uri="{FF2B5EF4-FFF2-40B4-BE49-F238E27FC236}">
                <a16:creationId xmlns:a16="http://schemas.microsoft.com/office/drawing/2014/main" id="{D8CAD144-557A-77B7-B2D9-A25B8FB533D0}"/>
              </a:ext>
            </a:extLst>
          </p:cNvPr>
          <p:cNvPicPr>
            <a:picLocks noChangeAspect="1"/>
          </p:cNvPicPr>
          <p:nvPr/>
        </p:nvPicPr>
        <p:blipFill>
          <a:blip r:embed="rId2"/>
          <a:stretch>
            <a:fillRect/>
          </a:stretch>
        </p:blipFill>
        <p:spPr>
          <a:xfrm>
            <a:off x="7910623" y="1634649"/>
            <a:ext cx="2821173" cy="3588702"/>
          </a:xfrm>
          <a:prstGeom prst="rect">
            <a:avLst/>
          </a:prstGeom>
        </p:spPr>
      </p:pic>
      <p:sp>
        <p:nvSpPr>
          <p:cNvPr id="8" name="Rectangle 7">
            <a:extLst>
              <a:ext uri="{FF2B5EF4-FFF2-40B4-BE49-F238E27FC236}">
                <a16:creationId xmlns:a16="http://schemas.microsoft.com/office/drawing/2014/main" id="{81517724-2E06-55BE-F5B6-1F505ADA6509}"/>
              </a:ext>
            </a:extLst>
          </p:cNvPr>
          <p:cNvSpPr/>
          <p:nvPr/>
        </p:nvSpPr>
        <p:spPr>
          <a:xfrm>
            <a:off x="1135913" y="2038687"/>
            <a:ext cx="5780567" cy="25333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ctr">
              <a:buFont typeface="Arial" panose="020B0604020202020204" pitchFamily="34" charset="0"/>
              <a:buChar char="•"/>
            </a:pPr>
            <a:r>
              <a:rPr lang="en-AU" sz="2400" dirty="0"/>
              <a:t>    To </a:t>
            </a:r>
            <a:r>
              <a:rPr lang="en-AU" sz="2400" dirty="0">
                <a:latin typeface="Aptos" panose="020B0004020202020204" pitchFamily="34" charset="0"/>
              </a:rPr>
              <a:t>identify</a:t>
            </a:r>
            <a:r>
              <a:rPr lang="en-AU" sz="2400" dirty="0"/>
              <a:t> key predictors of heart disease using logistic regression.</a:t>
            </a:r>
          </a:p>
          <a:p>
            <a:pPr marL="457200" indent="-457200" algn="ctr">
              <a:buFont typeface="Arial" panose="020B0604020202020204" pitchFamily="34" charset="0"/>
              <a:buChar char="•"/>
            </a:pPr>
            <a:r>
              <a:rPr lang="en-AU" sz="2400" dirty="0"/>
              <a:t>Understanding these predictors helps in early diagnosis and intervention.</a:t>
            </a:r>
          </a:p>
        </p:txBody>
      </p:sp>
    </p:spTree>
    <p:extLst>
      <p:ext uri="{BB962C8B-B14F-4D97-AF65-F5344CB8AC3E}">
        <p14:creationId xmlns:p14="http://schemas.microsoft.com/office/powerpoint/2010/main" val="120185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518BCE60-EB58-4019-B93A-1094BA89F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239C5D7-3A83-4B28-BA16-9364DA5F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5385538"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0E4BDC5-1DF0-B758-02E4-0AA24AB72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087"/>
            <a:ext cx="6103704" cy="5125412"/>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7AD58-1F0D-DD01-5EE6-33A8B55A876D}"/>
              </a:ext>
            </a:extLst>
          </p:cNvPr>
          <p:cNvSpPr>
            <a:spLocks noGrp="1"/>
          </p:cNvSpPr>
          <p:nvPr>
            <p:ph type="title"/>
          </p:nvPr>
        </p:nvSpPr>
        <p:spPr>
          <a:xfrm>
            <a:off x="768096" y="777240"/>
            <a:ext cx="4502683" cy="3792070"/>
          </a:xfrm>
        </p:spPr>
        <p:txBody>
          <a:bodyPr vert="horz" lIns="91440" tIns="45720" rIns="91440" bIns="45720" rtlCol="0" anchor="t">
            <a:normAutofit/>
          </a:bodyPr>
          <a:lstStyle/>
          <a:p>
            <a:r>
              <a:rPr lang="en-US" sz="1600" b="1" dirty="0"/>
              <a:t>Summary of Findings:</a:t>
            </a:r>
            <a:br>
              <a:rPr lang="en-US" sz="1600" dirty="0"/>
            </a:br>
            <a:r>
              <a:rPr lang="en-US" sz="1600" b="1" dirty="0"/>
              <a:t>Model Performance</a:t>
            </a:r>
            <a:r>
              <a:rPr lang="en-US" sz="1600" dirty="0"/>
              <a:t>:</a:t>
            </a:r>
            <a:br>
              <a:rPr lang="en-US" sz="1600" dirty="0"/>
            </a:br>
            <a:r>
              <a:rPr lang="en-US" sz="1600" b="1" dirty="0"/>
              <a:t>Logistic Regression</a:t>
            </a:r>
            <a:r>
              <a:rPr lang="en-US" sz="1600" dirty="0"/>
              <a:t>: Achieved high accuracy (87%) with good precision and recall, especially in predicting heart disease.</a:t>
            </a:r>
            <a:br>
              <a:rPr lang="en-US" sz="1600" dirty="0"/>
            </a:br>
            <a:r>
              <a:rPr lang="en-US" sz="1600" b="1" dirty="0"/>
              <a:t>Random Forest</a:t>
            </a:r>
            <a:r>
              <a:rPr lang="en-US" sz="1600" dirty="0"/>
              <a:t>: Outperformed with an accuracy of 95% and higher AUC (0.97), demonstrating superior ability to distinguish between classes</a:t>
            </a:r>
            <a:br>
              <a:rPr lang="en-US" sz="1600" dirty="0"/>
            </a:br>
            <a:r>
              <a:rPr lang="en-US" sz="1600" b="1" dirty="0"/>
              <a:t>Key Insights</a:t>
            </a:r>
            <a:r>
              <a:rPr lang="en-US" sz="1600" dirty="0"/>
              <a:t>:</a:t>
            </a:r>
            <a:br>
              <a:rPr lang="en-US" sz="1600" dirty="0"/>
            </a:br>
            <a:r>
              <a:rPr lang="en-US" sz="1600" b="1" dirty="0"/>
              <a:t>Accuracy</a:t>
            </a:r>
            <a:r>
              <a:rPr lang="en-US" sz="1600" dirty="0"/>
              <a:t>: Both models performed well, but Random Forest showed a notable edge in accuracy and robustness.</a:t>
            </a:r>
            <a:br>
              <a:rPr lang="en-US" sz="1600" dirty="0"/>
            </a:br>
            <a:r>
              <a:rPr lang="en-US" sz="1600" b="1" dirty="0"/>
              <a:t>Complex Patterns</a:t>
            </a:r>
            <a:r>
              <a:rPr lang="en-US" sz="1600" dirty="0"/>
              <a:t>: Random Forest's ability to handle complex interactions and reduce overfitting led to improved performance.</a:t>
            </a:r>
            <a:br>
              <a:rPr lang="en-US" sz="1600" dirty="0"/>
            </a:br>
            <a:endParaRPr lang="en-US" sz="1600" dirty="0"/>
          </a:p>
        </p:txBody>
      </p:sp>
      <p:pic>
        <p:nvPicPr>
          <p:cNvPr id="6" name="Picture 5">
            <a:extLst>
              <a:ext uri="{FF2B5EF4-FFF2-40B4-BE49-F238E27FC236}">
                <a16:creationId xmlns:a16="http://schemas.microsoft.com/office/drawing/2014/main" id="{B021A54B-841B-AC9D-BD74-A33073A68E37}"/>
              </a:ext>
            </a:extLst>
          </p:cNvPr>
          <p:cNvPicPr>
            <a:picLocks noChangeAspect="1"/>
          </p:cNvPicPr>
          <p:nvPr/>
        </p:nvPicPr>
        <p:blipFill>
          <a:blip r:embed="rId2"/>
          <a:srcRect l="11048" r="10422"/>
          <a:stretch/>
        </p:blipFill>
        <p:spPr>
          <a:xfrm>
            <a:off x="6103705" y="10"/>
            <a:ext cx="5385539" cy="6857990"/>
          </a:xfrm>
          <a:prstGeom prst="rect">
            <a:avLst/>
          </a:prstGeom>
        </p:spPr>
      </p:pic>
      <p:sp>
        <p:nvSpPr>
          <p:cNvPr id="22" name="tint">
            <a:extLst>
              <a:ext uri="{FF2B5EF4-FFF2-40B4-BE49-F238E27FC236}">
                <a16:creationId xmlns:a16="http://schemas.microsoft.com/office/drawing/2014/main" id="{49109861-B852-BC17-33D7-416D00A39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92294" y="0"/>
            <a:ext cx="69665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18B3C98-CE65-F090-DB5F-2EA44B9FA1FB}"/>
              </a:ext>
            </a:extLst>
          </p:cNvPr>
          <p:cNvSpPr>
            <a:spLocks noGrp="1"/>
          </p:cNvSpPr>
          <p:nvPr>
            <p:ph type="sldNum" sz="quarter" idx="12"/>
          </p:nvPr>
        </p:nvSpPr>
        <p:spPr>
          <a:xfrm>
            <a:off x="8732520" y="6356350"/>
            <a:ext cx="3200400" cy="365125"/>
          </a:xfrm>
        </p:spPr>
        <p:txBody>
          <a:bodyPr vert="horz" lIns="91440" tIns="45720" rIns="91440" bIns="45720" rtlCol="0" anchor="ctr">
            <a:normAutofit/>
          </a:bodyPr>
          <a:lstStyle/>
          <a:p>
            <a:pPr>
              <a:spcAft>
                <a:spcPts val="600"/>
              </a:spcAft>
              <a:defRPr/>
            </a:pPr>
            <a:fld id="{96EA62D4-DC6A-474C-9635-491F1CC228B9}" type="slidenum">
              <a:rPr lang="en-US">
                <a:solidFill>
                  <a:prstClr val="black">
                    <a:tint val="75000"/>
                  </a:prstClr>
                </a:solidFill>
                <a:latin typeface="Calibri" panose="020F0502020204030204"/>
              </a:rPr>
              <a:pPr>
                <a:spcAft>
                  <a:spcPts val="600"/>
                </a:spcAft>
                <a:defRPr/>
              </a:pPr>
              <a:t>10</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48063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AA4D8-CFC2-2159-AC0E-BDA748CB2FA4}"/>
              </a:ext>
            </a:extLst>
          </p:cNvPr>
          <p:cNvSpPr>
            <a:spLocks noGrp="1"/>
          </p:cNvSpPr>
          <p:nvPr>
            <p:ph type="title"/>
          </p:nvPr>
        </p:nvSpPr>
        <p:spPr>
          <a:xfrm>
            <a:off x="1156851" y="637762"/>
            <a:ext cx="9888496" cy="900131"/>
          </a:xfrm>
        </p:spPr>
        <p:txBody>
          <a:bodyPr anchor="t">
            <a:normAutofit/>
          </a:bodyPr>
          <a:lstStyle/>
          <a:p>
            <a:r>
              <a:rPr lang="en-AU" sz="4000">
                <a:solidFill>
                  <a:schemeClr val="bg1"/>
                </a:solidFill>
              </a:rPr>
              <a:t>Dataset Overview</a:t>
            </a:r>
          </a:p>
        </p:txBody>
      </p:sp>
      <p:sp>
        <p:nvSpPr>
          <p:cNvPr id="24" name="Rectangle 2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AD8349D-00A3-08B4-1A77-423F36F45446}"/>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96EA62D4-DC6A-474C-9635-491F1CC228B9}" type="slidenum">
              <a:rPr lang="en-AU" sz="1400">
                <a:solidFill>
                  <a:schemeClr val="tx1"/>
                </a:solidFill>
              </a:rPr>
              <a:pPr algn="ctr">
                <a:spcAft>
                  <a:spcPts val="600"/>
                </a:spcAft>
              </a:pPr>
              <a:t>2</a:t>
            </a:fld>
            <a:endParaRPr lang="en-AU" sz="1400">
              <a:solidFill>
                <a:schemeClr val="tx1"/>
              </a:solidFill>
            </a:endParaRPr>
          </a:p>
        </p:txBody>
      </p:sp>
      <p:sp>
        <p:nvSpPr>
          <p:cNvPr id="26" name="Content Placeholder 5">
            <a:extLst>
              <a:ext uri="{FF2B5EF4-FFF2-40B4-BE49-F238E27FC236}">
                <a16:creationId xmlns:a16="http://schemas.microsoft.com/office/drawing/2014/main" id="{B1E69E1E-6E64-9C52-ECFB-913D462F1754}"/>
              </a:ext>
            </a:extLst>
          </p:cNvPr>
          <p:cNvSpPr>
            <a:spLocks noGrp="1"/>
          </p:cNvSpPr>
          <p:nvPr>
            <p:ph idx="1"/>
          </p:nvPr>
        </p:nvSpPr>
        <p:spPr>
          <a:xfrm>
            <a:off x="1155548" y="2217343"/>
            <a:ext cx="9880893" cy="3959619"/>
          </a:xfrm>
        </p:spPr>
        <p:txBody>
          <a:bodyPr>
            <a:normAutofit/>
          </a:bodyPr>
          <a:lstStyle/>
          <a:p>
            <a:pPr>
              <a:buFont typeface="+mj-lt"/>
              <a:buAutoNum type="arabicPeriod"/>
            </a:pPr>
            <a:r>
              <a:rPr lang="en-AU" sz="1500" b="1"/>
              <a:t>age</a:t>
            </a:r>
            <a:r>
              <a:rPr lang="en-AU" sz="1500"/>
              <a:t>: The age of the patient.</a:t>
            </a:r>
          </a:p>
          <a:p>
            <a:pPr>
              <a:buFont typeface="+mj-lt"/>
              <a:buAutoNum type="arabicPeriod"/>
            </a:pPr>
            <a:r>
              <a:rPr lang="en-AU" sz="1500" b="1"/>
              <a:t>sex</a:t>
            </a:r>
            <a:r>
              <a:rPr lang="en-AU" sz="1500"/>
              <a:t>: Gender of the patient (1 = male, 0 = female).</a:t>
            </a:r>
          </a:p>
          <a:p>
            <a:pPr>
              <a:buFont typeface="+mj-lt"/>
              <a:buAutoNum type="arabicPeriod"/>
            </a:pPr>
            <a:r>
              <a:rPr lang="en-AU" sz="1500" b="1"/>
              <a:t>chest pain type</a:t>
            </a:r>
            <a:r>
              <a:rPr lang="en-AU" sz="1500"/>
              <a:t>: Type of chest pain experienced by the patient (categorical variable with various types).</a:t>
            </a:r>
          </a:p>
          <a:p>
            <a:pPr>
              <a:buFont typeface="+mj-lt"/>
              <a:buAutoNum type="arabicPeriod"/>
            </a:pPr>
            <a:r>
              <a:rPr lang="en-AU" sz="1500" b="1"/>
              <a:t>resting bp</a:t>
            </a:r>
            <a:r>
              <a:rPr lang="en-AU" sz="1500"/>
              <a:t>: Resting blood pressure in mm Hg.</a:t>
            </a:r>
          </a:p>
          <a:p>
            <a:pPr>
              <a:buFont typeface="+mj-lt"/>
              <a:buAutoNum type="arabicPeriod"/>
            </a:pPr>
            <a:r>
              <a:rPr lang="en-AU" sz="1500" b="1"/>
              <a:t>cholesterol</a:t>
            </a:r>
            <a:r>
              <a:rPr lang="en-AU" sz="1500"/>
              <a:t>: Serum cholesterol level in mg/dl.</a:t>
            </a:r>
          </a:p>
          <a:p>
            <a:pPr>
              <a:buFont typeface="+mj-lt"/>
              <a:buAutoNum type="arabicPeriod"/>
            </a:pPr>
            <a:r>
              <a:rPr lang="en-AU" sz="1500" b="1"/>
              <a:t>fasting blood sugar</a:t>
            </a:r>
            <a:r>
              <a:rPr lang="en-AU" sz="1500"/>
              <a:t>: Fasting blood sugar level (1 = greater than 120 mg/dl, 0 = less than or equal to 120 mg/dl).</a:t>
            </a:r>
          </a:p>
          <a:p>
            <a:pPr>
              <a:buFont typeface="+mj-lt"/>
              <a:buAutoNum type="arabicPeriod"/>
            </a:pPr>
            <a:r>
              <a:rPr lang="en-AU" sz="1500" b="1"/>
              <a:t>resting ecg</a:t>
            </a:r>
            <a:r>
              <a:rPr lang="en-AU" sz="1500"/>
              <a:t>: Results of the resting electrocardiogram (categorical variable with different outcomes).</a:t>
            </a:r>
          </a:p>
          <a:p>
            <a:pPr>
              <a:buFont typeface="+mj-lt"/>
              <a:buAutoNum type="arabicPeriod"/>
            </a:pPr>
            <a:r>
              <a:rPr lang="en-AU" sz="1500" b="1"/>
              <a:t>max heart rate</a:t>
            </a:r>
            <a:r>
              <a:rPr lang="en-AU" sz="1500"/>
              <a:t>: Maximum heart rate achieved during exercise.</a:t>
            </a:r>
          </a:p>
          <a:p>
            <a:pPr>
              <a:buFont typeface="+mj-lt"/>
              <a:buAutoNum type="arabicPeriod"/>
            </a:pPr>
            <a:r>
              <a:rPr lang="en-AU" sz="1500" b="1"/>
              <a:t>exercise angina</a:t>
            </a:r>
            <a:r>
              <a:rPr lang="en-AU" sz="1500"/>
              <a:t>: Exercise-induced angina (1 = yes, 0 = no).</a:t>
            </a:r>
          </a:p>
          <a:p>
            <a:pPr>
              <a:buFont typeface="+mj-lt"/>
              <a:buAutoNum type="arabicPeriod"/>
            </a:pPr>
            <a:r>
              <a:rPr lang="en-AU" sz="1500" b="1"/>
              <a:t>oldpeak</a:t>
            </a:r>
            <a:r>
              <a:rPr lang="en-AU" sz="1500"/>
              <a:t>: Depression induced by exercise relative to rest (in mm).</a:t>
            </a:r>
          </a:p>
          <a:p>
            <a:pPr>
              <a:buFont typeface="+mj-lt"/>
              <a:buAutoNum type="arabicPeriod"/>
            </a:pPr>
            <a:r>
              <a:rPr lang="en-AU" sz="1500" b="1"/>
              <a:t>ST slope</a:t>
            </a:r>
            <a:r>
              <a:rPr lang="en-AU" sz="1500"/>
              <a:t>: Slope of the peak exercise ST segment (categorical variable with different slopes).</a:t>
            </a:r>
          </a:p>
          <a:p>
            <a:endParaRPr lang="en-AU" sz="1500" b="1"/>
          </a:p>
          <a:p>
            <a:endParaRPr lang="en-AU" sz="1500"/>
          </a:p>
        </p:txBody>
      </p:sp>
    </p:spTree>
    <p:extLst>
      <p:ext uri="{BB962C8B-B14F-4D97-AF65-F5344CB8AC3E}">
        <p14:creationId xmlns:p14="http://schemas.microsoft.com/office/powerpoint/2010/main" val="197601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95FC-9130-D5C2-C2B3-6FD61279B10E}"/>
              </a:ext>
            </a:extLst>
          </p:cNvPr>
          <p:cNvSpPr>
            <a:spLocks noGrp="1"/>
          </p:cNvSpPr>
          <p:nvPr>
            <p:ph type="title"/>
          </p:nvPr>
        </p:nvSpPr>
        <p:spPr>
          <a:xfrm>
            <a:off x="542260" y="365125"/>
            <a:ext cx="10811540" cy="921415"/>
          </a:xfrm>
        </p:spPr>
        <p:txBody>
          <a:bodyPr>
            <a:normAutofit fontScale="90000"/>
          </a:bodyPr>
          <a:lstStyle/>
          <a:p>
            <a:r>
              <a:rPr lang="en-AU" dirty="0"/>
              <a:t>Data Description</a:t>
            </a:r>
            <a:br>
              <a:rPr lang="en-AU" dirty="0"/>
            </a:br>
            <a:r>
              <a:rPr lang="en-AU" dirty="0"/>
              <a:t>Preprocessing Steps</a:t>
            </a:r>
          </a:p>
        </p:txBody>
      </p:sp>
      <p:graphicFrame>
        <p:nvGraphicFramePr>
          <p:cNvPr id="15" name="Content Placeholder 2">
            <a:extLst>
              <a:ext uri="{FF2B5EF4-FFF2-40B4-BE49-F238E27FC236}">
                <a16:creationId xmlns:a16="http://schemas.microsoft.com/office/drawing/2014/main" id="{74D5559A-20F7-DC2B-2AD3-24F6681FC678}"/>
              </a:ext>
            </a:extLst>
          </p:cNvPr>
          <p:cNvGraphicFramePr>
            <a:graphicFrameLocks noGrp="1"/>
          </p:cNvGraphicFramePr>
          <p:nvPr>
            <p:ph idx="1"/>
          </p:nvPr>
        </p:nvGraphicFramePr>
        <p:xfrm>
          <a:off x="308344" y="1903228"/>
          <a:ext cx="10960395" cy="2881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39F667D-869B-55EE-E156-D86BBE944309}"/>
              </a:ext>
            </a:extLst>
          </p:cNvPr>
          <p:cNvSpPr>
            <a:spLocks noGrp="1"/>
          </p:cNvSpPr>
          <p:nvPr>
            <p:ph type="sldNum" sz="quarter" idx="12"/>
          </p:nvPr>
        </p:nvSpPr>
        <p:spPr/>
        <p:txBody>
          <a:bodyPr/>
          <a:lstStyle/>
          <a:p>
            <a:fld id="{96EA62D4-DC6A-474C-9635-491F1CC228B9}" type="slidenum">
              <a:rPr lang="en-AU" smtClean="0"/>
              <a:t>3</a:t>
            </a:fld>
            <a:endParaRPr lang="en-AU"/>
          </a:p>
        </p:txBody>
      </p:sp>
      <p:sp>
        <p:nvSpPr>
          <p:cNvPr id="5" name="Rectangle 1">
            <a:extLst>
              <a:ext uri="{FF2B5EF4-FFF2-40B4-BE49-F238E27FC236}">
                <a16:creationId xmlns:a16="http://schemas.microsoft.com/office/drawing/2014/main" id="{FB3FED4A-011E-C0F8-FE4D-431B28902B1C}"/>
              </a:ext>
            </a:extLst>
          </p:cNvPr>
          <p:cNvSpPr>
            <a:spLocks noChangeArrowheads="1"/>
          </p:cNvSpPr>
          <p:nvPr/>
        </p:nvSpPr>
        <p:spPr bwMode="auto">
          <a:xfrm>
            <a:off x="1892595" y="-30769"/>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0F1FEAA-8D74-842A-88FE-7880681F9052}"/>
              </a:ext>
            </a:extLst>
          </p:cNvPr>
          <p:cNvSpPr>
            <a:spLocks noChangeArrowheads="1"/>
          </p:cNvSpPr>
          <p:nvPr/>
        </p:nvSpPr>
        <p:spPr bwMode="auto">
          <a:xfrm>
            <a:off x="0" y="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51FB5D3-F5C2-08A5-E1FE-F7F5A124949B}"/>
              </a:ext>
            </a:extLst>
          </p:cNvPr>
          <p:cNvSpPr>
            <a:spLocks noChangeArrowheads="1"/>
          </p:cNvSpPr>
          <p:nvPr/>
        </p:nvSpPr>
        <p:spPr bwMode="auto">
          <a:xfrm>
            <a:off x="152400" y="2425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2A506-B5F7-F2A5-27B4-1343504D358C}"/>
              </a:ext>
            </a:extLst>
          </p:cNvPr>
          <p:cNvSpPr>
            <a:spLocks noChangeArrowheads="1"/>
          </p:cNvSpPr>
          <p:nvPr/>
        </p:nvSpPr>
        <p:spPr bwMode="auto">
          <a:xfrm>
            <a:off x="152400" y="15240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42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2FA6C-869C-23EF-5F9A-F0A13A3CB32F}"/>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3800" b="1"/>
              <a:t>Correlation Matrix</a:t>
            </a:r>
            <a:br>
              <a:rPr lang="en-US" sz="3800" b="1"/>
            </a:br>
            <a:r>
              <a:rPr lang="en-US" sz="3800" b="1"/>
              <a:t>Title:</a:t>
            </a:r>
            <a:r>
              <a:rPr lang="en-US" sz="3800"/>
              <a:t> Correlation Matrix Analysis</a:t>
            </a:r>
            <a:br>
              <a:rPr lang="en-US" sz="3800"/>
            </a:br>
            <a:endParaRPr lang="en-US" sz="3800"/>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CAA8D0-6294-33AA-45BE-C187D06EB931}"/>
              </a:ext>
            </a:extLst>
          </p:cNvPr>
          <p:cNvSpPr/>
          <p:nvPr/>
        </p:nvSpPr>
        <p:spPr>
          <a:xfrm>
            <a:off x="640080" y="2706624"/>
            <a:ext cx="6894576" cy="3483864"/>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AU" sz="2400" b="1" dirty="0"/>
              <a:t>Strong Negative Correlations:</a:t>
            </a:r>
            <a:r>
              <a:rPr lang="en-AU" sz="2400" dirty="0"/>
              <a:t> Max heart rate and cholesterol are negatively correlated with heart disease risk.</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ptos" panose="020B0004020202020204" pitchFamily="34" charset="0"/>
              </a:rPr>
              <a:t>Strong Correlations with Target:</a:t>
            </a: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ptos" panose="020B0004020202020204" pitchFamily="34" charset="0"/>
              </a:rPr>
              <a:t>Positive:</a:t>
            </a: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Chest Pain Type (0.471)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Exercise Angina (0.494)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ptos" panose="020B0004020202020204" pitchFamily="34" charset="0"/>
              </a:rPr>
              <a:t>Oldpeak</a:t>
            </a:r>
            <a:r>
              <a:rPr kumimoji="0" lang="en-US" altLang="en-US" sz="2400" b="0" i="0" u="none" strike="noStrike" cap="none" normalizeH="0" baseline="0" dirty="0">
                <a:ln>
                  <a:noFill/>
                </a:ln>
                <a:solidFill>
                  <a:schemeClr val="tx1"/>
                </a:solidFill>
                <a:effectLst/>
                <a:latin typeface="Aptos" panose="020B0004020202020204" pitchFamily="34" charset="0"/>
              </a:rPr>
              <a:t> (0.404)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ST Slope (0.553)</a:t>
            </a:r>
          </a:p>
          <a:p>
            <a:pPr indent="-228600">
              <a:lnSpc>
                <a:spcPct val="90000"/>
              </a:lnSpc>
              <a:spcAft>
                <a:spcPts val="600"/>
              </a:spcAft>
              <a:buFont typeface="Arial" panose="020B0604020202020204" pitchFamily="34" charset="0"/>
              <a:buChar char="•"/>
            </a:pPr>
            <a:endParaRPr lang="en-US" sz="2200" dirty="0">
              <a:solidFill>
                <a:schemeClr val="tx1"/>
              </a:solidFill>
            </a:endParaRPr>
          </a:p>
        </p:txBody>
      </p:sp>
      <p:pic>
        <p:nvPicPr>
          <p:cNvPr id="21" name="Content Placeholder 20" descr="A graph of a number of numbers&#10;&#10;Description automatically generated with medium confidence">
            <a:extLst>
              <a:ext uri="{FF2B5EF4-FFF2-40B4-BE49-F238E27FC236}">
                <a16:creationId xmlns:a16="http://schemas.microsoft.com/office/drawing/2014/main" id="{94637CA1-3099-BEDB-2ABE-C5C20F70EEBA}"/>
              </a:ext>
            </a:extLst>
          </p:cNvPr>
          <p:cNvPicPr>
            <a:picLocks noGrp="1" noChangeAspect="1"/>
          </p:cNvPicPr>
          <p:nvPr>
            <p:ph idx="1"/>
          </p:nvPr>
        </p:nvPicPr>
        <p:blipFill>
          <a:blip r:embed="rId2"/>
          <a:stretch>
            <a:fillRect/>
          </a:stretch>
        </p:blipFill>
        <p:spPr>
          <a:xfrm>
            <a:off x="8143004" y="329183"/>
            <a:ext cx="3455888" cy="3429969"/>
          </a:xfrm>
          <a:prstGeom prst="rect">
            <a:avLst/>
          </a:prstGeom>
        </p:spPr>
      </p:pic>
      <p:pic>
        <p:nvPicPr>
          <p:cNvPr id="8" name="Picture 7" descr="A graph of a number of blue bars&#10;&#10;Description automatically generated with medium confidence">
            <a:extLst>
              <a:ext uri="{FF2B5EF4-FFF2-40B4-BE49-F238E27FC236}">
                <a16:creationId xmlns:a16="http://schemas.microsoft.com/office/drawing/2014/main" id="{D9B35C9E-D61A-CAA1-8C26-B8860A9774EB}"/>
              </a:ext>
            </a:extLst>
          </p:cNvPr>
          <p:cNvPicPr>
            <a:picLocks noChangeAspect="1"/>
          </p:cNvPicPr>
          <p:nvPr/>
        </p:nvPicPr>
        <p:blipFill>
          <a:blip r:embed="rId3"/>
          <a:stretch>
            <a:fillRect/>
          </a:stretch>
        </p:blipFill>
        <p:spPr>
          <a:xfrm>
            <a:off x="7863840" y="4602904"/>
            <a:ext cx="3995928" cy="1128849"/>
          </a:xfrm>
          <a:prstGeom prst="rect">
            <a:avLst/>
          </a:prstGeom>
        </p:spPr>
      </p:pic>
      <p:sp>
        <p:nvSpPr>
          <p:cNvPr id="4" name="Slide Number Placeholder 3">
            <a:extLst>
              <a:ext uri="{FF2B5EF4-FFF2-40B4-BE49-F238E27FC236}">
                <a16:creationId xmlns:a16="http://schemas.microsoft.com/office/drawing/2014/main" id="{6F35BA29-4BED-37EF-5EC3-24C97B9082B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6EA62D4-DC6A-474C-9635-491F1CC228B9}" type="slidenum">
              <a:rPr lang="en-US" smtClean="0">
                <a:solidFill>
                  <a:schemeClr val="tx1">
                    <a:tint val="75000"/>
                  </a:schemeClr>
                </a:solidFill>
              </a:rPr>
              <a:pPr>
                <a:spcAft>
                  <a:spcPts val="600"/>
                </a:spcAft>
              </a:pPr>
              <a:t>4</a:t>
            </a:fld>
            <a:endParaRPr lang="en-US">
              <a:solidFill>
                <a:schemeClr val="tx1">
                  <a:tint val="75000"/>
                </a:schemeClr>
              </a:solidFill>
            </a:endParaRPr>
          </a:p>
        </p:txBody>
      </p:sp>
    </p:spTree>
    <p:extLst>
      <p:ext uri="{BB962C8B-B14F-4D97-AF65-F5344CB8AC3E}">
        <p14:creationId xmlns:p14="http://schemas.microsoft.com/office/powerpoint/2010/main" val="209710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53A48752-AEF2-EF08-F9AB-BE5ACB04C16B}"/>
              </a:ext>
            </a:extLst>
          </p:cNvPr>
          <p:cNvSpPr>
            <a:spLocks noGrp="1" noChangeArrowheads="1"/>
          </p:cNvSpPr>
          <p:nvPr>
            <p:ph type="title"/>
          </p:nvPr>
        </p:nvSpPr>
        <p:spPr bwMode="auto">
          <a:xfrm>
            <a:off x="643465" y="3505199"/>
            <a:ext cx="4809068" cy="26081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ctr" defTabSz="914400" rtl="0" eaLnBrk="0" fontAlgn="base" latinLnBrk="0" hangingPunct="0">
              <a:spcBef>
                <a:spcPct val="0"/>
              </a:spcBef>
              <a:spcAft>
                <a:spcPct val="0"/>
              </a:spcAft>
              <a:buClrTx/>
              <a:buSzTx/>
              <a:buFontTx/>
              <a:buNone/>
              <a:tabLst/>
            </a:pPr>
            <a:endParaRPr kumimoji="0" lang="en-US" altLang="en-US" sz="1300" b="0" i="0" u="none" strike="noStrike" cap="none" normalizeH="0" baseline="0">
              <a:ln>
                <a:noFill/>
              </a:ln>
              <a:effectLst/>
              <a:latin typeface="Arial" panose="020B0604020202020204" pitchFamily="34" charset="0"/>
            </a:endParaRPr>
          </a:p>
          <a:p>
            <a:pPr algn="ctr">
              <a:buFont typeface="Arial" panose="020B0604020202020204" pitchFamily="34" charset="0"/>
              <a:buChar char="•"/>
            </a:pPr>
            <a:r>
              <a:rPr lang="en-AU" sz="1300" b="1"/>
              <a:t>The primary goal of this analysis was to evaluate and compare the performance of two predictive models—Random Forest and Logistic Regression—in forecasting the likelihood of heart disease. Our aim is to identify the model that provides the most accurate and reliable predictions, which can be critical for improving patient outcomes and guiding clinical decisions.</a:t>
            </a:r>
            <a:br>
              <a:rPr lang="en-AU" sz="1300" b="1"/>
            </a:br>
            <a:r>
              <a:rPr lang="en-AU" sz="1300" b="1"/>
              <a:t>Context</a:t>
            </a:r>
            <a:br>
              <a:rPr lang="en-AU" sz="1300" b="1"/>
            </a:br>
            <a:br>
              <a:rPr kumimoji="0" lang="en-US" altLang="en-US" sz="1300" b="0" i="0" u="none" strike="noStrike" cap="none" normalizeH="0" baseline="0">
                <a:ln>
                  <a:noFill/>
                </a:ln>
                <a:effectLst/>
                <a:latin typeface="Arial" panose="020B0604020202020204" pitchFamily="34" charset="0"/>
              </a:rPr>
            </a:br>
            <a:endParaRPr kumimoji="0" lang="en-US" altLang="en-US" sz="1300" b="0" i="0" u="none" strike="noStrike" cap="none" normalizeH="0" baseline="0">
              <a:ln>
                <a:noFill/>
              </a:ln>
              <a:effectLst/>
              <a:latin typeface="Arial" panose="020B0604020202020204" pitchFamily="34" charset="0"/>
            </a:endParaRPr>
          </a:p>
          <a:p>
            <a:pPr marL="0" marR="0" lvl="0" indent="0" algn="ctr" defTabSz="914400" rtl="0" eaLnBrk="0" fontAlgn="base" latinLnBrk="0" hangingPunct="0">
              <a:spcBef>
                <a:spcPct val="0"/>
              </a:spcBef>
              <a:spcAft>
                <a:spcPct val="0"/>
              </a:spcAft>
              <a:buClrTx/>
              <a:buSzTx/>
              <a:buFontTx/>
              <a:buChar char="•"/>
              <a:tabLst/>
            </a:pPr>
            <a:endParaRPr kumimoji="0" lang="en-US" altLang="en-US" sz="1300" b="0" i="0" u="none" strike="noStrike" cap="none" normalizeH="0" baseline="0">
              <a:ln>
                <a:noFill/>
              </a:ln>
              <a:effectLst/>
              <a:latin typeface="Arial" panose="020B0604020202020204" pitchFamily="34" charset="0"/>
            </a:endParaRPr>
          </a:p>
        </p:txBody>
      </p:sp>
      <p:pic>
        <p:nvPicPr>
          <p:cNvPr id="28" name="Graphic 27" descr="Heart Organ">
            <a:extLst>
              <a:ext uri="{FF2B5EF4-FFF2-40B4-BE49-F238E27FC236}">
                <a16:creationId xmlns:a16="http://schemas.microsoft.com/office/drawing/2014/main" id="{AF5B5E50-F564-5BA7-06AA-EBD50B2AE2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2519363"/>
            <a:ext cx="914400" cy="914400"/>
          </a:xfrm>
          <a:prstGeom prst="rect">
            <a:avLst/>
          </a:prstGeom>
        </p:spPr>
      </p:pic>
      <p:sp>
        <p:nvSpPr>
          <p:cNvPr id="3" name="Content Placeholder 2">
            <a:extLst>
              <a:ext uri="{FF2B5EF4-FFF2-40B4-BE49-F238E27FC236}">
                <a16:creationId xmlns:a16="http://schemas.microsoft.com/office/drawing/2014/main" id="{61B9C37C-E9A1-F314-81A0-DB9974FF8A9D}"/>
              </a:ext>
            </a:extLst>
          </p:cNvPr>
          <p:cNvSpPr>
            <a:spLocks noGrp="1"/>
          </p:cNvSpPr>
          <p:nvPr>
            <p:ph idx="1"/>
          </p:nvPr>
        </p:nvSpPr>
        <p:spPr>
          <a:xfrm>
            <a:off x="6007100" y="643467"/>
            <a:ext cx="5668433" cy="5401733"/>
          </a:xfrm>
        </p:spPr>
        <p:txBody>
          <a:bodyPr anchor="ctr">
            <a:normAutofit/>
          </a:bodyPr>
          <a:lstStyle/>
          <a:p>
            <a:pPr marL="0" indent="0">
              <a:buNone/>
            </a:pPr>
            <a:endParaRPr lang="en-AU" sz="1700"/>
          </a:p>
          <a:p>
            <a:pPr marL="0" indent="0">
              <a:buNone/>
            </a:pPr>
            <a:endParaRPr lang="en-AU" sz="1700"/>
          </a:p>
          <a:p>
            <a:pPr marL="0" indent="0">
              <a:buNone/>
            </a:pPr>
            <a:endParaRPr lang="en-AU" sz="1700"/>
          </a:p>
          <a:p>
            <a:pPr marL="0" indent="0">
              <a:buNone/>
            </a:pPr>
            <a:endParaRPr lang="en-AU" sz="1700"/>
          </a:p>
          <a:p>
            <a:pPr marL="0" indent="0">
              <a:buNone/>
            </a:pPr>
            <a:endParaRPr lang="en-AU" sz="1700"/>
          </a:p>
          <a:p>
            <a:r>
              <a:rPr lang="en-AU" sz="1700" b="1">
                <a:latin typeface="Arial" panose="020B0604020202020204" pitchFamily="34" charset="0"/>
                <a:cs typeface="Arial" panose="020B0604020202020204" pitchFamily="34" charset="0"/>
              </a:rPr>
              <a:t> Logistic Regression</a:t>
            </a:r>
          </a:p>
          <a:p>
            <a:r>
              <a:rPr lang="en-AU" sz="1700">
                <a:latin typeface="Arial" panose="020B0604020202020204" pitchFamily="34" charset="0"/>
                <a:cs typeface="Arial" panose="020B0604020202020204" pitchFamily="34" charset="0"/>
              </a:rPr>
              <a:t>Accuracy: 87%</a:t>
            </a:r>
          </a:p>
          <a:p>
            <a:r>
              <a:rPr lang="en-AU" sz="1700">
                <a:latin typeface="Arial" panose="020B0604020202020204" pitchFamily="34" charset="0"/>
                <a:cs typeface="Arial" panose="020B0604020202020204" pitchFamily="34" charset="0"/>
              </a:rPr>
              <a:t>Class 0 (No Heart Disease):</a:t>
            </a:r>
          </a:p>
          <a:p>
            <a:pPr>
              <a:buFont typeface="Arial" panose="020B0604020202020204" pitchFamily="34" charset="0"/>
              <a:buChar char="•"/>
            </a:pPr>
            <a:r>
              <a:rPr lang="en-AU" sz="1700">
                <a:latin typeface="Arial" panose="020B0604020202020204" pitchFamily="34" charset="0"/>
                <a:cs typeface="Arial" panose="020B0604020202020204" pitchFamily="34" charset="0"/>
              </a:rPr>
              <a:t>Precision: 87%</a:t>
            </a:r>
          </a:p>
          <a:p>
            <a:pPr>
              <a:buFont typeface="Arial" panose="020B0604020202020204" pitchFamily="34" charset="0"/>
              <a:buChar char="•"/>
            </a:pPr>
            <a:r>
              <a:rPr lang="en-AU" sz="1700">
                <a:latin typeface="Arial" panose="020B0604020202020204" pitchFamily="34" charset="0"/>
                <a:cs typeface="Arial" panose="020B0604020202020204" pitchFamily="34" charset="0"/>
              </a:rPr>
              <a:t>Recall: 81%</a:t>
            </a:r>
          </a:p>
          <a:p>
            <a:r>
              <a:rPr lang="en-AU" sz="1700">
                <a:latin typeface="Arial" panose="020B0604020202020204" pitchFamily="34" charset="0"/>
                <a:cs typeface="Arial" panose="020B0604020202020204" pitchFamily="34" charset="0"/>
              </a:rPr>
              <a:t>Class 1 (Heart Disease):</a:t>
            </a:r>
          </a:p>
          <a:p>
            <a:pPr>
              <a:buFont typeface="Arial" panose="020B0604020202020204" pitchFamily="34" charset="0"/>
              <a:buChar char="•"/>
            </a:pPr>
            <a:r>
              <a:rPr lang="en-AU" sz="1700">
                <a:latin typeface="Arial" panose="020B0604020202020204" pitchFamily="34" charset="0"/>
                <a:cs typeface="Arial" panose="020B0604020202020204" pitchFamily="34" charset="0"/>
              </a:rPr>
              <a:t>Precision: 86%</a:t>
            </a:r>
          </a:p>
          <a:p>
            <a:pPr>
              <a:buFont typeface="Arial" panose="020B0604020202020204" pitchFamily="34" charset="0"/>
              <a:buChar char="•"/>
            </a:pPr>
            <a:r>
              <a:rPr lang="en-AU" sz="1700">
                <a:latin typeface="Arial" panose="020B0604020202020204" pitchFamily="34" charset="0"/>
                <a:cs typeface="Arial" panose="020B0604020202020204" pitchFamily="34" charset="0"/>
              </a:rPr>
              <a:t>Recall: 91%</a:t>
            </a:r>
          </a:p>
          <a:p>
            <a:r>
              <a:rPr lang="en-AU" sz="1700">
                <a:latin typeface="Arial" panose="020B0604020202020204" pitchFamily="34" charset="0"/>
                <a:cs typeface="Arial" panose="020B0604020202020204" pitchFamily="34" charset="0"/>
              </a:rPr>
              <a:t>Summary: The model performs well, accurately predicting heart disease with high precision and recall.</a:t>
            </a:r>
          </a:p>
          <a:p>
            <a:pPr marL="0" indent="0">
              <a:buNone/>
            </a:pPr>
            <a:endParaRPr lang="en-AU" sz="1700">
              <a:latin typeface="Arial" panose="020B0604020202020204" pitchFamily="34" charset="0"/>
              <a:cs typeface="Arial" panose="020B0604020202020204" pitchFamily="34" charset="0"/>
            </a:endParaRPr>
          </a:p>
          <a:p>
            <a:pPr marL="0" indent="0">
              <a:buNone/>
            </a:pPr>
            <a:endParaRPr lang="en-AU" sz="1700"/>
          </a:p>
          <a:p>
            <a:pPr marL="0" indent="0">
              <a:buNone/>
            </a:pPr>
            <a:endParaRPr lang="en-AU" sz="1700"/>
          </a:p>
          <a:p>
            <a:pPr marL="0" indent="0">
              <a:buNone/>
            </a:pPr>
            <a:endParaRPr lang="en-AU" sz="1700"/>
          </a:p>
          <a:p>
            <a:pPr marL="0" indent="0">
              <a:buNone/>
            </a:pPr>
            <a:endParaRPr lang="en-AU" sz="1700"/>
          </a:p>
          <a:p>
            <a:pPr marL="0" indent="0">
              <a:buNone/>
            </a:pPr>
            <a:endParaRPr lang="en-AU" sz="1700"/>
          </a:p>
          <a:p>
            <a:pPr marL="0" indent="0">
              <a:buNone/>
            </a:pPr>
            <a:endParaRPr lang="en-AU" sz="1700"/>
          </a:p>
          <a:p>
            <a:pPr marL="0" indent="0">
              <a:buNone/>
            </a:pPr>
            <a:endParaRPr lang="en-AU" sz="1700"/>
          </a:p>
          <a:p>
            <a:pPr marL="0" indent="0">
              <a:buNone/>
            </a:pPr>
            <a:endParaRPr lang="en-AU" sz="1700"/>
          </a:p>
          <a:p>
            <a:pPr marL="0" indent="0">
              <a:buNone/>
            </a:pPr>
            <a:endParaRPr lang="en-AU" sz="1700"/>
          </a:p>
          <a:p>
            <a:pPr marL="0" indent="0">
              <a:buNone/>
            </a:pPr>
            <a:endParaRPr lang="en-AU" sz="1700"/>
          </a:p>
        </p:txBody>
      </p:sp>
      <p:sp>
        <p:nvSpPr>
          <p:cNvPr id="4" name="Slide Number Placeholder 3">
            <a:extLst>
              <a:ext uri="{FF2B5EF4-FFF2-40B4-BE49-F238E27FC236}">
                <a16:creationId xmlns:a16="http://schemas.microsoft.com/office/drawing/2014/main" id="{65FD8A74-5F19-762C-2AB5-1BE1AE2DD5E5}"/>
              </a:ext>
            </a:extLst>
          </p:cNvPr>
          <p:cNvSpPr>
            <a:spLocks noGrp="1"/>
          </p:cNvSpPr>
          <p:nvPr>
            <p:ph type="sldNum" sz="quarter" idx="12"/>
          </p:nvPr>
        </p:nvSpPr>
        <p:spPr>
          <a:xfrm>
            <a:off x="8610600" y="6356350"/>
            <a:ext cx="2743200" cy="365125"/>
          </a:xfrm>
        </p:spPr>
        <p:txBody>
          <a:bodyPr>
            <a:normAutofit/>
          </a:bodyPr>
          <a:lstStyle/>
          <a:p>
            <a:pPr>
              <a:spcAft>
                <a:spcPts val="600"/>
              </a:spcAft>
            </a:pPr>
            <a:fld id="{96EA62D4-DC6A-474C-9635-491F1CC228B9}" type="slidenum">
              <a:rPr lang="en-AU" smtClean="0"/>
              <a:pPr>
                <a:spcAft>
                  <a:spcPts val="600"/>
                </a:spcAft>
              </a:pPr>
              <a:t>5</a:t>
            </a:fld>
            <a:endParaRPr lang="en-AU"/>
          </a:p>
        </p:txBody>
      </p:sp>
    </p:spTree>
    <p:extLst>
      <p:ext uri="{BB962C8B-B14F-4D97-AF65-F5344CB8AC3E}">
        <p14:creationId xmlns:p14="http://schemas.microsoft.com/office/powerpoint/2010/main" val="327766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818DF-60C8-FB37-0D80-A17F19040476}"/>
              </a:ext>
            </a:extLst>
          </p:cNvPr>
          <p:cNvSpPr>
            <a:spLocks noGrp="1"/>
          </p:cNvSpPr>
          <p:nvPr>
            <p:ph type="title"/>
          </p:nvPr>
        </p:nvSpPr>
        <p:spPr>
          <a:xfrm>
            <a:off x="5297762" y="329184"/>
            <a:ext cx="6251110" cy="1783080"/>
          </a:xfrm>
        </p:spPr>
        <p:txBody>
          <a:bodyPr anchor="b">
            <a:normAutofit/>
          </a:bodyPr>
          <a:lstStyle/>
          <a:p>
            <a:r>
              <a:rPr lang="en-AU" sz="5400" b="1"/>
              <a:t>Random Forest Performance</a:t>
            </a:r>
            <a:endParaRPr lang="en-AU" sz="5400"/>
          </a:p>
        </p:txBody>
      </p:sp>
      <p:pic>
        <p:nvPicPr>
          <p:cNvPr id="6" name="Picture 5" descr="Stethoscope">
            <a:extLst>
              <a:ext uri="{FF2B5EF4-FFF2-40B4-BE49-F238E27FC236}">
                <a16:creationId xmlns:a16="http://schemas.microsoft.com/office/drawing/2014/main" id="{43C70B0D-1C2E-01D9-07F8-9C9585891D8A}"/>
              </a:ext>
            </a:extLst>
          </p:cNvPr>
          <p:cNvPicPr>
            <a:picLocks noChangeAspect="1"/>
          </p:cNvPicPr>
          <p:nvPr/>
        </p:nvPicPr>
        <p:blipFill>
          <a:blip r:embed="rId2"/>
          <a:srcRect l="30098" r="245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742E1E-5272-1D67-FAD7-051F0628B312}"/>
              </a:ext>
            </a:extLst>
          </p:cNvPr>
          <p:cNvSpPr>
            <a:spLocks noGrp="1"/>
          </p:cNvSpPr>
          <p:nvPr>
            <p:ph idx="1"/>
          </p:nvPr>
        </p:nvSpPr>
        <p:spPr>
          <a:xfrm>
            <a:off x="5297762" y="2706624"/>
            <a:ext cx="6251110" cy="3483864"/>
          </a:xfrm>
        </p:spPr>
        <p:txBody>
          <a:bodyPr>
            <a:normAutofit/>
          </a:bodyPr>
          <a:lstStyle/>
          <a:p>
            <a:pPr marL="0" indent="0">
              <a:buNone/>
            </a:pPr>
            <a:endParaRPr lang="en-AU" sz="1500" b="1" dirty="0"/>
          </a:p>
          <a:p>
            <a:r>
              <a:rPr lang="en-AU" sz="1500" b="1" dirty="0"/>
              <a:t>Accuracy</a:t>
            </a:r>
            <a:r>
              <a:rPr lang="en-AU" sz="1500" dirty="0"/>
              <a:t>: 95%</a:t>
            </a:r>
          </a:p>
          <a:p>
            <a:r>
              <a:rPr lang="en-AU" sz="1500" b="1" dirty="0"/>
              <a:t>Class 0 (No Heart Disease)</a:t>
            </a:r>
            <a:r>
              <a:rPr lang="en-AU" sz="1500" dirty="0"/>
              <a:t>:</a:t>
            </a:r>
          </a:p>
          <a:p>
            <a:pPr>
              <a:buFont typeface="Arial" panose="020B0604020202020204" pitchFamily="34" charset="0"/>
              <a:buChar char="•"/>
            </a:pPr>
            <a:r>
              <a:rPr lang="en-AU" sz="1500" b="1" dirty="0"/>
              <a:t>Precision</a:t>
            </a:r>
            <a:r>
              <a:rPr lang="en-AU" sz="1500" dirty="0"/>
              <a:t>: 96%</a:t>
            </a:r>
          </a:p>
          <a:p>
            <a:pPr>
              <a:buFont typeface="Arial" panose="020B0604020202020204" pitchFamily="34" charset="0"/>
              <a:buChar char="•"/>
            </a:pPr>
            <a:r>
              <a:rPr lang="en-AU" sz="1500" b="1" dirty="0"/>
              <a:t>Recall</a:t>
            </a:r>
            <a:r>
              <a:rPr lang="en-AU" sz="1500" dirty="0"/>
              <a:t>: 92%</a:t>
            </a:r>
          </a:p>
          <a:p>
            <a:r>
              <a:rPr lang="en-AU" sz="1500" b="1" dirty="0"/>
              <a:t>Class 1 (Heart Disease)</a:t>
            </a:r>
            <a:r>
              <a:rPr lang="en-AU" sz="1500" dirty="0"/>
              <a:t>:</a:t>
            </a:r>
          </a:p>
          <a:p>
            <a:pPr>
              <a:buFont typeface="Arial" panose="020B0604020202020204" pitchFamily="34" charset="0"/>
              <a:buChar char="•"/>
            </a:pPr>
            <a:r>
              <a:rPr lang="en-AU" sz="1500" b="1" dirty="0"/>
              <a:t>Precision</a:t>
            </a:r>
            <a:r>
              <a:rPr lang="en-AU" sz="1500" dirty="0"/>
              <a:t>: 93%</a:t>
            </a:r>
          </a:p>
          <a:p>
            <a:pPr>
              <a:buFont typeface="Arial" panose="020B0604020202020204" pitchFamily="34" charset="0"/>
              <a:buChar char="•"/>
            </a:pPr>
            <a:r>
              <a:rPr lang="en-AU" sz="1500" b="1" dirty="0"/>
              <a:t>Recall</a:t>
            </a:r>
            <a:r>
              <a:rPr lang="en-AU" sz="1500" dirty="0"/>
              <a:t>: 97%</a:t>
            </a:r>
          </a:p>
          <a:p>
            <a:r>
              <a:rPr lang="en-AU" sz="1500" b="1" dirty="0"/>
              <a:t>Summary</a:t>
            </a:r>
            <a:r>
              <a:rPr lang="en-AU" sz="1500" dirty="0"/>
              <a:t>: The Random Forest model achieves high accuracy with strong precision and recall, particularly excelling in identifying heart disease cases.</a:t>
            </a:r>
          </a:p>
          <a:p>
            <a:endParaRPr lang="en-AU" sz="1500" dirty="0"/>
          </a:p>
        </p:txBody>
      </p:sp>
      <p:sp>
        <p:nvSpPr>
          <p:cNvPr id="4" name="Slide Number Placeholder 3">
            <a:extLst>
              <a:ext uri="{FF2B5EF4-FFF2-40B4-BE49-F238E27FC236}">
                <a16:creationId xmlns:a16="http://schemas.microsoft.com/office/drawing/2014/main" id="{9DFCF2F0-F6FE-60F8-8F77-8C163BEED4FE}"/>
              </a:ext>
            </a:extLst>
          </p:cNvPr>
          <p:cNvSpPr>
            <a:spLocks noGrp="1"/>
          </p:cNvSpPr>
          <p:nvPr>
            <p:ph type="sldNum" sz="quarter" idx="12"/>
          </p:nvPr>
        </p:nvSpPr>
        <p:spPr>
          <a:xfrm>
            <a:off x="10052978" y="6356350"/>
            <a:ext cx="1300821" cy="365125"/>
          </a:xfrm>
        </p:spPr>
        <p:txBody>
          <a:bodyPr>
            <a:normAutofit/>
          </a:bodyPr>
          <a:lstStyle/>
          <a:p>
            <a:pPr>
              <a:spcAft>
                <a:spcPts val="600"/>
              </a:spcAft>
            </a:pPr>
            <a:fld id="{96EA62D4-DC6A-474C-9635-491F1CC228B9}" type="slidenum">
              <a:rPr lang="en-AU" smtClean="0"/>
              <a:pPr>
                <a:spcAft>
                  <a:spcPts val="600"/>
                </a:spcAft>
              </a:pPr>
              <a:t>6</a:t>
            </a:fld>
            <a:endParaRPr lang="en-AU"/>
          </a:p>
        </p:txBody>
      </p:sp>
    </p:spTree>
    <p:extLst>
      <p:ext uri="{BB962C8B-B14F-4D97-AF65-F5344CB8AC3E}">
        <p14:creationId xmlns:p14="http://schemas.microsoft.com/office/powerpoint/2010/main" val="148693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CA9FCD5-8CD7-0658-3053-6CFBB03CF8A9}"/>
              </a:ext>
            </a:extLst>
          </p:cNvPr>
          <p:cNvSpPr>
            <a:spLocks noGrp="1"/>
          </p:cNvSpPr>
          <p:nvPr>
            <p:ph type="title"/>
          </p:nvPr>
        </p:nvSpPr>
        <p:spPr>
          <a:xfrm>
            <a:off x="497973" y="393380"/>
            <a:ext cx="7655427" cy="739881"/>
          </a:xfrm>
        </p:spPr>
        <p:txBody>
          <a:bodyPr vert="horz" lIns="91440" tIns="45720" rIns="91440" bIns="45720" rtlCol="0" anchor="b">
            <a:normAutofit fontScale="90000"/>
          </a:bodyPr>
          <a:lstStyle/>
          <a:p>
            <a:r>
              <a:rPr lang="en-US" sz="2700" b="1" dirty="0">
                <a:latin typeface="Aptos" panose="020B0004020202020204" pitchFamily="34" charset="0"/>
              </a:rPr>
              <a:t>Confusion Matrix Comparison: Logistic Regression vs. Random Forest</a:t>
            </a:r>
            <a:br>
              <a:rPr lang="en-US" sz="2000" b="1" dirty="0">
                <a:latin typeface="Aptos" panose="020B0004020202020204" pitchFamily="34" charset="0"/>
              </a:rPr>
            </a:br>
            <a:endParaRPr lang="en-US" sz="2000" dirty="0">
              <a:latin typeface="Aptos" panose="020B0004020202020204" pitchFamily="34" charset="0"/>
            </a:endParaRPr>
          </a:p>
        </p:txBody>
      </p:sp>
      <p:pic>
        <p:nvPicPr>
          <p:cNvPr id="8" name="Picture 7" descr="A graph showing a number of blue squares&#10;&#10;Description automatically generated">
            <a:extLst>
              <a:ext uri="{FF2B5EF4-FFF2-40B4-BE49-F238E27FC236}">
                <a16:creationId xmlns:a16="http://schemas.microsoft.com/office/drawing/2014/main" id="{C9937D43-7818-0A4B-AC75-02826E141508}"/>
              </a:ext>
            </a:extLst>
          </p:cNvPr>
          <p:cNvPicPr>
            <a:picLocks noChangeAspect="1"/>
          </p:cNvPicPr>
          <p:nvPr/>
        </p:nvPicPr>
        <p:blipFill>
          <a:blip r:embed="rId2"/>
          <a:stretch>
            <a:fillRect/>
          </a:stretch>
        </p:blipFill>
        <p:spPr>
          <a:xfrm>
            <a:off x="1756686" y="2337520"/>
            <a:ext cx="4018138" cy="3365190"/>
          </a:xfrm>
          <a:prstGeom prst="rect">
            <a:avLst/>
          </a:prstGeom>
        </p:spPr>
      </p:pic>
      <p:pic>
        <p:nvPicPr>
          <p:cNvPr id="12" name="Content Placeholder 11" descr="A blue squares with white text&#10;&#10;Description automatically generated">
            <a:extLst>
              <a:ext uri="{FF2B5EF4-FFF2-40B4-BE49-F238E27FC236}">
                <a16:creationId xmlns:a16="http://schemas.microsoft.com/office/drawing/2014/main" id="{CB6DE37B-A2A3-4D1F-3EC3-BBC928723E5D}"/>
              </a:ext>
            </a:extLst>
          </p:cNvPr>
          <p:cNvPicPr>
            <a:picLocks noGrp="1" noChangeAspect="1"/>
          </p:cNvPicPr>
          <p:nvPr>
            <p:ph idx="1"/>
          </p:nvPr>
        </p:nvPicPr>
        <p:blipFill>
          <a:blip r:embed="rId3"/>
          <a:stretch>
            <a:fillRect/>
          </a:stretch>
        </p:blipFill>
        <p:spPr>
          <a:xfrm>
            <a:off x="6231970" y="2337520"/>
            <a:ext cx="4427882" cy="3365190"/>
          </a:xfrm>
          <a:prstGeom prst="rect">
            <a:avLst/>
          </a:prstGeom>
        </p:spPr>
      </p:pic>
      <p:sp>
        <p:nvSpPr>
          <p:cNvPr id="57" name="Freeform: Shape 56">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B1C39D2-2D2E-39E7-BA2F-4B016C5EFAF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6EA62D4-DC6A-474C-9635-491F1CC228B9}" type="slidenum">
              <a:rPr lang="en-US" sz="1000" smtClean="0">
                <a:solidFill>
                  <a:schemeClr val="tx1">
                    <a:tint val="75000"/>
                  </a:schemeClr>
                </a:solidFill>
              </a:rPr>
              <a:pPr>
                <a:spcAft>
                  <a:spcPts val="600"/>
                </a:spcAft>
              </a:pPr>
              <a:t>7</a:t>
            </a:fld>
            <a:endParaRPr lang="en-US" sz="1000">
              <a:solidFill>
                <a:schemeClr val="tx1">
                  <a:tint val="75000"/>
                </a:schemeClr>
              </a:solidFill>
            </a:endParaRPr>
          </a:p>
        </p:txBody>
      </p:sp>
    </p:spTree>
    <p:extLst>
      <p:ext uri="{BB962C8B-B14F-4D97-AF65-F5344CB8AC3E}">
        <p14:creationId xmlns:p14="http://schemas.microsoft.com/office/powerpoint/2010/main" val="345854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ACE0-85ED-E6C5-4393-B9637322910D}"/>
              </a:ext>
            </a:extLst>
          </p:cNvPr>
          <p:cNvSpPr>
            <a:spLocks noGrp="1"/>
          </p:cNvSpPr>
          <p:nvPr>
            <p:ph type="title"/>
          </p:nvPr>
        </p:nvSpPr>
        <p:spPr/>
        <p:txBody>
          <a:bodyPr>
            <a:normAutofit/>
          </a:bodyPr>
          <a:lstStyle/>
          <a:p>
            <a:r>
              <a:rPr lang="en-AU" sz="2400" b="1" dirty="0">
                <a:latin typeface="Aptos" panose="020B0004020202020204" pitchFamily="34" charset="0"/>
              </a:rPr>
              <a:t>ROC Curve Analysis and AUC Comparison: Logistic Regression vs. Random Forest</a:t>
            </a:r>
          </a:p>
        </p:txBody>
      </p:sp>
      <p:pic>
        <p:nvPicPr>
          <p:cNvPr id="6" name="Content Placeholder 5">
            <a:extLst>
              <a:ext uri="{FF2B5EF4-FFF2-40B4-BE49-F238E27FC236}">
                <a16:creationId xmlns:a16="http://schemas.microsoft.com/office/drawing/2014/main" id="{82E3D3C3-7630-2210-A9BB-5BC2A005688B}"/>
              </a:ext>
            </a:extLst>
          </p:cNvPr>
          <p:cNvPicPr>
            <a:picLocks noGrp="1" noChangeAspect="1"/>
          </p:cNvPicPr>
          <p:nvPr>
            <p:ph idx="1"/>
          </p:nvPr>
        </p:nvPicPr>
        <p:blipFill>
          <a:blip r:embed="rId2"/>
          <a:stretch>
            <a:fillRect/>
          </a:stretch>
        </p:blipFill>
        <p:spPr>
          <a:xfrm>
            <a:off x="36367" y="1911646"/>
            <a:ext cx="5708590" cy="3989424"/>
          </a:xfrm>
        </p:spPr>
      </p:pic>
      <p:sp>
        <p:nvSpPr>
          <p:cNvPr id="4" name="Slide Number Placeholder 3">
            <a:extLst>
              <a:ext uri="{FF2B5EF4-FFF2-40B4-BE49-F238E27FC236}">
                <a16:creationId xmlns:a16="http://schemas.microsoft.com/office/drawing/2014/main" id="{8CB8EAED-5518-EE2F-D713-C63B543B8E46}"/>
              </a:ext>
            </a:extLst>
          </p:cNvPr>
          <p:cNvSpPr>
            <a:spLocks noGrp="1"/>
          </p:cNvSpPr>
          <p:nvPr>
            <p:ph type="sldNum" sz="quarter" idx="12"/>
          </p:nvPr>
        </p:nvSpPr>
        <p:spPr/>
        <p:txBody>
          <a:bodyPr/>
          <a:lstStyle/>
          <a:p>
            <a:fld id="{96EA62D4-DC6A-474C-9635-491F1CC228B9}" type="slidenum">
              <a:rPr lang="en-AU" smtClean="0"/>
              <a:t>8</a:t>
            </a:fld>
            <a:endParaRPr lang="en-AU"/>
          </a:p>
        </p:txBody>
      </p:sp>
      <p:pic>
        <p:nvPicPr>
          <p:cNvPr id="7" name="Picture 6">
            <a:extLst>
              <a:ext uri="{FF2B5EF4-FFF2-40B4-BE49-F238E27FC236}">
                <a16:creationId xmlns:a16="http://schemas.microsoft.com/office/drawing/2014/main" id="{D38D47FF-240D-7092-0EF2-6051BC5CF6F2}"/>
              </a:ext>
            </a:extLst>
          </p:cNvPr>
          <p:cNvPicPr>
            <a:picLocks noChangeAspect="1"/>
          </p:cNvPicPr>
          <p:nvPr/>
        </p:nvPicPr>
        <p:blipFill>
          <a:blip r:embed="rId3"/>
          <a:stretch>
            <a:fillRect/>
          </a:stretch>
        </p:blipFill>
        <p:spPr>
          <a:xfrm>
            <a:off x="5359064" y="1911646"/>
            <a:ext cx="5334795" cy="3287675"/>
          </a:xfrm>
          <a:prstGeom prst="rect">
            <a:avLst/>
          </a:prstGeom>
        </p:spPr>
      </p:pic>
      <p:pic>
        <p:nvPicPr>
          <p:cNvPr id="9" name="Picture 8">
            <a:extLst>
              <a:ext uri="{FF2B5EF4-FFF2-40B4-BE49-F238E27FC236}">
                <a16:creationId xmlns:a16="http://schemas.microsoft.com/office/drawing/2014/main" id="{EDAF1988-C702-FE3D-51DB-BF367B0077DF}"/>
              </a:ext>
            </a:extLst>
          </p:cNvPr>
          <p:cNvPicPr>
            <a:picLocks noChangeAspect="1"/>
          </p:cNvPicPr>
          <p:nvPr/>
        </p:nvPicPr>
        <p:blipFill>
          <a:blip r:embed="rId4"/>
          <a:stretch>
            <a:fillRect/>
          </a:stretch>
        </p:blipFill>
        <p:spPr>
          <a:xfrm>
            <a:off x="5396149" y="5188688"/>
            <a:ext cx="5373972" cy="531628"/>
          </a:xfrm>
          <a:prstGeom prst="rect">
            <a:avLst/>
          </a:prstGeom>
        </p:spPr>
      </p:pic>
    </p:spTree>
    <p:extLst>
      <p:ext uri="{BB962C8B-B14F-4D97-AF65-F5344CB8AC3E}">
        <p14:creationId xmlns:p14="http://schemas.microsoft.com/office/powerpoint/2010/main" val="22622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nt">
            <a:extLst>
              <a:ext uri="{FF2B5EF4-FFF2-40B4-BE49-F238E27FC236}">
                <a16:creationId xmlns:a16="http://schemas.microsoft.com/office/drawing/2014/main" id="{D380959B-464C-9ED8-C9EB-AB6FC997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5448" y="8300"/>
            <a:ext cx="10966551"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6B83858-ED7D-57B6-6CAA-83168807C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5"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5EA71-C733-2AA4-DB85-0E5C9FF0AA51}"/>
              </a:ext>
            </a:extLst>
          </p:cNvPr>
          <p:cNvSpPr>
            <a:spLocks noGrp="1"/>
          </p:cNvSpPr>
          <p:nvPr>
            <p:ph type="title"/>
          </p:nvPr>
        </p:nvSpPr>
        <p:spPr>
          <a:xfrm>
            <a:off x="6106390" y="759126"/>
            <a:ext cx="4596245" cy="1711119"/>
          </a:xfrm>
        </p:spPr>
        <p:txBody>
          <a:bodyPr anchor="ctr">
            <a:normAutofit/>
          </a:bodyPr>
          <a:lstStyle/>
          <a:p>
            <a:r>
              <a:rPr lang="en-AU" sz="3700" b="1">
                <a:latin typeface="Aptos" panose="020B0004020202020204" pitchFamily="34" charset="0"/>
              </a:rPr>
              <a:t>Why Random Forest Performs Well</a:t>
            </a:r>
          </a:p>
        </p:txBody>
      </p:sp>
      <p:sp>
        <p:nvSpPr>
          <p:cNvPr id="22" name="Rectangle 21">
            <a:extLst>
              <a:ext uri="{FF2B5EF4-FFF2-40B4-BE49-F238E27FC236}">
                <a16:creationId xmlns:a16="http://schemas.microsoft.com/office/drawing/2014/main" id="{FF97FFD4-A8B9-3D4D-1623-7BE467E4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rgbClr val="FFFFFF"/>
          </a:solidFill>
          <a:ln>
            <a:noFill/>
          </a:ln>
          <a:effectLst>
            <a:outerShdw blurRad="190500" dist="139700" dir="300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EF361E25-AD21-EB29-EDC8-0FDA739C16B3}"/>
              </a:ext>
            </a:extLst>
          </p:cNvPr>
          <p:cNvPicPr>
            <a:picLocks noChangeAspect="1"/>
          </p:cNvPicPr>
          <p:nvPr/>
        </p:nvPicPr>
        <p:blipFill>
          <a:blip r:embed="rId2"/>
          <a:srcRect l="47871" r="3613"/>
          <a:stretch/>
        </p:blipFill>
        <p:spPr>
          <a:xfrm>
            <a:off x="768873" y="991847"/>
            <a:ext cx="3872455" cy="4908814"/>
          </a:xfrm>
          <a:prstGeom prst="rect">
            <a:avLst/>
          </a:prstGeom>
        </p:spPr>
      </p:pic>
      <p:sp>
        <p:nvSpPr>
          <p:cNvPr id="5" name="Rectangle 1">
            <a:extLst>
              <a:ext uri="{FF2B5EF4-FFF2-40B4-BE49-F238E27FC236}">
                <a16:creationId xmlns:a16="http://schemas.microsoft.com/office/drawing/2014/main" id="{4BBF96CD-3868-66A6-FEC5-D5B1B8DD6866}"/>
              </a:ext>
            </a:extLst>
          </p:cNvPr>
          <p:cNvSpPr>
            <a:spLocks noGrp="1" noChangeArrowheads="1"/>
          </p:cNvSpPr>
          <p:nvPr>
            <p:ph idx="1"/>
          </p:nvPr>
        </p:nvSpPr>
        <p:spPr bwMode="auto">
          <a:xfrm>
            <a:off x="6106390" y="2470244"/>
            <a:ext cx="4596245" cy="3769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Complex Patterns</a:t>
            </a:r>
            <a:r>
              <a:rPr kumimoji="0" lang="en-US" altLang="en-US" sz="1400" b="0" i="0" u="none" strike="noStrike" cap="none" normalizeH="0" baseline="0" dirty="0">
                <a:ln>
                  <a:noFill/>
                </a:ln>
                <a:effectLst/>
                <a:latin typeface="Arial" panose="020B0604020202020204" pitchFamily="34" charset="0"/>
              </a:rPr>
              <a:t>: Random Forest excels at capturing complex, non-linear relationships and interactions between features, which often enhances predictive accuracy.</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Robustness</a:t>
            </a:r>
            <a:r>
              <a:rPr kumimoji="0" lang="en-US" altLang="en-US" sz="1400" b="0" i="0" u="none" strike="noStrike" cap="none" normalizeH="0" baseline="0" dirty="0">
                <a:ln>
                  <a:noFill/>
                </a:ln>
                <a:effectLst/>
                <a:latin typeface="Arial" panose="020B0604020202020204" pitchFamily="34" charset="0"/>
              </a:rPr>
              <a:t>: The ensemble method averages multiple decision trees, reducing the risk of overfitting and improving generalization to new data.</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Feature Handling</a:t>
            </a:r>
            <a:r>
              <a:rPr kumimoji="0" lang="en-US" altLang="en-US" sz="1400" b="0" i="0" u="none" strike="noStrike" cap="none" normalizeH="0" baseline="0" dirty="0">
                <a:ln>
                  <a:noFill/>
                </a:ln>
                <a:effectLst/>
                <a:latin typeface="Arial" panose="020B0604020202020204" pitchFamily="34" charset="0"/>
              </a:rPr>
              <a:t>: It effectively handles a mix of feature types and is less sensitive to noisy data compared to simpler models. </a:t>
            </a:r>
          </a:p>
          <a:p>
            <a:pPr marL="0" indent="0" eaLnBrk="0" fontAlgn="base" hangingPunct="0">
              <a:spcBef>
                <a:spcPct val="0"/>
              </a:spcBef>
              <a:spcAft>
                <a:spcPts val="600"/>
              </a:spcAft>
              <a:buFontTx/>
              <a:buChar char="•"/>
            </a:pPr>
            <a:r>
              <a:rPr lang="en-AU" sz="1400" b="1" dirty="0"/>
              <a:t>Summary</a:t>
            </a:r>
            <a:r>
              <a:rPr lang="en-AU" sz="1400" dirty="0"/>
              <a:t>: Random Forest's superior performance is due to its ability to model intricate patterns and its robustness against overfitting, making it highly effective for predicting heart disease.</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46DFDADC-3214-9C58-E4B5-D654216DEEE9}"/>
              </a:ext>
            </a:extLst>
          </p:cNvPr>
          <p:cNvSpPr>
            <a:spLocks noGrp="1"/>
          </p:cNvSpPr>
          <p:nvPr>
            <p:ph type="sldNum" sz="quarter" idx="12"/>
          </p:nvPr>
        </p:nvSpPr>
        <p:spPr>
          <a:xfrm>
            <a:off x="8732520" y="6356350"/>
            <a:ext cx="3200400" cy="365125"/>
          </a:xfrm>
        </p:spPr>
        <p:txBody>
          <a:bodyPr>
            <a:normAutofit/>
          </a:bodyPr>
          <a:lstStyle/>
          <a:p>
            <a:pPr>
              <a:spcAft>
                <a:spcPts val="600"/>
              </a:spcAft>
            </a:pPr>
            <a:fld id="{96EA62D4-DC6A-474C-9635-491F1CC228B9}" type="slidenum">
              <a:rPr lang="en-AU">
                <a:solidFill>
                  <a:schemeClr val="tx1"/>
                </a:solidFill>
              </a:rPr>
              <a:pPr>
                <a:spcAft>
                  <a:spcPts val="600"/>
                </a:spcAft>
              </a:pPr>
              <a:t>9</a:t>
            </a:fld>
            <a:endParaRPr lang="en-AU">
              <a:solidFill>
                <a:schemeClr val="tx1"/>
              </a:solidFill>
            </a:endParaRPr>
          </a:p>
        </p:txBody>
      </p:sp>
    </p:spTree>
    <p:extLst>
      <p:ext uri="{BB962C8B-B14F-4D97-AF65-F5344CB8AC3E}">
        <p14:creationId xmlns:p14="http://schemas.microsoft.com/office/powerpoint/2010/main" val="74065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701</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menlo</vt:lpstr>
      <vt:lpstr>Office Theme</vt:lpstr>
      <vt:lpstr>: Heart Disease Risk Prediction Insights from Healthcare Data</vt:lpstr>
      <vt:lpstr>Dataset Overview</vt:lpstr>
      <vt:lpstr>Data Description Preprocessing Steps</vt:lpstr>
      <vt:lpstr>Correlation Matrix Title: Correlation Matrix Analysis </vt:lpstr>
      <vt:lpstr> The primary goal of this analysis was to evaluate and compare the performance of two predictive models—Random Forest and Logistic Regression—in forecasting the likelihood of heart disease. Our aim is to identify the model that provides the most accurate and reliable predictions, which can be critical for improving patient outcomes and guiding clinical decisions. Context   </vt:lpstr>
      <vt:lpstr>Random Forest Performance</vt:lpstr>
      <vt:lpstr>Confusion Matrix Comparison: Logistic Regression vs. Random Forest </vt:lpstr>
      <vt:lpstr>ROC Curve Analysis and AUC Comparison: Logistic Regression vs. Random Forest</vt:lpstr>
      <vt:lpstr>Why Random Forest Performs Well</vt:lpstr>
      <vt:lpstr>Summary of Findings: Model Performance: Logistic Regression: Achieved high accuracy (87%) with good precision and recall, especially in predicting heart disease. Random Forest: Outperformed with an accuracy of 95% and higher AUC (0.97), demonstrating superior ability to distinguish between classes Key Insights: Accuracy: Both models performed well, but Random Forest showed a notable edge in accuracy and robustness. Complex Patterns: Random Forest's ability to handle complex interactions and reduce overfitting led to improved 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Binny Gill</dc:creator>
  <cp:lastModifiedBy>Binny Gill</cp:lastModifiedBy>
  <cp:revision>3</cp:revision>
  <dcterms:created xsi:type="dcterms:W3CDTF">2024-08-18T11:52:54Z</dcterms:created>
  <dcterms:modified xsi:type="dcterms:W3CDTF">2024-08-26T11:42:52Z</dcterms:modified>
</cp:coreProperties>
</file>