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369" r:id="rId2"/>
    <p:sldId id="257" r:id="rId3"/>
    <p:sldId id="371" r:id="rId4"/>
    <p:sldId id="258" r:id="rId5"/>
    <p:sldId id="372" r:id="rId6"/>
    <p:sldId id="373" r:id="rId7"/>
    <p:sldId id="259" r:id="rId8"/>
    <p:sldId id="320" r:id="rId9"/>
    <p:sldId id="260" r:id="rId10"/>
    <p:sldId id="321" r:id="rId11"/>
    <p:sldId id="261" r:id="rId12"/>
    <p:sldId id="322" r:id="rId13"/>
    <p:sldId id="263" r:id="rId14"/>
    <p:sldId id="324" r:id="rId15"/>
    <p:sldId id="3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7AFC-F197-4B05-9941-194FB76CE3A9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55C45-04B8-4BC5-8495-01081C14F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6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55C45-04B8-4BC5-8495-01081C14F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4201-8159-4A34-9136-2C086496B21F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4CAD-D490-46BE-89DF-4D1F08B11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467600" cy="16764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Data Transfer Instructions of </a:t>
            </a:r>
            <a:br>
              <a:rPr lang="en-US" sz="5400" b="1" dirty="0" smtClean="0"/>
            </a:br>
            <a:r>
              <a:rPr lang="en-US" sz="5400" b="1" dirty="0" smtClean="0"/>
              <a:t>Microprocessor 8085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6858000" cy="3657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Prepared by :</a:t>
            </a:r>
          </a:p>
          <a:p>
            <a:r>
              <a:rPr lang="en-US" sz="2000" dirty="0" err="1" smtClean="0"/>
              <a:t>Bijoy</a:t>
            </a:r>
            <a:r>
              <a:rPr lang="en-US" sz="2000" dirty="0" smtClean="0"/>
              <a:t> </a:t>
            </a:r>
            <a:r>
              <a:rPr lang="en-US" sz="2000" dirty="0" err="1" smtClean="0"/>
              <a:t>Dharaiya</a:t>
            </a:r>
            <a:r>
              <a:rPr lang="en-US" sz="2000" dirty="0" smtClean="0"/>
              <a:t> 130070107017</a:t>
            </a:r>
          </a:p>
          <a:p>
            <a:r>
              <a:rPr lang="en-US" sz="2000" dirty="0" smtClean="0"/>
              <a:t>Utsav Dodiya 130070107019</a:t>
            </a:r>
          </a:p>
          <a:p>
            <a:r>
              <a:rPr lang="en-US" sz="2000" dirty="0" err="1" smtClean="0"/>
              <a:t>Dhruvin</a:t>
            </a:r>
            <a:r>
              <a:rPr lang="en-US" sz="2000" dirty="0" smtClean="0"/>
              <a:t> Gandhi 130070107022</a:t>
            </a:r>
          </a:p>
          <a:p>
            <a:endParaRPr lang="en-US" sz="2000" dirty="0" smtClean="0"/>
          </a:p>
          <a:p>
            <a:r>
              <a:rPr lang="en-US" sz="2000" dirty="0" smtClean="0"/>
              <a:t>Guided by :</a:t>
            </a:r>
          </a:p>
          <a:p>
            <a:r>
              <a:rPr lang="en-US" sz="2000" dirty="0" smtClean="0"/>
              <a:t>Prof. </a:t>
            </a:r>
            <a:r>
              <a:rPr lang="en-US" sz="2000" dirty="0" err="1" smtClean="0"/>
              <a:t>S.A.Bakhru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Computer Department,</a:t>
            </a:r>
          </a:p>
          <a:p>
            <a:r>
              <a:rPr lang="en-US" sz="2000" dirty="0" smtClean="0"/>
              <a:t>B. V. M. College, V. V. Nagar.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2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8198"/>
              </p:ext>
            </p:extLst>
          </p:nvPr>
        </p:nvGraphicFramePr>
        <p:xfrm>
          <a:off x="762000" y="1447800"/>
          <a:ext cx="228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039744"/>
              </p:ext>
            </p:extLst>
          </p:nvPr>
        </p:nvGraphicFramePr>
        <p:xfrm>
          <a:off x="5943600" y="1371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59635" y="685800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64032" y="685800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905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MVI B,60H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91438"/>
              </p:ext>
            </p:extLst>
          </p:nvPr>
        </p:nvGraphicFramePr>
        <p:xfrm>
          <a:off x="1676400" y="4572000"/>
          <a:ext cx="685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76654"/>
              </p:ext>
            </p:extLst>
          </p:nvPr>
        </p:nvGraphicFramePr>
        <p:xfrm>
          <a:off x="6248400" y="4495800"/>
          <a:ext cx="685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6604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345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=2050H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6019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2051H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204FH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204FH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=2050H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0600" y="6019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2051H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42186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MVI M,40H</a:t>
            </a:r>
            <a:endParaRPr lang="en-US" sz="3200" b="1" dirty="0"/>
          </a:p>
        </p:txBody>
      </p:sp>
      <p:sp>
        <p:nvSpPr>
          <p:cNvPr id="19" name="Rectangle 18"/>
          <p:cNvSpPr/>
          <p:nvPr/>
        </p:nvSpPr>
        <p:spPr>
          <a:xfrm>
            <a:off x="990600" y="3821668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6172200" y="3821668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 smtClean="0"/>
              <a:t>LDA Instruction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Load accumulator</a:t>
            </a:r>
          </a:p>
          <a:p>
            <a:r>
              <a:rPr lang="en-US" sz="2800" dirty="0" smtClean="0"/>
              <a:t>3-byte instruction</a:t>
            </a:r>
          </a:p>
          <a:p>
            <a:r>
              <a:rPr lang="en-US" sz="2800" b="1" dirty="0" smtClean="0"/>
              <a:t>Mnemonic</a:t>
            </a:r>
            <a:r>
              <a:rPr lang="en-US" sz="4000" b="1" dirty="0" smtClean="0"/>
              <a:t>: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 smtClean="0"/>
              <a:t>     </a:t>
            </a:r>
            <a:r>
              <a:rPr lang="en-US" sz="3600" b="1" dirty="0" smtClean="0"/>
              <a:t>LDA 16-bit address</a:t>
            </a:r>
          </a:p>
          <a:p>
            <a:r>
              <a:rPr lang="en-US" sz="2800" dirty="0" smtClean="0"/>
              <a:t>The contents of a memory location, specified by a 16-bit address in the operand, are copied to the accumulator (A).</a:t>
            </a:r>
          </a:p>
          <a:p>
            <a:r>
              <a:rPr lang="en-US" sz="2800" dirty="0" smtClean="0"/>
              <a:t>The contents of the source are not altered.</a:t>
            </a:r>
          </a:p>
          <a:p>
            <a:r>
              <a:rPr lang="en-US" sz="2800" b="1" dirty="0" smtClean="0"/>
              <a:t>Example: LDA 2000H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03809"/>
              </p:ext>
            </p:extLst>
          </p:nvPr>
        </p:nvGraphicFramePr>
        <p:xfrm>
          <a:off x="762000" y="3022601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66936"/>
              </p:ext>
            </p:extLst>
          </p:nvPr>
        </p:nvGraphicFramePr>
        <p:xfrm>
          <a:off x="2362200" y="2997201"/>
          <a:ext cx="838200" cy="28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9567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9567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9567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32021"/>
              </p:ext>
            </p:extLst>
          </p:nvPr>
        </p:nvGraphicFramePr>
        <p:xfrm>
          <a:off x="6019800" y="3098801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46228"/>
              </p:ext>
            </p:extLst>
          </p:nvPr>
        </p:nvGraphicFramePr>
        <p:xfrm>
          <a:off x="7620000" y="3073401"/>
          <a:ext cx="8382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9313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59635" y="2311401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64032" y="2311401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8348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LDA 2000H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2000H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355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2000H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 smtClean="0"/>
              <a:t>STA Instruction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Store into accumulator</a:t>
            </a:r>
          </a:p>
          <a:p>
            <a:r>
              <a:rPr lang="en-US" sz="2800" dirty="0" smtClean="0"/>
              <a:t>3-byte instruction</a:t>
            </a:r>
          </a:p>
          <a:p>
            <a:r>
              <a:rPr lang="en-US" sz="2800" b="1" dirty="0" smtClean="0"/>
              <a:t>Mnemonics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</a:t>
            </a:r>
            <a:r>
              <a:rPr lang="en-US" sz="3600" b="1" dirty="0" smtClean="0"/>
              <a:t>STA 16-bit address</a:t>
            </a:r>
            <a:r>
              <a:rPr lang="en-US" sz="4000" b="1" dirty="0" smtClean="0"/>
              <a:t> </a:t>
            </a:r>
          </a:p>
          <a:p>
            <a:r>
              <a:rPr lang="en-US" sz="2800" dirty="0" smtClean="0"/>
              <a:t>The contents of accumulator are copied into the memory location i.e. address specified by the operand in the instruction.</a:t>
            </a:r>
          </a:p>
          <a:p>
            <a:r>
              <a:rPr lang="en-US" sz="2800" b="1" dirty="0" smtClean="0"/>
              <a:t>Example: STA 2000 H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50121"/>
              </p:ext>
            </p:extLst>
          </p:nvPr>
        </p:nvGraphicFramePr>
        <p:xfrm>
          <a:off x="762000" y="3022601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71767"/>
              </p:ext>
            </p:extLst>
          </p:nvPr>
        </p:nvGraphicFramePr>
        <p:xfrm>
          <a:off x="2362200" y="2997201"/>
          <a:ext cx="838200" cy="28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9567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9567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9567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39192"/>
              </p:ext>
            </p:extLst>
          </p:nvPr>
        </p:nvGraphicFramePr>
        <p:xfrm>
          <a:off x="6019800" y="3098801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27865"/>
              </p:ext>
            </p:extLst>
          </p:nvPr>
        </p:nvGraphicFramePr>
        <p:xfrm>
          <a:off x="7620000" y="3073401"/>
          <a:ext cx="8382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9313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</a:tr>
              <a:tr h="93133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59635" y="2311401"/>
            <a:ext cx="194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64032" y="2311401"/>
            <a:ext cx="208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191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STA 2000H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355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2000H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278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2000H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5643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                 </a:t>
            </a:r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78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instruction</a:t>
            </a:r>
            <a:r>
              <a:rPr lang="en-US" sz="2800" dirty="0" smtClean="0"/>
              <a:t> is a binary pattern designed inside a microprocessor to perform a specific function.</a:t>
            </a:r>
          </a:p>
          <a:p>
            <a:r>
              <a:rPr lang="en-US" sz="2800" dirty="0" smtClean="0"/>
              <a:t>8085 has </a:t>
            </a:r>
            <a:r>
              <a:rPr lang="en-US" sz="2800" b="1" dirty="0" smtClean="0"/>
              <a:t>246 instructions.</a:t>
            </a:r>
          </a:p>
          <a:p>
            <a:r>
              <a:rPr lang="en-US" sz="2800" dirty="0" smtClean="0"/>
              <a:t>Each instruction has two parts 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(</a:t>
            </a:r>
            <a:r>
              <a:rPr lang="en-US" sz="2800" dirty="0" err="1" smtClean="0"/>
              <a:t>i</a:t>
            </a:r>
            <a:r>
              <a:rPr lang="en-US" sz="2800" dirty="0" smtClean="0"/>
              <a:t>)task to be performed, </a:t>
            </a:r>
            <a:r>
              <a:rPr lang="en-US" sz="2800" b="1" dirty="0" smtClean="0"/>
              <a:t>operation code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</a:t>
            </a:r>
            <a:r>
              <a:rPr lang="en-US" sz="2800" dirty="0" smtClean="0"/>
              <a:t>(ii)data to be operated on, </a:t>
            </a:r>
            <a:r>
              <a:rPr lang="en-US" sz="2800" b="1" dirty="0" smtClean="0"/>
              <a:t>operand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</a:t>
            </a:r>
            <a:r>
              <a:rPr lang="en-US" sz="2800" dirty="0" smtClean="0"/>
              <a:t>8-bit or 16-bit data, internal register, memory</a:t>
            </a:r>
          </a:p>
          <a:p>
            <a:pPr marL="0" indent="0">
              <a:buNone/>
            </a:pPr>
            <a:r>
              <a:rPr lang="en-US" sz="2800" dirty="0" smtClean="0"/>
              <a:t>          location, 8-bit or 16-bit address      </a:t>
            </a:r>
            <a:r>
              <a:rPr lang="en-US" sz="2800" b="1" dirty="0" smtClean="0"/>
              <a:t>   </a:t>
            </a:r>
          </a:p>
          <a:p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       Instruction Word Size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The 8085 instruction set is classified into three   types according to word size :</a:t>
            </a:r>
          </a:p>
          <a:p>
            <a:pPr marL="0" indent="0">
              <a:buNone/>
            </a:pPr>
            <a:r>
              <a:rPr lang="en-US" sz="2800" dirty="0" smtClean="0"/>
              <a:t>(1)  1-byte instruction</a:t>
            </a:r>
          </a:p>
          <a:p>
            <a:pPr marL="0" indent="0">
              <a:buNone/>
            </a:pPr>
            <a:r>
              <a:rPr lang="en-US" sz="2800" dirty="0" smtClean="0"/>
              <a:t>      - opcode and operand in same byte </a:t>
            </a:r>
          </a:p>
          <a:p>
            <a:pPr marL="0" indent="0">
              <a:buNone/>
            </a:pPr>
            <a:r>
              <a:rPr lang="en-US" sz="2800" dirty="0" smtClean="0"/>
              <a:t>(2)  2-byte instruction</a:t>
            </a:r>
          </a:p>
          <a:p>
            <a:pPr marL="0" indent="0">
              <a:buNone/>
            </a:pPr>
            <a:r>
              <a:rPr lang="en-US" sz="2800" dirty="0" smtClean="0"/>
              <a:t>      - one byte opcode, second byte operand</a:t>
            </a:r>
          </a:p>
          <a:p>
            <a:pPr marL="0" indent="0">
              <a:buNone/>
            </a:pPr>
            <a:r>
              <a:rPr lang="en-US" sz="2800" dirty="0" smtClean="0"/>
              <a:t>(3)  3-byte instruction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- one byte opcode, second and third operand</a:t>
            </a:r>
          </a:p>
          <a:p>
            <a:pPr marL="514350" indent="-514350">
              <a:buAutoNum type="arabicParenBoth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29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Classification of Instruction set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5 </a:t>
            </a:r>
            <a:r>
              <a:rPr lang="en-US" sz="3200" dirty="0" smtClean="0"/>
              <a:t>categories</a:t>
            </a:r>
            <a:r>
              <a:rPr lang="en-US" sz="3200" dirty="0" smtClean="0"/>
              <a:t> </a:t>
            </a:r>
            <a:r>
              <a:rPr lang="en-US" sz="3200" dirty="0" smtClean="0"/>
              <a:t>of instruction set,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(1) Data Transfer Instruction,</a:t>
            </a:r>
          </a:p>
          <a:p>
            <a:pPr marL="0" indent="0">
              <a:buNone/>
            </a:pPr>
            <a:r>
              <a:rPr lang="en-US" sz="2800" dirty="0" smtClean="0"/>
              <a:t>(2) Arithmetic Instructions,</a:t>
            </a:r>
          </a:p>
          <a:p>
            <a:pPr marL="0" indent="0">
              <a:buNone/>
            </a:pPr>
            <a:r>
              <a:rPr lang="en-US" sz="2800" dirty="0" smtClean="0"/>
              <a:t>(3) Logical Instructions,</a:t>
            </a:r>
          </a:p>
          <a:p>
            <a:pPr marL="0" indent="0">
              <a:buNone/>
            </a:pPr>
            <a:r>
              <a:rPr lang="en-US" sz="2800" dirty="0" smtClean="0"/>
              <a:t>(4) Branching Instructions,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(5) Control Instructions,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Data Transfer Operation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operation copies data from a location called a source to another location, called a destination, without modifying the contents of the source.</a:t>
            </a:r>
          </a:p>
          <a:p>
            <a:endParaRPr lang="en-US" sz="2800" dirty="0" smtClean="0"/>
          </a:p>
          <a:p>
            <a:r>
              <a:rPr lang="en-US" sz="2800" dirty="0" smtClean="0"/>
              <a:t>The term data transfer is used for copying function.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56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304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Data Transfer Instructions</a:t>
            </a:r>
            <a:endParaRPr lang="en-IN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828012"/>
              </p:ext>
            </p:extLst>
          </p:nvPr>
        </p:nvGraphicFramePr>
        <p:xfrm>
          <a:off x="133348" y="1006474"/>
          <a:ext cx="8839204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981200"/>
                <a:gridCol w="1981200"/>
                <a:gridCol w="4343402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sz="1800" dirty="0" smtClean="0"/>
                        <a:t>Mnemonics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</a:t>
                      </a:r>
                      <a:r>
                        <a:rPr lang="en-US" sz="1800" dirty="0" smtClean="0"/>
                        <a:t>Example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             Operation</a:t>
                      </a:r>
                      <a:endParaRPr lang="en-IN" sz="1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MVI R, 8-bit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MVI B, 4FH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8-bit data in R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MOV Rd, </a:t>
                      </a:r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MOV A, B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data from source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to destination Rd, Rd and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can be</a:t>
                      </a:r>
                      <a:r>
                        <a:rPr lang="en-US" baseline="0" dirty="0" smtClean="0"/>
                        <a:t> replaced by</a:t>
                      </a:r>
                      <a:r>
                        <a:rPr lang="en-US" dirty="0" smtClean="0"/>
                        <a:t> memory address</a:t>
                      </a:r>
                      <a:r>
                        <a:rPr lang="en-US" baseline="0" dirty="0" smtClean="0"/>
                        <a:t> M specified by HL register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LXI</a:t>
                      </a:r>
                      <a:r>
                        <a:rPr lang="en-US" sz="1800" baseline="0" dirty="0" smtClean="0"/>
                        <a:t> Rp,16-bit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LXI</a:t>
                      </a:r>
                      <a:r>
                        <a:rPr lang="en-US" sz="1800" baseline="0" dirty="0" smtClean="0"/>
                        <a:t> B, 2050H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16-bit number in </a:t>
                      </a:r>
                      <a:r>
                        <a:rPr lang="en-US" dirty="0" err="1" smtClean="0"/>
                        <a:t>Rp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OUT 8-bit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OUT 01H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data byte from Accumulator</a:t>
                      </a:r>
                      <a:r>
                        <a:rPr lang="en-US" baseline="0" dirty="0" smtClean="0"/>
                        <a:t> to output device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IN 8-bit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IN 07H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 data byte from input</a:t>
                      </a:r>
                      <a:r>
                        <a:rPr lang="en-US" baseline="0" dirty="0" smtClean="0"/>
                        <a:t> device and place it in accumulator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LDA 16-bit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LDA 2050H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data byte into A from memory by 16-bit address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STA 16-bit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STA 2070H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data byte from A into memory by 16-bit address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LDAX </a:t>
                      </a:r>
                      <a:r>
                        <a:rPr lang="en-US" sz="1800" dirty="0" err="1" smtClean="0"/>
                        <a:t>Rp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LDAX B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data byte into A from memory by address in </a:t>
                      </a:r>
                      <a:r>
                        <a:rPr lang="en-US" baseline="0" dirty="0" err="1" smtClean="0"/>
                        <a:t>Rp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STAX </a:t>
                      </a:r>
                      <a:r>
                        <a:rPr lang="en-US" sz="1800" dirty="0" err="1" smtClean="0"/>
                        <a:t>Rp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STAX 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data byte from A into memory by address in </a:t>
                      </a:r>
                      <a:r>
                        <a:rPr lang="en-US" baseline="0" dirty="0" err="1" smtClean="0"/>
                        <a:t>Rp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 smtClean="0"/>
              <a:t>MOV Instruction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Move</a:t>
            </a:r>
          </a:p>
          <a:p>
            <a:r>
              <a:rPr lang="en-US" sz="2800" dirty="0" smtClean="0"/>
              <a:t>1-byte instruction</a:t>
            </a:r>
          </a:p>
          <a:p>
            <a:r>
              <a:rPr lang="en-US" sz="2800" b="1" dirty="0" smtClean="0"/>
              <a:t>Mnemonics:</a:t>
            </a:r>
          </a:p>
          <a:p>
            <a:pPr lvl="1"/>
            <a:r>
              <a:rPr lang="en-US" sz="3700" b="1" dirty="0" smtClean="0"/>
              <a:t>MOV Rd, Rs</a:t>
            </a:r>
          </a:p>
          <a:p>
            <a:pPr lvl="1"/>
            <a:r>
              <a:rPr lang="en-US" sz="3700" b="1" dirty="0" smtClean="0"/>
              <a:t>MOV M, Rs</a:t>
            </a:r>
          </a:p>
          <a:p>
            <a:pPr lvl="1"/>
            <a:r>
              <a:rPr lang="en-US" sz="3700" b="1" dirty="0" smtClean="0"/>
              <a:t>MOV Rd, M</a:t>
            </a:r>
          </a:p>
          <a:p>
            <a:r>
              <a:rPr lang="en-US" sz="2800" dirty="0" smtClean="0"/>
              <a:t>This instruction copies the contents of the source register into the destination register.</a:t>
            </a:r>
          </a:p>
          <a:p>
            <a:r>
              <a:rPr lang="en-US" sz="2800" dirty="0" smtClean="0"/>
              <a:t>The contents of the source register are not altered.</a:t>
            </a:r>
          </a:p>
          <a:p>
            <a:r>
              <a:rPr lang="en-US" sz="2800" b="1" dirty="0" smtClean="0"/>
              <a:t>Example: MOV A,B  or  MOV M,B or MOV C,M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410366"/>
              </p:ext>
            </p:extLst>
          </p:nvPr>
        </p:nvGraphicFramePr>
        <p:xfrm>
          <a:off x="5562600" y="1000760"/>
          <a:ext cx="2819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685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15475"/>
              </p:ext>
            </p:extLst>
          </p:nvPr>
        </p:nvGraphicFramePr>
        <p:xfrm>
          <a:off x="457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008763"/>
              </p:ext>
            </p:extLst>
          </p:nvPr>
        </p:nvGraphicFramePr>
        <p:xfrm>
          <a:off x="457200" y="990600"/>
          <a:ext cx="2819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6858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457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EXECUTION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EXECUTION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</a:t>
            </a:r>
            <a:r>
              <a:rPr lang="en-US" b="1" dirty="0" smtClean="0"/>
              <a:t> </a:t>
            </a:r>
            <a:r>
              <a:rPr lang="en-US" sz="2400" b="1" dirty="0" smtClean="0"/>
              <a:t>A</a:t>
            </a:r>
            <a:r>
              <a:rPr lang="en-US" b="1" dirty="0" smtClean="0"/>
              <a:t>,</a:t>
            </a:r>
            <a:r>
              <a:rPr lang="en-US" sz="2400" b="1" dirty="0" smtClean="0"/>
              <a:t>B</a:t>
            </a:r>
            <a:endParaRPr lang="en-US" sz="2400" b="1" dirty="0"/>
          </a:p>
        </p:txBody>
      </p:sp>
      <p:graphicFrame>
        <p:nvGraphicFramePr>
          <p:cNvPr id="1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47060"/>
              </p:ext>
            </p:extLst>
          </p:nvPr>
        </p:nvGraphicFramePr>
        <p:xfrm>
          <a:off x="5562600" y="23622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418340"/>
              </p:ext>
            </p:extLst>
          </p:nvPr>
        </p:nvGraphicFramePr>
        <p:xfrm>
          <a:off x="457200" y="49530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611464"/>
              </p:ext>
            </p:extLst>
          </p:nvPr>
        </p:nvGraphicFramePr>
        <p:xfrm>
          <a:off x="5562600" y="50292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71900" y="22769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 M,B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71900" y="478762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 C,M</a:t>
            </a:r>
            <a:endParaRPr lang="en-US" sz="24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04649"/>
              </p:ext>
            </p:extLst>
          </p:nvPr>
        </p:nvGraphicFramePr>
        <p:xfrm>
          <a:off x="2971800" y="24384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81184"/>
              </p:ext>
            </p:extLst>
          </p:nvPr>
        </p:nvGraphicFramePr>
        <p:xfrm>
          <a:off x="2971800" y="49530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92705"/>
              </p:ext>
            </p:extLst>
          </p:nvPr>
        </p:nvGraphicFramePr>
        <p:xfrm>
          <a:off x="8077200" y="50292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90378"/>
              </p:ext>
            </p:extLst>
          </p:nvPr>
        </p:nvGraphicFramePr>
        <p:xfrm>
          <a:off x="8077200" y="23622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33800" y="35624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2050H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799" y="61050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2050H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 smtClean="0"/>
              <a:t>MVI Instruction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Move immediate</a:t>
            </a:r>
          </a:p>
          <a:p>
            <a:r>
              <a:rPr lang="en-US" sz="2800" dirty="0" smtClean="0"/>
              <a:t>2-byte instruction</a:t>
            </a:r>
          </a:p>
          <a:p>
            <a:r>
              <a:rPr lang="en-US" sz="2800" b="1" dirty="0" smtClean="0"/>
              <a:t>Mnemonics:</a:t>
            </a:r>
          </a:p>
          <a:p>
            <a:pPr lvl="1"/>
            <a:r>
              <a:rPr lang="en-US" sz="3700" b="1" dirty="0" smtClean="0"/>
              <a:t>MVI R, Data(8-bit)</a:t>
            </a:r>
          </a:p>
          <a:p>
            <a:pPr lvl="1"/>
            <a:r>
              <a:rPr lang="en-US" sz="3700" b="1" dirty="0" smtClean="0"/>
              <a:t>MVI M, Data(8-bit)</a:t>
            </a:r>
          </a:p>
          <a:p>
            <a:r>
              <a:rPr lang="en-US" sz="2800" dirty="0" smtClean="0"/>
              <a:t>The 8-bit immediate data is stored in the destination register (R) or memory (M), R is general purpose 8 bit register such as A,B,C,D,E,H and L.</a:t>
            </a:r>
          </a:p>
          <a:p>
            <a:r>
              <a:rPr lang="en-US" sz="2800" b="1" dirty="0" smtClean="0"/>
              <a:t>Example: MVI B, 60H or MVI M, 40H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761</Words>
  <Application>Microsoft Office PowerPoint</Application>
  <PresentationFormat>On-screen Show (4:3)</PresentationFormat>
  <Paragraphs>227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Data Transfer Instructions of  Microprocessor 8085</vt:lpstr>
      <vt:lpstr>Introduction</vt:lpstr>
      <vt:lpstr>        Instruction Word Size</vt:lpstr>
      <vt:lpstr>Classification of Instruction set</vt:lpstr>
      <vt:lpstr>Data Transfer Operation</vt:lpstr>
      <vt:lpstr>Data Transfer Instructions</vt:lpstr>
      <vt:lpstr>MOV Instruction</vt:lpstr>
      <vt:lpstr>PowerPoint Presentation</vt:lpstr>
      <vt:lpstr>MVI Instruction</vt:lpstr>
      <vt:lpstr>PowerPoint Presentation</vt:lpstr>
      <vt:lpstr>LDA Instruction</vt:lpstr>
      <vt:lpstr>PowerPoint Presentation</vt:lpstr>
      <vt:lpstr>STA Instruction</vt:lpstr>
      <vt:lpstr>PowerPoint Presentation</vt:lpstr>
      <vt:lpstr>PowerPoint Presentation</vt:lpstr>
    </vt:vector>
  </TitlesOfParts>
  <Company>sahara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8085</dc:title>
  <dc:creator>swami samarth</dc:creator>
  <cp:lastModifiedBy>Utsav Dodiya</cp:lastModifiedBy>
  <cp:revision>463</cp:revision>
  <dcterms:created xsi:type="dcterms:W3CDTF">2011-08-31T19:31:19Z</dcterms:created>
  <dcterms:modified xsi:type="dcterms:W3CDTF">2015-07-01T16:36:47Z</dcterms:modified>
  <cp:contentStatus/>
</cp:coreProperties>
</file>