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2" r:id="rId11"/>
    <p:sldId id="264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7E6E-7279-49E9-8E43-B4D9409BA33C}" type="datetimeFigureOut">
              <a:rPr lang="en-US" smtClean="0"/>
              <a:pPr/>
              <a:t>7/2/2015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B93D-72AC-4840-9D2C-D8C1CC686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cs typeface="Times New Roman" pitchFamily="18" charset="0"/>
              </a:rPr>
              <a:t>Arithmetic Instruction</a:t>
            </a:r>
            <a:endParaRPr lang="en-IN" sz="6000" dirty="0"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4391044"/>
            <a:ext cx="4714908" cy="1752600"/>
          </a:xfrm>
        </p:spPr>
        <p:txBody>
          <a:bodyPr>
            <a:noAutofit/>
          </a:bodyPr>
          <a:lstStyle/>
          <a:p>
            <a:pPr algn="l"/>
            <a:r>
              <a:rPr lang="en-IN" sz="2200" b="1" dirty="0" smtClean="0">
                <a:solidFill>
                  <a:schemeClr val="tx1"/>
                </a:solidFill>
              </a:rPr>
              <a:t>Prepared by:</a:t>
            </a:r>
          </a:p>
          <a:p>
            <a:pPr algn="l"/>
            <a:r>
              <a:rPr lang="en-IN" sz="2200" dirty="0" err="1" smtClean="0">
                <a:solidFill>
                  <a:schemeClr val="tx1"/>
                </a:solidFill>
              </a:rPr>
              <a:t>Priyanka</a:t>
            </a:r>
            <a:r>
              <a:rPr lang="en-IN" sz="2200" dirty="0" smtClean="0">
                <a:solidFill>
                  <a:schemeClr val="tx1"/>
                </a:solidFill>
              </a:rPr>
              <a:t> </a:t>
            </a:r>
            <a:r>
              <a:rPr lang="en-IN" sz="2200" dirty="0" err="1" smtClean="0">
                <a:solidFill>
                  <a:schemeClr val="tx1"/>
                </a:solidFill>
              </a:rPr>
              <a:t>Dobariya</a:t>
            </a:r>
            <a:r>
              <a:rPr lang="en-IN" sz="2200" dirty="0" smtClean="0">
                <a:solidFill>
                  <a:schemeClr val="tx1"/>
                </a:solidFill>
              </a:rPr>
              <a:t> 	130070107018</a:t>
            </a:r>
          </a:p>
          <a:p>
            <a:pPr algn="l"/>
            <a:r>
              <a:rPr lang="en-IN" sz="2200" dirty="0" err="1" smtClean="0">
                <a:solidFill>
                  <a:schemeClr val="tx1"/>
                </a:solidFill>
              </a:rPr>
              <a:t>Dixita</a:t>
            </a:r>
            <a:r>
              <a:rPr lang="en-IN" sz="2200" dirty="0" smtClean="0">
                <a:solidFill>
                  <a:schemeClr val="tx1"/>
                </a:solidFill>
              </a:rPr>
              <a:t> </a:t>
            </a:r>
            <a:r>
              <a:rPr lang="en-IN" sz="2200" dirty="0" err="1" smtClean="0">
                <a:solidFill>
                  <a:schemeClr val="tx1"/>
                </a:solidFill>
              </a:rPr>
              <a:t>Ganatra</a:t>
            </a:r>
            <a:r>
              <a:rPr lang="en-IN" sz="2200" dirty="0" smtClean="0">
                <a:solidFill>
                  <a:schemeClr val="tx1"/>
                </a:solidFill>
              </a:rPr>
              <a:t> 		130070107020</a:t>
            </a:r>
          </a:p>
          <a:p>
            <a:pPr algn="l"/>
            <a:r>
              <a:rPr lang="en-IN" sz="2200" dirty="0" err="1" smtClean="0">
                <a:solidFill>
                  <a:schemeClr val="tx1"/>
                </a:solidFill>
              </a:rPr>
              <a:t>Binny</a:t>
            </a:r>
            <a:r>
              <a:rPr lang="en-IN" sz="2200" dirty="0" smtClean="0">
                <a:solidFill>
                  <a:schemeClr val="tx1"/>
                </a:solidFill>
              </a:rPr>
              <a:t> Gandhi 		130070107021</a:t>
            </a:r>
          </a:p>
          <a:p>
            <a:pPr algn="l"/>
            <a:endParaRPr lang="en-I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28596" y="642918"/>
            <a:ext cx="8429684" cy="2357454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Example:</a:t>
            </a:r>
          </a:p>
          <a:p>
            <a:pPr lvl="1">
              <a:buNone/>
            </a:pPr>
            <a:r>
              <a:rPr lang="en-IN" sz="2400" dirty="0" smtClean="0"/>
              <a:t>	Assume that accumulator contains 20 and add the content of memory location 2050  to A.</a:t>
            </a:r>
            <a:endParaRPr lang="en-IN" sz="2400" dirty="0"/>
          </a:p>
          <a:p>
            <a:pPr lvl="1">
              <a:buNone/>
            </a:pPr>
            <a:endParaRPr lang="en-IN" sz="2400" b="1" dirty="0" smtClean="0"/>
          </a:p>
          <a:p>
            <a:pPr lvl="1">
              <a:buNone/>
            </a:pPr>
            <a:r>
              <a:rPr lang="en-IN" sz="2400" b="1" dirty="0" smtClean="0"/>
              <a:t>Instruction:		</a:t>
            </a:r>
            <a:r>
              <a:rPr lang="en-IN" sz="2400" dirty="0" smtClean="0"/>
              <a:t>ADC M</a:t>
            </a:r>
          </a:p>
          <a:p>
            <a:pPr lvl="1">
              <a:buNone/>
            </a:pPr>
            <a:r>
              <a:rPr lang="en-IN" sz="2400" b="1" dirty="0" smtClean="0"/>
              <a:t>Hex code:			</a:t>
            </a:r>
            <a:r>
              <a:rPr lang="en-IN" sz="2400" dirty="0" smtClean="0"/>
              <a:t>8E</a:t>
            </a:r>
          </a:p>
          <a:p>
            <a:pPr lvl="1">
              <a:buNone/>
            </a:pPr>
            <a:r>
              <a:rPr lang="en-IN" sz="2400" b="1" dirty="0" smtClean="0"/>
              <a:t>Addressing mode:		 </a:t>
            </a:r>
            <a:r>
              <a:rPr lang="en-IN" sz="2400" dirty="0" smtClean="0"/>
              <a:t>Register indirect </a:t>
            </a:r>
            <a:endParaRPr lang="en-IN" sz="2400" b="1" dirty="0" smtClean="0"/>
          </a:p>
          <a:p>
            <a:pPr lvl="1">
              <a:buNone/>
            </a:pPr>
            <a:r>
              <a:rPr lang="en-IN" sz="2400" dirty="0" smtClean="0"/>
              <a:t>	</a:t>
            </a:r>
            <a:endParaRPr lang="en-IN" sz="2400" dirty="0"/>
          </a:p>
        </p:txBody>
      </p:sp>
      <p:graphicFrame>
        <p:nvGraphicFramePr>
          <p:cNvPr id="13" name="Content Placeholder 12"/>
          <p:cNvGraphicFramePr>
            <a:graphicFrameLocks/>
          </p:cNvGraphicFramePr>
          <p:nvPr/>
        </p:nvGraphicFramePr>
        <p:xfrm>
          <a:off x="428596" y="5059680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12"/>
          <p:cNvGraphicFramePr>
            <a:graphicFrameLocks/>
          </p:cNvGraphicFramePr>
          <p:nvPr/>
        </p:nvGraphicFramePr>
        <p:xfrm>
          <a:off x="5638800" y="5069840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572132" y="3714752"/>
            <a:ext cx="2010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AFTER EXECUTION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28596" y="3714752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BEFORE EXECUTION</a:t>
            </a:r>
            <a:endParaRPr lang="en-US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28596" y="4648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638800" y="4648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81400" y="44196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ADC M</a:t>
            </a:r>
          </a:p>
          <a:p>
            <a:r>
              <a:rPr lang="en-US" sz="2400" b="1" dirty="0" smtClean="0"/>
              <a:t>A=A+M+CY</a:t>
            </a:r>
            <a:endParaRPr lang="en-US" sz="2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043084" y="5775960"/>
          <a:ext cx="533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534400" y="5699760"/>
          <a:ext cx="533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19400" y="62439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2050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28596" y="412973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6776" y="628652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2050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Timing Diagram of ADC M</a:t>
            </a:r>
            <a:endParaRPr lang="en-IN" sz="5400" b="1" dirty="0"/>
          </a:p>
        </p:txBody>
      </p:sp>
      <p:pic>
        <p:nvPicPr>
          <p:cNvPr id="4" name="Content Placeholder 3" descr="DSC_077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528762"/>
            <a:ext cx="8072494" cy="5043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74"/>
            <a:ext cx="8929718" cy="1143000"/>
          </a:xfrm>
        </p:spPr>
        <p:txBody>
          <a:bodyPr>
            <a:noAutofit/>
          </a:bodyPr>
          <a:lstStyle/>
          <a:p>
            <a:r>
              <a:rPr lang="en-IN" b="1" dirty="0" smtClean="0"/>
              <a:t>INR :Increment Content of Register/Memory by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85952"/>
            <a:ext cx="8186766" cy="25431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contents of register/memory are incremented by 1.</a:t>
            </a:r>
          </a:p>
          <a:p>
            <a:r>
              <a:rPr lang="en-US" sz="2400" dirty="0" smtClean="0"/>
              <a:t>The result is stored in the same place.</a:t>
            </a:r>
          </a:p>
          <a:p>
            <a:r>
              <a:rPr lang="en-US" sz="2400" dirty="0" smtClean="0"/>
              <a:t>If the operand is a memory location , it is specified by the content of HL register pair.</a:t>
            </a:r>
          </a:p>
          <a:p>
            <a:pPr>
              <a:buNone/>
            </a:pPr>
            <a:r>
              <a:rPr lang="en-US" sz="2400" b="1" dirty="0" smtClean="0"/>
              <a:t>Flags:	</a:t>
            </a:r>
            <a:r>
              <a:rPr lang="en-US" sz="2400" dirty="0" smtClean="0"/>
              <a:t>S,Z,P,AC are modified to reflect the result of the operation. CY is not modified. </a:t>
            </a:r>
          </a:p>
          <a:p>
            <a:pPr>
              <a:buNone/>
            </a:pPr>
            <a:endParaRPr lang="en-US" sz="2400" b="1" dirty="0" smtClean="0"/>
          </a:p>
          <a:p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4679166"/>
          <a:ext cx="7858180" cy="175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1571636"/>
                <a:gridCol w="1571636"/>
                <a:gridCol w="1571636"/>
                <a:gridCol w="1571636"/>
              </a:tblGrid>
              <a:tr h="58341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Opcode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Operand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Bytes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M-Cycle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T-Cycle</a:t>
                      </a:r>
                      <a:endParaRPr lang="en-IN" sz="2800" dirty="0"/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INR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Reg.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err="1" smtClean="0"/>
                        <a:t>Mem</a:t>
                      </a:r>
                      <a:r>
                        <a:rPr lang="en-IN" sz="2800" dirty="0" smtClean="0"/>
                        <a:t>.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10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7146" y="5257800"/>
          <a:ext cx="2057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62600" y="5257800"/>
          <a:ext cx="2057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0" y="4495800"/>
          <a:ext cx="685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7112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96200" y="4419600"/>
          <a:ext cx="6858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7366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</a:t>
                      </a:r>
                      <a:endParaRPr lang="en-US" b="1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09800" y="5421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2050H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5345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2050H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019800" y="3745468"/>
            <a:ext cx="204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 AFTER EXECUTION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914400" y="3733800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BEFORE EXECUTION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14019" y="5439697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INR M</a:t>
            </a:r>
          </a:p>
          <a:p>
            <a:r>
              <a:rPr lang="en-US" sz="3600" b="1" dirty="0" smtClean="0"/>
              <a:t>M=M+1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785794"/>
            <a:ext cx="8358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b="1" dirty="0" smtClean="0"/>
              <a:t>Example :</a:t>
            </a:r>
          </a:p>
          <a:p>
            <a:r>
              <a:rPr lang="en-IN" sz="2400" dirty="0" smtClean="0"/>
              <a:t>	</a:t>
            </a:r>
          </a:p>
          <a:p>
            <a:r>
              <a:rPr lang="en-IN" sz="2400" dirty="0" smtClean="0"/>
              <a:t>	Increment the contents of the memory location 2050H, which presently holds 30.Assume the HL register contains 2050H.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Instruction code:	</a:t>
            </a:r>
            <a:r>
              <a:rPr lang="en-IN" sz="2400" dirty="0" smtClean="0"/>
              <a:t>INR M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Hex code:		</a:t>
            </a:r>
            <a:r>
              <a:rPr lang="en-IN" sz="2400" dirty="0" smtClean="0"/>
              <a:t>34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Addressing mode :	</a:t>
            </a:r>
            <a:r>
              <a:rPr lang="en-IN" sz="2400" dirty="0" smtClean="0"/>
              <a:t>Register indirect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Timing Diagram of INR M</a:t>
            </a:r>
            <a:endParaRPr lang="en-IN" dirty="0"/>
          </a:p>
        </p:txBody>
      </p:sp>
      <p:pic>
        <p:nvPicPr>
          <p:cNvPr id="4" name="Content Placeholder 3" descr="DSC_077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5" y="1142984"/>
            <a:ext cx="7858180" cy="53705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504"/>
            <a:ext cx="8229600" cy="1143000"/>
          </a:xfrm>
        </p:spPr>
        <p:txBody>
          <a:bodyPr>
            <a:noAutofit/>
          </a:bodyPr>
          <a:lstStyle/>
          <a:p>
            <a:r>
              <a:rPr lang="en-IN" sz="10000" dirty="0" smtClean="0"/>
              <a:t>THANK YOU...</a:t>
            </a:r>
            <a:endParaRPr lang="en-IN" sz="1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Instruction ?????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An instruction is a binary pattern designed inside a microprocessor to perform a specific function.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8085 has </a:t>
            </a:r>
            <a:r>
              <a:rPr lang="en-US" sz="2800" b="1" dirty="0" smtClean="0"/>
              <a:t>238 </a:t>
            </a:r>
            <a:r>
              <a:rPr lang="en-US" sz="2800" b="1" dirty="0" smtClean="0"/>
              <a:t>instructions of 74 types.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Each instruction is represented by an 8-bit binary value.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Arithmetic Instruction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Arithmetic instructions perform the operations like:</a:t>
            </a:r>
          </a:p>
          <a:p>
            <a:endParaRPr lang="en-US" sz="2800" dirty="0" smtClean="0"/>
          </a:p>
          <a:p>
            <a:r>
              <a:rPr lang="en-US" sz="2800" dirty="0" smtClean="0"/>
              <a:t>Addition</a:t>
            </a:r>
          </a:p>
          <a:p>
            <a:r>
              <a:rPr lang="en-US" sz="2800" dirty="0" smtClean="0"/>
              <a:t>Subtraction</a:t>
            </a:r>
          </a:p>
          <a:p>
            <a:r>
              <a:rPr lang="en-US" sz="2800" dirty="0" smtClean="0"/>
              <a:t>Increment</a:t>
            </a:r>
          </a:p>
          <a:p>
            <a:r>
              <a:rPr lang="en-US" sz="2800" dirty="0" smtClean="0"/>
              <a:t>Decrement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IN" sz="2800" dirty="0" smtClean="0"/>
              <a:t> 	For addition and subtraction the quantity is always stored in accumulator.</a:t>
            </a:r>
            <a:r>
              <a:rPr lang="en-US" sz="2800" b="1" dirty="0" smtClean="0"/>
              <a:t>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500042"/>
          <a:ext cx="8401080" cy="54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2"/>
                <a:gridCol w="6143668"/>
              </a:tblGrid>
              <a:tr h="57686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Mnemonics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Function</a:t>
                      </a:r>
                      <a:endParaRPr lang="en-IN" sz="2400" dirty="0"/>
                    </a:p>
                  </a:txBody>
                  <a:tcPr/>
                </a:tc>
              </a:tr>
              <a:tr h="57686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ADD   REG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Add content</a:t>
                      </a:r>
                      <a:r>
                        <a:rPr lang="en-IN" sz="2400" baseline="0" dirty="0" smtClean="0"/>
                        <a:t> of Register</a:t>
                      </a:r>
                      <a:r>
                        <a:rPr lang="en-IN" sz="2400" dirty="0" smtClean="0"/>
                        <a:t> to A</a:t>
                      </a:r>
                      <a:endParaRPr lang="en-IN" sz="2400" dirty="0"/>
                    </a:p>
                  </a:txBody>
                  <a:tcPr/>
                </a:tc>
              </a:tr>
              <a:tr h="57686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ADD   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Add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content  of Memory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to  A</a:t>
                      </a:r>
                      <a:endParaRPr lang="en-IN" sz="2400" dirty="0"/>
                    </a:p>
                  </a:txBody>
                  <a:tcPr/>
                </a:tc>
              </a:tr>
              <a:tr h="57686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ADI   DATA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Add the 8 bit immediate DATA to A</a:t>
                      </a:r>
                      <a:endParaRPr lang="en-IN" sz="2400" dirty="0"/>
                    </a:p>
                  </a:txBody>
                  <a:tcPr/>
                </a:tc>
              </a:tr>
              <a:tr h="57686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ADC   REG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Add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content of Register and carry(CY) to A</a:t>
                      </a:r>
                      <a:endParaRPr lang="en-IN" sz="2400" dirty="0"/>
                    </a:p>
                  </a:txBody>
                  <a:tcPr/>
                </a:tc>
              </a:tr>
              <a:tr h="57686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ACI   DATA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Add the 8 bit immediate DATA and carry(CY) to A</a:t>
                      </a:r>
                      <a:endParaRPr lang="en-IN" sz="2400" dirty="0"/>
                    </a:p>
                  </a:txBody>
                  <a:tcPr/>
                </a:tc>
              </a:tr>
              <a:tr h="57686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ADC   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Add content of Memory and carry (CY) to A</a:t>
                      </a:r>
                      <a:endParaRPr lang="en-IN" sz="2400" dirty="0"/>
                    </a:p>
                  </a:txBody>
                  <a:tcPr/>
                </a:tc>
              </a:tr>
              <a:tr h="57686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DAD   Rp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Add the 16-bit contents of the specified register pair to the contents of the HL register and the sum is stored in the HL register.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57232"/>
          <a:ext cx="8258204" cy="524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22"/>
                <a:gridCol w="6357982"/>
              </a:tblGrid>
              <a:tr h="6518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Mnemonics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Function</a:t>
                      </a:r>
                      <a:endParaRPr lang="en-IN" sz="24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SUB   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Subtract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content of Register R from A</a:t>
                      </a:r>
                      <a:endParaRPr lang="en-IN" sz="24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SUB</a:t>
                      </a:r>
                      <a:r>
                        <a:rPr lang="en-IN" sz="2400" baseline="0" dirty="0" smtClean="0"/>
                        <a:t>   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Subtract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content of Memory location</a:t>
                      </a:r>
                      <a:r>
                        <a:rPr lang="en-IN" sz="2400" baseline="0" dirty="0" smtClean="0"/>
                        <a:t>(M)</a:t>
                      </a:r>
                      <a:r>
                        <a:rPr lang="en-IN" sz="2400" dirty="0" smtClean="0"/>
                        <a:t> from A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SBB   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Subtract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content of register R and Borrow</a:t>
                      </a:r>
                      <a:r>
                        <a:rPr lang="en-IN" sz="2400" baseline="0" dirty="0" smtClean="0"/>
                        <a:t> flag from A</a:t>
                      </a:r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SBB   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Subtract content</a:t>
                      </a:r>
                      <a:r>
                        <a:rPr lang="en-IN" sz="2400" baseline="0" dirty="0" smtClean="0"/>
                        <a:t> of memory location (M) and Borrow flag from A</a:t>
                      </a:r>
                      <a:endParaRPr lang="en-IN" sz="24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SUI   DATA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Subtract</a:t>
                      </a:r>
                      <a:r>
                        <a:rPr lang="en-IN" sz="2400" baseline="0" dirty="0" smtClean="0"/>
                        <a:t> 8 bit immediate DATA from A</a:t>
                      </a:r>
                      <a:endParaRPr lang="en-IN" sz="24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SBI   DATA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Subtract</a:t>
                      </a:r>
                      <a:r>
                        <a:rPr lang="en-IN" sz="2400" baseline="0" dirty="0" smtClean="0"/>
                        <a:t> 8 bit immediate DATA and Borrow flag from A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8429684" cy="468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6"/>
                <a:gridCol w="6117388"/>
              </a:tblGrid>
              <a:tr h="64294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Mnemonics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Function</a:t>
                      </a:r>
                      <a:endParaRPr lang="en-IN" sz="2400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INR   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Increment  content of register by 1</a:t>
                      </a:r>
                      <a:endParaRPr lang="en-IN" sz="2400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INR   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Increment content of memory location (M) by 1</a:t>
                      </a:r>
                      <a:endParaRPr lang="en-IN" sz="2400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INX   Rp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Increment content of register pair by 1</a:t>
                      </a:r>
                      <a:endParaRPr lang="en-IN" sz="2400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DCR   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Decrement  content of register by 1</a:t>
                      </a:r>
                      <a:endParaRPr lang="en-IN" sz="2400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DCR   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Decrement content of memory location (M) by 1</a:t>
                      </a:r>
                      <a:endParaRPr lang="en-IN" sz="2400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DCX   Rp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Decrement content of register pair by 1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dirty="0" smtClean="0"/>
              <a:t>ADC : Add Register to A with carry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36687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contents of register/memory and Carry Flag (CY) are added to the contents of accumulator.</a:t>
            </a:r>
          </a:p>
          <a:p>
            <a:r>
              <a:rPr lang="en-US" sz="2400" dirty="0" smtClean="0"/>
              <a:t>The result is stored in accumulator.</a:t>
            </a:r>
          </a:p>
          <a:p>
            <a:r>
              <a:rPr lang="en-US" sz="2400" dirty="0" smtClean="0"/>
              <a:t>The content of the operand are not altered ,but the previous Carry flag is reset.</a:t>
            </a:r>
          </a:p>
          <a:p>
            <a:pPr>
              <a:buNone/>
            </a:pPr>
            <a:r>
              <a:rPr lang="en-US" sz="2400" b="1" dirty="0" smtClean="0"/>
              <a:t>Flags :  </a:t>
            </a:r>
            <a:r>
              <a:rPr lang="en-US" sz="2400" dirty="0" smtClean="0"/>
              <a:t>All the flags are modified to reflect the result of the addition</a:t>
            </a:r>
          </a:p>
          <a:p>
            <a:pPr>
              <a:buNone/>
            </a:pPr>
            <a:endParaRPr lang="en-US" sz="2400" b="1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14348" y="5072074"/>
          <a:ext cx="7572430" cy="1500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486"/>
                <a:gridCol w="1514486"/>
                <a:gridCol w="1514486"/>
                <a:gridCol w="1514486"/>
                <a:gridCol w="1514486"/>
              </a:tblGrid>
              <a:tr h="500066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Opcode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Operand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Bytes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M-Cycle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T-Cycle</a:t>
                      </a:r>
                      <a:endParaRPr lang="en-IN" sz="2400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ADC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Reg.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Mem</a:t>
                      </a:r>
                      <a:r>
                        <a:rPr lang="en-IN" sz="2400" dirty="0" smtClean="0"/>
                        <a:t>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smtClean="0"/>
                        <a:t>7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/>
          <p:cNvGraphicFramePr>
            <a:graphicFrameLocks/>
          </p:cNvGraphicFramePr>
          <p:nvPr/>
        </p:nvGraphicFramePr>
        <p:xfrm>
          <a:off x="914400" y="5043266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631786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12"/>
          <p:cNvGraphicFramePr>
            <a:graphicFrameLocks/>
          </p:cNvGraphicFramePr>
          <p:nvPr/>
        </p:nvGraphicFramePr>
        <p:xfrm>
          <a:off x="6096000" y="5033106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0" y="4621626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90970" y="5165186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ADC C</a:t>
            </a:r>
          </a:p>
          <a:p>
            <a:r>
              <a:rPr lang="en-US" sz="2400" b="1" dirty="0" smtClean="0"/>
              <a:t>A=A+R+CY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4022186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0" y="4032346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000760" y="3500438"/>
            <a:ext cx="194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AFTER EXECUTION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44958" y="3500438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BEFORE EXECUTION</a:t>
            </a:r>
            <a:endParaRPr lang="en-US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28596" y="642918"/>
            <a:ext cx="8429684" cy="2357454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Example:</a:t>
            </a:r>
          </a:p>
          <a:p>
            <a:pPr lvl="1">
              <a:buNone/>
            </a:pPr>
            <a:r>
              <a:rPr lang="en-IN" sz="2400" dirty="0" smtClean="0"/>
              <a:t>	Assume that accumulator contains 50, register C contains 20  and add register C to A.</a:t>
            </a:r>
            <a:endParaRPr lang="en-IN" sz="2400" b="1" dirty="0" smtClean="0"/>
          </a:p>
          <a:p>
            <a:pPr lvl="1">
              <a:buNone/>
            </a:pPr>
            <a:r>
              <a:rPr lang="en-IN" sz="2400" b="1" dirty="0" smtClean="0"/>
              <a:t>Instruction:		</a:t>
            </a:r>
            <a:r>
              <a:rPr lang="en-IN" sz="2400" dirty="0" smtClean="0"/>
              <a:t>ADC C</a:t>
            </a:r>
          </a:p>
          <a:p>
            <a:pPr lvl="1">
              <a:buNone/>
            </a:pPr>
            <a:r>
              <a:rPr lang="en-IN" sz="2400" b="1" dirty="0" smtClean="0"/>
              <a:t>Hex code:			</a:t>
            </a:r>
            <a:r>
              <a:rPr lang="en-IN" sz="2400" dirty="0" smtClean="0"/>
              <a:t>89</a:t>
            </a:r>
          </a:p>
          <a:p>
            <a:pPr lvl="1">
              <a:buNone/>
            </a:pPr>
            <a:r>
              <a:rPr lang="en-IN" sz="2400" b="1" dirty="0" smtClean="0"/>
              <a:t>Addressing mode:		</a:t>
            </a:r>
            <a:r>
              <a:rPr lang="en-IN" sz="2400" dirty="0" smtClean="0"/>
              <a:t>Register direct</a:t>
            </a:r>
            <a:r>
              <a:rPr lang="en-IN" sz="2400" b="1" dirty="0" smtClean="0"/>
              <a:t>	</a:t>
            </a:r>
          </a:p>
          <a:p>
            <a:pPr lvl="1"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Timing Diagram of ADC R</a:t>
            </a:r>
            <a:endParaRPr lang="en-IN" sz="5400" b="1" dirty="0"/>
          </a:p>
        </p:txBody>
      </p:sp>
      <p:pic>
        <p:nvPicPr>
          <p:cNvPr id="6" name="Content Placeholder 5" descr="DSC_077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416051"/>
            <a:ext cx="8072494" cy="51562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535</Words>
  <Application>Microsoft Office PowerPoint</Application>
  <PresentationFormat>On-screen Show (4:3)</PresentationFormat>
  <Paragraphs>197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Arithmetic Instruction</vt:lpstr>
      <vt:lpstr>Slide 2</vt:lpstr>
      <vt:lpstr>Arithmetic Instruction</vt:lpstr>
      <vt:lpstr>Slide 4</vt:lpstr>
      <vt:lpstr>Slide 5</vt:lpstr>
      <vt:lpstr>Slide 6</vt:lpstr>
      <vt:lpstr>ADC : Add Register to A with carry</vt:lpstr>
      <vt:lpstr>Slide 8</vt:lpstr>
      <vt:lpstr>Timing Diagram of ADC R</vt:lpstr>
      <vt:lpstr>Slide 10</vt:lpstr>
      <vt:lpstr>Timing Diagram of ADC M</vt:lpstr>
      <vt:lpstr>INR :Increment Content of Register/Memory by 1</vt:lpstr>
      <vt:lpstr>Slide 13</vt:lpstr>
      <vt:lpstr>Timing Diagram of INR M</vt:lpstr>
      <vt:lpstr>THANK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Rutvik D</dc:creator>
  <cp:lastModifiedBy>Rutvik D</cp:lastModifiedBy>
  <cp:revision>93</cp:revision>
  <dcterms:created xsi:type="dcterms:W3CDTF">2015-06-30T16:41:35Z</dcterms:created>
  <dcterms:modified xsi:type="dcterms:W3CDTF">2015-07-02T12:03:18Z</dcterms:modified>
</cp:coreProperties>
</file>