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4" r:id="rId2"/>
    <p:sldId id="260" r:id="rId3"/>
    <p:sldId id="261" r:id="rId4"/>
    <p:sldId id="256" r:id="rId5"/>
    <p:sldId id="257" r:id="rId6"/>
    <p:sldId id="258" r:id="rId7"/>
    <p:sldId id="259" r:id="rId8"/>
    <p:sldId id="262" r:id="rId9"/>
    <p:sldId id="265" r:id="rId10"/>
    <p:sldId id="266" r:id="rId11"/>
    <p:sldId id="267" r:id="rId12"/>
    <p:sldId id="268" r:id="rId13"/>
    <p:sldId id="275" r:id="rId14"/>
    <p:sldId id="277" r:id="rId15"/>
    <p:sldId id="276" r:id="rId16"/>
    <p:sldId id="278" r:id="rId17"/>
    <p:sldId id="270" r:id="rId18"/>
    <p:sldId id="272" r:id="rId19"/>
    <p:sldId id="271" r:id="rId20"/>
    <p:sldId id="274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3548" autoAdjust="0"/>
  </p:normalViewPr>
  <p:slideViewPr>
    <p:cSldViewPr>
      <p:cViewPr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80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B648C-9152-41B9-8F88-105E322EA767}" type="datetimeFigureOut">
              <a:rPr lang="en-US" smtClean="0"/>
              <a:pPr/>
              <a:t>08-Jul-15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B79D4-CB62-4A20-9344-58F3D98CAB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B79D4-CB62-4A20-9344-58F3D98CAB39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B79D4-CB62-4A20-9344-58F3D98CAB39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B79D4-CB62-4A20-9344-58F3D98CAB39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4578-22BD-48FA-A75D-7E02D3C731ED}" type="datetimeFigureOut">
              <a:rPr lang="en-US" smtClean="0"/>
              <a:pPr/>
              <a:t>08-Jul-15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1AEEE-C95B-4D44-AC88-8AB133903B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4578-22BD-48FA-A75D-7E02D3C731ED}" type="datetimeFigureOut">
              <a:rPr lang="en-US" smtClean="0"/>
              <a:pPr/>
              <a:t>08-Jul-15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1AEEE-C95B-4D44-AC88-8AB133903B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4578-22BD-48FA-A75D-7E02D3C731ED}" type="datetimeFigureOut">
              <a:rPr lang="en-US" smtClean="0"/>
              <a:pPr/>
              <a:t>08-Jul-15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1AEEE-C95B-4D44-AC88-8AB133903B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4578-22BD-48FA-A75D-7E02D3C731ED}" type="datetimeFigureOut">
              <a:rPr lang="en-US" smtClean="0"/>
              <a:pPr/>
              <a:t>08-Jul-15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1AEEE-C95B-4D44-AC88-8AB133903B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4578-22BD-48FA-A75D-7E02D3C731ED}" type="datetimeFigureOut">
              <a:rPr lang="en-US" smtClean="0"/>
              <a:pPr/>
              <a:t>08-Jul-15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1AEEE-C95B-4D44-AC88-8AB133903B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4578-22BD-48FA-A75D-7E02D3C731ED}" type="datetimeFigureOut">
              <a:rPr lang="en-US" smtClean="0"/>
              <a:pPr/>
              <a:t>08-Jul-15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1AEEE-C95B-4D44-AC88-8AB133903B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4578-22BD-48FA-A75D-7E02D3C731ED}" type="datetimeFigureOut">
              <a:rPr lang="en-US" smtClean="0"/>
              <a:pPr/>
              <a:t>08-Jul-15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1AEEE-C95B-4D44-AC88-8AB133903B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4578-22BD-48FA-A75D-7E02D3C731ED}" type="datetimeFigureOut">
              <a:rPr lang="en-US" smtClean="0"/>
              <a:pPr/>
              <a:t>08-Jul-15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1AEEE-C95B-4D44-AC88-8AB133903B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4578-22BD-48FA-A75D-7E02D3C731ED}" type="datetimeFigureOut">
              <a:rPr lang="en-US" smtClean="0"/>
              <a:pPr/>
              <a:t>08-Jul-15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1AEEE-C95B-4D44-AC88-8AB133903B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4578-22BD-48FA-A75D-7E02D3C731ED}" type="datetimeFigureOut">
              <a:rPr lang="en-US" smtClean="0"/>
              <a:pPr/>
              <a:t>08-Jul-15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1AEEE-C95B-4D44-AC88-8AB133903B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4578-22BD-48FA-A75D-7E02D3C731ED}" type="datetimeFigureOut">
              <a:rPr lang="en-US" smtClean="0"/>
              <a:pPr/>
              <a:t>08-Jul-15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1AEEE-C95B-4D44-AC88-8AB133903B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74578-22BD-48FA-A75D-7E02D3C731ED}" type="datetimeFigureOut">
              <a:rPr lang="en-US" smtClean="0"/>
              <a:pPr/>
              <a:t>08-Jul-15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1AEEE-C95B-4D44-AC88-8AB133903B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BIRLA VISHWAKARMA MAHAVIDYALAYA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33800" y="1524000"/>
            <a:ext cx="1432560" cy="16154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4293096"/>
            <a:ext cx="72915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Subject</a:t>
            </a:r>
            <a:r>
              <a:rPr lang="en-GB" sz="2800" dirty="0" smtClean="0"/>
              <a:t> : </a:t>
            </a:r>
            <a:r>
              <a:rPr lang="en-GB" sz="2400" dirty="0" smtClean="0"/>
              <a:t>Microprocessor and Interfacing</a:t>
            </a:r>
            <a:endParaRPr lang="en-GB" sz="2800" b="1" u="sng" dirty="0" smtClean="0"/>
          </a:p>
          <a:p>
            <a:r>
              <a:rPr lang="en-GB" sz="2800" b="1" dirty="0" smtClean="0"/>
              <a:t>Guided By</a:t>
            </a:r>
            <a:r>
              <a:rPr lang="en-GB" sz="2800" dirty="0" smtClean="0"/>
              <a:t> : </a:t>
            </a:r>
            <a:r>
              <a:rPr lang="en-GB" sz="2400" dirty="0" smtClean="0"/>
              <a:t>S</a:t>
            </a:r>
            <a:r>
              <a:rPr lang="en-GB" sz="2400" dirty="0" smtClean="0"/>
              <a:t>. A. </a:t>
            </a:r>
            <a:r>
              <a:rPr lang="en-GB" sz="2400" dirty="0" smtClean="0"/>
              <a:t>Bakhru</a:t>
            </a:r>
            <a:r>
              <a:rPr lang="en-GB" sz="2400" dirty="0" smtClean="0"/>
              <a:t> 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800600" y="5229200"/>
            <a:ext cx="434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Prepared By  </a:t>
            </a:r>
            <a:r>
              <a:rPr lang="en-GB" sz="2400" dirty="0" smtClean="0"/>
              <a:t>:</a:t>
            </a:r>
          </a:p>
          <a:p>
            <a:r>
              <a:rPr lang="en-GB" sz="2400" dirty="0" smtClean="0"/>
              <a:t>Anjali Gohel (130070107023)</a:t>
            </a:r>
          </a:p>
          <a:p>
            <a:r>
              <a:rPr lang="en-GB" sz="2400" dirty="0" smtClean="0"/>
              <a:t>Khushbu Mistry (130070107028)</a:t>
            </a:r>
          </a:p>
          <a:p>
            <a:r>
              <a:rPr lang="en-GB" sz="2400" dirty="0" smtClean="0"/>
              <a:t>Priti Mistry (130070107032)</a:t>
            </a:r>
          </a:p>
          <a:p>
            <a:endParaRPr lang="en-US" sz="2400" dirty="0" smtClean="0"/>
          </a:p>
          <a:p>
            <a:endParaRPr lang="en-GB" sz="2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259632" y="3356992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u="sng" dirty="0" smtClean="0"/>
              <a:t>Data </a:t>
            </a:r>
            <a:r>
              <a:rPr lang="en-GB" sz="3200" b="1" u="sng" dirty="0" smtClean="0"/>
              <a:t>Transfer and Rotate Instructions</a:t>
            </a:r>
            <a:endParaRPr lang="en-US" sz="3200" b="1" u="sn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80" name="Table 79"/>
          <p:cNvGraphicFramePr>
            <a:graphicFrameLocks noGrp="1"/>
          </p:cNvGraphicFramePr>
          <p:nvPr/>
        </p:nvGraphicFramePr>
        <p:xfrm>
          <a:off x="2133600" y="18389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/>
        </p:nvGraphicFramePr>
        <p:xfrm>
          <a:off x="457200" y="1838960"/>
          <a:ext cx="60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2" name="Straight Connector 81"/>
          <p:cNvCxnSpPr/>
          <p:nvPr/>
        </p:nvCxnSpPr>
        <p:spPr>
          <a:xfrm>
            <a:off x="1752600" y="3200400"/>
            <a:ext cx="7086600" cy="1588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>
            <a:off x="8230394" y="2590800"/>
            <a:ext cx="1218406" cy="79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5400000">
            <a:off x="1181497" y="2628503"/>
            <a:ext cx="1142206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10800000">
            <a:off x="1066802" y="2055812"/>
            <a:ext cx="1066799" cy="158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667000" y="533400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Before Execution</a:t>
            </a:r>
            <a:endParaRPr lang="en-US" sz="2400" b="1" dirty="0"/>
          </a:p>
        </p:txBody>
      </p:sp>
      <p:graphicFrame>
        <p:nvGraphicFramePr>
          <p:cNvPr id="88" name="Table 87"/>
          <p:cNvGraphicFramePr>
            <a:graphicFrameLocks noGrp="1"/>
          </p:cNvGraphicFramePr>
          <p:nvPr/>
        </p:nvGraphicFramePr>
        <p:xfrm>
          <a:off x="2057400" y="5115560"/>
          <a:ext cx="6248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050"/>
                <a:gridCol w="781050"/>
                <a:gridCol w="781050"/>
                <a:gridCol w="781050"/>
                <a:gridCol w="781050"/>
                <a:gridCol w="781050"/>
                <a:gridCol w="781050"/>
                <a:gridCol w="7810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9" name="Table 88"/>
          <p:cNvGraphicFramePr>
            <a:graphicFrameLocks noGrp="1"/>
          </p:cNvGraphicFramePr>
          <p:nvPr/>
        </p:nvGraphicFramePr>
        <p:xfrm>
          <a:off x="381000" y="5115560"/>
          <a:ext cx="60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0" name="TextBox 89"/>
          <p:cNvSpPr txBox="1"/>
          <p:nvPr/>
        </p:nvSpPr>
        <p:spPr>
          <a:xfrm>
            <a:off x="2819400" y="3886200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After  Execution</a:t>
            </a:r>
            <a:endParaRPr lang="en-US" sz="2400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8229600" y="19812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9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b="1" u="sng" dirty="0" smtClean="0"/>
              <a:t>RAL : Rotate accumulator left through carry</a:t>
            </a:r>
            <a:endParaRPr lang="en-US" sz="3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binary bit of the accumulator is rotated left by one position through the Carry flag.</a:t>
            </a:r>
          </a:p>
          <a:p>
            <a:r>
              <a:rPr lang="en-US" dirty="0" smtClean="0"/>
              <a:t>Bit D7 is placed in the Carry flag, and the Carry flag is placed in the least significant position D0.</a:t>
            </a:r>
          </a:p>
          <a:p>
            <a:r>
              <a:rPr lang="en-US" dirty="0" smtClean="0"/>
              <a:t>CY is modified according to bit D7. S</a:t>
            </a:r>
            <a:r>
              <a:rPr lang="en-US" dirty="0" smtClean="0"/>
              <a:t>, AC, Z, P </a:t>
            </a:r>
            <a:r>
              <a:rPr lang="en-US" dirty="0" smtClean="0"/>
              <a:t>are not affected.</a:t>
            </a:r>
          </a:p>
          <a:p>
            <a:r>
              <a:rPr lang="en-US" dirty="0" smtClean="0"/>
              <a:t>Example: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Instruction</a:t>
            </a:r>
            <a:r>
              <a:rPr lang="en-US" dirty="0" smtClean="0"/>
              <a:t>:  RAL   Hex code:17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33600" y="18389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1838960"/>
          <a:ext cx="60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0" y="51155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62000" y="5115560"/>
          <a:ext cx="60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rot="10800000">
            <a:off x="8229600" y="1981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8230394" y="2590800"/>
            <a:ext cx="1218406" cy="79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-189309" y="2628503"/>
            <a:ext cx="1142206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1000" y="3200400"/>
            <a:ext cx="8458200" cy="1588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1000" y="2057400"/>
            <a:ext cx="457200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38400" y="60960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Before Execution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09800" y="3962400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After execution</a:t>
            </a:r>
            <a:endParaRPr lang="en-US" sz="2400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1447800" y="20574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RRC : Rotate Accumulator Right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binary bit of the accumulator is rotated </a:t>
            </a:r>
            <a:r>
              <a:rPr lang="en-US" dirty="0" smtClean="0"/>
              <a:t>right </a:t>
            </a:r>
            <a:r>
              <a:rPr lang="en-US" dirty="0" smtClean="0"/>
              <a:t>by one position.</a:t>
            </a:r>
          </a:p>
          <a:p>
            <a:r>
              <a:rPr lang="en-US" dirty="0" smtClean="0"/>
              <a:t>Bit </a:t>
            </a:r>
            <a:r>
              <a:rPr lang="en-US" dirty="0" smtClean="0"/>
              <a:t>D0 </a:t>
            </a:r>
            <a:r>
              <a:rPr lang="en-US" dirty="0" smtClean="0"/>
              <a:t>is placed in the position of </a:t>
            </a:r>
            <a:r>
              <a:rPr lang="en-US" dirty="0" smtClean="0"/>
              <a:t>D7 </a:t>
            </a:r>
            <a:r>
              <a:rPr lang="en-US" dirty="0" smtClean="0"/>
              <a:t>as well as in the Carry flag.</a:t>
            </a:r>
          </a:p>
          <a:p>
            <a:r>
              <a:rPr lang="en-US" dirty="0" smtClean="0"/>
              <a:t>CY is modified according to bit </a:t>
            </a:r>
            <a:r>
              <a:rPr lang="en-US" dirty="0" smtClean="0"/>
              <a:t>D0.</a:t>
            </a:r>
            <a:endParaRPr lang="en-US" dirty="0" smtClean="0"/>
          </a:p>
          <a:p>
            <a:r>
              <a:rPr lang="en-US" dirty="0" smtClean="0"/>
              <a:t>S, AC, Z, P are not affected.</a:t>
            </a:r>
          </a:p>
          <a:p>
            <a:r>
              <a:rPr lang="en-US" dirty="0" smtClean="0"/>
              <a:t>Example: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Instruction</a:t>
            </a:r>
            <a:r>
              <a:rPr lang="en-US" dirty="0" smtClean="0"/>
              <a:t>:  RLC   Hex </a:t>
            </a:r>
            <a:r>
              <a:rPr lang="en-US" dirty="0" smtClean="0"/>
              <a:t>code:0F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18389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133600" y="44196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924800" y="1838960"/>
          <a:ext cx="60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38200" y="4419600"/>
          <a:ext cx="60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 flipH="1">
            <a:off x="3246118" y="833735"/>
            <a:ext cx="300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Before Execution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352800" y="350520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After Execution</a:t>
            </a:r>
            <a:endParaRPr lang="en-US" sz="2400" b="1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33400" y="3200400"/>
            <a:ext cx="678180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86600" y="20574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33400" y="2057400"/>
            <a:ext cx="0" cy="1143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6744891" y="2627709"/>
            <a:ext cx="1142206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33400" y="2057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 smtClean="0"/>
              <a:t>RAR : Rotate Accumulator right through Carry</a:t>
            </a:r>
            <a:endParaRPr lang="en-US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Each binary bit of the accumulator is rotated </a:t>
            </a:r>
            <a:r>
              <a:rPr lang="en-US" dirty="0" smtClean="0"/>
              <a:t>right </a:t>
            </a:r>
            <a:r>
              <a:rPr lang="en-US" dirty="0" smtClean="0"/>
              <a:t>by one position through the Carry flag.</a:t>
            </a:r>
          </a:p>
          <a:p>
            <a:r>
              <a:rPr lang="en-US" dirty="0" smtClean="0"/>
              <a:t>Bit </a:t>
            </a:r>
            <a:r>
              <a:rPr lang="en-US" dirty="0" smtClean="0"/>
              <a:t>D0 </a:t>
            </a:r>
            <a:r>
              <a:rPr lang="en-US" dirty="0" smtClean="0"/>
              <a:t>is placed in the Carry flag, and the Carry flag is placed in the </a:t>
            </a:r>
            <a:r>
              <a:rPr lang="en-US" dirty="0" smtClean="0"/>
              <a:t>most </a:t>
            </a:r>
            <a:r>
              <a:rPr lang="en-US" dirty="0" smtClean="0"/>
              <a:t>significant position </a:t>
            </a:r>
            <a:r>
              <a:rPr lang="en-US" dirty="0" smtClean="0"/>
              <a:t>D7.</a:t>
            </a:r>
            <a:endParaRPr lang="en-US" dirty="0" smtClean="0"/>
          </a:p>
          <a:p>
            <a:r>
              <a:rPr lang="en-US" dirty="0" smtClean="0"/>
              <a:t>CY is modified according to bit </a:t>
            </a:r>
            <a:r>
              <a:rPr lang="en-US" dirty="0" smtClean="0"/>
              <a:t>D0.</a:t>
            </a:r>
          </a:p>
          <a:p>
            <a:r>
              <a:rPr lang="en-US" dirty="0" smtClean="0"/>
              <a:t> </a:t>
            </a:r>
            <a:r>
              <a:rPr lang="en-US" dirty="0" smtClean="0"/>
              <a:t>S, AC, Z, P are not affected.</a:t>
            </a:r>
          </a:p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/>
              <a:t>    Instruction:  </a:t>
            </a:r>
            <a:r>
              <a:rPr lang="en-US" dirty="0" smtClean="0"/>
              <a:t>RAR   </a:t>
            </a:r>
            <a:r>
              <a:rPr lang="en-US" dirty="0" smtClean="0"/>
              <a:t>Hex </a:t>
            </a:r>
            <a:r>
              <a:rPr lang="en-US" dirty="0" smtClean="0"/>
              <a:t>code:1F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90800" y="19151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0" y="42672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B0  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95400" y="1905000"/>
          <a:ext cx="60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62000" y="4267200"/>
          <a:ext cx="60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 flipH="1">
            <a:off x="3246118" y="833735"/>
            <a:ext cx="300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Before Execution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352800" y="350520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After Execution</a:t>
            </a:r>
            <a:endParaRPr lang="en-US" sz="2400" b="1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524000" y="3200400"/>
            <a:ext cx="678180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305800" y="2286000"/>
            <a:ext cx="0" cy="9144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524000" y="22860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905000" y="21336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Fetch Machine Cycle</a:t>
            </a:r>
            <a:endParaRPr lang="en-US" b="1" u="sng" dirty="0"/>
          </a:p>
        </p:txBody>
      </p:sp>
      <p:pic>
        <p:nvPicPr>
          <p:cNvPr id="4" name="Content Placeholder 3" descr="Timing-Diagram-Pic2-pic3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295400"/>
            <a:ext cx="9144000" cy="55626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Read Machine Cycle</a:t>
            </a:r>
            <a:endParaRPr lang="en-US" b="1" u="sng" dirty="0"/>
          </a:p>
        </p:txBody>
      </p:sp>
      <p:pic>
        <p:nvPicPr>
          <p:cNvPr id="4" name="Content Placeholder 3" descr="Timing-Diagram-Pic3-pic3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295400"/>
            <a:ext cx="9143999" cy="55626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Write Machine Cycle</a:t>
            </a:r>
            <a:endParaRPr lang="en-US" b="1" u="sng" dirty="0"/>
          </a:p>
        </p:txBody>
      </p:sp>
      <p:pic>
        <p:nvPicPr>
          <p:cNvPr id="5" name="Picture 4" descr="Timing-Diagram-Pic4-pic4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43000"/>
            <a:ext cx="9144000" cy="5715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What is instruction?</a:t>
            </a:r>
            <a:endParaRPr lang="en-US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instruction is a binary pattern designed inside a microprocessor to perform a specific function.</a:t>
            </a:r>
          </a:p>
          <a:p>
            <a:r>
              <a:rPr lang="en-US" dirty="0" smtClean="0"/>
              <a:t>The entire group of instructions, called instruction set, determines what functions the microprocessor can perform.</a:t>
            </a:r>
          </a:p>
          <a:p>
            <a:r>
              <a:rPr lang="en-US" dirty="0" smtClean="0"/>
              <a:t>8085 has 246 instructions.</a:t>
            </a:r>
          </a:p>
          <a:p>
            <a:r>
              <a:rPr lang="en-US" dirty="0" smtClean="0"/>
              <a:t>Each instruction is represented by an 8-bit binary value.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3600"/>
            <a:ext cx="8229600" cy="2362200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Timing Diagram for </a:t>
            </a:r>
            <a:br>
              <a:rPr lang="en-US" b="1" u="sng" dirty="0" smtClean="0"/>
            </a:br>
            <a:r>
              <a:rPr lang="en-US" b="1" u="sng" dirty="0" smtClean="0"/>
              <a:t>STA 526AH</a:t>
            </a:r>
            <a:br>
              <a:rPr lang="en-US" b="1" u="sng" dirty="0" smtClean="0"/>
            </a:br>
            <a:r>
              <a:rPr lang="en-US" b="1" u="sng" dirty="0" smtClean="0"/>
              <a:t> Instruction</a:t>
            </a:r>
            <a:endParaRPr lang="en-US" b="1" u="sn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xyzw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Classification of instruction Set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5 Types,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(1) Data Transfer Instruction,</a:t>
            </a:r>
          </a:p>
          <a:p>
            <a:pPr>
              <a:buNone/>
            </a:pPr>
            <a:r>
              <a:rPr lang="en-US" dirty="0" smtClean="0"/>
              <a:t>(2) Arithmetic Instructions,</a:t>
            </a:r>
          </a:p>
          <a:p>
            <a:pPr>
              <a:buNone/>
            </a:pPr>
            <a:r>
              <a:rPr lang="en-US" dirty="0" smtClean="0"/>
              <a:t>(3) Logical Instructions,</a:t>
            </a:r>
          </a:p>
          <a:p>
            <a:pPr>
              <a:buNone/>
            </a:pPr>
            <a:r>
              <a:rPr lang="en-US" dirty="0" smtClean="0"/>
              <a:t>(4) Branching Instructions,</a:t>
            </a:r>
          </a:p>
          <a:p>
            <a:pPr>
              <a:buNone/>
            </a:pPr>
            <a:r>
              <a:rPr lang="en-US" dirty="0" smtClean="0"/>
              <a:t>(5) Control Instructions,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Data Transfer Instruction</a:t>
            </a:r>
            <a:endParaRPr lang="en-US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instructions move data between registers, or between memory and register.</a:t>
            </a:r>
          </a:p>
          <a:p>
            <a:r>
              <a:rPr lang="en-US" dirty="0" smtClean="0"/>
              <a:t>These instruction copy data from source to destination.</a:t>
            </a:r>
          </a:p>
          <a:p>
            <a:r>
              <a:rPr lang="en-US" dirty="0" smtClean="0"/>
              <a:t>While coping, the contents of source are not modified.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" y="1295399"/>
          <a:ext cx="8763000" cy="5029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1143000"/>
                <a:gridCol w="914400"/>
                <a:gridCol w="1143000"/>
                <a:gridCol w="1143000"/>
                <a:gridCol w="1066800"/>
                <a:gridCol w="1066800"/>
                <a:gridCol w="1371600"/>
              </a:tblGrid>
              <a:tr h="664234"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Opcode</a:t>
                      </a:r>
                      <a:endParaRPr lang="en-US" b="1" u="none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Operand</a:t>
                      </a:r>
                      <a:endParaRPr lang="en-US" b="1" u="none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Bytes</a:t>
                      </a:r>
                      <a:endParaRPr lang="en-US" b="1" u="none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M-cycles</a:t>
                      </a:r>
                      <a:endParaRPr lang="en-US" b="1" u="none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T-states</a:t>
                      </a:r>
                      <a:endParaRPr lang="en-US" b="1" u="none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Types</a:t>
                      </a:r>
                      <a:r>
                        <a:rPr lang="en-US" u="none" baseline="0" dirty="0" smtClean="0"/>
                        <a:t> of  M-cycle</a:t>
                      </a:r>
                      <a:endParaRPr lang="en-US" b="1" u="none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Flags affected</a:t>
                      </a:r>
                      <a:endParaRPr lang="en-US" b="1" u="none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Addressing</a:t>
                      </a:r>
                      <a:r>
                        <a:rPr lang="en-US" u="none" baseline="0" dirty="0" smtClean="0"/>
                        <a:t> mode</a:t>
                      </a:r>
                      <a:endParaRPr lang="en-US" b="1" u="none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948906">
                <a:tc>
                  <a:txBody>
                    <a:bodyPr/>
                    <a:lstStyle/>
                    <a:p>
                      <a:r>
                        <a:rPr lang="en-US" dirty="0" smtClean="0"/>
                        <a:t>MOV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Rd</a:t>
                      </a:r>
                      <a:r>
                        <a:rPr lang="en-US" dirty="0" smtClean="0"/>
                        <a:t>, 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flags are affected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 direct</a:t>
                      </a:r>
                      <a:endParaRPr lang="en-US" dirty="0"/>
                    </a:p>
                  </a:txBody>
                  <a:tcPr/>
                </a:tc>
              </a:tr>
              <a:tr h="1233578">
                <a:tc>
                  <a:txBody>
                    <a:bodyPr/>
                    <a:lstStyle/>
                    <a:p>
                      <a:r>
                        <a:rPr lang="en-US" dirty="0" smtClean="0"/>
                        <a:t>MOV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M,Rs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Rd</a:t>
                      </a:r>
                      <a:r>
                        <a:rPr lang="en-US" dirty="0" smtClean="0"/>
                        <a:t>, 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F,R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flags are affected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 indirect</a:t>
                      </a:r>
                    </a:p>
                    <a:p>
                      <a:r>
                        <a:rPr lang="en-US" dirty="0" smtClean="0"/>
                        <a:t>Register</a:t>
                      </a:r>
                      <a:r>
                        <a:rPr lang="en-US" baseline="0" dirty="0" smtClean="0"/>
                        <a:t> direct</a:t>
                      </a:r>
                      <a:endParaRPr lang="en-US" dirty="0"/>
                    </a:p>
                  </a:txBody>
                  <a:tcPr/>
                </a:tc>
              </a:tr>
              <a:tr h="948906">
                <a:tc>
                  <a:txBody>
                    <a:bodyPr/>
                    <a:lstStyle/>
                    <a:p>
                      <a:r>
                        <a:rPr lang="en-US" dirty="0" smtClean="0"/>
                        <a:t>MVI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Reg., data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F,R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flags are affected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Immediate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1233578">
                <a:tc>
                  <a:txBody>
                    <a:bodyPr/>
                    <a:lstStyle/>
                    <a:p>
                      <a:r>
                        <a:rPr lang="en-US" dirty="0" smtClean="0"/>
                        <a:t>MVI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Mem.,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 flags are affected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 indirect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b="1" u="sng" dirty="0" smtClean="0"/>
              <a:t>Data Transfer Instructions</a:t>
            </a:r>
            <a:endParaRPr lang="en-US" b="1" u="sn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152400" y="381000"/>
          <a:ext cx="8839200" cy="601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/>
                <a:gridCol w="1104900"/>
                <a:gridCol w="990600"/>
                <a:gridCol w="1066800"/>
                <a:gridCol w="1143000"/>
                <a:gridCol w="990600"/>
                <a:gridCol w="1143000"/>
                <a:gridCol w="1295400"/>
              </a:tblGrid>
              <a:tr h="1003300"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Opcode</a:t>
                      </a:r>
                      <a:endParaRPr lang="en-US" b="1" u="none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Operand</a:t>
                      </a:r>
                      <a:endParaRPr lang="en-US" b="1" u="none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Bytes</a:t>
                      </a:r>
                      <a:endParaRPr lang="en-US" b="1" u="none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M-cycles</a:t>
                      </a:r>
                      <a:endParaRPr lang="en-US" b="1" u="none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T-states</a:t>
                      </a:r>
                      <a:endParaRPr lang="en-US" b="1" u="none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Types</a:t>
                      </a:r>
                      <a:r>
                        <a:rPr lang="en-US" u="none" baseline="0" dirty="0" smtClean="0"/>
                        <a:t> of  M-cycle</a:t>
                      </a:r>
                      <a:endParaRPr lang="en-US" b="1" u="none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Flags affected</a:t>
                      </a:r>
                      <a:endParaRPr lang="en-US" b="1" u="none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Addressing</a:t>
                      </a:r>
                      <a:r>
                        <a:rPr lang="en-US" u="none" baseline="0" dirty="0" smtClean="0"/>
                        <a:t> mode</a:t>
                      </a:r>
                      <a:endParaRPr lang="en-US" b="1" u="none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1003300">
                <a:tc>
                  <a:txBody>
                    <a:bodyPr/>
                    <a:lstStyle/>
                    <a:p>
                      <a:r>
                        <a:rPr lang="en-US" dirty="0" smtClean="0"/>
                        <a:t>LXI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REG. pair,</a:t>
                      </a:r>
                    </a:p>
                    <a:p>
                      <a:r>
                        <a:rPr lang="en-US" dirty="0" smtClean="0"/>
                        <a:t>16</a:t>
                      </a:r>
                      <a:r>
                        <a:rPr lang="en-US" baseline="0" dirty="0" smtClean="0"/>
                        <a:t>-bit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 flags are affected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Immediate</a:t>
                      </a:r>
                      <a:endParaRPr lang="en-US" dirty="0"/>
                    </a:p>
                  </a:txBody>
                  <a:tcPr/>
                </a:tc>
              </a:tr>
              <a:tr h="1003300">
                <a:tc>
                  <a:txBody>
                    <a:bodyPr/>
                    <a:lstStyle/>
                    <a:p>
                      <a:r>
                        <a:rPr lang="en-US" dirty="0" smtClean="0"/>
                        <a:t>LDA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 bit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F,R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flags are affected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Direct</a:t>
                      </a:r>
                      <a:endParaRPr lang="en-US" dirty="0"/>
                    </a:p>
                  </a:txBody>
                  <a:tcPr/>
                </a:tc>
              </a:tr>
              <a:tr h="1003300">
                <a:tc>
                  <a:txBody>
                    <a:bodyPr/>
                    <a:lstStyle/>
                    <a:p>
                      <a:r>
                        <a:rPr lang="en-US" dirty="0" smtClean="0"/>
                        <a:t>STA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 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flags are affected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direct</a:t>
                      </a:r>
                      <a:endParaRPr lang="en-US" dirty="0"/>
                    </a:p>
                  </a:txBody>
                  <a:tcPr/>
                </a:tc>
              </a:tr>
              <a:tr h="1003300">
                <a:tc>
                  <a:txBody>
                    <a:bodyPr/>
                    <a:lstStyle/>
                    <a:p>
                      <a:r>
                        <a:rPr lang="en-US" dirty="0" smtClean="0"/>
                        <a:t>LDAX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B/D 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reg. pair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F,R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flags are affected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</a:t>
                      </a:r>
                      <a:r>
                        <a:rPr lang="en-US" baseline="0" dirty="0" smtClean="0"/>
                        <a:t> indirect</a:t>
                      </a:r>
                      <a:endParaRPr lang="en-US" dirty="0"/>
                    </a:p>
                  </a:txBody>
                  <a:tcPr/>
                </a:tc>
              </a:tr>
              <a:tr h="1003300">
                <a:tc>
                  <a:txBody>
                    <a:bodyPr/>
                    <a:lstStyle/>
                    <a:p>
                      <a:r>
                        <a:rPr lang="en-US" dirty="0" smtClean="0"/>
                        <a:t>STAX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B/D</a:t>
                      </a:r>
                    </a:p>
                    <a:p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reg</a:t>
                      </a:r>
                      <a:r>
                        <a:rPr lang="en-US" dirty="0" smtClean="0"/>
                        <a:t>. pair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F,R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flags are affected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Register</a:t>
                      </a:r>
                      <a:endParaRPr lang="en-US" baseline="0" dirty="0" smtClean="0"/>
                    </a:p>
                    <a:p>
                      <a:pPr algn="r"/>
                      <a:r>
                        <a:rPr lang="en-US" baseline="0" dirty="0" smtClean="0"/>
                        <a:t>in</a:t>
                      </a:r>
                      <a:r>
                        <a:rPr lang="en-US" dirty="0" smtClean="0"/>
                        <a:t>direct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81000" y="685800"/>
          <a:ext cx="8229600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1104900"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Opcode</a:t>
                      </a:r>
                      <a:endParaRPr lang="en-US" b="1" u="none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Operand</a:t>
                      </a:r>
                      <a:endParaRPr lang="en-US" b="1" u="none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Bytes</a:t>
                      </a:r>
                      <a:endParaRPr lang="en-US" b="1" u="none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M-cycles</a:t>
                      </a:r>
                      <a:endParaRPr lang="en-US" b="1" u="none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T-states</a:t>
                      </a:r>
                      <a:endParaRPr lang="en-US" b="1" u="none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Types</a:t>
                      </a:r>
                      <a:r>
                        <a:rPr lang="en-US" u="none" baseline="0" dirty="0" smtClean="0"/>
                        <a:t> of  M-cycle</a:t>
                      </a:r>
                      <a:endParaRPr lang="en-US" b="1" u="none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Flags affected</a:t>
                      </a:r>
                      <a:endParaRPr lang="en-US" b="1" u="none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Addressing</a:t>
                      </a:r>
                      <a:r>
                        <a:rPr lang="en-US" u="none" baseline="0" dirty="0" smtClean="0"/>
                        <a:t> mode</a:t>
                      </a:r>
                      <a:endParaRPr lang="en-US" b="1" u="none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1104900">
                <a:tc>
                  <a:txBody>
                    <a:bodyPr/>
                    <a:lstStyle/>
                    <a:p>
                      <a:r>
                        <a:rPr lang="en-US" dirty="0" smtClean="0"/>
                        <a:t>LHLD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 bit address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flags are affected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Direct</a:t>
                      </a:r>
                      <a:endParaRPr lang="en-US" dirty="0"/>
                    </a:p>
                  </a:txBody>
                  <a:tcPr/>
                </a:tc>
              </a:tr>
              <a:tr h="1104900">
                <a:tc>
                  <a:txBody>
                    <a:bodyPr/>
                    <a:lstStyle/>
                    <a:p>
                      <a:r>
                        <a:rPr lang="en-US" dirty="0" smtClean="0"/>
                        <a:t>SHLD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 bit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flags are affected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Direct</a:t>
                      </a:r>
                      <a:endParaRPr lang="en-US" dirty="0"/>
                    </a:p>
                  </a:txBody>
                  <a:tcPr/>
                </a:tc>
              </a:tr>
              <a:tr h="110490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XCHG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flags are affected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 direct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Rotate Instructions</a:t>
            </a:r>
            <a:endParaRPr lang="en-US" b="1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51523" y="1628800"/>
          <a:ext cx="8781367" cy="4467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06"/>
                <a:gridCol w="1074371"/>
                <a:gridCol w="762000"/>
                <a:gridCol w="1066800"/>
                <a:gridCol w="937253"/>
                <a:gridCol w="1100519"/>
                <a:gridCol w="857828"/>
                <a:gridCol w="990600"/>
                <a:gridCol w="1031890"/>
              </a:tblGrid>
              <a:tr h="1328193">
                <a:tc>
                  <a:txBody>
                    <a:bodyPr/>
                    <a:lstStyle/>
                    <a:p>
                      <a:r>
                        <a:rPr lang="en-GB" dirty="0" smtClean="0"/>
                        <a:t>INSTRUCTION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Operand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M-Cycles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T-states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Hex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Types of </a:t>
                      </a:r>
                      <a:r>
                        <a:rPr lang="en-GB" dirty="0" smtClean="0"/>
                        <a:t> M-Cycles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Flags Affected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Addressing Mode</a:t>
                      </a:r>
                      <a:endParaRPr lang="en-US" dirty="0"/>
                    </a:p>
                  </a:txBody>
                  <a:tcPr/>
                </a:tc>
              </a:tr>
              <a:tr h="784752">
                <a:tc>
                  <a:txBody>
                    <a:bodyPr/>
                    <a:lstStyle/>
                    <a:p>
                      <a:r>
                        <a:rPr lang="en-GB" dirty="0" smtClean="0"/>
                        <a:t>RLC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CY (D7)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Implied</a:t>
                      </a:r>
                      <a:endParaRPr lang="en-US" dirty="0"/>
                    </a:p>
                  </a:txBody>
                  <a:tcPr/>
                </a:tc>
              </a:tr>
              <a:tr h="784752">
                <a:tc>
                  <a:txBody>
                    <a:bodyPr/>
                    <a:lstStyle/>
                    <a:p>
                      <a:r>
                        <a:rPr lang="en-GB" dirty="0" smtClean="0"/>
                        <a:t>RRC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CY(D0)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Implied</a:t>
                      </a:r>
                      <a:endParaRPr lang="en-US" dirty="0"/>
                    </a:p>
                  </a:txBody>
                  <a:tcPr/>
                </a:tc>
              </a:tr>
              <a:tr h="784752">
                <a:tc>
                  <a:txBody>
                    <a:bodyPr/>
                    <a:lstStyle/>
                    <a:p>
                      <a:r>
                        <a:rPr lang="en-GB" dirty="0" smtClean="0"/>
                        <a:t>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CY (D7)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Implied</a:t>
                      </a:r>
                      <a:endParaRPr lang="en-US" dirty="0"/>
                    </a:p>
                  </a:txBody>
                  <a:tcPr/>
                </a:tc>
              </a:tr>
              <a:tr h="784752">
                <a:tc>
                  <a:txBody>
                    <a:bodyPr/>
                    <a:lstStyle/>
                    <a:p>
                      <a:r>
                        <a:rPr lang="en-GB" dirty="0" smtClean="0"/>
                        <a:t>RAR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CY(D0)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Implied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RLC : Rotate accumulator left</a:t>
            </a:r>
            <a:endParaRPr lang="en-US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binary bit of the accumulator is rotated left by one position.</a:t>
            </a:r>
          </a:p>
          <a:p>
            <a:r>
              <a:rPr lang="en-US" dirty="0" smtClean="0"/>
              <a:t>Bit D7 is placed in the position of D0 as well as in the Carry flag.</a:t>
            </a:r>
          </a:p>
          <a:p>
            <a:r>
              <a:rPr lang="en-US" dirty="0" smtClean="0"/>
              <a:t>CY is modified according to bit D7.</a:t>
            </a:r>
          </a:p>
          <a:p>
            <a:r>
              <a:rPr lang="en-US" dirty="0" smtClean="0"/>
              <a:t>S</a:t>
            </a:r>
            <a:r>
              <a:rPr lang="en-US" dirty="0" smtClean="0"/>
              <a:t>, AC, Z, P </a:t>
            </a:r>
            <a:r>
              <a:rPr lang="en-US" dirty="0" smtClean="0"/>
              <a:t>are not affected.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 smtClean="0"/>
              <a:t>Instruction:  RLC   Hex code:07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802</Words>
  <Application>Microsoft Office PowerPoint</Application>
  <PresentationFormat>On-screen Show (4:3)</PresentationFormat>
  <Paragraphs>316</Paragraphs>
  <Slides>21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BIRLA VISHWAKARMA MAHAVIDYALAYA</vt:lpstr>
      <vt:lpstr>What is instruction?</vt:lpstr>
      <vt:lpstr>Classification of instruction Set</vt:lpstr>
      <vt:lpstr>Data Transfer Instruction</vt:lpstr>
      <vt:lpstr>Data Transfer Instructions</vt:lpstr>
      <vt:lpstr>Slide 6</vt:lpstr>
      <vt:lpstr>Slide 7</vt:lpstr>
      <vt:lpstr>Rotate Instructions</vt:lpstr>
      <vt:lpstr>RLC : Rotate accumulator left</vt:lpstr>
      <vt:lpstr>Slide 10</vt:lpstr>
      <vt:lpstr>RAL : Rotate accumulator left through carry</vt:lpstr>
      <vt:lpstr>Slide 12</vt:lpstr>
      <vt:lpstr>RRC : Rotate Accumulator Right</vt:lpstr>
      <vt:lpstr>Slide 14</vt:lpstr>
      <vt:lpstr>RAR : Rotate Accumulator right through Carry</vt:lpstr>
      <vt:lpstr>Slide 16</vt:lpstr>
      <vt:lpstr>Fetch Machine Cycle</vt:lpstr>
      <vt:lpstr>Read Machine Cycle</vt:lpstr>
      <vt:lpstr>Write Machine Cycle</vt:lpstr>
      <vt:lpstr>Timing Diagram for  STA 526AH  Instruction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Transfer Instruction</dc:title>
  <dc:creator>admin</dc:creator>
  <cp:lastModifiedBy>kalpesh</cp:lastModifiedBy>
  <cp:revision>77</cp:revision>
  <dcterms:created xsi:type="dcterms:W3CDTF">2015-07-05T04:18:42Z</dcterms:created>
  <dcterms:modified xsi:type="dcterms:W3CDTF">2015-07-08T15:32:52Z</dcterms:modified>
</cp:coreProperties>
</file>