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60" r:id="rId5"/>
    <p:sldId id="258" r:id="rId6"/>
    <p:sldId id="259" r:id="rId7"/>
    <p:sldId id="261" r:id="rId8"/>
    <p:sldId id="286" r:id="rId9"/>
    <p:sldId id="264" r:id="rId10"/>
    <p:sldId id="266" r:id="rId11"/>
    <p:sldId id="267" r:id="rId12"/>
    <p:sldId id="300" r:id="rId13"/>
    <p:sldId id="269" r:id="rId14"/>
    <p:sldId id="298" r:id="rId15"/>
    <p:sldId id="288" r:id="rId16"/>
    <p:sldId id="265" r:id="rId17"/>
    <p:sldId id="299" r:id="rId18"/>
    <p:sldId id="270" r:id="rId19"/>
    <p:sldId id="272" r:id="rId20"/>
    <p:sldId id="273" r:id="rId21"/>
    <p:sldId id="274" r:id="rId22"/>
    <p:sldId id="275" r:id="rId23"/>
    <p:sldId id="285" r:id="rId24"/>
    <p:sldId id="290" r:id="rId25"/>
    <p:sldId id="293" r:id="rId26"/>
    <p:sldId id="294" r:id="rId27"/>
    <p:sldId id="295" r:id="rId28"/>
    <p:sldId id="296" r:id="rId29"/>
    <p:sldId id="297" r:id="rId30"/>
    <p:sldId id="28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sinanuozdemir/SF_DAT_15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y.cc/installgit" TargetMode="External"/><Relationship Id="rId3" Type="http://schemas.openxmlformats.org/officeDocument/2006/relationships/hyperlink" Target="http://tiny.cc/gitssh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ithub/gitignore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st.github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Introduction to Git and GitHub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General Assembly – Data Science</a:t>
            </a:r>
          </a:p>
        </p:txBody>
      </p:sp>
    </p:spTree>
    <p:extLst>
      <p:ext uri="{BB962C8B-B14F-4D97-AF65-F5344CB8AC3E}">
        <p14:creationId xmlns:p14="http://schemas.microsoft.com/office/powerpoint/2010/main" val="2611624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Navigating a GitHub repo (1 of 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Example </a:t>
            </a:r>
            <a:r>
              <a:rPr lang="en-US" dirty="0" smtClean="0"/>
              <a:t>repo: </a:t>
            </a:r>
            <a:r>
              <a:rPr lang="en-US" dirty="0" smtClean="0">
                <a:hlinkClick r:id="rId2"/>
              </a:rPr>
              <a:t>http://github.com/</a:t>
            </a:r>
            <a:r>
              <a:rPr lang="sk-SK" dirty="0" smtClean="0">
                <a:hlinkClick r:id="rId2"/>
              </a:rPr>
              <a:t>sinanuozdemir</a:t>
            </a:r>
            <a:r>
              <a:rPr lang="sk-SK" dirty="0">
                <a:hlinkClick r:id="rId2"/>
              </a:rPr>
              <a:t>/</a:t>
            </a:r>
            <a:r>
              <a:rPr lang="sk-SK" dirty="0" smtClean="0">
                <a:hlinkClick r:id="rId2"/>
              </a:rPr>
              <a:t>SF_DAT_15</a:t>
            </a:r>
            <a:endParaRPr lang="sk-SK" dirty="0" smtClean="0"/>
          </a:p>
          <a:p>
            <a:r>
              <a:rPr lang="en-US" dirty="0" smtClean="0"/>
              <a:t>Account </a:t>
            </a:r>
            <a:r>
              <a:rPr lang="en-US" dirty="0" smtClean="0"/>
              <a:t>name, repo name, description</a:t>
            </a:r>
          </a:p>
          <a:p>
            <a:r>
              <a:rPr lang="en-US" dirty="0"/>
              <a:t>F</a:t>
            </a:r>
            <a:r>
              <a:rPr lang="en-US" dirty="0" smtClean="0"/>
              <a:t>older structure</a:t>
            </a:r>
          </a:p>
          <a:p>
            <a:r>
              <a:rPr lang="en-US" dirty="0" smtClean="0"/>
              <a:t>Viewing files: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endered view (with syntax highlighting)</a:t>
            </a:r>
          </a:p>
          <a:p>
            <a:pPr lvl="1"/>
            <a:r>
              <a:rPr lang="en-US" dirty="0" smtClean="0"/>
              <a:t>Raw view</a:t>
            </a:r>
          </a:p>
          <a:p>
            <a:r>
              <a:rPr lang="en-US" dirty="0" err="1" smtClean="0"/>
              <a:t>README.md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Describes a repo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utomatically displayed</a:t>
            </a:r>
          </a:p>
          <a:p>
            <a:pPr lvl="1"/>
            <a:r>
              <a:rPr lang="en-US" dirty="0" smtClean="0"/>
              <a:t>Written in Markdown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77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Navigating a GitHub repo </a:t>
            </a:r>
            <a:r>
              <a:rPr lang="en-US" smtClean="0"/>
              <a:t>(2 </a:t>
            </a:r>
            <a:r>
              <a:rPr lang="en-US"/>
              <a:t>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Commits:</a:t>
            </a:r>
          </a:p>
          <a:p>
            <a:pPr lvl="1"/>
            <a:r>
              <a:rPr lang="en-US" smtClean="0"/>
              <a:t>One or more changes to one or more files</a:t>
            </a:r>
          </a:p>
          <a:p>
            <a:pPr lvl="1"/>
            <a:r>
              <a:rPr lang="en-US" smtClean="0"/>
              <a:t>Revision highlighting</a:t>
            </a:r>
          </a:p>
          <a:p>
            <a:pPr lvl="1"/>
            <a:r>
              <a:rPr lang="en-US"/>
              <a:t>Commit comments are </a:t>
            </a:r>
            <a:r>
              <a:rPr lang="en-US" smtClean="0"/>
              <a:t>required</a:t>
            </a:r>
          </a:p>
          <a:p>
            <a:pPr lvl="1"/>
            <a:r>
              <a:rPr lang="en-US" smtClean="0"/>
              <a:t>Most recent commit comment shown by filename</a:t>
            </a:r>
          </a:p>
          <a:p>
            <a:r>
              <a:rPr lang="en-US" smtClean="0"/>
              <a:t>Profile page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38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the signup button on the top-right</a:t>
            </a:r>
          </a:p>
          <a:p>
            <a:endParaRPr lang="en-US" dirty="0" smtClean="0"/>
          </a:p>
          <a:p>
            <a:r>
              <a:rPr lang="en-US" dirty="0" smtClean="0"/>
              <a:t>Choose a plan (one of them is free)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84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 repo on GitHub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“Create New” (plus sign</a:t>
            </a:r>
            <a:r>
              <a:rPr lang="en-US" dirty="0" smtClean="0"/>
              <a:t>) on your profile:</a:t>
            </a:r>
            <a:endParaRPr lang="en-US" dirty="0" smtClean="0"/>
          </a:p>
          <a:p>
            <a:pPr lvl="1"/>
            <a:r>
              <a:rPr lang="en-US" dirty="0" smtClean="0"/>
              <a:t>Define name, description, public or private</a:t>
            </a:r>
          </a:p>
          <a:p>
            <a:pPr lvl="1"/>
            <a:r>
              <a:rPr lang="en-US" dirty="0" smtClean="0"/>
              <a:t>Initialize with README (if you’re going to clone)</a:t>
            </a:r>
          </a:p>
          <a:p>
            <a:r>
              <a:rPr lang="en-US" dirty="0" smtClean="0"/>
              <a:t>Notes:</a:t>
            </a:r>
          </a:p>
          <a:p>
            <a:pPr lvl="1"/>
            <a:r>
              <a:rPr lang="en-US" dirty="0" smtClean="0"/>
              <a:t>Nothing has happened to your local computer</a:t>
            </a:r>
          </a:p>
          <a:p>
            <a:pPr lvl="1"/>
            <a:r>
              <a:rPr lang="en-US" dirty="0" smtClean="0"/>
              <a:t>This was done on </a:t>
            </a:r>
            <a:r>
              <a:rPr lang="en-US" dirty="0" err="1" smtClean="0"/>
              <a:t>GitHub</a:t>
            </a:r>
            <a:r>
              <a:rPr lang="en-US" dirty="0" smtClean="0"/>
              <a:t>, but </a:t>
            </a:r>
            <a:r>
              <a:rPr lang="en-US" dirty="0" err="1" smtClean="0"/>
              <a:t>GitHub</a:t>
            </a:r>
            <a:r>
              <a:rPr lang="en-US" dirty="0" smtClean="0"/>
              <a:t> used </a:t>
            </a:r>
            <a:r>
              <a:rPr lang="en-US" dirty="0" err="1" smtClean="0"/>
              <a:t>Git</a:t>
            </a:r>
            <a:r>
              <a:rPr lang="en-US" dirty="0" smtClean="0"/>
              <a:t> to add the </a:t>
            </a:r>
            <a:r>
              <a:rPr lang="en-US" dirty="0" err="1" smtClean="0"/>
              <a:t>README.md</a:t>
            </a:r>
            <a:r>
              <a:rPr lang="en-US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687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Markdown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Easy-to-read, easy-to-write markup language</a:t>
            </a:r>
          </a:p>
          <a:p>
            <a:r>
              <a:rPr lang="en-US" smtClean="0"/>
              <a:t>Usually (always?) rendered as HTML</a:t>
            </a:r>
          </a:p>
          <a:p>
            <a:r>
              <a:rPr lang="en-US" smtClean="0"/>
              <a:t>Many implementations (aka “flavors”)</a:t>
            </a:r>
          </a:p>
          <a:p>
            <a:r>
              <a:rPr lang="en-US" smtClean="0"/>
              <a:t>Let’s edit </a:t>
            </a:r>
            <a:r>
              <a:rPr lang="en-US"/>
              <a:t>README.md using </a:t>
            </a:r>
            <a:r>
              <a:rPr lang="en-US" smtClean="0"/>
              <a:t>GitHub!</a:t>
            </a:r>
            <a:endParaRPr lang="en-US"/>
          </a:p>
          <a:p>
            <a:r>
              <a:rPr lang="en-US" smtClean="0"/>
              <a:t>Common syntax:</a:t>
            </a:r>
          </a:p>
          <a:p>
            <a:pPr lvl="1"/>
            <a:r>
              <a:rPr lang="en-US" smtClean="0"/>
              <a:t>## Header size 2</a:t>
            </a:r>
          </a:p>
          <a:p>
            <a:pPr lvl="1"/>
            <a:r>
              <a:rPr lang="en-US" smtClean="0"/>
              <a:t>*italics* and **bold**</a:t>
            </a:r>
          </a:p>
          <a:p>
            <a:pPr lvl="1"/>
            <a:r>
              <a:rPr lang="en-US" smtClean="0"/>
              <a:t>[link to GitHub](https://github.com)</a:t>
            </a:r>
          </a:p>
          <a:p>
            <a:pPr lvl="1"/>
            <a:r>
              <a:rPr lang="en-US" smtClean="0"/>
              <a:t>* bullet</a:t>
            </a:r>
          </a:p>
          <a:p>
            <a:pPr lvl="1"/>
            <a:r>
              <a:rPr lang="en-US" smtClean="0"/>
              <a:t>`inline code` and ```code blocks```</a:t>
            </a:r>
          </a:p>
          <a:p>
            <a:r>
              <a:rPr lang="en-US" smtClean="0"/>
              <a:t>Valid HTML can also be used within Markdown</a:t>
            </a:r>
          </a:p>
        </p:txBody>
      </p:sp>
    </p:spTree>
    <p:extLst>
      <p:ext uri="{BB962C8B-B14F-4D97-AF65-F5344CB8AC3E}">
        <p14:creationId xmlns:p14="http://schemas.microsoft.com/office/powerpoint/2010/main" val="1934599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III. Using Git with GitHub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7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 installation and setup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Installation: </a:t>
            </a:r>
            <a:r>
              <a:rPr lang="en-US" smtClean="0">
                <a:hlinkClick r:id="rId2"/>
              </a:rPr>
              <a:t>tiny.cc/</a:t>
            </a:r>
            <a:r>
              <a:rPr lang="en-US" err="1" smtClean="0">
                <a:hlinkClick r:id="rId2"/>
              </a:rPr>
              <a:t>installgit</a:t>
            </a:r>
            <a:endParaRPr lang="en-US"/>
          </a:p>
          <a:p>
            <a:r>
              <a:rPr lang="en-US" smtClean="0"/>
              <a:t>Open </a:t>
            </a:r>
            <a:r>
              <a:rPr lang="en-US"/>
              <a:t>Git Bash (Windows) or Terminal (Mac/Linux</a:t>
            </a:r>
            <a:r>
              <a:rPr lang="en-US" smtClean="0"/>
              <a:t>):</a:t>
            </a:r>
            <a:endParaRPr lang="en-US"/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</a:t>
            </a:r>
            <a:r>
              <a:rPr lang="en-US">
                <a:solidFill>
                  <a:srgbClr val="C00000"/>
                </a:solidFill>
              </a:rPr>
              <a:t>config --global user.name “YOUR </a:t>
            </a:r>
            <a:r>
              <a:rPr lang="en-US" smtClean="0">
                <a:solidFill>
                  <a:srgbClr val="C00000"/>
                </a:solidFill>
              </a:rPr>
              <a:t>FULL NAME”</a:t>
            </a:r>
            <a:endParaRPr lang="en-US">
              <a:solidFill>
                <a:srgbClr val="C00000"/>
              </a:solidFill>
            </a:endParaRP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</a:t>
            </a:r>
            <a:r>
              <a:rPr lang="en-US">
                <a:solidFill>
                  <a:srgbClr val="C00000"/>
                </a:solidFill>
              </a:rPr>
              <a:t>config --global user.email “YOUR EMAIL</a:t>
            </a:r>
            <a:r>
              <a:rPr lang="en-US" smtClean="0">
                <a:solidFill>
                  <a:srgbClr val="C00000"/>
                </a:solidFill>
              </a:rPr>
              <a:t>”</a:t>
            </a:r>
          </a:p>
          <a:p>
            <a:r>
              <a:rPr lang="en-US" smtClean="0"/>
              <a:t>Use the same email address you used with your GitHub account</a:t>
            </a:r>
          </a:p>
          <a:p>
            <a:r>
              <a:rPr lang="en-US" smtClean="0"/>
              <a:t>Generate </a:t>
            </a:r>
            <a:r>
              <a:rPr lang="en-US"/>
              <a:t>SSH </a:t>
            </a:r>
            <a:r>
              <a:rPr lang="en-US" smtClean="0"/>
              <a:t>keys (optional): </a:t>
            </a:r>
            <a:r>
              <a:rPr lang="en-US" smtClean="0">
                <a:hlinkClick r:id="rId3"/>
              </a:rPr>
              <a:t>tiny.cc/</a:t>
            </a:r>
            <a:r>
              <a:rPr lang="en-US" err="1" smtClean="0">
                <a:hlinkClick r:id="rId3"/>
              </a:rPr>
              <a:t>gitssh</a:t>
            </a:r>
            <a:endParaRPr lang="en-US" smtClean="0"/>
          </a:p>
          <a:p>
            <a:pPr lvl="1"/>
            <a:r>
              <a:rPr lang="en-US" smtClean="0"/>
              <a:t>More secure that HTTPS</a:t>
            </a:r>
          </a:p>
          <a:p>
            <a:pPr lvl="1"/>
            <a:r>
              <a:rPr lang="en-US" smtClean="0"/>
              <a:t>Only necessary if HTTPS doesn’t work for you</a:t>
            </a:r>
          </a:p>
        </p:txBody>
      </p:sp>
    </p:spTree>
    <p:extLst>
      <p:ext uri="{BB962C8B-B14F-4D97-AF65-F5344CB8AC3E}">
        <p14:creationId xmlns:p14="http://schemas.microsoft.com/office/powerpoint/2010/main" val="4097134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Preview of what you’re about to do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Copy your new GitHub repo to your computer</a:t>
            </a:r>
          </a:p>
          <a:p>
            <a:r>
              <a:rPr lang="en-US" smtClean="0"/>
              <a:t>Make some file changes locally</a:t>
            </a:r>
          </a:p>
          <a:p>
            <a:r>
              <a:rPr lang="en-US" smtClean="0"/>
              <a:t>Save those changes locally (“commit” them)</a:t>
            </a:r>
          </a:p>
          <a:p>
            <a:r>
              <a:rPr lang="en-US" smtClean="0"/>
              <a:t>Update your GitHub repo with those changes</a:t>
            </a:r>
          </a:p>
        </p:txBody>
      </p:sp>
    </p:spTree>
    <p:extLst>
      <p:ext uri="{BB962C8B-B14F-4D97-AF65-F5344CB8AC3E}">
        <p14:creationId xmlns:p14="http://schemas.microsoft.com/office/powerpoint/2010/main" val="2988114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Cloning a GitHub repo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Cloning = copying to your local computer</a:t>
            </a:r>
          </a:p>
          <a:p>
            <a:pPr lvl="1"/>
            <a:r>
              <a:rPr lang="en-US" smtClean="0"/>
              <a:t>Like copying your Dropbox files to a new machine</a:t>
            </a:r>
          </a:p>
          <a:p>
            <a:r>
              <a:rPr lang="en-US" smtClean="0"/>
              <a:t>First, change your working directory to where you want the repo you created to be stored: </a:t>
            </a:r>
            <a:r>
              <a:rPr lang="en-US" smtClean="0">
                <a:solidFill>
                  <a:srgbClr val="C00000"/>
                </a:solidFill>
              </a:rPr>
              <a:t>cd</a:t>
            </a:r>
          </a:p>
          <a:p>
            <a:r>
              <a:rPr lang="en-US" smtClean="0"/>
              <a:t>Then, clone the repo: </a:t>
            </a:r>
            <a:r>
              <a:rPr lang="en-US" smtClean="0">
                <a:solidFill>
                  <a:srgbClr val="C00000"/>
                </a:solidFill>
              </a:rPr>
              <a:t>git clone &lt;URL&gt;</a:t>
            </a:r>
          </a:p>
          <a:p>
            <a:pPr lvl="1"/>
            <a:r>
              <a:rPr lang="en-US" smtClean="0"/>
              <a:t>Get HTTPS or SSH URL from GitHub (ends in .git)</a:t>
            </a:r>
          </a:p>
          <a:p>
            <a:pPr lvl="1"/>
            <a:r>
              <a:rPr lang="en-US" smtClean="0"/>
              <a:t>Clones to a subdirectory of the working directory</a:t>
            </a:r>
          </a:p>
          <a:p>
            <a:pPr lvl="1"/>
            <a:r>
              <a:rPr lang="en-US" smtClean="0"/>
              <a:t>No visual feedback when you type your password</a:t>
            </a:r>
          </a:p>
          <a:p>
            <a:r>
              <a:rPr lang="en-US" smtClean="0"/>
              <a:t>Navigate to the repo (</a:t>
            </a:r>
            <a:r>
              <a:rPr lang="en-US" smtClean="0">
                <a:solidFill>
                  <a:srgbClr val="C00000"/>
                </a:solidFill>
              </a:rPr>
              <a:t>cd</a:t>
            </a:r>
            <a:r>
              <a:rPr lang="en-US" smtClean="0"/>
              <a:t>) then list the files (</a:t>
            </a:r>
            <a:r>
              <a:rPr lang="en-US" smtClean="0">
                <a:solidFill>
                  <a:srgbClr val="C00000"/>
                </a:solidFill>
              </a:rPr>
              <a:t>ls</a:t>
            </a:r>
            <a:r>
              <a:rPr lang="en-US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4453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Checking your remotes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“remote alias” is a reference to a repo not on your local computer</a:t>
            </a:r>
          </a:p>
          <a:p>
            <a:pPr lvl="1"/>
            <a:r>
              <a:rPr lang="en-US" smtClean="0"/>
              <a:t>Like a connection to your Dropbox account</a:t>
            </a:r>
          </a:p>
          <a:p>
            <a:r>
              <a:rPr lang="en-US" smtClean="0"/>
              <a:t>View </a:t>
            </a:r>
            <a:r>
              <a:rPr lang="en-US"/>
              <a:t>remotes: </a:t>
            </a:r>
            <a:r>
              <a:rPr lang="en-US">
                <a:solidFill>
                  <a:srgbClr val="C00000"/>
                </a:solidFill>
              </a:rPr>
              <a:t>git remote -</a:t>
            </a:r>
            <a:r>
              <a:rPr lang="en-US" smtClean="0">
                <a:solidFill>
                  <a:srgbClr val="C00000"/>
                </a:solidFill>
              </a:rPr>
              <a:t>v</a:t>
            </a:r>
            <a:endParaRPr lang="en-US" smtClean="0"/>
          </a:p>
          <a:p>
            <a:r>
              <a:rPr lang="en-US"/>
              <a:t>“origin” remote was set up by “git clone”</a:t>
            </a:r>
          </a:p>
          <a:p>
            <a:r>
              <a:rPr lang="en-US" smtClean="0"/>
              <a:t>Note: Remotes are repo-specific</a:t>
            </a:r>
          </a:p>
        </p:txBody>
      </p:sp>
    </p:spTree>
    <p:extLst>
      <p:ext uri="{BB962C8B-B14F-4D97-AF65-F5344CB8AC3E}">
        <p14:creationId xmlns:p14="http://schemas.microsoft.com/office/powerpoint/2010/main" val="3828473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smtClean="0"/>
              <a:t>Introduction</a:t>
            </a:r>
            <a:endParaRPr lang="en-US"/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Exploring GitHub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Using Git with GitHub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Contributing on GitHub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Bonus Content</a:t>
            </a:r>
          </a:p>
        </p:txBody>
      </p:sp>
    </p:spTree>
    <p:extLst>
      <p:ext uri="{BB962C8B-B14F-4D97-AF65-F5344CB8AC3E}">
        <p14:creationId xmlns:p14="http://schemas.microsoft.com/office/powerpoint/2010/main" val="30649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Making changes, checking your status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Making changes:</a:t>
            </a:r>
          </a:p>
          <a:p>
            <a:pPr lvl="1"/>
            <a:r>
              <a:rPr lang="en-US" smtClean="0"/>
              <a:t>Modify README.md in any text editor</a:t>
            </a:r>
          </a:p>
          <a:p>
            <a:pPr lvl="1"/>
            <a:r>
              <a:rPr lang="en-US" smtClean="0"/>
              <a:t>Create a new file: </a:t>
            </a:r>
            <a:r>
              <a:rPr lang="en-US" smtClean="0">
                <a:solidFill>
                  <a:srgbClr val="C00000"/>
                </a:solidFill>
              </a:rPr>
              <a:t>touch &lt;filename&gt;</a:t>
            </a:r>
          </a:p>
          <a:p>
            <a:r>
              <a:rPr lang="en-US" smtClean="0"/>
              <a:t>Check your status: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</a:p>
          <a:p>
            <a:r>
              <a:rPr lang="en-US" smtClean="0"/>
              <a:t>File statuses (possibly color-coded):</a:t>
            </a:r>
          </a:p>
          <a:p>
            <a:pPr lvl="1"/>
            <a:r>
              <a:rPr lang="en-US" smtClean="0"/>
              <a:t>Untracked (red)</a:t>
            </a:r>
          </a:p>
          <a:p>
            <a:pPr lvl="1"/>
            <a:r>
              <a:rPr lang="en-US" smtClean="0"/>
              <a:t>Tracked and modified (red)</a:t>
            </a:r>
          </a:p>
          <a:p>
            <a:pPr lvl="1"/>
            <a:r>
              <a:rPr lang="en-US"/>
              <a:t>S</a:t>
            </a:r>
            <a:r>
              <a:rPr lang="en-US" smtClean="0"/>
              <a:t>taged for committing (green)</a:t>
            </a:r>
          </a:p>
          <a:p>
            <a:pPr lvl="1"/>
            <a:r>
              <a:rPr lang="en-US" smtClean="0"/>
              <a:t>Committed</a:t>
            </a:r>
          </a:p>
        </p:txBody>
      </p:sp>
    </p:spTree>
    <p:extLst>
      <p:ext uri="{BB962C8B-B14F-4D97-AF65-F5344CB8AC3E}">
        <p14:creationId xmlns:p14="http://schemas.microsoft.com/office/powerpoint/2010/main" val="3431436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Committing </a:t>
            </a:r>
            <a:r>
              <a:rPr lang="en-US" smtClean="0"/>
              <a:t>changes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Stage changes for committing:</a:t>
            </a:r>
          </a:p>
          <a:p>
            <a:pPr lvl="1"/>
            <a:r>
              <a:rPr lang="en-US" smtClean="0"/>
              <a:t>Add a single file: </a:t>
            </a:r>
            <a:r>
              <a:rPr lang="en-US" smtClean="0">
                <a:solidFill>
                  <a:srgbClr val="C00000"/>
                </a:solidFill>
              </a:rPr>
              <a:t>git add &lt;filename&gt;</a:t>
            </a:r>
          </a:p>
          <a:p>
            <a:pPr lvl="1"/>
            <a:r>
              <a:rPr lang="en-US" smtClean="0"/>
              <a:t>Add all “red” files: </a:t>
            </a:r>
            <a:r>
              <a:rPr lang="en-US" smtClean="0">
                <a:solidFill>
                  <a:srgbClr val="C00000"/>
                </a:solidFill>
              </a:rPr>
              <a:t>git add .</a:t>
            </a:r>
          </a:p>
          <a:p>
            <a:r>
              <a:rPr lang="en-US" smtClean="0"/>
              <a:t>Check your status:</a:t>
            </a:r>
          </a:p>
          <a:p>
            <a:pPr lvl="1"/>
            <a:r>
              <a:rPr lang="en-US" smtClean="0"/>
              <a:t>Red files have turned green</a:t>
            </a:r>
          </a:p>
          <a:p>
            <a:r>
              <a:rPr lang="en-US" smtClean="0"/>
              <a:t>Commit changes: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commit -m “message about commit”</a:t>
            </a:r>
          </a:p>
          <a:p>
            <a:r>
              <a:rPr lang="en-US" smtClean="0"/>
              <a:t>Check your status again!</a:t>
            </a:r>
          </a:p>
          <a:p>
            <a:r>
              <a:rPr lang="en-US" smtClean="0"/>
              <a:t>Check the log: </a:t>
            </a:r>
            <a:r>
              <a:rPr lang="en-US" smtClean="0">
                <a:solidFill>
                  <a:srgbClr val="C00000"/>
                </a:solidFill>
              </a:rPr>
              <a:t>git log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936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Pushing to GitHub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Everything you’ve done to your cloned repo (so far) has been local</a:t>
            </a:r>
          </a:p>
          <a:p>
            <a:r>
              <a:rPr lang="en-US" smtClean="0"/>
              <a:t>You’ve been working in the “master” branch</a:t>
            </a:r>
          </a:p>
          <a:p>
            <a:r>
              <a:rPr lang="en-US" smtClean="0"/>
              <a:t>Push committed changes to GitHub:</a:t>
            </a:r>
          </a:p>
          <a:p>
            <a:pPr lvl="1"/>
            <a:r>
              <a:rPr lang="en-US" smtClean="0"/>
              <a:t>Like syncing local file changes to Dropbox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push &lt;remote&gt; &lt;branch&gt;</a:t>
            </a:r>
          </a:p>
          <a:p>
            <a:pPr lvl="1"/>
            <a:r>
              <a:rPr lang="en-US" smtClean="0"/>
              <a:t>Often: </a:t>
            </a:r>
            <a:r>
              <a:rPr lang="en-US" smtClean="0">
                <a:solidFill>
                  <a:srgbClr val="C00000"/>
                </a:solidFill>
              </a:rPr>
              <a:t>git push origin master</a:t>
            </a:r>
          </a:p>
          <a:p>
            <a:r>
              <a:rPr lang="en-US" smtClean="0"/>
              <a:t>Refresh your GitHub repo to check!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82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 recap of what you’ve done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Created a repo on GitHub</a:t>
            </a:r>
          </a:p>
          <a:p>
            <a:r>
              <a:rPr lang="en-US" smtClean="0"/>
              <a:t>Cloned repo to your local computer (</a:t>
            </a:r>
            <a:r>
              <a:rPr lang="en-US" smtClean="0">
                <a:solidFill>
                  <a:srgbClr val="C00000"/>
                </a:solidFill>
              </a:rPr>
              <a:t>git clone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Automatically sets up your “origin” remote</a:t>
            </a:r>
          </a:p>
          <a:p>
            <a:r>
              <a:rPr lang="en-US" smtClean="0"/>
              <a:t>Made two file changes</a:t>
            </a:r>
          </a:p>
          <a:p>
            <a:r>
              <a:rPr lang="en-US" smtClean="0"/>
              <a:t>Staged changes for committing (</a:t>
            </a:r>
            <a:r>
              <a:rPr lang="en-US" smtClean="0">
                <a:solidFill>
                  <a:srgbClr val="C00000"/>
                </a:solidFill>
              </a:rPr>
              <a:t>git add</a:t>
            </a:r>
            <a:r>
              <a:rPr lang="en-US" smtClean="0"/>
              <a:t>)</a:t>
            </a:r>
          </a:p>
          <a:p>
            <a:r>
              <a:rPr lang="en-US" smtClean="0"/>
              <a:t>Committed changes (</a:t>
            </a:r>
            <a:r>
              <a:rPr lang="en-US" smtClean="0">
                <a:solidFill>
                  <a:srgbClr val="C00000"/>
                </a:solidFill>
              </a:rPr>
              <a:t>git commit</a:t>
            </a:r>
            <a:r>
              <a:rPr lang="en-US" smtClean="0"/>
              <a:t>)</a:t>
            </a:r>
          </a:p>
          <a:p>
            <a:r>
              <a:rPr lang="en-US" smtClean="0"/>
              <a:t>Pushed changes to GitHub (</a:t>
            </a:r>
            <a:r>
              <a:rPr lang="en-US" smtClean="0">
                <a:solidFill>
                  <a:srgbClr val="C00000"/>
                </a:solidFill>
              </a:rPr>
              <a:t>git push</a:t>
            </a:r>
            <a:r>
              <a:rPr lang="en-US" smtClean="0"/>
              <a:t>)</a:t>
            </a:r>
          </a:p>
          <a:p>
            <a:r>
              <a:rPr lang="en-US" smtClean="0"/>
              <a:t>Inspected along the way (</a:t>
            </a:r>
            <a:r>
              <a:rPr lang="en-US" smtClean="0">
                <a:solidFill>
                  <a:srgbClr val="C00000"/>
                </a:solidFill>
              </a:rPr>
              <a:t>git remote</a:t>
            </a:r>
            <a:r>
              <a:rPr lang="en-US" smtClean="0"/>
              <a:t>,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  <a:r>
              <a:rPr lang="en-US" smtClean="0"/>
              <a:t>, </a:t>
            </a:r>
            <a:r>
              <a:rPr lang="en-US" smtClean="0">
                <a:solidFill>
                  <a:srgbClr val="C00000"/>
                </a:solidFill>
              </a:rPr>
              <a:t>git log</a:t>
            </a:r>
            <a:r>
              <a:rPr lang="en-US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15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Let’s do it again!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Modify or add a file, then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</a:p>
          <a:p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add .</a:t>
            </a:r>
            <a:r>
              <a:rPr lang="en-US" smtClean="0"/>
              <a:t>, then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</a:p>
          <a:p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commit -m “message”</a:t>
            </a:r>
          </a:p>
          <a:p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push origin master</a:t>
            </a:r>
          </a:p>
          <a:p>
            <a:r>
              <a:rPr lang="en-US" smtClean="0"/>
              <a:t>Refresh your GitHub repo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09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IV</a:t>
            </a:r>
            <a:r>
              <a:rPr lang="en-US" dirty="0" smtClean="0"/>
              <a:t>. Bonus Content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44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ways to initialize Git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Initialize on GitHub:</a:t>
            </a:r>
          </a:p>
          <a:p>
            <a:pPr lvl="1"/>
            <a:r>
              <a:rPr lang="en-US" smtClean="0"/>
              <a:t>Create a repo on GitHub (with README)</a:t>
            </a:r>
          </a:p>
          <a:p>
            <a:pPr lvl="1"/>
            <a:r>
              <a:rPr lang="en-US" smtClean="0"/>
              <a:t>Clone to your local machine</a:t>
            </a:r>
          </a:p>
          <a:p>
            <a:r>
              <a:rPr lang="en-US" smtClean="0"/>
              <a:t>Initialize locally:</a:t>
            </a:r>
          </a:p>
          <a:p>
            <a:pPr lvl="1"/>
            <a:r>
              <a:rPr lang="en-US" smtClean="0"/>
              <a:t>Initialize Git in existing local directory: </a:t>
            </a:r>
            <a:r>
              <a:rPr lang="en-US" smtClean="0">
                <a:solidFill>
                  <a:srgbClr val="C00000"/>
                </a:solidFill>
              </a:rPr>
              <a:t>git </a:t>
            </a:r>
            <a:r>
              <a:rPr lang="en-US" err="1" smtClean="0">
                <a:solidFill>
                  <a:srgbClr val="C00000"/>
                </a:solidFill>
              </a:rPr>
              <a:t>init</a:t>
            </a:r>
            <a:endParaRPr lang="en-US" smtClean="0">
              <a:solidFill>
                <a:srgbClr val="C00000"/>
              </a:solidFill>
            </a:endParaRPr>
          </a:p>
          <a:p>
            <a:pPr lvl="1"/>
            <a:r>
              <a:rPr lang="en-US" smtClean="0"/>
              <a:t>Create a repo on GitHub (without README)</a:t>
            </a:r>
          </a:p>
          <a:p>
            <a:pPr lvl="1"/>
            <a:r>
              <a:rPr lang="en-US" smtClean="0"/>
              <a:t>Add remote: </a:t>
            </a:r>
            <a:r>
              <a:rPr lang="en-US" smtClean="0">
                <a:solidFill>
                  <a:srgbClr val="C00000"/>
                </a:solidFill>
              </a:rPr>
              <a:t>git remote add origin &lt;URL&gt;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38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Deleting or moving a repo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Deleting a GitHub repo:</a:t>
            </a:r>
          </a:p>
          <a:p>
            <a:pPr lvl="1"/>
            <a:r>
              <a:rPr lang="en-US" smtClean="0"/>
              <a:t>Settings, then Delete</a:t>
            </a:r>
          </a:p>
          <a:p>
            <a:r>
              <a:rPr lang="en-US" smtClean="0"/>
              <a:t>Deleting a local repo:</a:t>
            </a:r>
          </a:p>
          <a:p>
            <a:pPr lvl="1"/>
            <a:r>
              <a:rPr lang="en-US" smtClean="0"/>
              <a:t>Just delete the folder!</a:t>
            </a:r>
          </a:p>
          <a:p>
            <a:r>
              <a:rPr lang="en-US" smtClean="0"/>
              <a:t>Moving a local repo:</a:t>
            </a:r>
          </a:p>
          <a:p>
            <a:pPr lvl="1"/>
            <a:r>
              <a:rPr lang="en-US" smtClean="0"/>
              <a:t>Just move the folder!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34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Excluding files from a repo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 a “.</a:t>
            </a:r>
            <a:r>
              <a:rPr lang="en-US" err="1" smtClean="0"/>
              <a:t>gitignore</a:t>
            </a:r>
            <a:r>
              <a:rPr lang="en-US" smtClean="0"/>
              <a:t>” file in your repo: </a:t>
            </a:r>
            <a:r>
              <a:rPr lang="en-US" smtClean="0">
                <a:solidFill>
                  <a:srgbClr val="C00000"/>
                </a:solidFill>
              </a:rPr>
              <a:t>touch .</a:t>
            </a:r>
            <a:r>
              <a:rPr lang="en-US" err="1" smtClean="0">
                <a:solidFill>
                  <a:srgbClr val="C00000"/>
                </a:solidFill>
              </a:rPr>
              <a:t>gitignore</a:t>
            </a:r>
            <a:endParaRPr lang="en-US" smtClean="0">
              <a:solidFill>
                <a:srgbClr val="C00000"/>
              </a:solidFill>
            </a:endParaRPr>
          </a:p>
          <a:p>
            <a:r>
              <a:rPr lang="en-US" smtClean="0"/>
              <a:t>Specify exclusions, one per line:</a:t>
            </a:r>
          </a:p>
          <a:p>
            <a:pPr lvl="1"/>
            <a:r>
              <a:rPr lang="en-US" smtClean="0"/>
              <a:t>Single files: pip-log.txt</a:t>
            </a:r>
          </a:p>
          <a:p>
            <a:pPr lvl="1"/>
            <a:r>
              <a:rPr lang="en-US" smtClean="0"/>
              <a:t>All files with a matching extension: *.</a:t>
            </a:r>
            <a:r>
              <a:rPr lang="en-US" err="1" smtClean="0"/>
              <a:t>pyc</a:t>
            </a:r>
            <a:endParaRPr lang="en-US" smtClean="0"/>
          </a:p>
          <a:p>
            <a:pPr lvl="1"/>
            <a:r>
              <a:rPr lang="en-US" smtClean="0"/>
              <a:t>Directories: </a:t>
            </a:r>
            <a:r>
              <a:rPr lang="en-US" err="1" smtClean="0"/>
              <a:t>env</a:t>
            </a:r>
            <a:r>
              <a:rPr lang="en-US" smtClean="0"/>
              <a:t>/</a:t>
            </a:r>
          </a:p>
          <a:p>
            <a:r>
              <a:rPr lang="en-US"/>
              <a:t>Templates: </a:t>
            </a:r>
            <a:r>
              <a:rPr lang="en-US" smtClean="0">
                <a:hlinkClick r:id="rId2"/>
              </a:rPr>
              <a:t>github.com/</a:t>
            </a:r>
            <a:r>
              <a:rPr lang="en-US" err="1" smtClean="0">
                <a:hlinkClick r:id="rId2"/>
              </a:rPr>
              <a:t>github</a:t>
            </a:r>
            <a:r>
              <a:rPr lang="en-US" smtClean="0">
                <a:hlinkClick r:id="rId2"/>
              </a:rPr>
              <a:t>/</a:t>
            </a:r>
            <a:r>
              <a:rPr lang="en-US" err="1" smtClean="0">
                <a:hlinkClick r:id="rId2"/>
              </a:rPr>
              <a:t>gitignore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28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Gists</a:t>
            </a:r>
            <a:r>
              <a:rPr lang="en-US" smtClean="0"/>
              <a:t>: lightweight repos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have access to Gist</a:t>
            </a:r>
            <a:r>
              <a:rPr lang="en-US"/>
              <a:t>: </a:t>
            </a:r>
            <a:r>
              <a:rPr lang="en-US" smtClean="0">
                <a:hlinkClick r:id="rId2"/>
              </a:rPr>
              <a:t>gist.github.com</a:t>
            </a:r>
            <a:endParaRPr lang="en-US" smtClean="0"/>
          </a:p>
          <a:p>
            <a:r>
              <a:rPr lang="en-US" smtClean="0"/>
              <a:t>Add one or more files</a:t>
            </a:r>
          </a:p>
          <a:p>
            <a:r>
              <a:rPr lang="en-US" smtClean="0"/>
              <a:t>Supports cloning, forking, commenting, committing</a:t>
            </a:r>
          </a:p>
          <a:p>
            <a:r>
              <a:rPr lang="en-US" smtClean="0"/>
              <a:t>Can be public or secret (not private)</a:t>
            </a:r>
          </a:p>
          <a:p>
            <a:r>
              <a:rPr lang="en-US" smtClean="0"/>
              <a:t>Useful for snippets, embedding, </a:t>
            </a:r>
            <a:r>
              <a:rPr lang="en-US" err="1" smtClean="0"/>
              <a:t>IPython</a:t>
            </a:r>
            <a:r>
              <a:rPr lang="en-US" smtClean="0"/>
              <a:t> </a:t>
            </a:r>
            <a:r>
              <a:rPr lang="en-US" err="1" smtClean="0"/>
              <a:t>nbviewer</a:t>
            </a:r>
            <a:r>
              <a:rPr lang="en-US" smtClean="0"/>
              <a:t>, etc.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3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I. Introduction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1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Useful to learn next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mtClean="0"/>
              <a:t>Working with branches</a:t>
            </a:r>
          </a:p>
          <a:p>
            <a:r>
              <a:rPr lang="en-US" smtClean="0"/>
              <a:t>Rolling back changes</a:t>
            </a:r>
          </a:p>
          <a:p>
            <a:r>
              <a:rPr lang="en-US" smtClean="0"/>
              <a:t>Resolving merge conflicts</a:t>
            </a:r>
          </a:p>
          <a:p>
            <a:r>
              <a:rPr lang="en-US" smtClean="0"/>
              <a:t>Fixing LF/CRLF issues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12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learn version control?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Version control is useful when you write code, and data scientists write code</a:t>
            </a:r>
          </a:p>
          <a:p>
            <a:r>
              <a:rPr lang="en-US" smtClean="0"/>
              <a:t>Enables teams to easily collaborate on the same codebase</a:t>
            </a:r>
          </a:p>
          <a:p>
            <a:r>
              <a:rPr lang="en-US" smtClean="0"/>
              <a:t>Enables you to contribute to open source projects</a:t>
            </a:r>
          </a:p>
          <a:p>
            <a:r>
              <a:rPr lang="en-US" smtClean="0"/>
              <a:t>Attractive skill for employment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3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Git?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Version control system that allows you to track files and file changes in a repository (“repo”)</a:t>
            </a:r>
          </a:p>
          <a:p>
            <a:r>
              <a:rPr lang="en-US" smtClean="0"/>
              <a:t>Primarily used by software developers</a:t>
            </a:r>
          </a:p>
          <a:p>
            <a:r>
              <a:rPr lang="en-US" smtClean="0"/>
              <a:t>Most widely used version control system</a:t>
            </a:r>
          </a:p>
          <a:p>
            <a:pPr lvl="1"/>
            <a:r>
              <a:rPr lang="en-US" smtClean="0"/>
              <a:t>Alternatives: Mercurial, Subversion, CVS</a:t>
            </a:r>
          </a:p>
          <a:p>
            <a:r>
              <a:rPr lang="en-US" smtClean="0"/>
              <a:t>Runs from the command line (usually)</a:t>
            </a:r>
          </a:p>
          <a:p>
            <a:r>
              <a:rPr lang="en-US" smtClean="0"/>
              <a:t>Can be used alone or in a team</a:t>
            </a:r>
          </a:p>
        </p:txBody>
      </p:sp>
    </p:spTree>
    <p:extLst>
      <p:ext uri="{BB962C8B-B14F-4D97-AF65-F5344CB8AC3E}">
        <p14:creationId xmlns:p14="http://schemas.microsoft.com/office/powerpoint/2010/main" val="1860251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GitHub?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A website, not a version control system</a:t>
            </a:r>
          </a:p>
          <a:p>
            <a:r>
              <a:rPr lang="en-US" smtClean="0"/>
              <a:t>Allows you to put your Git repos online</a:t>
            </a:r>
          </a:p>
          <a:p>
            <a:pPr lvl="1"/>
            <a:r>
              <a:rPr lang="en-US" smtClean="0"/>
              <a:t>Largest code host in the world</a:t>
            </a:r>
          </a:p>
          <a:p>
            <a:pPr lvl="1"/>
            <a:r>
              <a:rPr lang="en-US" smtClean="0"/>
              <a:t>Alternative: Bitbucket</a:t>
            </a:r>
          </a:p>
          <a:p>
            <a:r>
              <a:rPr lang="en-US" smtClean="0"/>
              <a:t>Benefits of GitHub:</a:t>
            </a:r>
          </a:p>
          <a:p>
            <a:pPr lvl="1"/>
            <a:r>
              <a:rPr lang="en-US" smtClean="0"/>
              <a:t>Backup of files</a:t>
            </a:r>
          </a:p>
          <a:p>
            <a:pPr lvl="1"/>
            <a:r>
              <a:rPr lang="en-US" smtClean="0"/>
              <a:t>Visual interface for navigating repos</a:t>
            </a:r>
          </a:p>
          <a:p>
            <a:pPr lvl="1"/>
            <a:r>
              <a:rPr lang="en-US" smtClean="0"/>
              <a:t>Makes repo collaboration easy</a:t>
            </a:r>
          </a:p>
          <a:p>
            <a:r>
              <a:rPr lang="en-US" smtClean="0"/>
              <a:t>“GitHub is just Dropbox for Git”</a:t>
            </a:r>
          </a:p>
          <a:p>
            <a:r>
              <a:rPr lang="en-US" smtClean="0"/>
              <a:t>Note: Git does not require GitHub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88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 can be challenging to learn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Designed (by programmers) for power and flexibility over simplicity</a:t>
            </a:r>
          </a:p>
          <a:p>
            <a:r>
              <a:rPr lang="en-US" smtClean="0"/>
              <a:t>Hard to know if what you did was right</a:t>
            </a:r>
          </a:p>
          <a:p>
            <a:r>
              <a:rPr lang="en-US" smtClean="0"/>
              <a:t>Hard to explore since most actions are “permanent” (in a sense) and can have serious consequences</a:t>
            </a:r>
          </a:p>
          <a:p>
            <a:r>
              <a:rPr lang="en-US"/>
              <a:t>We’ll focus on the most important 10% of Git</a:t>
            </a:r>
          </a:p>
        </p:txBody>
      </p:sp>
    </p:spTree>
    <p:extLst>
      <p:ext uri="{BB962C8B-B14F-4D97-AF65-F5344CB8AC3E}">
        <p14:creationId xmlns:p14="http://schemas.microsoft.com/office/powerpoint/2010/main" val="2169124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II. Exploring GitHub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91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GitHub setup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Create an account at </a:t>
            </a:r>
            <a:r>
              <a:rPr lang="en-US" smtClean="0">
                <a:hlinkClick r:id="rId2"/>
              </a:rPr>
              <a:t>github.com</a:t>
            </a:r>
            <a:endParaRPr lang="en-US" smtClean="0"/>
          </a:p>
          <a:p>
            <a:r>
              <a:rPr lang="en-US" smtClean="0"/>
              <a:t>There’s nothing to install</a:t>
            </a:r>
          </a:p>
          <a:p>
            <a:pPr lvl="1"/>
            <a:r>
              <a:rPr lang="en-US" smtClean="0"/>
              <a:t>“GitHub </a:t>
            </a:r>
            <a:r>
              <a:rPr lang="en-US"/>
              <a:t>for Windows” </a:t>
            </a:r>
            <a:r>
              <a:rPr lang="en-US" smtClean="0"/>
              <a:t>&amp; </a:t>
            </a:r>
            <a:r>
              <a:rPr lang="en-US"/>
              <a:t>“GitHub for Mac” are GUI clients (alternatives to command line</a:t>
            </a:r>
            <a:r>
              <a:rPr lang="en-US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0660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1294</Words>
  <Application>Microsoft Macintosh PowerPoint</Application>
  <PresentationFormat>On-screen Show (4:3)</PresentationFormat>
  <Paragraphs>191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Introduction to Git and GitHub</vt:lpstr>
      <vt:lpstr>Agenda</vt:lpstr>
      <vt:lpstr>I. Introduction</vt:lpstr>
      <vt:lpstr>Why learn version control?</vt:lpstr>
      <vt:lpstr>What is Git?</vt:lpstr>
      <vt:lpstr>What is GitHub?</vt:lpstr>
      <vt:lpstr>Git can be challenging to learn</vt:lpstr>
      <vt:lpstr>II. Exploring GitHub</vt:lpstr>
      <vt:lpstr>GitHub setup</vt:lpstr>
      <vt:lpstr>Navigating a GitHub repo (1 of 2)</vt:lpstr>
      <vt:lpstr>Navigating a GitHub repo (2 of 2)</vt:lpstr>
      <vt:lpstr>Creating a profile</vt:lpstr>
      <vt:lpstr>Creating a repo on GitHub</vt:lpstr>
      <vt:lpstr>Basic Markdown</vt:lpstr>
      <vt:lpstr>III. Using Git with GitHub</vt:lpstr>
      <vt:lpstr>Git installation and setup</vt:lpstr>
      <vt:lpstr>Preview of what you’re about to do</vt:lpstr>
      <vt:lpstr>Cloning a GitHub repo</vt:lpstr>
      <vt:lpstr>Checking your remotes</vt:lpstr>
      <vt:lpstr>Making changes, checking your status</vt:lpstr>
      <vt:lpstr>Committing changes</vt:lpstr>
      <vt:lpstr>Pushing to GitHub</vt:lpstr>
      <vt:lpstr>Quick recap of what you’ve done</vt:lpstr>
      <vt:lpstr>Let’s do it again!</vt:lpstr>
      <vt:lpstr>IV. Bonus Content</vt:lpstr>
      <vt:lpstr>Two ways to initialize Git</vt:lpstr>
      <vt:lpstr>Deleting or moving a repo</vt:lpstr>
      <vt:lpstr>Excluding files from a repo</vt:lpstr>
      <vt:lpstr>Gists: lightweight repos</vt:lpstr>
      <vt:lpstr>Useful to learn next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and GitHub</dc:title>
  <dc:creator>Kevin</dc:creator>
  <cp:lastModifiedBy>Sinan Ozdemir</cp:lastModifiedBy>
  <cp:revision>148</cp:revision>
  <dcterms:created xsi:type="dcterms:W3CDTF">2006-08-16T00:00:00Z</dcterms:created>
  <dcterms:modified xsi:type="dcterms:W3CDTF">2015-06-15T13:57:21Z</dcterms:modified>
</cp:coreProperties>
</file>