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6"/>
  </p:notesMasterIdLst>
  <p:sldIdLst>
    <p:sldId id="473" r:id="rId3"/>
    <p:sldId id="434" r:id="rId4"/>
    <p:sldId id="435" r:id="rId5"/>
    <p:sldId id="475" r:id="rId6"/>
    <p:sldId id="474" r:id="rId7"/>
    <p:sldId id="436" r:id="rId8"/>
    <p:sldId id="504" r:id="rId9"/>
    <p:sldId id="402" r:id="rId10"/>
    <p:sldId id="406" r:id="rId11"/>
    <p:sldId id="408" r:id="rId12"/>
    <p:sldId id="409" r:id="rId13"/>
    <p:sldId id="479" r:id="rId14"/>
    <p:sldId id="480" r:id="rId15"/>
    <p:sldId id="481" r:id="rId16"/>
    <p:sldId id="411" r:id="rId17"/>
    <p:sldId id="419" r:id="rId18"/>
    <p:sldId id="445" r:id="rId19"/>
    <p:sldId id="449" r:id="rId20"/>
    <p:sldId id="454" r:id="rId21"/>
    <p:sldId id="460" r:id="rId22"/>
    <p:sldId id="503" r:id="rId23"/>
    <p:sldId id="466" r:id="rId24"/>
    <p:sldId id="339" r:id="rId2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736" y="-2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on new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on new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653337" y="2019300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</a:t>
            </a:r>
            <a:r>
              <a:rPr lang="en-US" sz="3000" dirty="0" smtClean="0">
                <a:latin typeface="PFDinTextCompPro-Italic"/>
                <a:cs typeface="PFDinTextCompPro-Italic"/>
              </a:rPr>
              <a:t>OOS?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</a:t>
            </a:r>
            <a:r>
              <a:rPr lang="en-US" sz="3000" dirty="0" smtClean="0">
                <a:latin typeface="PFDinTextCompPro-Italic"/>
                <a:cs typeface="PFDinTextCompPro-Italic"/>
              </a:rPr>
              <a:t>OOS?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24737" y="3543300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1104900"/>
            <a:ext cx="907558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K-fold cross-validation:</a:t>
            </a:r>
          </a:p>
          <a:p>
            <a:pPr algn="l"/>
            <a:endParaRPr lang="en-US" sz="2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300" dirty="0">
                <a:latin typeface="PFDinTextCompPro-Italic"/>
                <a:cs typeface="PFDinTextCompPro-Italic"/>
              </a:rPr>
              <a:t>split </a:t>
            </a:r>
            <a:r>
              <a:rPr lang="en-US" sz="2300" dirty="0" smtClean="0">
                <a:latin typeface="PFDinTextCompPro-Italic"/>
                <a:cs typeface="PFDinTextCompPro-Italic"/>
              </a:rPr>
              <a:t>the dataset into K equal partitions.</a:t>
            </a:r>
          </a:p>
          <a:p>
            <a:pPr marL="457200" indent="-457200" algn="l">
              <a:buAutoNum type="arabicParenR" startAt="2"/>
            </a:pPr>
            <a:r>
              <a:rPr lang="en-US" sz="2300" dirty="0" smtClean="0">
                <a:latin typeface="PFDinTextCompPro-Italic"/>
                <a:cs typeface="PFDinTextCompPro-Italic"/>
              </a:rPr>
              <a:t>Use partition 1 as test set &amp; union of other partitions 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	</a:t>
            </a:r>
            <a:r>
              <a:rPr lang="en-US" sz="2300" dirty="0" smtClean="0">
                <a:latin typeface="PFDinTextCompPro-Italic"/>
                <a:cs typeface="PFDinTextCompPro-Italic"/>
              </a:rPr>
              <a:t>as training set.</a:t>
            </a: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3)  Calculate test set error.</a:t>
            </a:r>
          </a:p>
          <a:p>
            <a:pPr marL="457200" indent="-457200" algn="l">
              <a:buAutoNum type="arabicParenR" startAt="4"/>
            </a:pPr>
            <a:r>
              <a:rPr lang="en-US" sz="2300" dirty="0" smtClean="0">
                <a:latin typeface="PFDinTextCompPro-Italic"/>
                <a:cs typeface="PFDinTextCompPro-Italic"/>
              </a:rPr>
              <a:t>Repeat steps 2-3 using a different partition as the test set </a:t>
            </a:r>
            <a:endParaRPr lang="en-US" sz="23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	at each iteration.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5</a:t>
            </a:r>
            <a:r>
              <a:rPr lang="en-US" sz="2300" dirty="0" smtClean="0">
                <a:latin typeface="PFDinTextCompPro-Italic"/>
                <a:cs typeface="PFDinTextCompPro-Italic"/>
              </a:rPr>
              <a:t>)  Take the average test set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137" y="879455"/>
            <a:ext cx="876299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Features of K-fold cross-validation: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/>
            </a:pPr>
            <a:r>
              <a:rPr lang="en-US" sz="2200" dirty="0" smtClean="0">
                <a:latin typeface="PFDinTextCompPro-Italic"/>
                <a:cs typeface="PFDinTextCompPro-Italic"/>
              </a:rPr>
              <a:t>More accurate </a:t>
            </a:r>
            <a:r>
              <a:rPr lang="en-US" sz="22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marL="457200" indent="-457200" algn="l">
              <a:buAutoNum type="arabicParenR"/>
            </a:pPr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2)  </a:t>
            </a:r>
            <a:r>
              <a:rPr lang="en-US" sz="22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200" dirty="0">
                <a:latin typeface="PFDinTextCompPro-Italic"/>
                <a:cs typeface="PFDinTextCompPro-Italic"/>
              </a:rPr>
              <a:t>       - Each record in our dataset is used for both </a:t>
            </a:r>
            <a:r>
              <a:rPr lang="en-US" sz="2200" dirty="0" smtClean="0">
                <a:latin typeface="PFDinTextCompPro-Italic"/>
                <a:cs typeface="PFDinTextCompPro-Italic"/>
              </a:rPr>
              <a:t>training </a:t>
            </a:r>
            <a:r>
              <a:rPr lang="en-US" sz="2200" dirty="0">
                <a:latin typeface="PFDinTextCompPro-Italic"/>
                <a:cs typeface="PFDinTextCompPro-Italic"/>
              </a:rPr>
              <a:t>and testing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 startAt="3"/>
            </a:pPr>
            <a:r>
              <a:rPr lang="en-US" sz="2200" dirty="0" smtClean="0">
                <a:latin typeface="PFDinTextCompPro-Italic"/>
                <a:cs typeface="PFDinTextCompPro-Italic"/>
              </a:rPr>
              <a:t>Presents </a:t>
            </a:r>
            <a:r>
              <a:rPr lang="en-US" sz="2200" dirty="0">
                <a:latin typeface="PFDinTextCompPro-Italic"/>
                <a:cs typeface="PFDinTextCompPro-Italic"/>
              </a:rPr>
              <a:t>tradeoff between efficiency </a:t>
            </a:r>
            <a:r>
              <a:rPr lang="en-US" sz="2200" dirty="0" smtClean="0">
                <a:latin typeface="PFDinTextCompPro-Italic"/>
                <a:cs typeface="PFDinTextCompPro-Italic"/>
              </a:rPr>
              <a:t>an computational </a:t>
            </a:r>
            <a:r>
              <a:rPr lang="en-US" sz="2200" dirty="0">
                <a:latin typeface="PFDinTextCompPro-Italic"/>
                <a:cs typeface="PFDinTextCompPro-Italic"/>
              </a:rPr>
              <a:t>expense.</a:t>
            </a: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        - 10-fold CV is 10x more expensive than a single </a:t>
            </a:r>
            <a:r>
              <a:rPr lang="en-US" sz="2200" dirty="0">
                <a:latin typeface="PFDinTextCompPro-Italic"/>
                <a:cs typeface="PFDinTextCompPro-Italic"/>
              </a:rPr>
              <a:t>train/test </a:t>
            </a:r>
            <a:r>
              <a:rPr lang="en-US" sz="2200" dirty="0" smtClean="0">
                <a:latin typeface="PFDinTextCompPro-Italic"/>
                <a:cs typeface="PFDinTextCompPro-Italic"/>
              </a:rPr>
              <a:t>split</a:t>
            </a:r>
          </a:p>
          <a:p>
            <a:pPr algn="l"/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4)  Can be used for parameter tuning and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4186" y="3027601"/>
            <a:ext cx="1463675" cy="2056006"/>
            <a:chOff x="-119" y="96"/>
            <a:chExt cx="1280" cy="1798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9" y="6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-53" y="747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7712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 smtClean="0"/>
              <a:t>The data that we are given for prediction won’t always be the end of the data stream!</a:t>
            </a:r>
          </a:p>
          <a:p>
            <a:endParaRPr lang="en-US" dirty="0"/>
          </a:p>
          <a:p>
            <a:r>
              <a:rPr lang="en-US" dirty="0" smtClean="0"/>
              <a:t>We will gather data and build and iterate over models however the whole </a:t>
            </a:r>
            <a:r>
              <a:rPr lang="en-US" b="1" i="1" dirty="0" smtClean="0"/>
              <a:t>point</a:t>
            </a:r>
            <a:r>
              <a:rPr lang="en-US" dirty="0" smtClean="0"/>
              <a:t> of building the model was to predict unseen test cases</a:t>
            </a:r>
          </a:p>
          <a:p>
            <a:endParaRPr lang="en-US" dirty="0"/>
          </a:p>
          <a:p>
            <a:r>
              <a:rPr lang="en-US" dirty="0" smtClean="0"/>
              <a:t>Examples: new UFO sightings will come in, new Iris’ will be found, new children will be born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969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13716</TotalTime>
  <Pages>0</Pages>
  <Words>1066</Words>
  <Characters>0</Characters>
  <Application>Microsoft Macintosh PowerPoint</Application>
  <PresentationFormat>Custom</PresentationFormat>
  <Lines>0</Lines>
  <Paragraphs>249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GA_Instructor_Template_Deck</vt:lpstr>
      <vt:lpstr>Agenda</vt:lpstr>
      <vt:lpstr>DATA SCIENCE Model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1755</cp:revision>
  <cp:lastPrinted>2013-03-28T23:13:53Z</cp:lastPrinted>
  <dcterms:modified xsi:type="dcterms:W3CDTF">2015-07-02T00:16:36Z</dcterms:modified>
</cp:coreProperties>
</file>