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8"/>
  </p:notesMasterIdLst>
  <p:sldIdLst>
    <p:sldId id="473" r:id="rId3"/>
    <p:sldId id="482" r:id="rId4"/>
    <p:sldId id="505" r:id="rId5"/>
    <p:sldId id="507" r:id="rId6"/>
    <p:sldId id="506" r:id="rId7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7" autoAdjust="0"/>
    <p:restoredTop sz="88283" autoAdjust="0"/>
  </p:normalViewPr>
  <p:slideViewPr>
    <p:cSldViewPr>
      <p:cViewPr>
        <p:scale>
          <a:sx n="125" d="100"/>
          <a:sy n="125" d="100"/>
        </p:scale>
        <p:origin x="-736" y="-26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7/8/15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smtClean="0"/>
              <a:t>DATA </a:t>
            </a:r>
            <a:r>
              <a:rPr lang="en-US" sz="9000" dirty="0" smtClean="0"/>
              <a:t>SCIENCE</a:t>
            </a:r>
            <a:r>
              <a:rPr lang="en-US" sz="9000" smtClean="0"/>
              <a:t/>
            </a:r>
            <a:br>
              <a:rPr lang="en-US" sz="9000" smtClean="0"/>
            </a:br>
            <a:r>
              <a:rPr lang="en-US" sz="5000" smtClean="0"/>
              <a:t>Confusion Matrix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8638257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6737" y="952500"/>
            <a:ext cx="79281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Confusion </a:t>
            </a:r>
            <a:r>
              <a:rPr lang="en-US" sz="3000" smtClean="0">
                <a:latin typeface="PFDinTextCompPro-Italic"/>
                <a:cs typeface="PFDinTextCompPro-Italic"/>
              </a:rPr>
              <a:t>Matrix: table to describe the performance of a classifier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937" y="1661027"/>
            <a:ext cx="3677163" cy="194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57737" y="1866900"/>
            <a:ext cx="3657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classes are there?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times is disease predicted?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smtClean="0">
                <a:latin typeface="PFDinTextCompPro-Italic" panose="02000506020000020004" pitchFamily="2" charset="0"/>
              </a:rPr>
              <a:t>How many patients actually have the disease?</a:t>
            </a:r>
            <a:endParaRPr lang="en-US" sz="2500">
              <a:latin typeface="PFDinTextCompPro-Italic" panose="0200050602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37" y="3636110"/>
            <a:ext cx="3887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Example: Test for presence of disease</a:t>
            </a:r>
          </a:p>
          <a:p>
            <a:pPr algn="l"/>
            <a:r>
              <a:rPr lang="en-US" sz="2000" dirty="0">
                <a:latin typeface="PFDinTextCompPro-Italic" panose="02000506020000020004" pitchFamily="2" charset="0"/>
              </a:rPr>
              <a:t>NO = negative test = False = 0</a:t>
            </a:r>
          </a:p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YES = positive test = True = 1</a:t>
            </a:r>
          </a:p>
        </p:txBody>
      </p:sp>
    </p:spTree>
    <p:extLst>
      <p:ext uri="{BB962C8B-B14F-4D97-AF65-F5344CB8AC3E}">
        <p14:creationId xmlns:p14="http://schemas.microsoft.com/office/powerpoint/2010/main" val="40130413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104900"/>
            <a:ext cx="36576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dirty="0" smtClean="0">
                <a:latin typeface="PFDinTextCompPro-Italic" panose="02000506020000020004" pitchFamily="2" charset="0"/>
              </a:rPr>
              <a:t>Basic Terminology: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PFDinTextCompPro-Italic" panose="02000506020000020004" pitchFamily="2" charset="0"/>
              </a:rPr>
              <a:t>True Positives (TP)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PFDinTextCompPro-Italic" panose="02000506020000020004" pitchFamily="2" charset="0"/>
              </a:rPr>
              <a:t>True Negatives (TN)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PFDinTextCompPro-Italic" panose="02000506020000020004" pitchFamily="2" charset="0"/>
              </a:rPr>
              <a:t>False Positives (FP)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PFDinTextCompPro-Italic" panose="02000506020000020004" pitchFamily="2" charset="0"/>
              </a:rPr>
              <a:t>False Negatives (FN)</a:t>
            </a:r>
            <a:endParaRPr lang="en-US" sz="2500" dirty="0">
              <a:latin typeface="PFDinTextCompPro-Italic" panose="02000506020000020004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467100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Accuracy: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correct</a:t>
            </a:r>
            <a:r>
              <a:rPr lang="en-US" sz="20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(TP + TN) / total = 150/165 = 0.91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9137" y="3351828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Misclassification Rate (Error Rate):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Overall, how often is it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wrong</a:t>
            </a:r>
            <a:r>
              <a:rPr lang="en-US" sz="20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(FP + FN) / total = 15/165 = 0.09</a:t>
            </a:r>
          </a:p>
        </p:txBody>
      </p:sp>
    </p:spTree>
    <p:extLst>
      <p:ext uri="{BB962C8B-B14F-4D97-AF65-F5344CB8AC3E}">
        <p14:creationId xmlns:p14="http://schemas.microsoft.com/office/powerpoint/2010/main" val="35149575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10287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742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smtClean="0"/>
              <a:t>Confusion Matrix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10137" y="1070164"/>
            <a:ext cx="373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Sensitivity: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positive</a:t>
            </a:r>
            <a:r>
              <a:rPr lang="en-US" sz="2000" dirty="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correct</a:t>
            </a:r>
            <a:r>
              <a:rPr lang="en-US" sz="20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TP / actual yes = 100/105 = 0.95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“True Positive Rate” or “Recall”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7" y="1039708"/>
            <a:ext cx="4407357" cy="25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0537" y="3390900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PFDinTextCompPro-Italic" panose="02000506020000020004" pitchFamily="2" charset="0"/>
              </a:rPr>
              <a:t>False Positive Rate: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negative</a:t>
            </a:r>
            <a:r>
              <a:rPr lang="en-US" sz="2000" dirty="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wrong</a:t>
            </a:r>
            <a:r>
              <a:rPr lang="en-US" sz="20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FP </a:t>
            </a:r>
            <a:r>
              <a:rPr lang="en-US" sz="2000" dirty="0">
                <a:latin typeface="PFDinTextCompPro-Italic" panose="02000506020000020004" pitchFamily="2" charset="0"/>
              </a:rPr>
              <a:t>/ actual no = 10/60 = 0.17</a:t>
            </a:r>
            <a:endParaRPr lang="en-US" sz="2000" dirty="0" smtClean="0">
              <a:latin typeface="PFDinTextCompPro-Italic" panose="0200050602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0137" y="3543300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PFDinTextCompPro-Italic" panose="02000506020000020004" pitchFamily="2" charset="0"/>
              </a:rPr>
              <a:t>Specificity: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When actual value is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negative</a:t>
            </a:r>
            <a:r>
              <a:rPr lang="en-US" sz="2000" dirty="0" smtClean="0">
                <a:latin typeface="PFDinTextCompPro-Italic" panose="02000506020000020004" pitchFamily="2" charset="0"/>
              </a:rPr>
              <a:t>, how often is prediction </a:t>
            </a:r>
            <a:r>
              <a:rPr lang="en-US" sz="2000" b="1" dirty="0" smtClean="0">
                <a:latin typeface="PFDinTextCompPro-Italic" panose="02000506020000020004" pitchFamily="2" charset="0"/>
              </a:rPr>
              <a:t>correct</a:t>
            </a:r>
            <a:r>
              <a:rPr lang="en-US" sz="2000" dirty="0" smtClean="0">
                <a:latin typeface="PFDinTextCompPro-Italic" panose="02000506020000020004" pitchFamily="2" charset="0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FDinTextCompPro-Italic" panose="02000506020000020004" pitchFamily="2" charset="0"/>
              </a:rPr>
              <a:t>TN / actual no = 50/60 = 0.83</a:t>
            </a:r>
          </a:p>
        </p:txBody>
      </p:sp>
    </p:spTree>
    <p:extLst>
      <p:ext uri="{BB962C8B-B14F-4D97-AF65-F5344CB8AC3E}">
        <p14:creationId xmlns:p14="http://schemas.microsoft.com/office/powerpoint/2010/main" val="29470166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14049</TotalTime>
  <Pages>0</Pages>
  <Words>235</Words>
  <Characters>0</Characters>
  <Application>Microsoft Macintosh PowerPoint</Application>
  <PresentationFormat>Custom</PresentationFormat>
  <Lines>0</Lines>
  <Paragraphs>43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GA_Instructor_Template_Deck</vt:lpstr>
      <vt:lpstr>Agenda</vt:lpstr>
      <vt:lpstr>DATA SCIENCE Confusion Matrix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Sinan Ozdemir</cp:lastModifiedBy>
  <cp:revision>1762</cp:revision>
  <cp:lastPrinted>2013-03-28T23:13:53Z</cp:lastPrinted>
  <dcterms:modified xsi:type="dcterms:W3CDTF">2015-07-08T22:12:34Z</dcterms:modified>
</cp:coreProperties>
</file>