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48278dc1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48278dc1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Top 3 Months with the Most Movies Released: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January (252)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November (155)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September (151)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Bottom 3 Months with the Least Movies Released: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April (104)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February (107)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March (110)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Greatest Difference in Total Movies Released:</a:t>
            </a:r>
            <a:r>
              <a:rPr lang="en" sz="1000">
                <a:solidFill>
                  <a:schemeClr val="dk1"/>
                </a:solidFill>
              </a:rPr>
              <a:t> January to February (145)</a:t>
            </a:r>
            <a:endParaRPr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48278dc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48278dc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Top 3 Most Popular Movies:</a:t>
            </a:r>
            <a:endParaRPr b="1" sz="1000">
              <a:solidFill>
                <a:schemeClr val="dk1"/>
              </a:solidFill>
            </a:endParaRPr>
          </a:p>
          <a:p>
            <a:pPr indent="-177800" lvl="0" marL="3429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May:</a:t>
            </a:r>
            <a:r>
              <a:rPr lang="en" sz="1000">
                <a:solidFill>
                  <a:schemeClr val="dk1"/>
                </a:solidFill>
              </a:rPr>
              <a:t> Interstellar (724.25)</a:t>
            </a:r>
            <a:endParaRPr sz="1000">
              <a:solidFill>
                <a:schemeClr val="dk1"/>
              </a:solidFill>
            </a:endParaRPr>
          </a:p>
          <a:p>
            <a:pPr indent="-177800" lvl="0" marL="3429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September:</a:t>
            </a:r>
            <a:r>
              <a:rPr lang="en" sz="1000">
                <a:solidFill>
                  <a:schemeClr val="dk1"/>
                </a:solidFill>
              </a:rPr>
              <a:t> Deadpool (514.57)</a:t>
            </a:r>
            <a:endParaRPr sz="1000">
              <a:solidFill>
                <a:schemeClr val="dk1"/>
              </a:solidFill>
            </a:endParaRPr>
          </a:p>
          <a:p>
            <a:pPr indent="-177800" lvl="0" marL="3429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October:</a:t>
            </a:r>
            <a:r>
              <a:rPr lang="en" sz="1000">
                <a:solidFill>
                  <a:schemeClr val="dk1"/>
                </a:solidFill>
              </a:rPr>
              <a:t> Whiplash (192.53)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Bottom 3 Least Popular Movies:</a:t>
            </a:r>
            <a:endParaRPr b="1" sz="1000">
              <a:solidFill>
                <a:schemeClr val="dk1"/>
              </a:solidFill>
            </a:endParaRPr>
          </a:p>
          <a:p>
            <a:pPr indent="-177800" lvl="0" marL="3429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November:</a:t>
            </a:r>
            <a:r>
              <a:rPr lang="en" sz="1000">
                <a:solidFill>
                  <a:schemeClr val="dk1"/>
                </a:solidFill>
              </a:rPr>
              <a:t> Fifty Shade of Grey (98.76)</a:t>
            </a:r>
            <a:endParaRPr sz="1000">
              <a:solidFill>
                <a:schemeClr val="dk1"/>
              </a:solidFill>
            </a:endParaRPr>
          </a:p>
          <a:p>
            <a:pPr indent="-177800" lvl="0" marL="3429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December:</a:t>
            </a:r>
            <a:r>
              <a:rPr lang="en" sz="1000">
                <a:solidFill>
                  <a:schemeClr val="dk1"/>
                </a:solidFill>
              </a:rPr>
              <a:t> Cinderella (101.19)</a:t>
            </a:r>
            <a:endParaRPr sz="1000">
              <a:solidFill>
                <a:schemeClr val="dk1"/>
              </a:solidFill>
            </a:endParaRPr>
          </a:p>
          <a:p>
            <a:pPr indent="-177800" lvl="0" marL="3429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February:</a:t>
            </a:r>
            <a:r>
              <a:rPr lang="en" sz="1000">
                <a:solidFill>
                  <a:schemeClr val="dk1"/>
                </a:solidFill>
              </a:rPr>
              <a:t> Men in Black (104.12)</a:t>
            </a:r>
            <a:endParaRPr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48278dc1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48278dc1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48278dc1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48278dc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48278dc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48278dc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48278dc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48278dc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fd32b3b1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fd32b3b1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fd32b3b1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fd32b3b1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48278dc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48278dc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48278dc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48278dc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Top-Rated Movies by Language (Minimum 1,000 Votes):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   -   English: The Shawshank Redemption , directed by Frank Darabont, Drama, 8.5/10 (1994)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   -   French: Amélie , directed by Jean-Pierre Jeunet, Comedy, 7.8/10 (2001)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   -   German: Downfall , directed by Olivier Hirschbiegel, Drama, 7.7/10 (2004)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   -   Spanish: Pan’s Labyrinth , directed by Guillermo del Toro, Fantasy, 7.6/10 (2006)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48278dc1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48278dc1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48278dc1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48278dc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karthiknamboori1/movie-datasets?resource=downlo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2.jpg"/><Relationship Id="rId11" Type="http://schemas.openxmlformats.org/officeDocument/2006/relationships/image" Target="../media/image7.png"/><Relationship Id="rId10" Type="http://schemas.openxmlformats.org/officeDocument/2006/relationships/image" Target="../media/image11.png"/><Relationship Id="rId9" Type="http://schemas.openxmlformats.org/officeDocument/2006/relationships/image" Target="../media/image15.png"/><Relationship Id="rId5" Type="http://schemas.openxmlformats.org/officeDocument/2006/relationships/image" Target="../media/image19.jpg"/><Relationship Id="rId6" Type="http://schemas.openxmlformats.org/officeDocument/2006/relationships/image" Target="../media/image18.png"/><Relationship Id="rId7" Type="http://schemas.openxmlformats.org/officeDocument/2006/relationships/image" Target="../media/image17.jp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Insights of Movie Metrics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Noah Dola</a:t>
            </a:r>
            <a:r>
              <a:rPr lang="en">
                <a:solidFill>
                  <a:srgbClr val="FF0000"/>
                </a:solidFill>
              </a:rPr>
              <a:t>n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Binod Gaihre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Jayla Gary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Deysi Paniagua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</a:rPr>
              <a:t>Total Number of Movies Released Per Month</a:t>
            </a:r>
            <a:endParaRPr b="1" sz="1750">
              <a:solidFill>
                <a:srgbClr val="1D1C1D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5" y="672850"/>
            <a:ext cx="5349240" cy="227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00" y="2835050"/>
            <a:ext cx="5349240" cy="22688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22"/>
          <p:cNvGrpSpPr/>
          <p:nvPr/>
        </p:nvGrpSpPr>
        <p:grpSpPr>
          <a:xfrm>
            <a:off x="852525" y="756750"/>
            <a:ext cx="6262075" cy="3161451"/>
            <a:chOff x="852525" y="756750"/>
            <a:chExt cx="6262075" cy="3161451"/>
          </a:xfrm>
        </p:grpSpPr>
        <p:grpSp>
          <p:nvGrpSpPr>
            <p:cNvPr id="160" name="Google Shape;160;p22"/>
            <p:cNvGrpSpPr/>
            <p:nvPr/>
          </p:nvGrpSpPr>
          <p:grpSpPr>
            <a:xfrm>
              <a:off x="4316821" y="3001701"/>
              <a:ext cx="2797779" cy="916500"/>
              <a:chOff x="4316821" y="3001701"/>
              <a:chExt cx="2797779" cy="916500"/>
            </a:xfrm>
          </p:grpSpPr>
          <p:sp>
            <p:nvSpPr>
              <p:cNvPr id="161" name="Google Shape;161;p22"/>
              <p:cNvSpPr/>
              <p:nvPr/>
            </p:nvSpPr>
            <p:spPr>
              <a:xfrm rot="4051774">
                <a:off x="4037324" y="3437138"/>
                <a:ext cx="973296" cy="45626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2"/>
              <p:cNvSpPr txBox="1"/>
              <p:nvPr/>
            </p:nvSpPr>
            <p:spPr>
              <a:xfrm>
                <a:off x="4696000" y="3206750"/>
                <a:ext cx="2418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700">
                    <a:solidFill>
                      <a:schemeClr val="dk1"/>
                    </a:solidFill>
                  </a:rPr>
                  <a:t>Greatest Difference in Total Movies Released:</a:t>
                </a:r>
                <a:r>
                  <a:rPr lang="en" sz="700">
                    <a:solidFill>
                      <a:schemeClr val="dk1"/>
                    </a:solidFill>
                  </a:rPr>
                  <a:t> January to February (145)</a:t>
                </a:r>
                <a:endParaRPr sz="7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63" name="Google Shape;163;p22"/>
            <p:cNvGrpSpPr/>
            <p:nvPr/>
          </p:nvGrpSpPr>
          <p:grpSpPr>
            <a:xfrm>
              <a:off x="852525" y="756750"/>
              <a:ext cx="3836325" cy="1065575"/>
              <a:chOff x="852525" y="756750"/>
              <a:chExt cx="3836325" cy="1065575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852525" y="756750"/>
                <a:ext cx="308100" cy="1587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6A99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 rot="-5400000">
                <a:off x="3658725" y="1280825"/>
                <a:ext cx="308100" cy="1587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6A99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 rot="-5400000">
                <a:off x="4455450" y="1209100"/>
                <a:ext cx="308100" cy="1587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6A99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 rot="-5400000">
                <a:off x="928725" y="1602125"/>
                <a:ext cx="308100" cy="1323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 rot="-5400000">
                <a:off x="1730525" y="1588925"/>
                <a:ext cx="308100" cy="1587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2"/>
              <p:cNvSpPr/>
              <p:nvPr/>
            </p:nvSpPr>
            <p:spPr>
              <a:xfrm rot="-5400000">
                <a:off x="1323025" y="1588925"/>
                <a:ext cx="308100" cy="158700"/>
              </a:xfrm>
              <a:prstGeom prst="leftArrow">
                <a:avLst>
                  <a:gd fmla="val 50000" name="adj1"/>
                  <a:gd fmla="val 50000" name="adj2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18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</a:rPr>
              <a:t>Total Number of Movies Released Per Month</a:t>
            </a:r>
            <a:endParaRPr b="1" sz="1750">
              <a:solidFill>
                <a:srgbClr val="1D1C1D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209" y="758175"/>
            <a:ext cx="6533582" cy="434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3"/>
          <p:cNvGrpSpPr/>
          <p:nvPr/>
        </p:nvGrpSpPr>
        <p:grpSpPr>
          <a:xfrm>
            <a:off x="2522250" y="984925"/>
            <a:ext cx="4872750" cy="3019475"/>
            <a:chOff x="3827450" y="984925"/>
            <a:chExt cx="4872750" cy="3019475"/>
          </a:xfrm>
        </p:grpSpPr>
        <p:sp>
          <p:nvSpPr>
            <p:cNvPr id="177" name="Google Shape;177;p23"/>
            <p:cNvSpPr/>
            <p:nvPr/>
          </p:nvSpPr>
          <p:spPr>
            <a:xfrm rot="-5400000">
              <a:off x="3739550" y="3731250"/>
              <a:ext cx="308100" cy="1323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 rot="-5400000">
              <a:off x="5174250" y="1072825"/>
              <a:ext cx="308100" cy="1323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6A99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 rot="-5400000">
              <a:off x="7060575" y="2011150"/>
              <a:ext cx="308100" cy="1323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6A99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 rot="-5400000">
              <a:off x="7522650" y="3366650"/>
              <a:ext cx="308100" cy="1323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6A99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 rot="-5400000">
              <a:off x="8010125" y="3691925"/>
              <a:ext cx="308100" cy="1323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 rot="-5400000">
              <a:off x="8480000" y="3784200"/>
              <a:ext cx="308100" cy="1323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</a:rPr>
              <a:t>Project Limitations</a:t>
            </a:r>
            <a:endParaRPr b="1" sz="2400"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D1C1D"/>
                </a:solidFill>
              </a:rPr>
              <a:t>Was there more data that you wish you had access to, but didn't have time to incorporate into your project?</a:t>
            </a:r>
            <a:endParaRPr b="1" sz="1900">
              <a:solidFill>
                <a:srgbClr val="1D1C1D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" sz="1900">
                <a:solidFill>
                  <a:srgbClr val="1D1C1D"/>
                </a:solidFill>
              </a:rPr>
              <a:t>2017-2024 data for pre- and post-covid comparison.</a:t>
            </a:r>
            <a:endParaRPr sz="1900">
              <a:solidFill>
                <a:srgbClr val="1D1C1D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" sz="1900">
                <a:solidFill>
                  <a:srgbClr val="1D1C1D"/>
                </a:solidFill>
              </a:rPr>
              <a:t>The number of audience ratings varied across movies, meaning comparisons may not fully reflect their true quality.</a:t>
            </a:r>
            <a:endParaRPr sz="1900">
              <a:solidFill>
                <a:srgbClr val="1D1C1D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" sz="1900">
                <a:solidFill>
                  <a:srgbClr val="1D1C1D"/>
                </a:solidFill>
              </a:rPr>
              <a:t>TMDB is an American-based platform; therefore the number of ratings for foreign films is much smaller than American films.</a:t>
            </a:r>
            <a:endParaRPr sz="1900">
              <a:solidFill>
                <a:srgbClr val="1D1C1D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" sz="1900">
                <a:solidFill>
                  <a:srgbClr val="1D1C1D"/>
                </a:solidFill>
              </a:rPr>
              <a:t>Some movies were missing the genres, release dates and movie director, so we couldn’t incorporate all the available data.</a:t>
            </a:r>
            <a:endParaRPr sz="1900">
              <a:solidFill>
                <a:srgbClr val="1D1C1D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" sz="1900">
                <a:solidFill>
                  <a:srgbClr val="1D1C1D"/>
                </a:solidFill>
              </a:rPr>
              <a:t>Actors and actresses names per movie were missing; therefore we could not calculate the top performers across films.</a:t>
            </a:r>
            <a:endParaRPr sz="19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1D1C1D"/>
                </a:solidFill>
              </a:rPr>
              <a:t>How did you handle missing data?</a:t>
            </a:r>
            <a:endParaRPr b="1" sz="1900">
              <a:solidFill>
                <a:srgbClr val="1D1C1D"/>
              </a:solidFill>
            </a:endParaRPr>
          </a:p>
          <a:p>
            <a:pPr indent="-322103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ct val="100000"/>
              <a:buChar char="●"/>
            </a:pPr>
            <a:r>
              <a:rPr lang="en" sz="1900">
                <a:solidFill>
                  <a:srgbClr val="1D1C1D"/>
                </a:solidFill>
              </a:rPr>
              <a:t>We dropped the missing data and utilized the remainder for our analyses.</a:t>
            </a:r>
            <a:endParaRPr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C1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</a:rPr>
              <a:t>Future Work</a:t>
            </a:r>
            <a:endParaRPr b="1" sz="2400"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D1C1D"/>
                </a:solidFill>
              </a:rPr>
              <a:t>If you had more time, how would you expand your project?</a:t>
            </a:r>
            <a:endParaRPr b="1" sz="1600">
              <a:solidFill>
                <a:srgbClr val="1D1C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●"/>
            </a:pPr>
            <a:r>
              <a:rPr lang="en" sz="1600">
                <a:solidFill>
                  <a:srgbClr val="1D1C1D"/>
                </a:solidFill>
              </a:rPr>
              <a:t>We’d look at different metrics based on country (instead of just language).</a:t>
            </a:r>
            <a:endParaRPr sz="1600">
              <a:solidFill>
                <a:srgbClr val="1D1C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●"/>
            </a:pPr>
            <a:r>
              <a:rPr lang="en" sz="1600">
                <a:solidFill>
                  <a:srgbClr val="1D1C1D"/>
                </a:solidFill>
              </a:rPr>
              <a:t>Calculate the averages across top rated movie review sites for a non-biased insight.</a:t>
            </a:r>
            <a:endParaRPr sz="1600">
              <a:solidFill>
                <a:srgbClr val="1D1C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●"/>
            </a:pPr>
            <a:r>
              <a:rPr lang="en" sz="1600">
                <a:solidFill>
                  <a:srgbClr val="1D1C1D"/>
                </a:solidFill>
              </a:rPr>
              <a:t>Gather information about all previously missing data elements and incorporate them into our analyses.</a:t>
            </a:r>
            <a:endParaRPr sz="1600">
              <a:solidFill>
                <a:srgbClr val="1D1C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●"/>
            </a:pPr>
            <a:r>
              <a:rPr lang="en" sz="1600">
                <a:solidFill>
                  <a:srgbClr val="1D1C1D"/>
                </a:solidFill>
              </a:rPr>
              <a:t>Compare metrics across popular movie franchises.</a:t>
            </a:r>
            <a:endParaRPr sz="1600">
              <a:solidFill>
                <a:srgbClr val="1D1C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D1C1D"/>
                </a:solidFill>
              </a:rPr>
              <a:t>Are there any questions that were left unanswered or half-answered?</a:t>
            </a:r>
            <a:endParaRPr b="1" sz="1600">
              <a:solidFill>
                <a:srgbClr val="1D1C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●"/>
            </a:pPr>
            <a:r>
              <a:rPr lang="en" sz="1600">
                <a:solidFill>
                  <a:srgbClr val="1D1C1D"/>
                </a:solidFill>
              </a:rPr>
              <a:t>Question 4 was changed due to lack of more current data.</a:t>
            </a:r>
            <a:endParaRPr sz="160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</a:rPr>
              <a:t>Introduction</a:t>
            </a:r>
            <a:endParaRPr b="1"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project analyzes data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TMDB (The Movie Database)</a:t>
            </a:r>
            <a:r>
              <a:rPr lang="en">
                <a:solidFill>
                  <a:schemeClr val="dk1"/>
                </a:solidFill>
              </a:rPr>
              <a:t> and contains data released from 1916-2017.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Columns featured in this project include budget, genres, original language, popularity, released date, revenue, title, vote average and count, and director.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data set was aggregated accordingly to allow for analysis of each question.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</a:rPr>
              <a:t>Top Five Genres</a:t>
            </a:r>
            <a:endParaRPr b="1" sz="2400"/>
          </a:p>
        </p:txBody>
      </p:sp>
      <p:grpSp>
        <p:nvGrpSpPr>
          <p:cNvPr id="67" name="Google Shape;67;p15"/>
          <p:cNvGrpSpPr/>
          <p:nvPr/>
        </p:nvGrpSpPr>
        <p:grpSpPr>
          <a:xfrm>
            <a:off x="467963" y="1719657"/>
            <a:ext cx="8208075" cy="1704187"/>
            <a:chOff x="522650" y="1788924"/>
            <a:chExt cx="8208075" cy="1704187"/>
          </a:xfrm>
        </p:grpSpPr>
        <p:sp>
          <p:nvSpPr>
            <p:cNvPr id="68" name="Google Shape;68;p15"/>
            <p:cNvSpPr/>
            <p:nvPr/>
          </p:nvSpPr>
          <p:spPr>
            <a:xfrm rot="10800000">
              <a:off x="2555113" y="1788960"/>
              <a:ext cx="2081740" cy="1704151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 rot="-5400000">
              <a:off x="3022352" y="1874066"/>
              <a:ext cx="1537736" cy="1535215"/>
            </a:xfrm>
            <a:prstGeom prst="snip1Rect">
              <a:avLst>
                <a:gd fmla="val 0" name="adj"/>
              </a:avLst>
            </a:prstGeom>
            <a:solidFill>
              <a:srgbClr val="AC11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3205372" y="2092460"/>
              <a:ext cx="1289400" cy="10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Drama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Comedy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Thriller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Action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Romance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522650" y="2355325"/>
              <a:ext cx="1943700" cy="572700"/>
            </a:xfrm>
            <a:prstGeom prst="rect">
              <a:avLst/>
            </a:prstGeom>
            <a:solidFill>
              <a:srgbClr val="AC11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With respect to Number of movies	</a:t>
              </a:r>
              <a:endParaRPr sz="1200">
                <a:solidFill>
                  <a:schemeClr val="lt1"/>
                </a:solidFill>
              </a:endParaRPr>
            </a:p>
          </p:txBody>
        </p:sp>
        <p:grpSp>
          <p:nvGrpSpPr>
            <p:cNvPr id="72" name="Google Shape;72;p15"/>
            <p:cNvGrpSpPr/>
            <p:nvPr/>
          </p:nvGrpSpPr>
          <p:grpSpPr>
            <a:xfrm>
              <a:off x="4671066" y="1788924"/>
              <a:ext cx="4059659" cy="1704151"/>
              <a:chOff x="4671066" y="1788924"/>
              <a:chExt cx="4059659" cy="1704151"/>
            </a:xfrm>
          </p:grpSpPr>
          <p:sp>
            <p:nvSpPr>
              <p:cNvPr id="73" name="Google Shape;73;p15"/>
              <p:cNvSpPr txBox="1"/>
              <p:nvPr/>
            </p:nvSpPr>
            <p:spPr>
              <a:xfrm>
                <a:off x="6787025" y="2399668"/>
                <a:ext cx="1943700" cy="482700"/>
              </a:xfrm>
              <a:prstGeom prst="rect">
                <a:avLst/>
              </a:prstGeom>
              <a:solidFill>
                <a:srgbClr val="AC11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</a:rPr>
                  <a:t>With respect to Ratings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74" name="Google Shape;74;p15"/>
              <p:cNvGrpSpPr/>
              <p:nvPr/>
            </p:nvGrpSpPr>
            <p:grpSpPr>
              <a:xfrm rot="-5400000">
                <a:off x="4859860" y="1600130"/>
                <a:ext cx="1704151" cy="2081740"/>
                <a:chOff x="4572084" y="1597469"/>
                <a:chExt cx="1827900" cy="2399700"/>
              </a:xfrm>
            </p:grpSpPr>
            <p:sp>
              <p:nvSpPr>
                <p:cNvPr id="75" name="Google Shape;75;p15"/>
                <p:cNvSpPr/>
                <p:nvPr/>
              </p:nvSpPr>
              <p:spPr>
                <a:xfrm flipH="1" rot="10800000">
                  <a:off x="4662018" y="1687411"/>
                  <a:ext cx="1649400" cy="1769700"/>
                </a:xfrm>
                <a:prstGeom prst="snip1Rect">
                  <a:avLst>
                    <a:gd fmla="val 0" name="adj"/>
                  </a:avLst>
                </a:prstGeom>
                <a:solidFill>
                  <a:srgbClr val="AC114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5"/>
                <p:cNvSpPr txBox="1"/>
                <p:nvPr/>
              </p:nvSpPr>
              <p:spPr>
                <a:xfrm>
                  <a:off x="4794425" y="1795520"/>
                  <a:ext cx="1383000" cy="147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</a:rPr>
                    <a:t>History</a:t>
                  </a:r>
                  <a:endParaRPr>
                    <a:solidFill>
                      <a:schemeClr val="dk2"/>
                    </a:solidFill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1200"/>
                    </a:spcBef>
                    <a:spcAft>
                      <a:spcPts val="1200"/>
                    </a:spcAft>
                    <a:buNone/>
                  </a:pPr>
                  <a:r>
                    <a:rPr lang="en">
                      <a:solidFill>
                        <a:schemeClr val="dk2"/>
                      </a:solidFill>
                    </a:rPr>
                    <a:t>War</a:t>
                  </a:r>
                  <a:endParaRPr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77" name="Google Shape;77;p15"/>
                <p:cNvSpPr/>
                <p:nvPr/>
              </p:nvSpPr>
              <p:spPr>
                <a:xfrm rot="5400000">
                  <a:off x="4286184" y="1883369"/>
                  <a:ext cx="2399700" cy="1827900"/>
                </a:xfrm>
                <a:prstGeom prst="rightArrowCallout">
                  <a:avLst>
                    <a:gd fmla="val 9283" name="adj1"/>
                    <a:gd fmla="val 13570" name="adj2"/>
                    <a:gd fmla="val 16082" name="adj3"/>
                    <a:gd fmla="val 81236" name="adj4"/>
                  </a:avLst>
                </a:prstGeom>
                <a:solidFill>
                  <a:srgbClr val="840D3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" name="Google Shape;78;p15"/>
              <p:cNvSpPr/>
              <p:nvPr/>
            </p:nvSpPr>
            <p:spPr>
              <a:xfrm>
                <a:off x="4725625" y="1872800"/>
                <a:ext cx="1535100" cy="1537800"/>
              </a:xfrm>
              <a:prstGeom prst="rect">
                <a:avLst/>
              </a:prstGeom>
              <a:solidFill>
                <a:srgbClr val="F48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 txBox="1"/>
              <p:nvPr/>
            </p:nvSpPr>
            <p:spPr>
              <a:xfrm>
                <a:off x="4848472" y="2023210"/>
                <a:ext cx="1289400" cy="109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</a:rPr>
                  <a:t>History</a:t>
                </a:r>
                <a:endParaRPr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</a:rPr>
                  <a:t>War</a:t>
                </a:r>
                <a:endParaRPr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</a:rPr>
                  <a:t>Drama</a:t>
                </a:r>
                <a:endParaRPr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</a:rPr>
                  <a:t>Animation</a:t>
                </a:r>
                <a:endParaRPr sz="1200">
                  <a:solidFill>
                    <a:schemeClr val="lt1"/>
                  </a:solidFill>
                </a:endParaRPr>
              </a:p>
              <a:p>
                <a:pPr indent="0" lvl="0" marL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</a:rPr>
                  <a:t>Foreign</a:t>
                </a:r>
                <a:endParaRPr sz="1200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-715" r="0" t="0"/>
          <a:stretch/>
        </p:blipFill>
        <p:spPr>
          <a:xfrm>
            <a:off x="1189439" y="74050"/>
            <a:ext cx="6417258" cy="5029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6"/>
          <p:cNvGrpSpPr/>
          <p:nvPr/>
        </p:nvGrpSpPr>
        <p:grpSpPr>
          <a:xfrm>
            <a:off x="2025250" y="328075"/>
            <a:ext cx="3097775" cy="996775"/>
            <a:chOff x="2025250" y="328075"/>
            <a:chExt cx="3097775" cy="996775"/>
          </a:xfrm>
        </p:grpSpPr>
        <p:sp>
          <p:nvSpPr>
            <p:cNvPr id="86" name="Google Shape;86;p16"/>
            <p:cNvSpPr/>
            <p:nvPr/>
          </p:nvSpPr>
          <p:spPr>
            <a:xfrm>
              <a:off x="3591650" y="328075"/>
              <a:ext cx="308100" cy="1587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 rot="-5400000">
              <a:off x="4627775" y="509150"/>
              <a:ext cx="308100" cy="1587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 rot="-5400000">
              <a:off x="3555225" y="817250"/>
              <a:ext cx="308100" cy="1587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rot="-5400000">
              <a:off x="1950550" y="817250"/>
              <a:ext cx="308100" cy="1587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 rot="-5400000">
              <a:off x="4889625" y="1091450"/>
              <a:ext cx="308100" cy="1587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3361350" y="2333625"/>
            <a:ext cx="3629775" cy="238125"/>
            <a:chOff x="3361350" y="2333625"/>
            <a:chExt cx="3629775" cy="238125"/>
          </a:xfrm>
        </p:grpSpPr>
        <p:sp>
          <p:nvSpPr>
            <p:cNvPr id="92" name="Google Shape;92;p16"/>
            <p:cNvSpPr/>
            <p:nvPr/>
          </p:nvSpPr>
          <p:spPr>
            <a:xfrm>
              <a:off x="5785325" y="2333625"/>
              <a:ext cx="158700" cy="1587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6072875" y="2363725"/>
              <a:ext cx="158700" cy="1587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361350" y="2413050"/>
              <a:ext cx="158700" cy="1587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3899750" y="2413050"/>
              <a:ext cx="158700" cy="1587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6832425" y="2413050"/>
              <a:ext cx="158700" cy="1587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7"/>
          <p:cNvGrpSpPr/>
          <p:nvPr/>
        </p:nvGrpSpPr>
        <p:grpSpPr>
          <a:xfrm>
            <a:off x="613668" y="62853"/>
            <a:ext cx="7872026" cy="5029092"/>
            <a:chOff x="4025840" y="2012875"/>
            <a:chExt cx="5000016" cy="3201000"/>
          </a:xfrm>
        </p:grpSpPr>
        <p:pic>
          <p:nvPicPr>
            <p:cNvPr id="102" name="Google Shape;102;p17"/>
            <p:cNvPicPr preferRelativeResize="0"/>
            <p:nvPr/>
          </p:nvPicPr>
          <p:blipFill rotWithShape="1">
            <a:blip r:embed="rId3">
              <a:alphaModFix/>
            </a:blip>
            <a:srcRect b="0" l="0" r="11253" t="0"/>
            <a:stretch/>
          </p:blipFill>
          <p:spPr>
            <a:xfrm>
              <a:off x="4025840" y="2013475"/>
              <a:ext cx="4544375" cy="320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7"/>
            <p:cNvPicPr preferRelativeResize="0"/>
            <p:nvPr/>
          </p:nvPicPr>
          <p:blipFill rotWithShape="1">
            <a:blip r:embed="rId3">
              <a:alphaModFix/>
            </a:blip>
            <a:srcRect b="0" l="92065" r="0" t="0"/>
            <a:stretch/>
          </p:blipFill>
          <p:spPr>
            <a:xfrm>
              <a:off x="8619555" y="2012875"/>
              <a:ext cx="406301" cy="3200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</a:rPr>
              <a:t>Top Movie Languages</a:t>
            </a:r>
            <a:endParaRPr b="1" sz="24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5" y="1088550"/>
            <a:ext cx="4474526" cy="36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42575" y="4551275"/>
            <a:ext cx="1272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*English 3,821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88550"/>
            <a:ext cx="4577836" cy="36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66525" y="17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Rated Movie by Language</a:t>
            </a:r>
            <a:endParaRPr b="1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938" y="1170125"/>
            <a:ext cx="1696350" cy="244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500" y="1170125"/>
            <a:ext cx="1696350" cy="243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4250" y="1170125"/>
            <a:ext cx="1696351" cy="25321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9"/>
          <p:cNvGrpSpPr/>
          <p:nvPr/>
        </p:nvGrpSpPr>
        <p:grpSpPr>
          <a:xfrm>
            <a:off x="1142200" y="3759800"/>
            <a:ext cx="7115174" cy="1220849"/>
            <a:chOff x="1142200" y="3759800"/>
            <a:chExt cx="7115174" cy="1220849"/>
          </a:xfrm>
        </p:grpSpPr>
        <p:grpSp>
          <p:nvGrpSpPr>
            <p:cNvPr id="121" name="Google Shape;121;p19"/>
            <p:cNvGrpSpPr/>
            <p:nvPr/>
          </p:nvGrpSpPr>
          <p:grpSpPr>
            <a:xfrm>
              <a:off x="1142200" y="3827450"/>
              <a:ext cx="980749" cy="1153199"/>
              <a:chOff x="1142200" y="3827450"/>
              <a:chExt cx="980749" cy="1153199"/>
            </a:xfrm>
          </p:grpSpPr>
          <p:pic>
            <p:nvPicPr>
              <p:cNvPr id="122" name="Google Shape;122;p1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142200" y="3827450"/>
                <a:ext cx="980749" cy="11531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" name="Google Shape;123;p19"/>
              <p:cNvSpPr txBox="1"/>
              <p:nvPr/>
            </p:nvSpPr>
            <p:spPr>
              <a:xfrm>
                <a:off x="1404400" y="4226750"/>
                <a:ext cx="592200" cy="21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</a:rPr>
                  <a:t>8</a:t>
                </a:r>
                <a:r>
                  <a:rPr lang="en" sz="1800">
                    <a:solidFill>
                      <a:schemeClr val="dk2"/>
                    </a:solidFill>
                  </a:rPr>
                  <a:t>.5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24" name="Google Shape;124;p19"/>
            <p:cNvGrpSpPr/>
            <p:nvPr/>
          </p:nvGrpSpPr>
          <p:grpSpPr>
            <a:xfrm>
              <a:off x="3308550" y="3771475"/>
              <a:ext cx="986138" cy="1153199"/>
              <a:chOff x="3308550" y="3771475"/>
              <a:chExt cx="986138" cy="1153199"/>
            </a:xfrm>
          </p:grpSpPr>
          <p:pic>
            <p:nvPicPr>
              <p:cNvPr id="125" name="Google Shape;125;p1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308550" y="3771475"/>
                <a:ext cx="980749" cy="11531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" name="Google Shape;126;p19"/>
              <p:cNvSpPr txBox="1"/>
              <p:nvPr/>
            </p:nvSpPr>
            <p:spPr>
              <a:xfrm>
                <a:off x="3581888" y="4204850"/>
                <a:ext cx="712800" cy="26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</a:rPr>
                  <a:t>7.8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27" name="Google Shape;127;p19"/>
            <p:cNvGrpSpPr/>
            <p:nvPr/>
          </p:nvGrpSpPr>
          <p:grpSpPr>
            <a:xfrm>
              <a:off x="5333300" y="3759800"/>
              <a:ext cx="980749" cy="1153199"/>
              <a:chOff x="5333300" y="3759800"/>
              <a:chExt cx="980749" cy="1153199"/>
            </a:xfrm>
          </p:grpSpPr>
          <p:pic>
            <p:nvPicPr>
              <p:cNvPr id="128" name="Google Shape;128;p1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333300" y="3759800"/>
                <a:ext cx="980749" cy="11531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" name="Google Shape;129;p19"/>
              <p:cNvSpPr txBox="1"/>
              <p:nvPr/>
            </p:nvSpPr>
            <p:spPr>
              <a:xfrm>
                <a:off x="5601238" y="4204850"/>
                <a:ext cx="712800" cy="26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</a:rPr>
                  <a:t>7.7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130" name="Google Shape;130;p19"/>
            <p:cNvGrpSpPr/>
            <p:nvPr/>
          </p:nvGrpSpPr>
          <p:grpSpPr>
            <a:xfrm>
              <a:off x="7276625" y="3759800"/>
              <a:ext cx="980749" cy="1153199"/>
              <a:chOff x="7276625" y="3759800"/>
              <a:chExt cx="980749" cy="1153199"/>
            </a:xfrm>
          </p:grpSpPr>
          <p:pic>
            <p:nvPicPr>
              <p:cNvPr id="131" name="Google Shape;131;p1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276625" y="3759800"/>
                <a:ext cx="980749" cy="11531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2" name="Google Shape;132;p19"/>
              <p:cNvSpPr txBox="1"/>
              <p:nvPr/>
            </p:nvSpPr>
            <p:spPr>
              <a:xfrm>
                <a:off x="7544563" y="4216525"/>
                <a:ext cx="712800" cy="26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</a:rPr>
                  <a:t>7.6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</p:grpSp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425" y="1093925"/>
            <a:ext cx="1812296" cy="26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-43875" y="4913000"/>
            <a:ext cx="12615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*minimum 1,000 votes</a:t>
            </a:r>
            <a:endParaRPr sz="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5325" y="799353"/>
            <a:ext cx="464075" cy="3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70800" y="777013"/>
            <a:ext cx="464075" cy="323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53723" y="799350"/>
            <a:ext cx="550728" cy="3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41450" y="767306"/>
            <a:ext cx="550725" cy="32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65775" y="180975"/>
            <a:ext cx="900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D1C1D"/>
                </a:solidFill>
              </a:rPr>
              <a:t>Top 5 Directors with the Highest Revenue</a:t>
            </a:r>
            <a:endParaRPr b="1" sz="2400"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753675"/>
            <a:ext cx="2558700" cy="4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750" y="853238"/>
            <a:ext cx="4959476" cy="389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2560" r="-2560" t="0"/>
          <a:stretch/>
        </p:blipFill>
        <p:spPr>
          <a:xfrm>
            <a:off x="170977" y="853250"/>
            <a:ext cx="4118773" cy="35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00" y="0"/>
            <a:ext cx="74226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