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8" r:id="rId2"/>
    <p:sldId id="256" r:id="rId3"/>
    <p:sldId id="313" r:id="rId4"/>
    <p:sldId id="293" r:id="rId5"/>
    <p:sldId id="291" r:id="rId6"/>
    <p:sldId id="292" r:id="rId7"/>
    <p:sldId id="297" r:id="rId8"/>
    <p:sldId id="314" r:id="rId9"/>
    <p:sldId id="320" r:id="rId10"/>
    <p:sldId id="321" r:id="rId11"/>
    <p:sldId id="322" r:id="rId12"/>
    <p:sldId id="323" r:id="rId13"/>
    <p:sldId id="315" r:id="rId14"/>
    <p:sldId id="318" r:id="rId15"/>
    <p:sldId id="316" r:id="rId16"/>
    <p:sldId id="301" r:id="rId17"/>
    <p:sldId id="302" r:id="rId18"/>
    <p:sldId id="300" r:id="rId19"/>
    <p:sldId id="303" r:id="rId20"/>
    <p:sldId id="306" r:id="rId21"/>
    <p:sldId id="317" r:id="rId22"/>
    <p:sldId id="307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000"/>
    <a:srgbClr val="FFA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024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81902\Documents\excel&#12501;&#12449;&#12452;&#12523;&#12392;txt&#12501;&#12449;&#12452;&#12523;\&#30906;&#29575;&#35336;&#3163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81902\Documents\excel&#12501;&#12449;&#12452;&#12523;&#12392;txt&#12501;&#12449;&#12452;&#12523;\&#30906;&#29575;&#35336;&#3163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81902\Documents\excel&#12501;&#12449;&#12452;&#12523;&#12392;txt&#12501;&#12449;&#12452;&#12523;\&#30906;&#29575;&#35336;&#3163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81902\Documents\excel&#12501;&#12449;&#12452;&#12523;&#12392;txt&#12501;&#12449;&#12452;&#12523;\&#30906;&#29575;&#35336;&#31639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55555555555555E-2"/>
          <c:y val="5.0925925925925923E-2"/>
          <c:w val="0.93888888888888888"/>
          <c:h val="0.83502099283773756"/>
        </c:manualLayout>
      </c:layout>
      <c:lineChart>
        <c:grouping val="standard"/>
        <c:varyColors val="0"/>
        <c:ser>
          <c:idx val="0"/>
          <c:order val="0"/>
          <c:tx>
            <c:strRef>
              <c:f>最低確率!$C$4</c:f>
              <c:strCache>
                <c:ptCount val="1"/>
                <c:pt idx="0">
                  <c:v>レア以上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最低確率!$B$5:$B$19</c:f>
              <c:numCache>
                <c:formatCode>General</c:formatCode>
                <c:ptCount val="1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  <c:pt idx="10">
                  <c:v>220</c:v>
                </c:pt>
                <c:pt idx="11">
                  <c:v>240</c:v>
                </c:pt>
                <c:pt idx="12">
                  <c:v>260</c:v>
                </c:pt>
                <c:pt idx="13">
                  <c:v>280</c:v>
                </c:pt>
                <c:pt idx="14">
                  <c:v>300</c:v>
                </c:pt>
              </c:numCache>
            </c:numRef>
          </c:cat>
          <c:val>
            <c:numRef>
              <c:f>最低確率!$C$5:$C$19</c:f>
              <c:numCache>
                <c:formatCode>0.000%</c:formatCode>
                <c:ptCount val="15"/>
                <c:pt idx="0">
                  <c:v>0.14840433291485122</c:v>
                </c:pt>
                <c:pt idx="1">
                  <c:v>0.27478481980180058</c:v>
                </c:pt>
                <c:pt idx="2">
                  <c:v>0.38240989483883792</c:v>
                </c:pt>
                <c:pt idx="3">
                  <c:v>0.47406294241009306</c:v>
                </c:pt>
                <c:pt idx="4">
                  <c:v>0.55211428059692291</c:v>
                </c:pt>
                <c:pt idx="5">
                  <c:v>0.61858246200702482</c:v>
                </c:pt>
                <c:pt idx="6">
                  <c:v>0.67518647729489722</c:v>
                </c:pt>
                <c:pt idx="7">
                  <c:v>0.72339021145367088</c:v>
                </c:pt>
                <c:pt idx="8">
                  <c:v>0.76444030260060691</c:v>
                </c:pt>
                <c:pt idx="9">
                  <c:v>0.79939838235478811</c:v>
                </c:pt>
                <c:pt idx="10">
                  <c:v>0.82916853160306581</c:v>
                </c:pt>
                <c:pt idx="11">
                  <c:v>0.85452066171137731</c:v>
                </c:pt>
                <c:pt idx="12">
                  <c:v>0.87611042586299437</c:v>
                </c:pt>
                <c:pt idx="13">
                  <c:v>0.89449617546790161</c:v>
                </c:pt>
                <c:pt idx="14">
                  <c:v>0.91015340016755319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1E-4374-BEBD-7C11AF62FAC3}"/>
            </c:ext>
          </c:extLst>
        </c:ser>
        <c:ser>
          <c:idx val="1"/>
          <c:order val="1"/>
          <c:tx>
            <c:strRef>
              <c:f>最低確率!$D$4</c:f>
              <c:strCache>
                <c:ptCount val="1"/>
                <c:pt idx="0">
                  <c:v>A賞以上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最低確率!$B$5:$B$19</c:f>
              <c:numCache>
                <c:formatCode>General</c:formatCode>
                <c:ptCount val="1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  <c:pt idx="10">
                  <c:v>220</c:v>
                </c:pt>
                <c:pt idx="11">
                  <c:v>240</c:v>
                </c:pt>
                <c:pt idx="12">
                  <c:v>260</c:v>
                </c:pt>
                <c:pt idx="13">
                  <c:v>280</c:v>
                </c:pt>
                <c:pt idx="14">
                  <c:v>300</c:v>
                </c:pt>
              </c:numCache>
            </c:numRef>
          </c:cat>
          <c:val>
            <c:numRef>
              <c:f>最低確率!$D$5:$D$19</c:f>
              <c:numCache>
                <c:formatCode>0.000%</c:formatCode>
                <c:ptCount val="15"/>
                <c:pt idx="0">
                  <c:v>0.33239202824490588</c:v>
                </c:pt>
                <c:pt idx="1">
                  <c:v>0.55429959604904955</c:v>
                </c:pt>
                <c:pt idx="2">
                  <c:v>0.70244685730787992</c:v>
                </c:pt>
                <c:pt idx="3">
                  <c:v>0.80135114991795953</c:v>
                </c:pt>
                <c:pt idx="4">
                  <c:v>0.86738044410524728</c:v>
                </c:pt>
                <c:pt idx="5">
                  <c:v>0.91146212727404274</c:v>
                </c:pt>
                <c:pt idx="6">
                  <c:v>0.94089141036591306</c:v>
                </c:pt>
                <c:pt idx="7">
                  <c:v>0.960538634361083</c:v>
                </c:pt>
                <c:pt idx="8">
                  <c:v>0.97365527772311644</c:v>
                </c:pt>
                <c:pt idx="9">
                  <c:v>0.98241205339427851</c:v>
                </c:pt>
                <c:pt idx="10">
                  <c:v>0.98825814663921741</c:v>
                </c:pt>
                <c:pt idx="11">
                  <c:v>0.99216104509316216</c:v>
                </c:pt>
                <c:pt idx="12">
                  <c:v>0.99476665121396635</c:v>
                </c:pt>
                <c:pt idx="13">
                  <c:v>0.99650617463146907</c:v>
                </c:pt>
                <c:pt idx="14">
                  <c:v>0.9976674943320486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1E-4374-BEBD-7C11AF62FAC3}"/>
            </c:ext>
          </c:extLst>
        </c:ser>
        <c:ser>
          <c:idx val="2"/>
          <c:order val="2"/>
          <c:tx>
            <c:strRef>
              <c:f>最低確率!$E$4</c:f>
              <c:strCache>
                <c:ptCount val="1"/>
                <c:pt idx="0">
                  <c:v>B賞以上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最低確率!$B$5:$B$19</c:f>
              <c:numCache>
                <c:formatCode>General</c:formatCode>
                <c:ptCount val="1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  <c:pt idx="10">
                  <c:v>220</c:v>
                </c:pt>
                <c:pt idx="11">
                  <c:v>240</c:v>
                </c:pt>
                <c:pt idx="12">
                  <c:v>260</c:v>
                </c:pt>
                <c:pt idx="13">
                  <c:v>280</c:v>
                </c:pt>
                <c:pt idx="14">
                  <c:v>300</c:v>
                </c:pt>
              </c:numCache>
            </c:numRef>
          </c:cat>
          <c:val>
            <c:numRef>
              <c:f>最低確率!$E$5:$E$19</c:f>
              <c:numCache>
                <c:formatCode>0.000%</c:formatCode>
                <c:ptCount val="15"/>
                <c:pt idx="0">
                  <c:v>0.87842334540943057</c:v>
                </c:pt>
                <c:pt idx="1">
                  <c:v>0.98521911705856535</c:v>
                </c:pt>
                <c:pt idx="2">
                  <c:v>0.99820298970008559</c:v>
                </c:pt>
                <c:pt idx="3">
                  <c:v>0.99978152549947163</c:v>
                </c:pt>
                <c:pt idx="4">
                  <c:v>0.99997343860111243</c:v>
                </c:pt>
                <c:pt idx="5">
                  <c:v>0.99999677075398197</c:v>
                </c:pt>
                <c:pt idx="6">
                  <c:v>0.99999960739907223</c:v>
                </c:pt>
                <c:pt idx="7">
                  <c:v>0.9999999522688926</c:v>
                </c:pt>
                <c:pt idx="8">
                  <c:v>0.99999999419701169</c:v>
                </c:pt>
                <c:pt idx="9">
                  <c:v>0.99999999929449213</c:v>
                </c:pt>
                <c:pt idx="10">
                  <c:v>0.99999999991422672</c:v>
                </c:pt>
                <c:pt idx="11">
                  <c:v>0.99999999998957201</c:v>
                </c:pt>
                <c:pt idx="12">
                  <c:v>0.99999999999873224</c:v>
                </c:pt>
                <c:pt idx="13">
                  <c:v>0.9999999999998459</c:v>
                </c:pt>
                <c:pt idx="14">
                  <c:v>0.99999999999998124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1E-4374-BEBD-7C11AF62FA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359720"/>
        <c:axId val="818360048"/>
      </c:lineChart>
      <c:catAx>
        <c:axId val="818359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18360048"/>
        <c:crosses val="autoZero"/>
        <c:auto val="1"/>
        <c:lblAlgn val="ctr"/>
        <c:lblOffset val="100"/>
        <c:noMultiLvlLbl val="0"/>
      </c:catAx>
      <c:valAx>
        <c:axId val="818360048"/>
        <c:scaling>
          <c:orientation val="minMax"/>
          <c:max val="1.01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%" sourceLinked="1"/>
        <c:majorTickMark val="none"/>
        <c:minorTickMark val="none"/>
        <c:tickLblPos val="nextTo"/>
        <c:crossAx val="818359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7117415436457595"/>
          <c:y val="0.45840605227837655"/>
          <c:w val="0.20644981190154019"/>
          <c:h val="0.280724046284289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pythonで計算した結果!$B$4</c:f>
              <c:strCache>
                <c:ptCount val="1"/>
                <c:pt idx="0">
                  <c:v>A賞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pythonで計算した結果!$A$5:$A$19</c:f>
              <c:numCache>
                <c:formatCode>General</c:formatCode>
                <c:ptCount val="1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  <c:pt idx="10">
                  <c:v>220</c:v>
                </c:pt>
                <c:pt idx="11">
                  <c:v>240</c:v>
                </c:pt>
                <c:pt idx="12">
                  <c:v>260</c:v>
                </c:pt>
                <c:pt idx="13">
                  <c:v>280</c:v>
                </c:pt>
                <c:pt idx="14">
                  <c:v>300</c:v>
                </c:pt>
              </c:numCache>
            </c:numRef>
          </c:cat>
          <c:val>
            <c:numRef>
              <c:f>pythonで計算した結果!$B$5:$B$19</c:f>
              <c:numCache>
                <c:formatCode>General</c:formatCode>
                <c:ptCount val="15"/>
                <c:pt idx="2">
                  <c:v>9.0796683982870302E-2</c:v>
                </c:pt>
                <c:pt idx="3">
                  <c:v>0.14489724149344199</c:v>
                </c:pt>
                <c:pt idx="4">
                  <c:v>0.20337461843180701</c:v>
                </c:pt>
                <c:pt idx="5">
                  <c:v>0.26347755749841301</c:v>
                </c:pt>
                <c:pt idx="6">
                  <c:v>0.32325050550045598</c:v>
                </c:pt>
                <c:pt idx="7">
                  <c:v>0.381339617982354</c:v>
                </c:pt>
                <c:pt idx="8">
                  <c:v>0.43684302136389203</c:v>
                </c:pt>
                <c:pt idx="9">
                  <c:v>0.48919553905684998</c:v>
                </c:pt>
                <c:pt idx="10">
                  <c:v>0.53808022285928803</c:v>
                </c:pt>
                <c:pt idx="11">
                  <c:v>0.58336070395203199</c:v>
                </c:pt>
                <c:pt idx="12">
                  <c:v>0.62502968854418095</c:v>
                </c:pt>
                <c:pt idx="13">
                  <c:v>0.66316994973990895</c:v>
                </c:pt>
                <c:pt idx="14">
                  <c:v>0.69792497083501004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2B-49EC-9D7E-13B67ED249D0}"/>
            </c:ext>
          </c:extLst>
        </c:ser>
        <c:ser>
          <c:idx val="1"/>
          <c:order val="1"/>
          <c:tx>
            <c:strRef>
              <c:f>pythonで計算した結果!$C$4</c:f>
              <c:strCache>
                <c:ptCount val="1"/>
                <c:pt idx="0">
                  <c:v>B賞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pythonで計算した結果!$A$5:$A$19</c:f>
              <c:numCache>
                <c:formatCode>General</c:formatCode>
                <c:ptCount val="1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  <c:pt idx="10">
                  <c:v>220</c:v>
                </c:pt>
                <c:pt idx="11">
                  <c:v>240</c:v>
                </c:pt>
                <c:pt idx="12">
                  <c:v>260</c:v>
                </c:pt>
                <c:pt idx="13">
                  <c:v>280</c:v>
                </c:pt>
                <c:pt idx="14">
                  <c:v>300</c:v>
                </c:pt>
              </c:numCache>
            </c:numRef>
          </c:cat>
          <c:val>
            <c:numRef>
              <c:f>pythonで計算した結果!$C$5:$C$19</c:f>
              <c:numCache>
                <c:formatCode>General</c:formatCode>
                <c:ptCount val="15"/>
                <c:pt idx="2">
                  <c:v>0.83401382955867198</c:v>
                </c:pt>
                <c:pt idx="3">
                  <c:v>0.92493186195958399</c:v>
                </c:pt>
                <c:pt idx="4">
                  <c:v>0.96649857315695697</c:v>
                </c:pt>
                <c:pt idx="5">
                  <c:v>0.98513169325113503</c:v>
                </c:pt>
                <c:pt idx="6">
                  <c:v>0.99341673844275802</c:v>
                </c:pt>
                <c:pt idx="7">
                  <c:v>0.99708802488958104</c:v>
                </c:pt>
                <c:pt idx="8">
                  <c:v>0.99871249281185603</c:v>
                </c:pt>
                <c:pt idx="9">
                  <c:v>0.99943084187178199</c:v>
                </c:pt>
                <c:pt idx="10">
                  <c:v>0.99974841622712995</c:v>
                </c:pt>
                <c:pt idx="11">
                  <c:v>0.99988879662496999</c:v>
                </c:pt>
                <c:pt idx="12">
                  <c:v>0.99995084732148598</c:v>
                </c:pt>
                <c:pt idx="13">
                  <c:v>0.99997827429908204</c:v>
                </c:pt>
                <c:pt idx="14">
                  <c:v>0.99999039716894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2B-49EC-9D7E-13B67ED249D0}"/>
            </c:ext>
          </c:extLst>
        </c:ser>
        <c:ser>
          <c:idx val="2"/>
          <c:order val="2"/>
          <c:tx>
            <c:strRef>
              <c:f>pythonで計算した結果!$D$4</c:f>
              <c:strCache>
                <c:ptCount val="1"/>
                <c:pt idx="0">
                  <c:v>C賞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pythonで計算した結果!$A$5:$A$19</c:f>
              <c:numCache>
                <c:formatCode>General</c:formatCode>
                <c:ptCount val="1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  <c:pt idx="10">
                  <c:v>220</c:v>
                </c:pt>
                <c:pt idx="11">
                  <c:v>240</c:v>
                </c:pt>
                <c:pt idx="12">
                  <c:v>260</c:v>
                </c:pt>
                <c:pt idx="13">
                  <c:v>280</c:v>
                </c:pt>
                <c:pt idx="14">
                  <c:v>300</c:v>
                </c:pt>
              </c:numCache>
            </c:numRef>
          </c:cat>
          <c:val>
            <c:numRef>
              <c:f>pythonで計算した結果!$D$5:$D$19</c:f>
              <c:numCache>
                <c:formatCode>General</c:formatCode>
                <c:ptCount val="15"/>
                <c:pt idx="2">
                  <c:v>5.7799600341255197E-2</c:v>
                </c:pt>
                <c:pt idx="3">
                  <c:v>0.18445050924343101</c:v>
                </c:pt>
                <c:pt idx="4">
                  <c:v>0.35646674549670598</c:v>
                </c:pt>
                <c:pt idx="5">
                  <c:v>0.52736775398819802</c:v>
                </c:pt>
                <c:pt idx="6">
                  <c:v>0.66972960714324203</c:v>
                </c:pt>
                <c:pt idx="7">
                  <c:v>0.776669200273856</c:v>
                </c:pt>
                <c:pt idx="8">
                  <c:v>0.85215242979592598</c:v>
                </c:pt>
                <c:pt idx="9">
                  <c:v>0.90344070188014902</c:v>
                </c:pt>
                <c:pt idx="10">
                  <c:v>0.93747772829274301</c:v>
                </c:pt>
                <c:pt idx="11">
                  <c:v>0.95973695671291004</c:v>
                </c:pt>
                <c:pt idx="12">
                  <c:v>0.97416073700809602</c:v>
                </c:pt>
                <c:pt idx="13">
                  <c:v>0.98345347871890798</c:v>
                </c:pt>
                <c:pt idx="14">
                  <c:v>0.98941879622193996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2B-49EC-9D7E-13B67ED249D0}"/>
            </c:ext>
          </c:extLst>
        </c:ser>
        <c:ser>
          <c:idx val="3"/>
          <c:order val="3"/>
          <c:tx>
            <c:strRef>
              <c:f>pythonで計算した結果!$E$4</c:f>
              <c:strCache>
                <c:ptCount val="1"/>
                <c:pt idx="0">
                  <c:v>D賞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pythonで計算した結果!$A$5:$A$19</c:f>
              <c:numCache>
                <c:formatCode>General</c:formatCode>
                <c:ptCount val="1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  <c:pt idx="10">
                  <c:v>220</c:v>
                </c:pt>
                <c:pt idx="11">
                  <c:v>240</c:v>
                </c:pt>
                <c:pt idx="12">
                  <c:v>260</c:v>
                </c:pt>
                <c:pt idx="13">
                  <c:v>280</c:v>
                </c:pt>
                <c:pt idx="14">
                  <c:v>300</c:v>
                </c:pt>
              </c:numCache>
            </c:numRef>
          </c:cat>
          <c:val>
            <c:numRef>
              <c:f>pythonで計算した結果!$E$5:$E$19</c:f>
              <c:numCache>
                <c:formatCode>General</c:formatCode>
                <c:ptCount val="15"/>
                <c:pt idx="2">
                  <c:v>0.407527118118441</c:v>
                </c:pt>
                <c:pt idx="3">
                  <c:v>0.62849347777258102</c:v>
                </c:pt>
                <c:pt idx="4">
                  <c:v>0.78199822128543595</c:v>
                </c:pt>
                <c:pt idx="5">
                  <c:v>0.87654687183189295</c:v>
                </c:pt>
                <c:pt idx="6">
                  <c:v>0.93140175453763896</c:v>
                </c:pt>
                <c:pt idx="7">
                  <c:v>0.96226512238886097</c:v>
                </c:pt>
                <c:pt idx="8">
                  <c:v>0.97935380166238994</c:v>
                </c:pt>
                <c:pt idx="9">
                  <c:v>0.98873595578264595</c:v>
                </c:pt>
                <c:pt idx="10">
                  <c:v>0.99386398967060097</c:v>
                </c:pt>
                <c:pt idx="11">
                  <c:v>0.99666016849778105</c:v>
                </c:pt>
                <c:pt idx="12">
                  <c:v>0.99818291756267596</c:v>
                </c:pt>
                <c:pt idx="13">
                  <c:v>0.99901161939552996</c:v>
                </c:pt>
                <c:pt idx="14">
                  <c:v>0.99946244835689602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2B-49EC-9D7E-13B67ED249D0}"/>
            </c:ext>
          </c:extLst>
        </c:ser>
        <c:ser>
          <c:idx val="4"/>
          <c:order val="4"/>
          <c:tx>
            <c:strRef>
              <c:f>pythonで計算した結果!$F$4</c:f>
              <c:strCache>
                <c:ptCount val="1"/>
                <c:pt idx="0">
                  <c:v>E賞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pythonで計算した結果!$A$5:$A$19</c:f>
              <c:numCache>
                <c:formatCode>General</c:formatCode>
                <c:ptCount val="1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  <c:pt idx="10">
                  <c:v>220</c:v>
                </c:pt>
                <c:pt idx="11">
                  <c:v>240</c:v>
                </c:pt>
                <c:pt idx="12">
                  <c:v>260</c:v>
                </c:pt>
                <c:pt idx="13">
                  <c:v>280</c:v>
                </c:pt>
                <c:pt idx="14">
                  <c:v>300</c:v>
                </c:pt>
              </c:numCache>
            </c:numRef>
          </c:cat>
          <c:val>
            <c:numRef>
              <c:f>pythonで計算した結果!$F$5:$F$19</c:f>
              <c:numCache>
                <c:formatCode>General</c:formatCode>
                <c:ptCount val="15"/>
                <c:pt idx="2">
                  <c:v>0.70336472217783197</c:v>
                </c:pt>
                <c:pt idx="3">
                  <c:v>0.89567793053266997</c:v>
                </c:pt>
                <c:pt idx="4">
                  <c:v>0.96546069314028105</c:v>
                </c:pt>
                <c:pt idx="5">
                  <c:v>0.98877074569003098</c:v>
                </c:pt>
                <c:pt idx="6">
                  <c:v>0.99636912410309497</c:v>
                </c:pt>
                <c:pt idx="7">
                  <c:v>0.99882792280986699</c:v>
                </c:pt>
                <c:pt idx="8">
                  <c:v>0.99962183145674399</c:v>
                </c:pt>
                <c:pt idx="9">
                  <c:v>0.99987800287225603</c:v>
                </c:pt>
                <c:pt idx="10">
                  <c:v>0.99996064551566599</c:v>
                </c:pt>
                <c:pt idx="11">
                  <c:v>0.99998730499304</c:v>
                </c:pt>
                <c:pt idx="12">
                  <c:v>0.99999590484936696</c:v>
                </c:pt>
                <c:pt idx="13">
                  <c:v>0.99999867898946004</c:v>
                </c:pt>
                <c:pt idx="14">
                  <c:v>0.99999957386959504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2B-49EC-9D7E-13B67ED249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6759280"/>
        <c:axId val="646759608"/>
      </c:lineChart>
      <c:catAx>
        <c:axId val="64675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6759608"/>
        <c:crosses val="autoZero"/>
        <c:auto val="1"/>
        <c:lblAlgn val="ctr"/>
        <c:lblOffset val="100"/>
        <c:noMultiLvlLbl val="0"/>
      </c:catAx>
      <c:valAx>
        <c:axId val="646759608"/>
        <c:scaling>
          <c:orientation val="minMax"/>
          <c:max val="1"/>
        </c:scaling>
        <c:delete val="1"/>
        <c:axPos val="l"/>
        <c:majorGridlines>
          <c:spPr>
            <a:ln w="317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4675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29145098323289"/>
          <c:y val="5.6320850845995467E-2"/>
          <c:w val="0.80967192313796699"/>
          <c:h val="0.68718310966634233"/>
        </c:manualLayout>
      </c:layout>
      <c:lineChart>
        <c:grouping val="standard"/>
        <c:varyColors val="0"/>
        <c:ser>
          <c:idx val="0"/>
          <c:order val="0"/>
          <c:tx>
            <c:strRef>
              <c:f>最低確率!$D$4</c:f>
              <c:strCache>
                <c:ptCount val="1"/>
                <c:pt idx="0">
                  <c:v>A賞以上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delete val="1"/>
          </c:dLbls>
          <c:cat>
            <c:numRef>
              <c:f>最低確率!$B$5:$B$19</c:f>
              <c:numCache>
                <c:formatCode>General</c:formatCode>
                <c:ptCount val="1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  <c:pt idx="10">
                  <c:v>220</c:v>
                </c:pt>
                <c:pt idx="11">
                  <c:v>240</c:v>
                </c:pt>
                <c:pt idx="12">
                  <c:v>260</c:v>
                </c:pt>
                <c:pt idx="13">
                  <c:v>280</c:v>
                </c:pt>
                <c:pt idx="14">
                  <c:v>300</c:v>
                </c:pt>
              </c:numCache>
            </c:numRef>
          </c:cat>
          <c:val>
            <c:numRef>
              <c:f>最低確率!$D$5:$D$19</c:f>
              <c:numCache>
                <c:formatCode>0.000%</c:formatCode>
                <c:ptCount val="15"/>
                <c:pt idx="0">
                  <c:v>0.33239202824490588</c:v>
                </c:pt>
                <c:pt idx="1">
                  <c:v>0.55429959604904955</c:v>
                </c:pt>
                <c:pt idx="2">
                  <c:v>0.70244685730787992</c:v>
                </c:pt>
                <c:pt idx="3">
                  <c:v>0.80135114991795953</c:v>
                </c:pt>
                <c:pt idx="4">
                  <c:v>0.86738044410524728</c:v>
                </c:pt>
                <c:pt idx="5">
                  <c:v>0.91146212727404274</c:v>
                </c:pt>
                <c:pt idx="6">
                  <c:v>0.94089141036591306</c:v>
                </c:pt>
                <c:pt idx="7">
                  <c:v>0.960538634361083</c:v>
                </c:pt>
                <c:pt idx="8">
                  <c:v>0.97365527772311644</c:v>
                </c:pt>
                <c:pt idx="9">
                  <c:v>0.98241205339427851</c:v>
                </c:pt>
                <c:pt idx="10">
                  <c:v>0.98825814663921741</c:v>
                </c:pt>
                <c:pt idx="11">
                  <c:v>0.99216104509316216</c:v>
                </c:pt>
                <c:pt idx="12">
                  <c:v>0.99476665121396635</c:v>
                </c:pt>
                <c:pt idx="13">
                  <c:v>0.99650617463146907</c:v>
                </c:pt>
                <c:pt idx="14">
                  <c:v>0.9976674943320486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7A-4181-B726-2F43B2315CD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11315472"/>
        <c:axId val="611314816"/>
      </c:lineChart>
      <c:catAx>
        <c:axId val="611315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購入数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11314816"/>
        <c:crosses val="autoZero"/>
        <c:auto val="1"/>
        <c:lblAlgn val="ctr"/>
        <c:lblOffset val="100"/>
        <c:noMultiLvlLbl val="0"/>
      </c:catAx>
      <c:valAx>
        <c:axId val="611314816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最低</a:t>
                </a:r>
                <a:r>
                  <a:rPr lang="en-US"/>
                  <a:t>1</a:t>
                </a:r>
                <a:r>
                  <a:rPr lang="ja-JP"/>
                  <a:t>つ当たる確率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1131547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'60回引いてコンプする確率'!$A$5:$A$65</c:f>
              <c:numCache>
                <c:formatCode>General</c:formatCode>
                <c:ptCount val="6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</c:numCache>
            </c:numRef>
          </c:cat>
          <c:val>
            <c:numRef>
              <c:f>'60回引いてコンプする確率'!$B$5:$B$65</c:f>
              <c:numCache>
                <c:formatCode>General</c:formatCode>
                <c:ptCount val="61"/>
                <c:pt idx="0">
                  <c:v>1.5324955408658878E-6</c:v>
                </c:pt>
                <c:pt idx="1">
                  <c:v>2.2987433112988252E-5</c:v>
                </c:pt>
                <c:pt idx="2">
                  <c:v>1.6953231920828883E-4</c:v>
                </c:pt>
                <c:pt idx="3">
                  <c:v>8.1940620950672984E-4</c:v>
                </c:pt>
                <c:pt idx="4">
                  <c:v>2.9191346213677293E-3</c:v>
                </c:pt>
                <c:pt idx="5">
                  <c:v>8.1735769398296222E-3</c:v>
                </c:pt>
                <c:pt idx="6">
                  <c:v>1.8731113820442884E-2</c:v>
                </c:pt>
                <c:pt idx="7">
                  <c:v>3.6124290939425555E-2</c:v>
                </c:pt>
                <c:pt idx="8">
                  <c:v>5.9830856868423668E-2</c:v>
                </c:pt>
                <c:pt idx="9">
                  <c:v>8.6422348809945232E-2</c:v>
                </c:pt>
                <c:pt idx="10">
                  <c:v>0.11018849473268023</c:v>
                </c:pt>
                <c:pt idx="11">
                  <c:v>0.12521419855986385</c:v>
                </c:pt>
                <c:pt idx="12">
                  <c:v>0.1278228276965277</c:v>
                </c:pt>
                <c:pt idx="13">
                  <c:v>0.11799030248910253</c:v>
                </c:pt>
                <c:pt idx="14">
                  <c:v>9.9027575303353932E-2</c:v>
                </c:pt>
                <c:pt idx="15">
                  <c:v>7.5921141065904599E-2</c:v>
                </c:pt>
                <c:pt idx="16">
                  <c:v>5.3382052311964211E-2</c:v>
                </c:pt>
                <c:pt idx="17">
                  <c:v>3.4541327966565054E-2</c:v>
                </c:pt>
                <c:pt idx="18">
                  <c:v>2.0628848646698582E-2</c:v>
                </c:pt>
                <c:pt idx="19">
                  <c:v>1.1400153199491319E-2</c:v>
                </c:pt>
                <c:pt idx="20">
                  <c:v>5.8425785147393043E-3</c:v>
                </c:pt>
                <c:pt idx="21">
                  <c:v>2.7821802451139539E-3</c:v>
                </c:pt>
                <c:pt idx="22">
                  <c:v>1.2330116995391384E-3</c:v>
                </c:pt>
                <c:pt idx="23">
                  <c:v>5.0928744111399069E-4</c:v>
                </c:pt>
                <c:pt idx="24">
                  <c:v>1.9628786792935131E-4</c:v>
                </c:pt>
                <c:pt idx="25">
                  <c:v>7.0663632454566174E-5</c:v>
                </c:pt>
                <c:pt idx="26">
                  <c:v>2.3781030152979182E-5</c:v>
                </c:pt>
                <c:pt idx="27">
                  <c:v>7.4866206037156521E-6</c:v>
                </c:pt>
                <c:pt idx="28">
                  <c:v>2.2058792850233494E-6</c:v>
                </c:pt>
                <c:pt idx="29">
                  <c:v>6.0851842345471862E-7</c:v>
                </c:pt>
                <c:pt idx="30">
                  <c:v>1.5720059272580245E-7</c:v>
                </c:pt>
                <c:pt idx="31">
                  <c:v>3.8032401465920033E-8</c:v>
                </c:pt>
                <c:pt idx="32">
                  <c:v>8.6167159571224833E-9</c:v>
                </c:pt>
                <c:pt idx="33">
                  <c:v>1.8277882333290146E-9</c:v>
                </c:pt>
                <c:pt idx="34">
                  <c:v>3.6286972279325834E-10</c:v>
                </c:pt>
                <c:pt idx="35">
                  <c:v>6.7390091375890781E-11</c:v>
                </c:pt>
                <c:pt idx="36">
                  <c:v>1.1699668641647728E-11</c:v>
                </c:pt>
                <c:pt idx="37">
                  <c:v>1.8972435635104453E-12</c:v>
                </c:pt>
                <c:pt idx="38">
                  <c:v>2.8708290763645183E-13</c:v>
                </c:pt>
                <c:pt idx="39">
                  <c:v>4.0486051076935128E-14</c:v>
                </c:pt>
                <c:pt idx="40">
                  <c:v>5.3137942038477171E-15</c:v>
                </c:pt>
                <c:pt idx="41">
                  <c:v>6.4802368339607406E-16</c:v>
                </c:pt>
                <c:pt idx="42">
                  <c:v>7.3288392765030995E-17</c:v>
                </c:pt>
                <c:pt idx="43">
                  <c:v>7.6697155219218139E-18</c:v>
                </c:pt>
                <c:pt idx="44">
                  <c:v>7.4082479473108892E-19</c:v>
                </c:pt>
                <c:pt idx="45">
                  <c:v>6.5851092864985806E-20</c:v>
                </c:pt>
                <c:pt idx="46">
                  <c:v>5.3682956139933989E-21</c:v>
                </c:pt>
                <c:pt idx="47">
                  <c:v>3.997666946590851E-22</c:v>
                </c:pt>
                <c:pt idx="48">
                  <c:v>2.7067536617542293E-23</c:v>
                </c:pt>
                <c:pt idx="49">
                  <c:v>1.6571961194413362E-24</c:v>
                </c:pt>
                <c:pt idx="50">
                  <c:v>9.1145786569273902E-26</c:v>
                </c:pt>
                <c:pt idx="51">
                  <c:v>4.4679307141801544E-27</c:v>
                </c:pt>
                <c:pt idx="52">
                  <c:v>1.9332392513279485E-28</c:v>
                </c:pt>
                <c:pt idx="53">
                  <c:v>7.2952424578413216E-30</c:v>
                </c:pt>
                <c:pt idx="54">
                  <c:v>2.3641989446707946E-31</c:v>
                </c:pt>
                <c:pt idx="55">
                  <c:v>6.4478153036476299E-33</c:v>
                </c:pt>
                <c:pt idx="56">
                  <c:v>1.4392444874213363E-34</c:v>
                </c:pt>
                <c:pt idx="57">
                  <c:v>2.5249903288093638E-36</c:v>
                </c:pt>
                <c:pt idx="58">
                  <c:v>3.2650737010466342E-38</c:v>
                </c:pt>
                <c:pt idx="59">
                  <c:v>2.7670116110564296E-40</c:v>
                </c:pt>
                <c:pt idx="60">
                  <c:v>1.1529215046068503E-42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4C-436F-81E4-0F165CB33F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8490856"/>
        <c:axId val="779053176"/>
      </c:lineChart>
      <c:catAx>
        <c:axId val="778490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/>
                  <a:t>60</a:t>
                </a:r>
                <a:r>
                  <a:rPr lang="ja-JP" altLang="en-US" dirty="0"/>
                  <a:t>回中</a:t>
                </a:r>
                <a:r>
                  <a:rPr lang="en-US" altLang="ja-JP" dirty="0"/>
                  <a:t>C</a:t>
                </a:r>
                <a:r>
                  <a:rPr lang="ja-JP" altLang="en-US" dirty="0"/>
                  <a:t>賞を引く回数</a:t>
                </a:r>
                <a:r>
                  <a:rPr lang="en-US" altLang="ja-JP" dirty="0"/>
                  <a:t>x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79053176"/>
        <c:crosses val="autoZero"/>
        <c:auto val="1"/>
        <c:lblAlgn val="ctr"/>
        <c:lblOffset val="100"/>
        <c:noMultiLvlLbl val="0"/>
      </c:catAx>
      <c:valAx>
        <c:axId val="7790531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/>
                  <a:t>x</a:t>
                </a:r>
                <a:r>
                  <a:rPr lang="ja-JP" altLang="en-US" dirty="0"/>
                  <a:t>回引く確率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78490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9DA268D6-B313-4722-9F57-7F45F8F357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7C3F7A5-4802-4D4B-A643-9247F258AE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64720-B2DD-4E85-8214-F15BDC65596C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04D69C-C0FC-466E-ACD4-B420A835A0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279300-C7A3-4F26-91AE-6DF65643A2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E612E-C1E3-499C-B135-ECD09F9E5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798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BA6DB-741F-4F99-99AD-1107FA5D11C9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B97AB-2585-411B-BCDD-A152B1AC8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026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602994DE-9C7E-4A4E-B5C6-94FBCF537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CB658A34-7B43-4F61-8620-C1E0906DF32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5572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C92F0B-3356-4BF8-953C-EF7AD5934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B658A34-7B43-4F61-8620-C1E0906DF32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8632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sseee/comp-ilu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9E7CEB0-4922-443F-A20F-43800D685395}"/>
              </a:ext>
            </a:extLst>
          </p:cNvPr>
          <p:cNvSpPr/>
          <p:nvPr/>
        </p:nvSpPr>
        <p:spPr>
          <a:xfrm>
            <a:off x="122767" y="110067"/>
            <a:ext cx="11946467" cy="663786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EC9E349-FA6D-4960-B33F-F00251B3B303}"/>
              </a:ext>
            </a:extLst>
          </p:cNvPr>
          <p:cNvCxnSpPr>
            <a:cxnSpLocks/>
          </p:cNvCxnSpPr>
          <p:nvPr/>
        </p:nvCxnSpPr>
        <p:spPr>
          <a:xfrm>
            <a:off x="1003300" y="3623733"/>
            <a:ext cx="10185400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1D63D1D-166B-4982-AA78-3EBC0D269EB0}"/>
              </a:ext>
            </a:extLst>
          </p:cNvPr>
          <p:cNvSpPr txBox="1"/>
          <p:nvPr/>
        </p:nvSpPr>
        <p:spPr>
          <a:xfrm>
            <a:off x="1771744" y="2608070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ja-JP" altLang="en-US" sz="6000" b="1" spc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コンプリート率の計算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06BE956-13D7-4A23-B271-AE03FB0E26E2}"/>
              </a:ext>
            </a:extLst>
          </p:cNvPr>
          <p:cNvSpPr/>
          <p:nvPr/>
        </p:nvSpPr>
        <p:spPr>
          <a:xfrm>
            <a:off x="4148667" y="3953591"/>
            <a:ext cx="3894666" cy="5760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サンプルサンプルサンプル</a:t>
            </a:r>
          </a:p>
        </p:txBody>
      </p:sp>
    </p:spTree>
    <p:extLst>
      <p:ext uri="{BB962C8B-B14F-4D97-AF65-F5344CB8AC3E}">
        <p14:creationId xmlns:p14="http://schemas.microsoft.com/office/powerpoint/2010/main" val="2788238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②の</a:t>
            </a:r>
            <a:r>
              <a:rPr lang="ja-JP" altLang="en-US" sz="2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因数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分解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4F368AA-CEB3-48A5-8D58-4C4891CD971C}"/>
              </a:ext>
            </a:extLst>
          </p:cNvPr>
          <p:cNvSpPr/>
          <p:nvPr/>
        </p:nvSpPr>
        <p:spPr>
          <a:xfrm>
            <a:off x="594611" y="1058155"/>
            <a:ext cx="10968391" cy="790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 </a:t>
            </a:r>
            <a:r>
              <a:rPr lang="ja-JP" altLang="en-US" sz="2800" b="1" dirty="0">
                <a:solidFill>
                  <a:schemeClr val="tx1"/>
                </a:solidFill>
              </a:rPr>
              <a:t>② 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n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回引いて、確率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p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で</a:t>
            </a:r>
            <a:r>
              <a:rPr lang="ja-JP" altLang="en-US" sz="2800" b="1" dirty="0">
                <a:solidFill>
                  <a:schemeClr val="tx1"/>
                </a:solidFill>
              </a:rPr>
              <a:t>当たる</a:t>
            </a:r>
            <a:r>
              <a:rPr lang="en-US" altLang="ja-JP" sz="2800" b="1" dirty="0">
                <a:solidFill>
                  <a:schemeClr val="tx1"/>
                </a:solidFill>
              </a:rPr>
              <a:t>m</a:t>
            </a:r>
            <a:r>
              <a:rPr lang="ja-JP" altLang="en-US" sz="2800" b="1" dirty="0">
                <a:solidFill>
                  <a:schemeClr val="tx1"/>
                </a:solidFill>
              </a:rPr>
              <a:t>種ある賞をコンプしてる確率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BC2F6B-B604-4A11-83F9-1C84998BE170}"/>
              </a:ext>
            </a:extLst>
          </p:cNvPr>
          <p:cNvSpPr/>
          <p:nvPr/>
        </p:nvSpPr>
        <p:spPr>
          <a:xfrm>
            <a:off x="594612" y="2330193"/>
            <a:ext cx="10968392" cy="330583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b="1" dirty="0">
                <a:solidFill>
                  <a:schemeClr val="tx1"/>
                </a:solidFill>
              </a:rPr>
              <a:t>(ⅰ)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800" b="1" dirty="0" err="1">
                <a:solidFill>
                  <a:schemeClr val="tx1"/>
                </a:solidFill>
              </a:rPr>
              <a:t>P_x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 = n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回中その賞を</a:t>
            </a:r>
            <a:r>
              <a:rPr lang="en-US" altLang="ja-JP" sz="2800" b="1" dirty="0">
                <a:solidFill>
                  <a:schemeClr val="tx1"/>
                </a:solidFill>
              </a:rPr>
              <a:t>x</a:t>
            </a:r>
            <a:r>
              <a:rPr lang="ja-JP" altLang="en-US" sz="2800" b="1" dirty="0">
                <a:solidFill>
                  <a:schemeClr val="tx1"/>
                </a:solidFill>
              </a:rPr>
              <a:t>回引く確率（</a:t>
            </a:r>
            <a:r>
              <a:rPr lang="en-US" altLang="ja-JP" sz="2800" b="1" dirty="0">
                <a:solidFill>
                  <a:schemeClr val="tx1"/>
                </a:solidFill>
              </a:rPr>
              <a:t>P_0</a:t>
            </a:r>
            <a:r>
              <a:rPr lang="ja-JP" altLang="en-US" sz="2800" b="1" dirty="0">
                <a:solidFill>
                  <a:schemeClr val="tx1"/>
                </a:solidFill>
              </a:rPr>
              <a:t>から</a:t>
            </a:r>
            <a:r>
              <a:rPr lang="en-US" altLang="ja-JP" sz="2800" b="1" dirty="0" err="1">
                <a:solidFill>
                  <a:schemeClr val="tx1"/>
                </a:solidFill>
              </a:rPr>
              <a:t>P_n</a:t>
            </a:r>
            <a:r>
              <a:rPr lang="ja-JP" altLang="en-US" sz="2800" b="1" dirty="0">
                <a:solidFill>
                  <a:schemeClr val="tx1"/>
                </a:solidFill>
              </a:rPr>
              <a:t>まで求める）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endParaRPr lang="en-US" altLang="ja-JP" sz="2800" b="1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</a:rPr>
              <a:t>(ⅱ)</a:t>
            </a:r>
            <a:r>
              <a:rPr lang="ja-JP" altLang="en-US" sz="2800" b="1" dirty="0">
                <a:solidFill>
                  <a:schemeClr val="tx1"/>
                </a:solidFill>
              </a:rPr>
              <a:t> </a:t>
            </a:r>
            <a:r>
              <a:rPr lang="en-US" altLang="ja-JP" sz="2800" b="1" dirty="0" err="1">
                <a:solidFill>
                  <a:schemeClr val="tx1"/>
                </a:solidFill>
              </a:rPr>
              <a:t>Q_x</a:t>
            </a:r>
            <a:r>
              <a:rPr lang="en-US" altLang="ja-JP" sz="2800" b="1" dirty="0">
                <a:solidFill>
                  <a:schemeClr val="tx1"/>
                </a:solidFill>
              </a:rPr>
              <a:t> = x</a:t>
            </a:r>
            <a:r>
              <a:rPr lang="ja-JP" altLang="en-US" sz="2800" b="1" dirty="0">
                <a:solidFill>
                  <a:schemeClr val="tx1"/>
                </a:solidFill>
              </a:rPr>
              <a:t>回で</a:t>
            </a:r>
            <a:r>
              <a:rPr lang="en-US" altLang="ja-JP" sz="2800" b="1" dirty="0">
                <a:solidFill>
                  <a:schemeClr val="tx1"/>
                </a:solidFill>
              </a:rPr>
              <a:t>m</a:t>
            </a:r>
            <a:r>
              <a:rPr lang="ja-JP" altLang="en-US" sz="2800" b="1" dirty="0">
                <a:solidFill>
                  <a:schemeClr val="tx1"/>
                </a:solidFill>
              </a:rPr>
              <a:t>種類揃う確率（</a:t>
            </a:r>
            <a:r>
              <a:rPr lang="en-US" altLang="ja-JP" sz="2800" b="1" dirty="0">
                <a:solidFill>
                  <a:schemeClr val="tx1"/>
                </a:solidFill>
              </a:rPr>
              <a:t>Q_0</a:t>
            </a:r>
            <a:r>
              <a:rPr lang="ja-JP" altLang="en-US" sz="2800" b="1" dirty="0">
                <a:solidFill>
                  <a:schemeClr val="tx1"/>
                </a:solidFill>
              </a:rPr>
              <a:t>から</a:t>
            </a:r>
            <a:r>
              <a:rPr lang="en-US" altLang="ja-JP" sz="2800" b="1" dirty="0" err="1">
                <a:solidFill>
                  <a:schemeClr val="tx1"/>
                </a:solidFill>
              </a:rPr>
              <a:t>Q_n</a:t>
            </a:r>
            <a:r>
              <a:rPr lang="ja-JP" altLang="en-US" sz="2800" b="1" dirty="0">
                <a:solidFill>
                  <a:schemeClr val="tx1"/>
                </a:solidFill>
              </a:rPr>
              <a:t>まで求める）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endParaRPr kumimoji="1" lang="en-US" altLang="ja-JP" sz="2800" b="1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</a:rPr>
              <a:t>(ⅲ)</a:t>
            </a:r>
            <a:r>
              <a:rPr lang="ja-JP" altLang="en-US" sz="2800" b="1" dirty="0">
                <a:solidFill>
                  <a:schemeClr val="tx1"/>
                </a:solidFill>
              </a:rPr>
              <a:t> 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求める確率 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= Σ(</a:t>
            </a:r>
            <a:r>
              <a:rPr kumimoji="1" lang="en-US" altLang="ja-JP" sz="2800" b="1" dirty="0" err="1">
                <a:solidFill>
                  <a:schemeClr val="tx1"/>
                </a:solidFill>
              </a:rPr>
              <a:t>P_x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 × </a:t>
            </a:r>
            <a:r>
              <a:rPr kumimoji="1" lang="en-US" altLang="ja-JP" sz="2800" b="1" dirty="0" err="1">
                <a:solidFill>
                  <a:schemeClr val="tx1"/>
                </a:solidFill>
              </a:rPr>
              <a:t>Q_x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)</a:t>
            </a:r>
          </a:p>
          <a:p>
            <a:endParaRPr lang="en-US" altLang="ja-JP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10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②</a:t>
            </a:r>
            <a:r>
              <a:rPr lang="en-US" altLang="ja-JP" sz="2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ⅰ)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4F368AA-CEB3-48A5-8D58-4C4891CD971C}"/>
              </a:ext>
            </a:extLst>
          </p:cNvPr>
          <p:cNvSpPr/>
          <p:nvPr/>
        </p:nvSpPr>
        <p:spPr>
          <a:xfrm>
            <a:off x="594611" y="1058155"/>
            <a:ext cx="10968391" cy="790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b="1" dirty="0">
                <a:solidFill>
                  <a:schemeClr val="tx1"/>
                </a:solidFill>
              </a:rPr>
              <a:t>(ⅰ)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800" b="1" dirty="0" err="1">
                <a:solidFill>
                  <a:schemeClr val="tx1"/>
                </a:solidFill>
              </a:rPr>
              <a:t>P_x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 = n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回中その賞を</a:t>
            </a:r>
            <a:r>
              <a:rPr lang="en-US" altLang="ja-JP" sz="2800" b="1" dirty="0">
                <a:solidFill>
                  <a:schemeClr val="tx1"/>
                </a:solidFill>
              </a:rPr>
              <a:t>x</a:t>
            </a:r>
            <a:r>
              <a:rPr lang="ja-JP" altLang="en-US" sz="2800" b="1" dirty="0">
                <a:solidFill>
                  <a:schemeClr val="tx1"/>
                </a:solidFill>
              </a:rPr>
              <a:t>回引く確率（</a:t>
            </a:r>
            <a:r>
              <a:rPr lang="en-US" altLang="ja-JP" sz="2800" b="1" dirty="0">
                <a:solidFill>
                  <a:schemeClr val="tx1"/>
                </a:solidFill>
              </a:rPr>
              <a:t>P_0</a:t>
            </a:r>
            <a:r>
              <a:rPr lang="ja-JP" altLang="en-US" sz="2800" b="1" dirty="0">
                <a:solidFill>
                  <a:schemeClr val="tx1"/>
                </a:solidFill>
              </a:rPr>
              <a:t>から</a:t>
            </a:r>
            <a:r>
              <a:rPr lang="en-US" altLang="ja-JP" sz="2800" b="1" dirty="0" err="1">
                <a:solidFill>
                  <a:schemeClr val="tx1"/>
                </a:solidFill>
              </a:rPr>
              <a:t>P_n</a:t>
            </a:r>
            <a:r>
              <a:rPr lang="ja-JP" altLang="en-US" sz="2800" b="1" dirty="0">
                <a:solidFill>
                  <a:schemeClr val="tx1"/>
                </a:solidFill>
              </a:rPr>
              <a:t>まで求める）</a:t>
            </a:r>
            <a:endParaRPr lang="en-US" altLang="ja-JP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1322EC53-455B-43D6-8505-D2E3F4E827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804309"/>
              </p:ext>
            </p:extLst>
          </p:nvPr>
        </p:nvGraphicFramePr>
        <p:xfrm>
          <a:off x="5839321" y="2019992"/>
          <a:ext cx="5829300" cy="2900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B0AE968-073C-4DFE-B3BB-C7864AAFEB33}"/>
              </a:ext>
            </a:extLst>
          </p:cNvPr>
          <p:cNvSpPr/>
          <p:nvPr/>
        </p:nvSpPr>
        <p:spPr>
          <a:xfrm>
            <a:off x="843994" y="2019992"/>
            <a:ext cx="4708071" cy="4489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>
                <a:solidFill>
                  <a:schemeClr val="tx1"/>
                </a:solidFill>
              </a:rPr>
              <a:t>これも</a:t>
            </a:r>
            <a:r>
              <a:rPr lang="en-US" altLang="ja-JP" b="1" dirty="0">
                <a:solidFill>
                  <a:schemeClr val="tx1"/>
                </a:solidFill>
              </a:rPr>
              <a:t>15</a:t>
            </a:r>
            <a:r>
              <a:rPr lang="ja-JP" altLang="en-US" b="1" dirty="0">
                <a:solidFill>
                  <a:schemeClr val="tx1"/>
                </a:solidFill>
              </a:rPr>
              <a:t>の夏。</a:t>
            </a:r>
            <a:r>
              <a:rPr kumimoji="1" lang="ja-JP" altLang="en-US" b="1" dirty="0">
                <a:solidFill>
                  <a:schemeClr val="tx1"/>
                </a:solidFill>
              </a:rPr>
              <a:t>確率</a:t>
            </a:r>
            <a:r>
              <a:rPr kumimoji="1" lang="en-US" altLang="ja-JP" b="1" dirty="0">
                <a:solidFill>
                  <a:schemeClr val="tx1"/>
                </a:solidFill>
              </a:rPr>
              <a:t>p</a:t>
            </a:r>
            <a:r>
              <a:rPr kumimoji="1" lang="ja-JP" altLang="en-US" b="1" dirty="0">
                <a:solidFill>
                  <a:schemeClr val="tx1"/>
                </a:solidFill>
              </a:rPr>
              <a:t>のベルヌーイ試行で</a:t>
            </a:r>
            <a:r>
              <a:rPr kumimoji="1" lang="en-US" altLang="ja-JP" b="1" dirty="0">
                <a:solidFill>
                  <a:schemeClr val="tx1"/>
                </a:solidFill>
              </a:rPr>
              <a:t>x</a:t>
            </a:r>
            <a:r>
              <a:rPr kumimoji="1" lang="ja-JP" altLang="en-US" b="1" dirty="0">
                <a:solidFill>
                  <a:schemeClr val="tx1"/>
                </a:solidFill>
              </a:rPr>
              <a:t>回成功する確率です。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kumimoji="1" lang="en-US" altLang="ja-JP" b="1" dirty="0">
                <a:solidFill>
                  <a:schemeClr val="tx1"/>
                </a:solidFill>
              </a:rPr>
              <a:t>(</a:t>
            </a:r>
            <a:r>
              <a:rPr kumimoji="1" lang="ja-JP" altLang="en-US" b="1" dirty="0">
                <a:solidFill>
                  <a:schemeClr val="tx1"/>
                </a:solidFill>
              </a:rPr>
              <a:t>求める確率）</a:t>
            </a:r>
            <a:br>
              <a:rPr lang="en-US" altLang="ja-JP" b="1" dirty="0">
                <a:solidFill>
                  <a:schemeClr val="tx1"/>
                </a:solidFill>
              </a:rPr>
            </a:br>
            <a:r>
              <a:rPr lang="en-US" altLang="ja-JP" b="1" dirty="0">
                <a:solidFill>
                  <a:schemeClr val="tx1"/>
                </a:solidFill>
              </a:rPr>
              <a:t>= </a:t>
            </a:r>
            <a:r>
              <a:rPr lang="en-US" altLang="ja-JP" b="1" dirty="0" err="1">
                <a:solidFill>
                  <a:srgbClr val="FF0000"/>
                </a:solidFill>
              </a:rPr>
              <a:t>nCx</a:t>
            </a:r>
            <a:r>
              <a:rPr lang="en-US" altLang="ja-JP" b="1" dirty="0">
                <a:solidFill>
                  <a:srgbClr val="FF0000"/>
                </a:solidFill>
              </a:rPr>
              <a:t> ×</a:t>
            </a:r>
            <a:r>
              <a:rPr lang="en-US" altLang="ja-JP" b="1" dirty="0" err="1">
                <a:solidFill>
                  <a:srgbClr val="FF0000"/>
                </a:solidFill>
              </a:rPr>
              <a:t>p^x</a:t>
            </a:r>
            <a:r>
              <a:rPr lang="en-US" altLang="ja-JP" b="1" dirty="0">
                <a:solidFill>
                  <a:srgbClr val="FF0000"/>
                </a:solidFill>
              </a:rPr>
              <a:t> (1-p)^n-x</a:t>
            </a:r>
          </a:p>
          <a:p>
            <a:endParaRPr kumimoji="1"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chemeClr val="tx1"/>
                </a:solidFill>
              </a:rPr>
              <a:t>要は</a:t>
            </a:r>
            <a:r>
              <a:rPr lang="en-US" altLang="ja-JP" b="1" dirty="0">
                <a:solidFill>
                  <a:schemeClr val="tx1"/>
                </a:solidFill>
              </a:rPr>
              <a:t>x</a:t>
            </a:r>
            <a:r>
              <a:rPr lang="ja-JP" altLang="en-US" b="1" dirty="0">
                <a:solidFill>
                  <a:schemeClr val="tx1"/>
                </a:solidFill>
              </a:rPr>
              <a:t>回成功、</a:t>
            </a:r>
            <a:r>
              <a:rPr lang="en-US" altLang="ja-JP" b="1" dirty="0">
                <a:solidFill>
                  <a:schemeClr val="tx1"/>
                </a:solidFill>
              </a:rPr>
              <a:t>n-x</a:t>
            </a:r>
            <a:r>
              <a:rPr lang="ja-JP" altLang="en-US" b="1" dirty="0">
                <a:solidFill>
                  <a:schemeClr val="tx1"/>
                </a:solidFill>
              </a:rPr>
              <a:t>回失敗で</a:t>
            </a:r>
            <a:r>
              <a:rPr lang="en-US" altLang="ja-JP" b="1" dirty="0" err="1">
                <a:solidFill>
                  <a:schemeClr val="tx1"/>
                </a:solidFill>
              </a:rPr>
              <a:t>p^x</a:t>
            </a:r>
            <a:r>
              <a:rPr lang="en-US" altLang="ja-JP" b="1" dirty="0">
                <a:solidFill>
                  <a:schemeClr val="tx1"/>
                </a:solidFill>
              </a:rPr>
              <a:t> (1-p)^n-x</a:t>
            </a:r>
          </a:p>
          <a:p>
            <a:r>
              <a:rPr lang="en-US" altLang="ja-JP" b="1" dirty="0">
                <a:solidFill>
                  <a:schemeClr val="tx1"/>
                </a:solidFill>
              </a:rPr>
              <a:t>n</a:t>
            </a:r>
            <a:r>
              <a:rPr lang="ja-JP" altLang="en-US" b="1" dirty="0">
                <a:solidFill>
                  <a:schemeClr val="tx1"/>
                </a:solidFill>
              </a:rPr>
              <a:t>個の列のうち成功の個所を</a:t>
            </a:r>
            <a:r>
              <a:rPr lang="en-US" altLang="ja-JP" b="1" dirty="0">
                <a:solidFill>
                  <a:schemeClr val="tx1"/>
                </a:solidFill>
              </a:rPr>
              <a:t>x</a:t>
            </a:r>
            <a:r>
              <a:rPr lang="ja-JP" altLang="en-US" b="1" dirty="0">
                <a:solidFill>
                  <a:schemeClr val="tx1"/>
                </a:solidFill>
              </a:rPr>
              <a:t>個選ぶ組み合わせが</a:t>
            </a:r>
            <a:r>
              <a:rPr lang="en-US" altLang="ja-JP" b="1" dirty="0" err="1">
                <a:solidFill>
                  <a:schemeClr val="tx1"/>
                </a:solidFill>
              </a:rPr>
              <a:t>nCx</a:t>
            </a:r>
            <a:r>
              <a:rPr lang="ja-JP" altLang="en-US" b="1" dirty="0">
                <a:solidFill>
                  <a:schemeClr val="tx1"/>
                </a:solidFill>
              </a:rPr>
              <a:t>ってことですね。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lang="ja-JP" altLang="en-US" b="1" dirty="0">
                <a:solidFill>
                  <a:schemeClr val="tx1"/>
                </a:solidFill>
              </a:rPr>
              <a:t>例：確率</a:t>
            </a:r>
            <a:r>
              <a:rPr lang="en-US" altLang="ja-JP" b="1" dirty="0">
                <a:solidFill>
                  <a:schemeClr val="tx1"/>
                </a:solidFill>
              </a:rPr>
              <a:t>20%</a:t>
            </a:r>
            <a:r>
              <a:rPr lang="ja-JP" altLang="en-US" b="1" dirty="0">
                <a:solidFill>
                  <a:schemeClr val="tx1"/>
                </a:solidFill>
              </a:rPr>
              <a:t>で当たる</a:t>
            </a:r>
            <a:r>
              <a:rPr lang="en-US" altLang="ja-JP" b="1" dirty="0">
                <a:solidFill>
                  <a:schemeClr val="tx1"/>
                </a:solidFill>
              </a:rPr>
              <a:t>C</a:t>
            </a:r>
            <a:r>
              <a:rPr lang="ja-JP" altLang="en-US" b="1" dirty="0">
                <a:solidFill>
                  <a:schemeClr val="tx1"/>
                </a:solidFill>
              </a:rPr>
              <a:t>賞を</a:t>
            </a:r>
            <a:r>
              <a:rPr lang="en-US" altLang="ja-JP" b="1" dirty="0">
                <a:solidFill>
                  <a:schemeClr val="tx1"/>
                </a:solidFill>
              </a:rPr>
              <a:t>60</a:t>
            </a:r>
            <a:r>
              <a:rPr lang="ja-JP" altLang="en-US" b="1" dirty="0">
                <a:solidFill>
                  <a:schemeClr val="tx1"/>
                </a:solidFill>
              </a:rPr>
              <a:t>連で</a:t>
            </a:r>
            <a:r>
              <a:rPr lang="en-US" altLang="ja-JP" b="1" dirty="0">
                <a:solidFill>
                  <a:schemeClr val="tx1"/>
                </a:solidFill>
              </a:rPr>
              <a:t>12</a:t>
            </a:r>
            <a:r>
              <a:rPr lang="ja-JP" altLang="en-US" b="1" dirty="0">
                <a:solidFill>
                  <a:schemeClr val="tx1"/>
                </a:solidFill>
              </a:rPr>
              <a:t>回引く確率 </a:t>
            </a:r>
            <a:endParaRPr lang="en-US" altLang="ja-JP" b="1" dirty="0">
              <a:solidFill>
                <a:schemeClr val="tx1"/>
              </a:solidFill>
            </a:endParaRPr>
          </a:p>
          <a:p>
            <a:r>
              <a:rPr lang="en-US" altLang="ja-JP" b="1" dirty="0">
                <a:solidFill>
                  <a:schemeClr val="tx1"/>
                </a:solidFill>
              </a:rPr>
              <a:t>60C12 ×p^12 (1-0.2)^60-12</a:t>
            </a:r>
          </a:p>
          <a:p>
            <a:r>
              <a:rPr lang="ja-JP" altLang="en-US" b="1" dirty="0">
                <a:solidFill>
                  <a:schemeClr val="tx1"/>
                </a:solidFill>
              </a:rPr>
              <a:t>≒</a:t>
            </a:r>
            <a:r>
              <a:rPr lang="en-US" altLang="ja-JP" b="1" dirty="0">
                <a:solidFill>
                  <a:schemeClr val="tx1"/>
                </a:solidFill>
              </a:rPr>
              <a:t> 1.40E12  ×4.07E-9 ×2.23E-5</a:t>
            </a:r>
          </a:p>
          <a:p>
            <a:r>
              <a:rPr lang="ja-JP" altLang="en-US" b="1" dirty="0">
                <a:solidFill>
                  <a:schemeClr val="tx1"/>
                </a:solidFill>
              </a:rPr>
              <a:t>≒ </a:t>
            </a:r>
            <a:r>
              <a:rPr lang="en-US" altLang="ja-JP" b="1" dirty="0">
                <a:solidFill>
                  <a:schemeClr val="tx1"/>
                </a:solidFill>
              </a:rPr>
              <a:t>12.7E-2</a:t>
            </a:r>
          </a:p>
          <a:p>
            <a:r>
              <a:rPr lang="ja-JP" altLang="en-US" b="1" dirty="0">
                <a:solidFill>
                  <a:schemeClr val="tx1"/>
                </a:solidFill>
              </a:rPr>
              <a:t>＝ </a:t>
            </a:r>
            <a:r>
              <a:rPr lang="en-US" altLang="ja-JP" b="1" dirty="0">
                <a:solidFill>
                  <a:schemeClr val="tx1"/>
                </a:solidFill>
              </a:rPr>
              <a:t>12.7%</a:t>
            </a:r>
          </a:p>
        </p:txBody>
      </p:sp>
      <p:sp>
        <p:nvSpPr>
          <p:cNvPr id="12" name="吹き出し: 円形 11">
            <a:extLst>
              <a:ext uri="{FF2B5EF4-FFF2-40B4-BE49-F238E27FC236}">
                <a16:creationId xmlns:a16="http://schemas.microsoft.com/office/drawing/2014/main" id="{2AA45CC0-5AB5-463C-A833-849010BAFD5C}"/>
              </a:ext>
            </a:extLst>
          </p:cNvPr>
          <p:cNvSpPr/>
          <p:nvPr/>
        </p:nvSpPr>
        <p:spPr>
          <a:xfrm>
            <a:off x="6078806" y="5316507"/>
            <a:ext cx="5007428" cy="1283469"/>
          </a:xfrm>
          <a:prstGeom prst="wedgeEllipseCallout">
            <a:avLst>
              <a:gd name="adj1" fmla="val 10375"/>
              <a:gd name="adj2" fmla="val -6803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tx1"/>
                </a:solidFill>
              </a:rPr>
              <a:t>二項分布って言います。</a:t>
            </a:r>
            <a:endParaRPr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Excel</a:t>
            </a:r>
            <a:r>
              <a:rPr lang="ja-JP" altLang="en-US" sz="2000" b="1" dirty="0">
                <a:solidFill>
                  <a:schemeClr val="tx1"/>
                </a:solidFill>
              </a:rPr>
              <a:t>なら</a:t>
            </a:r>
            <a:r>
              <a:rPr lang="en-US" altLang="ja-JP" sz="2000" b="1" dirty="0">
                <a:solidFill>
                  <a:schemeClr val="tx1"/>
                </a:solidFill>
              </a:rPr>
              <a:t>BINOM.DIST</a:t>
            </a:r>
            <a:r>
              <a:rPr lang="ja-JP" altLang="en-US" sz="2000" b="1" dirty="0">
                <a:solidFill>
                  <a:schemeClr val="tx1"/>
                </a:solidFill>
              </a:rPr>
              <a:t>関数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7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②</a:t>
            </a:r>
            <a:r>
              <a:rPr lang="en-US" altLang="ja-JP" sz="2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(ⅱ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)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4F368AA-CEB3-48A5-8D58-4C4891CD971C}"/>
              </a:ext>
            </a:extLst>
          </p:cNvPr>
          <p:cNvSpPr/>
          <p:nvPr/>
        </p:nvSpPr>
        <p:spPr>
          <a:xfrm>
            <a:off x="594611" y="1058155"/>
            <a:ext cx="10968391" cy="790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b="1" dirty="0">
                <a:solidFill>
                  <a:schemeClr val="tx1"/>
                </a:solidFill>
              </a:rPr>
              <a:t>(ⅱ)</a:t>
            </a:r>
            <a:r>
              <a:rPr lang="ja-JP" altLang="en-US" sz="2800" b="1" dirty="0">
                <a:solidFill>
                  <a:schemeClr val="tx1"/>
                </a:solidFill>
              </a:rPr>
              <a:t> </a:t>
            </a:r>
            <a:r>
              <a:rPr lang="en-US" altLang="ja-JP" sz="2800" b="1" dirty="0" err="1">
                <a:solidFill>
                  <a:schemeClr val="tx1"/>
                </a:solidFill>
              </a:rPr>
              <a:t>Q_x</a:t>
            </a:r>
            <a:r>
              <a:rPr lang="en-US" altLang="ja-JP" sz="2800" b="1" dirty="0">
                <a:solidFill>
                  <a:schemeClr val="tx1"/>
                </a:solidFill>
              </a:rPr>
              <a:t> = x</a:t>
            </a:r>
            <a:r>
              <a:rPr lang="ja-JP" altLang="en-US" sz="2800" b="1" dirty="0">
                <a:solidFill>
                  <a:schemeClr val="tx1"/>
                </a:solidFill>
              </a:rPr>
              <a:t>回で</a:t>
            </a:r>
            <a:r>
              <a:rPr lang="en-US" altLang="ja-JP" sz="2800" b="1" dirty="0">
                <a:solidFill>
                  <a:schemeClr val="tx1"/>
                </a:solidFill>
              </a:rPr>
              <a:t>m</a:t>
            </a:r>
            <a:r>
              <a:rPr lang="ja-JP" altLang="en-US" sz="2800" b="1" dirty="0">
                <a:solidFill>
                  <a:schemeClr val="tx1"/>
                </a:solidFill>
              </a:rPr>
              <a:t>種類揃う確率（</a:t>
            </a:r>
            <a:r>
              <a:rPr lang="en-US" altLang="ja-JP" sz="2800" b="1" dirty="0">
                <a:solidFill>
                  <a:schemeClr val="tx1"/>
                </a:solidFill>
              </a:rPr>
              <a:t>Q_0</a:t>
            </a:r>
            <a:r>
              <a:rPr lang="ja-JP" altLang="en-US" sz="2800" b="1" dirty="0">
                <a:solidFill>
                  <a:schemeClr val="tx1"/>
                </a:solidFill>
              </a:rPr>
              <a:t>から</a:t>
            </a:r>
            <a:r>
              <a:rPr lang="en-US" altLang="ja-JP" sz="2800" b="1" dirty="0" err="1">
                <a:solidFill>
                  <a:schemeClr val="tx1"/>
                </a:solidFill>
              </a:rPr>
              <a:t>Q_n</a:t>
            </a:r>
            <a:r>
              <a:rPr lang="ja-JP" altLang="en-US" sz="2800" b="1" dirty="0">
                <a:solidFill>
                  <a:schemeClr val="tx1"/>
                </a:solidFill>
              </a:rPr>
              <a:t>まで求める</a:t>
            </a:r>
            <a:endParaRPr lang="en-US" altLang="ja-JP" sz="2800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B0AE968-073C-4DFE-B3BB-C7864AAFEB33}"/>
              </a:ext>
            </a:extLst>
          </p:cNvPr>
          <p:cNvSpPr/>
          <p:nvPr/>
        </p:nvSpPr>
        <p:spPr>
          <a:xfrm>
            <a:off x="843994" y="2019992"/>
            <a:ext cx="4708071" cy="4489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>
                <a:solidFill>
                  <a:schemeClr val="tx1"/>
                </a:solidFill>
              </a:rPr>
              <a:t>これも</a:t>
            </a:r>
            <a:r>
              <a:rPr lang="en-US" altLang="ja-JP" b="1" dirty="0">
                <a:solidFill>
                  <a:schemeClr val="tx1"/>
                </a:solidFill>
              </a:rPr>
              <a:t>15</a:t>
            </a:r>
            <a:r>
              <a:rPr lang="ja-JP" altLang="en-US" b="1" dirty="0">
                <a:solidFill>
                  <a:schemeClr val="tx1"/>
                </a:solidFill>
              </a:rPr>
              <a:t>の夏。</a:t>
            </a:r>
            <a:r>
              <a:rPr kumimoji="1" lang="ja-JP" altLang="en-US" b="1" dirty="0">
                <a:solidFill>
                  <a:schemeClr val="tx1"/>
                </a:solidFill>
              </a:rPr>
              <a:t>確率</a:t>
            </a:r>
            <a:r>
              <a:rPr kumimoji="1" lang="en-US" altLang="ja-JP" b="1" dirty="0">
                <a:solidFill>
                  <a:schemeClr val="tx1"/>
                </a:solidFill>
              </a:rPr>
              <a:t>p</a:t>
            </a:r>
            <a:r>
              <a:rPr kumimoji="1" lang="ja-JP" altLang="en-US" b="1" dirty="0">
                <a:solidFill>
                  <a:schemeClr val="tx1"/>
                </a:solidFill>
              </a:rPr>
              <a:t>のベルヌーイ試行で</a:t>
            </a:r>
            <a:r>
              <a:rPr kumimoji="1" lang="en-US" altLang="ja-JP" b="1" dirty="0">
                <a:solidFill>
                  <a:schemeClr val="tx1"/>
                </a:solidFill>
              </a:rPr>
              <a:t>x</a:t>
            </a:r>
            <a:r>
              <a:rPr kumimoji="1" lang="ja-JP" altLang="en-US" b="1" dirty="0">
                <a:solidFill>
                  <a:schemeClr val="tx1"/>
                </a:solidFill>
              </a:rPr>
              <a:t>回成功する確率です。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kumimoji="1" lang="en-US" altLang="ja-JP" b="1" dirty="0">
                <a:solidFill>
                  <a:schemeClr val="tx1"/>
                </a:solidFill>
              </a:rPr>
              <a:t>(</a:t>
            </a:r>
            <a:r>
              <a:rPr kumimoji="1" lang="ja-JP" altLang="en-US" b="1" dirty="0">
                <a:solidFill>
                  <a:schemeClr val="tx1"/>
                </a:solidFill>
              </a:rPr>
              <a:t>求める確率）</a:t>
            </a:r>
            <a:br>
              <a:rPr lang="en-US" altLang="ja-JP" b="1" dirty="0">
                <a:solidFill>
                  <a:schemeClr val="tx1"/>
                </a:solidFill>
              </a:rPr>
            </a:br>
            <a:r>
              <a:rPr lang="en-US" altLang="ja-JP" b="1" dirty="0">
                <a:solidFill>
                  <a:schemeClr val="tx1"/>
                </a:solidFill>
              </a:rPr>
              <a:t>= </a:t>
            </a:r>
            <a:r>
              <a:rPr lang="en-US" altLang="ja-JP" b="1" dirty="0" err="1">
                <a:solidFill>
                  <a:srgbClr val="FF0000"/>
                </a:solidFill>
              </a:rPr>
              <a:t>nCx</a:t>
            </a:r>
            <a:r>
              <a:rPr lang="en-US" altLang="ja-JP" b="1" dirty="0">
                <a:solidFill>
                  <a:srgbClr val="FF0000"/>
                </a:solidFill>
              </a:rPr>
              <a:t> ×</a:t>
            </a:r>
            <a:r>
              <a:rPr lang="en-US" altLang="ja-JP" b="1" dirty="0" err="1">
                <a:solidFill>
                  <a:srgbClr val="FF0000"/>
                </a:solidFill>
              </a:rPr>
              <a:t>p^x</a:t>
            </a:r>
            <a:r>
              <a:rPr lang="en-US" altLang="ja-JP" b="1" dirty="0">
                <a:solidFill>
                  <a:srgbClr val="FF0000"/>
                </a:solidFill>
              </a:rPr>
              <a:t> (1-p)^n-x</a:t>
            </a:r>
          </a:p>
          <a:p>
            <a:endParaRPr kumimoji="1"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chemeClr val="tx1"/>
                </a:solidFill>
              </a:rPr>
              <a:t>要は</a:t>
            </a:r>
            <a:r>
              <a:rPr lang="en-US" altLang="ja-JP" b="1" dirty="0">
                <a:solidFill>
                  <a:schemeClr val="tx1"/>
                </a:solidFill>
              </a:rPr>
              <a:t>x</a:t>
            </a:r>
            <a:r>
              <a:rPr lang="ja-JP" altLang="en-US" b="1" dirty="0">
                <a:solidFill>
                  <a:schemeClr val="tx1"/>
                </a:solidFill>
              </a:rPr>
              <a:t>回成功、</a:t>
            </a:r>
            <a:r>
              <a:rPr lang="en-US" altLang="ja-JP" b="1" dirty="0">
                <a:solidFill>
                  <a:schemeClr val="tx1"/>
                </a:solidFill>
              </a:rPr>
              <a:t>n-x</a:t>
            </a:r>
            <a:r>
              <a:rPr lang="ja-JP" altLang="en-US" b="1" dirty="0">
                <a:solidFill>
                  <a:schemeClr val="tx1"/>
                </a:solidFill>
              </a:rPr>
              <a:t>回失敗で</a:t>
            </a:r>
            <a:r>
              <a:rPr lang="en-US" altLang="ja-JP" b="1" dirty="0" err="1">
                <a:solidFill>
                  <a:schemeClr val="tx1"/>
                </a:solidFill>
              </a:rPr>
              <a:t>p^x</a:t>
            </a:r>
            <a:r>
              <a:rPr lang="en-US" altLang="ja-JP" b="1" dirty="0">
                <a:solidFill>
                  <a:schemeClr val="tx1"/>
                </a:solidFill>
              </a:rPr>
              <a:t> (1-p)^n-x</a:t>
            </a:r>
          </a:p>
          <a:p>
            <a:r>
              <a:rPr lang="en-US" altLang="ja-JP" b="1" dirty="0">
                <a:solidFill>
                  <a:schemeClr val="tx1"/>
                </a:solidFill>
              </a:rPr>
              <a:t>n</a:t>
            </a:r>
            <a:r>
              <a:rPr lang="ja-JP" altLang="en-US" b="1" dirty="0">
                <a:solidFill>
                  <a:schemeClr val="tx1"/>
                </a:solidFill>
              </a:rPr>
              <a:t>個の列のうち成功の個所を</a:t>
            </a:r>
            <a:r>
              <a:rPr lang="en-US" altLang="ja-JP" b="1" dirty="0">
                <a:solidFill>
                  <a:schemeClr val="tx1"/>
                </a:solidFill>
              </a:rPr>
              <a:t>x</a:t>
            </a:r>
            <a:r>
              <a:rPr lang="ja-JP" altLang="en-US" b="1" dirty="0">
                <a:solidFill>
                  <a:schemeClr val="tx1"/>
                </a:solidFill>
              </a:rPr>
              <a:t>個選ぶ組み合わせが</a:t>
            </a:r>
            <a:r>
              <a:rPr lang="en-US" altLang="ja-JP" b="1" dirty="0" err="1">
                <a:solidFill>
                  <a:schemeClr val="tx1"/>
                </a:solidFill>
              </a:rPr>
              <a:t>nCx</a:t>
            </a:r>
            <a:r>
              <a:rPr lang="ja-JP" altLang="en-US" b="1" dirty="0">
                <a:solidFill>
                  <a:schemeClr val="tx1"/>
                </a:solidFill>
              </a:rPr>
              <a:t>ってことですね。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lang="ja-JP" altLang="en-US" b="1" dirty="0">
                <a:solidFill>
                  <a:schemeClr val="tx1"/>
                </a:solidFill>
              </a:rPr>
              <a:t>例：確率</a:t>
            </a:r>
            <a:r>
              <a:rPr lang="en-US" altLang="ja-JP" b="1" dirty="0">
                <a:solidFill>
                  <a:schemeClr val="tx1"/>
                </a:solidFill>
              </a:rPr>
              <a:t>20%</a:t>
            </a:r>
            <a:r>
              <a:rPr lang="ja-JP" altLang="en-US" b="1" dirty="0">
                <a:solidFill>
                  <a:schemeClr val="tx1"/>
                </a:solidFill>
              </a:rPr>
              <a:t>で当たる</a:t>
            </a:r>
            <a:r>
              <a:rPr lang="en-US" altLang="ja-JP" b="1" dirty="0">
                <a:solidFill>
                  <a:schemeClr val="tx1"/>
                </a:solidFill>
              </a:rPr>
              <a:t>C</a:t>
            </a:r>
            <a:r>
              <a:rPr lang="ja-JP" altLang="en-US" b="1" dirty="0">
                <a:solidFill>
                  <a:schemeClr val="tx1"/>
                </a:solidFill>
              </a:rPr>
              <a:t>賞を</a:t>
            </a:r>
            <a:r>
              <a:rPr lang="en-US" altLang="ja-JP" b="1" dirty="0">
                <a:solidFill>
                  <a:schemeClr val="tx1"/>
                </a:solidFill>
              </a:rPr>
              <a:t>60</a:t>
            </a:r>
            <a:r>
              <a:rPr lang="ja-JP" altLang="en-US" b="1" dirty="0">
                <a:solidFill>
                  <a:schemeClr val="tx1"/>
                </a:solidFill>
              </a:rPr>
              <a:t>連で</a:t>
            </a:r>
            <a:r>
              <a:rPr lang="en-US" altLang="ja-JP" b="1" dirty="0">
                <a:solidFill>
                  <a:schemeClr val="tx1"/>
                </a:solidFill>
              </a:rPr>
              <a:t>12</a:t>
            </a:r>
            <a:r>
              <a:rPr lang="ja-JP" altLang="en-US" b="1" dirty="0">
                <a:solidFill>
                  <a:schemeClr val="tx1"/>
                </a:solidFill>
              </a:rPr>
              <a:t>回引く確率 </a:t>
            </a:r>
            <a:endParaRPr lang="en-US" altLang="ja-JP" b="1" dirty="0">
              <a:solidFill>
                <a:schemeClr val="tx1"/>
              </a:solidFill>
            </a:endParaRPr>
          </a:p>
          <a:p>
            <a:r>
              <a:rPr lang="en-US" altLang="ja-JP" b="1" dirty="0">
                <a:solidFill>
                  <a:schemeClr val="tx1"/>
                </a:solidFill>
              </a:rPr>
              <a:t>60C12 ×p^12 (1-0.2)^60-12</a:t>
            </a:r>
          </a:p>
          <a:p>
            <a:r>
              <a:rPr lang="ja-JP" altLang="en-US" b="1" dirty="0">
                <a:solidFill>
                  <a:schemeClr val="tx1"/>
                </a:solidFill>
              </a:rPr>
              <a:t>≒</a:t>
            </a:r>
            <a:r>
              <a:rPr lang="en-US" altLang="ja-JP" b="1" dirty="0">
                <a:solidFill>
                  <a:schemeClr val="tx1"/>
                </a:solidFill>
              </a:rPr>
              <a:t> 1.40E12  ×4.07E-9 ×2.23E-5</a:t>
            </a:r>
          </a:p>
          <a:p>
            <a:r>
              <a:rPr lang="ja-JP" altLang="en-US" b="1" dirty="0">
                <a:solidFill>
                  <a:schemeClr val="tx1"/>
                </a:solidFill>
              </a:rPr>
              <a:t>≒ </a:t>
            </a:r>
            <a:r>
              <a:rPr lang="en-US" altLang="ja-JP" b="1" dirty="0">
                <a:solidFill>
                  <a:schemeClr val="tx1"/>
                </a:solidFill>
              </a:rPr>
              <a:t>12.7E-2</a:t>
            </a:r>
          </a:p>
          <a:p>
            <a:r>
              <a:rPr lang="ja-JP" altLang="en-US" b="1" dirty="0">
                <a:solidFill>
                  <a:schemeClr val="tx1"/>
                </a:solidFill>
              </a:rPr>
              <a:t>＝ </a:t>
            </a:r>
            <a:r>
              <a:rPr lang="en-US" altLang="ja-JP" b="1" dirty="0">
                <a:solidFill>
                  <a:schemeClr val="tx1"/>
                </a:solidFill>
              </a:rPr>
              <a:t>12.7%</a:t>
            </a:r>
          </a:p>
        </p:txBody>
      </p:sp>
    </p:spTree>
    <p:extLst>
      <p:ext uri="{BB962C8B-B14F-4D97-AF65-F5344CB8AC3E}">
        <p14:creationId xmlns:p14="http://schemas.microsoft.com/office/powerpoint/2010/main" val="3513857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899C4F6-1723-4B83-8A1F-6C4DCC699D04}"/>
              </a:ext>
            </a:extLst>
          </p:cNvPr>
          <p:cNvSpPr/>
          <p:nvPr/>
        </p:nvSpPr>
        <p:spPr>
          <a:xfrm>
            <a:off x="2743918" y="1549400"/>
            <a:ext cx="753534" cy="7535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1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5168188-FA40-4E04-BF84-36E8497F52D9}"/>
              </a:ext>
            </a:extLst>
          </p:cNvPr>
          <p:cNvSpPr/>
          <p:nvPr/>
        </p:nvSpPr>
        <p:spPr>
          <a:xfrm>
            <a:off x="2743918" y="2825749"/>
            <a:ext cx="753534" cy="7535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2</a:t>
            </a:r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E21D4D-048D-4D2C-9B75-68D464FB4172}"/>
              </a:ext>
            </a:extLst>
          </p:cNvPr>
          <p:cNvSpPr/>
          <p:nvPr/>
        </p:nvSpPr>
        <p:spPr>
          <a:xfrm>
            <a:off x="2743918" y="4102099"/>
            <a:ext cx="753534" cy="7535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3</a:t>
            </a:r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463C700-7F76-4581-9ADA-D034DCCC51F3}"/>
              </a:ext>
            </a:extLst>
          </p:cNvPr>
          <p:cNvSpPr txBox="1"/>
          <p:nvPr/>
        </p:nvSpPr>
        <p:spPr>
          <a:xfrm>
            <a:off x="3724156" y="160300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ja-JP" altLang="en-US" sz="3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題材と結論</a:t>
            </a:r>
            <a:endParaRPr kumimoji="1" lang="ja-JP" alt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5EDC89-4EEF-4894-8E16-30B9D6442FC3}"/>
              </a:ext>
            </a:extLst>
          </p:cNvPr>
          <p:cNvSpPr txBox="1"/>
          <p:nvPr/>
        </p:nvSpPr>
        <p:spPr>
          <a:xfrm>
            <a:off x="3640310" y="287935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ja-JP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求解に用いた計算式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296C765-4396-4763-AE35-9902D6C2C492}"/>
              </a:ext>
            </a:extLst>
          </p:cNvPr>
          <p:cNvSpPr txBox="1"/>
          <p:nvPr/>
        </p:nvSpPr>
        <p:spPr>
          <a:xfrm>
            <a:off x="3723438" y="543205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ja-JP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一般項の考察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C514165-4BC6-4DDE-B9C3-0742FADD1BA8}"/>
              </a:ext>
            </a:extLst>
          </p:cNvPr>
          <p:cNvSpPr/>
          <p:nvPr/>
        </p:nvSpPr>
        <p:spPr>
          <a:xfrm>
            <a:off x="2743918" y="5378449"/>
            <a:ext cx="753534" cy="7535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4</a:t>
            </a:r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A958FE7-63F0-4323-8DBD-CDCD7E565960}"/>
              </a:ext>
            </a:extLst>
          </p:cNvPr>
          <p:cNvSpPr txBox="1"/>
          <p:nvPr/>
        </p:nvSpPr>
        <p:spPr>
          <a:xfrm>
            <a:off x="3723438" y="4155699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ja-JP" altLang="en-US" sz="3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公開プログラムの使用方法</a:t>
            </a:r>
            <a:endParaRPr kumimoji="1" lang="ja-JP" alt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B5424C4-81C2-4144-BED0-47BCE565487C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BC59A6D-F97F-4F62-A90E-B1C18AF725FD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6043C7E-A29C-4DFD-AAE3-3EA2E5C509D6}"/>
              </a:ext>
            </a:extLst>
          </p:cNvPr>
          <p:cNvSpPr/>
          <p:nvPr/>
        </p:nvSpPr>
        <p:spPr>
          <a:xfrm>
            <a:off x="2334126" y="5082597"/>
            <a:ext cx="7652085" cy="141027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38C1D3E-F078-4B81-85E7-4634FA246F50}"/>
              </a:ext>
            </a:extLst>
          </p:cNvPr>
          <p:cNvSpPr/>
          <p:nvPr/>
        </p:nvSpPr>
        <p:spPr>
          <a:xfrm>
            <a:off x="2334126" y="1423506"/>
            <a:ext cx="7652085" cy="22641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3C69CF6-D782-48AF-8628-BFC8165ED979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177958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ja-JP" altLang="en-US" sz="2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（仮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）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CD78543-4D54-4260-94A6-0AF6A707AEC8}"/>
              </a:ext>
            </a:extLst>
          </p:cNvPr>
          <p:cNvSpPr/>
          <p:nvPr/>
        </p:nvSpPr>
        <p:spPr>
          <a:xfrm>
            <a:off x="602454" y="856744"/>
            <a:ext cx="10504012" cy="50264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tx1"/>
                </a:solidFill>
              </a:rPr>
              <a:t>本プログラムは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r>
              <a:rPr kumimoji="1" lang="en-US" altLang="ja-JP" sz="2800" b="1" dirty="0">
                <a:solidFill>
                  <a:schemeClr val="tx1"/>
                </a:solidFill>
                <a:hlinkClick r:id="rId2"/>
              </a:rPr>
              <a:t>https://github.com/nesseee/comp-ilu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r>
              <a:rPr lang="ja-JP" altLang="en-US" sz="2800" b="1" dirty="0">
                <a:solidFill>
                  <a:schemeClr val="tx1"/>
                </a:solidFill>
              </a:rPr>
              <a:t>上に公開しています。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endParaRPr lang="en-US" altLang="ja-JP" sz="2800" b="1" dirty="0">
              <a:solidFill>
                <a:schemeClr val="tx1"/>
              </a:solidFill>
            </a:endParaRPr>
          </a:p>
          <a:p>
            <a:r>
              <a:rPr lang="ja-JP" altLang="en-US" sz="2800" b="1" dirty="0">
                <a:solidFill>
                  <a:schemeClr val="tx1"/>
                </a:solidFill>
              </a:rPr>
              <a:t>実行ファイルにしていないので、</a:t>
            </a:r>
            <a:r>
              <a:rPr lang="en-US" altLang="ja-JP" sz="2800" b="1" dirty="0">
                <a:solidFill>
                  <a:schemeClr val="tx1"/>
                </a:solidFill>
              </a:rPr>
              <a:t>Python3</a:t>
            </a:r>
            <a:r>
              <a:rPr lang="ja-JP" altLang="en-US" sz="2800" b="1" dirty="0">
                <a:solidFill>
                  <a:schemeClr val="tx1"/>
                </a:solidFill>
              </a:rPr>
              <a:t>と</a:t>
            </a:r>
            <a:r>
              <a:rPr lang="en-US" altLang="ja-JP" sz="2800" b="1" dirty="0">
                <a:solidFill>
                  <a:schemeClr val="tx1"/>
                </a:solidFill>
              </a:rPr>
              <a:t>import</a:t>
            </a:r>
            <a:r>
              <a:rPr lang="ja-JP" altLang="en-US" sz="2800" b="1" dirty="0">
                <a:solidFill>
                  <a:schemeClr val="tx1"/>
                </a:solidFill>
              </a:rPr>
              <a:t>文にあるライブラリをインストールして自由に使ってください。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endParaRPr kumimoji="1" lang="en-US" altLang="ja-JP" sz="2800" b="1" dirty="0">
              <a:solidFill>
                <a:schemeClr val="tx1"/>
              </a:solidFill>
            </a:endParaRPr>
          </a:p>
          <a:p>
            <a:r>
              <a:rPr kumimoji="1" lang="ja-JP" altLang="en-US" sz="2800" b="1" dirty="0">
                <a:solidFill>
                  <a:schemeClr val="tx1"/>
                </a:solidFill>
              </a:rPr>
              <a:t>対話環境にもしていないので、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main</a:t>
            </a:r>
            <a:r>
              <a:rPr lang="ja-JP" altLang="en-US" sz="2800" b="1" dirty="0">
                <a:solidFill>
                  <a:schemeClr val="tx1"/>
                </a:solidFill>
              </a:rPr>
              <a:t>関数内の使用例を参考に使用してください。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endParaRPr kumimoji="1" lang="en-US" altLang="ja-JP" sz="2800" b="1" dirty="0">
              <a:solidFill>
                <a:schemeClr val="tx1"/>
              </a:solidFill>
            </a:endParaRPr>
          </a:p>
          <a:p>
            <a:r>
              <a:rPr lang="ja-JP" altLang="en-US" sz="2800" b="1" dirty="0">
                <a:solidFill>
                  <a:schemeClr val="tx1"/>
                </a:solidFill>
              </a:rPr>
              <a:t>（なんもしてない）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20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899C4F6-1723-4B83-8A1F-6C4DCC699D04}"/>
              </a:ext>
            </a:extLst>
          </p:cNvPr>
          <p:cNvSpPr/>
          <p:nvPr/>
        </p:nvSpPr>
        <p:spPr>
          <a:xfrm>
            <a:off x="2743918" y="1549400"/>
            <a:ext cx="753534" cy="7535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1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5168188-FA40-4E04-BF84-36E8497F52D9}"/>
              </a:ext>
            </a:extLst>
          </p:cNvPr>
          <p:cNvSpPr/>
          <p:nvPr/>
        </p:nvSpPr>
        <p:spPr>
          <a:xfrm>
            <a:off x="2743918" y="2825749"/>
            <a:ext cx="753534" cy="7535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2</a:t>
            </a:r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E21D4D-048D-4D2C-9B75-68D464FB4172}"/>
              </a:ext>
            </a:extLst>
          </p:cNvPr>
          <p:cNvSpPr/>
          <p:nvPr/>
        </p:nvSpPr>
        <p:spPr>
          <a:xfrm>
            <a:off x="2743918" y="4102099"/>
            <a:ext cx="753534" cy="7535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3</a:t>
            </a:r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463C700-7F76-4581-9ADA-D034DCCC51F3}"/>
              </a:ext>
            </a:extLst>
          </p:cNvPr>
          <p:cNvSpPr txBox="1"/>
          <p:nvPr/>
        </p:nvSpPr>
        <p:spPr>
          <a:xfrm>
            <a:off x="3724156" y="160300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ja-JP" altLang="en-US" sz="3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題材と結論</a:t>
            </a:r>
            <a:endParaRPr kumimoji="1" lang="ja-JP" alt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5EDC89-4EEF-4894-8E16-30B9D6442FC3}"/>
              </a:ext>
            </a:extLst>
          </p:cNvPr>
          <p:cNvSpPr txBox="1"/>
          <p:nvPr/>
        </p:nvSpPr>
        <p:spPr>
          <a:xfrm>
            <a:off x="3640310" y="287935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ja-JP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求解に用いた計算式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296C765-4396-4763-AE35-9902D6C2C492}"/>
              </a:ext>
            </a:extLst>
          </p:cNvPr>
          <p:cNvSpPr txBox="1"/>
          <p:nvPr/>
        </p:nvSpPr>
        <p:spPr>
          <a:xfrm>
            <a:off x="3723438" y="543205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ja-JP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一般項の考察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C514165-4BC6-4DDE-B9C3-0742FADD1BA8}"/>
              </a:ext>
            </a:extLst>
          </p:cNvPr>
          <p:cNvSpPr/>
          <p:nvPr/>
        </p:nvSpPr>
        <p:spPr>
          <a:xfrm>
            <a:off x="2743918" y="5378449"/>
            <a:ext cx="753534" cy="7535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4</a:t>
            </a:r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A958FE7-63F0-4323-8DBD-CDCD7E565960}"/>
              </a:ext>
            </a:extLst>
          </p:cNvPr>
          <p:cNvSpPr txBox="1"/>
          <p:nvPr/>
        </p:nvSpPr>
        <p:spPr>
          <a:xfrm>
            <a:off x="3723438" y="4155699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ja-JP" altLang="en-US" sz="3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公開プログラムの使用方法</a:t>
            </a:r>
            <a:endParaRPr kumimoji="1" lang="ja-JP" alt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B5424C4-81C2-4144-BED0-47BCE565487C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BC59A6D-F97F-4F62-A90E-B1C18AF725FD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38C1D3E-F078-4B81-85E7-4634FA246F50}"/>
              </a:ext>
            </a:extLst>
          </p:cNvPr>
          <p:cNvSpPr/>
          <p:nvPr/>
        </p:nvSpPr>
        <p:spPr>
          <a:xfrm>
            <a:off x="2334126" y="1423505"/>
            <a:ext cx="7652085" cy="358906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61AE954-B422-4205-AD9E-4EFBE35D0747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4073588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DD94D6-EBCF-40E1-933D-B7F81717B06C}"/>
              </a:ext>
            </a:extLst>
          </p:cNvPr>
          <p:cNvSpPr txBox="1"/>
          <p:nvPr/>
        </p:nvSpPr>
        <p:spPr>
          <a:xfrm>
            <a:off x="266700" y="734221"/>
            <a:ext cx="1196834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arenBoth"/>
            </a:pPr>
            <a:r>
              <a:rPr lang="en-US" altLang="ja-JP" sz="2400" b="1" dirty="0"/>
              <a:t>3</a:t>
            </a:r>
            <a:r>
              <a:rPr lang="ja-JP" altLang="en-US" sz="2400" b="1" dirty="0"/>
              <a:t>種類の景品があるくじを</a:t>
            </a:r>
            <a:r>
              <a:rPr lang="en-US" altLang="ja-JP" sz="2400" b="1" dirty="0"/>
              <a:t>4</a:t>
            </a:r>
            <a:r>
              <a:rPr lang="ja-JP" altLang="en-US" sz="2400" b="1" dirty="0"/>
              <a:t>回引いた時、</a:t>
            </a:r>
            <a:r>
              <a:rPr lang="en-US" altLang="ja-JP" sz="2400" b="1" dirty="0"/>
              <a:t>3</a:t>
            </a:r>
            <a:r>
              <a:rPr lang="ja-JP" altLang="en-US" sz="2400" b="1" dirty="0"/>
              <a:t>種類揃っている確率は？</a:t>
            </a:r>
            <a:endParaRPr lang="en-US" altLang="ja-JP" sz="2400" b="1" dirty="0"/>
          </a:p>
          <a:p>
            <a:pPr marL="514350" indent="-514350">
              <a:buAutoNum type="arabicParenBoth"/>
            </a:pPr>
            <a:endParaRPr lang="en-US" altLang="ja-JP" sz="2400" b="1" dirty="0"/>
          </a:p>
          <a:p>
            <a:pPr marL="514350" indent="-514350">
              <a:buAutoNum type="arabicParenBoth"/>
            </a:pPr>
            <a:r>
              <a:rPr lang="en-US" altLang="ja-JP" sz="2400" b="1" dirty="0"/>
              <a:t>3</a:t>
            </a:r>
            <a:r>
              <a:rPr kumimoji="1" lang="ja-JP" altLang="en-US" sz="2400" b="1" dirty="0"/>
              <a:t>種類の景品があるくじを</a:t>
            </a:r>
            <a:r>
              <a:rPr kumimoji="1" lang="en-US" altLang="ja-JP" sz="2400" b="1" dirty="0"/>
              <a:t>n</a:t>
            </a:r>
            <a:r>
              <a:rPr kumimoji="1" lang="ja-JP" altLang="en-US" sz="2400" b="1" dirty="0"/>
              <a:t>回引いた時、</a:t>
            </a:r>
            <a:r>
              <a:rPr kumimoji="1" lang="en-US" altLang="ja-JP" sz="2400" b="1" dirty="0"/>
              <a:t>3</a:t>
            </a:r>
            <a:r>
              <a:rPr kumimoji="1" lang="ja-JP" altLang="en-US" sz="2400" b="1" dirty="0"/>
              <a:t>種類揃っている確率は？</a:t>
            </a:r>
            <a:endParaRPr kumimoji="1" lang="en-US" altLang="ja-JP" sz="2400" b="1" dirty="0"/>
          </a:p>
          <a:p>
            <a:pPr marL="514350" indent="-514350">
              <a:buAutoNum type="arabicParenBoth"/>
            </a:pPr>
            <a:endParaRPr kumimoji="1" lang="en-US" altLang="ja-JP" sz="2400" b="1" dirty="0"/>
          </a:p>
          <a:p>
            <a:pPr marL="514350" indent="-514350">
              <a:buAutoNum type="arabicParenBoth"/>
            </a:pPr>
            <a:r>
              <a:rPr lang="en-US" altLang="ja-JP" sz="2400" b="1" dirty="0"/>
              <a:t>m</a:t>
            </a:r>
            <a:r>
              <a:rPr lang="ja-JP" altLang="en-US" sz="2400" b="1" dirty="0"/>
              <a:t>種類の景品があるくじを</a:t>
            </a:r>
            <a:r>
              <a:rPr lang="en-US" altLang="ja-JP" sz="2400" b="1" dirty="0"/>
              <a:t>n</a:t>
            </a:r>
            <a:r>
              <a:rPr lang="ja-JP" altLang="en-US" sz="2400" b="1" dirty="0"/>
              <a:t>回引いた時、</a:t>
            </a:r>
            <a:r>
              <a:rPr lang="en-US" altLang="ja-JP" sz="2400" b="1" dirty="0" err="1"/>
              <a:t>i</a:t>
            </a:r>
            <a:r>
              <a:rPr lang="ja-JP" altLang="en-US" sz="2400" b="1" dirty="0"/>
              <a:t>（</a:t>
            </a:r>
            <a:r>
              <a:rPr lang="en-US" altLang="ja-JP" sz="2400" b="1" dirty="0"/>
              <a:t>1</a:t>
            </a:r>
            <a:r>
              <a:rPr lang="ja-JP" altLang="en-US" sz="2400" b="1" dirty="0"/>
              <a:t>≦</a:t>
            </a:r>
            <a:r>
              <a:rPr lang="en-US" altLang="ja-JP" sz="2400" b="1" dirty="0" err="1"/>
              <a:t>i</a:t>
            </a:r>
            <a:r>
              <a:rPr lang="ja-JP" altLang="en-US" sz="2400" b="1" dirty="0"/>
              <a:t>≦</a:t>
            </a:r>
            <a:r>
              <a:rPr lang="en-US" altLang="ja-JP" sz="2400" b="1" dirty="0"/>
              <a:t>m</a:t>
            </a:r>
            <a:r>
              <a:rPr lang="ja-JP" altLang="en-US" sz="2400" b="1" dirty="0"/>
              <a:t>）種類揃っている確率は？</a:t>
            </a:r>
            <a:endParaRPr lang="en-US" altLang="ja-JP" sz="2400" b="1" dirty="0"/>
          </a:p>
          <a:p>
            <a:pPr marL="514350" indent="-514350">
              <a:buAutoNum type="arabicParenBoth"/>
            </a:pPr>
            <a:endParaRPr kumimoji="1" lang="en-US" altLang="ja-JP" sz="2400" b="1" dirty="0"/>
          </a:p>
          <a:p>
            <a:pPr marL="514350" indent="-514350">
              <a:buFontTx/>
              <a:buAutoNum type="arabicParenBoth"/>
            </a:pPr>
            <a:r>
              <a:rPr lang="ja-JP" altLang="en-US" sz="2400" b="1" dirty="0"/>
              <a:t>確率</a:t>
            </a:r>
            <a:r>
              <a:rPr lang="en-US" altLang="ja-JP" sz="2400" b="1" dirty="0"/>
              <a:t>p(0</a:t>
            </a:r>
            <a:r>
              <a:rPr lang="ja-JP" altLang="en-US" sz="2400" b="1" dirty="0"/>
              <a:t>≦</a:t>
            </a:r>
            <a:r>
              <a:rPr lang="en-US" altLang="ja-JP" sz="2400" b="1" dirty="0"/>
              <a:t>p</a:t>
            </a:r>
            <a:r>
              <a:rPr lang="ja-JP" altLang="en-US" sz="2400" b="1" dirty="0"/>
              <a:t>≦</a:t>
            </a:r>
            <a:r>
              <a:rPr lang="en-US" altLang="ja-JP" sz="2400" b="1" dirty="0"/>
              <a:t>1</a:t>
            </a:r>
            <a:r>
              <a:rPr lang="ja-JP" altLang="en-US" sz="2400" b="1" dirty="0"/>
              <a:t>）で景品が当たるくじがある。景品が</a:t>
            </a:r>
            <a:r>
              <a:rPr lang="en-US" altLang="ja-JP" sz="2400" b="1" dirty="0"/>
              <a:t>m</a:t>
            </a:r>
            <a:r>
              <a:rPr lang="ja-JP" altLang="en-US" sz="2400" b="1" dirty="0"/>
              <a:t>種類あり、</a:t>
            </a:r>
            <a:br>
              <a:rPr lang="en-US" altLang="ja-JP" sz="2400" b="1" dirty="0"/>
            </a:br>
            <a:r>
              <a:rPr lang="ja-JP" altLang="en-US" sz="2400" b="1" dirty="0"/>
              <a:t>このくじを</a:t>
            </a:r>
            <a:r>
              <a:rPr lang="en-US" altLang="ja-JP" sz="2400" b="1" dirty="0"/>
              <a:t>n</a:t>
            </a:r>
            <a:r>
              <a:rPr lang="ja-JP" altLang="en-US" sz="2400" b="1" dirty="0"/>
              <a:t>回引いた時、</a:t>
            </a:r>
            <a:r>
              <a:rPr lang="en-US" altLang="ja-JP" sz="2400" b="1" dirty="0" err="1"/>
              <a:t>i</a:t>
            </a:r>
            <a:r>
              <a:rPr lang="ja-JP" altLang="en-US" sz="2400" b="1" dirty="0"/>
              <a:t>（</a:t>
            </a:r>
            <a:r>
              <a:rPr lang="en-US" altLang="ja-JP" sz="2400" b="1" dirty="0"/>
              <a:t>1</a:t>
            </a:r>
            <a:r>
              <a:rPr lang="ja-JP" altLang="en-US" sz="2400" b="1" dirty="0"/>
              <a:t>≦</a:t>
            </a:r>
            <a:r>
              <a:rPr lang="en-US" altLang="ja-JP" sz="2400" b="1" dirty="0" err="1"/>
              <a:t>i</a:t>
            </a:r>
            <a:r>
              <a:rPr lang="ja-JP" altLang="en-US" sz="2400" b="1" dirty="0"/>
              <a:t>≦</a:t>
            </a:r>
            <a:r>
              <a:rPr lang="en-US" altLang="ja-JP" sz="2400" b="1" dirty="0"/>
              <a:t>m</a:t>
            </a:r>
            <a:r>
              <a:rPr lang="ja-JP" altLang="en-US" sz="2400" b="1" dirty="0"/>
              <a:t>）種類揃っている確率は？</a:t>
            </a:r>
            <a:endParaRPr lang="en-US" altLang="ja-JP" sz="2400" b="1" dirty="0"/>
          </a:p>
          <a:p>
            <a:pPr marL="514350" indent="-514350">
              <a:buAutoNum type="arabicParenBoth"/>
            </a:pPr>
            <a:endParaRPr kumimoji="1" lang="en-US" altLang="ja-JP" sz="2400" b="1" dirty="0"/>
          </a:p>
          <a:p>
            <a:pPr marL="514350" indent="-514350">
              <a:buAutoNum type="arabicParenBoth"/>
            </a:pPr>
            <a:r>
              <a:rPr lang="ja-JP" altLang="en-US" sz="2400" b="1" dirty="0"/>
              <a:t>確率</a:t>
            </a:r>
            <a:r>
              <a:rPr lang="en-US" altLang="ja-JP" sz="2400" b="1" dirty="0"/>
              <a:t>p1</a:t>
            </a:r>
            <a:r>
              <a:rPr lang="ja-JP" altLang="en-US" sz="2400" b="1" dirty="0"/>
              <a:t>で景品</a:t>
            </a:r>
            <a:r>
              <a:rPr lang="en-US" altLang="ja-JP" sz="2400" b="1" dirty="0"/>
              <a:t>A</a:t>
            </a:r>
            <a:r>
              <a:rPr lang="ja-JP" altLang="en-US" sz="2400" b="1" dirty="0"/>
              <a:t>、確率</a:t>
            </a:r>
            <a:r>
              <a:rPr lang="en-US" altLang="ja-JP" sz="2400" b="1" dirty="0"/>
              <a:t>p2</a:t>
            </a:r>
            <a:r>
              <a:rPr lang="ja-JP" altLang="en-US" sz="2400" b="1" dirty="0"/>
              <a:t>で景品</a:t>
            </a:r>
            <a:r>
              <a:rPr lang="en-US" altLang="ja-JP" sz="2400" b="1" dirty="0"/>
              <a:t>B</a:t>
            </a:r>
            <a:r>
              <a:rPr lang="ja-JP" altLang="en-US" sz="2400" b="1" dirty="0"/>
              <a:t>、確率</a:t>
            </a:r>
            <a:r>
              <a:rPr lang="en-US" altLang="ja-JP" sz="2400" b="1" dirty="0"/>
              <a:t>p3</a:t>
            </a:r>
            <a:r>
              <a:rPr lang="ja-JP" altLang="en-US" sz="2400" b="1" dirty="0"/>
              <a:t>で景品</a:t>
            </a:r>
            <a:r>
              <a:rPr lang="en-US" altLang="ja-JP" sz="2400" b="1" dirty="0"/>
              <a:t>C</a:t>
            </a:r>
            <a:r>
              <a:rPr lang="ja-JP" altLang="en-US" sz="2400" b="1" dirty="0"/>
              <a:t>が当たるくじがある。</a:t>
            </a:r>
            <a:endParaRPr lang="en-US" altLang="ja-JP" sz="2400" b="1" dirty="0"/>
          </a:p>
          <a:p>
            <a:pPr lvl="1"/>
            <a:r>
              <a:rPr kumimoji="1" lang="ja-JP" altLang="en-US" sz="2400" b="1" dirty="0"/>
              <a:t>景品</a:t>
            </a:r>
            <a:r>
              <a:rPr kumimoji="1" lang="en-US" altLang="ja-JP" sz="2400" b="1" dirty="0"/>
              <a:t>A</a:t>
            </a:r>
            <a:r>
              <a:rPr kumimoji="1" lang="ja-JP" altLang="en-US" sz="2400" b="1" dirty="0"/>
              <a:t>は</a:t>
            </a:r>
            <a:r>
              <a:rPr kumimoji="1" lang="en-US" altLang="ja-JP" sz="2400" b="1" dirty="0" err="1"/>
              <a:t>m_a</a:t>
            </a:r>
            <a:r>
              <a:rPr kumimoji="1" lang="ja-JP" altLang="en-US" sz="2400" b="1" dirty="0"/>
              <a:t>種類、景品</a:t>
            </a:r>
            <a:r>
              <a:rPr kumimoji="1" lang="en-US" altLang="ja-JP" sz="2400" b="1" dirty="0"/>
              <a:t>B</a:t>
            </a:r>
            <a:r>
              <a:rPr kumimoji="1" lang="ja-JP" altLang="en-US" sz="2400" b="1" dirty="0"/>
              <a:t>は</a:t>
            </a:r>
            <a:r>
              <a:rPr lang="en-US" altLang="ja-JP" sz="2400" b="1" dirty="0" err="1"/>
              <a:t>m_b</a:t>
            </a:r>
            <a:r>
              <a:rPr lang="ja-JP" altLang="en-US" sz="2400" b="1" dirty="0"/>
              <a:t>種類、景品</a:t>
            </a:r>
            <a:r>
              <a:rPr lang="en-US" altLang="ja-JP" sz="2400" b="1" dirty="0"/>
              <a:t>C</a:t>
            </a:r>
            <a:r>
              <a:rPr lang="ja-JP" altLang="en-US" sz="2400" b="1" dirty="0"/>
              <a:t>は</a:t>
            </a:r>
            <a:r>
              <a:rPr lang="en-US" altLang="ja-JP" sz="2400" b="1" dirty="0" err="1"/>
              <a:t>m_c</a:t>
            </a:r>
            <a:r>
              <a:rPr lang="ja-JP" altLang="en-US" sz="2400" b="1" dirty="0"/>
              <a:t>種類ある。</a:t>
            </a:r>
            <a:endParaRPr lang="en-US" altLang="ja-JP" sz="2400" b="1" dirty="0"/>
          </a:p>
          <a:p>
            <a:pPr lvl="1"/>
            <a:r>
              <a:rPr kumimoji="1" lang="ja-JP" altLang="en-US" sz="2400" b="1" dirty="0"/>
              <a:t>このくじを</a:t>
            </a:r>
            <a:r>
              <a:rPr lang="en-US" altLang="ja-JP" sz="2400" b="1" dirty="0"/>
              <a:t>n</a:t>
            </a:r>
            <a:r>
              <a:rPr lang="ja-JP" altLang="en-US" sz="2400" b="1" dirty="0"/>
              <a:t>回引いた時、各景品をコンプリートしている確率はそれぞれいくつ？</a:t>
            </a:r>
            <a:endParaRPr lang="en-US" altLang="ja-JP" sz="2400" b="1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問題文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28DC64-A4E1-40CD-9ABB-38943E60D9B4}"/>
              </a:ext>
            </a:extLst>
          </p:cNvPr>
          <p:cNvSpPr/>
          <p:nvPr/>
        </p:nvSpPr>
        <p:spPr>
          <a:xfrm>
            <a:off x="618532" y="5232658"/>
            <a:ext cx="10483664" cy="15994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(1)-(3)</a:t>
            </a:r>
            <a:r>
              <a:rPr lang="ja-JP" altLang="en-US" sz="1200" b="1" dirty="0">
                <a:solidFill>
                  <a:schemeClr val="tx1"/>
                </a:solidFill>
              </a:rPr>
              <a:t>ではいずれか</a:t>
            </a:r>
            <a:r>
              <a:rPr lang="en-US" altLang="ja-JP" sz="1200" b="1" dirty="0">
                <a:solidFill>
                  <a:schemeClr val="tx1"/>
                </a:solidFill>
              </a:rPr>
              <a:t>1</a:t>
            </a:r>
            <a:r>
              <a:rPr lang="ja-JP" altLang="en-US" sz="1200" b="1" dirty="0">
                <a:solidFill>
                  <a:schemeClr val="tx1"/>
                </a:solidFill>
              </a:rPr>
              <a:t>種類の景品が必ず当たる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(4)</a:t>
            </a:r>
            <a:r>
              <a:rPr lang="ja-JP" altLang="en-US" sz="1200" b="1" dirty="0">
                <a:solidFill>
                  <a:schemeClr val="tx1"/>
                </a:solidFill>
              </a:rPr>
              <a:t>は、</a:t>
            </a:r>
            <a:r>
              <a:rPr lang="en-US" altLang="ja-JP" sz="1200" b="1" dirty="0">
                <a:solidFill>
                  <a:schemeClr val="tx1"/>
                </a:solidFill>
              </a:rPr>
              <a:t>m</a:t>
            </a:r>
            <a:r>
              <a:rPr lang="ja-JP" altLang="en-US" sz="1200" b="1" dirty="0">
                <a:solidFill>
                  <a:schemeClr val="tx1"/>
                </a:solidFill>
              </a:rPr>
              <a:t>種類のうちいずれかが当たる確率が</a:t>
            </a:r>
            <a:r>
              <a:rPr lang="en-US" altLang="ja-JP" sz="1200" b="1" dirty="0">
                <a:solidFill>
                  <a:schemeClr val="tx1"/>
                </a:solidFill>
              </a:rPr>
              <a:t>p</a:t>
            </a:r>
            <a:r>
              <a:rPr lang="ja-JP" altLang="en-US" sz="1200" b="1" dirty="0">
                <a:solidFill>
                  <a:schemeClr val="tx1"/>
                </a:solidFill>
              </a:rPr>
              <a:t>という意味。特定の</a:t>
            </a:r>
            <a:r>
              <a:rPr lang="en-US" altLang="ja-JP" sz="1200" b="1" dirty="0">
                <a:solidFill>
                  <a:schemeClr val="tx1"/>
                </a:solidFill>
              </a:rPr>
              <a:t>1</a:t>
            </a:r>
            <a:r>
              <a:rPr lang="ja-JP" altLang="en-US" sz="1200" b="1" dirty="0">
                <a:solidFill>
                  <a:schemeClr val="tx1"/>
                </a:solidFill>
              </a:rPr>
              <a:t>種類が当たる確率は</a:t>
            </a:r>
            <a:r>
              <a:rPr lang="en-US" altLang="ja-JP" sz="1200" b="1" dirty="0">
                <a:solidFill>
                  <a:schemeClr val="tx1"/>
                </a:solidFill>
              </a:rPr>
              <a:t>p/m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(5)</a:t>
            </a:r>
            <a:r>
              <a:rPr lang="ja-JP" altLang="en-US" sz="1200" b="1" dirty="0">
                <a:solidFill>
                  <a:schemeClr val="tx1"/>
                </a:solidFill>
              </a:rPr>
              <a:t>は、どの景品も当たらない可能性があり、重複して当たる可能性はない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(1)(2)</a:t>
            </a:r>
            <a:r>
              <a:rPr lang="ja-JP" altLang="en-US" sz="1200" b="1" dirty="0">
                <a:solidFill>
                  <a:schemeClr val="tx1"/>
                </a:solidFill>
              </a:rPr>
              <a:t>は高校数学レベル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(3)</a:t>
            </a:r>
            <a:r>
              <a:rPr lang="ja-JP" altLang="en-US" sz="1200" b="1" dirty="0">
                <a:solidFill>
                  <a:schemeClr val="tx1"/>
                </a:solidFill>
              </a:rPr>
              <a:t>は現在の課題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ja-JP" altLang="en-US" sz="1200" b="1" dirty="0">
                <a:solidFill>
                  <a:schemeClr val="tx1"/>
                </a:solidFill>
              </a:rPr>
              <a:t>これが分かれば</a:t>
            </a:r>
            <a:r>
              <a:rPr lang="en-US" altLang="ja-JP" sz="1200" b="1" dirty="0">
                <a:solidFill>
                  <a:schemeClr val="tx1"/>
                </a:solidFill>
              </a:rPr>
              <a:t>(4)(5)</a:t>
            </a:r>
            <a:r>
              <a:rPr lang="ja-JP" altLang="en-US" sz="1200" b="1" dirty="0">
                <a:solidFill>
                  <a:schemeClr val="tx1"/>
                </a:solidFill>
              </a:rPr>
              <a:t>も一般解が求まる（はず）</a:t>
            </a:r>
            <a:endParaRPr lang="en-US" altLang="ja-JP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155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DD94D6-EBCF-40E1-933D-B7F81717B06C}"/>
              </a:ext>
            </a:extLst>
          </p:cNvPr>
          <p:cNvSpPr txBox="1"/>
          <p:nvPr/>
        </p:nvSpPr>
        <p:spPr>
          <a:xfrm>
            <a:off x="1162859" y="825474"/>
            <a:ext cx="1002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arenBoth"/>
            </a:pPr>
            <a:r>
              <a:rPr lang="en-US" altLang="ja-JP" sz="2400" b="1" dirty="0"/>
              <a:t>3</a:t>
            </a:r>
            <a:r>
              <a:rPr lang="ja-JP" altLang="en-US" sz="2400" b="1" dirty="0"/>
              <a:t>種類の景品があるくじを</a:t>
            </a:r>
            <a:r>
              <a:rPr lang="en-US" altLang="ja-JP" sz="2400" b="1" dirty="0"/>
              <a:t>4</a:t>
            </a:r>
            <a:r>
              <a:rPr lang="ja-JP" altLang="en-US" sz="2400" b="1" dirty="0"/>
              <a:t>回引いた時、</a:t>
            </a:r>
            <a:r>
              <a:rPr lang="en-US" altLang="ja-JP" sz="2400" b="1" dirty="0"/>
              <a:t>3</a:t>
            </a:r>
            <a:r>
              <a:rPr lang="ja-JP" altLang="en-US" sz="2400" b="1" dirty="0"/>
              <a:t>種類揃っている確率は？</a:t>
            </a:r>
            <a:endParaRPr lang="en-US" altLang="ja-JP" sz="2400" b="1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2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(1) </a:t>
            </a:r>
            <a:r>
              <a:rPr lang="ja-JP" altLang="en-US" sz="2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解答例：順列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DA5F2C-2969-4E5F-AF96-8A1CA772A6D4}"/>
              </a:ext>
            </a:extLst>
          </p:cNvPr>
          <p:cNvSpPr/>
          <p:nvPr/>
        </p:nvSpPr>
        <p:spPr>
          <a:xfrm>
            <a:off x="1265513" y="1961431"/>
            <a:ext cx="9339297" cy="35083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>
                <a:solidFill>
                  <a:schemeClr val="tx1"/>
                </a:solidFill>
              </a:rPr>
              <a:t>くじの景品をそれぞれ</a:t>
            </a:r>
            <a:r>
              <a:rPr lang="en-US" altLang="ja-JP" b="1" dirty="0">
                <a:solidFill>
                  <a:schemeClr val="tx1"/>
                </a:solidFill>
              </a:rPr>
              <a:t>A, B, C</a:t>
            </a:r>
            <a:r>
              <a:rPr lang="ja-JP" altLang="en-US" b="1" dirty="0">
                <a:solidFill>
                  <a:schemeClr val="tx1"/>
                </a:solidFill>
              </a:rPr>
              <a:t>とする。</a:t>
            </a:r>
            <a:endParaRPr lang="en-US" altLang="ja-JP" b="1" dirty="0">
              <a:solidFill>
                <a:schemeClr val="tx1"/>
              </a:solidFill>
            </a:endParaRPr>
          </a:p>
          <a:p>
            <a:r>
              <a:rPr lang="en-US" altLang="ja-JP" b="1" dirty="0">
                <a:solidFill>
                  <a:schemeClr val="tx1"/>
                </a:solidFill>
              </a:rPr>
              <a:t>4</a:t>
            </a:r>
            <a:r>
              <a:rPr lang="ja-JP" altLang="en-US" b="1" dirty="0">
                <a:solidFill>
                  <a:schemeClr val="tx1"/>
                </a:solidFill>
              </a:rPr>
              <a:t>回引いた時に</a:t>
            </a:r>
            <a:r>
              <a:rPr lang="en-US" altLang="ja-JP" b="1" dirty="0">
                <a:solidFill>
                  <a:schemeClr val="tx1"/>
                </a:solidFill>
              </a:rPr>
              <a:t>3</a:t>
            </a:r>
            <a:r>
              <a:rPr lang="ja-JP" altLang="en-US" b="1" dirty="0">
                <a:solidFill>
                  <a:schemeClr val="tx1"/>
                </a:solidFill>
              </a:rPr>
              <a:t>種類揃ってる組み合わせは</a:t>
            </a:r>
            <a:r>
              <a:rPr lang="en-US" altLang="ja-JP" b="1" dirty="0">
                <a:solidFill>
                  <a:schemeClr val="tx1"/>
                </a:solidFill>
              </a:rPr>
              <a:t>ABCA, ABCB, ABCD</a:t>
            </a:r>
            <a:r>
              <a:rPr lang="ja-JP" altLang="en-US" b="1" dirty="0">
                <a:solidFill>
                  <a:schemeClr val="tx1"/>
                </a:solidFill>
              </a:rPr>
              <a:t>の</a:t>
            </a:r>
            <a:r>
              <a:rPr lang="en-US" altLang="ja-JP" b="1" dirty="0">
                <a:solidFill>
                  <a:schemeClr val="tx1"/>
                </a:solidFill>
              </a:rPr>
              <a:t>3</a:t>
            </a:r>
            <a:r>
              <a:rPr lang="ja-JP" altLang="en-US" b="1" dirty="0">
                <a:solidFill>
                  <a:schemeClr val="tx1"/>
                </a:solidFill>
              </a:rPr>
              <a:t>種類。</a:t>
            </a:r>
            <a:endParaRPr lang="en-US" altLang="ja-JP" b="1" dirty="0">
              <a:solidFill>
                <a:schemeClr val="tx1"/>
              </a:solidFill>
            </a:endParaRPr>
          </a:p>
          <a:p>
            <a:r>
              <a:rPr lang="ja-JP" altLang="en-US" b="1" dirty="0">
                <a:solidFill>
                  <a:schemeClr val="tx1"/>
                </a:solidFill>
              </a:rPr>
              <a:t>それぞれ並べ方は</a:t>
            </a:r>
            <a:r>
              <a:rPr lang="en-US" altLang="ja-JP" b="1" dirty="0">
                <a:solidFill>
                  <a:schemeClr val="tx1"/>
                </a:solidFill>
              </a:rPr>
              <a:t>4!/2! = 12</a:t>
            </a:r>
            <a:r>
              <a:rPr lang="ja-JP" altLang="en-US" b="1" dirty="0">
                <a:solidFill>
                  <a:schemeClr val="tx1"/>
                </a:solidFill>
              </a:rPr>
              <a:t>通りある。</a:t>
            </a:r>
            <a:endParaRPr lang="en-US" altLang="ja-JP" b="1" dirty="0">
              <a:solidFill>
                <a:schemeClr val="tx1"/>
              </a:solidFill>
            </a:endParaRPr>
          </a:p>
          <a:p>
            <a:endParaRPr lang="en-US" altLang="ja-JP" b="1" dirty="0">
              <a:solidFill>
                <a:schemeClr val="tx1"/>
              </a:solidFill>
            </a:endParaRPr>
          </a:p>
          <a:p>
            <a:r>
              <a:rPr lang="ja-JP" altLang="en-US" b="1" dirty="0">
                <a:solidFill>
                  <a:schemeClr val="tx1"/>
                </a:solidFill>
              </a:rPr>
              <a:t>よって求める確率は </a:t>
            </a:r>
            <a:r>
              <a:rPr lang="en-US" altLang="ja-JP" b="1" dirty="0">
                <a:solidFill>
                  <a:schemeClr val="tx1"/>
                </a:solidFill>
              </a:rPr>
              <a:t>(3 × 12)/3^4 = </a:t>
            </a:r>
            <a:r>
              <a:rPr lang="en-US" altLang="ja-JP" b="1" dirty="0">
                <a:solidFill>
                  <a:srgbClr val="FF0000"/>
                </a:solidFill>
              </a:rPr>
              <a:t>4/9</a:t>
            </a:r>
            <a:r>
              <a:rPr lang="en-US" altLang="ja-JP" b="1" dirty="0">
                <a:solidFill>
                  <a:schemeClr val="tx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17560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DD94D6-EBCF-40E1-933D-B7F81717B06C}"/>
              </a:ext>
            </a:extLst>
          </p:cNvPr>
          <p:cNvSpPr txBox="1"/>
          <p:nvPr/>
        </p:nvSpPr>
        <p:spPr>
          <a:xfrm>
            <a:off x="1211489" y="680141"/>
            <a:ext cx="9769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(1) 3</a:t>
            </a:r>
            <a:r>
              <a:rPr kumimoji="1" lang="ja-JP" altLang="en-US" sz="2400" b="1" dirty="0"/>
              <a:t>種類の景品があるくじを</a:t>
            </a:r>
            <a:r>
              <a:rPr lang="en-US" altLang="ja-JP" sz="2400" b="1" dirty="0"/>
              <a:t>4</a:t>
            </a:r>
            <a:r>
              <a:rPr kumimoji="1" lang="ja-JP" altLang="en-US" sz="2400" b="1" dirty="0"/>
              <a:t>回引いた時、</a:t>
            </a:r>
            <a:r>
              <a:rPr kumimoji="1" lang="en-US" altLang="ja-JP" sz="2400" b="1" dirty="0"/>
              <a:t>3</a:t>
            </a:r>
            <a:r>
              <a:rPr kumimoji="1" lang="ja-JP" altLang="en-US" sz="2400" b="1" dirty="0"/>
              <a:t>種類揃っている確率は？</a:t>
            </a:r>
            <a:endParaRPr kumimoji="1" lang="en-US" altLang="ja-JP" sz="2400" b="1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2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(1) </a:t>
            </a:r>
            <a:r>
              <a:rPr lang="ja-JP" altLang="en-US" sz="2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解答例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：確率漸化式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DA5F2C-2969-4E5F-AF96-8A1CA772A6D4}"/>
              </a:ext>
            </a:extLst>
          </p:cNvPr>
          <p:cNvSpPr/>
          <p:nvPr/>
        </p:nvSpPr>
        <p:spPr>
          <a:xfrm>
            <a:off x="897523" y="1303508"/>
            <a:ext cx="11027777" cy="47062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>
                <a:solidFill>
                  <a:schemeClr val="tx1"/>
                </a:solidFill>
              </a:rPr>
              <a:t>例えば</a:t>
            </a:r>
            <a:r>
              <a:rPr lang="en-US" altLang="ja-JP" b="1" dirty="0">
                <a:solidFill>
                  <a:schemeClr val="tx1"/>
                </a:solidFill>
              </a:rPr>
              <a:t>3</a:t>
            </a:r>
            <a:r>
              <a:rPr lang="ja-JP" altLang="en-US" b="1" dirty="0">
                <a:solidFill>
                  <a:schemeClr val="tx1"/>
                </a:solidFill>
              </a:rPr>
              <a:t>回引いて</a:t>
            </a:r>
            <a:r>
              <a:rPr lang="en-US" altLang="ja-JP" b="1" dirty="0">
                <a:solidFill>
                  <a:schemeClr val="tx1"/>
                </a:solidFill>
              </a:rPr>
              <a:t>2</a:t>
            </a:r>
            <a:r>
              <a:rPr lang="ja-JP" altLang="en-US" b="1" dirty="0">
                <a:solidFill>
                  <a:schemeClr val="tx1"/>
                </a:solidFill>
              </a:rPr>
              <a:t>種類揃ってる確率は「</a:t>
            </a:r>
            <a:r>
              <a:rPr lang="en-US" altLang="ja-JP" b="1" dirty="0">
                <a:solidFill>
                  <a:schemeClr val="tx1"/>
                </a:solidFill>
              </a:rPr>
              <a:t>2</a:t>
            </a:r>
            <a:r>
              <a:rPr lang="ja-JP" altLang="en-US" b="1" dirty="0">
                <a:solidFill>
                  <a:schemeClr val="tx1"/>
                </a:solidFill>
              </a:rPr>
              <a:t>回引いて</a:t>
            </a:r>
            <a:r>
              <a:rPr lang="en-US" altLang="ja-JP" b="1" dirty="0">
                <a:solidFill>
                  <a:schemeClr val="tx1"/>
                </a:solidFill>
              </a:rPr>
              <a:t>1</a:t>
            </a:r>
            <a:r>
              <a:rPr lang="ja-JP" altLang="en-US" b="1" dirty="0">
                <a:solidFill>
                  <a:schemeClr val="tx1"/>
                </a:solidFill>
              </a:rPr>
              <a:t>種類 </a:t>
            </a:r>
            <a:r>
              <a:rPr lang="en-US" altLang="ja-JP" b="1" dirty="0">
                <a:solidFill>
                  <a:schemeClr val="tx1"/>
                </a:solidFill>
              </a:rPr>
              <a:t>× </a:t>
            </a:r>
            <a:r>
              <a:rPr lang="ja-JP" altLang="en-US" b="1" dirty="0">
                <a:solidFill>
                  <a:schemeClr val="tx1"/>
                </a:solidFill>
              </a:rPr>
              <a:t>今被らない」＋「</a:t>
            </a:r>
            <a:r>
              <a:rPr lang="en-US" altLang="ja-JP" b="1" dirty="0">
                <a:solidFill>
                  <a:schemeClr val="tx1"/>
                </a:solidFill>
              </a:rPr>
              <a:t>2</a:t>
            </a:r>
            <a:r>
              <a:rPr lang="ja-JP" altLang="en-US" b="1" dirty="0">
                <a:solidFill>
                  <a:schemeClr val="tx1"/>
                </a:solidFill>
              </a:rPr>
              <a:t>回引いて</a:t>
            </a:r>
            <a:r>
              <a:rPr lang="en-US" altLang="ja-JP" b="1" dirty="0">
                <a:solidFill>
                  <a:schemeClr val="tx1"/>
                </a:solidFill>
              </a:rPr>
              <a:t>2</a:t>
            </a:r>
            <a:r>
              <a:rPr lang="ja-JP" altLang="en-US" b="1" dirty="0">
                <a:solidFill>
                  <a:schemeClr val="tx1"/>
                </a:solidFill>
              </a:rPr>
              <a:t>種類 </a:t>
            </a:r>
            <a:r>
              <a:rPr lang="en-US" altLang="ja-JP" b="1" dirty="0">
                <a:solidFill>
                  <a:schemeClr val="tx1"/>
                </a:solidFill>
              </a:rPr>
              <a:t>×</a:t>
            </a:r>
            <a:r>
              <a:rPr lang="ja-JP" altLang="en-US" b="1" dirty="0">
                <a:solidFill>
                  <a:schemeClr val="tx1"/>
                </a:solidFill>
              </a:rPr>
              <a:t>今被る」</a:t>
            </a:r>
            <a:endParaRPr lang="en-US" altLang="ja-JP" b="1" dirty="0">
              <a:solidFill>
                <a:schemeClr val="tx1"/>
              </a:solidFill>
            </a:endParaRPr>
          </a:p>
          <a:p>
            <a:r>
              <a:rPr lang="ja-JP" altLang="en-US" b="1" dirty="0">
                <a:solidFill>
                  <a:schemeClr val="tx1"/>
                </a:solidFill>
              </a:rPr>
              <a:t>（</a:t>
            </a:r>
            <a:r>
              <a:rPr lang="en-US" altLang="ja-JP" b="1" dirty="0">
                <a:solidFill>
                  <a:schemeClr val="tx1"/>
                </a:solidFill>
              </a:rPr>
              <a:t>1</a:t>
            </a:r>
            <a:r>
              <a:rPr lang="ja-JP" altLang="en-US" b="1" dirty="0">
                <a:solidFill>
                  <a:schemeClr val="tx1"/>
                </a:solidFill>
              </a:rPr>
              <a:t>回目）</a:t>
            </a:r>
            <a:endParaRPr lang="en-US" altLang="ja-JP" b="1" dirty="0">
              <a:solidFill>
                <a:schemeClr val="tx1"/>
              </a:solidFill>
            </a:endParaRPr>
          </a:p>
          <a:p>
            <a:r>
              <a:rPr lang="en-US" altLang="ja-JP" b="1" dirty="0">
                <a:solidFill>
                  <a:schemeClr val="tx1"/>
                </a:solidFill>
              </a:rPr>
              <a:t>	1</a:t>
            </a:r>
            <a:r>
              <a:rPr lang="ja-JP" altLang="en-US" b="1" dirty="0">
                <a:solidFill>
                  <a:schemeClr val="tx1"/>
                </a:solidFill>
              </a:rPr>
              <a:t>種類の確率は </a:t>
            </a:r>
            <a:r>
              <a:rPr lang="en-US" altLang="ja-JP" b="1" dirty="0">
                <a:solidFill>
                  <a:schemeClr val="tx1"/>
                </a:solidFill>
              </a:rPr>
              <a:t>1 </a:t>
            </a:r>
          </a:p>
          <a:p>
            <a:r>
              <a:rPr lang="ja-JP" altLang="en-US" b="1" dirty="0">
                <a:solidFill>
                  <a:schemeClr val="tx1"/>
                </a:solidFill>
              </a:rPr>
              <a:t>（</a:t>
            </a:r>
            <a:r>
              <a:rPr lang="en-US" altLang="ja-JP" b="1" dirty="0">
                <a:solidFill>
                  <a:schemeClr val="tx1"/>
                </a:solidFill>
              </a:rPr>
              <a:t>2</a:t>
            </a:r>
            <a:r>
              <a:rPr lang="ja-JP" altLang="en-US" b="1" dirty="0">
                <a:solidFill>
                  <a:schemeClr val="tx1"/>
                </a:solidFill>
              </a:rPr>
              <a:t>回目）</a:t>
            </a:r>
            <a:endParaRPr lang="en-US" altLang="ja-JP" b="1" dirty="0">
              <a:solidFill>
                <a:schemeClr val="tx1"/>
              </a:solidFill>
            </a:endParaRPr>
          </a:p>
          <a:p>
            <a:r>
              <a:rPr lang="en-US" altLang="ja-JP" b="1" dirty="0">
                <a:solidFill>
                  <a:schemeClr val="tx1"/>
                </a:solidFill>
              </a:rPr>
              <a:t>	1</a:t>
            </a:r>
            <a:r>
              <a:rPr lang="ja-JP" altLang="en-US" b="1" dirty="0">
                <a:solidFill>
                  <a:schemeClr val="tx1"/>
                </a:solidFill>
              </a:rPr>
              <a:t>種類の確率は </a:t>
            </a:r>
            <a:r>
              <a:rPr lang="en-US" altLang="ja-JP" b="1" dirty="0">
                <a:solidFill>
                  <a:schemeClr val="tx1"/>
                </a:solidFill>
              </a:rPr>
              <a:t>1 × 1/3 = 1/3 </a:t>
            </a:r>
          </a:p>
          <a:p>
            <a:r>
              <a:rPr lang="en-US" altLang="ja-JP" b="1" dirty="0">
                <a:solidFill>
                  <a:schemeClr val="tx1"/>
                </a:solidFill>
              </a:rPr>
              <a:t>	2</a:t>
            </a:r>
            <a:r>
              <a:rPr lang="ja-JP" altLang="en-US" b="1" dirty="0">
                <a:solidFill>
                  <a:schemeClr val="tx1"/>
                </a:solidFill>
              </a:rPr>
              <a:t>種類の確率は </a:t>
            </a:r>
            <a:r>
              <a:rPr lang="en-US" altLang="ja-JP" b="1" dirty="0">
                <a:solidFill>
                  <a:schemeClr val="tx1"/>
                </a:solidFill>
              </a:rPr>
              <a:t>1 × 2/3 = 2/3</a:t>
            </a:r>
          </a:p>
          <a:p>
            <a:r>
              <a:rPr lang="ja-JP" altLang="en-US" b="1" dirty="0">
                <a:solidFill>
                  <a:schemeClr val="tx1"/>
                </a:solidFill>
              </a:rPr>
              <a:t>（</a:t>
            </a:r>
            <a:r>
              <a:rPr lang="en-US" altLang="ja-JP" b="1" dirty="0">
                <a:solidFill>
                  <a:schemeClr val="tx1"/>
                </a:solidFill>
              </a:rPr>
              <a:t>3</a:t>
            </a:r>
            <a:r>
              <a:rPr lang="ja-JP" altLang="en-US" b="1" dirty="0">
                <a:solidFill>
                  <a:schemeClr val="tx1"/>
                </a:solidFill>
              </a:rPr>
              <a:t>回目）</a:t>
            </a:r>
            <a:endParaRPr lang="en-US" altLang="ja-JP" b="1" dirty="0">
              <a:solidFill>
                <a:schemeClr val="tx1"/>
              </a:solidFill>
            </a:endParaRPr>
          </a:p>
          <a:p>
            <a:r>
              <a:rPr lang="en-US" altLang="ja-JP" b="1" dirty="0">
                <a:solidFill>
                  <a:schemeClr val="tx1"/>
                </a:solidFill>
              </a:rPr>
              <a:t>	1</a:t>
            </a:r>
            <a:r>
              <a:rPr lang="ja-JP" altLang="en-US" b="1" dirty="0">
                <a:solidFill>
                  <a:schemeClr val="tx1"/>
                </a:solidFill>
              </a:rPr>
              <a:t>種類の確率は </a:t>
            </a:r>
            <a:r>
              <a:rPr lang="en-US" altLang="ja-JP" b="1" dirty="0">
                <a:solidFill>
                  <a:schemeClr val="tx1"/>
                </a:solidFill>
              </a:rPr>
              <a:t>1/3 × 1/3 = 1/9</a:t>
            </a:r>
          </a:p>
          <a:p>
            <a:r>
              <a:rPr lang="en-US" altLang="ja-JP" b="1" dirty="0">
                <a:solidFill>
                  <a:schemeClr val="tx1"/>
                </a:solidFill>
              </a:rPr>
              <a:t>	2</a:t>
            </a:r>
            <a:r>
              <a:rPr lang="ja-JP" altLang="en-US" b="1" dirty="0">
                <a:solidFill>
                  <a:schemeClr val="tx1"/>
                </a:solidFill>
              </a:rPr>
              <a:t>種類の確率は </a:t>
            </a:r>
            <a:r>
              <a:rPr lang="en-US" altLang="ja-JP" b="1" dirty="0">
                <a:solidFill>
                  <a:schemeClr val="tx1"/>
                </a:solidFill>
              </a:rPr>
              <a:t>1/3 × 2/3 + 2/3 × 1/3 = 2/3</a:t>
            </a:r>
          </a:p>
          <a:p>
            <a:r>
              <a:rPr lang="en-US" altLang="ja-JP" b="1" dirty="0">
                <a:solidFill>
                  <a:schemeClr val="tx1"/>
                </a:solidFill>
              </a:rPr>
              <a:t>	3</a:t>
            </a:r>
            <a:r>
              <a:rPr lang="ja-JP" altLang="en-US" b="1" dirty="0">
                <a:solidFill>
                  <a:schemeClr val="tx1"/>
                </a:solidFill>
              </a:rPr>
              <a:t>種類の確率は</a:t>
            </a:r>
            <a:r>
              <a:rPr lang="en-US" altLang="ja-JP" b="1" dirty="0">
                <a:solidFill>
                  <a:schemeClr val="tx1"/>
                </a:solidFill>
              </a:rPr>
              <a:t> 2/3 × 1/3 = 2/9</a:t>
            </a:r>
          </a:p>
          <a:p>
            <a:r>
              <a:rPr lang="ja-JP" altLang="en-US" b="1" dirty="0">
                <a:solidFill>
                  <a:schemeClr val="tx1"/>
                </a:solidFill>
              </a:rPr>
              <a:t>（</a:t>
            </a:r>
            <a:r>
              <a:rPr lang="en-US" altLang="ja-JP" b="1" dirty="0">
                <a:solidFill>
                  <a:schemeClr val="tx1"/>
                </a:solidFill>
              </a:rPr>
              <a:t>4</a:t>
            </a:r>
            <a:r>
              <a:rPr lang="ja-JP" altLang="en-US" b="1" dirty="0">
                <a:solidFill>
                  <a:schemeClr val="tx1"/>
                </a:solidFill>
              </a:rPr>
              <a:t>回目）</a:t>
            </a:r>
            <a:endParaRPr lang="en-US" altLang="ja-JP" b="1" dirty="0">
              <a:solidFill>
                <a:schemeClr val="tx1"/>
              </a:solidFill>
            </a:endParaRPr>
          </a:p>
          <a:p>
            <a:r>
              <a:rPr lang="en-US" altLang="ja-JP" b="1" dirty="0">
                <a:solidFill>
                  <a:schemeClr val="tx1"/>
                </a:solidFill>
              </a:rPr>
              <a:t>	1</a:t>
            </a:r>
            <a:r>
              <a:rPr lang="ja-JP" altLang="en-US" b="1" dirty="0">
                <a:solidFill>
                  <a:schemeClr val="tx1"/>
                </a:solidFill>
              </a:rPr>
              <a:t>種類の確率は</a:t>
            </a:r>
            <a:r>
              <a:rPr lang="en-US" altLang="ja-JP" b="1" dirty="0">
                <a:solidFill>
                  <a:schemeClr val="tx1"/>
                </a:solidFill>
              </a:rPr>
              <a:t>1/9 × 1/3 = 1/27</a:t>
            </a:r>
          </a:p>
          <a:p>
            <a:r>
              <a:rPr lang="en-US" altLang="ja-JP" b="1" dirty="0">
                <a:solidFill>
                  <a:schemeClr val="tx1"/>
                </a:solidFill>
              </a:rPr>
              <a:t>	2</a:t>
            </a:r>
            <a:r>
              <a:rPr lang="ja-JP" altLang="en-US" b="1" dirty="0">
                <a:solidFill>
                  <a:schemeClr val="tx1"/>
                </a:solidFill>
              </a:rPr>
              <a:t>種類の確率は</a:t>
            </a:r>
            <a:r>
              <a:rPr lang="en-US" altLang="ja-JP" b="1" dirty="0">
                <a:solidFill>
                  <a:schemeClr val="tx1"/>
                </a:solidFill>
              </a:rPr>
              <a:t>1/9 × 2/3 + 2/3 ×2/3 = 14/27</a:t>
            </a:r>
          </a:p>
          <a:p>
            <a:r>
              <a:rPr lang="en-US" altLang="ja-JP" b="1" dirty="0">
                <a:solidFill>
                  <a:schemeClr val="tx1"/>
                </a:solidFill>
              </a:rPr>
              <a:t>	3</a:t>
            </a:r>
            <a:r>
              <a:rPr lang="ja-JP" altLang="en-US" b="1" dirty="0">
                <a:solidFill>
                  <a:schemeClr val="tx1"/>
                </a:solidFill>
              </a:rPr>
              <a:t>種類の確率は</a:t>
            </a:r>
            <a:r>
              <a:rPr lang="en-US" altLang="ja-JP" b="1" dirty="0">
                <a:solidFill>
                  <a:schemeClr val="tx1"/>
                </a:solidFill>
              </a:rPr>
              <a:t>2/9 + 2/3 ×</a:t>
            </a:r>
            <a:r>
              <a:rPr lang="ja-JP" altLang="en-US" b="1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1/3</a:t>
            </a:r>
            <a:r>
              <a:rPr lang="ja-JP" altLang="en-US" b="1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=</a:t>
            </a:r>
            <a:r>
              <a:rPr lang="ja-JP" altLang="en-US" b="1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4/9  </a:t>
            </a:r>
          </a:p>
          <a:p>
            <a:r>
              <a:rPr lang="ja-JP" altLang="en-US" b="1" dirty="0">
                <a:solidFill>
                  <a:schemeClr val="tx1"/>
                </a:solidFill>
              </a:rPr>
              <a:t>より</a:t>
            </a:r>
            <a:r>
              <a:rPr lang="en-US" altLang="ja-JP" b="1" dirty="0">
                <a:solidFill>
                  <a:srgbClr val="FF0000"/>
                </a:solidFill>
              </a:rPr>
              <a:t>4/9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172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DD94D6-EBCF-40E1-933D-B7F81717B06C}"/>
              </a:ext>
            </a:extLst>
          </p:cNvPr>
          <p:cNvSpPr txBox="1"/>
          <p:nvPr/>
        </p:nvSpPr>
        <p:spPr>
          <a:xfrm>
            <a:off x="897523" y="717491"/>
            <a:ext cx="9769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(2) 3</a:t>
            </a:r>
            <a:r>
              <a:rPr kumimoji="1" lang="ja-JP" altLang="en-US" sz="2400" b="1" dirty="0"/>
              <a:t>種類の景品があるくじを</a:t>
            </a:r>
            <a:r>
              <a:rPr kumimoji="1" lang="en-US" altLang="ja-JP" sz="2400" b="1" dirty="0"/>
              <a:t>n</a:t>
            </a:r>
            <a:r>
              <a:rPr kumimoji="1" lang="ja-JP" altLang="en-US" sz="2400" b="1" dirty="0"/>
              <a:t>回引いた時、</a:t>
            </a:r>
            <a:r>
              <a:rPr kumimoji="1" lang="en-US" altLang="ja-JP" sz="2400" b="1" dirty="0"/>
              <a:t>3</a:t>
            </a:r>
            <a:r>
              <a:rPr kumimoji="1" lang="ja-JP" altLang="en-US" sz="2400" b="1" dirty="0"/>
              <a:t>種類揃っている確率は？</a:t>
            </a:r>
            <a:endParaRPr kumimoji="1" lang="en-US" altLang="ja-JP" sz="2400" b="1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(2)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解答例：順列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DA5F2C-2969-4E5F-AF96-8A1CA772A6D4}"/>
              </a:ext>
            </a:extLst>
          </p:cNvPr>
          <p:cNvSpPr/>
          <p:nvPr/>
        </p:nvSpPr>
        <p:spPr>
          <a:xfrm>
            <a:off x="167269" y="1303508"/>
            <a:ext cx="11887200" cy="51893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>
                <a:solidFill>
                  <a:schemeClr val="tx1"/>
                </a:solidFill>
              </a:rPr>
              <a:t>（求める確率）</a:t>
            </a:r>
            <a:br>
              <a:rPr lang="en-US" altLang="ja-JP" b="1" dirty="0">
                <a:solidFill>
                  <a:schemeClr val="tx1"/>
                </a:solidFill>
              </a:rPr>
            </a:br>
            <a:r>
              <a:rPr lang="en-US" altLang="ja-JP" b="1" dirty="0">
                <a:solidFill>
                  <a:schemeClr val="tx1"/>
                </a:solidFill>
              </a:rPr>
              <a:t>=</a:t>
            </a:r>
            <a:r>
              <a:rPr lang="ja-JP" altLang="en-US" b="1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1 – (2</a:t>
            </a:r>
            <a:r>
              <a:rPr lang="ja-JP" altLang="en-US" b="1" dirty="0">
                <a:solidFill>
                  <a:schemeClr val="tx1"/>
                </a:solidFill>
              </a:rPr>
              <a:t>種類以下の確率）</a:t>
            </a:r>
            <a:br>
              <a:rPr lang="en-US" altLang="ja-JP" b="1" dirty="0">
                <a:solidFill>
                  <a:schemeClr val="tx1"/>
                </a:solidFill>
              </a:rPr>
            </a:br>
            <a:r>
              <a:rPr lang="en-US" altLang="ja-JP" b="1" dirty="0">
                <a:solidFill>
                  <a:schemeClr val="tx1"/>
                </a:solidFill>
              </a:rPr>
              <a:t>= 1 – (2</a:t>
            </a:r>
            <a:r>
              <a:rPr lang="ja-JP" altLang="en-US" b="1" dirty="0">
                <a:solidFill>
                  <a:schemeClr val="tx1"/>
                </a:solidFill>
              </a:rPr>
              <a:t>種類以下の組み合わせ </a:t>
            </a:r>
            <a:r>
              <a:rPr lang="en-US" altLang="ja-JP" b="1" dirty="0">
                <a:solidFill>
                  <a:schemeClr val="tx1"/>
                </a:solidFill>
              </a:rPr>
              <a:t>/ </a:t>
            </a:r>
            <a:r>
              <a:rPr lang="ja-JP" altLang="en-US" b="1" dirty="0">
                <a:solidFill>
                  <a:schemeClr val="tx1"/>
                </a:solidFill>
              </a:rPr>
              <a:t>全組み合わせ）</a:t>
            </a:r>
            <a:br>
              <a:rPr lang="en-US" altLang="ja-JP" b="1" dirty="0">
                <a:solidFill>
                  <a:schemeClr val="tx1"/>
                </a:solidFill>
              </a:rPr>
            </a:br>
            <a:r>
              <a:rPr lang="en-US" altLang="ja-JP" b="1" dirty="0">
                <a:solidFill>
                  <a:schemeClr val="tx1"/>
                </a:solidFill>
              </a:rPr>
              <a:t>= 1 – (2</a:t>
            </a:r>
            <a:r>
              <a:rPr lang="ja-JP" altLang="en-US" b="1" dirty="0">
                <a:solidFill>
                  <a:schemeClr val="tx1"/>
                </a:solidFill>
              </a:rPr>
              <a:t>種類の景品の組み合わせ </a:t>
            </a:r>
            <a:r>
              <a:rPr lang="en-US" altLang="ja-JP" b="1" dirty="0">
                <a:solidFill>
                  <a:schemeClr val="tx1"/>
                </a:solidFill>
              </a:rPr>
              <a:t>× </a:t>
            </a:r>
            <a:r>
              <a:rPr lang="ja-JP" altLang="en-US" b="1" dirty="0">
                <a:solidFill>
                  <a:schemeClr val="tx1"/>
                </a:solidFill>
              </a:rPr>
              <a:t>ある</a:t>
            </a:r>
            <a:r>
              <a:rPr lang="en-US" altLang="ja-JP" b="1" dirty="0">
                <a:solidFill>
                  <a:schemeClr val="tx1"/>
                </a:solidFill>
              </a:rPr>
              <a:t>2</a:t>
            </a:r>
            <a:r>
              <a:rPr lang="ja-JP" altLang="en-US" b="1" dirty="0">
                <a:solidFill>
                  <a:schemeClr val="tx1"/>
                </a:solidFill>
              </a:rPr>
              <a:t>種類の順列の組み合わせ </a:t>
            </a:r>
            <a:r>
              <a:rPr lang="en-US" altLang="ja-JP" b="1" dirty="0">
                <a:solidFill>
                  <a:schemeClr val="tx1"/>
                </a:solidFill>
              </a:rPr>
              <a:t>– </a:t>
            </a:r>
            <a:r>
              <a:rPr lang="ja-JP" altLang="en-US" b="1" dirty="0">
                <a:solidFill>
                  <a:schemeClr val="tx1"/>
                </a:solidFill>
              </a:rPr>
              <a:t>重複分</a:t>
            </a:r>
            <a:r>
              <a:rPr lang="en-US" altLang="ja-JP" b="1" dirty="0">
                <a:solidFill>
                  <a:schemeClr val="tx1"/>
                </a:solidFill>
              </a:rPr>
              <a:t>)/3^n</a:t>
            </a:r>
            <a:br>
              <a:rPr lang="en-US" altLang="ja-JP" b="1" dirty="0">
                <a:solidFill>
                  <a:schemeClr val="tx1"/>
                </a:solidFill>
              </a:rPr>
            </a:br>
            <a:r>
              <a:rPr lang="en-US" altLang="ja-JP" b="1" dirty="0">
                <a:solidFill>
                  <a:schemeClr val="tx1"/>
                </a:solidFill>
              </a:rPr>
              <a:t>= 1 – (3C2 × 2^n - 3)/3^n   </a:t>
            </a:r>
            <a:r>
              <a:rPr lang="ja-JP" altLang="en-US" b="1" dirty="0">
                <a:solidFill>
                  <a:schemeClr val="tx1"/>
                </a:solidFill>
              </a:rPr>
              <a:t>（</a:t>
            </a:r>
            <a:r>
              <a:rPr lang="en-US" altLang="ja-JP" b="1" dirty="0">
                <a:solidFill>
                  <a:schemeClr val="tx1"/>
                </a:solidFill>
              </a:rPr>
              <a:t>1</a:t>
            </a:r>
            <a:r>
              <a:rPr lang="ja-JP" altLang="en-US" b="1" dirty="0">
                <a:solidFill>
                  <a:schemeClr val="tx1"/>
                </a:solidFill>
              </a:rPr>
              <a:t>種類のみ使う組み合わせが</a:t>
            </a:r>
            <a:r>
              <a:rPr lang="en-US" altLang="ja-JP" b="1" dirty="0">
                <a:solidFill>
                  <a:schemeClr val="tx1"/>
                </a:solidFill>
              </a:rPr>
              <a:t>3</a:t>
            </a:r>
            <a:r>
              <a:rPr lang="ja-JP" altLang="en-US" b="1" dirty="0">
                <a:solidFill>
                  <a:schemeClr val="tx1"/>
                </a:solidFill>
              </a:rPr>
              <a:t>通り重複するので</a:t>
            </a:r>
            <a:r>
              <a:rPr lang="en-US" altLang="ja-JP" b="1" dirty="0">
                <a:solidFill>
                  <a:schemeClr val="tx1"/>
                </a:solidFill>
              </a:rPr>
              <a:t>-3</a:t>
            </a:r>
            <a:r>
              <a:rPr lang="ja-JP" altLang="en-US" b="1" dirty="0">
                <a:solidFill>
                  <a:schemeClr val="tx1"/>
                </a:solidFill>
              </a:rPr>
              <a:t>）</a:t>
            </a:r>
            <a:endParaRPr lang="en-US" altLang="ja-JP" b="1" dirty="0">
              <a:solidFill>
                <a:schemeClr val="tx1"/>
              </a:solidFill>
            </a:endParaRPr>
          </a:p>
          <a:p>
            <a:r>
              <a:rPr lang="en-US" altLang="ja-JP" b="1" dirty="0">
                <a:solidFill>
                  <a:schemeClr val="tx1"/>
                </a:solidFill>
              </a:rPr>
              <a:t>= </a:t>
            </a:r>
            <a:r>
              <a:rPr lang="en-US" altLang="ja-JP" b="1" dirty="0">
                <a:solidFill>
                  <a:srgbClr val="FF0000"/>
                </a:solidFill>
              </a:rPr>
              <a:t>(3^(n-1) – 2^n + 1)/3^(n-1) </a:t>
            </a:r>
          </a:p>
          <a:p>
            <a:endParaRPr lang="en-US" altLang="ja-JP" b="1" dirty="0">
              <a:solidFill>
                <a:schemeClr val="tx1"/>
              </a:solidFill>
            </a:endParaRPr>
          </a:p>
          <a:p>
            <a:endParaRPr lang="en-US" altLang="ja-JP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5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899C4F6-1723-4B83-8A1F-6C4DCC699D04}"/>
              </a:ext>
            </a:extLst>
          </p:cNvPr>
          <p:cNvSpPr/>
          <p:nvPr/>
        </p:nvSpPr>
        <p:spPr>
          <a:xfrm>
            <a:off x="2743918" y="1549400"/>
            <a:ext cx="753534" cy="7535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1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5168188-FA40-4E04-BF84-36E8497F52D9}"/>
              </a:ext>
            </a:extLst>
          </p:cNvPr>
          <p:cNvSpPr/>
          <p:nvPr/>
        </p:nvSpPr>
        <p:spPr>
          <a:xfrm>
            <a:off x="2743918" y="2825749"/>
            <a:ext cx="753534" cy="7535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2</a:t>
            </a:r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E21D4D-048D-4D2C-9B75-68D464FB4172}"/>
              </a:ext>
            </a:extLst>
          </p:cNvPr>
          <p:cNvSpPr/>
          <p:nvPr/>
        </p:nvSpPr>
        <p:spPr>
          <a:xfrm>
            <a:off x="2743918" y="4102099"/>
            <a:ext cx="753534" cy="7535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3</a:t>
            </a:r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463C700-7F76-4581-9ADA-D034DCCC51F3}"/>
              </a:ext>
            </a:extLst>
          </p:cNvPr>
          <p:cNvSpPr txBox="1"/>
          <p:nvPr/>
        </p:nvSpPr>
        <p:spPr>
          <a:xfrm>
            <a:off x="3724156" y="160300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ja-JP" altLang="en-US" sz="3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題材と結論</a:t>
            </a:r>
            <a:endParaRPr kumimoji="1" lang="ja-JP" alt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5EDC89-4EEF-4894-8E16-30B9D6442FC3}"/>
              </a:ext>
            </a:extLst>
          </p:cNvPr>
          <p:cNvSpPr txBox="1"/>
          <p:nvPr/>
        </p:nvSpPr>
        <p:spPr>
          <a:xfrm>
            <a:off x="3640310" y="287935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ja-JP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求解に用いた計算式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296C765-4396-4763-AE35-9902D6C2C492}"/>
              </a:ext>
            </a:extLst>
          </p:cNvPr>
          <p:cNvSpPr txBox="1"/>
          <p:nvPr/>
        </p:nvSpPr>
        <p:spPr>
          <a:xfrm>
            <a:off x="3723438" y="543205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ja-JP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一般項の考察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C514165-4BC6-4DDE-B9C3-0742FADD1BA8}"/>
              </a:ext>
            </a:extLst>
          </p:cNvPr>
          <p:cNvSpPr/>
          <p:nvPr/>
        </p:nvSpPr>
        <p:spPr>
          <a:xfrm>
            <a:off x="2743918" y="5378449"/>
            <a:ext cx="753534" cy="7535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4</a:t>
            </a:r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A958FE7-63F0-4323-8DBD-CDCD7E565960}"/>
              </a:ext>
            </a:extLst>
          </p:cNvPr>
          <p:cNvSpPr txBox="1"/>
          <p:nvPr/>
        </p:nvSpPr>
        <p:spPr>
          <a:xfrm>
            <a:off x="3723438" y="4155699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ja-JP" altLang="en-US" sz="3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公開プログラムの使用方法</a:t>
            </a:r>
            <a:endParaRPr kumimoji="1" lang="ja-JP" alt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B5424C4-81C2-4144-BED0-47BCE565487C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01F088A-681F-4C9B-B083-F255C4437E65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目次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BC59A6D-F97F-4F62-A90E-B1C18AF725FD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404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DD94D6-EBCF-40E1-933D-B7F81717B06C}"/>
              </a:ext>
            </a:extLst>
          </p:cNvPr>
          <p:cNvSpPr txBox="1"/>
          <p:nvPr/>
        </p:nvSpPr>
        <p:spPr>
          <a:xfrm>
            <a:off x="897523" y="717491"/>
            <a:ext cx="9769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(2) 3</a:t>
            </a:r>
            <a:r>
              <a:rPr lang="ja-JP" altLang="en-US" sz="2400" b="1" dirty="0"/>
              <a:t>種類の景品があるくじを</a:t>
            </a:r>
            <a:r>
              <a:rPr lang="en-US" altLang="ja-JP" sz="2400" b="1" dirty="0"/>
              <a:t>n</a:t>
            </a:r>
            <a:r>
              <a:rPr lang="ja-JP" altLang="en-US" sz="2400" b="1" dirty="0"/>
              <a:t>回引いた時、</a:t>
            </a:r>
            <a:r>
              <a:rPr lang="en-US" altLang="ja-JP" sz="2400" b="1" dirty="0"/>
              <a:t>3</a:t>
            </a:r>
            <a:r>
              <a:rPr lang="ja-JP" altLang="en-US" sz="2400" b="1" dirty="0"/>
              <a:t>種類揃っている確率は？</a:t>
            </a:r>
            <a:endParaRPr lang="en-US" altLang="ja-JP" sz="2400" b="1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(2)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解答例：確率漸化式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DA5F2C-2969-4E5F-AF96-8A1CA772A6D4}"/>
              </a:ext>
            </a:extLst>
          </p:cNvPr>
          <p:cNvSpPr/>
          <p:nvPr/>
        </p:nvSpPr>
        <p:spPr>
          <a:xfrm>
            <a:off x="167269" y="1303508"/>
            <a:ext cx="11887200" cy="51893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>
                <a:solidFill>
                  <a:schemeClr val="tx1"/>
                </a:solidFill>
              </a:rPr>
              <a:t>k</a:t>
            </a:r>
            <a:r>
              <a:rPr lang="ja-JP" altLang="en-US" b="1" dirty="0">
                <a:solidFill>
                  <a:schemeClr val="tx1"/>
                </a:solidFill>
              </a:rPr>
              <a:t>回引いて</a:t>
            </a:r>
            <a:r>
              <a:rPr lang="en-US" altLang="ja-JP" b="1" dirty="0">
                <a:solidFill>
                  <a:schemeClr val="tx1"/>
                </a:solidFill>
              </a:rPr>
              <a:t>1</a:t>
            </a:r>
            <a:r>
              <a:rPr lang="ja-JP" altLang="en-US" b="1" dirty="0">
                <a:solidFill>
                  <a:schemeClr val="tx1"/>
                </a:solidFill>
              </a:rPr>
              <a:t>種類揃ってる確率を</a:t>
            </a:r>
            <a:r>
              <a:rPr lang="en-US" altLang="ja-JP" b="1" dirty="0" err="1">
                <a:solidFill>
                  <a:schemeClr val="tx1"/>
                </a:solidFill>
              </a:rPr>
              <a:t>A_k</a:t>
            </a:r>
            <a:r>
              <a:rPr lang="en-US" altLang="ja-JP" b="1" dirty="0">
                <a:solidFill>
                  <a:schemeClr val="tx1"/>
                </a:solidFill>
              </a:rPr>
              <a:t>, 2</a:t>
            </a:r>
            <a:r>
              <a:rPr lang="ja-JP" altLang="en-US" b="1" dirty="0">
                <a:solidFill>
                  <a:schemeClr val="tx1"/>
                </a:solidFill>
              </a:rPr>
              <a:t>種類揃ってる確率を</a:t>
            </a:r>
            <a:r>
              <a:rPr lang="en-US" altLang="ja-JP" b="1" dirty="0" err="1">
                <a:solidFill>
                  <a:schemeClr val="tx1"/>
                </a:solidFill>
              </a:rPr>
              <a:t>B_k</a:t>
            </a:r>
            <a:r>
              <a:rPr lang="en-US" altLang="ja-JP" b="1" dirty="0">
                <a:solidFill>
                  <a:schemeClr val="tx1"/>
                </a:solidFill>
              </a:rPr>
              <a:t>, 3</a:t>
            </a:r>
            <a:r>
              <a:rPr lang="ja-JP" altLang="en-US" b="1" dirty="0">
                <a:solidFill>
                  <a:schemeClr val="tx1"/>
                </a:solidFill>
              </a:rPr>
              <a:t>種類揃ってる確率を</a:t>
            </a:r>
            <a:r>
              <a:rPr lang="en-US" altLang="ja-JP" b="1" dirty="0" err="1">
                <a:solidFill>
                  <a:schemeClr val="tx1"/>
                </a:solidFill>
              </a:rPr>
              <a:t>C_k</a:t>
            </a:r>
            <a:r>
              <a:rPr lang="ja-JP" altLang="en-US" b="1" dirty="0">
                <a:solidFill>
                  <a:schemeClr val="tx1"/>
                </a:solidFill>
              </a:rPr>
              <a:t>とする。</a:t>
            </a:r>
            <a:endParaRPr lang="en-US" altLang="ja-JP" b="1" dirty="0">
              <a:solidFill>
                <a:schemeClr val="tx1"/>
              </a:solidFill>
            </a:endParaRPr>
          </a:p>
          <a:p>
            <a:r>
              <a:rPr lang="ja-JP" altLang="en-US" b="1" dirty="0">
                <a:solidFill>
                  <a:schemeClr val="tx1"/>
                </a:solidFill>
              </a:rPr>
              <a:t>初項は</a:t>
            </a:r>
            <a:r>
              <a:rPr lang="en-US" altLang="ja-JP" b="1" dirty="0">
                <a:solidFill>
                  <a:schemeClr val="tx1"/>
                </a:solidFill>
              </a:rPr>
              <a:t>A_1 = 1, B_1 = 0, B_1 = 0, C_1 = 0, C_2</a:t>
            </a:r>
            <a:r>
              <a:rPr lang="ja-JP" altLang="en-US" b="1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=</a:t>
            </a:r>
            <a:r>
              <a:rPr lang="ja-JP" altLang="en-US" b="1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0</a:t>
            </a:r>
          </a:p>
          <a:p>
            <a:endParaRPr lang="en-US" altLang="ja-JP" b="1" dirty="0">
              <a:solidFill>
                <a:schemeClr val="tx1"/>
              </a:solidFill>
            </a:endParaRPr>
          </a:p>
          <a:p>
            <a:r>
              <a:rPr lang="ja-JP" altLang="en-US" b="1" dirty="0">
                <a:solidFill>
                  <a:schemeClr val="tx1"/>
                </a:solidFill>
              </a:rPr>
              <a:t>（例えば</a:t>
            </a:r>
            <a:r>
              <a:rPr lang="en-US" altLang="ja-JP" b="1" dirty="0">
                <a:solidFill>
                  <a:schemeClr val="tx1"/>
                </a:solidFill>
              </a:rPr>
              <a:t>k + 1</a:t>
            </a:r>
            <a:r>
              <a:rPr lang="ja-JP" altLang="en-US" b="1" dirty="0">
                <a:solidFill>
                  <a:schemeClr val="tx1"/>
                </a:solidFill>
              </a:rPr>
              <a:t>回引いて</a:t>
            </a:r>
            <a:r>
              <a:rPr lang="en-US" altLang="ja-JP" b="1" dirty="0">
                <a:solidFill>
                  <a:schemeClr val="tx1"/>
                </a:solidFill>
              </a:rPr>
              <a:t>2</a:t>
            </a:r>
            <a:r>
              <a:rPr lang="ja-JP" altLang="en-US" b="1" dirty="0">
                <a:solidFill>
                  <a:schemeClr val="tx1"/>
                </a:solidFill>
              </a:rPr>
              <a:t>種類揃ってる確率は「</a:t>
            </a:r>
            <a:r>
              <a:rPr lang="en-US" altLang="ja-JP" b="1" dirty="0">
                <a:solidFill>
                  <a:schemeClr val="tx1"/>
                </a:solidFill>
              </a:rPr>
              <a:t>k</a:t>
            </a:r>
            <a:r>
              <a:rPr lang="ja-JP" altLang="en-US" b="1" dirty="0">
                <a:solidFill>
                  <a:schemeClr val="tx1"/>
                </a:solidFill>
              </a:rPr>
              <a:t>回引いて</a:t>
            </a:r>
            <a:r>
              <a:rPr lang="en-US" altLang="ja-JP" b="1" dirty="0">
                <a:solidFill>
                  <a:schemeClr val="tx1"/>
                </a:solidFill>
              </a:rPr>
              <a:t>1</a:t>
            </a:r>
            <a:r>
              <a:rPr lang="ja-JP" altLang="en-US" b="1" dirty="0">
                <a:solidFill>
                  <a:schemeClr val="tx1"/>
                </a:solidFill>
              </a:rPr>
              <a:t>種類 </a:t>
            </a:r>
            <a:r>
              <a:rPr lang="en-US" altLang="ja-JP" b="1" dirty="0">
                <a:solidFill>
                  <a:schemeClr val="tx1"/>
                </a:solidFill>
              </a:rPr>
              <a:t>× k+1</a:t>
            </a:r>
            <a:r>
              <a:rPr lang="ja-JP" altLang="en-US" b="1" dirty="0">
                <a:solidFill>
                  <a:schemeClr val="tx1"/>
                </a:solidFill>
              </a:rPr>
              <a:t>回目で被らない」＋「</a:t>
            </a:r>
            <a:r>
              <a:rPr lang="en-US" altLang="ja-JP" b="1" dirty="0">
                <a:solidFill>
                  <a:schemeClr val="tx1"/>
                </a:solidFill>
              </a:rPr>
              <a:t>k</a:t>
            </a:r>
            <a:r>
              <a:rPr lang="ja-JP" altLang="en-US" b="1" dirty="0">
                <a:solidFill>
                  <a:schemeClr val="tx1"/>
                </a:solidFill>
              </a:rPr>
              <a:t>回引いて</a:t>
            </a:r>
            <a:r>
              <a:rPr lang="en-US" altLang="ja-JP" b="1" dirty="0">
                <a:solidFill>
                  <a:schemeClr val="tx1"/>
                </a:solidFill>
              </a:rPr>
              <a:t>2</a:t>
            </a:r>
            <a:r>
              <a:rPr lang="ja-JP" altLang="en-US" b="1" dirty="0">
                <a:solidFill>
                  <a:schemeClr val="tx1"/>
                </a:solidFill>
              </a:rPr>
              <a:t>種類 </a:t>
            </a:r>
            <a:r>
              <a:rPr lang="en-US" altLang="ja-JP" b="1" dirty="0">
                <a:solidFill>
                  <a:schemeClr val="tx1"/>
                </a:solidFill>
              </a:rPr>
              <a:t>× k+1</a:t>
            </a:r>
            <a:r>
              <a:rPr lang="ja-JP" altLang="en-US" b="1" dirty="0">
                <a:solidFill>
                  <a:schemeClr val="tx1"/>
                </a:solidFill>
              </a:rPr>
              <a:t>回目で被る」であるという）簡単な洞察から以下が成り立つ。</a:t>
            </a:r>
            <a:endParaRPr lang="en-US" altLang="ja-JP" b="1" dirty="0">
              <a:solidFill>
                <a:schemeClr val="tx1"/>
              </a:solidFill>
            </a:endParaRPr>
          </a:p>
          <a:p>
            <a:r>
              <a:rPr lang="en-US" altLang="ja-JP" b="1" dirty="0">
                <a:solidFill>
                  <a:schemeClr val="tx1"/>
                </a:solidFill>
              </a:rPr>
              <a:t>A_(k+1) = </a:t>
            </a:r>
            <a:r>
              <a:rPr lang="en-US" altLang="ja-JP" b="1" dirty="0" err="1">
                <a:solidFill>
                  <a:schemeClr val="tx1"/>
                </a:solidFill>
              </a:rPr>
              <a:t>A_k</a:t>
            </a:r>
            <a:r>
              <a:rPr lang="en-US" altLang="ja-JP" b="1" dirty="0">
                <a:solidFill>
                  <a:schemeClr val="tx1"/>
                </a:solidFill>
              </a:rPr>
              <a:t> × 1/3   </a:t>
            </a:r>
            <a:r>
              <a:rPr lang="ja-JP" altLang="en-US" b="1" dirty="0">
                <a:solidFill>
                  <a:schemeClr val="tx1"/>
                </a:solidFill>
              </a:rPr>
              <a:t>　　　</a:t>
            </a:r>
            <a:r>
              <a:rPr lang="en-US" altLang="ja-JP" b="1" dirty="0">
                <a:solidFill>
                  <a:schemeClr val="tx1"/>
                </a:solidFill>
              </a:rPr>
              <a:t>B_(k+1) = </a:t>
            </a:r>
            <a:r>
              <a:rPr lang="en-US" altLang="ja-JP" b="1" dirty="0" err="1">
                <a:solidFill>
                  <a:schemeClr val="tx1"/>
                </a:solidFill>
              </a:rPr>
              <a:t>A_k</a:t>
            </a:r>
            <a:r>
              <a:rPr lang="en-US" altLang="ja-JP" b="1" dirty="0">
                <a:solidFill>
                  <a:schemeClr val="tx1"/>
                </a:solidFill>
              </a:rPr>
              <a:t> × 2/3 + </a:t>
            </a:r>
            <a:r>
              <a:rPr lang="en-US" altLang="ja-JP" b="1" dirty="0" err="1">
                <a:solidFill>
                  <a:schemeClr val="tx1"/>
                </a:solidFill>
              </a:rPr>
              <a:t>B_k</a:t>
            </a:r>
            <a:r>
              <a:rPr lang="en-US" altLang="ja-JP" b="1" dirty="0">
                <a:solidFill>
                  <a:schemeClr val="tx1"/>
                </a:solidFill>
              </a:rPr>
              <a:t> × 2/3</a:t>
            </a:r>
            <a:r>
              <a:rPr lang="ja-JP" altLang="en-US" b="1" dirty="0">
                <a:solidFill>
                  <a:schemeClr val="tx1"/>
                </a:solidFill>
              </a:rPr>
              <a:t>　　　　</a:t>
            </a:r>
            <a:r>
              <a:rPr lang="en-US" altLang="ja-JP" b="1" dirty="0">
                <a:solidFill>
                  <a:schemeClr val="tx1"/>
                </a:solidFill>
              </a:rPr>
              <a:t>C_(k+1) = </a:t>
            </a:r>
            <a:r>
              <a:rPr lang="en-US" altLang="ja-JP" b="1" dirty="0" err="1">
                <a:solidFill>
                  <a:schemeClr val="tx1"/>
                </a:solidFill>
              </a:rPr>
              <a:t>B_k</a:t>
            </a:r>
            <a:r>
              <a:rPr lang="en-US" altLang="ja-JP" b="1" dirty="0">
                <a:solidFill>
                  <a:schemeClr val="tx1"/>
                </a:solidFill>
              </a:rPr>
              <a:t> × 1/3 + </a:t>
            </a:r>
            <a:r>
              <a:rPr lang="en-US" altLang="ja-JP" b="1" dirty="0" err="1">
                <a:solidFill>
                  <a:schemeClr val="tx1"/>
                </a:solidFill>
              </a:rPr>
              <a:t>C_k</a:t>
            </a:r>
            <a:endParaRPr lang="en-US" altLang="ja-JP" b="1" dirty="0">
              <a:solidFill>
                <a:schemeClr val="tx1"/>
              </a:solidFill>
            </a:endParaRPr>
          </a:p>
          <a:p>
            <a:endParaRPr lang="en-US" altLang="ja-JP" b="1" dirty="0">
              <a:solidFill>
                <a:schemeClr val="tx1"/>
              </a:solidFill>
            </a:endParaRPr>
          </a:p>
          <a:p>
            <a:r>
              <a:rPr lang="en-US" altLang="ja-JP" b="1" dirty="0" err="1">
                <a:solidFill>
                  <a:schemeClr val="tx1"/>
                </a:solidFill>
              </a:rPr>
              <a:t>A_n</a:t>
            </a:r>
            <a:r>
              <a:rPr lang="ja-JP" altLang="en-US" b="1" dirty="0">
                <a:solidFill>
                  <a:schemeClr val="tx1"/>
                </a:solidFill>
              </a:rPr>
              <a:t>の一般項は直ちに求まり、</a:t>
            </a:r>
            <a:r>
              <a:rPr lang="en-US" altLang="ja-JP" b="1" dirty="0" err="1">
                <a:solidFill>
                  <a:schemeClr val="tx1"/>
                </a:solidFill>
              </a:rPr>
              <a:t>A_n</a:t>
            </a:r>
            <a:r>
              <a:rPr lang="en-US" altLang="ja-JP" b="1" dirty="0">
                <a:solidFill>
                  <a:schemeClr val="tx1"/>
                </a:solidFill>
              </a:rPr>
              <a:t> = (1/3)^(n-1)</a:t>
            </a:r>
          </a:p>
          <a:p>
            <a:endParaRPr lang="en-US" altLang="ja-JP" b="1" dirty="0">
              <a:solidFill>
                <a:schemeClr val="tx1"/>
              </a:solidFill>
            </a:endParaRPr>
          </a:p>
          <a:p>
            <a:r>
              <a:rPr lang="ja-JP" altLang="en-US" b="1" dirty="0">
                <a:solidFill>
                  <a:schemeClr val="tx1"/>
                </a:solidFill>
              </a:rPr>
              <a:t>すると</a:t>
            </a:r>
            <a:r>
              <a:rPr lang="en-US" altLang="ja-JP" b="1" dirty="0">
                <a:solidFill>
                  <a:schemeClr val="tx1"/>
                </a:solidFill>
              </a:rPr>
              <a:t>B_(k+1) = 2/3^k  + </a:t>
            </a:r>
            <a:r>
              <a:rPr lang="en-US" altLang="ja-JP" b="1" dirty="0" err="1">
                <a:solidFill>
                  <a:schemeClr val="tx1"/>
                </a:solidFill>
              </a:rPr>
              <a:t>B_k</a:t>
            </a:r>
            <a:r>
              <a:rPr lang="en-US" altLang="ja-JP" b="1" dirty="0">
                <a:solidFill>
                  <a:schemeClr val="tx1"/>
                </a:solidFill>
              </a:rPr>
              <a:t> × 2/3 </a:t>
            </a:r>
            <a:r>
              <a:rPr lang="ja-JP" altLang="en-US" b="1" dirty="0">
                <a:solidFill>
                  <a:schemeClr val="tx1"/>
                </a:solidFill>
              </a:rPr>
              <a:t>（ただし</a:t>
            </a:r>
            <a:r>
              <a:rPr lang="en-US" altLang="ja-JP" b="1" dirty="0">
                <a:solidFill>
                  <a:schemeClr val="tx1"/>
                </a:solidFill>
              </a:rPr>
              <a:t>B_1 = 0</a:t>
            </a:r>
            <a:r>
              <a:rPr lang="ja-JP" altLang="en-US" b="1" dirty="0">
                <a:solidFill>
                  <a:schemeClr val="tx1"/>
                </a:solidFill>
              </a:rPr>
              <a:t>）</a:t>
            </a:r>
            <a:endParaRPr lang="en-US" altLang="ja-JP" b="1" dirty="0">
              <a:solidFill>
                <a:schemeClr val="tx1"/>
              </a:solidFill>
            </a:endParaRPr>
          </a:p>
          <a:p>
            <a:r>
              <a:rPr lang="ja-JP" altLang="en-US" b="1" dirty="0">
                <a:solidFill>
                  <a:schemeClr val="tx1"/>
                </a:solidFill>
              </a:rPr>
              <a:t>定数変化法により求める。両辺を</a:t>
            </a:r>
            <a:r>
              <a:rPr lang="en-US" altLang="ja-JP" b="1" dirty="0">
                <a:solidFill>
                  <a:schemeClr val="tx1"/>
                </a:solidFill>
              </a:rPr>
              <a:t>(2/3)^(k+1)</a:t>
            </a:r>
            <a:r>
              <a:rPr lang="ja-JP" altLang="en-US" b="1" dirty="0">
                <a:solidFill>
                  <a:schemeClr val="tx1"/>
                </a:solidFill>
              </a:rPr>
              <a:t>で割ると、</a:t>
            </a:r>
            <a:r>
              <a:rPr lang="en-US" altLang="ja-JP" b="1" dirty="0">
                <a:solidFill>
                  <a:schemeClr val="tx1"/>
                </a:solidFill>
              </a:rPr>
              <a:t>(3/2)^(k+1)×B_(k+1) = 3/2^k + (3/2)^k</a:t>
            </a:r>
            <a:r>
              <a:rPr lang="ja-JP" altLang="en-US" b="1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×</a:t>
            </a:r>
            <a:r>
              <a:rPr lang="en-US" altLang="ja-JP" b="1" dirty="0" err="1">
                <a:solidFill>
                  <a:schemeClr val="tx1"/>
                </a:solidFill>
              </a:rPr>
              <a:t>B_k</a:t>
            </a:r>
            <a:endParaRPr lang="en-US" altLang="ja-JP" b="1" dirty="0">
              <a:solidFill>
                <a:schemeClr val="tx1"/>
              </a:solidFill>
            </a:endParaRPr>
          </a:p>
          <a:p>
            <a:r>
              <a:rPr lang="ja-JP" altLang="en-US" b="1" dirty="0">
                <a:solidFill>
                  <a:schemeClr val="tx1"/>
                </a:solidFill>
              </a:rPr>
              <a:t>左辺を</a:t>
            </a:r>
            <a:r>
              <a:rPr lang="en-US" altLang="ja-JP" b="1" dirty="0">
                <a:solidFill>
                  <a:schemeClr val="tx1"/>
                </a:solidFill>
              </a:rPr>
              <a:t>B’_(k+1)</a:t>
            </a:r>
            <a:r>
              <a:rPr lang="ja-JP" altLang="en-US" b="1" dirty="0">
                <a:solidFill>
                  <a:schemeClr val="tx1"/>
                </a:solidFill>
              </a:rPr>
              <a:t>で置くと、</a:t>
            </a:r>
            <a:r>
              <a:rPr lang="en-US" altLang="ja-JP" b="1" dirty="0">
                <a:solidFill>
                  <a:schemeClr val="tx1"/>
                </a:solidFill>
              </a:rPr>
              <a:t>B’_(k+1) = 3/2^k + </a:t>
            </a:r>
            <a:r>
              <a:rPr lang="en-US" altLang="ja-JP" b="1" dirty="0" err="1">
                <a:solidFill>
                  <a:schemeClr val="tx1"/>
                </a:solidFill>
              </a:rPr>
              <a:t>B’_k</a:t>
            </a:r>
            <a:r>
              <a:rPr lang="ja-JP" altLang="en-US" b="1" dirty="0">
                <a:solidFill>
                  <a:schemeClr val="tx1"/>
                </a:solidFill>
              </a:rPr>
              <a:t>となり、階差数列に帰着できた。これを解く。</a:t>
            </a:r>
            <a:endParaRPr lang="en-US" altLang="ja-JP" b="1" dirty="0">
              <a:solidFill>
                <a:schemeClr val="tx1"/>
              </a:solidFill>
            </a:endParaRPr>
          </a:p>
          <a:p>
            <a:r>
              <a:rPr lang="en-US" altLang="ja-JP" b="1" dirty="0" err="1">
                <a:solidFill>
                  <a:schemeClr val="tx1"/>
                </a:solidFill>
              </a:rPr>
              <a:t>B’_n</a:t>
            </a:r>
            <a:r>
              <a:rPr lang="en-US" altLang="ja-JP" b="1" dirty="0">
                <a:solidFill>
                  <a:schemeClr val="tx1"/>
                </a:solidFill>
              </a:rPr>
              <a:t> = B’_1 +3× (1</a:t>
            </a:r>
            <a:r>
              <a:rPr lang="ja-JP" altLang="en-US" b="1" dirty="0">
                <a:solidFill>
                  <a:schemeClr val="tx1"/>
                </a:solidFill>
              </a:rPr>
              <a:t>から</a:t>
            </a:r>
            <a:r>
              <a:rPr lang="en-US" altLang="ja-JP" b="1" dirty="0">
                <a:solidFill>
                  <a:schemeClr val="tx1"/>
                </a:solidFill>
              </a:rPr>
              <a:t>n-1</a:t>
            </a:r>
            <a:r>
              <a:rPr lang="ja-JP" altLang="en-US" b="1" dirty="0">
                <a:solidFill>
                  <a:schemeClr val="tx1"/>
                </a:solidFill>
              </a:rPr>
              <a:t>の</a:t>
            </a:r>
            <a:r>
              <a:rPr lang="en-US" altLang="ja-JP" b="1" dirty="0">
                <a:solidFill>
                  <a:schemeClr val="tx1"/>
                </a:solidFill>
              </a:rPr>
              <a:t>)Σ(1/2)^k =   3/2 × (1-(1/2)^(n-1))/(1-1/2) = 3(1 –  (1/2)^(n-1))</a:t>
            </a:r>
          </a:p>
          <a:p>
            <a:r>
              <a:rPr lang="ja-JP" altLang="en-US" b="1" dirty="0">
                <a:solidFill>
                  <a:schemeClr val="tx1"/>
                </a:solidFill>
              </a:rPr>
              <a:t>よって</a:t>
            </a:r>
            <a:r>
              <a:rPr lang="en-US" altLang="ja-JP" b="1" dirty="0" err="1">
                <a:solidFill>
                  <a:schemeClr val="tx1"/>
                </a:solidFill>
              </a:rPr>
              <a:t>B_n</a:t>
            </a:r>
            <a:r>
              <a:rPr lang="en-US" altLang="ja-JP" b="1" dirty="0">
                <a:solidFill>
                  <a:schemeClr val="tx1"/>
                </a:solidFill>
              </a:rPr>
              <a:t> = 3 (1 –  (1/2)^(n-1))  ×  (2/3)^n  =  2 × (2^(n-1) – 1) / 3^(n-1) </a:t>
            </a:r>
          </a:p>
          <a:p>
            <a:endParaRPr lang="en-US" altLang="ja-JP" b="1" dirty="0">
              <a:solidFill>
                <a:schemeClr val="tx1"/>
              </a:solidFill>
            </a:endParaRPr>
          </a:p>
          <a:p>
            <a:r>
              <a:rPr lang="en-US" altLang="ja-JP" b="1" dirty="0" err="1">
                <a:solidFill>
                  <a:schemeClr val="tx1"/>
                </a:solidFill>
              </a:rPr>
              <a:t>A_n</a:t>
            </a:r>
            <a:r>
              <a:rPr lang="en-US" altLang="ja-JP" b="1" dirty="0">
                <a:solidFill>
                  <a:schemeClr val="tx1"/>
                </a:solidFill>
              </a:rPr>
              <a:t> + </a:t>
            </a:r>
            <a:r>
              <a:rPr lang="en-US" altLang="ja-JP" b="1" dirty="0" err="1">
                <a:solidFill>
                  <a:schemeClr val="tx1"/>
                </a:solidFill>
              </a:rPr>
              <a:t>B_n</a:t>
            </a:r>
            <a:r>
              <a:rPr lang="en-US" altLang="ja-JP" b="1" dirty="0">
                <a:solidFill>
                  <a:schemeClr val="tx1"/>
                </a:solidFill>
              </a:rPr>
              <a:t> + </a:t>
            </a:r>
            <a:r>
              <a:rPr lang="en-US" altLang="ja-JP" b="1" dirty="0" err="1">
                <a:solidFill>
                  <a:schemeClr val="tx1"/>
                </a:solidFill>
              </a:rPr>
              <a:t>C_n</a:t>
            </a:r>
            <a:r>
              <a:rPr lang="en-US" altLang="ja-JP" b="1" dirty="0">
                <a:solidFill>
                  <a:schemeClr val="tx1"/>
                </a:solidFill>
              </a:rPr>
              <a:t> = 1</a:t>
            </a:r>
            <a:r>
              <a:rPr lang="ja-JP" altLang="en-US" b="1" dirty="0">
                <a:solidFill>
                  <a:schemeClr val="tx1"/>
                </a:solidFill>
              </a:rPr>
              <a:t>なので、</a:t>
            </a:r>
            <a:endParaRPr lang="en-US" altLang="ja-JP" b="1" dirty="0">
              <a:solidFill>
                <a:schemeClr val="tx1"/>
              </a:solidFill>
            </a:endParaRPr>
          </a:p>
          <a:p>
            <a:r>
              <a:rPr lang="en-US" altLang="ja-JP" b="1" dirty="0" err="1">
                <a:solidFill>
                  <a:schemeClr val="tx1"/>
                </a:solidFill>
              </a:rPr>
              <a:t>C_n</a:t>
            </a:r>
            <a:r>
              <a:rPr lang="en-US" altLang="ja-JP" b="1" dirty="0">
                <a:solidFill>
                  <a:schemeClr val="tx1"/>
                </a:solidFill>
              </a:rPr>
              <a:t> = 1 - (1/3)^(n-1) - 2 × (2^(n-1) – 1) / 3^(n-1)  = </a:t>
            </a:r>
            <a:r>
              <a:rPr lang="en-US" altLang="ja-JP" b="1" dirty="0">
                <a:solidFill>
                  <a:srgbClr val="FF0000"/>
                </a:solidFill>
              </a:rPr>
              <a:t>(3^(n-1) – 2^n + 1)  / 3^(n-1)   </a:t>
            </a:r>
          </a:p>
        </p:txBody>
      </p:sp>
    </p:spTree>
    <p:extLst>
      <p:ext uri="{BB962C8B-B14F-4D97-AF65-F5344CB8AC3E}">
        <p14:creationId xmlns:p14="http://schemas.microsoft.com/office/powerpoint/2010/main" val="3392558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DD94D6-EBCF-40E1-933D-B7F81717B06C}"/>
              </a:ext>
            </a:extLst>
          </p:cNvPr>
          <p:cNvSpPr txBox="1"/>
          <p:nvPr/>
        </p:nvSpPr>
        <p:spPr>
          <a:xfrm>
            <a:off x="286197" y="691611"/>
            <a:ext cx="116493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(3) m</a:t>
            </a:r>
            <a:r>
              <a:rPr lang="ja-JP" altLang="en-US" sz="2400" b="1" dirty="0"/>
              <a:t>種類の景品があるくじを</a:t>
            </a:r>
            <a:r>
              <a:rPr lang="en-US" altLang="ja-JP" sz="2400" b="1" dirty="0"/>
              <a:t>n</a:t>
            </a:r>
            <a:r>
              <a:rPr lang="ja-JP" altLang="en-US" sz="2400" b="1" dirty="0"/>
              <a:t>回引いた時、</a:t>
            </a:r>
            <a:r>
              <a:rPr lang="en-US" altLang="ja-JP" sz="2400" b="1" dirty="0" err="1"/>
              <a:t>i</a:t>
            </a:r>
            <a:r>
              <a:rPr lang="ja-JP" altLang="en-US" sz="2400" b="1" dirty="0"/>
              <a:t>（</a:t>
            </a:r>
            <a:r>
              <a:rPr lang="en-US" altLang="ja-JP" sz="2400" b="1" dirty="0"/>
              <a:t>1</a:t>
            </a:r>
            <a:r>
              <a:rPr lang="ja-JP" altLang="en-US" sz="2400" b="1" dirty="0"/>
              <a:t>≦</a:t>
            </a:r>
            <a:r>
              <a:rPr lang="en-US" altLang="ja-JP" sz="2400" b="1" dirty="0" err="1"/>
              <a:t>i</a:t>
            </a:r>
            <a:r>
              <a:rPr lang="ja-JP" altLang="en-US" sz="2400" b="1" dirty="0"/>
              <a:t>≦</a:t>
            </a:r>
            <a:r>
              <a:rPr lang="en-US" altLang="ja-JP" sz="2400" b="1" dirty="0"/>
              <a:t>m</a:t>
            </a:r>
            <a:r>
              <a:rPr lang="ja-JP" altLang="en-US" sz="2400" b="1" dirty="0"/>
              <a:t>）種類揃っている確率は？</a:t>
            </a:r>
            <a:endParaRPr lang="en-US" altLang="ja-JP" sz="2400" b="1" dirty="0"/>
          </a:p>
          <a:p>
            <a:endParaRPr kumimoji="1" lang="en-US" altLang="ja-JP" sz="2400" b="1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(3)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解答例：順列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（未完成）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DA5F2C-2969-4E5F-AF96-8A1CA772A6D4}"/>
              </a:ext>
            </a:extLst>
          </p:cNvPr>
          <p:cNvSpPr/>
          <p:nvPr/>
        </p:nvSpPr>
        <p:spPr>
          <a:xfrm>
            <a:off x="167269" y="1303508"/>
            <a:ext cx="11887200" cy="51893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>
                <a:solidFill>
                  <a:schemeClr val="tx1"/>
                </a:solidFill>
              </a:rPr>
              <a:t>（求める確率）</a:t>
            </a:r>
            <a:br>
              <a:rPr lang="en-US" altLang="ja-JP" b="1" dirty="0">
                <a:solidFill>
                  <a:schemeClr val="tx1"/>
                </a:solidFill>
              </a:rPr>
            </a:br>
            <a:r>
              <a:rPr lang="en-US" altLang="ja-JP" b="1" dirty="0">
                <a:solidFill>
                  <a:schemeClr val="tx1"/>
                </a:solidFill>
              </a:rPr>
              <a:t>=</a:t>
            </a:r>
            <a:r>
              <a:rPr lang="ja-JP" altLang="en-US" b="1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1 – (i-1</a:t>
            </a:r>
            <a:r>
              <a:rPr lang="ja-JP" altLang="en-US" b="1" dirty="0">
                <a:solidFill>
                  <a:schemeClr val="tx1"/>
                </a:solidFill>
              </a:rPr>
              <a:t>種類以下の確率）</a:t>
            </a:r>
            <a:br>
              <a:rPr lang="en-US" altLang="ja-JP" b="1" dirty="0">
                <a:solidFill>
                  <a:schemeClr val="tx1"/>
                </a:solidFill>
              </a:rPr>
            </a:br>
            <a:r>
              <a:rPr lang="en-US" altLang="ja-JP" b="1" dirty="0">
                <a:solidFill>
                  <a:schemeClr val="tx1"/>
                </a:solidFill>
              </a:rPr>
              <a:t>= 1 – (i-1</a:t>
            </a:r>
            <a:r>
              <a:rPr lang="ja-JP" altLang="en-US" b="1" dirty="0">
                <a:solidFill>
                  <a:schemeClr val="tx1"/>
                </a:solidFill>
              </a:rPr>
              <a:t>種類以下の組み合わせ </a:t>
            </a:r>
            <a:r>
              <a:rPr lang="en-US" altLang="ja-JP" b="1" dirty="0">
                <a:solidFill>
                  <a:schemeClr val="tx1"/>
                </a:solidFill>
              </a:rPr>
              <a:t>/ </a:t>
            </a:r>
            <a:r>
              <a:rPr lang="ja-JP" altLang="en-US" b="1" dirty="0">
                <a:solidFill>
                  <a:schemeClr val="tx1"/>
                </a:solidFill>
              </a:rPr>
              <a:t>全組み合わせ）</a:t>
            </a:r>
            <a:br>
              <a:rPr lang="en-US" altLang="ja-JP" b="1" dirty="0">
                <a:solidFill>
                  <a:schemeClr val="tx1"/>
                </a:solidFill>
              </a:rPr>
            </a:br>
            <a:r>
              <a:rPr lang="en-US" altLang="ja-JP" b="1" dirty="0">
                <a:solidFill>
                  <a:schemeClr val="tx1"/>
                </a:solidFill>
              </a:rPr>
              <a:t>= 1 – (i-1</a:t>
            </a:r>
            <a:r>
              <a:rPr lang="ja-JP" altLang="en-US" b="1" dirty="0">
                <a:solidFill>
                  <a:schemeClr val="tx1"/>
                </a:solidFill>
              </a:rPr>
              <a:t>種類の景品の組み合わせ </a:t>
            </a:r>
            <a:r>
              <a:rPr lang="en-US" altLang="ja-JP" b="1" dirty="0">
                <a:solidFill>
                  <a:schemeClr val="tx1"/>
                </a:solidFill>
              </a:rPr>
              <a:t>× </a:t>
            </a:r>
            <a:r>
              <a:rPr lang="ja-JP" altLang="en-US" b="1" dirty="0">
                <a:solidFill>
                  <a:schemeClr val="tx1"/>
                </a:solidFill>
              </a:rPr>
              <a:t>ある</a:t>
            </a:r>
            <a:r>
              <a:rPr lang="en-US" altLang="ja-JP" b="1" dirty="0">
                <a:solidFill>
                  <a:schemeClr val="tx1"/>
                </a:solidFill>
              </a:rPr>
              <a:t>i-1</a:t>
            </a:r>
            <a:r>
              <a:rPr lang="ja-JP" altLang="en-US" b="1" dirty="0">
                <a:solidFill>
                  <a:schemeClr val="tx1"/>
                </a:solidFill>
              </a:rPr>
              <a:t>種類の順列の組み合わせ </a:t>
            </a:r>
            <a:r>
              <a:rPr lang="en-US" altLang="ja-JP" b="1" dirty="0">
                <a:solidFill>
                  <a:schemeClr val="tx1"/>
                </a:solidFill>
              </a:rPr>
              <a:t>– </a:t>
            </a:r>
            <a:r>
              <a:rPr lang="ja-JP" altLang="en-US" b="1" dirty="0">
                <a:solidFill>
                  <a:schemeClr val="tx1"/>
                </a:solidFill>
              </a:rPr>
              <a:t>重複分</a:t>
            </a:r>
            <a:r>
              <a:rPr lang="en-US" altLang="ja-JP" b="1" dirty="0">
                <a:solidFill>
                  <a:schemeClr val="tx1"/>
                </a:solidFill>
              </a:rPr>
              <a:t>)/</a:t>
            </a:r>
            <a:r>
              <a:rPr lang="en-US" altLang="ja-JP" b="1" dirty="0" err="1">
                <a:solidFill>
                  <a:schemeClr val="tx1"/>
                </a:solidFill>
              </a:rPr>
              <a:t>i^n</a:t>
            </a:r>
            <a:br>
              <a:rPr lang="en-US" altLang="ja-JP" b="1" dirty="0">
                <a:solidFill>
                  <a:schemeClr val="tx1"/>
                </a:solidFill>
              </a:rPr>
            </a:br>
            <a:r>
              <a:rPr lang="en-US" altLang="ja-JP" b="1" dirty="0">
                <a:solidFill>
                  <a:schemeClr val="tx1"/>
                </a:solidFill>
              </a:rPr>
              <a:t>= 1 – (</a:t>
            </a:r>
            <a:r>
              <a:rPr lang="en-US" altLang="ja-JP" b="1" dirty="0" err="1">
                <a:solidFill>
                  <a:schemeClr val="tx1"/>
                </a:solidFill>
              </a:rPr>
              <a:t>iC</a:t>
            </a:r>
            <a:r>
              <a:rPr lang="en-US" altLang="ja-JP" b="1" dirty="0">
                <a:solidFill>
                  <a:schemeClr val="tx1"/>
                </a:solidFill>
              </a:rPr>
              <a:t>(i-1) × (i-1)^n – X)/</a:t>
            </a:r>
            <a:r>
              <a:rPr lang="en-US" altLang="ja-JP" b="1" dirty="0" err="1">
                <a:solidFill>
                  <a:schemeClr val="tx1"/>
                </a:solidFill>
              </a:rPr>
              <a:t>i^n</a:t>
            </a:r>
            <a:r>
              <a:rPr lang="en-US" altLang="ja-JP" b="1" dirty="0">
                <a:solidFill>
                  <a:schemeClr val="tx1"/>
                </a:solidFill>
              </a:rPr>
              <a:t>   </a:t>
            </a:r>
            <a:r>
              <a:rPr lang="ja-JP" altLang="en-US" b="1" dirty="0">
                <a:solidFill>
                  <a:schemeClr val="tx1"/>
                </a:solidFill>
              </a:rPr>
              <a:t>（</a:t>
            </a:r>
            <a:r>
              <a:rPr lang="en-US" altLang="ja-JP" b="1" dirty="0">
                <a:solidFill>
                  <a:schemeClr val="tx1"/>
                </a:solidFill>
              </a:rPr>
              <a:t>※</a:t>
            </a:r>
            <a:r>
              <a:rPr lang="ja-JP" altLang="en-US" b="1" dirty="0">
                <a:solidFill>
                  <a:schemeClr val="tx1"/>
                </a:solidFill>
              </a:rPr>
              <a:t>重複部分を</a:t>
            </a:r>
            <a:r>
              <a:rPr lang="en-US" altLang="ja-JP" b="1" dirty="0">
                <a:solidFill>
                  <a:schemeClr val="tx1"/>
                </a:solidFill>
              </a:rPr>
              <a:t>X</a:t>
            </a:r>
            <a:r>
              <a:rPr lang="ja-JP" altLang="en-US" b="1" dirty="0">
                <a:solidFill>
                  <a:schemeClr val="tx1"/>
                </a:solidFill>
              </a:rPr>
              <a:t>で置いた）</a:t>
            </a:r>
            <a:endParaRPr lang="en-US" altLang="ja-JP" b="1" dirty="0">
              <a:solidFill>
                <a:schemeClr val="tx1"/>
              </a:solidFill>
            </a:endParaRPr>
          </a:p>
          <a:p>
            <a:r>
              <a:rPr lang="en-US" altLang="ja-JP" b="1" dirty="0">
                <a:solidFill>
                  <a:schemeClr val="tx1"/>
                </a:solidFill>
              </a:rPr>
              <a:t>= 1 – (</a:t>
            </a:r>
            <a:r>
              <a:rPr lang="en-US" altLang="ja-JP" b="1" dirty="0" err="1">
                <a:solidFill>
                  <a:schemeClr val="tx1"/>
                </a:solidFill>
              </a:rPr>
              <a:t>i</a:t>
            </a:r>
            <a:r>
              <a:rPr lang="en-US" altLang="ja-JP" b="1" dirty="0">
                <a:solidFill>
                  <a:schemeClr val="tx1"/>
                </a:solidFill>
              </a:rPr>
              <a:t> × (i-1)^n – X)/</a:t>
            </a:r>
            <a:r>
              <a:rPr lang="en-US" altLang="ja-JP" b="1" dirty="0" err="1">
                <a:solidFill>
                  <a:schemeClr val="tx1"/>
                </a:solidFill>
              </a:rPr>
              <a:t>i^n</a:t>
            </a:r>
            <a:r>
              <a:rPr lang="en-US" altLang="ja-JP" b="1" dirty="0">
                <a:solidFill>
                  <a:schemeClr val="tx1"/>
                </a:solidFill>
              </a:rPr>
              <a:t> </a:t>
            </a:r>
          </a:p>
          <a:p>
            <a:endParaRPr lang="en-US" altLang="ja-JP" b="1" dirty="0">
              <a:solidFill>
                <a:schemeClr val="tx1"/>
              </a:solidFill>
            </a:endParaRPr>
          </a:p>
          <a:p>
            <a:r>
              <a:rPr lang="ja-JP" altLang="en-US" b="1" dirty="0">
                <a:solidFill>
                  <a:schemeClr val="tx1"/>
                </a:solidFill>
              </a:rPr>
              <a:t>（重複部分）</a:t>
            </a:r>
            <a:endParaRPr lang="en-US" altLang="ja-JP" b="1" dirty="0">
              <a:solidFill>
                <a:schemeClr val="tx1"/>
              </a:solidFill>
            </a:endParaRPr>
          </a:p>
          <a:p>
            <a:r>
              <a:rPr lang="en-US" altLang="ja-JP" b="1" dirty="0">
                <a:solidFill>
                  <a:schemeClr val="tx1"/>
                </a:solidFill>
              </a:rPr>
              <a:t>= (1</a:t>
            </a:r>
            <a:r>
              <a:rPr lang="ja-JP" altLang="en-US" b="1" dirty="0">
                <a:solidFill>
                  <a:schemeClr val="tx1"/>
                </a:solidFill>
              </a:rPr>
              <a:t>記号順列の重複）＋（</a:t>
            </a:r>
            <a:r>
              <a:rPr lang="en-US" altLang="ja-JP" b="1" dirty="0">
                <a:solidFill>
                  <a:schemeClr val="tx1"/>
                </a:solidFill>
              </a:rPr>
              <a:t>2</a:t>
            </a:r>
            <a:r>
              <a:rPr lang="ja-JP" altLang="en-US" b="1" dirty="0">
                <a:solidFill>
                  <a:schemeClr val="tx1"/>
                </a:solidFill>
              </a:rPr>
              <a:t>記号順列の重複）＋</a:t>
            </a:r>
            <a:r>
              <a:rPr lang="en-US" altLang="ja-JP" b="1" dirty="0">
                <a:solidFill>
                  <a:schemeClr val="tx1"/>
                </a:solidFill>
              </a:rPr>
              <a:t>……</a:t>
            </a:r>
            <a:r>
              <a:rPr lang="ja-JP" altLang="en-US" b="1" dirty="0">
                <a:solidFill>
                  <a:schemeClr val="tx1"/>
                </a:solidFill>
              </a:rPr>
              <a:t>（</a:t>
            </a:r>
            <a:r>
              <a:rPr lang="en-US" altLang="ja-JP" b="1" dirty="0">
                <a:solidFill>
                  <a:schemeClr val="tx1"/>
                </a:solidFill>
              </a:rPr>
              <a:t>i-2</a:t>
            </a:r>
            <a:r>
              <a:rPr lang="ja-JP" altLang="en-US" b="1" dirty="0">
                <a:solidFill>
                  <a:schemeClr val="tx1"/>
                </a:solidFill>
              </a:rPr>
              <a:t>記号順列の重複）</a:t>
            </a:r>
            <a:endParaRPr lang="en-US" altLang="ja-JP" b="1" dirty="0">
              <a:solidFill>
                <a:schemeClr val="tx1"/>
              </a:solidFill>
            </a:endParaRPr>
          </a:p>
          <a:p>
            <a:r>
              <a:rPr lang="en-US" altLang="ja-JP" b="1" dirty="0">
                <a:solidFill>
                  <a:schemeClr val="tx1"/>
                </a:solidFill>
              </a:rPr>
              <a:t>= (i-1</a:t>
            </a:r>
            <a:r>
              <a:rPr lang="ja-JP" altLang="en-US" b="1" dirty="0">
                <a:solidFill>
                  <a:schemeClr val="tx1"/>
                </a:solidFill>
              </a:rPr>
              <a:t>種記号の選び方  </a:t>
            </a:r>
            <a:r>
              <a:rPr lang="en-US" altLang="ja-JP" b="1" dirty="0">
                <a:solidFill>
                  <a:schemeClr val="tx1"/>
                </a:solidFill>
              </a:rPr>
              <a:t>×  i-1</a:t>
            </a:r>
            <a:r>
              <a:rPr lang="ja-JP" altLang="en-US" b="1" dirty="0">
                <a:solidFill>
                  <a:schemeClr val="tx1"/>
                </a:solidFill>
              </a:rPr>
              <a:t>種で作れる</a:t>
            </a:r>
            <a:r>
              <a:rPr lang="en-US" altLang="ja-JP" b="1" dirty="0">
                <a:solidFill>
                  <a:schemeClr val="tx1"/>
                </a:solidFill>
              </a:rPr>
              <a:t>1</a:t>
            </a:r>
            <a:r>
              <a:rPr lang="ja-JP" altLang="en-US" b="1" dirty="0">
                <a:solidFill>
                  <a:schemeClr val="tx1"/>
                </a:solidFill>
              </a:rPr>
              <a:t>記号順列</a:t>
            </a:r>
            <a:r>
              <a:rPr lang="en-US" altLang="ja-JP" b="1" dirty="0">
                <a:solidFill>
                  <a:schemeClr val="tx1"/>
                </a:solidFill>
              </a:rPr>
              <a:t>)</a:t>
            </a:r>
            <a:r>
              <a:rPr lang="ja-JP" altLang="en-US" b="1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– </a:t>
            </a:r>
            <a:r>
              <a:rPr lang="en-US" altLang="ja-JP" b="1" dirty="0" err="1">
                <a:solidFill>
                  <a:schemeClr val="tx1"/>
                </a:solidFill>
              </a:rPr>
              <a:t>i</a:t>
            </a:r>
            <a:r>
              <a:rPr lang="ja-JP" altLang="en-US" b="1" dirty="0">
                <a:solidFill>
                  <a:schemeClr val="tx1"/>
                </a:solidFill>
              </a:rPr>
              <a:t>種で作れる</a:t>
            </a:r>
            <a:r>
              <a:rPr lang="en-US" altLang="ja-JP" b="1" dirty="0">
                <a:solidFill>
                  <a:schemeClr val="tx1"/>
                </a:solidFill>
              </a:rPr>
              <a:t>1</a:t>
            </a:r>
            <a:r>
              <a:rPr lang="ja-JP" altLang="en-US" b="1" dirty="0">
                <a:solidFill>
                  <a:schemeClr val="tx1"/>
                </a:solidFill>
              </a:rPr>
              <a:t>記号順列  </a:t>
            </a:r>
            <a:r>
              <a:rPr lang="en-US" altLang="ja-JP" b="1" dirty="0">
                <a:solidFill>
                  <a:schemeClr val="tx1"/>
                </a:solidFill>
              </a:rPr>
              <a:t>+ …</a:t>
            </a:r>
          </a:p>
          <a:p>
            <a:r>
              <a:rPr lang="en-US" altLang="ja-JP" b="1" dirty="0">
                <a:solidFill>
                  <a:schemeClr val="tx1"/>
                </a:solidFill>
              </a:rPr>
              <a:t>= Σ(</a:t>
            </a:r>
            <a:r>
              <a:rPr lang="en-US" altLang="ja-JP" b="1" dirty="0" err="1">
                <a:solidFill>
                  <a:schemeClr val="tx1"/>
                </a:solidFill>
              </a:rPr>
              <a:t>i</a:t>
            </a:r>
            <a:r>
              <a:rPr lang="en-US" altLang="ja-JP" b="1" dirty="0">
                <a:solidFill>
                  <a:schemeClr val="tx1"/>
                </a:solidFill>
              </a:rPr>
              <a:t> × k^(i-1) – </a:t>
            </a:r>
            <a:r>
              <a:rPr lang="en-US" altLang="ja-JP" b="1" dirty="0" err="1">
                <a:solidFill>
                  <a:schemeClr val="tx1"/>
                </a:solidFill>
              </a:rPr>
              <a:t>k^i</a:t>
            </a:r>
            <a:r>
              <a:rPr lang="en-US" altLang="ja-JP" b="1" dirty="0">
                <a:solidFill>
                  <a:schemeClr val="tx1"/>
                </a:solidFill>
              </a:rPr>
              <a:t>)</a:t>
            </a:r>
            <a:r>
              <a:rPr lang="ja-JP" altLang="en-US" b="1" dirty="0">
                <a:solidFill>
                  <a:schemeClr val="tx1"/>
                </a:solidFill>
              </a:rPr>
              <a:t>　　</a:t>
            </a:r>
            <a:r>
              <a:rPr lang="en-US" altLang="ja-JP" b="1" dirty="0">
                <a:solidFill>
                  <a:schemeClr val="tx1"/>
                </a:solidFill>
              </a:rPr>
              <a:t>(※k=1</a:t>
            </a:r>
            <a:r>
              <a:rPr lang="ja-JP" altLang="en-US" b="1" dirty="0">
                <a:solidFill>
                  <a:schemeClr val="tx1"/>
                </a:solidFill>
              </a:rPr>
              <a:t>から</a:t>
            </a:r>
            <a:r>
              <a:rPr lang="en-US" altLang="ja-JP" b="1" dirty="0">
                <a:solidFill>
                  <a:schemeClr val="tx1"/>
                </a:solidFill>
              </a:rPr>
              <a:t>i-2</a:t>
            </a:r>
            <a:r>
              <a:rPr lang="ja-JP" altLang="en-US" b="1" dirty="0">
                <a:solidFill>
                  <a:schemeClr val="tx1"/>
                </a:solidFill>
              </a:rPr>
              <a:t>まで）</a:t>
            </a:r>
            <a:endParaRPr lang="en-US" altLang="ja-JP" b="1" dirty="0">
              <a:solidFill>
                <a:schemeClr val="tx1"/>
              </a:solidFill>
            </a:endParaRPr>
          </a:p>
          <a:p>
            <a:endParaRPr lang="en-US" altLang="ja-JP" b="1" dirty="0">
              <a:solidFill>
                <a:schemeClr val="tx1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？？？？？？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00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DD94D6-EBCF-40E1-933D-B7F81717B06C}"/>
              </a:ext>
            </a:extLst>
          </p:cNvPr>
          <p:cNvSpPr txBox="1"/>
          <p:nvPr/>
        </p:nvSpPr>
        <p:spPr>
          <a:xfrm>
            <a:off x="1179430" y="780240"/>
            <a:ext cx="9833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/>
              <a:t>(4) </a:t>
            </a:r>
            <a:r>
              <a:rPr lang="ja-JP" altLang="en-US" sz="2400" b="1" dirty="0"/>
              <a:t>確率</a:t>
            </a:r>
            <a:r>
              <a:rPr lang="en-US" altLang="ja-JP" sz="2400" b="1" dirty="0"/>
              <a:t>p(0</a:t>
            </a:r>
            <a:r>
              <a:rPr lang="ja-JP" altLang="en-US" sz="2400" b="1" dirty="0"/>
              <a:t>≦</a:t>
            </a:r>
            <a:r>
              <a:rPr lang="en-US" altLang="ja-JP" sz="2400" b="1" dirty="0"/>
              <a:t>p</a:t>
            </a:r>
            <a:r>
              <a:rPr lang="ja-JP" altLang="en-US" sz="2400" b="1" dirty="0"/>
              <a:t>≦</a:t>
            </a:r>
            <a:r>
              <a:rPr lang="en-US" altLang="ja-JP" sz="2400" b="1" dirty="0"/>
              <a:t>1</a:t>
            </a:r>
            <a:r>
              <a:rPr lang="ja-JP" altLang="en-US" sz="2400" b="1" dirty="0"/>
              <a:t>）で景品が当たるくじがある。景品が</a:t>
            </a:r>
            <a:r>
              <a:rPr lang="en-US" altLang="ja-JP" sz="2400" b="1" dirty="0"/>
              <a:t>m</a:t>
            </a:r>
            <a:r>
              <a:rPr lang="ja-JP" altLang="en-US" sz="2400" b="1" dirty="0"/>
              <a:t>種類あり、</a:t>
            </a:r>
            <a:br>
              <a:rPr lang="en-US" altLang="ja-JP" sz="2400" b="1" dirty="0"/>
            </a:br>
            <a:r>
              <a:rPr lang="ja-JP" altLang="en-US" sz="2400" b="1" dirty="0"/>
              <a:t>このくじを</a:t>
            </a:r>
            <a:r>
              <a:rPr lang="en-US" altLang="ja-JP" sz="2400" b="1" dirty="0"/>
              <a:t>n</a:t>
            </a:r>
            <a:r>
              <a:rPr lang="ja-JP" altLang="en-US" sz="2400" b="1" dirty="0"/>
              <a:t>回引いた時、</a:t>
            </a:r>
            <a:r>
              <a:rPr lang="en-US" altLang="ja-JP" sz="2400" b="1" dirty="0" err="1"/>
              <a:t>i</a:t>
            </a:r>
            <a:r>
              <a:rPr lang="ja-JP" altLang="en-US" sz="2400" b="1" dirty="0"/>
              <a:t>（</a:t>
            </a:r>
            <a:r>
              <a:rPr lang="en-US" altLang="ja-JP" sz="2400" b="1" dirty="0"/>
              <a:t>1</a:t>
            </a:r>
            <a:r>
              <a:rPr lang="ja-JP" altLang="en-US" sz="2400" b="1" dirty="0"/>
              <a:t>≦</a:t>
            </a:r>
            <a:r>
              <a:rPr lang="en-US" altLang="ja-JP" sz="2400" b="1" dirty="0" err="1"/>
              <a:t>i</a:t>
            </a:r>
            <a:r>
              <a:rPr lang="ja-JP" altLang="en-US" sz="2400" b="1" dirty="0"/>
              <a:t>≦</a:t>
            </a:r>
            <a:r>
              <a:rPr lang="en-US" altLang="ja-JP" sz="2400" b="1" dirty="0"/>
              <a:t>m</a:t>
            </a:r>
            <a:r>
              <a:rPr lang="ja-JP" altLang="en-US" sz="2400" b="1" dirty="0"/>
              <a:t>）種類揃っている確率は？</a:t>
            </a:r>
            <a:endParaRPr lang="en-US" altLang="ja-JP" sz="2400" b="1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(4)(5)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解答例：順列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DA5F2C-2969-4E5F-AF96-8A1CA772A6D4}"/>
              </a:ext>
            </a:extLst>
          </p:cNvPr>
          <p:cNvSpPr/>
          <p:nvPr/>
        </p:nvSpPr>
        <p:spPr>
          <a:xfrm>
            <a:off x="152400" y="1757053"/>
            <a:ext cx="11887200" cy="16222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>
                <a:solidFill>
                  <a:schemeClr val="tx1"/>
                </a:solidFill>
              </a:rPr>
              <a:t>（求める確率）</a:t>
            </a:r>
            <a:br>
              <a:rPr lang="en-US" altLang="ja-JP" b="1" dirty="0">
                <a:solidFill>
                  <a:schemeClr val="tx1"/>
                </a:solidFill>
              </a:rPr>
            </a:br>
            <a:r>
              <a:rPr lang="en-US" altLang="ja-JP" b="1" dirty="0">
                <a:solidFill>
                  <a:schemeClr val="tx1"/>
                </a:solidFill>
              </a:rPr>
              <a:t>=Σ((n</a:t>
            </a:r>
            <a:r>
              <a:rPr lang="ja-JP" altLang="en-US" b="1" dirty="0">
                <a:solidFill>
                  <a:schemeClr val="tx1"/>
                </a:solidFill>
              </a:rPr>
              <a:t>回引いた時に景品が</a:t>
            </a:r>
            <a:r>
              <a:rPr lang="en-US" altLang="ja-JP" b="1" dirty="0">
                <a:solidFill>
                  <a:schemeClr val="tx1"/>
                </a:solidFill>
              </a:rPr>
              <a:t>j</a:t>
            </a:r>
            <a:r>
              <a:rPr lang="ja-JP" altLang="en-US" b="1" dirty="0">
                <a:solidFill>
                  <a:schemeClr val="tx1"/>
                </a:solidFill>
              </a:rPr>
              <a:t>回当たる確率）</a:t>
            </a:r>
            <a:r>
              <a:rPr lang="en-US" altLang="ja-JP" b="1" dirty="0">
                <a:solidFill>
                  <a:schemeClr val="tx1"/>
                </a:solidFill>
              </a:rPr>
              <a:t>× (j</a:t>
            </a:r>
            <a:r>
              <a:rPr lang="ja-JP" altLang="en-US" b="1" dirty="0">
                <a:solidFill>
                  <a:schemeClr val="tx1"/>
                </a:solidFill>
              </a:rPr>
              <a:t>回引いた時に</a:t>
            </a:r>
            <a:r>
              <a:rPr lang="en-US" altLang="ja-JP" b="1" dirty="0">
                <a:solidFill>
                  <a:schemeClr val="tx1"/>
                </a:solidFill>
              </a:rPr>
              <a:t>i</a:t>
            </a:r>
            <a:r>
              <a:rPr lang="ja-JP" altLang="en-US" b="1" dirty="0">
                <a:solidFill>
                  <a:schemeClr val="tx1"/>
                </a:solidFill>
              </a:rPr>
              <a:t>種類揃っている確率</a:t>
            </a:r>
            <a:r>
              <a:rPr lang="en-US" altLang="ja-JP" b="1" dirty="0">
                <a:solidFill>
                  <a:schemeClr val="tx1"/>
                </a:solidFill>
              </a:rPr>
              <a:t>))   (j = 0</a:t>
            </a:r>
            <a:r>
              <a:rPr lang="ja-JP" altLang="en-US" b="1" dirty="0">
                <a:solidFill>
                  <a:schemeClr val="tx1"/>
                </a:solidFill>
              </a:rPr>
              <a:t>→</a:t>
            </a:r>
            <a:r>
              <a:rPr lang="en-US" altLang="ja-JP" b="1" dirty="0">
                <a:solidFill>
                  <a:schemeClr val="tx1"/>
                </a:solidFill>
              </a:rPr>
              <a:t> n)</a:t>
            </a:r>
          </a:p>
          <a:p>
            <a:endParaRPr lang="en-US" altLang="ja-JP" b="1" dirty="0">
              <a:solidFill>
                <a:schemeClr val="tx1"/>
              </a:solidFill>
            </a:endParaRPr>
          </a:p>
          <a:p>
            <a:r>
              <a:rPr lang="ja-JP" altLang="en-US" b="1" dirty="0">
                <a:solidFill>
                  <a:schemeClr val="tx1"/>
                </a:solidFill>
              </a:rPr>
              <a:t>因数の左側は「成功確率</a:t>
            </a:r>
            <a:r>
              <a:rPr lang="en-US" altLang="ja-JP" b="1" dirty="0">
                <a:solidFill>
                  <a:schemeClr val="tx1"/>
                </a:solidFill>
              </a:rPr>
              <a:t>p</a:t>
            </a:r>
            <a:r>
              <a:rPr lang="ja-JP" altLang="en-US" b="1" dirty="0">
                <a:solidFill>
                  <a:schemeClr val="tx1"/>
                </a:solidFill>
              </a:rPr>
              <a:t>のベルヌーイ試行を</a:t>
            </a:r>
            <a:r>
              <a:rPr lang="en-US" altLang="ja-JP" b="1" dirty="0">
                <a:solidFill>
                  <a:schemeClr val="tx1"/>
                </a:solidFill>
              </a:rPr>
              <a:t>n</a:t>
            </a:r>
            <a:r>
              <a:rPr lang="ja-JP" altLang="en-US" b="1" dirty="0">
                <a:solidFill>
                  <a:schemeClr val="tx1"/>
                </a:solidFill>
              </a:rPr>
              <a:t>回行って</a:t>
            </a:r>
            <a:r>
              <a:rPr lang="en-US" altLang="ja-JP" b="1" dirty="0">
                <a:solidFill>
                  <a:schemeClr val="tx1"/>
                </a:solidFill>
              </a:rPr>
              <a:t>j</a:t>
            </a:r>
            <a:r>
              <a:rPr lang="ja-JP" altLang="en-US" b="1" dirty="0">
                <a:solidFill>
                  <a:schemeClr val="tx1"/>
                </a:solidFill>
              </a:rPr>
              <a:t>回成功する確率」なので、</a:t>
            </a:r>
            <a:r>
              <a:rPr lang="en-US" altLang="ja-JP" b="1" dirty="0" err="1">
                <a:solidFill>
                  <a:schemeClr val="tx1"/>
                </a:solidFill>
              </a:rPr>
              <a:t>nCj</a:t>
            </a:r>
            <a:r>
              <a:rPr lang="en-US" altLang="ja-JP" b="1" dirty="0">
                <a:solidFill>
                  <a:schemeClr val="tx1"/>
                </a:solidFill>
              </a:rPr>
              <a:t> ×</a:t>
            </a:r>
            <a:r>
              <a:rPr lang="en-US" altLang="ja-JP" b="1" dirty="0" err="1">
                <a:solidFill>
                  <a:schemeClr val="tx1"/>
                </a:solidFill>
              </a:rPr>
              <a:t>p^j</a:t>
            </a:r>
            <a:r>
              <a:rPr lang="en-US" altLang="ja-JP" b="1" dirty="0">
                <a:solidFill>
                  <a:schemeClr val="tx1"/>
                </a:solidFill>
              </a:rPr>
              <a:t> (1-p)^n-j</a:t>
            </a:r>
          </a:p>
          <a:p>
            <a:r>
              <a:rPr lang="ja-JP" altLang="en-US" b="1" dirty="0">
                <a:solidFill>
                  <a:schemeClr val="tx1"/>
                </a:solidFill>
              </a:rPr>
              <a:t>因数の右側は</a:t>
            </a:r>
            <a:r>
              <a:rPr lang="en-US" altLang="ja-JP" b="1" dirty="0">
                <a:solidFill>
                  <a:schemeClr val="tx1"/>
                </a:solidFill>
              </a:rPr>
              <a:t>(3)</a:t>
            </a:r>
            <a:r>
              <a:rPr lang="ja-JP" altLang="en-US" b="1" dirty="0">
                <a:solidFill>
                  <a:schemeClr val="tx1"/>
                </a:solidFill>
              </a:rPr>
              <a:t>の解。したがって</a:t>
            </a:r>
            <a:r>
              <a:rPr lang="en-US" altLang="ja-JP" b="1" dirty="0">
                <a:solidFill>
                  <a:schemeClr val="tx1"/>
                </a:solidFill>
              </a:rPr>
              <a:t>(3)</a:t>
            </a:r>
            <a:r>
              <a:rPr lang="ja-JP" altLang="en-US" b="1" dirty="0">
                <a:solidFill>
                  <a:schemeClr val="tx1"/>
                </a:solidFill>
              </a:rPr>
              <a:t>の一般解が求まれば</a:t>
            </a:r>
            <a:r>
              <a:rPr lang="en-US" altLang="ja-JP" b="1" dirty="0">
                <a:solidFill>
                  <a:schemeClr val="tx1"/>
                </a:solidFill>
              </a:rPr>
              <a:t>(4)</a:t>
            </a:r>
            <a:r>
              <a:rPr lang="ja-JP" altLang="en-US" b="1" dirty="0">
                <a:solidFill>
                  <a:schemeClr val="tx1"/>
                </a:solidFill>
              </a:rPr>
              <a:t>の一般解は直ちに求まる。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FB0734-F31F-4521-8AD4-D9EF61352E70}"/>
              </a:ext>
            </a:extLst>
          </p:cNvPr>
          <p:cNvSpPr txBox="1"/>
          <p:nvPr/>
        </p:nvSpPr>
        <p:spPr>
          <a:xfrm>
            <a:off x="1064644" y="3632028"/>
            <a:ext cx="100627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/>
              <a:t>(5) </a:t>
            </a:r>
            <a:r>
              <a:rPr lang="ja-JP" altLang="en-US" sz="2400" b="1" dirty="0"/>
              <a:t>確率</a:t>
            </a:r>
            <a:r>
              <a:rPr lang="en-US" altLang="ja-JP" sz="2400" b="1" dirty="0"/>
              <a:t>p1</a:t>
            </a:r>
            <a:r>
              <a:rPr lang="ja-JP" altLang="en-US" sz="2400" b="1" dirty="0"/>
              <a:t>で景品</a:t>
            </a:r>
            <a:r>
              <a:rPr lang="en-US" altLang="ja-JP" sz="2400" b="1" dirty="0"/>
              <a:t>A</a:t>
            </a:r>
            <a:r>
              <a:rPr lang="ja-JP" altLang="en-US" sz="2400" b="1" dirty="0"/>
              <a:t>、確率</a:t>
            </a:r>
            <a:r>
              <a:rPr lang="en-US" altLang="ja-JP" sz="2400" b="1" dirty="0"/>
              <a:t>p2</a:t>
            </a:r>
            <a:r>
              <a:rPr lang="ja-JP" altLang="en-US" sz="2400" b="1" dirty="0"/>
              <a:t>で景品</a:t>
            </a:r>
            <a:r>
              <a:rPr lang="en-US" altLang="ja-JP" sz="2400" b="1" dirty="0"/>
              <a:t>B</a:t>
            </a:r>
            <a:r>
              <a:rPr lang="ja-JP" altLang="en-US" sz="2400" b="1" dirty="0"/>
              <a:t>、確率</a:t>
            </a:r>
            <a:r>
              <a:rPr lang="en-US" altLang="ja-JP" sz="2400" b="1" dirty="0"/>
              <a:t>p3</a:t>
            </a:r>
            <a:r>
              <a:rPr lang="ja-JP" altLang="en-US" sz="2400" b="1" dirty="0"/>
              <a:t>で景品</a:t>
            </a:r>
            <a:r>
              <a:rPr lang="en-US" altLang="ja-JP" sz="2400" b="1" dirty="0"/>
              <a:t>C</a:t>
            </a:r>
            <a:r>
              <a:rPr lang="ja-JP" altLang="en-US" sz="2400" b="1" dirty="0"/>
              <a:t>が当たるくじがある。</a:t>
            </a:r>
            <a:r>
              <a:rPr kumimoji="1" lang="ja-JP" altLang="en-US" sz="2400" b="1" dirty="0"/>
              <a:t>景品</a:t>
            </a:r>
            <a:r>
              <a:rPr kumimoji="1" lang="en-US" altLang="ja-JP" sz="2400" b="1" dirty="0"/>
              <a:t>A</a:t>
            </a:r>
            <a:r>
              <a:rPr kumimoji="1" lang="ja-JP" altLang="en-US" sz="2400" b="1" dirty="0"/>
              <a:t>は</a:t>
            </a:r>
            <a:r>
              <a:rPr kumimoji="1" lang="en-US" altLang="ja-JP" sz="2400" b="1" dirty="0" err="1"/>
              <a:t>m_a</a:t>
            </a:r>
            <a:r>
              <a:rPr kumimoji="1" lang="ja-JP" altLang="en-US" sz="2400" b="1" dirty="0"/>
              <a:t>種類、景品</a:t>
            </a:r>
            <a:r>
              <a:rPr kumimoji="1" lang="en-US" altLang="ja-JP" sz="2400" b="1" dirty="0"/>
              <a:t>B</a:t>
            </a:r>
            <a:r>
              <a:rPr kumimoji="1" lang="ja-JP" altLang="en-US" sz="2400" b="1" dirty="0"/>
              <a:t>は</a:t>
            </a:r>
            <a:r>
              <a:rPr lang="en-US" altLang="ja-JP" sz="2400" b="1" dirty="0" err="1"/>
              <a:t>m_b</a:t>
            </a:r>
            <a:r>
              <a:rPr lang="ja-JP" altLang="en-US" sz="2400" b="1" dirty="0"/>
              <a:t>種類、景品</a:t>
            </a:r>
            <a:r>
              <a:rPr lang="en-US" altLang="ja-JP" sz="2400" b="1" dirty="0"/>
              <a:t>C</a:t>
            </a:r>
            <a:r>
              <a:rPr lang="ja-JP" altLang="en-US" sz="2400" b="1" dirty="0"/>
              <a:t>は</a:t>
            </a:r>
            <a:r>
              <a:rPr lang="en-US" altLang="ja-JP" sz="2400" b="1" dirty="0" err="1"/>
              <a:t>m_c</a:t>
            </a:r>
            <a:r>
              <a:rPr lang="ja-JP" altLang="en-US" sz="2400" b="1" dirty="0"/>
              <a:t>種類ある。</a:t>
            </a:r>
            <a:endParaRPr lang="en-US" altLang="ja-JP" sz="2400" b="1" dirty="0"/>
          </a:p>
          <a:p>
            <a:r>
              <a:rPr kumimoji="1" lang="ja-JP" altLang="en-US" sz="2400" b="1" dirty="0"/>
              <a:t>このくじを</a:t>
            </a:r>
            <a:r>
              <a:rPr lang="en-US" altLang="ja-JP" sz="2400" b="1" dirty="0"/>
              <a:t>n</a:t>
            </a:r>
            <a:r>
              <a:rPr lang="ja-JP" altLang="en-US" sz="2400" b="1" dirty="0"/>
              <a:t>回引いた時、各景品をコンプリートしている確率はそれぞれいくつ？</a:t>
            </a:r>
            <a:endParaRPr lang="en-US" altLang="ja-JP" sz="24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C78A537-89CB-42C1-9C8A-B2A7EC118983}"/>
              </a:ext>
            </a:extLst>
          </p:cNvPr>
          <p:cNvSpPr/>
          <p:nvPr/>
        </p:nvSpPr>
        <p:spPr>
          <a:xfrm>
            <a:off x="152400" y="5174813"/>
            <a:ext cx="11887200" cy="14389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>
                <a:solidFill>
                  <a:schemeClr val="tx1"/>
                </a:solidFill>
              </a:rPr>
              <a:t>。</a:t>
            </a:r>
            <a:r>
              <a:rPr lang="en-US" altLang="ja-JP" b="1" dirty="0">
                <a:solidFill>
                  <a:schemeClr val="tx1"/>
                </a:solidFill>
              </a:rPr>
              <a:t>(4)</a:t>
            </a:r>
            <a:r>
              <a:rPr lang="ja-JP" altLang="en-US" b="1" dirty="0">
                <a:solidFill>
                  <a:schemeClr val="tx1"/>
                </a:solidFill>
              </a:rPr>
              <a:t>にそれぞれ代入するだけ。</a:t>
            </a:r>
            <a:r>
              <a:rPr lang="ja-JP" altLang="en-US" b="1" dirty="0">
                <a:solidFill>
                  <a:srgbClr val="FF0000"/>
                </a:solidFill>
              </a:rPr>
              <a:t>結論として、</a:t>
            </a:r>
            <a:r>
              <a:rPr lang="en-US" altLang="ja-JP" b="1" dirty="0">
                <a:solidFill>
                  <a:srgbClr val="FF0000"/>
                </a:solidFill>
              </a:rPr>
              <a:t>(3)</a:t>
            </a:r>
            <a:r>
              <a:rPr lang="ja-JP" altLang="en-US" b="1" dirty="0">
                <a:solidFill>
                  <a:srgbClr val="FF0000"/>
                </a:solidFill>
              </a:rPr>
              <a:t>の一般解が求まればコンプ率の一般解は求まると予想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38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899C4F6-1723-4B83-8A1F-6C4DCC699D04}"/>
              </a:ext>
            </a:extLst>
          </p:cNvPr>
          <p:cNvSpPr/>
          <p:nvPr/>
        </p:nvSpPr>
        <p:spPr>
          <a:xfrm>
            <a:off x="2743918" y="1549400"/>
            <a:ext cx="753534" cy="7535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1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5168188-FA40-4E04-BF84-36E8497F52D9}"/>
              </a:ext>
            </a:extLst>
          </p:cNvPr>
          <p:cNvSpPr/>
          <p:nvPr/>
        </p:nvSpPr>
        <p:spPr>
          <a:xfrm>
            <a:off x="2743918" y="2825749"/>
            <a:ext cx="753534" cy="7535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2</a:t>
            </a:r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E21D4D-048D-4D2C-9B75-68D464FB4172}"/>
              </a:ext>
            </a:extLst>
          </p:cNvPr>
          <p:cNvSpPr/>
          <p:nvPr/>
        </p:nvSpPr>
        <p:spPr>
          <a:xfrm>
            <a:off x="2743918" y="4102099"/>
            <a:ext cx="753534" cy="7535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3</a:t>
            </a:r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463C700-7F76-4581-9ADA-D034DCCC51F3}"/>
              </a:ext>
            </a:extLst>
          </p:cNvPr>
          <p:cNvSpPr txBox="1"/>
          <p:nvPr/>
        </p:nvSpPr>
        <p:spPr>
          <a:xfrm>
            <a:off x="3724156" y="160300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ja-JP" altLang="en-US" sz="3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題材と結論</a:t>
            </a:r>
            <a:endParaRPr kumimoji="1" lang="ja-JP" alt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5EDC89-4EEF-4894-8E16-30B9D6442FC3}"/>
              </a:ext>
            </a:extLst>
          </p:cNvPr>
          <p:cNvSpPr txBox="1"/>
          <p:nvPr/>
        </p:nvSpPr>
        <p:spPr>
          <a:xfrm>
            <a:off x="3640310" y="287935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ja-JP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求解に用いた計算式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296C765-4396-4763-AE35-9902D6C2C492}"/>
              </a:ext>
            </a:extLst>
          </p:cNvPr>
          <p:cNvSpPr txBox="1"/>
          <p:nvPr/>
        </p:nvSpPr>
        <p:spPr>
          <a:xfrm>
            <a:off x="3723438" y="543205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ja-JP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一般項の考察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C514165-4BC6-4DDE-B9C3-0742FADD1BA8}"/>
              </a:ext>
            </a:extLst>
          </p:cNvPr>
          <p:cNvSpPr/>
          <p:nvPr/>
        </p:nvSpPr>
        <p:spPr>
          <a:xfrm>
            <a:off x="2743918" y="5378449"/>
            <a:ext cx="753534" cy="7535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4</a:t>
            </a:r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A958FE7-63F0-4323-8DBD-CDCD7E565960}"/>
              </a:ext>
            </a:extLst>
          </p:cNvPr>
          <p:cNvSpPr txBox="1"/>
          <p:nvPr/>
        </p:nvSpPr>
        <p:spPr>
          <a:xfrm>
            <a:off x="3723438" y="4155699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ja-JP" altLang="en-US" sz="3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公開プログラムの使用方法</a:t>
            </a:r>
            <a:endParaRPr kumimoji="1" lang="ja-JP" alt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B5424C4-81C2-4144-BED0-47BCE565487C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01F088A-681F-4C9B-B083-F255C4437E65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目次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BC59A6D-F97F-4F62-A90E-B1C18AF725FD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6043C7E-A29C-4DFD-AAE3-3EA2E5C509D6}"/>
              </a:ext>
            </a:extLst>
          </p:cNvPr>
          <p:cNvSpPr/>
          <p:nvPr/>
        </p:nvSpPr>
        <p:spPr>
          <a:xfrm>
            <a:off x="2334126" y="2531327"/>
            <a:ext cx="7652085" cy="39615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04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DD94D6-EBCF-40E1-933D-B7F81717B06C}"/>
              </a:ext>
            </a:extLst>
          </p:cNvPr>
          <p:cNvSpPr txBox="1"/>
          <p:nvPr/>
        </p:nvSpPr>
        <p:spPr>
          <a:xfrm>
            <a:off x="583906" y="595466"/>
            <a:ext cx="11024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b="1" dirty="0"/>
              <a:t>以下の表のような</a:t>
            </a:r>
            <a:r>
              <a:rPr kumimoji="1" lang="ja-JP" altLang="en-US" sz="2800" b="1" dirty="0"/>
              <a:t>ガチャを</a:t>
            </a:r>
            <a:r>
              <a:rPr kumimoji="1" lang="en-US" altLang="ja-JP" sz="2800" b="1" dirty="0"/>
              <a:t>n</a:t>
            </a:r>
            <a:r>
              <a:rPr kumimoji="1" lang="ja-JP" altLang="en-US" sz="2800" b="1" dirty="0"/>
              <a:t>回引いた時の、次の</a:t>
            </a:r>
            <a:r>
              <a:rPr kumimoji="1" lang="en-US" altLang="ja-JP" sz="2800" b="1" dirty="0"/>
              <a:t>2</a:t>
            </a:r>
            <a:r>
              <a:rPr kumimoji="1" lang="ja-JP" altLang="en-US" sz="2800" b="1" dirty="0"/>
              <a:t>つの確率を求める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問題設定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8EFAF555-8A72-4A5D-BBE7-14B25D7FB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353576"/>
              </p:ext>
            </p:extLst>
          </p:nvPr>
        </p:nvGraphicFramePr>
        <p:xfrm>
          <a:off x="3012826" y="2195904"/>
          <a:ext cx="5773287" cy="3941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429">
                  <a:extLst>
                    <a:ext uri="{9D8B030D-6E8A-4147-A177-3AD203B41FA5}">
                      <a16:colId xmlns:a16="http://schemas.microsoft.com/office/drawing/2014/main" val="3167651708"/>
                    </a:ext>
                  </a:extLst>
                </a:gridCol>
                <a:gridCol w="1924429">
                  <a:extLst>
                    <a:ext uri="{9D8B030D-6E8A-4147-A177-3AD203B41FA5}">
                      <a16:colId xmlns:a16="http://schemas.microsoft.com/office/drawing/2014/main" val="4172968032"/>
                    </a:ext>
                  </a:extLst>
                </a:gridCol>
                <a:gridCol w="1924429">
                  <a:extLst>
                    <a:ext uri="{9D8B030D-6E8A-4147-A177-3AD203B41FA5}">
                      <a16:colId xmlns:a16="http://schemas.microsoft.com/office/drawing/2014/main" val="899503222"/>
                    </a:ext>
                  </a:extLst>
                </a:gridCol>
              </a:tblGrid>
              <a:tr h="48338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賞</a:t>
                      </a:r>
                      <a:endParaRPr kumimoji="1" lang="en-US" altLang="ja-JP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確率（</a:t>
                      </a:r>
                      <a:r>
                        <a:rPr kumimoji="1" lang="en-US" altLang="ja-JP" sz="2400" dirty="0"/>
                        <a:t>%</a:t>
                      </a:r>
                      <a:r>
                        <a:rPr kumimoji="1" lang="ja-JP" altLang="en-US" sz="24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種類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36983"/>
                  </a:ext>
                </a:extLst>
              </a:tr>
              <a:tr h="49406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激レア賞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992377"/>
                  </a:ext>
                </a:extLst>
              </a:tr>
              <a:tr h="49406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レア賞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0.6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341121"/>
                  </a:ext>
                </a:extLst>
              </a:tr>
              <a:tr h="4940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A</a:t>
                      </a:r>
                      <a:r>
                        <a:rPr kumimoji="1" lang="ja-JP" altLang="en-US" sz="2400" dirty="0"/>
                        <a:t>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34947"/>
                  </a:ext>
                </a:extLst>
              </a:tr>
              <a:tr h="4940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B</a:t>
                      </a:r>
                      <a:r>
                        <a:rPr kumimoji="1" lang="ja-JP" altLang="en-US" sz="2400" dirty="0"/>
                        <a:t>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8.0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672560"/>
                  </a:ext>
                </a:extLst>
              </a:tr>
              <a:tr h="4940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C</a:t>
                      </a:r>
                      <a:r>
                        <a:rPr kumimoji="1" lang="ja-JP" altLang="en-US" sz="2400" dirty="0"/>
                        <a:t>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20.0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9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45278"/>
                  </a:ext>
                </a:extLst>
              </a:tr>
              <a:tr h="4940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D</a:t>
                      </a:r>
                      <a:r>
                        <a:rPr kumimoji="1" lang="ja-JP" altLang="en-US" sz="2400" dirty="0"/>
                        <a:t>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15.0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5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44092"/>
                  </a:ext>
                </a:extLst>
              </a:tr>
              <a:tr h="4940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E</a:t>
                      </a:r>
                      <a:r>
                        <a:rPr kumimoji="1" lang="ja-JP" altLang="en-US" sz="2400" dirty="0"/>
                        <a:t>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55.0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10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274145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9E36023-B04A-4DC8-B0B1-8B0692722EEB}"/>
              </a:ext>
            </a:extLst>
          </p:cNvPr>
          <p:cNvSpPr txBox="1"/>
          <p:nvPr/>
        </p:nvSpPr>
        <p:spPr>
          <a:xfrm>
            <a:off x="3393015" y="6370338"/>
            <a:ext cx="501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※</a:t>
            </a:r>
            <a:r>
              <a:rPr lang="ja-JP" altLang="en-US" b="1" dirty="0"/>
              <a:t>例えば</a:t>
            </a:r>
            <a:r>
              <a:rPr lang="en-US" altLang="ja-JP" b="1" dirty="0"/>
              <a:t>E</a:t>
            </a:r>
            <a:r>
              <a:rPr lang="ja-JP" altLang="en-US" b="1" dirty="0"/>
              <a:t>賞の特定の種類が当たる確率は</a:t>
            </a:r>
            <a:r>
              <a:rPr lang="en-US" altLang="ja-JP" b="1" dirty="0"/>
              <a:t>5.5%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DCEAE3-0B6F-4981-A763-366EF72293DA}"/>
              </a:ext>
            </a:extLst>
          </p:cNvPr>
          <p:cNvSpPr txBox="1"/>
          <p:nvPr/>
        </p:nvSpPr>
        <p:spPr>
          <a:xfrm>
            <a:off x="2356407" y="1118686"/>
            <a:ext cx="79919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3200" b="1" dirty="0"/>
              <a:t>① ある賞を最低</a:t>
            </a:r>
            <a:r>
              <a:rPr kumimoji="1" lang="en-US" altLang="ja-JP" sz="3200" b="1" dirty="0"/>
              <a:t>1</a:t>
            </a:r>
            <a:r>
              <a:rPr lang="ja-JP" altLang="en-US" sz="3200" b="1" dirty="0"/>
              <a:t>個引ける確率</a:t>
            </a:r>
            <a:br>
              <a:rPr kumimoji="1" lang="en-US" altLang="ja-JP" sz="3200" b="1" dirty="0"/>
            </a:br>
            <a:r>
              <a:rPr kumimoji="1" lang="ja-JP" altLang="en-US" sz="3200" b="1" dirty="0"/>
              <a:t>② ある賞をコンプリートしている確率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3354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DD94D6-EBCF-40E1-933D-B7F81717B06C}"/>
              </a:ext>
            </a:extLst>
          </p:cNvPr>
          <p:cNvSpPr txBox="1"/>
          <p:nvPr/>
        </p:nvSpPr>
        <p:spPr>
          <a:xfrm>
            <a:off x="1832837" y="672487"/>
            <a:ext cx="85263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B</a:t>
            </a:r>
            <a:r>
              <a:rPr kumimoji="1" lang="ja-JP" altLang="en-US" sz="2800" b="1" dirty="0"/>
              <a:t>賞以上狙いは</a:t>
            </a:r>
            <a:r>
              <a:rPr kumimoji="1" lang="en-US" altLang="ja-JP" sz="2800" b="1" dirty="0"/>
              <a:t>20-40</a:t>
            </a:r>
            <a:r>
              <a:rPr kumimoji="1" lang="ja-JP" altLang="en-US" sz="2800" b="1" dirty="0"/>
              <a:t>連</a:t>
            </a:r>
            <a:r>
              <a:rPr lang="ja-JP" altLang="en-US" sz="2800" b="1" dirty="0"/>
              <a:t>（</a:t>
            </a:r>
            <a:r>
              <a:rPr lang="en-US" altLang="ja-JP" sz="2800" b="1" dirty="0"/>
              <a:t>87.8%-98.5%</a:t>
            </a:r>
            <a:r>
              <a:rPr lang="ja-JP" altLang="en-US" sz="2800" b="1" dirty="0"/>
              <a:t>）が目安</a:t>
            </a:r>
            <a:br>
              <a:rPr lang="en-US" altLang="ja-JP" sz="2800" b="1" dirty="0"/>
            </a:br>
            <a:r>
              <a:rPr lang="en-US" altLang="ja-JP" sz="2800" b="1" dirty="0">
                <a:solidFill>
                  <a:srgbClr val="0070C0"/>
                </a:solidFill>
              </a:rPr>
              <a:t>A</a:t>
            </a:r>
            <a:r>
              <a:rPr lang="ja-JP" altLang="en-US" sz="2800" b="1" dirty="0">
                <a:solidFill>
                  <a:srgbClr val="0070C0"/>
                </a:solidFill>
              </a:rPr>
              <a:t>賞</a:t>
            </a:r>
            <a:r>
              <a:rPr lang="ja-JP" altLang="en-US" sz="2800" b="1" dirty="0"/>
              <a:t>以上狙いは</a:t>
            </a:r>
            <a:r>
              <a:rPr lang="en-US" altLang="ja-JP" sz="2800" b="1" dirty="0"/>
              <a:t>60-140</a:t>
            </a:r>
            <a:r>
              <a:rPr lang="ja-JP" altLang="en-US" sz="2800" b="1" dirty="0"/>
              <a:t>連（</a:t>
            </a:r>
            <a:r>
              <a:rPr lang="en-US" altLang="ja-JP" sz="2800" b="1" dirty="0"/>
              <a:t>70.2%-94.1%</a:t>
            </a:r>
            <a:r>
              <a:rPr lang="ja-JP" altLang="en-US" sz="2800" b="1" dirty="0"/>
              <a:t>）が目安</a:t>
            </a:r>
            <a:br>
              <a:rPr lang="en-US" altLang="ja-JP" sz="2800" b="1" dirty="0"/>
            </a:br>
            <a:r>
              <a:rPr kumimoji="1" lang="ja-JP" altLang="en-US" sz="2800" b="1" dirty="0">
                <a:solidFill>
                  <a:srgbClr val="FF0000"/>
                </a:solidFill>
              </a:rPr>
              <a:t>レア</a:t>
            </a:r>
            <a:r>
              <a:rPr lang="ja-JP" altLang="en-US" sz="2800" b="1" dirty="0">
                <a:solidFill>
                  <a:srgbClr val="FF0000"/>
                </a:solidFill>
              </a:rPr>
              <a:t>賞</a:t>
            </a:r>
            <a:r>
              <a:rPr lang="ja-JP" altLang="en-US" sz="2800" b="1" dirty="0"/>
              <a:t>以上は沼だが、</a:t>
            </a:r>
            <a:r>
              <a:rPr lang="en-US" altLang="ja-JP" sz="2800" b="1" dirty="0"/>
              <a:t>300</a:t>
            </a:r>
            <a:r>
              <a:rPr lang="ja-JP" altLang="en-US" sz="2800" b="1" dirty="0"/>
              <a:t>連で</a:t>
            </a:r>
            <a:r>
              <a:rPr lang="en-US" altLang="ja-JP" sz="2800" b="1" dirty="0"/>
              <a:t>90%</a:t>
            </a:r>
            <a:r>
              <a:rPr lang="ja-JP" altLang="en-US" sz="2800" b="1" dirty="0"/>
              <a:t>超える想定</a:t>
            </a:r>
            <a:endParaRPr kumimoji="1" lang="ja-JP" altLang="en-US" sz="2800" b="1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○賞を少なくとも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1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個引ける確率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3EB1F90-E277-45BA-97CD-FE0790E8A3B3}"/>
              </a:ext>
            </a:extLst>
          </p:cNvPr>
          <p:cNvSpPr/>
          <p:nvPr/>
        </p:nvSpPr>
        <p:spPr>
          <a:xfrm>
            <a:off x="1208515" y="2311124"/>
            <a:ext cx="1156998" cy="400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100%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A4E8D21-012C-4D18-8022-E06932C90094}"/>
              </a:ext>
            </a:extLst>
          </p:cNvPr>
          <p:cNvSpPr/>
          <p:nvPr/>
        </p:nvSpPr>
        <p:spPr>
          <a:xfrm>
            <a:off x="1208515" y="2926279"/>
            <a:ext cx="1156998" cy="400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80%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F0544A6-D66F-4CF5-B2F2-FB3CAD310BCC}"/>
              </a:ext>
            </a:extLst>
          </p:cNvPr>
          <p:cNvSpPr/>
          <p:nvPr/>
        </p:nvSpPr>
        <p:spPr>
          <a:xfrm>
            <a:off x="1208515" y="3596203"/>
            <a:ext cx="1156998" cy="400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60%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80B74A7-11B5-4F04-B77A-C704A4784662}"/>
              </a:ext>
            </a:extLst>
          </p:cNvPr>
          <p:cNvSpPr/>
          <p:nvPr/>
        </p:nvSpPr>
        <p:spPr>
          <a:xfrm>
            <a:off x="1208515" y="4247972"/>
            <a:ext cx="1156998" cy="400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40%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FE0FFB-6A76-4C7B-BA1D-13407E434CD3}"/>
              </a:ext>
            </a:extLst>
          </p:cNvPr>
          <p:cNvSpPr/>
          <p:nvPr/>
        </p:nvSpPr>
        <p:spPr>
          <a:xfrm>
            <a:off x="1208515" y="4901724"/>
            <a:ext cx="1156998" cy="400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20%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32" name="グラフ 31">
            <a:extLst>
              <a:ext uri="{FF2B5EF4-FFF2-40B4-BE49-F238E27FC236}">
                <a16:creationId xmlns:a16="http://schemas.microsoft.com/office/drawing/2014/main" id="{31F97E74-9A40-4F08-8EB7-1C12744655C4}"/>
              </a:ext>
            </a:extLst>
          </p:cNvPr>
          <p:cNvGraphicFramePr>
            <a:graphicFrameLocks/>
          </p:cNvGraphicFramePr>
          <p:nvPr/>
        </p:nvGraphicFramePr>
        <p:xfrm>
          <a:off x="2753472" y="2178933"/>
          <a:ext cx="7243281" cy="4138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05123AE-B264-447D-88EF-5231F0A5A938}"/>
              </a:ext>
            </a:extLst>
          </p:cNvPr>
          <p:cNvSpPr/>
          <p:nvPr/>
        </p:nvSpPr>
        <p:spPr>
          <a:xfrm>
            <a:off x="9890589" y="5771324"/>
            <a:ext cx="1156998" cy="400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回した回数</a:t>
            </a:r>
          </a:p>
        </p:txBody>
      </p:sp>
    </p:spTree>
    <p:extLst>
      <p:ext uri="{BB962C8B-B14F-4D97-AF65-F5344CB8AC3E}">
        <p14:creationId xmlns:p14="http://schemas.microsoft.com/office/powerpoint/2010/main" val="358434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DD94D6-EBCF-40E1-933D-B7F81717B06C}"/>
              </a:ext>
            </a:extLst>
          </p:cNvPr>
          <p:cNvSpPr txBox="1"/>
          <p:nvPr/>
        </p:nvSpPr>
        <p:spPr>
          <a:xfrm>
            <a:off x="2924886" y="648289"/>
            <a:ext cx="6669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特に</a:t>
            </a:r>
            <a:r>
              <a:rPr kumimoji="1" lang="en-US" altLang="ja-JP" sz="2800" b="1" dirty="0"/>
              <a:t>9</a:t>
            </a:r>
            <a:r>
              <a:rPr kumimoji="1" lang="ja-JP" altLang="en-US" sz="2800" b="1" dirty="0"/>
              <a:t>種ある</a:t>
            </a:r>
            <a:r>
              <a:rPr kumimoji="1" lang="en-US" altLang="ja-JP" sz="2800" b="1" dirty="0">
                <a:solidFill>
                  <a:schemeClr val="accent2"/>
                </a:solidFill>
              </a:rPr>
              <a:t>C</a:t>
            </a:r>
            <a:r>
              <a:rPr kumimoji="1" lang="ja-JP" altLang="en-US" sz="2800" b="1" dirty="0">
                <a:solidFill>
                  <a:schemeClr val="accent2"/>
                </a:solidFill>
              </a:rPr>
              <a:t>賞</a:t>
            </a:r>
            <a:r>
              <a:rPr kumimoji="1" lang="ja-JP" altLang="en-US" sz="2800" b="1" dirty="0"/>
              <a:t>の自力コンプは大変</a:t>
            </a:r>
            <a:endParaRPr lang="en-US" altLang="ja-JP" sz="2800" b="1" dirty="0"/>
          </a:p>
          <a:p>
            <a:pPr algn="ctr"/>
            <a:r>
              <a:rPr kumimoji="1" lang="en-US" altLang="ja-JP" sz="2800" b="1" dirty="0">
                <a:solidFill>
                  <a:schemeClr val="accent1"/>
                </a:solidFill>
              </a:rPr>
              <a:t>A</a:t>
            </a:r>
            <a:r>
              <a:rPr kumimoji="1" lang="ja-JP" altLang="en-US" sz="2800" b="1" dirty="0">
                <a:solidFill>
                  <a:schemeClr val="accent1"/>
                </a:solidFill>
              </a:rPr>
              <a:t>賞</a:t>
            </a:r>
            <a:r>
              <a:rPr kumimoji="1" lang="ja-JP" altLang="en-US" sz="2800" b="1" dirty="0"/>
              <a:t>コンプは沼。トレード推奨</a:t>
            </a:r>
            <a:endParaRPr kumimoji="1" lang="en-US" altLang="ja-JP" sz="2800" b="1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○賞をコンプできる確率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501426B1-C049-4F91-AB4F-EF07B590B0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3829828"/>
              </p:ext>
            </p:extLst>
          </p:nvPr>
        </p:nvGraphicFramePr>
        <p:xfrm>
          <a:off x="2154803" y="1629005"/>
          <a:ext cx="7728936" cy="4763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C1D003-2D7D-4EB4-9F99-9841E5055D12}"/>
              </a:ext>
            </a:extLst>
          </p:cNvPr>
          <p:cNvSpPr/>
          <p:nvPr/>
        </p:nvSpPr>
        <p:spPr>
          <a:xfrm>
            <a:off x="997805" y="1575787"/>
            <a:ext cx="1156998" cy="400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100%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8D54EEA-D714-442B-AD6D-7DD9FE68E4EC}"/>
              </a:ext>
            </a:extLst>
          </p:cNvPr>
          <p:cNvSpPr/>
          <p:nvPr/>
        </p:nvSpPr>
        <p:spPr>
          <a:xfrm>
            <a:off x="997805" y="2309981"/>
            <a:ext cx="1156998" cy="400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80%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E7B8124-7BD0-455A-BB83-685EBE229076}"/>
              </a:ext>
            </a:extLst>
          </p:cNvPr>
          <p:cNvSpPr/>
          <p:nvPr/>
        </p:nvSpPr>
        <p:spPr>
          <a:xfrm>
            <a:off x="997805" y="3118537"/>
            <a:ext cx="1156998" cy="400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60%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00C2851-A7AA-478B-B4D5-2F14DB7C39F9}"/>
              </a:ext>
            </a:extLst>
          </p:cNvPr>
          <p:cNvSpPr/>
          <p:nvPr/>
        </p:nvSpPr>
        <p:spPr>
          <a:xfrm>
            <a:off x="997805" y="3913667"/>
            <a:ext cx="1156998" cy="400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40%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AB9681C-EDB5-489F-9BD9-6AC2D78DAC63}"/>
              </a:ext>
            </a:extLst>
          </p:cNvPr>
          <p:cNvSpPr/>
          <p:nvPr/>
        </p:nvSpPr>
        <p:spPr>
          <a:xfrm>
            <a:off x="997805" y="4798444"/>
            <a:ext cx="1156998" cy="400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20%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ECFC9F3-0EE6-4CF8-9B9B-907D523C8E12}"/>
              </a:ext>
            </a:extLst>
          </p:cNvPr>
          <p:cNvSpPr/>
          <p:nvPr/>
        </p:nvSpPr>
        <p:spPr>
          <a:xfrm>
            <a:off x="9883739" y="5659812"/>
            <a:ext cx="1156998" cy="400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回した回数</a:t>
            </a:r>
          </a:p>
        </p:txBody>
      </p:sp>
    </p:spTree>
    <p:extLst>
      <p:ext uri="{BB962C8B-B14F-4D97-AF65-F5344CB8AC3E}">
        <p14:creationId xmlns:p14="http://schemas.microsoft.com/office/powerpoint/2010/main" val="232303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ja-JP" altLang="en-US" sz="2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計算式（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サマリー）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CD78543-4D54-4260-94A6-0AF6A707AEC8}"/>
              </a:ext>
            </a:extLst>
          </p:cNvPr>
          <p:cNvSpPr/>
          <p:nvPr/>
        </p:nvSpPr>
        <p:spPr>
          <a:xfrm>
            <a:off x="843994" y="720181"/>
            <a:ext cx="10504012" cy="790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① 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n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回引いて、確率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p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で当たる賞を少なくとも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1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回引ける確率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3791C5C-934C-4C12-A297-DAC9BF013D34}"/>
              </a:ext>
            </a:extLst>
          </p:cNvPr>
          <p:cNvSpPr/>
          <p:nvPr/>
        </p:nvSpPr>
        <p:spPr>
          <a:xfrm>
            <a:off x="843995" y="1568271"/>
            <a:ext cx="10504011" cy="12543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tx1"/>
                </a:solidFill>
              </a:rPr>
              <a:t>シンプルに高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1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の数学です。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r>
              <a:rPr kumimoji="1" lang="en-US" altLang="ja-JP" sz="2800" b="1" dirty="0">
                <a:solidFill>
                  <a:schemeClr val="tx1"/>
                </a:solidFill>
              </a:rPr>
              <a:t>(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求める確率）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= </a:t>
            </a:r>
            <a:r>
              <a:rPr lang="en-US" altLang="ja-JP" sz="2800" b="1" dirty="0">
                <a:solidFill>
                  <a:schemeClr val="tx1"/>
                </a:solidFill>
              </a:rPr>
              <a:t>1</a:t>
            </a:r>
            <a:r>
              <a:rPr lang="ja-JP" altLang="en-US" sz="2800" b="1" dirty="0">
                <a:solidFill>
                  <a:schemeClr val="tx1"/>
                </a:solidFill>
              </a:rPr>
              <a:t> </a:t>
            </a:r>
            <a:r>
              <a:rPr lang="en-US" altLang="ja-JP" sz="2800" b="1" dirty="0">
                <a:solidFill>
                  <a:schemeClr val="tx1"/>
                </a:solidFill>
              </a:rPr>
              <a:t>-</a:t>
            </a:r>
            <a:r>
              <a:rPr lang="ja-JP" altLang="en-US" sz="2800" b="1" dirty="0">
                <a:solidFill>
                  <a:schemeClr val="tx1"/>
                </a:solidFill>
              </a:rPr>
              <a:t> </a:t>
            </a:r>
            <a:r>
              <a:rPr lang="en-US" altLang="ja-JP" sz="2800" b="1" dirty="0">
                <a:solidFill>
                  <a:schemeClr val="tx1"/>
                </a:solidFill>
              </a:rPr>
              <a:t>(1</a:t>
            </a:r>
            <a:r>
              <a:rPr lang="ja-JP" altLang="en-US" sz="2800" b="1" dirty="0">
                <a:solidFill>
                  <a:schemeClr val="tx1"/>
                </a:solidFill>
              </a:rPr>
              <a:t>度も引けない確率</a:t>
            </a:r>
            <a:r>
              <a:rPr lang="en-US" altLang="ja-JP" sz="2800" b="1" dirty="0">
                <a:solidFill>
                  <a:schemeClr val="tx1"/>
                </a:solidFill>
              </a:rPr>
              <a:t>)</a:t>
            </a:r>
            <a:r>
              <a:rPr lang="ja-JP" altLang="en-US" sz="2800" b="1" dirty="0">
                <a:solidFill>
                  <a:schemeClr val="tx1"/>
                </a:solidFill>
              </a:rPr>
              <a:t> </a:t>
            </a:r>
            <a:r>
              <a:rPr lang="en-US" altLang="ja-JP" sz="2800" b="1" dirty="0">
                <a:solidFill>
                  <a:schemeClr val="tx1"/>
                </a:solidFill>
              </a:rPr>
              <a:t>= 1 – (1-p)^n</a:t>
            </a:r>
            <a:endParaRPr kumimoji="1" lang="en-US" altLang="ja-JP" sz="2800" b="1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4F368AA-CEB3-48A5-8D58-4C4891CD971C}"/>
              </a:ext>
            </a:extLst>
          </p:cNvPr>
          <p:cNvSpPr/>
          <p:nvPr/>
        </p:nvSpPr>
        <p:spPr>
          <a:xfrm>
            <a:off x="843994" y="3244402"/>
            <a:ext cx="10504012" cy="790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②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n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回引いて、確率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p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で</a:t>
            </a:r>
            <a:r>
              <a:rPr lang="ja-JP" altLang="en-US" sz="2800" b="1" dirty="0">
                <a:solidFill>
                  <a:schemeClr val="tx1"/>
                </a:solidFill>
              </a:rPr>
              <a:t>当たる</a:t>
            </a:r>
            <a:r>
              <a:rPr lang="en-US" altLang="ja-JP" sz="2800" b="1" dirty="0">
                <a:solidFill>
                  <a:schemeClr val="tx1"/>
                </a:solidFill>
              </a:rPr>
              <a:t>m</a:t>
            </a:r>
            <a:r>
              <a:rPr lang="ja-JP" altLang="en-US" sz="2800" b="1" dirty="0">
                <a:solidFill>
                  <a:schemeClr val="tx1"/>
                </a:solidFill>
              </a:rPr>
              <a:t>種ある賞をコンプしてる確率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BC2F6B-B604-4A11-83F9-1C84998BE170}"/>
              </a:ext>
            </a:extLst>
          </p:cNvPr>
          <p:cNvSpPr/>
          <p:nvPr/>
        </p:nvSpPr>
        <p:spPr>
          <a:xfrm>
            <a:off x="843995" y="4092492"/>
            <a:ext cx="10504011" cy="24454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b="1" dirty="0" err="1">
                <a:solidFill>
                  <a:schemeClr val="tx1"/>
                </a:solidFill>
              </a:rPr>
              <a:t>P_x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 = n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回中その賞を</a:t>
            </a:r>
            <a:r>
              <a:rPr lang="en-US" altLang="ja-JP" sz="2800" b="1" dirty="0">
                <a:solidFill>
                  <a:schemeClr val="tx1"/>
                </a:solidFill>
              </a:rPr>
              <a:t>x</a:t>
            </a:r>
            <a:r>
              <a:rPr lang="ja-JP" altLang="en-US" sz="2800" b="1" dirty="0">
                <a:solidFill>
                  <a:schemeClr val="tx1"/>
                </a:solidFill>
              </a:rPr>
              <a:t>回引く確率（</a:t>
            </a:r>
            <a:r>
              <a:rPr lang="en-US" altLang="ja-JP" sz="2800" b="1" dirty="0">
                <a:solidFill>
                  <a:schemeClr val="tx1"/>
                </a:solidFill>
              </a:rPr>
              <a:t>P_0</a:t>
            </a:r>
            <a:r>
              <a:rPr lang="ja-JP" altLang="en-US" sz="2800" b="1" dirty="0">
                <a:solidFill>
                  <a:schemeClr val="tx1"/>
                </a:solidFill>
              </a:rPr>
              <a:t>から</a:t>
            </a:r>
            <a:r>
              <a:rPr lang="en-US" altLang="ja-JP" sz="2800" b="1" dirty="0" err="1">
                <a:solidFill>
                  <a:schemeClr val="tx1"/>
                </a:solidFill>
              </a:rPr>
              <a:t>P_n</a:t>
            </a:r>
            <a:r>
              <a:rPr lang="ja-JP" altLang="en-US" sz="2800" b="1" dirty="0">
                <a:solidFill>
                  <a:schemeClr val="tx1"/>
                </a:solidFill>
              </a:rPr>
              <a:t>まで求める）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r>
              <a:rPr lang="en-US" altLang="ja-JP" sz="2800" b="1" dirty="0" err="1">
                <a:solidFill>
                  <a:schemeClr val="tx1"/>
                </a:solidFill>
              </a:rPr>
              <a:t>Q_x</a:t>
            </a:r>
            <a:r>
              <a:rPr lang="en-US" altLang="ja-JP" sz="2800" b="1" dirty="0">
                <a:solidFill>
                  <a:schemeClr val="tx1"/>
                </a:solidFill>
              </a:rPr>
              <a:t> = x</a:t>
            </a:r>
            <a:r>
              <a:rPr lang="ja-JP" altLang="en-US" sz="2800" b="1" dirty="0">
                <a:solidFill>
                  <a:schemeClr val="tx1"/>
                </a:solidFill>
              </a:rPr>
              <a:t>回で</a:t>
            </a:r>
            <a:r>
              <a:rPr lang="en-US" altLang="ja-JP" sz="2800" b="1" dirty="0">
                <a:solidFill>
                  <a:schemeClr val="tx1"/>
                </a:solidFill>
              </a:rPr>
              <a:t>m</a:t>
            </a:r>
            <a:r>
              <a:rPr lang="ja-JP" altLang="en-US" sz="2800" b="1" dirty="0">
                <a:solidFill>
                  <a:schemeClr val="tx1"/>
                </a:solidFill>
              </a:rPr>
              <a:t>種類揃う確率（</a:t>
            </a:r>
            <a:r>
              <a:rPr lang="en-US" altLang="ja-JP" sz="2800" b="1" dirty="0">
                <a:solidFill>
                  <a:schemeClr val="tx1"/>
                </a:solidFill>
              </a:rPr>
              <a:t>Q_0</a:t>
            </a:r>
            <a:r>
              <a:rPr lang="ja-JP" altLang="en-US" sz="2800" b="1" dirty="0">
                <a:solidFill>
                  <a:schemeClr val="tx1"/>
                </a:solidFill>
              </a:rPr>
              <a:t>から</a:t>
            </a:r>
            <a:r>
              <a:rPr lang="en-US" altLang="ja-JP" sz="2800" b="1" dirty="0" err="1">
                <a:solidFill>
                  <a:schemeClr val="tx1"/>
                </a:solidFill>
              </a:rPr>
              <a:t>Q_n</a:t>
            </a:r>
            <a:r>
              <a:rPr lang="ja-JP" altLang="en-US" sz="2800" b="1" dirty="0">
                <a:solidFill>
                  <a:schemeClr val="tx1"/>
                </a:solidFill>
              </a:rPr>
              <a:t>まで求める）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r>
              <a:rPr kumimoji="1" lang="ja-JP" altLang="en-US" sz="2800" b="1" dirty="0">
                <a:solidFill>
                  <a:schemeClr val="tx1"/>
                </a:solidFill>
              </a:rPr>
              <a:t>求める確率 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= Σ(</a:t>
            </a:r>
            <a:r>
              <a:rPr kumimoji="1" lang="en-US" altLang="ja-JP" sz="2800" b="1" dirty="0" err="1">
                <a:solidFill>
                  <a:schemeClr val="tx1"/>
                </a:solidFill>
              </a:rPr>
              <a:t>P_x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 × </a:t>
            </a:r>
            <a:r>
              <a:rPr kumimoji="1" lang="en-US" altLang="ja-JP" sz="2800" b="1" dirty="0" err="1">
                <a:solidFill>
                  <a:schemeClr val="tx1"/>
                </a:solidFill>
              </a:rPr>
              <a:t>Q_x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)</a:t>
            </a:r>
          </a:p>
          <a:p>
            <a:endParaRPr lang="en-US" altLang="ja-JP" sz="2800" b="1" dirty="0">
              <a:solidFill>
                <a:schemeClr val="tx1"/>
              </a:solidFill>
            </a:endParaRPr>
          </a:p>
          <a:p>
            <a:r>
              <a:rPr lang="ja-JP" altLang="en-US" sz="2800" b="1" dirty="0">
                <a:solidFill>
                  <a:schemeClr val="tx1"/>
                </a:solidFill>
              </a:rPr>
              <a:t>大変なので</a:t>
            </a:r>
            <a:r>
              <a:rPr lang="en-US" altLang="ja-JP" sz="2800" b="1" dirty="0">
                <a:solidFill>
                  <a:schemeClr val="tx1"/>
                </a:solidFill>
              </a:rPr>
              <a:t>Python</a:t>
            </a:r>
            <a:r>
              <a:rPr lang="ja-JP" altLang="en-US" sz="2800" b="1" dirty="0">
                <a:solidFill>
                  <a:schemeClr val="tx1"/>
                </a:solidFill>
              </a:rPr>
              <a:t>で自作したプログラムで計算しています</a:t>
            </a:r>
            <a:endParaRPr kumimoji="1" lang="en-US" altLang="ja-JP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34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8F7AA-8ECD-4C94-80CB-C152E24A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658A34-7B43-4F61-8620-C1E0906DF32C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899C4F6-1723-4B83-8A1F-6C4DCC699D04}"/>
              </a:ext>
            </a:extLst>
          </p:cNvPr>
          <p:cNvSpPr/>
          <p:nvPr/>
        </p:nvSpPr>
        <p:spPr>
          <a:xfrm>
            <a:off x="2743918" y="1549400"/>
            <a:ext cx="753534" cy="7535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1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5168188-FA40-4E04-BF84-36E8497F52D9}"/>
              </a:ext>
            </a:extLst>
          </p:cNvPr>
          <p:cNvSpPr/>
          <p:nvPr/>
        </p:nvSpPr>
        <p:spPr>
          <a:xfrm>
            <a:off x="2743918" y="2825749"/>
            <a:ext cx="753534" cy="7535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2</a:t>
            </a:r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E21D4D-048D-4D2C-9B75-68D464FB4172}"/>
              </a:ext>
            </a:extLst>
          </p:cNvPr>
          <p:cNvSpPr/>
          <p:nvPr/>
        </p:nvSpPr>
        <p:spPr>
          <a:xfrm>
            <a:off x="2743918" y="4102099"/>
            <a:ext cx="753534" cy="7535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3</a:t>
            </a:r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463C700-7F76-4581-9ADA-D034DCCC51F3}"/>
              </a:ext>
            </a:extLst>
          </p:cNvPr>
          <p:cNvSpPr txBox="1"/>
          <p:nvPr/>
        </p:nvSpPr>
        <p:spPr>
          <a:xfrm>
            <a:off x="3724156" y="160300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ja-JP" altLang="en-US" sz="3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題材と結論</a:t>
            </a:r>
            <a:endParaRPr kumimoji="1" lang="ja-JP" alt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5EDC89-4EEF-4894-8E16-30B9D6442FC3}"/>
              </a:ext>
            </a:extLst>
          </p:cNvPr>
          <p:cNvSpPr txBox="1"/>
          <p:nvPr/>
        </p:nvSpPr>
        <p:spPr>
          <a:xfrm>
            <a:off x="3640310" y="287935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ja-JP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求解に用いた計算式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296C765-4396-4763-AE35-9902D6C2C492}"/>
              </a:ext>
            </a:extLst>
          </p:cNvPr>
          <p:cNvSpPr txBox="1"/>
          <p:nvPr/>
        </p:nvSpPr>
        <p:spPr>
          <a:xfrm>
            <a:off x="3723438" y="543205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ja-JP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一般項の考察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C514165-4BC6-4DDE-B9C3-0742FADD1BA8}"/>
              </a:ext>
            </a:extLst>
          </p:cNvPr>
          <p:cNvSpPr/>
          <p:nvPr/>
        </p:nvSpPr>
        <p:spPr>
          <a:xfrm>
            <a:off x="2743918" y="5378449"/>
            <a:ext cx="753534" cy="7535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4</a:t>
            </a:r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A958FE7-63F0-4323-8DBD-CDCD7E565960}"/>
              </a:ext>
            </a:extLst>
          </p:cNvPr>
          <p:cNvSpPr txBox="1"/>
          <p:nvPr/>
        </p:nvSpPr>
        <p:spPr>
          <a:xfrm>
            <a:off x="3723438" y="4155699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ja-JP" altLang="en-US" sz="3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公開プログラムの使用方法</a:t>
            </a:r>
            <a:endParaRPr kumimoji="1" lang="ja-JP" alt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B5424C4-81C2-4144-BED0-47BCE565487C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BC59A6D-F97F-4F62-A90E-B1C18AF725FD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6043C7E-A29C-4DFD-AAE3-3EA2E5C509D6}"/>
              </a:ext>
            </a:extLst>
          </p:cNvPr>
          <p:cNvSpPr/>
          <p:nvPr/>
        </p:nvSpPr>
        <p:spPr>
          <a:xfrm>
            <a:off x="2334126" y="3806247"/>
            <a:ext cx="7652085" cy="268662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38C1D3E-F078-4B81-85E7-4634FA246F50}"/>
              </a:ext>
            </a:extLst>
          </p:cNvPr>
          <p:cNvSpPr/>
          <p:nvPr/>
        </p:nvSpPr>
        <p:spPr>
          <a:xfrm>
            <a:off x="2334126" y="1423506"/>
            <a:ext cx="7652085" cy="117527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E9DC0F8-45D9-469D-BE55-FA8B3913DCED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393757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D79931-DAA2-40A4-A62A-9722C1829777}"/>
              </a:ext>
            </a:extLst>
          </p:cNvPr>
          <p:cNvCxnSpPr>
            <a:cxnSpLocks/>
          </p:cNvCxnSpPr>
          <p:nvPr/>
        </p:nvCxnSpPr>
        <p:spPr>
          <a:xfrm>
            <a:off x="266700" y="4652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D50831-1AD4-4A65-8B70-E2D6F637800A}"/>
              </a:ext>
            </a:extLst>
          </p:cNvPr>
          <p:cNvSpPr txBox="1"/>
          <p:nvPr/>
        </p:nvSpPr>
        <p:spPr>
          <a:xfrm>
            <a:off x="377190" y="1183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①の解説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308012-E076-4B4C-94B6-17FF4796C7F4}"/>
              </a:ext>
            </a:extLst>
          </p:cNvPr>
          <p:cNvSpPr/>
          <p:nvPr/>
        </p:nvSpPr>
        <p:spPr>
          <a:xfrm>
            <a:off x="266700" y="1523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CD78543-4D54-4260-94A6-0AF6A707AEC8}"/>
              </a:ext>
            </a:extLst>
          </p:cNvPr>
          <p:cNvSpPr/>
          <p:nvPr/>
        </p:nvSpPr>
        <p:spPr>
          <a:xfrm>
            <a:off x="843994" y="720181"/>
            <a:ext cx="10504012" cy="790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① 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n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回引いて、確率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p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で当たる賞を少なくとも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1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回引ける確率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3791C5C-934C-4C12-A297-DAC9BF013D34}"/>
              </a:ext>
            </a:extLst>
          </p:cNvPr>
          <p:cNvSpPr/>
          <p:nvPr/>
        </p:nvSpPr>
        <p:spPr>
          <a:xfrm>
            <a:off x="843994" y="2019992"/>
            <a:ext cx="4708071" cy="428936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数</a:t>
            </a:r>
            <a:r>
              <a:rPr kumimoji="1" lang="en-US" altLang="ja-JP" b="1" dirty="0">
                <a:solidFill>
                  <a:schemeClr val="tx1"/>
                </a:solidFill>
              </a:rPr>
              <a:t>A</a:t>
            </a:r>
            <a:r>
              <a:rPr kumimoji="1" lang="ja-JP" altLang="en-US" b="1" dirty="0">
                <a:solidFill>
                  <a:schemeClr val="tx1"/>
                </a:solidFill>
              </a:rPr>
              <a:t>の内容です。思い出そう、</a:t>
            </a:r>
            <a:r>
              <a:rPr kumimoji="1" lang="en-US" altLang="ja-JP" b="1" dirty="0">
                <a:solidFill>
                  <a:schemeClr val="tx1"/>
                </a:solidFill>
              </a:rPr>
              <a:t>15</a:t>
            </a:r>
            <a:r>
              <a:rPr kumimoji="1" lang="ja-JP" altLang="en-US" b="1" dirty="0">
                <a:solidFill>
                  <a:schemeClr val="tx1"/>
                </a:solidFill>
              </a:rPr>
              <a:t>歳の夏。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kumimoji="1" lang="en-US" altLang="ja-JP" b="1" dirty="0">
                <a:solidFill>
                  <a:schemeClr val="tx1"/>
                </a:solidFill>
              </a:rPr>
              <a:t>(</a:t>
            </a:r>
            <a:r>
              <a:rPr kumimoji="1" lang="ja-JP" altLang="en-US" b="1" dirty="0">
                <a:solidFill>
                  <a:schemeClr val="tx1"/>
                </a:solidFill>
              </a:rPr>
              <a:t>求める確率）</a:t>
            </a:r>
            <a:endParaRPr lang="en-US" altLang="ja-JP" b="1" dirty="0">
              <a:solidFill>
                <a:schemeClr val="tx1"/>
              </a:solidFill>
            </a:endParaRPr>
          </a:p>
          <a:p>
            <a:r>
              <a:rPr kumimoji="1" lang="en-US" altLang="ja-JP" b="1" dirty="0">
                <a:solidFill>
                  <a:schemeClr val="tx1"/>
                </a:solidFill>
              </a:rPr>
              <a:t>= </a:t>
            </a:r>
            <a:r>
              <a:rPr lang="en-US" altLang="ja-JP" b="1" dirty="0">
                <a:solidFill>
                  <a:schemeClr val="tx1"/>
                </a:solidFill>
              </a:rPr>
              <a:t>1</a:t>
            </a:r>
            <a:r>
              <a:rPr lang="ja-JP" altLang="en-US" b="1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-</a:t>
            </a:r>
            <a:r>
              <a:rPr lang="ja-JP" altLang="en-US" b="1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(1</a:t>
            </a:r>
            <a:r>
              <a:rPr lang="ja-JP" altLang="en-US" b="1" dirty="0">
                <a:solidFill>
                  <a:schemeClr val="tx1"/>
                </a:solidFill>
              </a:rPr>
              <a:t>度も引けない確率</a:t>
            </a:r>
            <a:r>
              <a:rPr lang="en-US" altLang="ja-JP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b="1" dirty="0">
                <a:solidFill>
                  <a:schemeClr val="tx1"/>
                </a:solidFill>
              </a:rPr>
              <a:t>= 1 - (n</a:t>
            </a:r>
            <a:r>
              <a:rPr lang="ja-JP" altLang="en-US" b="1" dirty="0">
                <a:solidFill>
                  <a:schemeClr val="tx1"/>
                </a:solidFill>
              </a:rPr>
              <a:t>回連続で当たらない確率）</a:t>
            </a:r>
            <a:br>
              <a:rPr lang="en-US" altLang="ja-JP" b="1" dirty="0">
                <a:solidFill>
                  <a:schemeClr val="tx1"/>
                </a:solidFill>
              </a:rPr>
            </a:br>
            <a:r>
              <a:rPr lang="en-US" altLang="ja-JP" b="1" dirty="0">
                <a:solidFill>
                  <a:schemeClr val="tx1"/>
                </a:solidFill>
              </a:rPr>
              <a:t>= </a:t>
            </a:r>
            <a:r>
              <a:rPr lang="en-US" altLang="ja-JP" b="1" dirty="0">
                <a:solidFill>
                  <a:srgbClr val="FF0000"/>
                </a:solidFill>
              </a:rPr>
              <a:t>1 - (1-p)^n</a:t>
            </a:r>
          </a:p>
          <a:p>
            <a:endParaRPr kumimoji="1" lang="en-US" altLang="ja-JP" b="1" dirty="0">
              <a:solidFill>
                <a:schemeClr val="tx1"/>
              </a:solidFill>
            </a:endParaRPr>
          </a:p>
          <a:p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lang="ja-JP" altLang="en-US" b="1" dirty="0">
                <a:solidFill>
                  <a:schemeClr val="tx1"/>
                </a:solidFill>
              </a:rPr>
              <a:t>例：確率</a:t>
            </a:r>
            <a:r>
              <a:rPr lang="en-US" altLang="ja-JP" b="1" dirty="0">
                <a:solidFill>
                  <a:schemeClr val="tx1"/>
                </a:solidFill>
              </a:rPr>
              <a:t>2%</a:t>
            </a:r>
            <a:r>
              <a:rPr lang="ja-JP" altLang="en-US" b="1" dirty="0">
                <a:solidFill>
                  <a:schemeClr val="tx1"/>
                </a:solidFill>
              </a:rPr>
              <a:t>で当たる</a:t>
            </a:r>
            <a:r>
              <a:rPr lang="en-US" altLang="ja-JP" b="1" dirty="0">
                <a:solidFill>
                  <a:schemeClr val="tx1"/>
                </a:solidFill>
              </a:rPr>
              <a:t>A</a:t>
            </a:r>
            <a:r>
              <a:rPr lang="ja-JP" altLang="en-US" b="1" dirty="0">
                <a:solidFill>
                  <a:schemeClr val="tx1"/>
                </a:solidFill>
              </a:rPr>
              <a:t>賞以上が</a:t>
            </a:r>
            <a:r>
              <a:rPr lang="en-US" altLang="ja-JP" b="1" dirty="0">
                <a:solidFill>
                  <a:schemeClr val="tx1"/>
                </a:solidFill>
              </a:rPr>
              <a:t>60</a:t>
            </a:r>
            <a:r>
              <a:rPr lang="ja-JP" altLang="en-US" b="1" dirty="0">
                <a:solidFill>
                  <a:schemeClr val="tx1"/>
                </a:solidFill>
              </a:rPr>
              <a:t>連で</a:t>
            </a:r>
            <a:r>
              <a:rPr lang="en-US" altLang="ja-JP" b="1" dirty="0">
                <a:solidFill>
                  <a:schemeClr val="tx1"/>
                </a:solidFill>
              </a:rPr>
              <a:t>1</a:t>
            </a:r>
            <a:r>
              <a:rPr lang="ja-JP" altLang="en-US" b="1" dirty="0">
                <a:solidFill>
                  <a:schemeClr val="tx1"/>
                </a:solidFill>
              </a:rPr>
              <a:t>つ以上出る確率は</a:t>
            </a:r>
            <a:endParaRPr lang="en-US" altLang="ja-JP" b="1" dirty="0">
              <a:solidFill>
                <a:schemeClr val="tx1"/>
              </a:solidFill>
            </a:endParaRPr>
          </a:p>
          <a:p>
            <a:r>
              <a:rPr kumimoji="1" lang="en-US" altLang="ja-JP" b="1" dirty="0">
                <a:solidFill>
                  <a:schemeClr val="tx1"/>
                </a:solidFill>
              </a:rPr>
              <a:t>1 – (1-0.02)^60 </a:t>
            </a:r>
            <a:r>
              <a:rPr lang="en-US" altLang="ja-JP" b="1" dirty="0">
                <a:solidFill>
                  <a:schemeClr val="tx1"/>
                </a:solidFill>
              </a:rPr>
              <a:t>= 0.7024… </a:t>
            </a:r>
            <a:r>
              <a:rPr lang="ja-JP" altLang="en-US" b="1" dirty="0">
                <a:solidFill>
                  <a:schemeClr val="tx1"/>
                </a:solidFill>
              </a:rPr>
              <a:t>≒</a:t>
            </a:r>
            <a:r>
              <a:rPr lang="en-US" altLang="ja-JP" b="1" dirty="0">
                <a:solidFill>
                  <a:schemeClr val="tx1"/>
                </a:solidFill>
              </a:rPr>
              <a:t>70.2% 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B9D68452-441D-4DAB-B433-1161FB0E3C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361926"/>
              </p:ext>
            </p:extLst>
          </p:nvPr>
        </p:nvGraphicFramePr>
        <p:xfrm>
          <a:off x="6072008" y="2019992"/>
          <a:ext cx="5673184" cy="3090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吹き出し: 円形 1">
            <a:extLst>
              <a:ext uri="{FF2B5EF4-FFF2-40B4-BE49-F238E27FC236}">
                <a16:creationId xmlns:a16="http://schemas.microsoft.com/office/drawing/2014/main" id="{41FF9E65-6EDF-44A0-A2D6-5E93F3E643AF}"/>
              </a:ext>
            </a:extLst>
          </p:cNvPr>
          <p:cNvSpPr/>
          <p:nvPr/>
        </p:nvSpPr>
        <p:spPr>
          <a:xfrm>
            <a:off x="7132320" y="5414479"/>
            <a:ext cx="4098175" cy="1283469"/>
          </a:xfrm>
          <a:prstGeom prst="wedgeEllipseCallout">
            <a:avLst>
              <a:gd name="adj1" fmla="val 12500"/>
              <a:gd name="adj2" fmla="val -637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100%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に滑らかに近づく</a:t>
            </a:r>
          </a:p>
        </p:txBody>
      </p:sp>
    </p:spTree>
    <p:extLst>
      <p:ext uri="{BB962C8B-B14F-4D97-AF65-F5344CB8AC3E}">
        <p14:creationId xmlns:p14="http://schemas.microsoft.com/office/powerpoint/2010/main" val="69117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文字色グレー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kumimoji="1" sz="28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トヨマネテンプレ" id="{190C1AF3-958E-43E6-BB03-92796E8343C0}" vid="{908A1802-A408-4520-9E0E-9EC558D9B4E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トヨマネテンプレ</Template>
  <TotalTime>970</TotalTime>
  <Words>2644</Words>
  <Application>Microsoft Office PowerPoint</Application>
  <PresentationFormat>ワイド画面</PresentationFormat>
  <Paragraphs>260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5" baseType="lpstr"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endoh_tohoku@yahoo.co.jp</dc:creator>
  <cp:lastModifiedBy>endoh_tohoku@yahoo.co.jp</cp:lastModifiedBy>
  <cp:revision>9</cp:revision>
  <dcterms:created xsi:type="dcterms:W3CDTF">2021-08-01T05:45:35Z</dcterms:created>
  <dcterms:modified xsi:type="dcterms:W3CDTF">2021-08-06T18:56:03Z</dcterms:modified>
</cp:coreProperties>
</file>