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26"/>
    <p:restoredTop sz="94646"/>
  </p:normalViewPr>
  <p:slideViewPr>
    <p:cSldViewPr snapToGrid="0" snapToObjects="1">
      <p:cViewPr>
        <p:scale>
          <a:sx n="90" d="100"/>
          <a:sy n="90" d="100"/>
        </p:scale>
        <p:origin x="272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user=Vxi9eakAAAAJ&amp;hl=zh-CN" TargetMode="External"/><Relationship Id="rId2" Type="http://schemas.openxmlformats.org/officeDocument/2006/relationships/hyperlink" Target="https://person.zju.edu.cn/l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A37F3-2CFE-D94E-A95E-721190FC47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Implementation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Spatiotemporal </a:t>
            </a:r>
            <a:r>
              <a:rPr lang="en-US" altLang="zh-CN" dirty="0"/>
              <a:t>Multi-Graph Convolution Network for Ride-hailing Demand Forecasting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F1B9F9-E6A5-974F-BE8B-32D2995FA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dirty="0"/>
              <a:t>Binqing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Wu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879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6670F-76F5-8C4C-9D60-1B4C3A64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reflections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72782A5-4CBC-6F4E-AE71-9BD31442B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model,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complex,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No!</a:t>
            </a:r>
          </a:p>
          <a:p>
            <a:pPr lvl="1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case,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relatively</a:t>
            </a:r>
            <a:r>
              <a:rPr lang="zh-CN" altLang="en-US" dirty="0"/>
              <a:t> </a:t>
            </a:r>
            <a:r>
              <a:rPr lang="en-US" altLang="zh-CN" dirty="0"/>
              <a:t>small,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attention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efficient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attention</a:t>
            </a:r>
          </a:p>
          <a:p>
            <a:r>
              <a:rPr lang="en-US" altLang="zh-CN" dirty="0"/>
              <a:t>Sometimes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simplest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r>
              <a:rPr lang="zh-CN" altLang="en-US" dirty="0"/>
              <a:t> </a:t>
            </a:r>
            <a:r>
              <a:rPr lang="en-US" altLang="zh-CN" dirty="0"/>
              <a:t>well.</a:t>
            </a:r>
          </a:p>
          <a:p>
            <a:pPr lvl="1"/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t+1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t.</a:t>
            </a:r>
            <a:r>
              <a:rPr lang="zh-CN" altLang="en-US" dirty="0"/>
              <a:t>  </a:t>
            </a:r>
            <a:r>
              <a:rPr lang="en-US" altLang="zh-CN" dirty="0"/>
              <a:t>Around</a:t>
            </a:r>
            <a:r>
              <a:rPr lang="zh-CN" altLang="en-US" dirty="0"/>
              <a:t> </a:t>
            </a:r>
            <a:r>
              <a:rPr lang="en-US" altLang="zh-CN" dirty="0"/>
              <a:t>1000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zh-CN" dirty="0"/>
              <a:t>faster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ST-MGCN</a:t>
            </a:r>
            <a:r>
              <a:rPr lang="zh-CN" altLang="en-US" dirty="0"/>
              <a:t> </a:t>
            </a:r>
            <a:r>
              <a:rPr lang="en-US" altLang="zh-CN" dirty="0"/>
              <a:t>(no</a:t>
            </a:r>
            <a:r>
              <a:rPr lang="zh-CN" altLang="en-US" dirty="0"/>
              <a:t> </a:t>
            </a:r>
            <a:r>
              <a:rPr lang="en-US" altLang="zh-CN" dirty="0"/>
              <a:t>attention)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20</a:t>
            </a:r>
            <a:r>
              <a:rPr lang="zh-CN" altLang="en-US" dirty="0"/>
              <a:t> </a:t>
            </a:r>
            <a:r>
              <a:rPr lang="en-US" altLang="zh-CN" dirty="0"/>
              <a:t>epochs</a:t>
            </a:r>
          </a:p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pre-</a:t>
            </a:r>
            <a:r>
              <a:rPr lang="en-US" altLang="zh-CN" dirty="0" err="1"/>
              <a:t>precessing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keeping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sparse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important</a:t>
            </a:r>
          </a:p>
          <a:p>
            <a:pPr lvl="1"/>
            <a:r>
              <a:rPr lang="en-US" altLang="zh-CN" dirty="0"/>
              <a:t>Adjust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distance</a:t>
            </a:r>
            <a:r>
              <a:rPr lang="zh-CN" altLang="en-US" dirty="0"/>
              <a:t> </a:t>
            </a:r>
            <a:r>
              <a:rPr lang="en-US" altLang="zh-CN" dirty="0"/>
              <a:t>matrix,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sparse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dense one.</a:t>
            </a:r>
            <a:r>
              <a:rPr lang="zh-CN" altLang="en-US" dirty="0"/>
              <a:t> </a:t>
            </a:r>
            <a:r>
              <a:rPr lang="en-US" altLang="zh-CN" dirty="0"/>
              <a:t>Faster,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accurate.</a:t>
            </a:r>
          </a:p>
        </p:txBody>
      </p:sp>
    </p:spTree>
    <p:extLst>
      <p:ext uri="{BB962C8B-B14F-4D97-AF65-F5344CB8AC3E}">
        <p14:creationId xmlns:p14="http://schemas.microsoft.com/office/powerpoint/2010/main" val="238687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AD1F5-66F2-C243-84B7-7B25BB42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832B0-E72D-9B4D-93B7-77B473E7A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Innovation:</a:t>
            </a:r>
          </a:p>
          <a:p>
            <a:pPr lvl="1"/>
            <a:r>
              <a:rPr kumimoji="1" lang="en-US" altLang="zh-CN" dirty="0"/>
              <a:t>Change</a:t>
            </a:r>
            <a:r>
              <a:rPr kumimoji="1" lang="zh-CN" altLang="en-US" dirty="0"/>
              <a:t> </a:t>
            </a:r>
            <a:r>
              <a:rPr kumimoji="1" lang="en-US" altLang="zh-CN" dirty="0"/>
              <a:t>RNN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</a:p>
          <a:p>
            <a:pPr lvl="1"/>
            <a:r>
              <a:rPr kumimoji="1" lang="en-US" altLang="zh-CN" dirty="0"/>
              <a:t>Change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pre-processing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</a:p>
          <a:p>
            <a:r>
              <a:rPr kumimoji="1" lang="en-US" altLang="zh-CN" dirty="0"/>
              <a:t>Problem: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ST-MGCN</a:t>
            </a:r>
            <a:r>
              <a:rPr kumimoji="1" lang="zh-CN" altLang="en-US" dirty="0"/>
              <a:t> </a:t>
            </a:r>
            <a:r>
              <a:rPr kumimoji="1" lang="en-US" altLang="zh-CN" dirty="0"/>
              <a:t>(attention/no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attention)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increase or decrease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periodically.</a:t>
            </a:r>
            <a:r>
              <a:rPr kumimoji="1" lang="zh-CN" altLang="en-US" dirty="0"/>
              <a:t> </a:t>
            </a:r>
            <a:r>
              <a:rPr kumimoji="1" lang="en-US" altLang="zh-CN" dirty="0"/>
              <a:t>Why?</a:t>
            </a:r>
          </a:p>
          <a:p>
            <a:pPr lvl="2"/>
            <a:r>
              <a:rPr kumimoji="1" lang="en-US" altLang="zh-CN" dirty="0"/>
              <a:t>Batch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size?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adjusted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32,</a:t>
            </a:r>
            <a:r>
              <a:rPr kumimoji="1" lang="zh-CN" altLang="en-US" dirty="0"/>
              <a:t> </a:t>
            </a:r>
            <a:r>
              <a:rPr kumimoji="1" lang="en-US" altLang="zh-CN" dirty="0"/>
              <a:t>64,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periodical.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5742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B7810-58D1-8F45-9AD9-51C6A15E1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A4D330-EBF7-6A49-923A-DF236BABA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Associate Professor Lin Chen</a:t>
            </a:r>
          </a:p>
          <a:p>
            <a:pPr lvl="1"/>
            <a:r>
              <a:rPr lang="en-US" altLang="zh-CN" dirty="0">
                <a:hlinkClick r:id="rId2"/>
              </a:rPr>
              <a:t>https://person.zju.edu.cn/lc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(</a:t>
            </a:r>
            <a:r>
              <a:rPr lang="en-US" altLang="zh-CN" dirty="0">
                <a:hlinkClick r:id="rId3"/>
              </a:rPr>
              <a:t>https://scholar.google.com/citations?user=Vxi9eakAAAAJ&amp;hl=zh-CN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Teaching Assistant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Weiqi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Chen</a:t>
            </a:r>
            <a:r>
              <a:rPr kumimoji="1" lang="zh-CN" altLang="en-US" dirty="0"/>
              <a:t> 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604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39DBF-1F97-A648-838C-C4F2E09A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17EB6C-3DCB-E542-9BCE-D082916F9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/>
              <a:t>Paper Ref:</a:t>
            </a:r>
          </a:p>
          <a:p>
            <a:pPr marL="0" indent="0">
              <a:buNone/>
            </a:pPr>
            <a:r>
              <a:rPr kumimoji="1" lang="en-US" altLang="zh-CN" dirty="0"/>
              <a:t>	1.[Semi-supervised classification with graph convolutional networks (Thomas N. </a:t>
            </a:r>
            <a:r>
              <a:rPr kumimoji="1" lang="en-US" altLang="zh-CN" dirty="0" err="1"/>
              <a:t>Kipf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etc</a:t>
            </a:r>
            <a:r>
              <a:rPr kumimoji="1" lang="en-US" altLang="zh-CN" dirty="0"/>
              <a:t>)](https://</a:t>
            </a:r>
            <a:r>
              <a:rPr kumimoji="1" lang="en-US" altLang="zh-CN" dirty="0" err="1"/>
              <a:t>arxiv.org</a:t>
            </a:r>
            <a:r>
              <a:rPr kumimoji="1" lang="en-US" altLang="zh-CN" dirty="0"/>
              <a:t>/pdf/1609.02907.pdf)</a:t>
            </a:r>
          </a:p>
          <a:p>
            <a:pPr marL="0" indent="0">
              <a:buNone/>
            </a:pPr>
            <a:r>
              <a:rPr kumimoji="1" lang="en-US" altLang="zh-CN" dirty="0"/>
              <a:t>	2.[</a:t>
            </a:r>
            <a:r>
              <a:rPr kumimoji="1" lang="en-US" altLang="zh-CN" dirty="0" err="1"/>
              <a:t>Spaio</a:t>
            </a:r>
            <a:r>
              <a:rPr kumimoji="1" lang="en-US" altLang="zh-CN" dirty="0"/>
              <a:t>-temporal graph convolutional networks: A deep learning Framework for traffic forecasting (Bing Yu,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etc</a:t>
            </a:r>
            <a:r>
              <a:rPr kumimoji="1" lang="en-US" altLang="zh-CN" dirty="0"/>
              <a:t>)](https://</a:t>
            </a:r>
            <a:r>
              <a:rPr kumimoji="1" lang="en-US" altLang="zh-CN" dirty="0" err="1"/>
              <a:t>arxiv.org</a:t>
            </a:r>
            <a:r>
              <a:rPr kumimoji="1" lang="en-US" altLang="zh-CN" dirty="0"/>
              <a:t>/pdf/1709.04875.pdf)</a:t>
            </a:r>
          </a:p>
          <a:p>
            <a:pPr marL="0" indent="0">
              <a:buNone/>
            </a:pPr>
            <a:r>
              <a:rPr kumimoji="1" lang="en-US" altLang="zh-CN" dirty="0"/>
              <a:t>	3.[Diffusion convolutional recurrent neural network: data-driven traffic forecasting (</a:t>
            </a:r>
            <a:r>
              <a:rPr kumimoji="1" lang="en-US" altLang="zh-CN" dirty="0" err="1"/>
              <a:t>Yaguang</a:t>
            </a:r>
            <a:r>
              <a:rPr kumimoji="1" lang="en-US" altLang="zh-CN" dirty="0"/>
              <a:t> Li, </a:t>
            </a:r>
            <a:r>
              <a:rPr kumimoji="1" lang="en-US" altLang="zh-CN" dirty="0" err="1"/>
              <a:t>etc</a:t>
            </a:r>
            <a:r>
              <a:rPr kumimoji="1" lang="en-US" altLang="zh-CN" dirty="0"/>
              <a:t>)](https://</a:t>
            </a:r>
            <a:r>
              <a:rPr kumimoji="1" lang="en-US" altLang="zh-CN" dirty="0" err="1"/>
              <a:t>arxiv.org</a:t>
            </a:r>
            <a:r>
              <a:rPr kumimoji="1" lang="en-US" altLang="zh-CN" dirty="0"/>
              <a:t>/pdf/1707.01926.pdf) </a:t>
            </a:r>
          </a:p>
          <a:p>
            <a:pPr marL="0" indent="0">
              <a:buNone/>
            </a:pPr>
            <a:r>
              <a:rPr kumimoji="1" lang="en-US" altLang="zh-CN" dirty="0"/>
              <a:t>	4.[Spatiotemporal Multi-Graph Convolution Network for Ride-hailing Demand Forecasting </a:t>
            </a:r>
            <a:r>
              <a:rPr kumimoji="1" lang="zh-CN" altLang="en-US" dirty="0"/>
              <a:t>（</a:t>
            </a:r>
            <a:r>
              <a:rPr kumimoji="1" lang="en-US" altLang="zh-CN" dirty="0"/>
              <a:t>Xu </a:t>
            </a:r>
            <a:r>
              <a:rPr kumimoji="1" lang="en-US" altLang="zh-CN" dirty="0" err="1"/>
              <a:t>Geng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Yaguang</a:t>
            </a:r>
            <a:r>
              <a:rPr kumimoji="1" lang="en-US" altLang="zh-CN" dirty="0"/>
              <a:t> Li, </a:t>
            </a:r>
            <a:r>
              <a:rPr kumimoji="1" lang="en-US" altLang="zh-CN" dirty="0" err="1"/>
              <a:t>etc</a:t>
            </a:r>
            <a:r>
              <a:rPr kumimoji="1" lang="en-US" altLang="zh-CN" dirty="0"/>
              <a:t>)](http://www-</a:t>
            </a:r>
            <a:r>
              <a:rPr kumimoji="1" lang="en-US" altLang="zh-CN" dirty="0" err="1"/>
              <a:t>scf.usc.edu</a:t>
            </a:r>
            <a:r>
              <a:rPr kumimoji="1" lang="en-US" altLang="zh-CN" dirty="0"/>
              <a:t>/~</a:t>
            </a:r>
            <a:r>
              <a:rPr kumimoji="1" lang="en-US" altLang="zh-CN" dirty="0" err="1"/>
              <a:t>yaguang</a:t>
            </a:r>
            <a:r>
              <a:rPr kumimoji="1" lang="en-US" altLang="zh-CN" dirty="0"/>
              <a:t>/papers/aaai19_multi_graph_convolution.pdf)</a:t>
            </a:r>
          </a:p>
          <a:p>
            <a:pPr marL="0" indent="0">
              <a:buNone/>
            </a:pPr>
            <a:r>
              <a:rPr kumimoji="1" lang="en-US" altLang="zh-CN" dirty="0"/>
              <a:t>	5.[Convolutional Neural Networks on Graphs with Fast Localized Spectral Filtering](https://</a:t>
            </a:r>
            <a:r>
              <a:rPr kumimoji="1" lang="en-US" altLang="zh-CN" dirty="0" err="1"/>
              <a:t>arxiv.org</a:t>
            </a:r>
            <a:r>
              <a:rPr kumimoji="1" lang="en-US" altLang="zh-CN" dirty="0"/>
              <a:t>/pdf/1606.09375.pdf)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Code Ref:</a:t>
            </a:r>
          </a:p>
          <a:p>
            <a:pPr marL="0" indent="0">
              <a:buNone/>
            </a:pPr>
            <a:r>
              <a:rPr kumimoji="1" lang="en-US" altLang="zh-CN" dirty="0"/>
              <a:t>	1.[Graph Convolutional Networks](http://</a:t>
            </a:r>
            <a:r>
              <a:rPr kumimoji="1" lang="en-US" altLang="zh-CN" dirty="0" err="1"/>
              <a:t>tkipf.github.io</a:t>
            </a:r>
            <a:r>
              <a:rPr kumimoji="1" lang="en-US" altLang="zh-CN" dirty="0"/>
              <a:t>/graph-convolutional-networks/)</a:t>
            </a:r>
          </a:p>
          <a:p>
            <a:pPr marL="0" indent="0">
              <a:buNone/>
            </a:pPr>
            <a:r>
              <a:rPr kumimoji="1" lang="en-US" altLang="zh-CN" dirty="0"/>
              <a:t>	2.[DCRNN](https://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liyaguang</a:t>
            </a:r>
            <a:r>
              <a:rPr kumimoji="1" lang="en-US" altLang="zh-CN" dirty="0"/>
              <a:t>/DCRNN)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818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B1D2D-DA4E-2949-A046-130589868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architecture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St-</a:t>
            </a:r>
            <a:r>
              <a:rPr kumimoji="1" lang="en-US" altLang="zh-CN" dirty="0" err="1"/>
              <a:t>mgcn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0A446E9-BDAB-1B41-B7D1-2CEF2EC04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223" y="2204671"/>
            <a:ext cx="6431410" cy="36782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8C9EFD3-F794-474B-8E09-B9E504F51EB1}"/>
              </a:ext>
            </a:extLst>
          </p:cNvPr>
          <p:cNvSpPr txBox="1"/>
          <p:nvPr/>
        </p:nvSpPr>
        <p:spPr>
          <a:xfrm>
            <a:off x="7819698" y="3228182"/>
            <a:ext cx="334739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b="1" dirty="0"/>
              <a:t>CGRNN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Channel-wise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attention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LSTM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b="1" dirty="0"/>
              <a:t>ST-MGCN</a:t>
            </a:r>
            <a:endParaRPr kumimoji="1"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1133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A27CD-23F4-D844-863E-3B81A682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CN">
                <a:solidFill>
                  <a:srgbClr val="FFFFFF"/>
                </a:solidFill>
              </a:rPr>
              <a:t>CGRNN</a:t>
            </a:r>
            <a:br>
              <a:rPr kumimoji="1" lang="en-US" altLang="zh-CN">
                <a:solidFill>
                  <a:srgbClr val="FFFFFF"/>
                </a:solidFill>
              </a:rPr>
            </a:br>
            <a:r>
              <a:rPr kumimoji="1" lang="en-US" altLang="zh-CN">
                <a:solidFill>
                  <a:srgbClr val="FFFFFF"/>
                </a:solidFill>
              </a:rPr>
              <a:t>Channel- wise attention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AFD80C-F8DA-CF42-BE2D-FE499880F1B2}"/>
              </a:ext>
            </a:extLst>
          </p:cNvPr>
          <p:cNvSpPr txBox="1"/>
          <p:nvPr/>
        </p:nvSpPr>
        <p:spPr>
          <a:xfrm>
            <a:off x="661361" y="2424136"/>
            <a:ext cx="3353378" cy="3434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>
                <a:solidFill>
                  <a:schemeClr val="tx2"/>
                </a:solidFill>
              </a:rPr>
              <a:t>Produce region descriptions using the global average pooling over the input and its graph convolution output for each observation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altLang="zh-CN">
              <a:solidFill>
                <a:schemeClr val="tx2"/>
              </a:solidFill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>
                <a:solidFill>
                  <a:schemeClr val="tx2"/>
                </a:solidFill>
              </a:rPr>
              <a:t>Transfer the summarized vector z into weights which are used to scale each observation. </a:t>
            </a:r>
          </a:p>
        </p:txBody>
      </p:sp>
      <p:pic>
        <p:nvPicPr>
          <p:cNvPr id="4" name="内容占位符 3" descr="图片包含 文字, 地图&#10;&#10;描述已自动生成">
            <a:extLst>
              <a:ext uri="{FF2B5EF4-FFF2-40B4-BE49-F238E27FC236}">
                <a16:creationId xmlns:a16="http://schemas.microsoft.com/office/drawing/2014/main" id="{B7FCC741-AE70-BA4B-8C99-2D0250E08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55266" b="-2"/>
          <a:stretch/>
        </p:blipFill>
        <p:spPr>
          <a:xfrm>
            <a:off x="4244444" y="1892627"/>
            <a:ext cx="3353378" cy="4497938"/>
          </a:xfrm>
          <a:prstGeom prst="rect">
            <a:avLst/>
          </a:prstGeom>
        </p:spPr>
      </p:pic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480971FC-15DD-6446-ADB2-D1FF1FCDF5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2" t="1" r="910" b="1"/>
          <a:stretch/>
        </p:blipFill>
        <p:spPr>
          <a:xfrm>
            <a:off x="7827528" y="1892627"/>
            <a:ext cx="3914902" cy="449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7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5DE89-EAA5-6A45-A3EB-B7BFCDBE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CGRNN</a:t>
            </a:r>
            <a:br>
              <a:rPr kumimoji="1" lang="en-US" altLang="zh-CN" dirty="0"/>
            </a:br>
            <a:r>
              <a:rPr kumimoji="1" lang="en-US" altLang="zh-CN" dirty="0"/>
              <a:t>LSTM</a:t>
            </a:r>
            <a:r>
              <a:rPr kumimoji="1" lang="zh-CN" altLang="en-US" dirty="0"/>
              <a:t> </a:t>
            </a:r>
            <a:r>
              <a:rPr kumimoji="1" lang="en-US" altLang="zh-CN" dirty="0"/>
              <a:t>(one-way)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0EEAA62-D8C6-CB4B-BB7A-94115EB41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292" y="2246694"/>
            <a:ext cx="3460037" cy="36782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03C0864-3752-C94D-ACE0-D6B05E1D5105}"/>
              </a:ext>
            </a:extLst>
          </p:cNvPr>
          <p:cNvSpPr txBox="1"/>
          <p:nvPr/>
        </p:nvSpPr>
        <p:spPr>
          <a:xfrm>
            <a:off x="5752934" y="2903919"/>
            <a:ext cx="58578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Split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reweight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(BATCH_SIZE,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TIME_STEP,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NODES)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X’</a:t>
            </a:r>
            <a:r>
              <a:rPr kumimoji="1" lang="zh-CN" altLang="en-US" dirty="0"/>
              <a:t> </a:t>
            </a:r>
            <a:r>
              <a:rPr kumimoji="1" lang="en-US" altLang="zh-CN" dirty="0"/>
              <a:t>(BATCH_SIZE,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TIME_STEP,</a:t>
            </a:r>
            <a:r>
              <a:rPr kumimoji="1" lang="zh-CN" altLang="en-US" dirty="0"/>
              <a:t> </a:t>
            </a:r>
            <a:r>
              <a:rPr kumimoji="1" lang="en-US" altLang="zh-CN" dirty="0"/>
              <a:t>1)</a:t>
            </a:r>
            <a:r>
              <a:rPr kumimoji="1" lang="zh-CN" altLang="en-US" dirty="0"/>
              <a:t> 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tf.split</a:t>
            </a:r>
            <a:r>
              <a:rPr kumimoji="1" lang="en-US" altLang="zh-CN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X’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runs</a:t>
            </a:r>
            <a:r>
              <a:rPr kumimoji="1" lang="zh-CN" altLang="en-US" dirty="0"/>
              <a:t> </a:t>
            </a:r>
            <a:r>
              <a:rPr kumimoji="1" lang="en-US" altLang="zh-CN" dirty="0"/>
              <a:t>LSTM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Concat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X_lstm_each_node_output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(BATCH_SIZE,</a:t>
            </a:r>
            <a:r>
              <a:rPr kumimoji="1" lang="zh-CN" altLang="en-US" dirty="0"/>
              <a:t> </a:t>
            </a:r>
            <a:r>
              <a:rPr kumimoji="1" lang="en-US" altLang="zh-CN" dirty="0"/>
              <a:t>1,</a:t>
            </a:r>
            <a:r>
              <a:rPr kumimoji="1" lang="zh-CN" altLang="en-US" dirty="0"/>
              <a:t> </a:t>
            </a:r>
            <a:r>
              <a:rPr kumimoji="1" lang="en-US" altLang="zh-CN" dirty="0"/>
              <a:t>HIDDEN_UNITS)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tensor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X_lstm_output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(BATCH_SIZE,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HIDDEN_UNITS)</a:t>
            </a:r>
            <a:r>
              <a:rPr kumimoji="1" lang="zh-CN" altLang="en-US" dirty="0"/>
              <a:t> 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tf.concat</a:t>
            </a:r>
            <a:r>
              <a:rPr kumimoji="1" lang="en-US" altLang="zh-C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3228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8E18C-5C7E-564D-8B00-3BFAFC413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ST-MGCN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Chevb</a:t>
            </a:r>
            <a:r>
              <a:rPr kumimoji="1" lang="en-US" altLang="zh-CN" dirty="0"/>
              <a:t>-net)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D504C89D-BADD-9643-A8EB-7F3ADAD97408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581192" y="2535910"/>
                <a:ext cx="11143916" cy="3311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set</a:t>
                </a:r>
                <a14:m>
                  <m:oMath xmlns:m="http://schemas.openxmlformats.org/officeDocument/2006/math"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𝔸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i="0">
                            <a:latin typeface="Cambria Math" panose="02040503050406030204" pitchFamily="18" charset="0"/>
                          </a:rPr>
                          <m:t>function</m:t>
                        </m:r>
                        <m:r>
                          <a:rPr kumimoji="1" lang="zh-CN" altLang="en-US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zh-CN" i="0">
                            <a:latin typeface="Cambria Math" panose="02040503050406030204" pitchFamily="18" charset="0"/>
                          </a:rPr>
                          <m:t>similarity</m:t>
                        </m:r>
                        <m:r>
                          <a:rPr kumimoji="1" lang="zh-CN" altLang="en-US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zh-CN" i="0">
                            <a:latin typeface="Cambria Math" panose="02040503050406030204" pitchFamily="18" charset="0"/>
                          </a:rPr>
                          <m:t>graph</m:t>
                        </m:r>
                        <m:r>
                          <a:rPr kumimoji="1" lang="en-US" altLang="zh-CN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zh-CN" i="0">
                            <a:latin typeface="Cambria Math" panose="02040503050406030204" pitchFamily="18" charset="0"/>
                          </a:rPr>
                          <m:t>distance</m:t>
                        </m:r>
                        <m:r>
                          <a:rPr kumimoji="1" lang="zh-CN" altLang="en-US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zh-CN" i="0">
                            <a:latin typeface="Cambria Math" panose="02040503050406030204" pitchFamily="18" charset="0"/>
                          </a:rPr>
                          <m:t>graph</m:t>
                        </m:r>
                      </m:e>
                    </m:d>
                  </m:oMath>
                </a14:m>
                <a:r>
                  <a:rPr kumimoji="1" lang="en-US" altLang="zh-CN" dirty="0"/>
                  <a:t>:</a:t>
                </a:r>
              </a:p>
              <a:p>
                <a:pPr lvl="1"/>
                <a:r>
                  <a:rPr kumimoji="1" lang="en-US" altLang="zh-CN" dirty="0"/>
                  <a:t>Input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output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LSTM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X_lstm_output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(BATCH_SIZE,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NODES,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HIDDEN_UNITS)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GCN</a:t>
                </a:r>
              </a:p>
              <a:p>
                <a:pPr lvl="2"/>
                <a:r>
                  <a:rPr kumimoji="1" lang="en-US" altLang="zh-CN" dirty="0"/>
                  <a:t>Calculate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normalized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Laplacian</a:t>
                </a:r>
              </a:p>
              <a:p>
                <a:pPr lvl="2"/>
                <a:r>
                  <a:rPr kumimoji="1" lang="en-US" altLang="zh-CN" dirty="0"/>
                  <a:t>Calculate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scaled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Laplacian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(filter)</a:t>
                </a:r>
              </a:p>
              <a:p>
                <a:pPr lvl="2"/>
                <a:r>
                  <a:rPr kumimoji="1" lang="en-US" altLang="zh-CN" dirty="0"/>
                  <a:t>Convolution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max_diffusion_step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2)</a:t>
                </a:r>
              </a:p>
              <a:p>
                <a:pPr lvl="1"/>
                <a:r>
                  <a:rPr kumimoji="1" lang="en-US" altLang="zh-CN" dirty="0"/>
                  <a:t>Output: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X_gcn_output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(BATCH_SIZE,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NODES,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HIDDEN_UNITS)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r>
                  <a:rPr kumimoji="1" lang="en-US" altLang="zh-CN" dirty="0"/>
                  <a:t>Sum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three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GCN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outputs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generate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total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ouput</a:t>
                </a:r>
                <a:endParaRPr kumimoji="1" lang="en-US" altLang="zh-CN" dirty="0"/>
              </a:p>
              <a:p>
                <a:r>
                  <a:rPr kumimoji="1" lang="en-US" altLang="zh-CN" dirty="0"/>
                  <a:t>Dense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total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ouput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final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output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(BATCH_SIZE,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NODES)</a:t>
                </a:r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D504C89D-BADD-9643-A8EB-7F3ADAD9740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535910"/>
                <a:ext cx="11143916" cy="3311676"/>
              </a:xfrm>
              <a:prstGeom prst="rect">
                <a:avLst/>
              </a:prstGeom>
              <a:blipFill>
                <a:blip r:embed="rId2"/>
                <a:stretch>
                  <a:fillRect l="-114" t="-383" b="-2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20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74A79-CD5D-3243-91E5-0C953F26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pre-processing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5D06A89-0CC3-0348-863D-CD74335DD371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456300" y="2027668"/>
                <a:ext cx="4796249" cy="1646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distance: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⁡(−</m:t>
                            </m:r>
                            <m:f>
                              <m:f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p>
                                  <m:s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kumimoji="1" lang="zh-CN" alt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zh-CN" alt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𝑎𝑛𝑑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f>
                          <m:f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5D06A89-0CC3-0348-863D-CD74335DD37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6300" y="2027668"/>
                <a:ext cx="4796249" cy="1646989"/>
              </a:xfrm>
              <a:prstGeom prst="rect">
                <a:avLst/>
              </a:prstGeom>
              <a:blipFill>
                <a:blip r:embed="rId2"/>
                <a:stretch>
                  <a:fillRect l="-529" t="-57692" b="-10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FBD0CA3E-E51F-284E-9A77-AC73A0125DA7}"/>
              </a:ext>
            </a:extLst>
          </p:cNvPr>
          <p:cNvSpPr txBox="1"/>
          <p:nvPr/>
        </p:nvSpPr>
        <p:spPr>
          <a:xfrm>
            <a:off x="8936666" y="1919709"/>
            <a:ext cx="1247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Sparse</a:t>
            </a:r>
            <a:r>
              <a:rPr lang="zh-CN" altLang="en-US" sz="2000" b="1" dirty="0">
                <a:solidFill>
                  <a:srgbClr val="FF0000"/>
                </a:solidFill>
              </a:rPr>
              <a:t>！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E678CCB-8690-7348-B152-24BA37013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911" y="3207524"/>
            <a:ext cx="3281691" cy="328169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8A3108F-3493-D948-BB33-869E4F5B3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03" y="3207524"/>
            <a:ext cx="3281691" cy="328169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8762715-2AD4-C549-A64D-B8A47EC18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7290" y="3427409"/>
            <a:ext cx="3724543" cy="2841920"/>
          </a:xfrm>
          <a:prstGeom prst="rect">
            <a:avLst/>
          </a:prstGeom>
        </p:spPr>
      </p:pic>
      <p:sp>
        <p:nvSpPr>
          <p:cNvPr id="14" name="内容占位符 3">
            <a:extLst>
              <a:ext uri="{FF2B5EF4-FFF2-40B4-BE49-F238E27FC236}">
                <a16:creationId xmlns:a16="http://schemas.microsoft.com/office/drawing/2014/main" id="{7426C0E1-AB9E-F54F-99A5-E75A779541EF}"/>
              </a:ext>
            </a:extLst>
          </p:cNvPr>
          <p:cNvSpPr txBox="1">
            <a:spLocks/>
          </p:cNvSpPr>
          <p:nvPr/>
        </p:nvSpPr>
        <p:spPr>
          <a:xfrm>
            <a:off x="5396237" y="2440695"/>
            <a:ext cx="1973041" cy="1174873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connection:</a:t>
            </a:r>
          </a:p>
          <a:p>
            <a:pPr lvl="1"/>
            <a:r>
              <a:rPr kumimoji="1" lang="en-US" altLang="zh-CN" dirty="0"/>
              <a:t>provided</a:t>
            </a:r>
          </a:p>
          <a:p>
            <a:endParaRPr kumimoji="1" lang="zh-CN" altLang="en-US" dirty="0"/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A21CA10F-778B-AC4D-9927-577A7352EFA1}"/>
              </a:ext>
            </a:extLst>
          </p:cNvPr>
          <p:cNvSpPr txBox="1">
            <a:spLocks/>
          </p:cNvSpPr>
          <p:nvPr/>
        </p:nvSpPr>
        <p:spPr>
          <a:xfrm>
            <a:off x="8627852" y="2423940"/>
            <a:ext cx="2776401" cy="1151084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similarity: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POI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cosine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similarity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887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A20CC-DC7F-D54C-BF52-C74B7E21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Results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15D49-1DE9-C24B-97BB-334BAE9F8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77541"/>
            <a:ext cx="5176671" cy="3678303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b="1" dirty="0"/>
              <a:t>Dataset:</a:t>
            </a:r>
          </a:p>
          <a:p>
            <a:pPr lvl="1"/>
            <a:r>
              <a:rPr kumimoji="1" lang="en-US" altLang="zh-CN" dirty="0"/>
              <a:t>40days.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standard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interval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minutes.</a:t>
            </a:r>
          </a:p>
          <a:p>
            <a:pPr lvl="1"/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contains</a:t>
            </a:r>
            <a:r>
              <a:rPr kumimoji="1" lang="zh-CN" altLang="en-US" dirty="0"/>
              <a:t> </a:t>
            </a:r>
            <a:r>
              <a:rPr kumimoji="1" lang="en-US" altLang="zh-CN" dirty="0"/>
              <a:t>288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day</a:t>
            </a:r>
          </a:p>
          <a:p>
            <a:pPr lvl="1"/>
            <a:r>
              <a:rPr kumimoji="1" lang="en-US" altLang="zh-CN" dirty="0"/>
              <a:t>Total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40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288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</a:p>
          <a:p>
            <a:r>
              <a:rPr kumimoji="1" lang="en-US" altLang="zh-CN" b="1" dirty="0"/>
              <a:t>Settings:</a:t>
            </a:r>
            <a:r>
              <a:rPr kumimoji="1" lang="zh-CN" altLang="en-US" b="1" dirty="0"/>
              <a:t> </a:t>
            </a:r>
            <a:endParaRPr kumimoji="1" lang="en-US" altLang="zh-CN" b="1" dirty="0"/>
          </a:p>
          <a:p>
            <a:pPr marL="324000" lvl="1" indent="0">
              <a:buNone/>
            </a:pPr>
            <a:r>
              <a:rPr kumimoji="1" lang="en-US" altLang="zh-CN" dirty="0"/>
              <a:t>TIME_STEPS = 12,</a:t>
            </a:r>
            <a:r>
              <a:rPr kumimoji="1" lang="zh-CN" altLang="en-US" dirty="0"/>
              <a:t> </a:t>
            </a:r>
            <a:r>
              <a:rPr kumimoji="1" lang="en-US" altLang="zh-CN" dirty="0"/>
              <a:t>BATCH_SIZE = 32</a:t>
            </a:r>
          </a:p>
          <a:p>
            <a:pPr marL="324000" lvl="1" indent="0">
              <a:buNone/>
            </a:pPr>
            <a:r>
              <a:rPr kumimoji="1" lang="en-US" altLang="zh-CN" dirty="0"/>
              <a:t>HIDDEN_UNITS = 16,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LEARNING_RATE = 0.001</a:t>
            </a:r>
          </a:p>
          <a:p>
            <a:pPr marL="324000" lvl="1" indent="0">
              <a:buNone/>
            </a:pPr>
            <a:r>
              <a:rPr kumimoji="1" lang="en-US" altLang="zh-CN" dirty="0"/>
              <a:t>EPOCH = 50,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 = 30</a:t>
            </a:r>
          </a:p>
          <a:p>
            <a:pPr marL="324000" lvl="1" indent="0">
              <a:buNone/>
            </a:pPr>
            <a:r>
              <a:rPr kumimoji="1" lang="en-US" altLang="zh-CN" dirty="0"/>
              <a:t>INPUT_SIZE = 30,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OUTPUT_SIZE = 30</a:t>
            </a:r>
          </a:p>
          <a:p>
            <a:pPr marL="324000" lvl="1" indent="0">
              <a:buNone/>
            </a:pPr>
            <a:r>
              <a:rPr kumimoji="1" lang="en-US" altLang="zh-CN" dirty="0"/>
              <a:t>TRAIN_EXAMPLES = 6400,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VAL_EXAMPLES = 800</a:t>
            </a:r>
          </a:p>
          <a:p>
            <a:pPr marL="324000" lvl="1" indent="0">
              <a:buNone/>
            </a:pPr>
            <a:r>
              <a:rPr kumimoji="1" lang="en-US" altLang="zh-CN" dirty="0"/>
              <a:t>TEST_EXAMPLES = 1600,NUM_LAYER = 3</a:t>
            </a:r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527FF8-716F-CF43-B71B-7AC0C8D61F86}"/>
              </a:ext>
            </a:extLst>
          </p:cNvPr>
          <p:cNvSpPr txBox="1"/>
          <p:nvPr/>
        </p:nvSpPr>
        <p:spPr>
          <a:xfrm>
            <a:off x="6181723" y="2477541"/>
            <a:ext cx="47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Performance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comparison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approaches</a:t>
            </a:r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BF5642-871E-9246-9FFB-DB0A1A282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583641"/>
              </p:ext>
            </p:extLst>
          </p:nvPr>
        </p:nvGraphicFramePr>
        <p:xfrm>
          <a:off x="6224587" y="3100388"/>
          <a:ext cx="4662488" cy="2726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7331">
                  <a:extLst>
                    <a:ext uri="{9D8B030D-6E8A-4147-A177-3AD203B41FA5}">
                      <a16:colId xmlns:a16="http://schemas.microsoft.com/office/drawing/2014/main" val="2454583629"/>
                    </a:ext>
                  </a:extLst>
                </a:gridCol>
                <a:gridCol w="2015157">
                  <a:extLst>
                    <a:ext uri="{9D8B030D-6E8A-4147-A177-3AD203B41FA5}">
                      <a16:colId xmlns:a16="http://schemas.microsoft.com/office/drawing/2014/main" val="661427680"/>
                    </a:ext>
                  </a:extLst>
                </a:gridCol>
              </a:tblGrid>
              <a:tr h="5453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dirty="0"/>
                        <a:t>Approach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RMSE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(best)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266103"/>
                  </a:ext>
                </a:extLst>
              </a:tr>
              <a:tr h="545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Tplus1PredectT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35.804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225346"/>
                  </a:ext>
                </a:extLst>
              </a:tr>
              <a:tr h="545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LSTM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(One-way 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29.434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068115"/>
                  </a:ext>
                </a:extLst>
              </a:tr>
              <a:tr h="545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ST-MGCN (no attention)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20.391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832778"/>
                  </a:ext>
                </a:extLst>
              </a:tr>
              <a:tr h="545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ST-MGCN (attention)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23.518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201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6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DBA90-C096-F04D-8A69-CC170AF5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Comparison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demands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demands</a:t>
            </a:r>
            <a:endParaRPr kumimoji="1" lang="zh-CN" altLang="en-US" dirty="0"/>
          </a:p>
        </p:txBody>
      </p:sp>
      <p:pic>
        <p:nvPicPr>
          <p:cNvPr id="5" name="内容占位符 4" descr="图片包含 天空, 围栏, 胡萝卜&#10;&#10;描述已自动生成">
            <a:extLst>
              <a:ext uri="{FF2B5EF4-FFF2-40B4-BE49-F238E27FC236}">
                <a16:creationId xmlns:a16="http://schemas.microsoft.com/office/drawing/2014/main" id="{EDB356B4-5C8E-1E4C-95AF-B7C5679C4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409" y="2109346"/>
            <a:ext cx="6572883" cy="4046498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496E463-5761-DC41-B713-B330A686BB2F}"/>
              </a:ext>
            </a:extLst>
          </p:cNvPr>
          <p:cNvSpPr txBox="1"/>
          <p:nvPr/>
        </p:nvSpPr>
        <p:spPr>
          <a:xfrm>
            <a:off x="8072438" y="3116932"/>
            <a:ext cx="3929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1600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instances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parameters: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	Type:</a:t>
            </a:r>
            <a:r>
              <a:rPr kumimoji="1" lang="zh-CN" altLang="en-US" dirty="0"/>
              <a:t>  </a:t>
            </a:r>
            <a:r>
              <a:rPr kumimoji="1" lang="en-US" altLang="zh-CN" dirty="0"/>
              <a:t>STMGCN</a:t>
            </a:r>
            <a:r>
              <a:rPr kumimoji="1" lang="zh-CN" altLang="en-US" dirty="0"/>
              <a:t> </a:t>
            </a:r>
            <a:r>
              <a:rPr kumimoji="1" lang="en-US" altLang="zh-CN" dirty="0"/>
              <a:t>(no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attention)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	RMSE:</a:t>
            </a:r>
            <a:r>
              <a:rPr kumimoji="1" lang="zh-CN" altLang="en-US" dirty="0"/>
              <a:t> </a:t>
            </a:r>
            <a:r>
              <a:rPr lang="en-US" altLang="zh-CN" dirty="0">
                <a:solidFill>
                  <a:schemeClr val="dk1"/>
                </a:solidFill>
              </a:rPr>
              <a:t>20.391</a:t>
            </a:r>
            <a:r>
              <a:rPr kumimoji="1" lang="zh-CN" altLang="en-US" dirty="0"/>
              <a:t> 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RMSE:</a:t>
            </a:r>
            <a:r>
              <a:rPr kumimoji="1" lang="zh-CN" altLang="en-US" dirty="0"/>
              <a:t> </a:t>
            </a:r>
            <a:r>
              <a:rPr kumimoji="1" lang="en-US" altLang="zh-CN" dirty="0"/>
              <a:t>24.736</a:t>
            </a:r>
          </a:p>
        </p:txBody>
      </p:sp>
    </p:spTree>
    <p:extLst>
      <p:ext uri="{BB962C8B-B14F-4D97-AF65-F5344CB8AC3E}">
        <p14:creationId xmlns:p14="http://schemas.microsoft.com/office/powerpoint/2010/main" val="373926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FD813-3D84-1442-B1DE-018B9F23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difficulties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782285-540C-5C4C-96D3-6236EFFF3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RNN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RNN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once</a:t>
            </a:r>
          </a:p>
          <a:p>
            <a:pPr lvl="1"/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disorganized</a:t>
            </a:r>
          </a:p>
          <a:p>
            <a:pPr lvl="1"/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split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  <a:r>
              <a:rPr kumimoji="1" lang="zh-CN" altLang="en-US" dirty="0"/>
              <a:t> </a:t>
            </a:r>
            <a:r>
              <a:rPr kumimoji="1" lang="en-US" altLang="zh-CN" dirty="0"/>
              <a:t>tensor,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RNN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times,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concat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tensor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connection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LSTM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GCN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LSTM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reshaped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fixed-shape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tensor</a:t>
            </a:r>
          </a:p>
          <a:p>
            <a:pPr lvl="1"/>
            <a:r>
              <a:rPr kumimoji="1" lang="en-US" altLang="zh-CN" dirty="0"/>
              <a:t>Otherwise,</a:t>
            </a:r>
            <a:r>
              <a:rPr kumimoji="1" lang="zh-CN" altLang="en-US" dirty="0"/>
              <a:t> </a:t>
            </a:r>
            <a:r>
              <a:rPr kumimoji="1" lang="en-US" altLang="zh-CN" dirty="0"/>
              <a:t>GCN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handle.</a:t>
            </a:r>
            <a:r>
              <a:rPr kumimoji="1" lang="zh-CN" altLang="en-US" dirty="0"/>
              <a:t> </a:t>
            </a:r>
            <a:r>
              <a:rPr kumimoji="1" lang="en-US" altLang="zh-CN" dirty="0"/>
              <a:t>BUG!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1334673"/>
      </p:ext>
    </p:extLst>
  </p:cSld>
  <p:clrMapOvr>
    <a:masterClrMapping/>
  </p:clrMapOvr>
</p:sld>
</file>

<file path=ppt/theme/theme1.xml><?xml version="1.0" encoding="utf-8"?>
<a:theme xmlns:a="http://schemas.openxmlformats.org/drawingml/2006/main" name="红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623</Words>
  <Application>Microsoft Macintosh PowerPoint</Application>
  <PresentationFormat>宽屏</PresentationFormat>
  <Paragraphs>105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Gill Sans MT</vt:lpstr>
      <vt:lpstr>Wingdings 2</vt:lpstr>
      <vt:lpstr>红利</vt:lpstr>
      <vt:lpstr>Implementation and results of  Spatiotemporal Multi-Graph Convolution Network for Ride-hailing Demand Forecasting</vt:lpstr>
      <vt:lpstr>system architecture of St-mgcn</vt:lpstr>
      <vt:lpstr>CGRNN Channel- wise attention</vt:lpstr>
      <vt:lpstr>CGRNN LSTM (one-way)</vt:lpstr>
      <vt:lpstr>ST-MGCN (Chevb-net)</vt:lpstr>
      <vt:lpstr>Data pre-processing</vt:lpstr>
      <vt:lpstr>Results</vt:lpstr>
      <vt:lpstr>Comparison between the real demands and predicted demands</vt:lpstr>
      <vt:lpstr>difficulties</vt:lpstr>
      <vt:lpstr>reflections</vt:lpstr>
      <vt:lpstr>Future work</vt:lpstr>
      <vt:lpstr>acknowledgement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and results of  Spatiotemporal Multi-Graph Convolution Network for Ride-hailing Demand Forecasting</dc:title>
  <dc:creator>Binqing Wu [sc16bw]</dc:creator>
  <cp:lastModifiedBy>Binqing Wu [sc16bw]</cp:lastModifiedBy>
  <cp:revision>16</cp:revision>
  <dcterms:created xsi:type="dcterms:W3CDTF">2019-08-05T10:55:37Z</dcterms:created>
  <dcterms:modified xsi:type="dcterms:W3CDTF">2019-08-05T13:05:59Z</dcterms:modified>
</cp:coreProperties>
</file>