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63" r:id="rId6"/>
    <p:sldId id="292" r:id="rId7"/>
    <p:sldId id="288" r:id="rId8"/>
    <p:sldId id="264" r:id="rId9"/>
    <p:sldId id="266" r:id="rId10"/>
    <p:sldId id="291" r:id="rId11"/>
    <p:sldId id="280" r:id="rId12"/>
    <p:sldId id="282" r:id="rId13"/>
    <p:sldId id="284" r:id="rId14"/>
    <p:sldId id="286" r:id="rId15"/>
    <p:sldId id="268" r:id="rId16"/>
    <p:sldId id="290" r:id="rId17"/>
    <p:sldId id="271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60" d="100"/>
          <a:sy n="60" d="100"/>
        </p:scale>
        <p:origin x="109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96C2910-71E4-4E18-81DA-428510306E45}" cxnId="{2A678D74-5D28-4772-9694-380BDCB05326}" type="parTrans">
      <dgm:prSet/>
      <dgm:spPr/>
      <dgm:t>
        <a:bodyPr/>
        <a:lstStyle/>
        <a:p>
          <a:endParaRPr lang="en-US"/>
        </a:p>
      </dgm:t>
    </dgm:pt>
    <dgm:pt modelId="{5670A9B4-EF79-4194-B2F8-D0D0B5D9F166}" cxnId="{2A678D74-5D28-4772-9694-380BDCB05326}" type="sibTrans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109816" custScaleY="125865" custLinFactX="8687" custLinFactNeighborX="100000" custLinFactNeighborY="-56899"/>
      <dgm:spPr>
        <a:prstGeom prst="round2Diag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57150">
          <a:solidFill>
            <a:schemeClr val="bg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</dgm:pt>
  </dgm:ptLst>
  <dgm:cxnLst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978E3259-4F79-4454-8D0E-AEECD03C3516}" type="presOf" srcId="{B3E39A80-D6B7-4E26-B22E-327D37299CB1}" destId="{BDA71D6A-C3D1-411E-9EAC-6386FFEE52C2}" srcOrd="0" destOrd="0" presId="urn:microsoft.com/office/officeart/2008/layout/BendingPictureSemiTransparentText"/>
    <dgm:cxn modelId="{277FC6C9-D7DD-4162-AAF3-E32EDE3D3DDE}" type="presOf" srcId="{F4DCAFF9-3CD8-4192-92EC-2050EBC96D81}" destId="{7AC81859-B11C-4EE9-8379-B9AF70890D88}" srcOrd="0" destOrd="0" presId="urn:microsoft.com/office/officeart/2008/layout/BendingPictureSemiTransparentText"/>
    <dgm:cxn modelId="{56984E4A-1047-46B4-8551-DBD03CC477AA}" type="presParOf" srcId="{BDA71D6A-C3D1-411E-9EAC-6386FFEE52C2}" destId="{0B2273E3-B9E3-4A02-93CF-275511BE0699}" srcOrd="0" destOrd="0" presId="urn:microsoft.com/office/officeart/2008/layout/BendingPictureSemiTransparentText"/>
    <dgm:cxn modelId="{FE824250-40F1-446F-B532-1FE2AEE86270}" type="presParOf" srcId="{0B2273E3-B9E3-4A02-93CF-275511BE0699}" destId="{367DAC4B-08E7-4BA7-A970-D0115453FB5A}" srcOrd="0" destOrd="0" presId="urn:microsoft.com/office/officeart/2008/layout/BendingPictureSemiTransparentText"/>
    <dgm:cxn modelId="{0281439E-4D72-4AC5-A439-FA7BBABE8551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232993" y="0"/>
          <a:ext cx="2934850" cy="2883142"/>
        </a:xfrm>
        <a:prstGeom prst="round2Diag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57150">
          <a:solidFill>
            <a:schemeClr val="bg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247664" y="1900714"/>
          <a:ext cx="2672515" cy="54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47664" y="1900714"/>
        <a:ext cx="2672515" cy="549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C144C-94E0-4058-ABEB-6EAF7810A77E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-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dia Placeholder 17"/>
          <p:cNvSpPr>
            <a:spLocks noGrp="1"/>
          </p:cNvSpPr>
          <p:nvPr>
            <p:ph type="media" sz="quarter" idx="10"/>
          </p:nvPr>
        </p:nvSpPr>
        <p:spPr>
          <a:xfrm>
            <a:off x="357808" y="1412231"/>
            <a:ext cx="8249971" cy="4603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12034" y="365125"/>
            <a:ext cx="626165" cy="10336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3252" y="365125"/>
            <a:ext cx="225287" cy="10336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3253" y="6356350"/>
            <a:ext cx="9342782" cy="36512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60080"/>
            <a:ext cx="10514011" cy="3908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020416" y="365126"/>
            <a:ext cx="10333383" cy="5745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EDUCATION SLIDE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1034015" y="926411"/>
            <a:ext cx="10333037" cy="230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29528" y="6356350"/>
            <a:ext cx="2133601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EDUCATION </a:t>
            </a:r>
            <a:r>
              <a:rPr lang="en-US" dirty="0">
                <a:solidFill>
                  <a:schemeClr val="accent4"/>
                </a:solidFill>
              </a:rPr>
              <a:t>SLIDES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2887" y="6356350"/>
            <a:ext cx="510208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fld id="{A381CFF2-8C33-42F0-ADA0-BBCAD809DD4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89890" y="3771265"/>
            <a:ext cx="12248515" cy="2689994"/>
            <a:chOff x="-699654" y="2920594"/>
            <a:chExt cx="11051102" cy="1444735"/>
          </a:xfrm>
        </p:grpSpPr>
        <p:sp>
          <p:nvSpPr>
            <p:cNvPr id="11" name="Rectangle 10"/>
            <p:cNvSpPr/>
            <p:nvPr/>
          </p:nvSpPr>
          <p:spPr>
            <a:xfrm>
              <a:off x="-347307" y="2920594"/>
              <a:ext cx="9800810" cy="1444735"/>
            </a:xfrm>
            <a:prstGeom prst="rect">
              <a:avLst/>
            </a:prstGeom>
            <a:solidFill>
              <a:srgbClr val="543F2E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99654" y="2920594"/>
              <a:ext cx="11051102" cy="1239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pl-PL" sz="4800" dirty="0">
                  <a:solidFill>
                    <a:prstClr val="white"/>
                  </a:solidFill>
                  <a:latin typeface="Georgia" panose="02040502050405020303" pitchFamily="18" charset="0"/>
                </a:rPr>
                <a:t>SELAMAT DATANG DI PELATIHAN MENULIS KARYA ILMIAH </a:t>
              </a:r>
              <a:endParaRPr lang="en-ID" altLang="pl-PL" sz="4800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  <a:p>
              <a:pPr algn="ctr"/>
              <a:r>
                <a:rPr lang="en-ID" altLang="pl-PL" sz="4800" dirty="0">
                  <a:solidFill>
                    <a:prstClr val="white"/>
                  </a:solidFill>
                  <a:latin typeface="Georgia" panose="02040502050405020303" pitchFamily="18" charset="0"/>
                </a:rPr>
                <a:t>AKADEMIK</a:t>
              </a:r>
              <a:endParaRPr lang="pl-PL" sz="4800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0772" y="3590405"/>
              <a:ext cx="9555775" cy="71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prstClr val="white"/>
                  </a:solidFill>
                  <a:latin typeface="Georgia" panose="02040502050405020303" pitchFamily="18" charset="0"/>
                </a:rPr>
                <a:t>  </a:t>
              </a:r>
              <a:endParaRPr lang="pl-PL" sz="1600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en-ID" altLang="pl-PL" sz="1900" b="1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900" b="1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1610" y="1083310"/>
            <a:ext cx="5747385" cy="178244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altLang="en-US" sz="3600" b="1" dirty="0">
                <a:solidFill>
                  <a:srgbClr val="543F2E"/>
                </a:solidFill>
                <a:latin typeface="Georgia" panose="02040502050405020303" pitchFamily="18" charset="0"/>
              </a:rPr>
              <a:t>Dr. Binsar Antoni Hutabarat</a:t>
            </a:r>
            <a:endParaRPr lang="pl-PL" sz="3600" b="1" dirty="0">
              <a:solidFill>
                <a:srgbClr val="543F2E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5928860" y="494000"/>
          <a:ext cx="3167844" cy="288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Media Placeholder 1" descr="Foto_Binsar,123"/>
          <p:cNvPicPr>
            <a:picLocks noGrp="1" noChangeAspect="1"/>
          </p:cNvPicPr>
          <p:nvPr>
            <p:ph type="media" sz="quarter" idx="10"/>
          </p:nvPr>
        </p:nvPicPr>
        <p:blipFill>
          <a:blip r:embed="rId6"/>
          <a:srcRect l="-6264" t="26641" r="36656" b="7937"/>
          <a:stretch>
            <a:fillRect/>
          </a:stretch>
        </p:blipFill>
        <p:spPr>
          <a:xfrm>
            <a:off x="5351145" y="344805"/>
            <a:ext cx="5512435" cy="3183890"/>
          </a:xfrm>
          <a:prstGeom prst="round1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9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403225" y="1238885"/>
          <a:ext cx="11644630" cy="518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10"/>
                <a:gridCol w="2195830"/>
                <a:gridCol w="2194560"/>
                <a:gridCol w="2195195"/>
                <a:gridCol w="2578735"/>
              </a:tblGrid>
              <a:tr h="1799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Teori  1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Teori 2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Teori 3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Teori 4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Kualifikasi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84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  <a:sym typeface="+mn-ea"/>
                        </a:rPr>
                        <a:t>Deskripsi teori merupakan hasil telaah/review</a:t>
                      </a:r>
                      <a:endParaRPr lang="en-ID" altLang="en-US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JIKA TEORI MERUPAKAN TEMUAN, PERHATIKAN TRIANGULASI!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ID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/>
                        <a:t>Terkait dengan  Teori yang akan dibangun</a:t>
                      </a:r>
                      <a:endParaRPr lang="en-ID" altLang="en-US" sz="2400" b="1"/>
                    </a:p>
                    <a:p>
                      <a:pPr>
                        <a:buNone/>
                      </a:pPr>
                      <a:r>
                        <a:rPr lang="en-ID" altLang="en-US" sz="2400" b="1"/>
                        <a:t>(review teori)</a:t>
                      </a:r>
                      <a:endParaRPr lang="en-ID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ym typeface="+mn-ea"/>
                        </a:rPr>
                        <a:t>Terkait dengan  Teori yang akan dibangun</a:t>
                      </a:r>
                      <a:endParaRPr lang="en-ID" altLang="en-US" sz="2400" b="1"/>
                    </a:p>
                    <a:p>
                      <a:pPr>
                        <a:buNone/>
                      </a:pPr>
                      <a:r>
                        <a:rPr lang="en-ID" altLang="en-US" sz="2400" b="1"/>
                        <a:t>(review teori)</a:t>
                      </a:r>
                      <a:endParaRPr lang="en-ID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/>
                        <a:t>Sintesis teori 1,2,3</a:t>
                      </a:r>
                      <a:endParaRPr lang="en-ID" altLang="en-US" sz="2400" b="1"/>
                    </a:p>
                    <a:p>
                      <a:pPr>
                        <a:buNone/>
                      </a:pPr>
                      <a:endParaRPr lang="en-ID" altLang="en-US" sz="2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ID" altLang="en-US" sz="2400" b="1"/>
                    </a:p>
                    <a:p>
                      <a:pPr>
                        <a:buNone/>
                      </a:pPr>
                      <a:endParaRPr lang="en-US" sz="2400" b="1"/>
                    </a:p>
                    <a:p>
                      <a:pPr>
                        <a:buNone/>
                      </a:pP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/>
                        <a:t>analisis</a:t>
                      </a:r>
                      <a:endParaRPr lang="en-ID" altLang="en-US" sz="2400" b="1"/>
                    </a:p>
                    <a:p>
                      <a:pPr>
                        <a:buNone/>
                      </a:pPr>
                      <a:r>
                        <a:rPr lang="en-ID" altLang="en-US" sz="2400" b="1"/>
                        <a:t>Evaluasi</a:t>
                      </a:r>
                      <a:endParaRPr lang="en-ID" altLang="en-US" sz="2400" b="1"/>
                    </a:p>
                    <a:p>
                      <a:pPr>
                        <a:buNone/>
                      </a:pPr>
                      <a:r>
                        <a:rPr lang="en-ID" altLang="en-US" sz="2400" b="1"/>
                        <a:t>Sintesis (temuan baru)</a:t>
                      </a:r>
                      <a:endParaRPr lang="en-ID" altLang="en-US" sz="24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727075" y="125095"/>
            <a:ext cx="105276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D" altLang="en-US" b="1" dirty="0">
                <a:sym typeface="+mn-ea"/>
              </a:rPr>
              <a:t>PENELITIAN </a:t>
            </a:r>
            <a:r>
              <a:rPr lang="en-US" b="1" dirty="0">
                <a:sym typeface="+mn-ea"/>
              </a:rPr>
              <a:t>KAJIAN TEORI</a:t>
            </a:r>
            <a:r>
              <a:rPr lang="en-ID" altLang="en-US" b="1" dirty="0">
                <a:sym typeface="+mn-ea"/>
              </a:rPr>
              <a:t>/Review Teori</a:t>
            </a:r>
            <a:r>
              <a:rPr lang="en-US" b="1" dirty="0">
                <a:sym typeface="+mn-ea"/>
              </a:rPr>
              <a:t>: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Teori</a:t>
            </a:r>
            <a:r>
              <a:rPr lang="en-US" dirty="0">
                <a:sym typeface="+mn-ea"/>
              </a:rPr>
              <a:t> I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Teori</a:t>
            </a:r>
            <a:r>
              <a:rPr lang="en-US" dirty="0">
                <a:sym typeface="+mn-ea"/>
              </a:rPr>
              <a:t> II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Teori</a:t>
            </a:r>
            <a:r>
              <a:rPr lang="en-US" dirty="0">
                <a:sym typeface="+mn-ea"/>
              </a:rPr>
              <a:t> III </a:t>
            </a:r>
            <a:r>
              <a:rPr lang="en-ID" altLang="en-US" dirty="0">
                <a:sym typeface="+mn-ea"/>
              </a:rPr>
              <a:t>(sontesis teori)</a:t>
            </a:r>
            <a:br>
              <a:rPr lang="en-US" dirty="0">
                <a:sym typeface="+mn-ea"/>
              </a:rPr>
            </a:br>
            <a:endParaRPr lang="en-ID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1" y="1269242"/>
          <a:ext cx="11887199" cy="556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1944005"/>
                <a:gridCol w="1553140"/>
                <a:gridCol w="2294236"/>
                <a:gridCol w="3718378"/>
              </a:tblGrid>
              <a:tr h="1817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Teori (Fokus)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Realitas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Masalah/Problem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Respon (Maksud dan tujuan)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Pengumpulan data dan pembahasan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206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/>
                        <a:t>Lingkungan keluarga yang baik dapat menghindari remaja terhindar dari kenakalan remaja</a:t>
                      </a:r>
                      <a:endParaRPr lang="en-ID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 err="1"/>
                        <a:t>Tidak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semua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keluarga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memiliki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perhatian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terhadap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remaja</a:t>
                      </a:r>
                      <a:r>
                        <a:rPr lang="en-ID" altLang="en-US" sz="2400" b="1" dirty="0"/>
                        <a:t>/Data </a:t>
                      </a:r>
                      <a:r>
                        <a:rPr lang="en-ID" altLang="en-US" sz="2400" b="1" dirty="0" err="1"/>
                        <a:t>dari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hasil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penelitian</a:t>
                      </a:r>
                      <a:endParaRPr lang="en-ID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/>
                        <a:t>Banyak </a:t>
                      </a:r>
                      <a:r>
                        <a:rPr lang="en-ID" altLang="en-US" sz="2400" b="1" dirty="0" err="1"/>
                        <a:t>remaja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terlibat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kenakalan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remaja</a:t>
                      </a:r>
                      <a:r>
                        <a:rPr lang="en-ID" altLang="en-US" sz="2400" b="1" dirty="0"/>
                        <a:t>/Data </a:t>
                      </a:r>
                      <a:r>
                        <a:rPr lang="en-ID" altLang="en-US" sz="2400" b="1" dirty="0" err="1"/>
                        <a:t>dari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hasil</a:t>
                      </a:r>
                      <a:r>
                        <a:rPr lang="en-ID" altLang="en-US" sz="2400" b="1" dirty="0"/>
                        <a:t> Penelitian </a:t>
                      </a:r>
                      <a:r>
                        <a:rPr lang="en-ID" altLang="en-US" sz="2400" b="1" dirty="0" err="1"/>
                        <a:t>yg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relevan</a:t>
                      </a:r>
                      <a:r>
                        <a:rPr lang="en-ID" altLang="en-US" sz="2400" b="1" dirty="0"/>
                        <a:t>.</a:t>
                      </a:r>
                      <a:endParaRPr lang="en-ID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/>
                        <a:t>Menjelaskan solusi  untuk menekan tingkat kenakalan remaja</a:t>
                      </a:r>
                      <a:endParaRPr lang="en-ID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/>
                        <a:t>Data yang </a:t>
                      </a:r>
                      <a:r>
                        <a:rPr lang="en-ID" altLang="en-US" sz="2400" b="1" dirty="0" err="1"/>
                        <a:t>terkumpul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disajikan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atau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temuan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harus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berupa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analisis</a:t>
                      </a:r>
                      <a:r>
                        <a:rPr lang="en-ID" altLang="en-US" sz="2400" b="1" dirty="0"/>
                        <a:t> data </a:t>
                      </a:r>
                      <a:r>
                        <a:rPr lang="en-ID" altLang="en-US" sz="2400" b="1" dirty="0" err="1"/>
                        <a:t>menggunakan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triangulasi</a:t>
                      </a:r>
                      <a:r>
                        <a:rPr lang="en-ID" altLang="en-US" sz="2400" b="1" dirty="0"/>
                        <a:t>, </a:t>
                      </a:r>
                      <a:r>
                        <a:rPr lang="en-ID" altLang="en-US" sz="2400" b="1" dirty="0" err="1"/>
                        <a:t>bukan</a:t>
                      </a:r>
                      <a:r>
                        <a:rPr lang="en-ID" altLang="en-US" sz="2400" b="1" dirty="0"/>
                        <a:t> data </a:t>
                      </a:r>
                      <a:r>
                        <a:rPr lang="en-ID" altLang="en-US" sz="2400" b="1" dirty="0" err="1"/>
                        <a:t>mentah</a:t>
                      </a:r>
                      <a:r>
                        <a:rPr lang="en-ID" altLang="en-US" sz="2400" b="1" dirty="0"/>
                        <a:t>.</a:t>
                      </a:r>
                      <a:endParaRPr lang="en-ID" altLang="en-US" sz="2400" b="1" dirty="0"/>
                    </a:p>
                    <a:p>
                      <a:pPr>
                        <a:buNone/>
                      </a:pPr>
                      <a:r>
                        <a:rPr lang="en-ID" altLang="en-US" sz="2400" b="1" dirty="0" err="1"/>
                        <a:t>Pembahasan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dikaitkan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dengan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fokus</a:t>
                      </a:r>
                      <a:r>
                        <a:rPr lang="en-ID" altLang="en-US" sz="2400" b="1" dirty="0"/>
                        <a:t>, </a:t>
                      </a:r>
                      <a:r>
                        <a:rPr lang="en-ID" altLang="en-US" sz="2400" b="1" dirty="0" err="1"/>
                        <a:t>melahirkan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hipotesis</a:t>
                      </a:r>
                      <a:r>
                        <a:rPr lang="en-ID" altLang="en-US" sz="2400" b="1" dirty="0"/>
                        <a:t> (</a:t>
                      </a:r>
                      <a:r>
                        <a:rPr lang="en-ID" altLang="en-US" sz="2400" b="1" dirty="0" err="1"/>
                        <a:t>teori</a:t>
                      </a:r>
                      <a:r>
                        <a:rPr lang="en-ID" altLang="en-US" sz="2400" b="1" dirty="0"/>
                        <a:t>)</a:t>
                      </a:r>
                      <a:endParaRPr lang="en-ID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909320" y="150495"/>
            <a:ext cx="100590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D" altLang="en-US" sz="2400" b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Kualitatif: </a:t>
            </a:r>
            <a:endParaRPr lang="en-ID" altLang="en-US" sz="2400" b="1"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  <a:p>
            <a:r>
              <a:rPr lang="en-ID" altLang="en-US" dirty="0" err="1">
                <a:sym typeface="+mn-ea"/>
              </a:rPr>
              <a:t>l</a:t>
            </a:r>
            <a:r>
              <a:rPr lang="en-US" dirty="0" err="1">
                <a:sym typeface="+mn-ea"/>
              </a:rPr>
              <a:t>atar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belakang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rumusan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masalah,kajian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teori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penelitian</a:t>
            </a:r>
            <a:r>
              <a:rPr lang="en-US" dirty="0">
                <a:sym typeface="+mn-ea"/>
              </a:rPr>
              <a:t> yang </a:t>
            </a:r>
            <a:r>
              <a:rPr lang="en-US" dirty="0" err="1">
                <a:sym typeface="+mn-ea"/>
              </a:rPr>
              <a:t>relevan</a:t>
            </a:r>
            <a:r>
              <a:rPr lang="en-US" dirty="0">
                <a:sym typeface="+mn-ea"/>
              </a:rPr>
              <a:t>) </a:t>
            </a:r>
            <a:r>
              <a:rPr lang="en-US" dirty="0" err="1">
                <a:sym typeface="+mn-ea"/>
              </a:rPr>
              <a:t>Metodologi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Penelitian</a:t>
            </a:r>
            <a:r>
              <a:rPr lang="en-ID" altLang="en-US" dirty="0" err="1">
                <a:sym typeface="+mn-ea"/>
              </a:rPr>
              <a:t>, temuan, pembahasan)</a:t>
            </a:r>
            <a:endParaRPr lang="en-US"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  <a:p>
            <a:endParaRPr lang="en-US"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0" y="1495425"/>
          <a:ext cx="12195175" cy="410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35"/>
                <a:gridCol w="2439035"/>
                <a:gridCol w="2172970"/>
                <a:gridCol w="2705100"/>
                <a:gridCol w="2439035"/>
              </a:tblGrid>
              <a:tr h="1218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>
                          <a:solidFill>
                            <a:schemeClr val="tx1"/>
                          </a:solidFill>
                        </a:rPr>
                        <a:t>Variabel 1</a:t>
                      </a:r>
                      <a:endParaRPr lang="en-ID" altLang="en-US" sz="2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D" altLang="en-US" sz="2800" b="1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ID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>
                          <a:solidFill>
                            <a:schemeClr val="tx1"/>
                          </a:solidFill>
                        </a:rPr>
                        <a:t>Variabel 2</a:t>
                      </a:r>
                      <a:endParaRPr lang="en-ID" altLang="en-US" sz="2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D" altLang="en-US" sz="2800" b="1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ID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Kerangka</a:t>
                      </a:r>
                      <a:r>
                        <a:rPr lang="en-ID" altLang="en-US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Teori</a:t>
                      </a:r>
                      <a:r>
                        <a:rPr lang="en-ID" altLang="en-US" sz="2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Hipotesis</a:t>
                      </a:r>
                      <a:endParaRPr lang="en-ID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Temuan</a:t>
                      </a:r>
                      <a:r>
                        <a:rPr lang="en-ID" altLang="en-US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dari</a:t>
                      </a:r>
                      <a:r>
                        <a:rPr lang="en-ID" altLang="en-US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hasil</a:t>
                      </a:r>
                      <a:r>
                        <a:rPr lang="en-ID" altLang="en-US" sz="2800" b="1" dirty="0">
                          <a:solidFill>
                            <a:schemeClr val="tx1"/>
                          </a:solidFill>
                        </a:rPr>
                        <a:t> survey </a:t>
                      </a: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ID" altLang="en-US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eksperimen</a:t>
                      </a:r>
                      <a:endParaRPr lang="en-ID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 dirty="0" err="1">
                          <a:solidFill>
                            <a:schemeClr val="tx1"/>
                          </a:solidFill>
                        </a:rPr>
                        <a:t>Pembahasan</a:t>
                      </a:r>
                      <a:endParaRPr lang="en-ID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34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/>
                        <a:t>Teori Variabel 1</a:t>
                      </a:r>
                      <a:endParaRPr lang="en-ID" altLang="en-US" sz="2800" b="1"/>
                    </a:p>
                    <a:p>
                      <a:pPr>
                        <a:buNone/>
                      </a:pPr>
                      <a:r>
                        <a:rPr lang="en-ID" altLang="en-US" sz="2800" b="1"/>
                        <a:t>Konseptual dan operasional</a:t>
                      </a:r>
                      <a:endParaRPr lang="en-ID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/>
                        <a:t>Teori variabel 2</a:t>
                      </a:r>
                      <a:endParaRPr lang="en-ID" altLang="en-US" sz="2800" b="1"/>
                    </a:p>
                    <a:p>
                      <a:pPr>
                        <a:buNone/>
                      </a:pPr>
                      <a:r>
                        <a:rPr lang="en-ID" altLang="en-US" sz="2800" b="1"/>
                        <a:t>Konseptual dan operasional</a:t>
                      </a:r>
                      <a:endParaRPr lang="en-ID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/>
                        <a:t>Penelitian sejenis (kerangka penelitian, sintesis)</a:t>
                      </a:r>
                      <a:endParaRPr lang="en-ID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/>
                        <a:t>Pengumpulan data</a:t>
                      </a:r>
                      <a:endParaRPr lang="en-ID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800" b="1" dirty="0" err="1"/>
                        <a:t>Konfirmasi</a:t>
                      </a:r>
                      <a:r>
                        <a:rPr lang="en-ID" altLang="en-US" sz="2800" b="1" dirty="0"/>
                        <a:t> </a:t>
                      </a:r>
                      <a:r>
                        <a:rPr lang="en-ID" altLang="en-US" sz="2800" b="1" dirty="0" err="1"/>
                        <a:t>teori</a:t>
                      </a:r>
                      <a:r>
                        <a:rPr lang="en-ID" altLang="en-US" sz="2800" b="1" dirty="0"/>
                        <a:t>/</a:t>
                      </a:r>
                      <a:r>
                        <a:rPr lang="en-ID" altLang="en-US" sz="2800" b="1" dirty="0" err="1"/>
                        <a:t>Temuan</a:t>
                      </a:r>
                      <a:r>
                        <a:rPr lang="en-ID" altLang="en-US" sz="2800" b="1" dirty="0"/>
                        <a:t> </a:t>
                      </a:r>
                      <a:r>
                        <a:rPr lang="en-ID" altLang="en-US" sz="2800" b="1" dirty="0" err="1"/>
                        <a:t>dikaitkan</a:t>
                      </a:r>
                      <a:r>
                        <a:rPr lang="en-ID" altLang="en-US" sz="2800" b="1" dirty="0"/>
                        <a:t> </a:t>
                      </a:r>
                      <a:r>
                        <a:rPr lang="en-ID" altLang="en-US" sz="2800" b="1" dirty="0" err="1"/>
                        <a:t>dengan</a:t>
                      </a:r>
                      <a:r>
                        <a:rPr lang="en-ID" altLang="en-US" sz="2800" b="1" dirty="0"/>
                        <a:t> </a:t>
                      </a:r>
                      <a:r>
                        <a:rPr lang="en-ID" altLang="en-US" sz="2800" b="1" dirty="0" err="1"/>
                        <a:t>hipotesis</a:t>
                      </a:r>
                      <a:endParaRPr lang="en-ID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675" y="163195"/>
            <a:ext cx="115081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D" altLang="en-US" sz="2400" dirty="0">
                <a:sym typeface="+mn-ea"/>
              </a:rPr>
              <a:t>Kuantitatif: </a:t>
            </a:r>
            <a:r>
              <a:rPr lang="en-US" sz="2400" dirty="0">
                <a:sym typeface="+mn-ea"/>
              </a:rPr>
              <a:t>PENDAHULUAN: </a:t>
            </a:r>
            <a:r>
              <a:rPr lang="en-US" sz="2400" dirty="0" err="1">
                <a:sym typeface="+mn-ea"/>
              </a:rPr>
              <a:t>latar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belakang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rumusan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masalah,kajian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teori</a:t>
            </a:r>
            <a:r>
              <a:rPr lang="en-US" sz="2400" dirty="0">
                <a:sym typeface="+mn-ea"/>
              </a:rPr>
              <a:t>(</a:t>
            </a:r>
            <a:r>
              <a:rPr lang="en-US" sz="2400" dirty="0" err="1">
                <a:sym typeface="+mn-ea"/>
              </a:rPr>
              <a:t>penelitian</a:t>
            </a:r>
            <a:r>
              <a:rPr lang="en-US" sz="2400" dirty="0">
                <a:sym typeface="+mn-ea"/>
              </a:rPr>
              <a:t> yang </a:t>
            </a:r>
            <a:r>
              <a:rPr lang="en-US" sz="2400" dirty="0" err="1">
                <a:sym typeface="+mn-ea"/>
              </a:rPr>
              <a:t>relevan</a:t>
            </a:r>
            <a:r>
              <a:rPr lang="en-US" sz="2400" dirty="0">
                <a:sym typeface="+mn-ea"/>
              </a:rPr>
              <a:t>)</a:t>
            </a:r>
            <a:r>
              <a:rPr lang="en-ID" alt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Metodologi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Penelitian</a:t>
            </a:r>
            <a:r>
              <a:rPr lang="en-ID" altLang="en-US" sz="2400" dirty="0" err="1">
                <a:sym typeface="+mn-ea"/>
              </a:rPr>
              <a:t>, Temuan, Pembahasan, Kesimpulan</a:t>
            </a:r>
            <a:endParaRPr lang="en-ID" altLang="en-US" sz="2400" dirty="0" err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873457" y="600502"/>
            <a:ext cx="10531144" cy="61247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Latar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Belakang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Peneliti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memaparkan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diharapkan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terjadi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ada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dilapangan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terjadi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kesenjangan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Berdasarkan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hal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itu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peneliti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mencoba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mencari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jalan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keluar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untuk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menjembatani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kesenjangan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terjadi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tersebut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melakukan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tindakan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Kriteria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Pemilihan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1.Masalah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harus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baru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untuk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menghindari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adanya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duplikasi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2.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Memiliki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manfaat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bidang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teologi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3.Menarik dan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menantang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4.Tersedianya data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5.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Tersedianya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biaya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dan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waktu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cukup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944880" y="661035"/>
            <a:ext cx="10191750" cy="58169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Bentuk-bentuk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Permasalahan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deskriptif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Suatu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permasalahan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hanya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meneliti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satu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variabel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tanpa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membuat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perbandingan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dan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menghubungkan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Permasalahan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Komparatif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Suatu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permasalahan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bersifat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membandingkan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keberadaan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suatu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variabel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pada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dua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populasi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atau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lebih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Permasalahan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Asosiatif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adalah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suatu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pertanyaan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bersifat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menghubungkan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dua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variable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atau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lebih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Permasalahan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ini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memiliki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tiga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macam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jenis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hubungan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yaitu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Hubungan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Simetris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Hubungan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kausal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dan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Hubungan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Interaktif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</a:t>
            </a:r>
            <a:endParaRPr lang="en-US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b="0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753110" y="506095"/>
            <a:ext cx="10556875" cy="55399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Rumusan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/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Pertanyaan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Rumusan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baik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adalah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mempertanyakan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adanya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hubungan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antara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dua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variabel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atau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lebih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dinyatakan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kalimat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yang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secara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implisit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mengandung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pertanyaan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Fungsi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Kata Tanya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Rumusan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/Ada	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Memberi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gambaran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: Penelitian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Kuantitatif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Bagaimana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	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Menunjuk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Cara/Proses: Penelitian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Mengapa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  	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Menunjuk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Analisis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Sejauhmana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	: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Menunjuk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Prediksi</a:t>
            </a:r>
            <a:endParaRPr lang="en-US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803275" y="560070"/>
            <a:ext cx="11057890" cy="5969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Tujuan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Jika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Rumusan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berbentuk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pertanyaan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maka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tujuan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penulisan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berbentuk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kalimat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Pernyataan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Jumlah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pernyataan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tujuan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harus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sama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jumlah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pertanyaan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rumusan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masalah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Demikian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juga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kesimpulan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jumlah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pernyataan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kesimpulan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harus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sesuai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jumlah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pertanyaan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Penelitian.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Alasan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Penulisan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Tesis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Peneliti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memaparkan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diharapkan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ada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dilapangan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(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realitas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),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terjadi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kesenjangan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.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Berdasarkan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hal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itu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peneliti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mencoba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mencari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jalan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keluar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untuk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menjembatani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kesenjangan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terjadi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tersebut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melakukan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</a:rPr>
              <a:t>tindakan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</a:rPr>
              <a:t> Penelitian.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b="0" dirty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0" y="1464310"/>
            <a:ext cx="12192000" cy="22358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ID" altLang="en-US" sz="8000" b="1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    </a:t>
            </a:r>
            <a:r>
              <a:rPr lang="en-US" sz="8000" b="1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TERIMA   KASIH</a:t>
            </a:r>
            <a:endParaRPr lang="en-US" sz="8000" b="1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/>
            <a:r>
              <a:rPr lang="en-ID" altLang="en-US" sz="3600"/>
              <a:t>        </a:t>
            </a:r>
            <a:r>
              <a:rPr lang="en-ID" altLang="en-US" sz="3600" baseline="30000"/>
              <a:t>BINSAR HUTABARAT INSTITUTE</a:t>
            </a:r>
            <a:endParaRPr lang="en-ID" altLang="en-US" sz="3600" baseline="30000"/>
          </a:p>
          <a:p>
            <a:pPr indent="0" algn="ctr"/>
            <a:r>
              <a:rPr lang="en-ID" altLang="en-US" sz="3600" baseline="30000"/>
              <a:t>             www.binsarhutabarat.com</a:t>
            </a:r>
            <a:endParaRPr lang="en-ID" altLang="en-US" sz="3600"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Menulis artikel ilmiah berbeda dengan mengarang. Menulis artinya</a:t>
            </a:r>
            <a:r>
              <a:rPr lang="en-ID" alt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penulis sudah mengetahui apa yang akan ditulis</a:t>
            </a:r>
            <a:r>
              <a:rPr lang="en-ID" alt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dan kemudian menuangkannya dalam bentuk tulisan. Sedang mengarang, biasanya pengarang langsung menuliskan apa yang terlinta</a:t>
            </a:r>
            <a:r>
              <a:rPr lang="en-ID" alt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di benak pengarang atau dalam imajinasi pengarang</a:t>
            </a:r>
            <a:r>
              <a:rPr lang="en-ID" alt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lang="en-US" sz="36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sz="3600" b="1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,</a:t>
            </a:r>
            <a:endParaRPr lang="en-US" sz="3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35965" y="1811655"/>
            <a:ext cx="10617835" cy="4057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Untuk membuat sebuah tulisan ilmiah, penulis </a:t>
            </a:r>
            <a:r>
              <a:rPr lang="en-ID" alt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perlu</a:t>
            </a:r>
            <a:r>
              <a:rPr 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terlebih dulu memahami apa yang akan ditulis dengan melakukan penelitian </a:t>
            </a:r>
            <a:r>
              <a:rPr lang="en-ID" alt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pendahuluan</a:t>
            </a:r>
            <a:r>
              <a:rPr 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 Setelah persoalan yang telah diteliti itu dipahami dengan baik, barulah hasil penelitian itu dituangkan dalam bentuk tulisan </a:t>
            </a:r>
            <a:r>
              <a:rPr lang="en-ID" alt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(Proposal Penelitian)</a:t>
            </a:r>
            <a:r>
              <a:rPr 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 Model tulisan tentu saja bergantung pada target pembacanya. Jika skripsi, Tesis, atau disertasi target pembacanya adalah  dosen pembimbing serta dosen penguji, </a:t>
            </a:r>
            <a:r>
              <a:rPr lang="en-ID" alt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maka </a:t>
            </a:r>
            <a:r>
              <a:rPr lang="en-US" sz="28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pemilihan kata atau diksi perlu memerhatikan target pembaca. </a:t>
            </a:r>
            <a:endParaRPr lang="en-US" sz="2800" b="1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,</a:t>
            </a:r>
            <a:endParaRPr lang="en-US" sz="3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35965" y="1811655"/>
            <a:ext cx="10617835" cy="4057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Untuk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membuat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sebuah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tulisan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ilmiah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penulis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perlu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terlebih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dulu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memahami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apa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ditulis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melakukan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penelitian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pendahuluan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 Setelah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persoalan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yang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telah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diteliti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itu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dipahami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dengan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baik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barulah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hasil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penelitian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itu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dituangkan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dalam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bentuk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tulisan </a:t>
            </a:r>
            <a:r>
              <a:rPr lang="en-ID" alt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(Proposal Penelitian)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 Model tulisan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tentu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saja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bergantung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pada target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pembacanya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 Jika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skripsi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Tesis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atau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disertasi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target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pembacanya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adalah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dosen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pembimbing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serta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dosen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penguji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ID" alt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maka</a:t>
            </a:r>
            <a:r>
              <a:rPr lang="en-ID" alt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pemilihan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kata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atau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diksi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perlu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memerhatikan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target </a:t>
            </a:r>
            <a:r>
              <a:rPr lang="en-US" sz="2800" b="1" dirty="0" err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pembaca</a:t>
            </a:r>
            <a:r>
              <a:rPr lang="en-US" sz="28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lang="en-US" sz="2800" b="1" dirty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,</a:t>
            </a:r>
            <a:endParaRPr lang="en-US" sz="3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35964" y="1637731"/>
            <a:ext cx="10617835" cy="4154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,</a:t>
            </a:r>
            <a:endParaRPr lang="en-US" sz="3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03618"/>
            <a:ext cx="10949301" cy="4488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03910" y="1811655"/>
            <a:ext cx="10549890" cy="4413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>
                <a:latin typeface="Times New Roman" panose="02020603050405020304" charset="0"/>
                <a:cs typeface="Calibri" panose="020F0502020204030204" charset="0"/>
                <a:sym typeface="+mn-ea"/>
              </a:rPr>
              <a:t>Menentukan topik karya ilmiah memerlukan waktu yang cukup panjang. Karena itu untuk mahasiswa program akhir biasanya mendapatkan mata kuliah pilihan yang sesuai dengan minat mahasiswa untuk mempersiapkan kary</a:t>
            </a:r>
            <a:r>
              <a:rPr lang="en-ID" altLang="en-US" sz="3200" b="1">
                <a:latin typeface="Times New Roman" panose="02020603050405020304" charset="0"/>
                <a:cs typeface="Calibri" panose="020F0502020204030204" charset="0"/>
                <a:sym typeface="+mn-ea"/>
              </a:rPr>
              <a:t>a</a:t>
            </a:r>
            <a:r>
              <a:rPr lang="en-US" sz="3200" b="1">
                <a:latin typeface="Times New Roman" panose="02020603050405020304" charset="0"/>
                <a:cs typeface="Calibri" panose="020F0502020204030204" charset="0"/>
                <a:sym typeface="+mn-ea"/>
              </a:rPr>
              <a:t> akhir. Melalui mata kuliah pilihan itulah mahasiswa mempersiapkan diri untuk memperdalam pemahaman mereka untuk menentukan topik karya akhir. </a:t>
            </a:r>
            <a:r>
              <a:rPr lang="en-ID" altLang="en-US" sz="3200" b="1">
                <a:latin typeface="Times New Roman" panose="02020603050405020304" charset="0"/>
                <a:cs typeface="Calibri" panose="020F0502020204030204" charset="0"/>
                <a:sym typeface="+mn-ea"/>
              </a:rPr>
              <a:t>Untuk pe nulisan jurnal perlu disesuaikan dengan mata kuliah yang diampu.</a:t>
            </a:r>
            <a:endParaRPr lang="en-US" sz="320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90245" y="1656715"/>
            <a:ext cx="10663555" cy="4699635"/>
          </a:xfrm>
        </p:spPr>
        <p:txBody>
          <a:bodyPr>
            <a:noAutofit/>
          </a:bodyPr>
          <a:lstStyle/>
          <a:p>
            <a:pPr indent="0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TOPIK   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Kebijakan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 Indonesia (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pembatasan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TUJUAN 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Menjelaskan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pentingnya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menghadirkan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sebuah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kebijakan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untuk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menghadirkan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kehidupan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damai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 Indonesia. (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Pembatasan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Masalah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TESIS       :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Peran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masyarakat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diperlukan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untuk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menghadirkan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ebijakan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dapat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menciptakan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kehidupan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damai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 Indonesia (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Tesis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pernyataan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maksud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menonjolkan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gagasan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utama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THEMA             : 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Menjelaskan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pentingnya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masyarakat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untuk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menghadirkan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ebijakan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ublik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ang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nggul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dapat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menciptakan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kehidupan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damai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antarkelompok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indonesia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perumusan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masalah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dan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tujuan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99085" y="1400175"/>
            <a:ext cx="11163300" cy="4850765"/>
          </a:xfrm>
        </p:spPr>
        <p:txBody>
          <a:bodyPr>
            <a:noAutofit/>
          </a:bodyPr>
          <a:lstStyle/>
          <a:p>
            <a:pPr indent="0"/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Kerangka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Tulisan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Pentingnya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masyarakat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untuk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menghadirkan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ebijakan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ublik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ang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nggul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dapat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menciptakan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kehidupan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damai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antarkelompok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indonesia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Rumusan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Masalah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I.  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Konsep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ebija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ublik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ang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nggul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II. 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Faktor-faktor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penting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dalam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perumusan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kebijakan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	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III.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Keterlibatan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masyarakat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dalam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perumusan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kebijakan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	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 Indonesia</a:t>
            </a:r>
            <a:endParaRPr lang="en-ID" alt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/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IV.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Implementasi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Kebijakan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dalam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kehidupan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	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antar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kelompok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masyarakat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 Indonesia</a:t>
            </a:r>
            <a:endParaRPr lang="en-ID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JUDUL: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Peran Masyarakat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untuk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Menghadirkan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Kebijakan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Publik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Yang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Unggul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ID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 Indonesia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PELATIHAN MENULIS KARYA ILMIAH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1315" y="939746"/>
            <a:ext cx="10333037" cy="230188"/>
          </a:xfrm>
        </p:spPr>
        <p:txBody>
          <a:bodyPr>
            <a:noAutofit/>
          </a:bodyPr>
          <a:lstStyle/>
          <a:p>
            <a:r>
              <a:rPr lang="en-ID" altLang="en-US" sz="2300" dirty="0">
                <a:solidFill>
                  <a:schemeClr val="accent6"/>
                </a:solidFill>
              </a:rPr>
              <a:t>BINSAR HUTABARAT INSTITUTE</a:t>
            </a:r>
            <a:endParaRPr lang="en-ID" altLang="en-US" sz="2300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altLang="en-US"/>
              <a:t>www.binsarhutabarat.com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D" altLang="en-US" dirty="0"/>
              <a:t>1</a:t>
            </a:r>
            <a:endParaRPr lang="en-ID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5" y="0"/>
            <a:ext cx="115112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D" altLang="en-US" sz="2400" b="1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 menguji, apakah kita cukup menguasai topik</a:t>
            </a:r>
            <a:endParaRPr kumimoji="0" lang="en-US" altLang="en-US" sz="2400" b="1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buat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tabel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eori,Realitas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,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Problem, Respons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dan 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olusi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.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Kualifikasi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untuk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S</a:t>
            </a:r>
            <a:r>
              <a:rPr lang="en-ID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1: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Analisis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(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eskriptif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nalisis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), 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S2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Evaluasi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(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K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ritik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atau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P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erbandingan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, </a:t>
            </a:r>
            <a:r>
              <a:rPr lang="en-ID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S3, T</a:t>
            </a:r>
            <a:r>
              <a:rPr lang="en-ID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emuan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Baru</a:t>
            </a:r>
            <a:r>
              <a:rPr lang="en-US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)</a:t>
            </a:r>
            <a:endParaRPr lang="en-US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29870" y="1172210"/>
          <a:ext cx="11202670" cy="567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/>
                <a:gridCol w="2040255"/>
                <a:gridCol w="1621155"/>
                <a:gridCol w="2144395"/>
                <a:gridCol w="1852295"/>
                <a:gridCol w="1873250"/>
              </a:tblGrid>
              <a:tr h="826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Teori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Realitas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Problem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Respon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Solusi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>
                          <a:solidFill>
                            <a:schemeClr val="tx1"/>
                          </a:solidFill>
                        </a:rPr>
                        <a:t>Keterangan</a:t>
                      </a:r>
                      <a:endParaRPr lang="en-ID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 err="1"/>
                        <a:t>Kebijakan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publik</a:t>
                      </a:r>
                      <a:r>
                        <a:rPr lang="en-ID" altLang="en-US" sz="2400" b="1" dirty="0"/>
                        <a:t> yang </a:t>
                      </a:r>
                      <a:r>
                        <a:rPr lang="en-ID" altLang="en-US" sz="2400" b="1" dirty="0" err="1"/>
                        <a:t>unggul</a:t>
                      </a:r>
                      <a:r>
                        <a:rPr lang="en-ID" altLang="en-US" sz="2400" b="1" dirty="0"/>
                        <a:t>, review </a:t>
                      </a:r>
                      <a:r>
                        <a:rPr lang="en-ID" altLang="en-US" sz="2400" b="1" dirty="0" err="1"/>
                        <a:t>berbagai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teori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tentang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kebijakan</a:t>
                      </a:r>
                      <a:r>
                        <a:rPr lang="en-ID" altLang="en-US" sz="2400" b="1" dirty="0"/>
                        <a:t> public yang </a:t>
                      </a:r>
                      <a:r>
                        <a:rPr lang="en-ID" altLang="en-US" sz="2400" b="1" dirty="0" err="1"/>
                        <a:t>unggul</a:t>
                      </a:r>
                      <a:r>
                        <a:rPr lang="en-ID" altLang="en-US" sz="2400" b="1" dirty="0"/>
                        <a:t>.</a:t>
                      </a:r>
                      <a:endParaRPr lang="en-ID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 err="1"/>
                        <a:t>Terdapat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kebijakan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publik</a:t>
                      </a:r>
                      <a:r>
                        <a:rPr lang="en-ID" altLang="en-US" sz="2400" b="1" dirty="0"/>
                        <a:t> yang </a:t>
                      </a:r>
                      <a:r>
                        <a:rPr lang="en-ID" altLang="en-US" sz="2400" b="1" dirty="0" err="1"/>
                        <a:t>lemah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dalam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pelaksanaan</a:t>
                      </a:r>
                      <a:r>
                        <a:rPr lang="en-ID" altLang="en-US" sz="2400" b="1" dirty="0"/>
                        <a:t>/data </a:t>
                      </a:r>
                      <a:r>
                        <a:rPr lang="en-ID" altLang="en-US" sz="2400" b="1" dirty="0" err="1"/>
                        <a:t>didapat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dari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hasil</a:t>
                      </a:r>
                      <a:r>
                        <a:rPr lang="en-ID" altLang="en-US" sz="2400" b="1" dirty="0"/>
                        <a:t> Penelitian yang </a:t>
                      </a:r>
                      <a:r>
                        <a:rPr lang="en-ID" altLang="en-US" sz="2400" b="1" dirty="0" err="1"/>
                        <a:t>relevan</a:t>
                      </a:r>
                      <a:endParaRPr lang="en-ID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 err="1"/>
                        <a:t>ada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kelompok</a:t>
                      </a:r>
                      <a:r>
                        <a:rPr lang="en-ID" altLang="en-US" sz="2400" b="1" dirty="0"/>
                        <a:t> yang </a:t>
                      </a:r>
                      <a:r>
                        <a:rPr lang="en-ID" altLang="en-US" sz="2400" b="1" dirty="0" err="1"/>
                        <a:t>disingkir</a:t>
                      </a:r>
                      <a:r>
                        <a:rPr lang="en-ID" altLang="en-US" sz="2400" b="1" dirty="0"/>
                        <a:t>-</a:t>
                      </a:r>
                      <a:endParaRPr lang="en-ID" altLang="en-US" sz="2400" b="1" dirty="0"/>
                    </a:p>
                    <a:p>
                      <a:pPr>
                        <a:buNone/>
                      </a:pPr>
                      <a:r>
                        <a:rPr lang="en-ID" altLang="en-US" sz="2400" b="1" dirty="0"/>
                        <a:t>Kan/data </a:t>
                      </a:r>
                      <a:r>
                        <a:rPr lang="en-ID" altLang="en-US" sz="2400" b="1" dirty="0" err="1"/>
                        <a:t>dari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hasil</a:t>
                      </a:r>
                      <a:r>
                        <a:rPr lang="en-ID" altLang="en-US" sz="2400" b="1" dirty="0"/>
                        <a:t> Penelitian yang </a:t>
                      </a:r>
                      <a:r>
                        <a:rPr lang="en-ID" altLang="en-US" sz="2400" b="1" dirty="0" err="1"/>
                        <a:t>relevan</a:t>
                      </a:r>
                      <a:endParaRPr lang="en-ID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 err="1"/>
                        <a:t>Mendorong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masyarakat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untuk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berperan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dalam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menghadirkan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kebijakan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publik</a:t>
                      </a:r>
                      <a:r>
                        <a:rPr lang="en-ID" altLang="en-US" sz="2400" b="1" dirty="0"/>
                        <a:t> yang </a:t>
                      </a:r>
                      <a:r>
                        <a:rPr lang="en-ID" altLang="en-US" sz="2400" b="1" dirty="0" err="1"/>
                        <a:t>unggul</a:t>
                      </a:r>
                      <a:r>
                        <a:rPr lang="en-ID" altLang="en-US" sz="2400" b="1" dirty="0"/>
                        <a:t>(</a:t>
                      </a:r>
                      <a:r>
                        <a:rPr lang="en-ID" altLang="en-US" sz="2400" b="1" dirty="0" err="1"/>
                        <a:t>Maksud</a:t>
                      </a:r>
                      <a:r>
                        <a:rPr lang="en-ID" altLang="en-US" sz="2400" b="1" dirty="0"/>
                        <a:t> dan </a:t>
                      </a:r>
                      <a:r>
                        <a:rPr lang="en-ID" altLang="en-US" sz="2400" b="1" dirty="0" err="1"/>
                        <a:t>tujuan</a:t>
                      </a:r>
                      <a:r>
                        <a:rPr lang="en-ID" altLang="en-US" sz="2400" b="1" dirty="0"/>
                        <a:t>)</a:t>
                      </a:r>
                      <a:endParaRPr lang="en-ID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/>
                        <a:t>Masyarakat perlu berperan dalam perumusan kebijakan publik yang unggul</a:t>
                      </a:r>
                      <a:endParaRPr lang="en-ID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D" altLang="en-US" sz="2400" b="1" dirty="0" err="1"/>
                        <a:t>Apakah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teori</a:t>
                      </a:r>
                      <a:r>
                        <a:rPr lang="en-ID" altLang="en-US" sz="2400" b="1" dirty="0"/>
                        <a:t>, </a:t>
                      </a:r>
                      <a:r>
                        <a:rPr lang="en-ID" altLang="en-US" sz="2400" b="1" dirty="0" err="1"/>
                        <a:t>realitas,problem,solusi</a:t>
                      </a:r>
                      <a:r>
                        <a:rPr lang="en-ID" altLang="en-US" sz="2400" b="1" dirty="0"/>
                        <a:t> di </a:t>
                      </a:r>
                      <a:r>
                        <a:rPr lang="en-ID" altLang="en-US" sz="2400" b="1" dirty="0" err="1"/>
                        <a:t>dukung</a:t>
                      </a:r>
                      <a:r>
                        <a:rPr lang="en-ID" altLang="en-US" sz="2400" b="1" dirty="0"/>
                        <a:t> data?. Jika </a:t>
                      </a:r>
                      <a:r>
                        <a:rPr lang="en-ID" altLang="en-US" sz="2400" b="1" dirty="0" err="1"/>
                        <a:t>jurnal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jelaskan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keterkaitan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dengan</a:t>
                      </a:r>
                      <a:r>
                        <a:rPr lang="en-ID" altLang="en-US" sz="2400" b="1" dirty="0"/>
                        <a:t> Penelitian </a:t>
                      </a:r>
                      <a:r>
                        <a:rPr lang="en-ID" altLang="en-US" sz="2400" b="1" dirty="0" err="1"/>
                        <a:t>penulis</a:t>
                      </a:r>
                      <a:r>
                        <a:rPr lang="en-ID" altLang="en-US" sz="2400" b="1" dirty="0"/>
                        <a:t> </a:t>
                      </a:r>
                      <a:r>
                        <a:rPr lang="en-ID" altLang="en-US" sz="2400" b="1" dirty="0" err="1"/>
                        <a:t>sebelumnya</a:t>
                      </a:r>
                      <a:endParaRPr lang="en-ID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8088</Words>
  <Application>WPS Presentation</Application>
  <PresentationFormat>Widescreen</PresentationFormat>
  <Paragraphs>251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Georgia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PELATIHAN MENULIS KARYA ILMIAH</vt:lpstr>
      <vt:lpstr>PELATIHAN MENULIS KARYA ILMIAH</vt:lpstr>
      <vt:lpstr>PELATIHAN MENULIS KARYA ILMIAH</vt:lpstr>
      <vt:lpstr>PELATIHAN MENULIS KARYA ILMIAH</vt:lpstr>
      <vt:lpstr>PELATIHAN MENULIS KARYA ILMIAH</vt:lpstr>
      <vt:lpstr>PELATIHAN MENULIS KARYA ILMIAH</vt:lpstr>
      <vt:lpstr>PELATIHAN MENULIS KARYA ILMIAH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Binsar</dc:creator>
  <cp:lastModifiedBy>Binsar</cp:lastModifiedBy>
  <cp:revision>17</cp:revision>
  <dcterms:created xsi:type="dcterms:W3CDTF">2020-10-25T07:33:00Z</dcterms:created>
  <dcterms:modified xsi:type="dcterms:W3CDTF">2021-07-20T05:54:26Z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