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66" r:id="rId5"/>
    <p:sldId id="269" r:id="rId6"/>
    <p:sldId id="267" r:id="rId7"/>
    <p:sldId id="273" r:id="rId8"/>
    <p:sldId id="268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CC9900"/>
    <a:srgbClr val="9966FF"/>
    <a:srgbClr val="33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1" autoAdjust="0"/>
    <p:restoredTop sz="95220" autoAdjust="0"/>
  </p:normalViewPr>
  <p:slideViewPr>
    <p:cSldViewPr snapToGrid="0">
      <p:cViewPr varScale="1">
        <p:scale>
          <a:sx n="88" d="100"/>
          <a:sy n="88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2C496-D7D0-46AD-8161-4F918FF81530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4CF84-E264-4734-81C3-64B04A812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9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5zGR66pW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binium.github.io/introduction-to-activ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hlinkClick r:id="rId3"/>
              </a:rPr>
              <a:t>https://www.youtube.com/watch?v=8A5zGR66pWw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CF84-E264-4734-81C3-64B04A8124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3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CF84-E264-4734-81C3-64B04A8124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https://subinium.github.io/introduction-to-activation/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CF84-E264-4734-81C3-64B04A8124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7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9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0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0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0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7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9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1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5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9BC3-DF76-4B55-B08B-89866EFBFE5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1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2568" y="2122464"/>
            <a:ext cx="82823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err="1"/>
              <a:t>딥러닝</a:t>
            </a:r>
            <a:r>
              <a:rPr lang="ko-KR" altLang="en-US" sz="8000" b="1"/>
              <a:t> 기초</a:t>
            </a:r>
            <a:endParaRPr lang="en-US" altLang="ko-KR" sz="4000" b="1"/>
          </a:p>
          <a:p>
            <a:pPr algn="ctr"/>
            <a:r>
              <a:rPr lang="ko-KR" altLang="en-US" sz="4000" b="1"/>
              <a:t>폐암환자 생존예측</a:t>
            </a:r>
          </a:p>
        </p:txBody>
      </p:sp>
    </p:spTree>
    <p:extLst>
      <p:ext uri="{BB962C8B-B14F-4D97-AF65-F5344CB8AC3E}">
        <p14:creationId xmlns:p14="http://schemas.microsoft.com/office/powerpoint/2010/main" val="281295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Optimizer(</a:t>
            </a:r>
            <a:r>
              <a:rPr lang="ko-KR" altLang="en-US" b="1"/>
              <a:t>경사하강법</a:t>
            </a:r>
            <a:r>
              <a:rPr lang="en-US" altLang="ko-KR" b="1"/>
              <a:t>) </a:t>
            </a:r>
            <a:r>
              <a:rPr lang="ko-KR" altLang="en-US" b="1"/>
              <a:t>종류</a:t>
            </a: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xmlns="" id="{661EACAC-A105-4F35-86C2-220BAFA1F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20626"/>
              </p:ext>
            </p:extLst>
          </p:nvPr>
        </p:nvGraphicFramePr>
        <p:xfrm>
          <a:off x="589085" y="1276447"/>
          <a:ext cx="11196769" cy="4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112">
                  <a:extLst>
                    <a:ext uri="{9D8B030D-6E8A-4147-A177-3AD203B41FA5}">
                      <a16:colId xmlns:a16="http://schemas.microsoft.com/office/drawing/2014/main" xmlns="" val="2685810499"/>
                    </a:ext>
                  </a:extLst>
                </a:gridCol>
                <a:gridCol w="4445499">
                  <a:extLst>
                    <a:ext uri="{9D8B030D-6E8A-4147-A177-3AD203B41FA5}">
                      <a16:colId xmlns:a16="http://schemas.microsoft.com/office/drawing/2014/main" xmlns="" val="3779746850"/>
                    </a:ext>
                  </a:extLst>
                </a:gridCol>
                <a:gridCol w="1294198">
                  <a:extLst>
                    <a:ext uri="{9D8B030D-6E8A-4147-A177-3AD203B41FA5}">
                      <a16:colId xmlns:a16="http://schemas.microsoft.com/office/drawing/2014/main" xmlns="" val="2695517769"/>
                    </a:ext>
                  </a:extLst>
                </a:gridCol>
                <a:gridCol w="3093960">
                  <a:extLst>
                    <a:ext uri="{9D8B030D-6E8A-4147-A177-3AD203B41FA5}">
                      <a16:colId xmlns:a16="http://schemas.microsoft.com/office/drawing/2014/main" xmlns="" val="2543864230"/>
                    </a:ext>
                  </a:extLst>
                </a:gridCol>
              </a:tblGrid>
              <a:tr h="689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Optimizer </a:t>
                      </a:r>
                      <a:r>
                        <a:rPr lang="ko-KR" altLang="en-US" sz="140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케라스 사용법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3232429"/>
                  </a:ext>
                </a:extLst>
              </a:tr>
              <a:tr h="68923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/>
                        <a:t>1. SGD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확률적 경사 하강법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랜덤하게 추출한 데이터를 활용해 </a:t>
                      </a:r>
                      <a:endParaRPr lang="en-US" altLang="ko-KR" sz="1400"/>
                    </a:p>
                    <a:p>
                      <a:pPr algn="l" latinLnBrk="1"/>
                      <a:r>
                        <a:rPr lang="ko-KR" altLang="en-US" sz="1400"/>
                        <a:t>더 빨리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더 자주 업데이트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keras.optimizers.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SGD</a:t>
                      </a:r>
                      <a:r>
                        <a:rPr lang="en-US" altLang="ko-KR" sz="1400"/>
                        <a:t>(Ir=0.1)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6352523"/>
                  </a:ext>
                </a:extLst>
              </a:tr>
              <a:tr h="689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2. Momentum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관성의 방향을 고려해 진동과 폭을 줄이는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keras.optimizers.SGD(Ir=0.1,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en-US" altLang="ko-KR" sz="1400" baseline="0">
                          <a:solidFill>
                            <a:srgbClr val="FF0000"/>
                          </a:solidFill>
                        </a:rPr>
                        <a:t>momentum=0.9</a:t>
                      </a:r>
                      <a:r>
                        <a:rPr lang="en-US" altLang="ko-KR" sz="1400" baseline="0"/>
                        <a:t>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18510600"/>
                  </a:ext>
                </a:extLst>
              </a:tr>
              <a:tr h="689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3. NAG</a:t>
                      </a:r>
                    </a:p>
                    <a:p>
                      <a:pPr algn="l" latinLnBrk="1"/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네스테로프 모멘텀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모멘텀이 이동시킬 방향으로 미리 이동해서</a:t>
                      </a:r>
                      <a:endParaRPr lang="en-US" altLang="ko-KR" sz="1400"/>
                    </a:p>
                    <a:p>
                      <a:pPr algn="l" latinLnBrk="1"/>
                      <a:r>
                        <a:rPr lang="ko-KR" altLang="en-US" sz="1400"/>
                        <a:t>그래디언트 계산 </a:t>
                      </a:r>
                      <a:r>
                        <a:rPr lang="en-US" altLang="ko-KR" sz="1400"/>
                        <a:t>-&gt; </a:t>
                      </a:r>
                      <a:r>
                        <a:rPr lang="ko-KR" altLang="en-US" sz="1400"/>
                        <a:t>불필요한 이동 줄임</a:t>
                      </a:r>
                      <a:endParaRPr lang="en-US" altLang="ko-K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keras.optimizers.SGD(Ir=0.1, momentum=0.9,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nesterov=True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10612922"/>
                  </a:ext>
                </a:extLst>
              </a:tr>
              <a:tr h="689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4. Adagrad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변수의 업데이트가 잦으면 학습률을 적게하여</a:t>
                      </a:r>
                      <a:r>
                        <a:rPr lang="en-US" altLang="ko-KR" sz="1400"/>
                        <a:t>,</a:t>
                      </a:r>
                    </a:p>
                    <a:p>
                      <a:pPr algn="l" latinLnBrk="1"/>
                      <a:r>
                        <a:rPr lang="ko-KR" altLang="en-US" sz="1400"/>
                        <a:t>이동 보폭을 조절하는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보폭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keras.optimizers.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Adagrad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Ir=0.01</a:t>
                      </a:r>
                      <a:r>
                        <a:rPr lang="en-US" altLang="ko-KR" sz="1400"/>
                        <a:t>,</a:t>
                      </a:r>
                      <a:r>
                        <a:rPr lang="en-US" altLang="ko-KR" sz="1400" baseline="0"/>
                        <a:t> epsilon=1e-6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67430340"/>
                  </a:ext>
                </a:extLst>
              </a:tr>
              <a:tr h="689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5. RMSProp</a:t>
                      </a:r>
                    </a:p>
                    <a:p>
                      <a:pPr algn="l" latinLnBrk="1"/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알엠에스프롭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아다그라드의 보폭 민감도를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보폭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keras.optimizers.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RMSprop</a:t>
                      </a:r>
                      <a:r>
                        <a:rPr lang="en-US" altLang="ko-KR" sz="1400"/>
                        <a:t>(lr=0.001,</a:t>
                      </a:r>
                      <a:r>
                        <a:rPr lang="en-US" altLang="ko-KR" sz="1400" baseline="0"/>
                        <a:t> rho=0.9, epsilon=1e-08, decay=0.0)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76903870"/>
                  </a:ext>
                </a:extLst>
              </a:tr>
              <a:tr h="689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6.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모멘텀</a:t>
                      </a:r>
                      <a:r>
                        <a:rPr lang="en-US" altLang="ko-KR" sz="1400"/>
                        <a:t>+RMSProp</a:t>
                      </a:r>
                      <a:br>
                        <a:rPr lang="en-US" altLang="ko-KR" sz="1400"/>
                      </a:b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최근 것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이 중 가장 좋다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보폭 크기</a:t>
                      </a:r>
                      <a:r>
                        <a:rPr lang="en-US" altLang="ko-KR" sz="1400"/>
                        <a:t>,</a:t>
                      </a:r>
                    </a:p>
                    <a:p>
                      <a:pPr algn="ctr" latinLnBrk="1"/>
                      <a:r>
                        <a:rPr lang="ko-KR" altLang="en-US" sz="140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keras.optimizers.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Adam</a:t>
                      </a:r>
                      <a:r>
                        <a:rPr lang="en-US" altLang="ko-KR" sz="1400"/>
                        <a:t>(lr=0.001, beta_1=0.9,</a:t>
                      </a:r>
                      <a:r>
                        <a:rPr lang="en-US" altLang="ko-KR" sz="1400" baseline="0"/>
                        <a:t> beta_2=0.999, epsilon=1e-08, decay=0.0)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277663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19062" y="907115"/>
            <a:ext cx="2666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lr : learning rate(</a:t>
            </a:r>
            <a:r>
              <a:rPr lang="ko-KR" altLang="en-US" sz="1400"/>
              <a:t>학습률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8364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/>
              <a:t>딥러닝</a:t>
            </a:r>
            <a:r>
              <a:rPr lang="ko-KR" altLang="en-US" b="1"/>
              <a:t> 모델 적용 프로세스 정리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338" y="854765"/>
            <a:ext cx="843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맑은 고딕" panose="020B0503020000020004" pitchFamily="50" charset="-127"/>
              </a:rPr>
              <a:t>머신러닝</a:t>
            </a:r>
            <a:r>
              <a:rPr lang="en-US" altLang="ko-KR" sz="1600">
                <a:latin typeface="맑은 고딕" panose="020B0503020000020004" pitchFamily="50" charset="-127"/>
              </a:rPr>
              <a:t>(</a:t>
            </a:r>
            <a:r>
              <a:rPr lang="ko-KR" altLang="en-US" sz="1600">
                <a:latin typeface="맑은 고딕" panose="020B0503020000020004" pitchFamily="50" charset="-127"/>
              </a:rPr>
              <a:t>딥러닝 포함</a:t>
            </a:r>
            <a:r>
              <a:rPr lang="en-US" altLang="ko-KR" sz="1600">
                <a:latin typeface="맑은 고딕" panose="020B0503020000020004" pitchFamily="50" charset="-127"/>
              </a:rPr>
              <a:t>)</a:t>
            </a:r>
            <a:r>
              <a:rPr lang="ko-KR" altLang="en-US" sz="1600">
                <a:latin typeface="맑은 고딕" panose="020B0503020000020004" pitchFamily="50" charset="-127"/>
              </a:rPr>
              <a:t>은 일반화</a:t>
            </a:r>
            <a:r>
              <a:rPr lang="en-US" altLang="ko-KR" sz="1600">
                <a:latin typeface="맑은 고딕" panose="020B0503020000020004" pitchFamily="50" charset="-127"/>
              </a:rPr>
              <a:t>(generalization)</a:t>
            </a:r>
            <a:r>
              <a:rPr lang="ko-KR" altLang="en-US" sz="1600">
                <a:latin typeface="맑은 고딕" panose="020B0503020000020004" pitchFamily="50" charset="-127"/>
              </a:rPr>
              <a:t>와 최적화</a:t>
            </a:r>
            <a:r>
              <a:rPr lang="en-US" altLang="ko-KR" sz="1600">
                <a:latin typeface="맑은 고딕" panose="020B0503020000020004" pitchFamily="50" charset="-127"/>
              </a:rPr>
              <a:t>(optimization)</a:t>
            </a:r>
            <a:r>
              <a:rPr lang="ko-KR" altLang="en-US" sz="1600">
                <a:latin typeface="맑은 고딕" panose="020B0503020000020004" pitchFamily="50" charset="-127"/>
              </a:rPr>
              <a:t>의 줄다리기이다</a:t>
            </a:r>
            <a:r>
              <a:rPr lang="en-US" altLang="ko-KR" sz="1600">
                <a:latin typeface="맑은 고딕" panose="020B0503020000020004" pitchFamily="50" charset="-127"/>
              </a:rPr>
              <a:t>.</a:t>
            </a:r>
            <a:endParaRPr lang="ko-KR" altLang="en-US" sz="1600">
              <a:latin typeface="맑은 고딕" panose="020B0503020000020004" pitchFamily="50" charset="-127"/>
            </a:endParaRPr>
          </a:p>
        </p:txBody>
      </p:sp>
      <p:sp>
        <p:nvSpPr>
          <p:cNvPr id="10" name="화살표: 오른쪽 2">
            <a:extLst>
              <a:ext uri="{FF2B5EF4-FFF2-40B4-BE49-F238E27FC236}">
                <a16:creationId xmlns:a16="http://schemas.microsoft.com/office/drawing/2014/main" xmlns="" id="{01E57CBC-1166-461A-AA91-94D766AC9A0C}"/>
              </a:ext>
            </a:extLst>
          </p:cNvPr>
          <p:cNvSpPr/>
          <p:nvPr/>
        </p:nvSpPr>
        <p:spPr>
          <a:xfrm>
            <a:off x="428642" y="1463734"/>
            <a:ext cx="11598408" cy="1761682"/>
          </a:xfrm>
          <a:prstGeom prst="rightArrow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926D69-65CA-4DE9-A00F-3245E789AF00}"/>
              </a:ext>
            </a:extLst>
          </p:cNvPr>
          <p:cNvSpPr txBox="1"/>
          <p:nvPr/>
        </p:nvSpPr>
        <p:spPr>
          <a:xfrm>
            <a:off x="957360" y="2060687"/>
            <a:ext cx="168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</a:p>
          <a:p>
            <a:pPr algn="ctr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7D0B8BB-93E2-47C9-AEC8-CEEAD938A2BE}"/>
              </a:ext>
            </a:extLst>
          </p:cNvPr>
          <p:cNvSpPr txBox="1"/>
          <p:nvPr/>
        </p:nvSpPr>
        <p:spPr>
          <a:xfrm>
            <a:off x="2853620" y="2060687"/>
            <a:ext cx="14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301E72-E8E2-49D3-A617-9233377D3204}"/>
              </a:ext>
            </a:extLst>
          </p:cNvPr>
          <p:cNvSpPr txBox="1"/>
          <p:nvPr/>
        </p:nvSpPr>
        <p:spPr>
          <a:xfrm>
            <a:off x="4699780" y="2060687"/>
            <a:ext cx="144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구조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A834A32-52CA-42FA-A119-FEA174AC519E}"/>
              </a:ext>
            </a:extLst>
          </p:cNvPr>
          <p:cNvSpPr txBox="1"/>
          <p:nvPr/>
        </p:nvSpPr>
        <p:spPr>
          <a:xfrm>
            <a:off x="6545941" y="2060687"/>
            <a:ext cx="144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40B2458-2CF1-48AD-A795-786EE99E1F42}"/>
              </a:ext>
            </a:extLst>
          </p:cNvPr>
          <p:cNvSpPr txBox="1"/>
          <p:nvPr/>
        </p:nvSpPr>
        <p:spPr>
          <a:xfrm>
            <a:off x="8206907" y="2060687"/>
            <a:ext cx="144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77DFD07-1739-4654-B649-BD6A9DB9A27C}"/>
              </a:ext>
            </a:extLst>
          </p:cNvPr>
          <p:cNvSpPr txBox="1"/>
          <p:nvPr/>
        </p:nvSpPr>
        <p:spPr>
          <a:xfrm>
            <a:off x="9867873" y="2060687"/>
            <a:ext cx="144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702EC87-137C-4B8F-B7FB-599899BE6468}"/>
              </a:ext>
            </a:extLst>
          </p:cNvPr>
          <p:cNvSpPr txBox="1"/>
          <p:nvPr/>
        </p:nvSpPr>
        <p:spPr>
          <a:xfrm>
            <a:off x="911154" y="3225415"/>
            <a:ext cx="1803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보유 데이터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171450" indent="-171450">
              <a:buFontTx/>
              <a:buChar char="-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marL="171450" indent="-171450">
              <a:buFontTx/>
              <a:buChar char="-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셀레늄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Request,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뷰티풀숲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Rest API</a:t>
            </a:r>
          </a:p>
          <a:p>
            <a:pPr marL="285750" indent="-285750">
              <a:buFontTx/>
              <a:buChar char="-"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7F5DDAC-0C1B-4888-AE88-F6E6D59C2FEF}"/>
              </a:ext>
            </a:extLst>
          </p:cNvPr>
          <p:cNvSpPr txBox="1"/>
          <p:nvPr/>
        </p:nvSpPr>
        <p:spPr>
          <a:xfrm>
            <a:off x="4488015" y="3206349"/>
            <a:ext cx="20244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activation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171450" indent="-171450">
              <a:buFontTx/>
              <a:buChar char="-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Sigmoid, </a:t>
            </a:r>
            <a:r>
              <a:rPr lang="en-US" altLang="ko-KR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ReLU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etc.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과대적합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방지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 규제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(L1, L2)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Dropout</a:t>
            </a:r>
          </a:p>
          <a:p>
            <a:pPr marL="285750" indent="-285750">
              <a:buFontTx/>
              <a:buChar char="-"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튜닝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층의 노드 수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optimizer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학습률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4BEF84-3FF1-48C8-8B10-034B51B19F77}"/>
              </a:ext>
            </a:extLst>
          </p:cNvPr>
          <p:cNvSpPr txBox="1"/>
          <p:nvPr/>
        </p:nvSpPr>
        <p:spPr>
          <a:xfrm>
            <a:off x="2661245" y="3206349"/>
            <a:ext cx="20244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벡터화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정수화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핫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- 0~1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특성 균일화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누락 값 처리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누락값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특성 공학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특성공학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NLP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원핫인코딩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876B0BF-CCD1-40AE-A203-B675D7949595}"/>
              </a:ext>
            </a:extLst>
          </p:cNvPr>
          <p:cNvSpPr txBox="1"/>
          <p:nvPr/>
        </p:nvSpPr>
        <p:spPr>
          <a:xfrm>
            <a:off x="6412551" y="3206349"/>
            <a:ext cx="2024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optimizer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Adam, </a:t>
            </a:r>
            <a:r>
              <a:rPr lang="en-US" altLang="ko-KR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RMSProp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</a:t>
            </a:r>
            <a:r>
              <a:rPr lang="ko-KR" altLang="en-US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회귀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MSE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crossentropy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(ROC, AUC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 반비례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3C8E177-334D-4186-8860-2A0865874711}"/>
              </a:ext>
            </a:extLst>
          </p:cNvPr>
          <p:cNvSpPr txBox="1"/>
          <p:nvPr/>
        </p:nvSpPr>
        <p:spPr>
          <a:xfrm>
            <a:off x="8255834" y="3206349"/>
            <a:ext cx="2024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학습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epoch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4036CB0-2855-476A-AEEE-EB45A5709956}"/>
              </a:ext>
            </a:extLst>
          </p:cNvPr>
          <p:cNvSpPr txBox="1"/>
          <p:nvPr/>
        </p:nvSpPr>
        <p:spPr>
          <a:xfrm>
            <a:off x="9867874" y="3206349"/>
            <a:ext cx="144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accuracy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(train) loss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val_loss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03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/>
              <a:t>딥러닝</a:t>
            </a:r>
            <a:r>
              <a:rPr lang="ko-KR" altLang="en-US" b="1"/>
              <a:t> 학습 프로세스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338" y="854765"/>
            <a:ext cx="11081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err="1"/>
              <a:t>입력값이</a:t>
            </a:r>
            <a:r>
              <a:rPr lang="ko-KR" altLang="en-US" sz="1600"/>
              <a:t> 네트워크 층을 거치면 </a:t>
            </a:r>
            <a:r>
              <a:rPr lang="ko-KR" altLang="en-US" sz="1600" err="1"/>
              <a:t>예측값이</a:t>
            </a:r>
            <a:r>
              <a:rPr lang="ko-KR" altLang="en-US" sz="1600"/>
              <a:t> 나오고</a:t>
            </a:r>
            <a:r>
              <a:rPr lang="en-US" altLang="ko-KR" sz="1600"/>
              <a:t>, </a:t>
            </a:r>
            <a:r>
              <a:rPr lang="ko-KR" altLang="en-US" sz="1600"/>
              <a:t>이를 </a:t>
            </a:r>
            <a:r>
              <a:rPr lang="ko-KR" altLang="en-US" sz="1600" err="1"/>
              <a:t>실제값과</a:t>
            </a:r>
            <a:r>
              <a:rPr lang="ko-KR" altLang="en-US" sz="1600"/>
              <a:t> 비교해서 </a:t>
            </a:r>
            <a:r>
              <a:rPr lang="en-US" altLang="ko-KR" sz="1600"/>
              <a:t>Loss score</a:t>
            </a:r>
            <a:r>
              <a:rPr lang="ko-KR" altLang="en-US" sz="1600"/>
              <a:t>를 계산한 후에 </a:t>
            </a:r>
            <a:endParaRPr lang="en-US" altLang="ko-KR" sz="1600"/>
          </a:p>
          <a:p>
            <a:r>
              <a:rPr lang="en-US" altLang="ko-KR" sz="1600"/>
              <a:t>Optimizer</a:t>
            </a:r>
            <a:r>
              <a:rPr lang="ko-KR" altLang="en-US" sz="1600"/>
              <a:t>를 통해 </a:t>
            </a:r>
            <a:r>
              <a:rPr lang="en-US" altLang="ko-KR" sz="1600"/>
              <a:t>Weight</a:t>
            </a:r>
            <a:r>
              <a:rPr lang="ko-KR" altLang="en-US" sz="1600"/>
              <a:t>를 업데이트 한다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2" name="직사각형 1"/>
          <p:cNvSpPr/>
          <p:nvPr/>
        </p:nvSpPr>
        <p:spPr>
          <a:xfrm>
            <a:off x="5560243" y="2970620"/>
            <a:ext cx="1261379" cy="492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Layer2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데이터 변환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60243" y="2234508"/>
            <a:ext cx="1261379" cy="492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Layer1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데이터 변환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21606" y="2331313"/>
            <a:ext cx="1031164" cy="306896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Weight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4221606" y="3063584"/>
            <a:ext cx="1031164" cy="306896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Weight</a:t>
            </a:r>
            <a:endParaRPr lang="ko-KR" alt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5785828" y="1759483"/>
            <a:ext cx="810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입력값</a:t>
            </a:r>
            <a:r>
              <a:rPr lang="en-US" altLang="ko-KR" sz="1100"/>
              <a:t>(X)</a:t>
            </a:r>
            <a:endParaRPr lang="ko-KR" altLang="en-US" sz="110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252770" y="3228904"/>
            <a:ext cx="307473" cy="38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252770" y="2480921"/>
            <a:ext cx="307473" cy="38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069934" y="4260919"/>
            <a:ext cx="1338636" cy="52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Optimizer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251958" y="4224891"/>
            <a:ext cx="1338636" cy="52663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Loss function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03533" y="3706017"/>
            <a:ext cx="892504" cy="385191"/>
          </a:xfrm>
          <a:prstGeom prst="round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예측값 </a:t>
            </a:r>
            <a:r>
              <a:rPr lang="en-US" altLang="ko-KR" sz="1100"/>
              <a:t>Y’</a:t>
            </a:r>
            <a:endParaRPr lang="ko-KR" altLang="en-US" sz="11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83552" y="3706017"/>
            <a:ext cx="892504" cy="385191"/>
          </a:xfrm>
          <a:prstGeom prst="round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/>
              <a:t>실제값</a:t>
            </a:r>
            <a:r>
              <a:rPr lang="ko-KR" altLang="en-US" sz="1100"/>
              <a:t> </a:t>
            </a:r>
            <a:r>
              <a:rPr lang="en-US" altLang="ko-KR" sz="1100"/>
              <a:t>Y</a:t>
            </a:r>
            <a:endParaRPr lang="ko-KR" altLang="en-US" sz="1100"/>
          </a:p>
        </p:txBody>
      </p:sp>
      <p:cxnSp>
        <p:nvCxnSpPr>
          <p:cNvPr id="18" name="직선 화살표 연결선 17"/>
          <p:cNvCxnSpPr>
            <a:stCxn id="2" idx="2"/>
          </p:cNvCxnSpPr>
          <p:nvPr/>
        </p:nvCxnSpPr>
        <p:spPr>
          <a:xfrm>
            <a:off x="6190933" y="3463446"/>
            <a:ext cx="0" cy="2615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190933" y="2727333"/>
            <a:ext cx="0" cy="2615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5" idx="1"/>
          </p:cNvCxnSpPr>
          <p:nvPr/>
        </p:nvCxnSpPr>
        <p:spPr>
          <a:xfrm>
            <a:off x="6149785" y="4091208"/>
            <a:ext cx="298212" cy="2108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2"/>
            <a:endCxn id="15" idx="7"/>
          </p:cNvCxnSpPr>
          <p:nvPr/>
        </p:nvCxnSpPr>
        <p:spPr>
          <a:xfrm flipH="1">
            <a:off x="7394555" y="4091208"/>
            <a:ext cx="435249" cy="2108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936207" y="4751527"/>
            <a:ext cx="0" cy="2615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376992" y="5013125"/>
            <a:ext cx="1118431" cy="3096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Loss score</a:t>
            </a:r>
            <a:endParaRPr lang="ko-KR" altLang="en-US" sz="1200"/>
          </a:p>
        </p:txBody>
      </p:sp>
      <p:cxnSp>
        <p:nvCxnSpPr>
          <p:cNvPr id="28" name="직선 화살표 연결선 27"/>
          <p:cNvCxnSpPr>
            <a:stCxn id="27" idx="1"/>
            <a:endCxn id="14" idx="6"/>
          </p:cNvCxnSpPr>
          <p:nvPr/>
        </p:nvCxnSpPr>
        <p:spPr>
          <a:xfrm flipH="1" flipV="1">
            <a:off x="5408570" y="4524237"/>
            <a:ext cx="968422" cy="6436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0"/>
            <a:endCxn id="10" idx="2"/>
          </p:cNvCxnSpPr>
          <p:nvPr/>
        </p:nvCxnSpPr>
        <p:spPr>
          <a:xfrm flipH="1" flipV="1">
            <a:off x="4737188" y="3370480"/>
            <a:ext cx="2064" cy="890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06654" y="3586217"/>
            <a:ext cx="894589" cy="45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Weight</a:t>
            </a:r>
          </a:p>
          <a:p>
            <a:pPr algn="ctr"/>
            <a:r>
              <a:rPr lang="en-US" altLang="ko-KR" sz="1200"/>
              <a:t>update</a:t>
            </a:r>
            <a:endParaRPr lang="ko-KR" altLang="en-US" sz="120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190933" y="1972912"/>
            <a:ext cx="0" cy="2615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64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폐암 환자의 생존율 예측하기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338" y="854765"/>
            <a:ext cx="843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폐암 환자 </a:t>
            </a:r>
            <a:r>
              <a:rPr lang="en-US" altLang="ko-KR" sz="1600"/>
              <a:t>470</a:t>
            </a:r>
            <a:r>
              <a:rPr lang="ko-KR" altLang="en-US" sz="1600"/>
              <a:t>명 데이터 살펴보기</a:t>
            </a:r>
            <a:r>
              <a:rPr lang="en-US" altLang="ko-KR" sz="1600"/>
              <a:t>(2013</a:t>
            </a:r>
            <a:r>
              <a:rPr lang="ko-KR" altLang="en-US" sz="1600"/>
              <a:t>년 폴란드 </a:t>
            </a:r>
            <a:r>
              <a:rPr lang="ko-KR" altLang="en-US" sz="1600" err="1"/>
              <a:t>브로츠와프</a:t>
            </a:r>
            <a:r>
              <a:rPr lang="ko-KR" altLang="en-US" sz="1600"/>
              <a:t> 의과대학</a:t>
            </a:r>
            <a:r>
              <a:rPr lang="en-US" altLang="ko-KR" sz="1600"/>
              <a:t>)</a:t>
            </a:r>
            <a:endParaRPr lang="ko-KR" altLang="en-US" sz="16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42439"/>
              </p:ext>
            </p:extLst>
          </p:nvPr>
        </p:nvGraphicFramePr>
        <p:xfrm>
          <a:off x="1354502" y="1924215"/>
          <a:ext cx="9283704" cy="281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16">
                  <a:extLst>
                    <a:ext uri="{9D8B030D-6E8A-4147-A177-3AD203B41FA5}">
                      <a16:colId xmlns:a16="http://schemas.microsoft.com/office/drawing/2014/main" xmlns="" val="3621302113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252133786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3869237116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519570019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400323735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1947971487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1907931457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2316587291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609522891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1250429765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1318550213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2332636193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2275717753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651900223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2980261150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1617236054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3891873935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4039768758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xmlns="" val="440034575"/>
                    </a:ext>
                  </a:extLst>
                </a:gridCol>
              </a:tblGrid>
              <a:tr h="5157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/>
                        <a:t>줄</a:t>
                      </a:r>
                      <a:endParaRPr lang="en-US" altLang="ko-KR" sz="900"/>
                    </a:p>
                    <a:p>
                      <a:pPr algn="r" latinLnBrk="1"/>
                      <a:endParaRPr lang="en-US" altLang="ko-KR" sz="90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90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6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7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8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16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17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18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18949611"/>
                  </a:ext>
                </a:extLst>
              </a:tr>
              <a:tr h="46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293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3.8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2.8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62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4523421"/>
                  </a:ext>
                </a:extLst>
              </a:tr>
              <a:tr h="46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latin typeface="+mn-lt"/>
                        </a:rPr>
                        <a:t>2</a:t>
                      </a:r>
                      <a:endParaRPr lang="ko-KR" altLang="en-US" sz="11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2.88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2.16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60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3287357"/>
                  </a:ext>
                </a:extLst>
              </a:tr>
              <a:tr h="46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8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latin typeface="+mn-lt"/>
                        </a:rPr>
                        <a:t>2</a:t>
                      </a:r>
                      <a:endParaRPr lang="ko-KR" altLang="en-US" sz="11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3.19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66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86843030"/>
                  </a:ext>
                </a:extLst>
              </a:tr>
              <a:tr h="46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8556147"/>
                  </a:ext>
                </a:extLst>
              </a:tr>
              <a:tr h="46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470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447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latin typeface="+mn-lt"/>
                        </a:rPr>
                        <a:t>8</a:t>
                      </a:r>
                      <a:endParaRPr lang="ko-KR" altLang="en-US" sz="11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5.2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4.1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49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949108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 flipV="1">
            <a:off x="1354502" y="1924213"/>
            <a:ext cx="482600" cy="507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163908" y="1899138"/>
            <a:ext cx="492369" cy="286629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37593" y="1899138"/>
            <a:ext cx="8299938" cy="286629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37531" y="1179013"/>
            <a:ext cx="187365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2">
                    <a:lumMod val="50000"/>
                  </a:schemeClr>
                </a:solidFill>
              </a:rPr>
              <a:t>Class(</a:t>
            </a:r>
            <a:r>
              <a:rPr lang="ko-KR" altLang="en-US" b="1">
                <a:solidFill>
                  <a:schemeClr val="accent2">
                    <a:lumMod val="50000"/>
                  </a:schemeClr>
                </a:solidFill>
              </a:rPr>
              <a:t>생존 결과</a:t>
            </a:r>
            <a:r>
              <a:rPr lang="en-US" altLang="ko-KR" b="1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altLang="ko-KR" sz="1050" b="1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1050" b="1">
                <a:solidFill>
                  <a:schemeClr val="accent2">
                    <a:lumMod val="50000"/>
                  </a:schemeClr>
                </a:solidFill>
              </a:rPr>
              <a:t>생존</a:t>
            </a:r>
            <a:r>
              <a:rPr lang="en-US" altLang="ko-KR" sz="1050" b="1">
                <a:solidFill>
                  <a:schemeClr val="accent2">
                    <a:lumMod val="50000"/>
                  </a:schemeClr>
                </a:solidFill>
              </a:rPr>
              <a:t>:1, </a:t>
            </a:r>
            <a:r>
              <a:rPr lang="ko-KR" altLang="en-US" sz="1050" b="1">
                <a:solidFill>
                  <a:schemeClr val="accent2">
                    <a:lumMod val="50000"/>
                  </a:schemeClr>
                </a:solidFill>
              </a:rPr>
              <a:t>사망</a:t>
            </a:r>
            <a:r>
              <a:rPr lang="en-US" altLang="ko-KR" sz="1050" b="1">
                <a:solidFill>
                  <a:schemeClr val="accent2">
                    <a:lumMod val="50000"/>
                  </a:schemeClr>
                </a:solidFill>
              </a:rPr>
              <a:t>:0)</a:t>
            </a:r>
            <a:endParaRPr lang="ko-KR" altLang="en-US" sz="105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83725" y="1236050"/>
            <a:ext cx="582525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00B050"/>
                </a:solidFill>
              </a:rPr>
              <a:t>Feature(</a:t>
            </a:r>
            <a:r>
              <a:rPr lang="ko-KR" altLang="en-US" b="1">
                <a:solidFill>
                  <a:srgbClr val="00B050"/>
                </a:solidFill>
              </a:rPr>
              <a:t>수술 전 </a:t>
            </a:r>
            <a:r>
              <a:rPr lang="ko-KR" altLang="en-US" b="1" err="1">
                <a:solidFill>
                  <a:srgbClr val="00B050"/>
                </a:solidFill>
              </a:rPr>
              <a:t>진단데이터</a:t>
            </a:r>
            <a:r>
              <a:rPr lang="en-US" altLang="ko-KR" b="1">
                <a:solidFill>
                  <a:srgbClr val="00B050"/>
                </a:solidFill>
              </a:rPr>
              <a:t>)</a:t>
            </a:r>
          </a:p>
          <a:p>
            <a:pPr algn="ctr"/>
            <a:r>
              <a:rPr lang="en-US" altLang="ko-KR" sz="1050" b="1">
                <a:solidFill>
                  <a:srgbClr val="00B050"/>
                </a:solidFill>
              </a:rPr>
              <a:t>(</a:t>
            </a:r>
            <a:r>
              <a:rPr lang="ko-KR" altLang="en-US" sz="1050" b="1">
                <a:solidFill>
                  <a:srgbClr val="00B050"/>
                </a:solidFill>
              </a:rPr>
              <a:t>종양 유형</a:t>
            </a:r>
            <a:r>
              <a:rPr lang="en-US" altLang="ko-KR" sz="1050" b="1">
                <a:solidFill>
                  <a:srgbClr val="00B050"/>
                </a:solidFill>
              </a:rPr>
              <a:t>, </a:t>
            </a:r>
            <a:r>
              <a:rPr lang="ko-KR" altLang="en-US" sz="1050" b="1">
                <a:solidFill>
                  <a:srgbClr val="00B050"/>
                </a:solidFill>
              </a:rPr>
              <a:t>폐활량</a:t>
            </a:r>
            <a:r>
              <a:rPr lang="en-US" altLang="ko-KR" sz="1050" b="1">
                <a:solidFill>
                  <a:srgbClr val="00B050"/>
                </a:solidFill>
              </a:rPr>
              <a:t>, </a:t>
            </a:r>
            <a:r>
              <a:rPr lang="ko-KR" altLang="en-US" sz="1050" b="1">
                <a:solidFill>
                  <a:srgbClr val="00B050"/>
                </a:solidFill>
              </a:rPr>
              <a:t>호흡곤란 여부</a:t>
            </a:r>
            <a:r>
              <a:rPr lang="en-US" altLang="ko-KR" sz="1050" b="1">
                <a:solidFill>
                  <a:srgbClr val="00B050"/>
                </a:solidFill>
              </a:rPr>
              <a:t>, </a:t>
            </a:r>
            <a:r>
              <a:rPr lang="ko-KR" altLang="en-US" sz="1050" b="1">
                <a:solidFill>
                  <a:srgbClr val="00B050"/>
                </a:solidFill>
              </a:rPr>
              <a:t>고통 정도</a:t>
            </a:r>
            <a:r>
              <a:rPr lang="en-US" altLang="ko-KR" sz="1050" b="1">
                <a:solidFill>
                  <a:srgbClr val="00B050"/>
                </a:solidFill>
              </a:rPr>
              <a:t>, </a:t>
            </a:r>
            <a:r>
              <a:rPr lang="ko-KR" altLang="en-US" sz="1050" b="1">
                <a:solidFill>
                  <a:srgbClr val="00B050"/>
                </a:solidFill>
              </a:rPr>
              <a:t>기침</a:t>
            </a:r>
            <a:r>
              <a:rPr lang="en-US" altLang="ko-KR" sz="1050" b="1">
                <a:solidFill>
                  <a:srgbClr val="00B050"/>
                </a:solidFill>
              </a:rPr>
              <a:t>, </a:t>
            </a:r>
            <a:r>
              <a:rPr lang="ko-KR" altLang="en-US" sz="1050" b="1">
                <a:solidFill>
                  <a:srgbClr val="00B050"/>
                </a:solidFill>
              </a:rPr>
              <a:t>흡연</a:t>
            </a:r>
            <a:r>
              <a:rPr lang="en-US" altLang="ko-KR" sz="1050" b="1">
                <a:solidFill>
                  <a:srgbClr val="00B050"/>
                </a:solidFill>
              </a:rPr>
              <a:t>, </a:t>
            </a:r>
            <a:r>
              <a:rPr lang="ko-KR" altLang="en-US" sz="1050" b="1">
                <a:solidFill>
                  <a:srgbClr val="00B050"/>
                </a:solidFill>
              </a:rPr>
              <a:t>천식 여부 등 </a:t>
            </a:r>
            <a:r>
              <a:rPr lang="en-US" altLang="ko-KR" sz="1050" b="1">
                <a:solidFill>
                  <a:srgbClr val="00B050"/>
                </a:solidFill>
              </a:rPr>
              <a:t>17</a:t>
            </a:r>
            <a:r>
              <a:rPr lang="ko-KR" altLang="en-US" sz="1050" b="1">
                <a:solidFill>
                  <a:srgbClr val="00B050"/>
                </a:solidFill>
              </a:rPr>
              <a:t>가지</a:t>
            </a:r>
            <a:r>
              <a:rPr lang="en-US" altLang="ko-KR" sz="1050" b="1">
                <a:solidFill>
                  <a:srgbClr val="00B050"/>
                </a:solidFill>
              </a:rPr>
              <a:t>)</a:t>
            </a:r>
            <a:endParaRPr lang="ko-KR" altLang="en-US" sz="1050" b="1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9085" y="2523391"/>
            <a:ext cx="80058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환자</a:t>
            </a:r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589085" y="2989328"/>
            <a:ext cx="80058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환자</a:t>
            </a: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589085" y="3452361"/>
            <a:ext cx="80058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환자</a:t>
            </a:r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589085" y="4348042"/>
            <a:ext cx="8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환자</a:t>
            </a:r>
            <a:r>
              <a:rPr lang="en-US" altLang="ko-KR" sz="1200"/>
              <a:t>470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1248995" y="4904262"/>
            <a:ext cx="4509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feature</a:t>
            </a:r>
            <a:r>
              <a:rPr lang="en-US" altLang="ko-KR" dirty="0"/>
              <a:t>: X = </a:t>
            </a:r>
            <a:r>
              <a:rPr lang="en-US" altLang="ko-KR" dirty="0" err="1"/>
              <a:t>Data_set</a:t>
            </a:r>
            <a:r>
              <a:rPr lang="en-US" altLang="ko-KR" dirty="0"/>
              <a:t>[ :, 0:17</a:t>
            </a:r>
            <a:r>
              <a:rPr lang="en-US" altLang="ko-KR" dirty="0" smtClean="0"/>
              <a:t>]    </a:t>
            </a:r>
            <a:r>
              <a:rPr lang="ko-KR" altLang="en-US" dirty="0" smtClean="0"/>
              <a:t>데이터</a:t>
            </a:r>
            <a:endParaRPr lang="en-US" altLang="ko-KR" dirty="0"/>
          </a:p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n-US" altLang="ko-KR" dirty="0"/>
              <a:t>: Y = </a:t>
            </a:r>
            <a:r>
              <a:rPr lang="en-US" altLang="ko-KR" dirty="0" err="1"/>
              <a:t>Data_set</a:t>
            </a:r>
            <a:r>
              <a:rPr lang="en-US" altLang="ko-KR" dirty="0"/>
              <a:t>[ :, 17</a:t>
            </a:r>
            <a:r>
              <a:rPr lang="en-US" altLang="ko-KR" dirty="0" smtClean="0"/>
              <a:t>]         </a:t>
            </a:r>
            <a:r>
              <a:rPr lang="ko-KR" altLang="en-US" dirty="0" smtClean="0"/>
              <a:t>생존결과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33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821112" y="2770071"/>
            <a:ext cx="572655" cy="572655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X</a:t>
            </a:r>
            <a:r>
              <a:rPr lang="en-US" altLang="ko-KR" sz="1000" baseline="-25000">
                <a:solidFill>
                  <a:schemeClr val="tx1"/>
                </a:solidFill>
              </a:rPr>
              <a:t>1</a:t>
            </a:r>
            <a:endParaRPr lang="ko-KR" altLang="en-US" sz="1000" baseline="-2500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21112" y="4451117"/>
            <a:ext cx="572655" cy="572655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X</a:t>
            </a:r>
            <a:r>
              <a:rPr lang="en-US" altLang="ko-KR" sz="1000" baseline="-25000">
                <a:solidFill>
                  <a:schemeClr val="tx1"/>
                </a:solidFill>
              </a:rPr>
              <a:t>17</a:t>
            </a:r>
            <a:endParaRPr lang="ko-KR" altLang="en-US" sz="1000" baseline="-25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98226" y="2083845"/>
            <a:ext cx="1728035" cy="100261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직사각형 6"/>
          <p:cNvSpPr/>
          <p:nvPr/>
        </p:nvSpPr>
        <p:spPr>
          <a:xfrm>
            <a:off x="3698226" y="5023772"/>
            <a:ext cx="1728035" cy="100261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타원 7"/>
          <p:cNvSpPr/>
          <p:nvPr/>
        </p:nvSpPr>
        <p:spPr>
          <a:xfrm>
            <a:off x="5710527" y="2310421"/>
            <a:ext cx="572655" cy="5726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Y</a:t>
            </a:r>
            <a:r>
              <a:rPr lang="en-US" altLang="ko-KR" sz="1000" baseline="-25000">
                <a:solidFill>
                  <a:schemeClr val="tx1"/>
                </a:solidFill>
              </a:rPr>
              <a:t>h1</a:t>
            </a:r>
            <a:endParaRPr lang="ko-KR" altLang="en-US" sz="1000" baseline="-250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10527" y="5238751"/>
            <a:ext cx="572655" cy="5726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Y</a:t>
            </a:r>
            <a:r>
              <a:rPr lang="en-US" altLang="ko-KR" sz="1000" baseline="-25000">
                <a:solidFill>
                  <a:schemeClr val="tx1"/>
                </a:solidFill>
              </a:rPr>
              <a:t>h30</a:t>
            </a:r>
            <a:endParaRPr lang="ko-KR" altLang="en-US" sz="1000" baseline="-250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919184" y="3827649"/>
            <a:ext cx="572655" cy="5726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Y</a:t>
            </a:r>
            <a:r>
              <a:rPr lang="en-US" altLang="ko-KR" sz="1000" baseline="-25000">
                <a:solidFill>
                  <a:schemeClr val="tx1"/>
                </a:solidFill>
              </a:rPr>
              <a:t>1</a:t>
            </a:r>
            <a:endParaRPr lang="ko-KR" altLang="en-US" sz="1000" baseline="-2500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418115" y="2592530"/>
            <a:ext cx="307473" cy="38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6" idx="1"/>
          </p:cNvCxnSpPr>
          <p:nvPr/>
        </p:nvCxnSpPr>
        <p:spPr>
          <a:xfrm flipV="1">
            <a:off x="3390754" y="2585152"/>
            <a:ext cx="307472" cy="4703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418115" y="5525079"/>
            <a:ext cx="307473" cy="38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6"/>
          </p:cNvCxnSpPr>
          <p:nvPr/>
        </p:nvCxnSpPr>
        <p:spPr>
          <a:xfrm>
            <a:off x="6283182" y="2596749"/>
            <a:ext cx="580017" cy="12309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6"/>
          </p:cNvCxnSpPr>
          <p:nvPr/>
        </p:nvCxnSpPr>
        <p:spPr>
          <a:xfrm flipV="1">
            <a:off x="6283182" y="4351263"/>
            <a:ext cx="593952" cy="11738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7" idx="1"/>
          </p:cNvCxnSpPr>
          <p:nvPr/>
        </p:nvCxnSpPr>
        <p:spPr>
          <a:xfrm>
            <a:off x="3390754" y="4753616"/>
            <a:ext cx="307472" cy="7714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09258" y="3573734"/>
            <a:ext cx="2740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/>
              <a:t>.</a:t>
            </a:r>
          </a:p>
          <a:p>
            <a:r>
              <a:rPr lang="en-US" altLang="ko-KR" sz="900" b="1"/>
              <a:t>.</a:t>
            </a:r>
          </a:p>
          <a:p>
            <a:r>
              <a:rPr lang="en-US" altLang="ko-KR" sz="900" b="1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11091" y="3604419"/>
            <a:ext cx="1728035" cy="100261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8611711" y="4113086"/>
            <a:ext cx="307473" cy="38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773260" y="2233934"/>
            <a:ext cx="714788" cy="714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aseline="-2500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649388" y="2233934"/>
            <a:ext cx="714788" cy="714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aseline="-2500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773260" y="5159062"/>
            <a:ext cx="714788" cy="714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aseline="-2500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649388" y="5159062"/>
            <a:ext cx="714788" cy="714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aseline="-25000">
              <a:solidFill>
                <a:schemeClr val="tx1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4488048" y="5442745"/>
            <a:ext cx="161340" cy="15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오른쪽 화살표 24"/>
          <p:cNvSpPr/>
          <p:nvPr/>
        </p:nvSpPr>
        <p:spPr>
          <a:xfrm>
            <a:off x="4488048" y="2506508"/>
            <a:ext cx="161340" cy="15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3746118" y="3585972"/>
            <a:ext cx="1728035" cy="100261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타원 26"/>
          <p:cNvSpPr/>
          <p:nvPr/>
        </p:nvSpPr>
        <p:spPr>
          <a:xfrm>
            <a:off x="3821152" y="3721262"/>
            <a:ext cx="714788" cy="714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aseline="-2500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97280" y="3721262"/>
            <a:ext cx="714788" cy="714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aseline="-25000">
              <a:solidFill>
                <a:schemeClr val="tx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4535940" y="4004945"/>
            <a:ext cx="161340" cy="15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4479596" y="4511011"/>
            <a:ext cx="2740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/>
              <a:t>.</a:t>
            </a:r>
          </a:p>
          <a:p>
            <a:r>
              <a:rPr lang="en-US" altLang="ko-KR" sz="900" b="1"/>
              <a:t>.</a:t>
            </a:r>
          </a:p>
          <a:p>
            <a:r>
              <a:rPr lang="en-US" altLang="ko-KR" sz="900" b="1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74705" y="2441722"/>
            <a:ext cx="1154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err="1"/>
              <a:t>가중합</a:t>
            </a:r>
            <a:r>
              <a:rPr lang="en-US" altLang="ko-KR" sz="1000" baseline="-25000"/>
              <a:t>1</a:t>
            </a:r>
            <a:endParaRPr lang="ko-KR" altLang="en-US" sz="1000" baseline="-25000"/>
          </a:p>
        </p:txBody>
      </p:sp>
      <p:sp>
        <p:nvSpPr>
          <p:cNvPr id="32" name="TextBox 31"/>
          <p:cNvSpPr txBox="1"/>
          <p:nvPr/>
        </p:nvSpPr>
        <p:spPr>
          <a:xfrm>
            <a:off x="3574705" y="5387854"/>
            <a:ext cx="1154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err="1"/>
              <a:t>가중합</a:t>
            </a:r>
            <a:r>
              <a:rPr lang="en-US" altLang="ko-KR" sz="1000" baseline="-25000"/>
              <a:t>30</a:t>
            </a:r>
            <a:endParaRPr lang="ko-KR" altLang="en-US" sz="1000" baseline="-25000"/>
          </a:p>
        </p:txBody>
      </p:sp>
      <p:sp>
        <p:nvSpPr>
          <p:cNvPr id="33" name="TextBox 32"/>
          <p:cNvSpPr txBox="1"/>
          <p:nvPr/>
        </p:nvSpPr>
        <p:spPr>
          <a:xfrm>
            <a:off x="4429679" y="2468500"/>
            <a:ext cx="1154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ReLU</a:t>
            </a:r>
            <a:r>
              <a:rPr lang="en-US" altLang="ko-KR" sz="1000" baseline="-25000"/>
              <a:t>1</a:t>
            </a:r>
            <a:endParaRPr lang="ko-KR" altLang="en-US" sz="1000" baseline="-25000"/>
          </a:p>
        </p:txBody>
      </p:sp>
      <p:sp>
        <p:nvSpPr>
          <p:cNvPr id="34" name="타원 33"/>
          <p:cNvSpPr/>
          <p:nvPr/>
        </p:nvSpPr>
        <p:spPr>
          <a:xfrm>
            <a:off x="6986838" y="3721262"/>
            <a:ext cx="714788" cy="714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aseline="-2500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862966" y="3721262"/>
            <a:ext cx="714788" cy="714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aseline="-250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6604" y="3955545"/>
            <a:ext cx="1154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가중합</a:t>
            </a:r>
            <a:r>
              <a:rPr lang="en-US" altLang="ko-KR" sz="1000" baseline="-25000"/>
              <a:t>1</a:t>
            </a:r>
            <a:endParaRPr lang="ko-KR" altLang="en-US" sz="1000" baseline="-25000"/>
          </a:p>
        </p:txBody>
      </p:sp>
      <p:sp>
        <p:nvSpPr>
          <p:cNvPr id="37" name="TextBox 36"/>
          <p:cNvSpPr txBox="1"/>
          <p:nvPr/>
        </p:nvSpPr>
        <p:spPr>
          <a:xfrm>
            <a:off x="7638687" y="3955545"/>
            <a:ext cx="1154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Sigmoid</a:t>
            </a:r>
            <a:r>
              <a:rPr lang="en-US" altLang="ko-KR" sz="1000" baseline="-25000"/>
              <a:t>1</a:t>
            </a:r>
            <a:endParaRPr lang="ko-KR" altLang="en-US" sz="1000" baseline="-25000"/>
          </a:p>
        </p:txBody>
      </p:sp>
      <p:sp>
        <p:nvSpPr>
          <p:cNvPr id="38" name="오른쪽 화살표 37"/>
          <p:cNvSpPr/>
          <p:nvPr/>
        </p:nvSpPr>
        <p:spPr>
          <a:xfrm>
            <a:off x="7701626" y="4004945"/>
            <a:ext cx="161340" cy="15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8539948" y="2948722"/>
            <a:ext cx="951891" cy="4890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Loss function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356298" y="2935748"/>
            <a:ext cx="998642" cy="52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41" name="타원 40"/>
          <p:cNvSpPr/>
          <p:nvPr/>
        </p:nvSpPr>
        <p:spPr>
          <a:xfrm>
            <a:off x="5256564" y="1358516"/>
            <a:ext cx="1026618" cy="4890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Loss function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94580" y="1337113"/>
            <a:ext cx="1052565" cy="52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43" name="오른쪽 화살표 42"/>
          <p:cNvSpPr/>
          <p:nvPr/>
        </p:nvSpPr>
        <p:spPr>
          <a:xfrm rot="16200000">
            <a:off x="9037869" y="3493233"/>
            <a:ext cx="284831" cy="23799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" name="오른쪽 화살표 43"/>
          <p:cNvSpPr/>
          <p:nvPr/>
        </p:nvSpPr>
        <p:spPr>
          <a:xfrm rot="10800000">
            <a:off x="8326075" y="3071469"/>
            <a:ext cx="251679" cy="24452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TextBox 44"/>
          <p:cNvSpPr txBox="1"/>
          <p:nvPr/>
        </p:nvSpPr>
        <p:spPr>
          <a:xfrm>
            <a:off x="6235678" y="3094658"/>
            <a:ext cx="403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w</a:t>
            </a:r>
            <a:r>
              <a:rPr lang="en-US" altLang="ko-KR" sz="1200" baseline="-25000"/>
              <a:t>2</a:t>
            </a:r>
            <a:endParaRPr lang="ko-KR" altLang="en-US" sz="1200" baseline="-25000"/>
          </a:p>
        </p:txBody>
      </p:sp>
      <p:sp>
        <p:nvSpPr>
          <p:cNvPr id="46" name="TextBox 45"/>
          <p:cNvSpPr txBox="1"/>
          <p:nvPr/>
        </p:nvSpPr>
        <p:spPr>
          <a:xfrm>
            <a:off x="3377420" y="2350877"/>
            <a:ext cx="403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w1</a:t>
            </a:r>
            <a:endParaRPr lang="ko-KR" altLang="en-US" sz="1200"/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7132179" y="3071469"/>
            <a:ext cx="251679" cy="24452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8" name="오른쪽 화살표 47"/>
          <p:cNvSpPr/>
          <p:nvPr/>
        </p:nvSpPr>
        <p:spPr>
          <a:xfrm rot="10800000">
            <a:off x="5015048" y="1479263"/>
            <a:ext cx="251679" cy="24452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오른쪽 화살표 48"/>
          <p:cNvSpPr/>
          <p:nvPr/>
        </p:nvSpPr>
        <p:spPr>
          <a:xfrm rot="10800000">
            <a:off x="3764031" y="1479263"/>
            <a:ext cx="251679" cy="24452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3205762" y="1478615"/>
            <a:ext cx="54035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W</a:t>
            </a:r>
            <a:r>
              <a:rPr lang="en-US" altLang="ko-KR" sz="1200" b="1" baseline="-25000">
                <a:solidFill>
                  <a:srgbClr val="FF0000"/>
                </a:solidFill>
              </a:rPr>
              <a:t>1</a:t>
            </a:r>
            <a:r>
              <a:rPr lang="en-US" altLang="ko-KR" sz="1200" b="1">
                <a:solidFill>
                  <a:srgbClr val="FF0000"/>
                </a:solidFill>
              </a:rPr>
              <a:t>’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79323" y="3063302"/>
            <a:ext cx="54035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W</a:t>
            </a:r>
            <a:r>
              <a:rPr lang="en-US" altLang="ko-KR" sz="1200" b="1" baseline="-25000">
                <a:solidFill>
                  <a:srgbClr val="FF0000"/>
                </a:solidFill>
              </a:rPr>
              <a:t>2</a:t>
            </a:r>
            <a:r>
              <a:rPr lang="en-US" altLang="ko-KR" sz="1200" b="1">
                <a:solidFill>
                  <a:srgbClr val="FF0000"/>
                </a:solidFill>
              </a:rPr>
              <a:t>’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52" name="오른쪽 화살표 51"/>
          <p:cNvSpPr/>
          <p:nvPr/>
        </p:nvSpPr>
        <p:spPr>
          <a:xfrm rot="16200000">
            <a:off x="5836422" y="1939559"/>
            <a:ext cx="284831" cy="23799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3" name="직사각형 52"/>
          <p:cNvSpPr/>
          <p:nvPr/>
        </p:nvSpPr>
        <p:spPr>
          <a:xfrm>
            <a:off x="2803852" y="2074142"/>
            <a:ext cx="606670" cy="395224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473121" y="3055509"/>
            <a:ext cx="2740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/>
              <a:t>.</a:t>
            </a:r>
          </a:p>
          <a:p>
            <a:r>
              <a:rPr lang="en-US" altLang="ko-KR" sz="900" b="1"/>
              <a:t>.</a:t>
            </a:r>
          </a:p>
          <a:p>
            <a:r>
              <a:rPr lang="en-US" altLang="ko-KR" sz="900" b="1"/>
              <a:t>.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625017" y="2083845"/>
            <a:ext cx="669382" cy="395224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753613" y="2083845"/>
            <a:ext cx="776355" cy="395224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630821" y="6113661"/>
            <a:ext cx="94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Input Layer</a:t>
            </a:r>
            <a:endParaRPr lang="ko-KR" altLang="en-US" sz="1400"/>
          </a:p>
        </p:txBody>
      </p:sp>
      <p:sp>
        <p:nvSpPr>
          <p:cNvPr id="58" name="TextBox 57"/>
          <p:cNvSpPr txBox="1"/>
          <p:nvPr/>
        </p:nvSpPr>
        <p:spPr>
          <a:xfrm>
            <a:off x="5131212" y="6094687"/>
            <a:ext cx="1656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Hidden </a:t>
            </a:r>
          </a:p>
          <a:p>
            <a:pPr algn="ctr"/>
            <a:r>
              <a:rPr lang="en-US" altLang="ko-KR" sz="1400"/>
              <a:t>Layer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8611711" y="6093893"/>
            <a:ext cx="1060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Output Layer</a:t>
            </a:r>
            <a:endParaRPr lang="ko-KR" altLang="en-US" sz="1400"/>
          </a:p>
        </p:txBody>
      </p:sp>
      <p:sp>
        <p:nvSpPr>
          <p:cNvPr id="60" name="TextBox 59"/>
          <p:cNvSpPr txBox="1"/>
          <p:nvPr/>
        </p:nvSpPr>
        <p:spPr>
          <a:xfrm>
            <a:off x="5859841" y="3721262"/>
            <a:ext cx="2740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/>
              <a:t>.</a:t>
            </a:r>
          </a:p>
          <a:p>
            <a:r>
              <a:rPr lang="en-US" altLang="ko-KR" sz="900" b="1"/>
              <a:t>.</a:t>
            </a:r>
          </a:p>
          <a:p>
            <a:r>
              <a:rPr lang="en-US" altLang="ko-KR" sz="900" b="1"/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29679" y="5382924"/>
            <a:ext cx="1154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ReLU</a:t>
            </a:r>
            <a:r>
              <a:rPr lang="en-US" altLang="ko-KR" sz="1000" baseline="-25000"/>
              <a:t>30</a:t>
            </a:r>
            <a:endParaRPr lang="ko-KR" altLang="en-US" sz="1000" baseline="-25000"/>
          </a:p>
        </p:txBody>
      </p:sp>
      <p:sp>
        <p:nvSpPr>
          <p:cNvPr id="62" name="직사각형 6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폐암 환자의 생존율 예측하기</a:t>
            </a:r>
          </a:p>
        </p:txBody>
      </p:sp>
    </p:spTree>
    <p:extLst>
      <p:ext uri="{BB962C8B-B14F-4D97-AF65-F5344CB8AC3E}">
        <p14:creationId xmlns:p14="http://schemas.microsoft.com/office/powerpoint/2010/main" val="281422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폐암환자 생존예측 딥러닝 코드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338" y="854765"/>
            <a:ext cx="84356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B050"/>
                </a:solidFill>
              </a:rPr>
              <a:t># </a:t>
            </a:r>
            <a:r>
              <a:rPr lang="ko-KR" altLang="en-US" sz="1600" err="1">
                <a:solidFill>
                  <a:srgbClr val="00B050"/>
                </a:solidFill>
              </a:rPr>
              <a:t>딥러닝에</a:t>
            </a:r>
            <a:r>
              <a:rPr lang="ko-KR" altLang="en-US" sz="1600">
                <a:solidFill>
                  <a:srgbClr val="00B050"/>
                </a:solidFill>
              </a:rPr>
              <a:t> 필요한 라이브러리 </a:t>
            </a:r>
            <a:r>
              <a:rPr lang="ko-KR" altLang="en-US" sz="1600" err="1">
                <a:solidFill>
                  <a:srgbClr val="00B050"/>
                </a:solidFill>
              </a:rPr>
              <a:t>임포트</a:t>
            </a:r>
            <a:endParaRPr lang="en-US" altLang="ko-KR" sz="1600">
              <a:solidFill>
                <a:srgbClr val="00B050"/>
              </a:solidFill>
            </a:endParaRPr>
          </a:p>
          <a:p>
            <a:r>
              <a:rPr lang="en-US" altLang="ko-KR" sz="1600"/>
              <a:t>from </a:t>
            </a:r>
            <a:r>
              <a:rPr lang="en-US" altLang="ko-KR" sz="1600" err="1"/>
              <a:t>keras.models</a:t>
            </a:r>
            <a:r>
              <a:rPr lang="en-US" altLang="ko-KR" sz="1600"/>
              <a:t> import Sequential</a:t>
            </a:r>
          </a:p>
          <a:p>
            <a:r>
              <a:rPr lang="en-US" altLang="ko-KR" sz="1600"/>
              <a:t>from </a:t>
            </a:r>
            <a:r>
              <a:rPr lang="en-US" altLang="ko-KR" sz="1600" err="1"/>
              <a:t>keras.layers</a:t>
            </a:r>
            <a:r>
              <a:rPr lang="en-US" altLang="ko-KR" sz="1600"/>
              <a:t> import Dense</a:t>
            </a:r>
          </a:p>
          <a:p>
            <a:endParaRPr lang="en-US" altLang="ko-KR" sz="1600"/>
          </a:p>
          <a:p>
            <a:r>
              <a:rPr lang="en-US" altLang="ko-KR" sz="1600"/>
              <a:t>(</a:t>
            </a:r>
            <a:r>
              <a:rPr lang="ko-KR" altLang="en-US" sz="1600"/>
              <a:t>중략</a:t>
            </a:r>
            <a:r>
              <a:rPr lang="en-US" altLang="ko-KR" sz="1600"/>
              <a:t>)</a:t>
            </a:r>
          </a:p>
          <a:p>
            <a:endParaRPr lang="en-US" altLang="ko-KR" sz="1600"/>
          </a:p>
          <a:p>
            <a:r>
              <a:rPr lang="en-US" altLang="ko-KR" sz="1600">
                <a:solidFill>
                  <a:srgbClr val="00B050"/>
                </a:solidFill>
              </a:rPr>
              <a:t># </a:t>
            </a:r>
            <a:r>
              <a:rPr lang="ko-KR" altLang="en-US" sz="1600" err="1">
                <a:solidFill>
                  <a:srgbClr val="00B050"/>
                </a:solidFill>
              </a:rPr>
              <a:t>딥러닝</a:t>
            </a:r>
            <a:r>
              <a:rPr lang="ko-KR" altLang="en-US" sz="1600">
                <a:solidFill>
                  <a:srgbClr val="00B050"/>
                </a:solidFill>
              </a:rPr>
              <a:t> 구조 결정</a:t>
            </a:r>
            <a:endParaRPr lang="en-US" altLang="ko-KR" sz="1600">
              <a:solidFill>
                <a:srgbClr val="00B050"/>
              </a:solidFill>
            </a:endParaRPr>
          </a:p>
          <a:p>
            <a:r>
              <a:rPr lang="en-US" altLang="ko-KR" sz="1600"/>
              <a:t>model = Sequential()</a:t>
            </a:r>
          </a:p>
          <a:p>
            <a:r>
              <a:rPr lang="en-US" altLang="ko-KR" sz="1600" err="1"/>
              <a:t>model.add</a:t>
            </a:r>
            <a:r>
              <a:rPr lang="en-US" altLang="ko-KR" sz="1600"/>
              <a:t>(Dense(</a:t>
            </a:r>
            <a:r>
              <a:rPr lang="en-US" altLang="ko-KR" sz="1600">
                <a:solidFill>
                  <a:srgbClr val="00B0F0"/>
                </a:solidFill>
              </a:rPr>
              <a:t>30</a:t>
            </a:r>
            <a:r>
              <a:rPr lang="en-US" altLang="ko-KR" sz="1600"/>
              <a:t>, </a:t>
            </a:r>
            <a:r>
              <a:rPr lang="en-US" altLang="ko-KR" sz="1600" err="1">
                <a:solidFill>
                  <a:srgbClr val="00B0F0"/>
                </a:solidFill>
              </a:rPr>
              <a:t>input_dim</a:t>
            </a:r>
            <a:r>
              <a:rPr lang="en-US" altLang="ko-KR" sz="1600">
                <a:solidFill>
                  <a:srgbClr val="00B0F0"/>
                </a:solidFill>
              </a:rPr>
              <a:t>=17</a:t>
            </a:r>
            <a:r>
              <a:rPr lang="en-US" altLang="ko-KR" sz="1600"/>
              <a:t>, activation=‘</a:t>
            </a:r>
            <a:r>
              <a:rPr lang="en-US" altLang="ko-KR" sz="1600" err="1">
                <a:solidFill>
                  <a:srgbClr val="FF0000"/>
                </a:solidFill>
              </a:rPr>
              <a:t>relu</a:t>
            </a:r>
            <a:r>
              <a:rPr lang="en-US" altLang="ko-KR" sz="1600"/>
              <a:t>’))</a:t>
            </a:r>
          </a:p>
          <a:p>
            <a:r>
              <a:rPr lang="en-US" altLang="ko-KR" sz="1600" err="1"/>
              <a:t>model.add</a:t>
            </a:r>
            <a:r>
              <a:rPr lang="en-US" altLang="ko-KR" sz="1600"/>
              <a:t>(Dense(</a:t>
            </a:r>
            <a:r>
              <a:rPr lang="en-US" altLang="ko-KR" sz="1600">
                <a:solidFill>
                  <a:srgbClr val="00B0F0"/>
                </a:solidFill>
              </a:rPr>
              <a:t>1</a:t>
            </a:r>
            <a:r>
              <a:rPr lang="en-US" altLang="ko-KR" sz="1600"/>
              <a:t>, activation=‘</a:t>
            </a:r>
            <a:r>
              <a:rPr lang="en-US" altLang="ko-KR" sz="1600">
                <a:solidFill>
                  <a:srgbClr val="FF0000"/>
                </a:solidFill>
              </a:rPr>
              <a:t>sigmoid</a:t>
            </a:r>
            <a:r>
              <a:rPr lang="en-US" altLang="ko-KR" sz="1600"/>
              <a:t>’))</a:t>
            </a:r>
          </a:p>
          <a:p>
            <a:endParaRPr lang="en-US" altLang="ko-KR" sz="1600"/>
          </a:p>
          <a:p>
            <a:r>
              <a:rPr lang="en-US" altLang="ko-KR" sz="1600">
                <a:solidFill>
                  <a:srgbClr val="00B050"/>
                </a:solidFill>
              </a:rPr>
              <a:t># </a:t>
            </a:r>
            <a:r>
              <a:rPr lang="ko-KR" altLang="en-US" sz="1600" err="1">
                <a:solidFill>
                  <a:srgbClr val="00B050"/>
                </a:solidFill>
              </a:rPr>
              <a:t>딥러닝</a:t>
            </a:r>
            <a:r>
              <a:rPr lang="ko-KR" altLang="en-US" sz="1600">
                <a:solidFill>
                  <a:srgbClr val="00B050"/>
                </a:solidFill>
              </a:rPr>
              <a:t> 실행</a:t>
            </a:r>
            <a:endParaRPr lang="en-US" altLang="ko-KR" sz="1600">
              <a:solidFill>
                <a:srgbClr val="00B050"/>
              </a:solidFill>
            </a:endParaRPr>
          </a:p>
          <a:p>
            <a:r>
              <a:rPr lang="en-US" altLang="ko-KR" sz="1600" err="1"/>
              <a:t>model.compile</a:t>
            </a:r>
            <a:r>
              <a:rPr lang="en-US" altLang="ko-KR" sz="1600"/>
              <a:t>(loss=‘</a:t>
            </a:r>
            <a:r>
              <a:rPr lang="en-US" altLang="ko-KR" sz="1600" err="1">
                <a:solidFill>
                  <a:srgbClr val="FF0000"/>
                </a:solidFill>
              </a:rPr>
              <a:t>mean_squared_error</a:t>
            </a:r>
            <a:r>
              <a:rPr lang="en-US" altLang="ko-KR" sz="1600"/>
              <a:t>’, optimizer=‘</a:t>
            </a:r>
            <a:r>
              <a:rPr lang="en-US" altLang="ko-KR" sz="1600" err="1">
                <a:solidFill>
                  <a:srgbClr val="FF0000"/>
                </a:solidFill>
              </a:rPr>
              <a:t>adam</a:t>
            </a:r>
            <a:r>
              <a:rPr lang="en-US" altLang="ko-KR" sz="1600"/>
              <a:t>’, metrics=[‘accuracy’])</a:t>
            </a:r>
          </a:p>
          <a:p>
            <a:r>
              <a:rPr lang="en-US" altLang="ko-KR" sz="1600" err="1"/>
              <a:t>model.fit</a:t>
            </a:r>
            <a:r>
              <a:rPr lang="en-US" altLang="ko-KR" sz="1600"/>
              <a:t>(X, Y, </a:t>
            </a:r>
            <a:r>
              <a:rPr lang="en-US" altLang="ko-KR" sz="1600">
                <a:solidFill>
                  <a:srgbClr val="00B0F0"/>
                </a:solidFill>
              </a:rPr>
              <a:t>epochs=30</a:t>
            </a:r>
            <a:r>
              <a:rPr lang="en-US" altLang="ko-KR" sz="1600"/>
              <a:t>, </a:t>
            </a:r>
            <a:r>
              <a:rPr lang="en-US" altLang="ko-KR" sz="1600" err="1">
                <a:solidFill>
                  <a:srgbClr val="00B0F0"/>
                </a:solidFill>
              </a:rPr>
              <a:t>batch_size</a:t>
            </a:r>
            <a:r>
              <a:rPr lang="en-US" altLang="ko-KR" sz="1600">
                <a:solidFill>
                  <a:srgbClr val="00B0F0"/>
                </a:solidFill>
              </a:rPr>
              <a:t>=10</a:t>
            </a:r>
            <a:r>
              <a:rPr lang="en-US" altLang="ko-KR" sz="1600"/>
              <a:t>)</a:t>
            </a:r>
          </a:p>
          <a:p>
            <a:endParaRPr lang="en-US" altLang="ko-KR" sz="1600"/>
          </a:p>
          <a:p>
            <a:r>
              <a:rPr lang="en-US" altLang="ko-KR" sz="1600"/>
              <a:t>print(model.evaluate(X, Y)[1])</a:t>
            </a:r>
          </a:p>
          <a:p>
            <a:endParaRPr lang="en-US" altLang="ko-KR" sz="1600"/>
          </a:p>
          <a:p>
            <a:endParaRPr lang="en-US" altLang="ko-KR" sz="1600"/>
          </a:p>
        </p:txBody>
      </p:sp>
      <p:sp>
        <p:nvSpPr>
          <p:cNvPr id="2" name="직사각형 1"/>
          <p:cNvSpPr/>
          <p:nvPr/>
        </p:nvSpPr>
        <p:spPr>
          <a:xfrm>
            <a:off x="4931704" y="1090070"/>
            <a:ext cx="60805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FFC000"/>
                </a:solidFill>
              </a:rPr>
              <a:t>Sequential </a:t>
            </a:r>
            <a:r>
              <a:rPr lang="ko-KR" altLang="en-US" sz="1400">
                <a:solidFill>
                  <a:srgbClr val="FFC000"/>
                </a:solidFill>
              </a:rPr>
              <a:t>함수 </a:t>
            </a:r>
            <a:r>
              <a:rPr lang="en-US" altLang="ko-KR" sz="1400"/>
              <a:t>: </a:t>
            </a:r>
            <a:r>
              <a:rPr lang="ko-KR" altLang="en-US" sz="1400"/>
              <a:t>딥러닝 모델 구조를 한 층 한 층 쉽게 쌓을 수 있게 해줌</a:t>
            </a:r>
            <a:endParaRPr lang="en-US" altLang="ko-KR" sz="1400"/>
          </a:p>
          <a:p>
            <a:r>
              <a:rPr lang="en-US" altLang="ko-KR" sz="1400"/>
              <a:t>                       (</a:t>
            </a:r>
            <a:r>
              <a:rPr lang="ko-KR" altLang="en-US" sz="1400"/>
              <a:t>전체 구조를 담는 그릇</a:t>
            </a:r>
            <a:r>
              <a:rPr lang="en-US" altLang="ko-KR" sz="1400"/>
              <a:t>)</a:t>
            </a:r>
          </a:p>
          <a:p>
            <a:r>
              <a:rPr lang="en-US" altLang="ko-KR" sz="1400">
                <a:solidFill>
                  <a:srgbClr val="FFC000"/>
                </a:solidFill>
              </a:rPr>
              <a:t>Dense </a:t>
            </a:r>
            <a:r>
              <a:rPr lang="ko-KR" altLang="en-US" sz="1400">
                <a:solidFill>
                  <a:srgbClr val="FFC000"/>
                </a:solidFill>
              </a:rPr>
              <a:t>함수 </a:t>
            </a:r>
            <a:r>
              <a:rPr lang="en-US" altLang="ko-KR" sz="1400"/>
              <a:t>: </a:t>
            </a:r>
            <a:r>
              <a:rPr lang="ko-KR" altLang="en-US" sz="1400"/>
              <a:t>각 층이 가질 특성을 각각 다르게 지정할 수 있게 해줌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91860" y="2810382"/>
            <a:ext cx="61185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C000"/>
                </a:solidFill>
              </a:rPr>
              <a:t>model.add </a:t>
            </a:r>
            <a:r>
              <a:rPr lang="ko-KR" altLang="en-US" sz="1400">
                <a:solidFill>
                  <a:srgbClr val="FFC000"/>
                </a:solidFill>
              </a:rPr>
              <a:t>함수 </a:t>
            </a:r>
            <a:r>
              <a:rPr lang="en-US" altLang="ko-KR" sz="1400"/>
              <a:t>: </a:t>
            </a:r>
            <a:r>
              <a:rPr lang="ko-KR" altLang="en-US" sz="1400"/>
              <a:t>층 추가를 쉽게 해줌 </a:t>
            </a:r>
            <a:r>
              <a:rPr lang="en-US" altLang="ko-KR" sz="1400"/>
              <a:t>-&gt; </a:t>
            </a:r>
            <a:r>
              <a:rPr lang="ko-KR" altLang="en-US" sz="1400"/>
              <a:t>케라스의 가장 큰 장점</a:t>
            </a:r>
            <a:endParaRPr lang="en-US" altLang="ko-KR" sz="1400"/>
          </a:p>
          <a:p>
            <a:r>
              <a:rPr lang="en-US" altLang="ko-KR" sz="1400"/>
              <a:t>                       </a:t>
            </a:r>
            <a:r>
              <a:rPr lang="ko-KR" altLang="en-US" sz="1400"/>
              <a:t>인자 </a:t>
            </a:r>
            <a:r>
              <a:rPr lang="en-US" altLang="ko-KR" sz="1400"/>
              <a:t>: </a:t>
            </a:r>
            <a:r>
              <a:rPr lang="ko-KR" altLang="en-US" sz="1400"/>
              <a:t> </a:t>
            </a:r>
            <a:r>
              <a:rPr lang="en-US" altLang="ko-KR" sz="1400">
                <a:solidFill>
                  <a:srgbClr val="0070C0"/>
                </a:solidFill>
              </a:rPr>
              <a:t>node</a:t>
            </a:r>
            <a:r>
              <a:rPr lang="ko-KR" altLang="en-US" sz="1400">
                <a:solidFill>
                  <a:srgbClr val="0070C0"/>
                </a:solidFill>
              </a:rPr>
              <a:t>수</a:t>
            </a:r>
            <a:r>
              <a:rPr lang="en-US" altLang="ko-KR" sz="1400"/>
              <a:t>, (Input </a:t>
            </a:r>
            <a:r>
              <a:rPr lang="ko-KR" altLang="en-US" sz="1400"/>
              <a:t>층에는</a:t>
            </a:r>
            <a:r>
              <a:rPr lang="en-US" altLang="ko-KR" sz="1400"/>
              <a:t>)</a:t>
            </a:r>
            <a:r>
              <a:rPr lang="en-US" altLang="ko-KR" sz="1400">
                <a:solidFill>
                  <a:srgbClr val="0070C0"/>
                </a:solidFill>
              </a:rPr>
              <a:t>input_dim, </a:t>
            </a:r>
            <a:r>
              <a:rPr lang="ko-KR" altLang="en-US" sz="1400">
                <a:solidFill>
                  <a:srgbClr val="0070C0"/>
                </a:solidFill>
              </a:rPr>
              <a:t>활성화함수</a:t>
            </a:r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8279337" y="3783200"/>
            <a:ext cx="623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C000"/>
                </a:solidFill>
              </a:rPr>
              <a:t>model.compile </a:t>
            </a:r>
            <a:r>
              <a:rPr lang="ko-KR" altLang="en-US" sz="1400">
                <a:solidFill>
                  <a:srgbClr val="FFC000"/>
                </a:solidFill>
              </a:rPr>
              <a:t>함수 </a:t>
            </a:r>
            <a:r>
              <a:rPr lang="en-US" altLang="ko-KR" sz="1400"/>
              <a:t>: </a:t>
            </a:r>
            <a:r>
              <a:rPr lang="ko-KR" altLang="en-US" sz="1400"/>
              <a:t>딥러닝을 실행시켜 줌</a:t>
            </a:r>
            <a:endParaRPr lang="en-US" altLang="ko-KR" sz="1400"/>
          </a:p>
          <a:p>
            <a:r>
              <a:rPr lang="ko-KR" altLang="en-US" sz="1400"/>
              <a:t>          인자 </a:t>
            </a:r>
            <a:r>
              <a:rPr lang="en-US" altLang="ko-KR" sz="1400"/>
              <a:t>: </a:t>
            </a:r>
            <a:r>
              <a:rPr lang="en-US" altLang="ko-KR" sz="1400">
                <a:solidFill>
                  <a:srgbClr val="0070C0"/>
                </a:solidFill>
              </a:rPr>
              <a:t>Loss fn, optimizer, metrics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42768" y="4243949"/>
            <a:ext cx="623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FFC000"/>
                </a:solidFill>
              </a:rPr>
              <a:t>model.fit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r>
              <a:rPr lang="ko-KR" altLang="en-US" sz="1400" dirty="0">
                <a:solidFill>
                  <a:srgbClr val="FFC000"/>
                </a:solidFill>
              </a:rPr>
              <a:t>함수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딥러닝을</a:t>
            </a:r>
            <a:r>
              <a:rPr lang="ko-KR" altLang="en-US" sz="1400" dirty="0"/>
              <a:t> 학습 시킴</a:t>
            </a:r>
            <a:endParaRPr lang="en-US" altLang="ko-KR" sz="1400" dirty="0"/>
          </a:p>
          <a:p>
            <a:r>
              <a:rPr lang="ko-KR" altLang="en-US" sz="1400" dirty="0"/>
              <a:t>                     인자 </a:t>
            </a:r>
            <a:r>
              <a:rPr lang="en-US" altLang="ko-KR" sz="1400" dirty="0"/>
              <a:t>: </a:t>
            </a:r>
            <a:r>
              <a:rPr lang="en-US" altLang="ko-KR" sz="1400" dirty="0" smtClean="0">
                <a:solidFill>
                  <a:srgbClr val="0070C0"/>
                </a:solidFill>
              </a:rPr>
              <a:t>epochs(</a:t>
            </a:r>
            <a:r>
              <a:rPr lang="ko-KR" altLang="en-US" sz="1400" dirty="0" smtClean="0">
                <a:solidFill>
                  <a:srgbClr val="0070C0"/>
                </a:solidFill>
              </a:rPr>
              <a:t>반복횟수</a:t>
            </a:r>
            <a:r>
              <a:rPr lang="en-US" altLang="ko-KR" sz="1400" dirty="0" smtClean="0">
                <a:solidFill>
                  <a:srgbClr val="0070C0"/>
                </a:solidFill>
              </a:rPr>
              <a:t>), </a:t>
            </a:r>
            <a:r>
              <a:rPr lang="en-US" altLang="ko-KR" sz="1400" dirty="0" err="1">
                <a:solidFill>
                  <a:srgbClr val="0070C0"/>
                </a:solidFill>
              </a:rPr>
              <a:t>batch_size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37134" y="4837434"/>
            <a:ext cx="6234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C000"/>
                </a:solidFill>
              </a:rPr>
              <a:t>model.evaluate </a:t>
            </a:r>
            <a:r>
              <a:rPr lang="ko-KR" altLang="en-US" sz="1400">
                <a:solidFill>
                  <a:srgbClr val="FFC000"/>
                </a:solidFill>
              </a:rPr>
              <a:t>함수 </a:t>
            </a:r>
            <a:r>
              <a:rPr lang="en-US" altLang="ko-KR" sz="1400"/>
              <a:t>: </a:t>
            </a:r>
            <a:r>
              <a:rPr lang="ko-KR" altLang="en-US" sz="1400"/>
              <a:t>딥러닝 예측 </a:t>
            </a:r>
            <a:r>
              <a:rPr lang="en-US" altLang="ko-KR" sz="1400"/>
              <a:t>Accuracy</a:t>
            </a:r>
            <a:r>
              <a:rPr lang="ko-KR" altLang="en-US" sz="1400"/>
              <a:t>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9510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폐암환자 생존예측 딥러닝 코드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1202055"/>
            <a:ext cx="5541645" cy="54099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63" y="1388508"/>
            <a:ext cx="5041842" cy="39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1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Activation function</a:t>
            </a:r>
            <a:r>
              <a:rPr lang="ko-KR" altLang="en-US" b="1"/>
              <a:t> 종류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338" y="854765"/>
            <a:ext cx="843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Sigmoid</a:t>
            </a:r>
            <a:r>
              <a:rPr lang="ko-KR" altLang="en-US" sz="1600"/>
              <a:t>에서 시작된 활성화 함수는 </a:t>
            </a:r>
            <a:r>
              <a:rPr lang="en-US" altLang="ko-KR" sz="1600"/>
              <a:t>ReLU</a:t>
            </a:r>
            <a:r>
              <a:rPr lang="ko-KR" altLang="en-US" sz="1600"/>
              <a:t>를 비롯해 다양한 종류가 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C956A8A-A625-49E0-AEEA-BFD1A0DFEA52}"/>
              </a:ext>
            </a:extLst>
          </p:cNvPr>
          <p:cNvSpPr txBox="1"/>
          <p:nvPr/>
        </p:nvSpPr>
        <p:spPr>
          <a:xfrm>
            <a:off x="9693199" y="1838001"/>
            <a:ext cx="163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endParaRPr lang="ko-KR" altLang="en-US" sz="16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2DD99F8-CF85-42B6-9D37-E04DCF49E71B}"/>
              </a:ext>
            </a:extLst>
          </p:cNvPr>
          <p:cNvSpPr txBox="1"/>
          <p:nvPr/>
        </p:nvSpPr>
        <p:spPr>
          <a:xfrm>
            <a:off x="7793030" y="1838001"/>
            <a:ext cx="1489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softplus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280343D-BCA6-445F-8F86-7C8B19030474}"/>
              </a:ext>
            </a:extLst>
          </p:cNvPr>
          <p:cNvSpPr txBox="1"/>
          <p:nvPr/>
        </p:nvSpPr>
        <p:spPr>
          <a:xfrm>
            <a:off x="6283825" y="1838001"/>
            <a:ext cx="1203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relu</a:t>
            </a:r>
            <a:endParaRPr lang="ko-KR" altLang="en-US" sz="16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48F2AF8-1E2B-4766-ACA7-F2F9B462635C}"/>
              </a:ext>
            </a:extLst>
          </p:cNvPr>
          <p:cNvSpPr txBox="1"/>
          <p:nvPr/>
        </p:nvSpPr>
        <p:spPr>
          <a:xfrm>
            <a:off x="4352523" y="1838001"/>
            <a:ext cx="1620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hyperbolic</a:t>
            </a:r>
          </a:p>
          <a:p>
            <a:pPr algn="ctr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tangent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5C3B8B7-B235-47F3-987C-27FB6D247F85}"/>
              </a:ext>
            </a:extLst>
          </p:cNvPr>
          <p:cNvSpPr txBox="1"/>
          <p:nvPr/>
        </p:nvSpPr>
        <p:spPr>
          <a:xfrm>
            <a:off x="2908593" y="1838001"/>
            <a:ext cx="1203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sigmoid</a:t>
            </a:r>
            <a:endParaRPr lang="ko-KR" altLang="en-US" sz="16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1977" y="5010486"/>
            <a:ext cx="160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0 </a:t>
            </a:r>
            <a:r>
              <a:rPr lang="ko-KR" altLang="en-US" sz="1200"/>
              <a:t>또는 </a:t>
            </a:r>
            <a:r>
              <a:rPr lang="en-US" altLang="ko-KR" sz="1200"/>
              <a:t>1</a:t>
            </a:r>
            <a:r>
              <a:rPr lang="ko-KR" altLang="en-US" sz="1200"/>
              <a:t>의 값이</a:t>
            </a:r>
            <a:endParaRPr lang="en-US" altLang="ko-KR" sz="1200"/>
          </a:p>
          <a:p>
            <a:pPr algn="ctr"/>
            <a:r>
              <a:rPr lang="ko-KR" altLang="en-US" sz="1200"/>
              <a:t>출력됨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9829" y="5557340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-1 ~ 1</a:t>
            </a: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4388502" y="5010486"/>
            <a:ext cx="1607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위 아래로 늘리기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06550" y="5557340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0 or 1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728121" y="5557340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출력값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8121" y="1896091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활성화 함수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121" y="4927355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설명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81782" y="5557340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O or X</a:t>
            </a:r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6081782" y="5010486"/>
            <a:ext cx="160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0</a:t>
            </a:r>
            <a:r>
              <a:rPr lang="ko-KR" altLang="en-US" sz="1200"/>
              <a:t>보다 작을 땐 </a:t>
            </a:r>
            <a:r>
              <a:rPr lang="en-US" altLang="ko-KR" sz="1200"/>
              <a:t>0</a:t>
            </a:r>
          </a:p>
          <a:p>
            <a:pPr algn="ctr"/>
            <a:r>
              <a:rPr lang="en-US" altLang="ko-KR" sz="1200"/>
              <a:t>0</a:t>
            </a:r>
            <a:r>
              <a:rPr lang="ko-KR" altLang="en-US" sz="1200"/>
              <a:t>보다 클 땐 </a:t>
            </a:r>
            <a:r>
              <a:rPr lang="en-US" altLang="ko-KR" sz="1200"/>
              <a:t>X</a:t>
            </a:r>
            <a:endParaRPr lang="ko-KR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7793030" y="5010486"/>
            <a:ext cx="160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0</a:t>
            </a:r>
            <a:r>
              <a:rPr lang="ko-KR" altLang="en-US" sz="1200"/>
              <a:t>을 만드는 기준을 완화시키기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89634" y="5557340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O or X</a:t>
            </a:r>
            <a:endParaRPr lang="ko-KR" altLang="en-US" sz="1400"/>
          </a:p>
        </p:txBody>
      </p:sp>
      <p:pic>
        <p:nvPicPr>
          <p:cNvPr id="1026" name="Picture 2" descr="softmax 이미지 검색결과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779" y="2516284"/>
            <a:ext cx="2046692" cy="136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693199" y="5557340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0 ~ 1</a:t>
            </a:r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728121" y="6237391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사용처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199" y="4051448"/>
            <a:ext cx="1571625" cy="6858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9648443" y="6237391"/>
            <a:ext cx="1723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다중 분류 출력층</a:t>
            </a:r>
            <a:endParaRPr lang="en-US" altLang="ko-KR" sz="1200"/>
          </a:p>
        </p:txBody>
      </p:sp>
      <p:sp>
        <p:nvSpPr>
          <p:cNvPr id="34" name="직사각형 33"/>
          <p:cNvSpPr/>
          <p:nvPr/>
        </p:nvSpPr>
        <p:spPr>
          <a:xfrm>
            <a:off x="2694128" y="6237391"/>
            <a:ext cx="1723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이진 분류 출력층</a:t>
            </a:r>
            <a:endParaRPr lang="en-US" altLang="ko-KR" sz="1200"/>
          </a:p>
        </p:txBody>
      </p:sp>
      <p:sp>
        <p:nvSpPr>
          <p:cNvPr id="33" name="직사각형 32"/>
          <p:cNvSpPr/>
          <p:nvPr/>
        </p:nvSpPr>
        <p:spPr>
          <a:xfrm>
            <a:off x="5978386" y="6152253"/>
            <a:ext cx="1814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</a:rPr>
              <a:t>Vanishing</a:t>
            </a:r>
            <a:r>
              <a:rPr lang="ko-KR" altLang="en-US" sz="1200">
                <a:latin typeface="맑은 고딕" panose="020B0503020000020004" pitchFamily="50" charset="-127"/>
              </a:rPr>
              <a:t> 해결</a:t>
            </a:r>
            <a:endParaRPr lang="en-US" altLang="ko-KR" sz="1200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200">
                <a:latin typeface="맑은 고딕" panose="020B0503020000020004" pitchFamily="50" charset="-127"/>
              </a:rPr>
              <a:t>은닉충에 사용</a:t>
            </a:r>
            <a:r>
              <a:rPr lang="en-US" altLang="ko-KR" sz="120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06292" y="5010486"/>
            <a:ext cx="160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0</a:t>
            </a:r>
            <a:r>
              <a:rPr lang="ko-KR" altLang="en-US" sz="1200"/>
              <a:t>과</a:t>
            </a:r>
            <a:r>
              <a:rPr lang="en-US" altLang="ko-KR" sz="1200"/>
              <a:t> 1 </a:t>
            </a:r>
            <a:r>
              <a:rPr lang="ko-KR" altLang="en-US" sz="1200"/>
              <a:t>사이 값이 </a:t>
            </a:r>
            <a:endParaRPr lang="en-US" altLang="ko-KR" sz="1200"/>
          </a:p>
          <a:p>
            <a:pPr algn="ctr"/>
            <a:r>
              <a:rPr lang="ko-KR" altLang="en-US" sz="1200"/>
              <a:t>여러 개 출력됨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123" y="2667188"/>
            <a:ext cx="1653279" cy="11050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977" y="4195626"/>
            <a:ext cx="1424386" cy="360529"/>
          </a:xfrm>
          <a:prstGeom prst="rect">
            <a:avLst/>
          </a:prstGeom>
        </p:spPr>
      </p:pic>
      <p:pic>
        <p:nvPicPr>
          <p:cNvPr id="1028" name="Picture 4" descr="hyperbolic tangent sigmoid 이미지 검색결과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434" y="2741852"/>
            <a:ext cx="1797539" cy="8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4817" y="4098984"/>
            <a:ext cx="1529433" cy="49901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3484" y="2569533"/>
            <a:ext cx="1794166" cy="83859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3636" y="6751602"/>
            <a:ext cx="433584" cy="111748"/>
          </a:xfrm>
          <a:prstGeom prst="rect">
            <a:avLst/>
          </a:prstGeom>
        </p:spPr>
      </p:pic>
      <p:pic>
        <p:nvPicPr>
          <p:cNvPr id="1030" name="Picture 6" descr="softplus 이미지 검색결과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750" y="2555150"/>
            <a:ext cx="1568602" cy="114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3825" y="4219012"/>
            <a:ext cx="1344493" cy="30228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0915" y="4224997"/>
            <a:ext cx="1499967" cy="2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5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Loss</a:t>
            </a:r>
            <a:r>
              <a:rPr lang="ko-KR" altLang="en-US" b="1"/>
              <a:t> </a:t>
            </a:r>
            <a:r>
              <a:rPr lang="en-US" altLang="ko-KR" b="1"/>
              <a:t>function(</a:t>
            </a:r>
            <a:r>
              <a:rPr lang="ko-KR" altLang="en-US" b="1"/>
              <a:t>오차 함수</a:t>
            </a:r>
            <a:r>
              <a:rPr lang="en-US" altLang="ko-KR" b="1"/>
              <a:t>)</a:t>
            </a:r>
            <a:r>
              <a:rPr lang="ko-KR" altLang="en-US" b="1"/>
              <a:t> 종류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xmlns="" id="{16ADAC45-BD4D-4C9D-B88D-C7663BF79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57935"/>
              </p:ext>
            </p:extLst>
          </p:nvPr>
        </p:nvGraphicFramePr>
        <p:xfrm>
          <a:off x="589084" y="1296782"/>
          <a:ext cx="11460161" cy="5300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973">
                  <a:extLst>
                    <a:ext uri="{9D8B030D-6E8A-4147-A177-3AD203B41FA5}">
                      <a16:colId xmlns:a16="http://schemas.microsoft.com/office/drawing/2014/main" xmlns="" val="287117116"/>
                    </a:ext>
                  </a:extLst>
                </a:gridCol>
                <a:gridCol w="1893125">
                  <a:extLst>
                    <a:ext uri="{9D8B030D-6E8A-4147-A177-3AD203B41FA5}">
                      <a16:colId xmlns:a16="http://schemas.microsoft.com/office/drawing/2014/main" xmlns="" val="457999918"/>
                    </a:ext>
                  </a:extLst>
                </a:gridCol>
                <a:gridCol w="2137194">
                  <a:extLst>
                    <a:ext uri="{9D8B030D-6E8A-4147-A177-3AD203B41FA5}">
                      <a16:colId xmlns:a16="http://schemas.microsoft.com/office/drawing/2014/main" xmlns="" val="4247516867"/>
                    </a:ext>
                  </a:extLst>
                </a:gridCol>
                <a:gridCol w="2611781">
                  <a:extLst>
                    <a:ext uri="{9D8B030D-6E8A-4147-A177-3AD203B41FA5}">
                      <a16:colId xmlns:a16="http://schemas.microsoft.com/office/drawing/2014/main" xmlns="" val="1599874495"/>
                    </a:ext>
                  </a:extLst>
                </a:gridCol>
                <a:gridCol w="2936088">
                  <a:extLst>
                    <a:ext uri="{9D8B030D-6E8A-4147-A177-3AD203B41FA5}">
                      <a16:colId xmlns:a16="http://schemas.microsoft.com/office/drawing/2014/main" xmlns="" val="1536872512"/>
                    </a:ext>
                  </a:extLst>
                </a:gridCol>
              </a:tblGrid>
              <a:tr h="757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계열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오차함수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사용처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95714918"/>
                  </a:ext>
                </a:extLst>
              </a:tr>
              <a:tr h="75725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평균제곱 계열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en-US" altLang="ko-KR" sz="1400"/>
                        <a:t>(Mean squared)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MSE</a:t>
                      </a:r>
                    </a:p>
                    <a:p>
                      <a:pPr algn="ctr" latinLnBrk="1"/>
                      <a:r>
                        <a:rPr lang="en-US" altLang="ko-KR" sz="1400"/>
                        <a:t>(Mean squared error)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평균제곱 오차</a:t>
                      </a:r>
                      <a:endParaRPr lang="en-US" altLang="ko-KR" sz="140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회귀 문제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속도가 느리다는 단점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2932392"/>
                  </a:ext>
                </a:extLst>
              </a:tr>
              <a:tr h="757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MAE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평균절대 오차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3977360"/>
                  </a:ext>
                </a:extLst>
              </a:tr>
              <a:tr h="757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MAPE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평균절대백분율 오차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35423037"/>
                  </a:ext>
                </a:extLst>
              </a:tr>
              <a:tr h="757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MSLE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평균제곱로그 오차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6775196"/>
                  </a:ext>
                </a:extLst>
              </a:tr>
              <a:tr h="7572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교차엔트로피 계열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en-US" altLang="ko-KR" sz="1400"/>
                        <a:t>(Cross-entropy)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categorical_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crossentropy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범주형 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ko-KR" altLang="en-US" sz="1400"/>
                        <a:t>교차 엔트로피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다중 클래스 분류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1400"/>
                        <a:t>장점 </a:t>
                      </a:r>
                      <a:r>
                        <a:rPr lang="en-US" altLang="ko-KR" sz="1400"/>
                        <a:t>: </a:t>
                      </a:r>
                    </a:p>
                    <a:p>
                      <a:r>
                        <a:rPr lang="ko-KR" altLang="en-US" sz="1400"/>
                        <a:t>출력 값에 로그를 취해서</a:t>
                      </a:r>
                      <a:r>
                        <a:rPr lang="en-US" altLang="ko-KR" sz="1400"/>
                        <a:t>,</a:t>
                      </a:r>
                    </a:p>
                    <a:p>
                      <a:r>
                        <a:rPr lang="ko-KR" altLang="en-US" sz="1400"/>
                        <a:t>오차가 커지면 수렴 속도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증가</a:t>
                      </a:r>
                      <a:r>
                        <a:rPr lang="en-US" altLang="ko-KR" sz="1400"/>
                        <a:t>,</a:t>
                      </a:r>
                    </a:p>
                    <a:p>
                      <a:r>
                        <a:rPr lang="ko-KR" altLang="en-US" sz="1400"/>
                        <a:t>오차가 작아지면 수렴 속도 감소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1097836"/>
                  </a:ext>
                </a:extLst>
              </a:tr>
              <a:tr h="757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binary_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crossentropy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이항 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ko-KR" altLang="en-US" sz="1400"/>
                        <a:t>교차 엔트로피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이진 클래스 분류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06875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23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996</Words>
  <Application>Microsoft Office PowerPoint</Application>
  <PresentationFormat>와이드스크린</PresentationFormat>
  <Paragraphs>377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Donghwan Lee</dc:creator>
  <cp:lastModifiedBy>USER</cp:lastModifiedBy>
  <cp:revision>501</cp:revision>
  <dcterms:created xsi:type="dcterms:W3CDTF">2020-01-18T11:51:15Z</dcterms:created>
  <dcterms:modified xsi:type="dcterms:W3CDTF">2020-08-13T01:04:58Z</dcterms:modified>
</cp:coreProperties>
</file>