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64" r:id="rId10"/>
    <p:sldId id="266" r:id="rId11"/>
    <p:sldId id="267" r:id="rId12"/>
    <p:sldId id="268"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25:48.795"/>
    </inkml:context>
    <inkml:brush xml:id="br0">
      <inkml:brushProperty name="width" value="0.05" units="cm"/>
      <inkml:brushProperty name="height" value="0.05" units="cm"/>
      <inkml:brushProperty name="color" value="#FFFFFF"/>
    </inkml:brush>
  </inkml:definitions>
  <inkml:trace contextRef="#ctx0" brushRef="#br0">593 1 24575,'-3'0'0,"-1"0"0,1 1 0,0 0 0,0 0 0,-1 0 0,1 0 0,0 1 0,0-1 0,0 1 0,1 0 0,-1-1 0,-5 6 0,-31 31 0,27-25 0,-99 93 0,53-53 0,3 3 0,-56 72 0,99-111 0,1 1 0,1 1 0,0 0 0,2 0 0,0 1 0,-6 23 0,-23 129 0,14-52 0,13-68 0,2 1 0,2 1 0,3-1 0,2 1 0,7 67 0,-6-115 0,1 1 0,0 0 0,1 0 0,0 0 0,0-1 0,0 1 0,1-1 0,0 0 0,0 0 0,0 0 0,1 0 0,0 0 0,0-1 0,1 1 0,-1-1 0,1 0 0,0-1 0,7 6 0,-3-5 0,1 1 0,-1-1 0,1 0 0,1-1 0,-1 0 0,0-1 0,1 0 0,0-1 0,0 0 0,18 1 0,-27-3 0,36 4 0,0-3 0,58-5 0,-85 3 0,0-1 0,0 0 0,0-1 0,0 0 0,0-1 0,-1 0 0,1 0 0,-1-1 0,0-1 0,-1 0 0,1 0 0,-1-1 0,9-8 0,28-25 0,-38 34 0,-1 1 0,1-1 0,-1 0 0,0 0 0,-1-1 0,0 0 0,0 0 0,0-1 0,-1 1 0,0-1 0,-1 0 0,1-1 0,-2 1 0,1-1 0,3-15 0,-5 13 0,0 1 0,-1 0 0,0-1 0,-1 1 0,0-1 0,-1 1 0,0 0 0,0-1 0,-1 1 0,-1 0 0,0 0 0,0 0 0,-1 0 0,0 1 0,-1-1 0,0 1 0,0 0 0,-1 0 0,0 1 0,0 0 0,-1 0 0,-14-12 0,-42-37 0,49 42 0,-1 1 0,-1 0 0,0 2 0,-30-19 0,21 19 0,1 0 0,-37-11 0,44 17 27,0-2-1,0 0 1,1-1-1,-21-15 1,20 12-527,-2 1 1,-30-14 0,16 13-6327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25:53.449"/>
    </inkml:context>
    <inkml:brush xml:id="br0">
      <inkml:brushProperty name="width" value="0.05" units="cm"/>
      <inkml:brushProperty name="height" value="0.05" units="cm"/>
      <inkml:brushProperty name="color" value="#FFFFFF"/>
    </inkml:brush>
  </inkml:definitions>
  <inkml:trace contextRef="#ctx0" brushRef="#br0">393 0 24575,'-19'18'0,"-1"-1"0,-24 14 0,32-23 0,0 0 0,0 0 0,1 1 0,0 0 0,1 1 0,0 1 0,0-1 0,1 2 0,1-1 0,-14 24 0,-6 25 0,-43 103 0,61-137 0,1 2 0,2-1 0,0 1 0,-2 32 0,-9 77 0,8-75 0,-2 90 0,11-122 0,0-11 0,1-1 0,1 0 0,0 1 0,6 23 0,-6-37 0,0-1 0,1 1 0,-1-1 0,1 1 0,0-1 0,1 0 0,-1 0 0,1 0 0,-1 0 0,1 0 0,0-1 0,1 1 0,-1-1 0,1 1 0,-1-1 0,1-1 0,0 1 0,0 0 0,0-1 0,1 0 0,6 3 0,22 6 0,1-2 0,0 0 0,1-3 0,-1-1 0,1-1 0,0-2 0,41-3 0,-69 0 0,1-1 0,0 1 0,0-2 0,-1 1 0,1-1 0,-1 0 0,0 0 0,0-1 0,0 0 0,0-1 0,-1 1 0,0-1 0,0 0 0,0-1 0,0 1 0,7-12 0,7-9 0,-2-1 0,26-52 0,-29 52 0,-7 11 0,0 0 0,-1 0 0,-1-1 0,0 1 0,-1-1 0,3-23 0,-7 34 0,0 0 0,-1 1 0,0-1 0,0 1 0,0-1 0,0 0 0,-1 1 0,0-1 0,0 1 0,-1 0 0,1-1 0,-1 1 0,0 0 0,-1 0 0,1 0 0,-1 0 0,0 0 0,0 1 0,-1-1 0,1 1 0,-1 0 0,0 0 0,-7-5 0,-10-4 0,-1 1 0,0 1 0,-1 2 0,0 0 0,-1 1 0,-40-8 0,4 3-85,14 3-342,1-2 1,-49-19-1,71 21-6399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27:17.778"/>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27:18.317"/>
    </inkml:context>
    <inkml:brush xml:id="br0">
      <inkml:brushProperty name="width" value="0.05" units="cm"/>
      <inkml:brushProperty name="height" value="0.05" units="cm"/>
      <inkml:brushProperty name="color" value="#FFFFFF"/>
    </inkml:brush>
  </inkml:definitions>
  <inkml:trace contextRef="#ctx0" brushRef="#br0">0 1 24575,'7'0'0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7T11:27:19.33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22C4-38A7-43A5-ABF6-3E14A87FA6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06FAFADB-4937-4600-83F9-BDC284DB5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D1C58DF-22FE-4344-B4ED-214B6CDB7E0B}"/>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5" name="Footer Placeholder 4">
            <a:extLst>
              <a:ext uri="{FF2B5EF4-FFF2-40B4-BE49-F238E27FC236}">
                <a16:creationId xmlns:a16="http://schemas.microsoft.com/office/drawing/2014/main" id="{96865536-5CED-4F0B-915F-84223A7C17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A3B0A94-964A-4E0E-B6C9-AE73E8E7E1F6}"/>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365113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CB14-5B5E-4D28-9432-B5DF4AB4CEE8}"/>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B216553-E6ED-418A-BD20-462287EDDD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451CF7C-630F-4CCF-938E-9F2186CD6E86}"/>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5" name="Footer Placeholder 4">
            <a:extLst>
              <a:ext uri="{FF2B5EF4-FFF2-40B4-BE49-F238E27FC236}">
                <a16:creationId xmlns:a16="http://schemas.microsoft.com/office/drawing/2014/main" id="{7458BEBB-865E-48A9-A083-D8CC19C112B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17B4427-D0E6-4A02-91E8-D230B3929F49}"/>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43505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29137-D6D8-4841-B8CE-507A79484A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5588CB0-DD47-4DFB-8CE7-90B041D79C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591A1C4-FC1B-42A7-A1DE-82B029D795C8}"/>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5" name="Footer Placeholder 4">
            <a:extLst>
              <a:ext uri="{FF2B5EF4-FFF2-40B4-BE49-F238E27FC236}">
                <a16:creationId xmlns:a16="http://schemas.microsoft.com/office/drawing/2014/main" id="{06E39AE5-AB5E-4E0E-8B44-3FFB69A61D9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6CADBDC-0790-4037-B365-E2B4603781FA}"/>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288648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0E02-E552-4AE0-B00D-F1BC9AB40B0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031C57B-F2AA-478D-AA92-FFE080EC4D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6639316-661E-402F-8F7F-CF13D879924F}"/>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5" name="Footer Placeholder 4">
            <a:extLst>
              <a:ext uri="{FF2B5EF4-FFF2-40B4-BE49-F238E27FC236}">
                <a16:creationId xmlns:a16="http://schemas.microsoft.com/office/drawing/2014/main" id="{B70BADB0-001B-48BD-9988-F1531DC06B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CABF402-41A2-43A8-AF71-E94E4B82F329}"/>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78542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51B9-AEAF-411C-B41D-CEA0A9E21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4926E02F-A941-4B1D-9EFC-A6B96BA85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CC43C6-0788-45F2-8A8F-488F292174D3}"/>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5" name="Footer Placeholder 4">
            <a:extLst>
              <a:ext uri="{FF2B5EF4-FFF2-40B4-BE49-F238E27FC236}">
                <a16:creationId xmlns:a16="http://schemas.microsoft.com/office/drawing/2014/main" id="{504A1DBA-0B6A-415F-990B-5A1393344E5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E840F3-AF29-4CEC-BBF3-9D79F834D287}"/>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352730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91A1-1CA5-4E73-B3E7-2EAD137A15A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0FD36A4-60C8-4DA0-BA2A-BDC7E663B8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63D4C99-E43B-4E70-A202-6E50BD2C70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E0885AD-D41C-4AEF-9A8B-E8BE2AB55DFB}"/>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6" name="Footer Placeholder 5">
            <a:extLst>
              <a:ext uri="{FF2B5EF4-FFF2-40B4-BE49-F238E27FC236}">
                <a16:creationId xmlns:a16="http://schemas.microsoft.com/office/drawing/2014/main" id="{197787E8-A290-49BD-8EA3-F9A39B944DA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5D7D373C-8877-4EEE-99B1-2AA5071BD682}"/>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428940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9C0A-4923-4D5B-9D35-12C035D2BD3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7F7BBAE-A187-4D3B-BDE4-1B245D672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920796-AE37-40F9-8F44-6C0952130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5B01263-4644-48B9-9E5B-DE28393CC3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4C2C2B-1868-441D-9116-4E454305FE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4C2CC36-E01F-482A-80FE-D558B82EB75A}"/>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8" name="Footer Placeholder 7">
            <a:extLst>
              <a:ext uri="{FF2B5EF4-FFF2-40B4-BE49-F238E27FC236}">
                <a16:creationId xmlns:a16="http://schemas.microsoft.com/office/drawing/2014/main" id="{D5D45506-5755-4A87-950F-8FCCB9C449A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B27FAE3-4ED8-421E-A15F-3A5373CD0CA8}"/>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38313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C052-58A0-46AE-94D4-284FB51CE1F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7A5B209-3C59-44E8-BCF1-3B11DD68D9D6}"/>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4" name="Footer Placeholder 3">
            <a:extLst>
              <a:ext uri="{FF2B5EF4-FFF2-40B4-BE49-F238E27FC236}">
                <a16:creationId xmlns:a16="http://schemas.microsoft.com/office/drawing/2014/main" id="{990CEC0B-C35B-4A8D-B4E1-191A050314F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DA8ACA63-1747-43CB-8C36-CACD2DB00258}"/>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221680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48602-158F-4F56-8887-EABAAB8E0D56}"/>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3" name="Footer Placeholder 2">
            <a:extLst>
              <a:ext uri="{FF2B5EF4-FFF2-40B4-BE49-F238E27FC236}">
                <a16:creationId xmlns:a16="http://schemas.microsoft.com/office/drawing/2014/main" id="{C7ECDF50-AFB9-4381-ACC1-B5E2E4B727EE}"/>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A990CE3D-EF05-4A39-A6E0-95CF47ED99DA}"/>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126487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F5C3-0ED6-4707-A5D9-95310E4C3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C210D86-3DC9-43C6-885E-C494A7DC4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48D2D6B-83B5-4A2E-AFF1-C858122C4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37639B-6414-43D0-BDC8-E39E10DB3705}"/>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6" name="Footer Placeholder 5">
            <a:extLst>
              <a:ext uri="{FF2B5EF4-FFF2-40B4-BE49-F238E27FC236}">
                <a16:creationId xmlns:a16="http://schemas.microsoft.com/office/drawing/2014/main" id="{16339150-BD7C-4F4D-86B8-A26D3C47764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E82D75E-6AD8-48E5-9569-76AF301309F0}"/>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339895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EF61-CDBE-487F-ADB7-47090059E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6B8B67A-E923-4738-8C52-697935201D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0D987ED-ADBE-4120-9AE2-DD2A5234E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EC4F58-606A-406C-AF79-A9FA69D25702}"/>
              </a:ext>
            </a:extLst>
          </p:cNvPr>
          <p:cNvSpPr>
            <a:spLocks noGrp="1"/>
          </p:cNvSpPr>
          <p:nvPr>
            <p:ph type="dt" sz="half" idx="10"/>
          </p:nvPr>
        </p:nvSpPr>
        <p:spPr/>
        <p:txBody>
          <a:bodyPr/>
          <a:lstStyle/>
          <a:p>
            <a:fld id="{87AD2EF5-316E-4978-A5F6-60CCB0ADB988}" type="datetimeFigureOut">
              <a:rPr lang="en-ID" smtClean="0"/>
              <a:t>07/11/2021</a:t>
            </a:fld>
            <a:endParaRPr lang="en-ID"/>
          </a:p>
        </p:txBody>
      </p:sp>
      <p:sp>
        <p:nvSpPr>
          <p:cNvPr id="6" name="Footer Placeholder 5">
            <a:extLst>
              <a:ext uri="{FF2B5EF4-FFF2-40B4-BE49-F238E27FC236}">
                <a16:creationId xmlns:a16="http://schemas.microsoft.com/office/drawing/2014/main" id="{1CCB4815-477B-4CF9-AB8A-71131D781DC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FA0AEDA-AAAF-48ED-B8A4-F277B2FC1CE3}"/>
              </a:ext>
            </a:extLst>
          </p:cNvPr>
          <p:cNvSpPr>
            <a:spLocks noGrp="1"/>
          </p:cNvSpPr>
          <p:nvPr>
            <p:ph type="sldNum" sz="quarter" idx="12"/>
          </p:nvPr>
        </p:nvSpPr>
        <p:spPr/>
        <p:txBody>
          <a:bodyPr/>
          <a:lstStyle/>
          <a:p>
            <a:fld id="{41A1927E-A4C8-4ED9-B2C1-E9C1625A123F}" type="slidenum">
              <a:rPr lang="en-ID" smtClean="0"/>
              <a:t>‹#›</a:t>
            </a:fld>
            <a:endParaRPr lang="en-ID"/>
          </a:p>
        </p:txBody>
      </p:sp>
    </p:spTree>
    <p:extLst>
      <p:ext uri="{BB962C8B-B14F-4D97-AF65-F5344CB8AC3E}">
        <p14:creationId xmlns:p14="http://schemas.microsoft.com/office/powerpoint/2010/main" val="407681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B3C9D-BC51-4D67-8CB5-AC54DC393E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D50D54C-283F-4E7E-9631-F601C2527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12B32E1-C225-437A-8A84-6097C94A4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D2EF5-316E-4978-A5F6-60CCB0ADB988}" type="datetimeFigureOut">
              <a:rPr lang="en-ID" smtClean="0"/>
              <a:t>07/11/2021</a:t>
            </a:fld>
            <a:endParaRPr lang="en-ID"/>
          </a:p>
        </p:txBody>
      </p:sp>
      <p:sp>
        <p:nvSpPr>
          <p:cNvPr id="5" name="Footer Placeholder 4">
            <a:extLst>
              <a:ext uri="{FF2B5EF4-FFF2-40B4-BE49-F238E27FC236}">
                <a16:creationId xmlns:a16="http://schemas.microsoft.com/office/drawing/2014/main" id="{90810CBD-998E-4D24-8521-9546EB8B8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26CA7B9-7B65-4F3C-8C6D-1AFF79417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1927E-A4C8-4ED9-B2C1-E9C1625A123F}" type="slidenum">
              <a:rPr lang="en-ID" smtClean="0"/>
              <a:t>‹#›</a:t>
            </a:fld>
            <a:endParaRPr lang="en-ID"/>
          </a:p>
        </p:txBody>
      </p:sp>
    </p:spTree>
    <p:extLst>
      <p:ext uri="{BB962C8B-B14F-4D97-AF65-F5344CB8AC3E}">
        <p14:creationId xmlns:p14="http://schemas.microsoft.com/office/powerpoint/2010/main" val="355897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7.jpeg"/><Relationship Id="rId7"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8A5215-C960-4DD0-9194-1920A75E74BC}"/>
              </a:ext>
            </a:extLst>
          </p:cNvPr>
          <p:cNvSpPr>
            <a:spLocks noGrp="1"/>
          </p:cNvSpPr>
          <p:nvPr>
            <p:ph type="ctrTitle"/>
          </p:nvPr>
        </p:nvSpPr>
        <p:spPr>
          <a:xfrm>
            <a:off x="1524003" y="1999615"/>
            <a:ext cx="9144000" cy="2764028"/>
          </a:xfrm>
        </p:spPr>
        <p:txBody>
          <a:bodyPr anchor="ctr">
            <a:normAutofit/>
          </a:bodyPr>
          <a:lstStyle/>
          <a:p>
            <a:r>
              <a:rPr lang="en-US" sz="7200" b="1"/>
              <a:t>Convolutional Neural Network</a:t>
            </a:r>
            <a:endParaRPr lang="en-ID" sz="7200" b="1"/>
          </a:p>
        </p:txBody>
      </p:sp>
      <p:sp>
        <p:nvSpPr>
          <p:cNvPr id="3" name="Subtitle 2">
            <a:extLst>
              <a:ext uri="{FF2B5EF4-FFF2-40B4-BE49-F238E27FC236}">
                <a16:creationId xmlns:a16="http://schemas.microsoft.com/office/drawing/2014/main" id="{8863CEBC-32EB-4462-B9B7-F2D690676B25}"/>
              </a:ext>
            </a:extLst>
          </p:cNvPr>
          <p:cNvSpPr>
            <a:spLocks noGrp="1"/>
          </p:cNvSpPr>
          <p:nvPr>
            <p:ph type="subTitle" idx="1"/>
          </p:nvPr>
        </p:nvSpPr>
        <p:spPr>
          <a:xfrm>
            <a:off x="1966912" y="5645150"/>
            <a:ext cx="8258176" cy="631825"/>
          </a:xfrm>
        </p:spPr>
        <p:txBody>
          <a:bodyPr anchor="ctr">
            <a:normAutofit/>
          </a:bodyPr>
          <a:lstStyle/>
          <a:p>
            <a:r>
              <a:rPr lang="en-US" sz="2800"/>
              <a:t>AI006 – Yufis Azhar – UMM </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0D5B09C-4919-47D1-AC3D-AF4FEF4F8588}"/>
              </a:ext>
            </a:extLst>
          </p:cNvPr>
          <p:cNvPicPr>
            <a:picLocks noChangeAspect="1"/>
          </p:cNvPicPr>
          <p:nvPr/>
        </p:nvPicPr>
        <p:blipFill>
          <a:blip r:embed="rId2"/>
          <a:stretch>
            <a:fillRect/>
          </a:stretch>
        </p:blipFill>
        <p:spPr>
          <a:xfrm>
            <a:off x="184975" y="6233470"/>
            <a:ext cx="1179368" cy="443958"/>
          </a:xfrm>
          <a:prstGeom prst="rect">
            <a:avLst/>
          </a:prstGeom>
        </p:spPr>
      </p:pic>
    </p:spTree>
    <p:extLst>
      <p:ext uri="{BB962C8B-B14F-4D97-AF65-F5344CB8AC3E}">
        <p14:creationId xmlns:p14="http://schemas.microsoft.com/office/powerpoint/2010/main" val="361569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F9841-6770-4AD0-86CC-19B323171EB3}"/>
              </a:ext>
            </a:extLst>
          </p:cNvPr>
          <p:cNvSpPr>
            <a:spLocks noGrp="1"/>
          </p:cNvSpPr>
          <p:nvPr>
            <p:ph type="title"/>
          </p:nvPr>
        </p:nvSpPr>
        <p:spPr>
          <a:xfrm>
            <a:off x="838201" y="1710127"/>
            <a:ext cx="3431650" cy="3666346"/>
          </a:xfrm>
        </p:spPr>
        <p:txBody>
          <a:bodyPr>
            <a:normAutofit/>
          </a:bodyPr>
          <a:lstStyle/>
          <a:p>
            <a:r>
              <a:rPr lang="en-US" b="1">
                <a:solidFill>
                  <a:schemeClr val="bg1"/>
                </a:solidFill>
              </a:rPr>
              <a:t>Pooling Layer</a:t>
            </a:r>
            <a:endParaRPr lang="en-ID" b="1">
              <a:solidFill>
                <a:schemeClr val="bg1"/>
              </a:solidFill>
            </a:endParaRPr>
          </a:p>
        </p:txBody>
      </p:sp>
      <p:sp>
        <p:nvSpPr>
          <p:cNvPr id="3" name="Content Placeholder 2">
            <a:extLst>
              <a:ext uri="{FF2B5EF4-FFF2-40B4-BE49-F238E27FC236}">
                <a16:creationId xmlns:a16="http://schemas.microsoft.com/office/drawing/2014/main" id="{60AE7ECE-D404-4F01-9EA4-B34F572B3062}"/>
              </a:ext>
            </a:extLst>
          </p:cNvPr>
          <p:cNvSpPr>
            <a:spLocks noGrp="1"/>
          </p:cNvSpPr>
          <p:nvPr>
            <p:ph idx="1"/>
          </p:nvPr>
        </p:nvSpPr>
        <p:spPr>
          <a:xfrm>
            <a:off x="6766560" y="1335024"/>
            <a:ext cx="4581144" cy="4416552"/>
          </a:xfrm>
        </p:spPr>
        <p:txBody>
          <a:bodyPr anchor="ctr">
            <a:normAutofit/>
          </a:bodyPr>
          <a:lstStyle/>
          <a:p>
            <a:r>
              <a:rPr lang="en-ID" sz="2000"/>
              <a:t>Pooling layer biasanya berada setelah conv. Layer</a:t>
            </a:r>
          </a:p>
          <a:p>
            <a:r>
              <a:rPr lang="en-ID" sz="2000"/>
              <a:t>Pada prinsipnya pooling layer terdiri dari sebuah filter dengan ukuran dan stride tertentu yang akan bergeser pada seluruh area feature map</a:t>
            </a:r>
          </a:p>
          <a:p>
            <a:r>
              <a:rPr lang="en-ID" sz="2000"/>
              <a:t>Pooling yang biasa digunakan adalah Max Pooling dan Average Pooling</a:t>
            </a:r>
          </a:p>
          <a:p>
            <a:r>
              <a:rPr lang="en-ID" sz="2000"/>
              <a:t>Sebagai contoh jika kita menggunakan Max Pooling 2x2 dengan stride 2, maka pada setiap pergeseran filter, nilai maximum pada area 2x2 pixel tersebut yang akan dipilih, sedangkan Average Pooling akan memilih nilai rata-ratanya</a:t>
            </a:r>
          </a:p>
        </p:txBody>
      </p:sp>
    </p:spTree>
    <p:extLst>
      <p:ext uri="{BB962C8B-B14F-4D97-AF65-F5344CB8AC3E}">
        <p14:creationId xmlns:p14="http://schemas.microsoft.com/office/powerpoint/2010/main" val="376831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F9841-6770-4AD0-86CC-19B323171EB3}"/>
              </a:ext>
            </a:extLst>
          </p:cNvPr>
          <p:cNvSpPr>
            <a:spLocks noGrp="1"/>
          </p:cNvSpPr>
          <p:nvPr>
            <p:ph type="title"/>
          </p:nvPr>
        </p:nvSpPr>
        <p:spPr/>
        <p:txBody>
          <a:bodyPr/>
          <a:lstStyle/>
          <a:p>
            <a:r>
              <a:rPr lang="en-US" b="1" dirty="0"/>
              <a:t>Pooling Layer</a:t>
            </a:r>
            <a:endParaRPr lang="en-ID" b="1" dirty="0"/>
          </a:p>
        </p:txBody>
      </p:sp>
      <p:pic>
        <p:nvPicPr>
          <p:cNvPr id="6" name="Picture 5">
            <a:extLst>
              <a:ext uri="{FF2B5EF4-FFF2-40B4-BE49-F238E27FC236}">
                <a16:creationId xmlns:a16="http://schemas.microsoft.com/office/drawing/2014/main" id="{A53666A0-3C4A-4CD0-869E-4959AA3772B4}"/>
              </a:ext>
            </a:extLst>
          </p:cNvPr>
          <p:cNvPicPr>
            <a:picLocks noChangeAspect="1"/>
          </p:cNvPicPr>
          <p:nvPr/>
        </p:nvPicPr>
        <p:blipFill>
          <a:blip r:embed="rId2"/>
          <a:stretch>
            <a:fillRect/>
          </a:stretch>
        </p:blipFill>
        <p:spPr>
          <a:xfrm>
            <a:off x="2743045" y="1690688"/>
            <a:ext cx="6705910" cy="3191426"/>
          </a:xfrm>
          <a:prstGeom prst="rect">
            <a:avLst/>
          </a:prstGeom>
        </p:spPr>
      </p:pic>
      <p:sp>
        <p:nvSpPr>
          <p:cNvPr id="7" name="Rectangle 6">
            <a:extLst>
              <a:ext uri="{FF2B5EF4-FFF2-40B4-BE49-F238E27FC236}">
                <a16:creationId xmlns:a16="http://schemas.microsoft.com/office/drawing/2014/main" id="{94C6DCDB-43E8-4BB5-A0AF-DC53AB59A572}"/>
              </a:ext>
            </a:extLst>
          </p:cNvPr>
          <p:cNvSpPr/>
          <p:nvPr/>
        </p:nvSpPr>
        <p:spPr>
          <a:xfrm>
            <a:off x="838200" y="4982646"/>
            <a:ext cx="10382573" cy="1015663"/>
          </a:xfrm>
          <a:prstGeom prst="rect">
            <a:avLst/>
          </a:prstGeom>
        </p:spPr>
        <p:txBody>
          <a:bodyPr wrap="square">
            <a:spAutoFit/>
          </a:bodyPr>
          <a:lstStyle/>
          <a:p>
            <a:pPr marL="285750" indent="-285750">
              <a:buFont typeface="Arial" panose="020B0604020202020204" pitchFamily="34" charset="0"/>
              <a:buChar char="•"/>
            </a:pPr>
            <a:r>
              <a:rPr lang="en-ID" sz="2000" dirty="0" err="1"/>
              <a:t>Tujuan</a:t>
            </a:r>
            <a:r>
              <a:rPr lang="en-ID" sz="2000" dirty="0"/>
              <a:t> </a:t>
            </a:r>
            <a:r>
              <a:rPr lang="en-ID" sz="2000" dirty="0" err="1"/>
              <a:t>dari</a:t>
            </a:r>
            <a:r>
              <a:rPr lang="en-ID" sz="2000" dirty="0"/>
              <a:t> </a:t>
            </a:r>
            <a:r>
              <a:rPr lang="en-ID" sz="2000" dirty="0" err="1"/>
              <a:t>penggunaan</a:t>
            </a:r>
            <a:r>
              <a:rPr lang="en-ID" sz="2000" dirty="0"/>
              <a:t> pooling layer </a:t>
            </a:r>
            <a:r>
              <a:rPr lang="en-ID" sz="2000" dirty="0" err="1"/>
              <a:t>adalah</a:t>
            </a:r>
            <a:r>
              <a:rPr lang="en-ID" sz="2000" dirty="0"/>
              <a:t> </a:t>
            </a:r>
            <a:r>
              <a:rPr lang="en-ID" sz="2000" dirty="0" err="1"/>
              <a:t>mengurangi</a:t>
            </a:r>
            <a:r>
              <a:rPr lang="en-ID" sz="2000" dirty="0"/>
              <a:t> </a:t>
            </a:r>
            <a:r>
              <a:rPr lang="en-ID" sz="2000" dirty="0" err="1"/>
              <a:t>dimensi</a:t>
            </a:r>
            <a:r>
              <a:rPr lang="en-ID" sz="2000" dirty="0"/>
              <a:t> </a:t>
            </a:r>
            <a:r>
              <a:rPr lang="en-ID" sz="2000" dirty="0" err="1"/>
              <a:t>dari</a:t>
            </a:r>
            <a:r>
              <a:rPr lang="en-ID" sz="2000" dirty="0"/>
              <a:t> feature map (</a:t>
            </a:r>
            <a:r>
              <a:rPr lang="en-ID" sz="2000" dirty="0" err="1"/>
              <a:t>downsampling</a:t>
            </a:r>
            <a:r>
              <a:rPr lang="en-ID" sz="2000" dirty="0"/>
              <a:t>), </a:t>
            </a:r>
            <a:r>
              <a:rPr lang="en-ID" sz="2000" dirty="0" err="1"/>
              <a:t>sehingga</a:t>
            </a:r>
            <a:r>
              <a:rPr lang="en-ID" sz="2000" dirty="0"/>
              <a:t> </a:t>
            </a:r>
            <a:r>
              <a:rPr lang="en-ID" sz="2000" dirty="0" err="1"/>
              <a:t>mempercepat</a:t>
            </a:r>
            <a:r>
              <a:rPr lang="en-ID" sz="2000" dirty="0"/>
              <a:t> </a:t>
            </a:r>
            <a:r>
              <a:rPr lang="en-ID" sz="2000" dirty="0" err="1"/>
              <a:t>komputasi</a:t>
            </a:r>
            <a:r>
              <a:rPr lang="en-ID" sz="2000" dirty="0"/>
              <a:t> </a:t>
            </a:r>
            <a:r>
              <a:rPr lang="en-ID" sz="2000" dirty="0" err="1"/>
              <a:t>karena</a:t>
            </a:r>
            <a:r>
              <a:rPr lang="en-ID" sz="2000" dirty="0"/>
              <a:t> parameter yang </a:t>
            </a:r>
            <a:r>
              <a:rPr lang="en-ID" sz="2000" dirty="0" err="1"/>
              <a:t>harus</a:t>
            </a:r>
            <a:r>
              <a:rPr lang="en-ID" sz="2000" dirty="0"/>
              <a:t> </a:t>
            </a:r>
            <a:r>
              <a:rPr lang="en-ID" sz="2000" dirty="0" err="1"/>
              <a:t>diupdate</a:t>
            </a:r>
            <a:r>
              <a:rPr lang="en-ID" sz="2000" dirty="0"/>
              <a:t> </a:t>
            </a:r>
            <a:r>
              <a:rPr lang="en-ID" sz="2000" dirty="0" err="1"/>
              <a:t>semakin</a:t>
            </a:r>
            <a:r>
              <a:rPr lang="en-ID" sz="2000" dirty="0"/>
              <a:t> </a:t>
            </a:r>
            <a:r>
              <a:rPr lang="en-ID" sz="2000" dirty="0" err="1"/>
              <a:t>sedikit</a:t>
            </a:r>
            <a:r>
              <a:rPr lang="en-ID" sz="2000" dirty="0"/>
              <a:t> dan </a:t>
            </a:r>
            <a:r>
              <a:rPr lang="en-ID" sz="2000" dirty="0" err="1"/>
              <a:t>mengatasi</a:t>
            </a:r>
            <a:r>
              <a:rPr lang="en-ID" sz="2000" dirty="0"/>
              <a:t> overfitting</a:t>
            </a:r>
          </a:p>
        </p:txBody>
      </p:sp>
    </p:spTree>
    <p:extLst>
      <p:ext uri="{BB962C8B-B14F-4D97-AF65-F5344CB8AC3E}">
        <p14:creationId xmlns:p14="http://schemas.microsoft.com/office/powerpoint/2010/main" val="4094631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E1E8F5-2F44-4670-88EC-D16B4604F5D6}"/>
              </a:ext>
            </a:extLst>
          </p:cNvPr>
          <p:cNvSpPr>
            <a:spLocks noGrp="1"/>
          </p:cNvSpPr>
          <p:nvPr>
            <p:ph type="title"/>
          </p:nvPr>
        </p:nvSpPr>
        <p:spPr>
          <a:xfrm>
            <a:off x="2311147" y="365760"/>
            <a:ext cx="7569706" cy="1288238"/>
          </a:xfrm>
        </p:spPr>
        <p:txBody>
          <a:bodyPr anchor="ctr">
            <a:normAutofit/>
          </a:bodyPr>
          <a:lstStyle/>
          <a:p>
            <a:pPr algn="ctr"/>
            <a:r>
              <a:rPr lang="en-US" b="1"/>
              <a:t>Fully-Connected Layer (FC Layer)</a:t>
            </a:r>
            <a:endParaRPr lang="en-ID" b="1"/>
          </a:p>
        </p:txBody>
      </p:sp>
      <p:sp>
        <p:nvSpPr>
          <p:cNvPr id="3" name="Content Placeholder 2">
            <a:extLst>
              <a:ext uri="{FF2B5EF4-FFF2-40B4-BE49-F238E27FC236}">
                <a16:creationId xmlns:a16="http://schemas.microsoft.com/office/drawing/2014/main" id="{467AA109-9876-4BBD-92B9-221D91C8695C}"/>
              </a:ext>
            </a:extLst>
          </p:cNvPr>
          <p:cNvSpPr>
            <a:spLocks noGrp="1"/>
          </p:cNvSpPr>
          <p:nvPr>
            <p:ph idx="1"/>
          </p:nvPr>
        </p:nvSpPr>
        <p:spPr>
          <a:xfrm>
            <a:off x="2165569" y="1956816"/>
            <a:ext cx="7860863" cy="4024884"/>
          </a:xfrm>
        </p:spPr>
        <p:txBody>
          <a:bodyPr anchor="t">
            <a:normAutofit/>
          </a:bodyPr>
          <a:lstStyle/>
          <a:p>
            <a:r>
              <a:rPr lang="en-ID" sz="2400"/>
              <a:t>Feature map yang dihasilkan dari feature extraction layer masih berbentuk multidimensional array, sehingga kita harus melakukan “flatten” atau reshape feature map menjadi sebuah vector agar bisa kita gunakan sebagai input dari fully-connected layer</a:t>
            </a:r>
          </a:p>
          <a:p>
            <a:r>
              <a:rPr lang="en-ID" sz="2400"/>
              <a:t>FC Layer yang dimaksud disini adalah MLP yang sudah pernah kita pelajari sama-sama pada materi sebelumnya. FC Layer memiliki beberapa hidden layer, activation function, output layer dan loss function</a:t>
            </a:r>
          </a:p>
        </p:txBody>
      </p:sp>
    </p:spTree>
    <p:extLst>
      <p:ext uri="{BB962C8B-B14F-4D97-AF65-F5344CB8AC3E}">
        <p14:creationId xmlns:p14="http://schemas.microsoft.com/office/powerpoint/2010/main" val="56964976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40DAED0-55C2-471A-99C7-B29C3A6B7C8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dirty="0">
                <a:solidFill>
                  <a:schemeClr val="tx1"/>
                </a:solidFill>
                <a:latin typeface="+mj-lt"/>
                <a:ea typeface="+mj-ea"/>
                <a:cs typeface="+mj-cs"/>
              </a:rPr>
              <a:t>Underfit</a:t>
            </a:r>
            <a:r>
              <a:rPr lang="en-US" sz="6600" kern="1200" dirty="0">
                <a:solidFill>
                  <a:schemeClr val="tx1"/>
                </a:solidFill>
                <a:latin typeface="+mj-lt"/>
                <a:ea typeface="+mj-ea"/>
                <a:cs typeface="+mj-cs"/>
              </a:rPr>
              <a:t> VS </a:t>
            </a:r>
            <a:r>
              <a:rPr lang="en-US" sz="6600" b="1" kern="1200" dirty="0">
                <a:solidFill>
                  <a:schemeClr val="tx1"/>
                </a:solidFill>
                <a:latin typeface="+mj-lt"/>
                <a:ea typeface="+mj-ea"/>
                <a:cs typeface="+mj-cs"/>
              </a:rPr>
              <a:t>Overfit</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derfitting / Overfitting | Machine learning artificial ...">
            <a:extLst>
              <a:ext uri="{FF2B5EF4-FFF2-40B4-BE49-F238E27FC236}">
                <a16:creationId xmlns:a16="http://schemas.microsoft.com/office/drawing/2014/main" id="{6A77743F-B594-4E33-BD4D-82F56B23DE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3338" y="640080"/>
            <a:ext cx="5536531"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3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CFED0-CD3C-4F7A-AA43-F199E63A49C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Dropout Layer</a:t>
            </a: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5ED7AA28-4B08-4162-A476-2FAE8E5FD1BF}"/>
              </a:ext>
            </a:extLst>
          </p:cNvPr>
          <p:cNvSpPr txBox="1">
            <a:spLocks/>
          </p:cNvSpPr>
          <p:nvPr/>
        </p:nvSpPr>
        <p:spPr>
          <a:xfrm>
            <a:off x="630936" y="2807208"/>
            <a:ext cx="3429000" cy="341071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Dropout layer </a:t>
            </a:r>
            <a:r>
              <a:rPr lang="en-US" sz="2000" dirty="0" err="1"/>
              <a:t>adalah</a:t>
            </a:r>
            <a:r>
              <a:rPr lang="en-US" sz="2000" dirty="0"/>
              <a:t> layer </a:t>
            </a:r>
            <a:r>
              <a:rPr lang="en-US" sz="2000" dirty="0" err="1"/>
              <a:t>tambahan</a:t>
            </a:r>
            <a:r>
              <a:rPr lang="en-US" sz="2000" dirty="0"/>
              <a:t> yang </a:t>
            </a:r>
            <a:r>
              <a:rPr lang="en-US" sz="2000" dirty="0" err="1"/>
              <a:t>bisa</a:t>
            </a:r>
            <a:r>
              <a:rPr lang="en-US" sz="2000" dirty="0"/>
              <a:t> </a:t>
            </a:r>
            <a:r>
              <a:rPr lang="en-US" sz="2000" dirty="0" err="1"/>
              <a:t>diletakkan</a:t>
            </a:r>
            <a:r>
              <a:rPr lang="en-US" sz="2000" dirty="0"/>
              <a:t> </a:t>
            </a:r>
            <a:r>
              <a:rPr lang="en-US" sz="2000" dirty="0" err="1"/>
              <a:t>diantara</a:t>
            </a:r>
            <a:r>
              <a:rPr lang="en-US" sz="2000" dirty="0"/>
              <a:t> 2 </a:t>
            </a:r>
            <a:r>
              <a:rPr lang="en-US" sz="2000" dirty="0" err="1"/>
              <a:t>buah</a:t>
            </a:r>
            <a:r>
              <a:rPr lang="en-US" sz="2000" dirty="0"/>
              <a:t> layer</a:t>
            </a:r>
          </a:p>
          <a:p>
            <a:r>
              <a:rPr lang="en-US" sz="2000" dirty="0"/>
              <a:t>Layer </a:t>
            </a:r>
            <a:r>
              <a:rPr lang="en-US" sz="2000" dirty="0" err="1"/>
              <a:t>ini</a:t>
            </a:r>
            <a:r>
              <a:rPr lang="en-US" sz="2000" dirty="0"/>
              <a:t> </a:t>
            </a:r>
            <a:r>
              <a:rPr lang="en-US" sz="2000" dirty="0" err="1"/>
              <a:t>akan</a:t>
            </a:r>
            <a:r>
              <a:rPr lang="en-US" sz="2000" dirty="0"/>
              <a:t> </a:t>
            </a:r>
            <a:r>
              <a:rPr lang="en-US" sz="2000" dirty="0" err="1"/>
              <a:t>mengurangi</a:t>
            </a:r>
            <a:r>
              <a:rPr lang="en-US" sz="2000" dirty="0"/>
              <a:t> </a:t>
            </a:r>
            <a:r>
              <a:rPr lang="en-US" sz="2000" dirty="0" err="1"/>
              <a:t>hubungan</a:t>
            </a:r>
            <a:r>
              <a:rPr lang="en-US" sz="2000" dirty="0"/>
              <a:t> </a:t>
            </a:r>
            <a:r>
              <a:rPr lang="en-US" sz="2000" dirty="0" err="1"/>
              <a:t>antar</a:t>
            </a:r>
            <a:r>
              <a:rPr lang="en-US" sz="2000" dirty="0"/>
              <a:t> layer </a:t>
            </a:r>
            <a:r>
              <a:rPr lang="en-US" sz="2000" dirty="0" err="1"/>
              <a:t>dengan</a:t>
            </a:r>
            <a:r>
              <a:rPr lang="en-US" sz="2000" dirty="0"/>
              <a:t> </a:t>
            </a:r>
            <a:r>
              <a:rPr lang="en-US" sz="2000" dirty="0" err="1"/>
              <a:t>cara</a:t>
            </a:r>
            <a:r>
              <a:rPr lang="en-US" sz="2000" dirty="0"/>
              <a:t> </a:t>
            </a:r>
            <a:r>
              <a:rPr lang="en-US" sz="2000" dirty="0" err="1"/>
              <a:t>menghapus</a:t>
            </a:r>
            <a:r>
              <a:rPr lang="en-US" sz="2000" dirty="0"/>
              <a:t> </a:t>
            </a:r>
            <a:r>
              <a:rPr lang="en-US" sz="2000" dirty="0" err="1"/>
              <a:t>beberapa</a:t>
            </a:r>
            <a:r>
              <a:rPr lang="en-US" sz="2000" dirty="0"/>
              <a:t> neuron </a:t>
            </a:r>
            <a:r>
              <a:rPr lang="en-US" sz="2000" dirty="0" err="1"/>
              <a:t>berdasarkan</a:t>
            </a:r>
            <a:r>
              <a:rPr lang="en-US" sz="2000" dirty="0"/>
              <a:t> </a:t>
            </a:r>
            <a:r>
              <a:rPr lang="en-US" sz="2000" dirty="0" err="1"/>
              <a:t>probabilitas</a:t>
            </a:r>
            <a:r>
              <a:rPr lang="en-US" sz="2000" dirty="0"/>
              <a:t> </a:t>
            </a:r>
            <a:r>
              <a:rPr lang="en-US" sz="2000" dirty="0" err="1"/>
              <a:t>tertentu</a:t>
            </a:r>
            <a:endParaRPr lang="en-US" sz="2000" dirty="0"/>
          </a:p>
          <a:p>
            <a:r>
              <a:rPr lang="en-US" sz="2000" dirty="0"/>
              <a:t>Layer </a:t>
            </a:r>
            <a:r>
              <a:rPr lang="en-US" sz="2000" dirty="0" err="1"/>
              <a:t>ini</a:t>
            </a:r>
            <a:r>
              <a:rPr lang="en-US" sz="2000" dirty="0"/>
              <a:t> </a:t>
            </a:r>
            <a:r>
              <a:rPr lang="en-US" sz="2000" dirty="0" err="1"/>
              <a:t>bertujuan</a:t>
            </a:r>
            <a:r>
              <a:rPr lang="en-US" sz="2000" dirty="0"/>
              <a:t> </a:t>
            </a:r>
            <a:r>
              <a:rPr lang="en-US" sz="2000" dirty="0" err="1"/>
              <a:t>untuk</a:t>
            </a:r>
            <a:r>
              <a:rPr lang="en-US" sz="2000" dirty="0"/>
              <a:t> </a:t>
            </a:r>
            <a:r>
              <a:rPr lang="en-US" sz="2000" dirty="0" err="1"/>
              <a:t>menyederhanakan</a:t>
            </a:r>
            <a:r>
              <a:rPr lang="en-US" sz="2000" dirty="0"/>
              <a:t> </a:t>
            </a:r>
            <a:r>
              <a:rPr lang="en-US" sz="2000" dirty="0" err="1"/>
              <a:t>arsitektur</a:t>
            </a:r>
            <a:r>
              <a:rPr lang="en-US" sz="2000" dirty="0"/>
              <a:t> ANN </a:t>
            </a:r>
            <a:r>
              <a:rPr lang="en-US" sz="2000" dirty="0" err="1"/>
              <a:t>sehingga</a:t>
            </a:r>
            <a:r>
              <a:rPr lang="en-US" sz="2000" dirty="0"/>
              <a:t> model </a:t>
            </a:r>
            <a:r>
              <a:rPr lang="en-US" sz="2000" dirty="0" err="1"/>
              <a:t>tidak</a:t>
            </a:r>
            <a:r>
              <a:rPr lang="en-US" sz="2000" dirty="0"/>
              <a:t> </a:t>
            </a:r>
            <a:r>
              <a:rPr lang="en-US" sz="2000" dirty="0" err="1"/>
              <a:t>lagi</a:t>
            </a:r>
            <a:r>
              <a:rPr lang="en-US" sz="2000" dirty="0"/>
              <a:t> </a:t>
            </a:r>
            <a:r>
              <a:rPr lang="en-US" sz="2000" dirty="0" err="1"/>
              <a:t>terlalu</a:t>
            </a:r>
            <a:r>
              <a:rPr lang="en-US" sz="2000" dirty="0"/>
              <a:t> overfit</a:t>
            </a:r>
          </a:p>
        </p:txBody>
      </p:sp>
      <p:pic>
        <p:nvPicPr>
          <p:cNvPr id="6" name="Picture 2" descr="Example of dropout layer (probability of 50% appears on the right). |  Download Scientific Diagram">
            <a:extLst>
              <a:ext uri="{FF2B5EF4-FFF2-40B4-BE49-F238E27FC236}">
                <a16:creationId xmlns:a16="http://schemas.microsoft.com/office/drawing/2014/main" id="{E2696F48-96C2-4F74-B4FC-20D714DC36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902060"/>
            <a:ext cx="6903720" cy="305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03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9057-B4DE-46EC-9B5B-729567C758D0}"/>
              </a:ext>
            </a:extLst>
          </p:cNvPr>
          <p:cNvSpPr>
            <a:spLocks noGrp="1"/>
          </p:cNvSpPr>
          <p:nvPr>
            <p:ph type="title"/>
          </p:nvPr>
        </p:nvSpPr>
        <p:spPr>
          <a:xfrm>
            <a:off x="838200" y="-164961"/>
            <a:ext cx="10515600" cy="1325563"/>
          </a:xfrm>
        </p:spPr>
        <p:txBody>
          <a:bodyPr/>
          <a:lstStyle/>
          <a:p>
            <a:r>
              <a:rPr lang="en-US" b="1" dirty="0"/>
              <a:t>The Problem</a:t>
            </a:r>
            <a:endParaRPr lang="en-ID" b="1" dirty="0"/>
          </a:p>
        </p:txBody>
      </p:sp>
      <p:pic>
        <p:nvPicPr>
          <p:cNvPr id="4" name="Picture 3">
            <a:extLst>
              <a:ext uri="{FF2B5EF4-FFF2-40B4-BE49-F238E27FC236}">
                <a16:creationId xmlns:a16="http://schemas.microsoft.com/office/drawing/2014/main" id="{9C0ABC71-CD78-4026-9AFC-D805BAB79FF2}"/>
              </a:ext>
            </a:extLst>
          </p:cNvPr>
          <p:cNvPicPr>
            <a:picLocks noChangeAspect="1"/>
          </p:cNvPicPr>
          <p:nvPr/>
        </p:nvPicPr>
        <p:blipFill>
          <a:blip r:embed="rId2"/>
          <a:stretch>
            <a:fillRect/>
          </a:stretch>
        </p:blipFill>
        <p:spPr>
          <a:xfrm>
            <a:off x="1626602" y="882249"/>
            <a:ext cx="6040982" cy="3296701"/>
          </a:xfrm>
          <a:prstGeom prst="rect">
            <a:avLst/>
          </a:prstGeom>
        </p:spPr>
      </p:pic>
      <p:sp>
        <p:nvSpPr>
          <p:cNvPr id="5" name="TextBox 4">
            <a:extLst>
              <a:ext uri="{FF2B5EF4-FFF2-40B4-BE49-F238E27FC236}">
                <a16:creationId xmlns:a16="http://schemas.microsoft.com/office/drawing/2014/main" id="{F5A26CD0-192D-41C3-8434-34482CD7FE43}"/>
              </a:ext>
            </a:extLst>
          </p:cNvPr>
          <p:cNvSpPr txBox="1"/>
          <p:nvPr/>
        </p:nvSpPr>
        <p:spPr>
          <a:xfrm>
            <a:off x="838200" y="4382353"/>
            <a:ext cx="10691191" cy="2308324"/>
          </a:xfrm>
          <a:prstGeom prst="rect">
            <a:avLst/>
          </a:prstGeom>
          <a:noFill/>
        </p:spPr>
        <p:txBody>
          <a:bodyPr wrap="square" rtlCol="0">
            <a:spAutoFit/>
          </a:bodyPr>
          <a:lstStyle/>
          <a:p>
            <a:pPr marL="285750" indent="-285750">
              <a:buFont typeface="Arial" panose="020B0604020202020204" pitchFamily="34" charset="0"/>
              <a:buChar char="•"/>
            </a:pPr>
            <a:r>
              <a:rPr lang="en-ID" dirty="0"/>
              <a:t>Data MNIST di </a:t>
            </a:r>
            <a:r>
              <a:rPr lang="en-ID" dirty="0" err="1"/>
              <a:t>atas</a:t>
            </a:r>
            <a:r>
              <a:rPr lang="en-ID" dirty="0"/>
              <a:t> </a:t>
            </a:r>
            <a:r>
              <a:rPr lang="en-ID" dirty="0" err="1"/>
              <a:t>terdiri</a:t>
            </a:r>
            <a:r>
              <a:rPr lang="en-ID" dirty="0"/>
              <a:t> </a:t>
            </a:r>
            <a:r>
              <a:rPr lang="en-ID" dirty="0" err="1"/>
              <a:t>dari</a:t>
            </a:r>
            <a:r>
              <a:rPr lang="en-ID" dirty="0"/>
              <a:t> </a:t>
            </a:r>
            <a:r>
              <a:rPr lang="en-ID" dirty="0" err="1"/>
              <a:t>nilai</a:t>
            </a:r>
            <a:r>
              <a:rPr lang="en-ID" dirty="0"/>
              <a:t> 0–255 </a:t>
            </a:r>
            <a:r>
              <a:rPr lang="en-ID" dirty="0" err="1"/>
              <a:t>untuk</a:t>
            </a:r>
            <a:r>
              <a:rPr lang="en-ID" dirty="0"/>
              <a:t> </a:t>
            </a:r>
            <a:r>
              <a:rPr lang="en-ID" dirty="0" err="1"/>
              <a:t>setiap</a:t>
            </a:r>
            <a:r>
              <a:rPr lang="en-ID" dirty="0"/>
              <a:t> pixel yang </a:t>
            </a:r>
            <a:r>
              <a:rPr lang="en-ID" dirty="0" err="1"/>
              <a:t>ada</a:t>
            </a:r>
            <a:endParaRPr lang="en-ID" dirty="0"/>
          </a:p>
          <a:p>
            <a:pPr marL="285750" indent="-285750">
              <a:buFont typeface="Arial" panose="020B0604020202020204" pitchFamily="34" charset="0"/>
              <a:buChar char="•"/>
            </a:pPr>
            <a:r>
              <a:rPr lang="en-ID" dirty="0"/>
              <a:t>Kita </a:t>
            </a:r>
            <a:r>
              <a:rPr lang="en-ID" dirty="0" err="1"/>
              <a:t>bisa</a:t>
            </a:r>
            <a:r>
              <a:rPr lang="en-ID" dirty="0"/>
              <a:t> </a:t>
            </a:r>
            <a:r>
              <a:rPr lang="en-ID" dirty="0" err="1"/>
              <a:t>saja</a:t>
            </a:r>
            <a:r>
              <a:rPr lang="en-ID" dirty="0"/>
              <a:t> </a:t>
            </a:r>
            <a:r>
              <a:rPr lang="en-ID" dirty="0" err="1"/>
              <a:t>menggunakan</a:t>
            </a:r>
            <a:r>
              <a:rPr lang="en-ID" dirty="0"/>
              <a:t> MLP </a:t>
            </a:r>
            <a:r>
              <a:rPr lang="en-ID" dirty="0" err="1"/>
              <a:t>untuk</a:t>
            </a:r>
            <a:r>
              <a:rPr lang="en-ID" dirty="0"/>
              <a:t> </a:t>
            </a:r>
            <a:r>
              <a:rPr lang="en-ID" dirty="0" err="1"/>
              <a:t>melakukan</a:t>
            </a:r>
            <a:r>
              <a:rPr lang="en-ID" dirty="0"/>
              <a:t> </a:t>
            </a:r>
            <a:r>
              <a:rPr lang="en-ID" dirty="0" err="1"/>
              <a:t>klasifikasi</a:t>
            </a:r>
            <a:r>
              <a:rPr lang="en-ID" dirty="0"/>
              <a:t> </a:t>
            </a:r>
            <a:r>
              <a:rPr lang="en-ID" dirty="0" err="1"/>
              <a:t>untuk</a:t>
            </a:r>
            <a:r>
              <a:rPr lang="en-ID" dirty="0"/>
              <a:t> </a:t>
            </a:r>
            <a:r>
              <a:rPr lang="en-ID" dirty="0" err="1"/>
              <a:t>semua</a:t>
            </a:r>
            <a:r>
              <a:rPr lang="en-ID" dirty="0"/>
              <a:t> digit </a:t>
            </a:r>
            <a:r>
              <a:rPr lang="en-ID" dirty="0" err="1"/>
              <a:t>dengan</a:t>
            </a:r>
            <a:r>
              <a:rPr lang="en-ID" dirty="0"/>
              <a:t> </a:t>
            </a:r>
            <a:r>
              <a:rPr lang="en-ID" dirty="0" err="1"/>
              <a:t>hasil</a:t>
            </a:r>
            <a:r>
              <a:rPr lang="en-ID" dirty="0"/>
              <a:t> yang </a:t>
            </a:r>
            <a:r>
              <a:rPr lang="en-ID" dirty="0" err="1"/>
              <a:t>cukup</a:t>
            </a:r>
            <a:r>
              <a:rPr lang="en-ID" dirty="0"/>
              <a:t> </a:t>
            </a:r>
            <a:r>
              <a:rPr lang="en-ID" dirty="0" err="1"/>
              <a:t>baik</a:t>
            </a:r>
            <a:r>
              <a:rPr lang="en-ID" dirty="0"/>
              <a:t> </a:t>
            </a:r>
            <a:r>
              <a:rPr lang="en-ID" dirty="0" err="1"/>
              <a:t>karena</a:t>
            </a:r>
            <a:r>
              <a:rPr lang="en-ID" dirty="0"/>
              <a:t> </a:t>
            </a:r>
            <a:r>
              <a:rPr lang="en-ID" dirty="0" err="1"/>
              <a:t>sebagian</a:t>
            </a:r>
            <a:r>
              <a:rPr lang="en-ID" dirty="0"/>
              <a:t> </a:t>
            </a:r>
            <a:r>
              <a:rPr lang="en-ID" dirty="0" err="1"/>
              <a:t>besar</a:t>
            </a:r>
            <a:r>
              <a:rPr lang="en-ID" dirty="0"/>
              <a:t> data pada MNIST, object yang </a:t>
            </a:r>
            <a:r>
              <a:rPr lang="en-ID" dirty="0" err="1"/>
              <a:t>akan</a:t>
            </a:r>
            <a:r>
              <a:rPr lang="en-ID" dirty="0"/>
              <a:t> </a:t>
            </a:r>
            <a:r>
              <a:rPr lang="en-ID" dirty="0" err="1"/>
              <a:t>dikenali</a:t>
            </a:r>
            <a:r>
              <a:rPr lang="en-ID" dirty="0"/>
              <a:t> </a:t>
            </a:r>
            <a:r>
              <a:rPr lang="en-ID" dirty="0" err="1"/>
              <a:t>berada</a:t>
            </a:r>
            <a:r>
              <a:rPr lang="en-ID" dirty="0"/>
              <a:t> </a:t>
            </a:r>
            <a:r>
              <a:rPr lang="en-ID" dirty="0" err="1"/>
              <a:t>ditengah-tengah</a:t>
            </a:r>
            <a:r>
              <a:rPr lang="en-ID" dirty="0"/>
              <a:t> </a:t>
            </a:r>
            <a:r>
              <a:rPr lang="en-ID" dirty="0" err="1"/>
              <a:t>gambar</a:t>
            </a:r>
            <a:endParaRPr lang="en-ID" dirty="0"/>
          </a:p>
          <a:p>
            <a:pPr marL="285750" indent="-285750">
              <a:buFont typeface="Arial" panose="020B0604020202020204" pitchFamily="34" charset="0"/>
              <a:buChar char="•"/>
            </a:pPr>
            <a:r>
              <a:rPr lang="en-ID" b="1" dirty="0" err="1"/>
              <a:t>Lalu</a:t>
            </a:r>
            <a:r>
              <a:rPr lang="en-ID" b="1" dirty="0"/>
              <a:t> </a:t>
            </a:r>
            <a:r>
              <a:rPr lang="en-ID" b="1" dirty="0" err="1"/>
              <a:t>bagaima</a:t>
            </a:r>
            <a:r>
              <a:rPr lang="en-ID" b="1" dirty="0"/>
              <a:t> </a:t>
            </a:r>
            <a:r>
              <a:rPr lang="en-ID" b="1" dirty="0" err="1"/>
              <a:t>jika</a:t>
            </a:r>
            <a:r>
              <a:rPr lang="en-ID" b="1" dirty="0"/>
              <a:t> object yang </a:t>
            </a:r>
            <a:r>
              <a:rPr lang="en-ID" b="1" dirty="0" err="1"/>
              <a:t>akan</a:t>
            </a:r>
            <a:r>
              <a:rPr lang="en-ID" b="1" dirty="0"/>
              <a:t> </a:t>
            </a:r>
            <a:r>
              <a:rPr lang="en-ID" b="1" dirty="0" err="1"/>
              <a:t>dikenali</a:t>
            </a:r>
            <a:r>
              <a:rPr lang="en-ID" b="1" dirty="0"/>
              <a:t> </a:t>
            </a:r>
            <a:r>
              <a:rPr lang="en-ID" b="1" dirty="0" err="1"/>
              <a:t>tidak</a:t>
            </a:r>
            <a:r>
              <a:rPr lang="en-ID" b="1" dirty="0"/>
              <a:t> </a:t>
            </a:r>
            <a:r>
              <a:rPr lang="en-ID" b="1" dirty="0" err="1"/>
              <a:t>berada</a:t>
            </a:r>
            <a:r>
              <a:rPr lang="en-ID" b="1" dirty="0"/>
              <a:t> </a:t>
            </a:r>
            <a:r>
              <a:rPr lang="en-ID" b="1" dirty="0" err="1"/>
              <a:t>ditengah-tengah</a:t>
            </a:r>
            <a:r>
              <a:rPr lang="en-ID" b="1" dirty="0"/>
              <a:t> </a:t>
            </a:r>
            <a:r>
              <a:rPr lang="en-ID" b="1" dirty="0" err="1"/>
              <a:t>gambar</a:t>
            </a:r>
            <a:r>
              <a:rPr lang="en-ID" b="1" dirty="0"/>
              <a:t>?</a:t>
            </a:r>
          </a:p>
          <a:p>
            <a:pPr marL="285750" indent="-285750">
              <a:buFont typeface="Arial" panose="020B0604020202020204" pitchFamily="34" charset="0"/>
              <a:buChar char="•"/>
            </a:pPr>
            <a:r>
              <a:rPr lang="en-ID" b="1" dirty="0" err="1"/>
              <a:t>Disinilah</a:t>
            </a:r>
            <a:r>
              <a:rPr lang="en-ID" b="1" dirty="0"/>
              <a:t> </a:t>
            </a:r>
            <a:r>
              <a:rPr lang="en-ID" b="1" dirty="0" err="1"/>
              <a:t>kelemahan</a:t>
            </a:r>
            <a:r>
              <a:rPr lang="en-ID" b="1" dirty="0"/>
              <a:t> </a:t>
            </a:r>
            <a:r>
              <a:rPr lang="en-ID" b="1" dirty="0" err="1"/>
              <a:t>dari</a:t>
            </a:r>
            <a:r>
              <a:rPr lang="en-ID" b="1" dirty="0"/>
              <a:t> MLP. </a:t>
            </a:r>
            <a:r>
              <a:rPr lang="en-ID" dirty="0" err="1"/>
              <a:t>Angka</a:t>
            </a:r>
            <a:r>
              <a:rPr lang="en-ID" dirty="0"/>
              <a:t> 6 yang </a:t>
            </a:r>
            <a:r>
              <a:rPr lang="en-ID" dirty="0" err="1"/>
              <a:t>berada</a:t>
            </a:r>
            <a:r>
              <a:rPr lang="en-ID" dirty="0"/>
              <a:t> </a:t>
            </a:r>
            <a:r>
              <a:rPr lang="en-ID" dirty="0" err="1"/>
              <a:t>ditengah-tengah</a:t>
            </a:r>
            <a:r>
              <a:rPr lang="en-ID" dirty="0"/>
              <a:t> </a:t>
            </a:r>
            <a:r>
              <a:rPr lang="en-ID" dirty="0" err="1"/>
              <a:t>gambar</a:t>
            </a:r>
            <a:r>
              <a:rPr lang="en-ID" dirty="0"/>
              <a:t> </a:t>
            </a:r>
            <a:r>
              <a:rPr lang="en-ID" dirty="0" err="1"/>
              <a:t>akan</a:t>
            </a:r>
            <a:r>
              <a:rPr lang="en-ID" dirty="0"/>
              <a:t> </a:t>
            </a:r>
            <a:r>
              <a:rPr lang="en-ID" dirty="0" err="1"/>
              <a:t>berhasil</a:t>
            </a:r>
            <a:r>
              <a:rPr lang="en-ID" dirty="0"/>
              <a:t> </a:t>
            </a:r>
            <a:r>
              <a:rPr lang="en-ID" dirty="0" err="1"/>
              <a:t>dikenali</a:t>
            </a:r>
            <a:r>
              <a:rPr lang="en-ID" dirty="0"/>
              <a:t>, </a:t>
            </a:r>
            <a:r>
              <a:rPr lang="en-ID" dirty="0" err="1"/>
              <a:t>tetapi</a:t>
            </a:r>
            <a:r>
              <a:rPr lang="en-ID" dirty="0"/>
              <a:t> </a:t>
            </a:r>
            <a:r>
              <a:rPr lang="en-ID" dirty="0" err="1"/>
              <a:t>angka</a:t>
            </a:r>
            <a:r>
              <a:rPr lang="en-ID" dirty="0"/>
              <a:t> 6 yang </a:t>
            </a:r>
            <a:r>
              <a:rPr lang="en-ID" dirty="0" err="1"/>
              <a:t>berada</a:t>
            </a:r>
            <a:r>
              <a:rPr lang="en-ID" dirty="0"/>
              <a:t> </a:t>
            </a:r>
            <a:r>
              <a:rPr lang="en-ID" dirty="0" err="1"/>
              <a:t>dipojok</a:t>
            </a:r>
            <a:r>
              <a:rPr lang="en-ID" dirty="0"/>
              <a:t> </a:t>
            </a:r>
            <a:r>
              <a:rPr lang="en-ID" dirty="0" err="1"/>
              <a:t>kiri</a:t>
            </a:r>
            <a:r>
              <a:rPr lang="en-ID" dirty="0"/>
              <a:t> </a:t>
            </a:r>
            <a:r>
              <a:rPr lang="en-ID" dirty="0" err="1"/>
              <a:t>mungkin</a:t>
            </a:r>
            <a:r>
              <a:rPr lang="en-ID" dirty="0"/>
              <a:t> </a:t>
            </a:r>
            <a:r>
              <a:rPr lang="en-ID" dirty="0" err="1"/>
              <a:t>tidak</a:t>
            </a:r>
            <a:r>
              <a:rPr lang="en-ID" dirty="0"/>
              <a:t> </a:t>
            </a:r>
            <a:r>
              <a:rPr lang="en-ID" dirty="0" err="1"/>
              <a:t>akan</a:t>
            </a:r>
            <a:r>
              <a:rPr lang="en-ID" dirty="0"/>
              <a:t> </a:t>
            </a:r>
            <a:r>
              <a:rPr lang="en-ID" dirty="0" err="1"/>
              <a:t>dikenali</a:t>
            </a:r>
            <a:r>
              <a:rPr lang="en-ID" dirty="0"/>
              <a:t>.</a:t>
            </a:r>
          </a:p>
          <a:p>
            <a:pPr marL="285750" indent="-285750">
              <a:buFont typeface="Arial" panose="020B0604020202020204" pitchFamily="34" charset="0"/>
              <a:buChar char="•"/>
            </a:pPr>
            <a:r>
              <a:rPr lang="en-ID" dirty="0"/>
              <a:t>Kita </a:t>
            </a:r>
            <a:r>
              <a:rPr lang="en-ID" dirty="0" err="1"/>
              <a:t>bisa</a:t>
            </a:r>
            <a:r>
              <a:rPr lang="en-ID" dirty="0"/>
              <a:t> </a:t>
            </a:r>
            <a:r>
              <a:rPr lang="en-ID" dirty="0" err="1"/>
              <a:t>menggunakan</a:t>
            </a:r>
            <a:r>
              <a:rPr lang="en-ID" dirty="0"/>
              <a:t> data yang </a:t>
            </a:r>
            <a:r>
              <a:rPr lang="en-ID" dirty="0" err="1"/>
              <a:t>sangat</a:t>
            </a:r>
            <a:r>
              <a:rPr lang="en-ID" dirty="0"/>
              <a:t> </a:t>
            </a:r>
            <a:r>
              <a:rPr lang="en-ID" dirty="0" err="1"/>
              <a:t>banyak</a:t>
            </a:r>
            <a:r>
              <a:rPr lang="en-ID" dirty="0"/>
              <a:t> </a:t>
            </a:r>
            <a:r>
              <a:rPr lang="en-ID" dirty="0" err="1"/>
              <a:t>dengan</a:t>
            </a:r>
            <a:r>
              <a:rPr lang="en-ID" dirty="0"/>
              <a:t> </a:t>
            </a:r>
            <a:r>
              <a:rPr lang="en-ID" dirty="0" err="1"/>
              <a:t>tiap</a:t>
            </a:r>
            <a:r>
              <a:rPr lang="en-ID" dirty="0"/>
              <a:t> digit </a:t>
            </a:r>
            <a:r>
              <a:rPr lang="en-ID" dirty="0" err="1"/>
              <a:t>berada</a:t>
            </a:r>
            <a:r>
              <a:rPr lang="en-ID" dirty="0"/>
              <a:t> pada </a:t>
            </a:r>
            <a:r>
              <a:rPr lang="en-ID" dirty="0" err="1"/>
              <a:t>lokasi</a:t>
            </a:r>
            <a:r>
              <a:rPr lang="en-ID" dirty="0"/>
              <a:t> yang </a:t>
            </a:r>
            <a:r>
              <a:rPr lang="en-ID" dirty="0" err="1"/>
              <a:t>berbeda</a:t>
            </a:r>
            <a:r>
              <a:rPr lang="en-ID" dirty="0"/>
              <a:t>, </a:t>
            </a:r>
            <a:r>
              <a:rPr lang="en-ID" dirty="0" err="1"/>
              <a:t>namun</a:t>
            </a:r>
            <a:r>
              <a:rPr lang="en-ID" dirty="0"/>
              <a:t> </a:t>
            </a:r>
            <a:r>
              <a:rPr lang="en-ID" dirty="0" err="1"/>
              <a:t>ini</a:t>
            </a:r>
            <a:r>
              <a:rPr lang="en-ID" dirty="0"/>
              <a:t> </a:t>
            </a:r>
            <a:r>
              <a:rPr lang="en-ID" dirty="0" err="1"/>
              <a:t>bukan</a:t>
            </a:r>
            <a:r>
              <a:rPr lang="en-ID" dirty="0"/>
              <a:t> </a:t>
            </a:r>
            <a:r>
              <a:rPr lang="en-ID" dirty="0" err="1"/>
              <a:t>cara</a:t>
            </a:r>
            <a:r>
              <a:rPr lang="en-ID" dirty="0"/>
              <a:t> yang </a:t>
            </a:r>
            <a:r>
              <a:rPr lang="en-ID" dirty="0" err="1"/>
              <a:t>efisien</a:t>
            </a:r>
            <a:r>
              <a:rPr lang="en-ID" dirty="0"/>
              <a:t> </a:t>
            </a:r>
            <a:r>
              <a:rPr lang="en-ID" dirty="0" err="1"/>
              <a:t>untuk</a:t>
            </a:r>
            <a:r>
              <a:rPr lang="en-ID" dirty="0"/>
              <a:t> </a:t>
            </a:r>
            <a:r>
              <a:rPr lang="en-ID" dirty="0" err="1"/>
              <a:t>mengatasi</a:t>
            </a:r>
            <a:r>
              <a:rPr lang="en-ID" dirty="0"/>
              <a:t> </a:t>
            </a:r>
            <a:r>
              <a:rPr lang="en-ID" dirty="0" err="1"/>
              <a:t>permasalahan</a:t>
            </a:r>
            <a:r>
              <a:rPr lang="en-ID" dirty="0"/>
              <a:t> </a:t>
            </a:r>
            <a:r>
              <a:rPr lang="en-ID" dirty="0" err="1"/>
              <a:t>tersebut</a:t>
            </a:r>
            <a:endParaRPr lang="en-ID" dirty="0"/>
          </a:p>
        </p:txBody>
      </p:sp>
      <p:sp>
        <p:nvSpPr>
          <p:cNvPr id="3" name="Rectangle 2">
            <a:extLst>
              <a:ext uri="{FF2B5EF4-FFF2-40B4-BE49-F238E27FC236}">
                <a16:creationId xmlns:a16="http://schemas.microsoft.com/office/drawing/2014/main" id="{4E719EC9-EF85-427F-9522-AD64847B7607}"/>
              </a:ext>
            </a:extLst>
          </p:cNvPr>
          <p:cNvSpPr/>
          <p:nvPr/>
        </p:nvSpPr>
        <p:spPr>
          <a:xfrm>
            <a:off x="8356210" y="1026941"/>
            <a:ext cx="1195753" cy="11254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3D5E19-E1F5-4A3F-A5AD-3BCE4B3A54DB}"/>
              </a:ext>
            </a:extLst>
          </p:cNvPr>
          <p:cNvSpPr/>
          <p:nvPr/>
        </p:nvSpPr>
        <p:spPr>
          <a:xfrm>
            <a:off x="8367933" y="2740855"/>
            <a:ext cx="1195753" cy="11254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F96004C-9B54-42F8-BA1A-957EC70BCA4C}"/>
                  </a:ext>
                </a:extLst>
              </p14:cNvPr>
              <p14:cNvContentPartPr/>
              <p14:nvPr/>
            </p14:nvContentPartPr>
            <p14:xfrm>
              <a:off x="8578634" y="1138957"/>
              <a:ext cx="243720" cy="509040"/>
            </p14:xfrm>
          </p:contentPart>
        </mc:Choice>
        <mc:Fallback>
          <p:pic>
            <p:nvPicPr>
              <p:cNvPr id="7" name="Ink 6">
                <a:extLst>
                  <a:ext uri="{FF2B5EF4-FFF2-40B4-BE49-F238E27FC236}">
                    <a16:creationId xmlns:a16="http://schemas.microsoft.com/office/drawing/2014/main" id="{5F96004C-9B54-42F8-BA1A-957EC70BCA4C}"/>
                  </a:ext>
                </a:extLst>
              </p:cNvPr>
              <p:cNvPicPr/>
              <p:nvPr/>
            </p:nvPicPr>
            <p:blipFill>
              <a:blip r:embed="rId4"/>
              <a:stretch>
                <a:fillRect/>
              </a:stretch>
            </p:blipFill>
            <p:spPr>
              <a:xfrm>
                <a:off x="8569994" y="1130317"/>
                <a:ext cx="261360" cy="526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01D3398-A0C7-4C12-B7F4-0830C5E3B86A}"/>
                  </a:ext>
                </a:extLst>
              </p14:cNvPr>
              <p14:cNvContentPartPr/>
              <p14:nvPr/>
            </p14:nvContentPartPr>
            <p14:xfrm>
              <a:off x="9114674" y="3221197"/>
              <a:ext cx="240480" cy="437040"/>
            </p14:xfrm>
          </p:contentPart>
        </mc:Choice>
        <mc:Fallback>
          <p:pic>
            <p:nvPicPr>
              <p:cNvPr id="8" name="Ink 7">
                <a:extLst>
                  <a:ext uri="{FF2B5EF4-FFF2-40B4-BE49-F238E27FC236}">
                    <a16:creationId xmlns:a16="http://schemas.microsoft.com/office/drawing/2014/main" id="{401D3398-A0C7-4C12-B7F4-0830C5E3B86A}"/>
                  </a:ext>
                </a:extLst>
              </p:cNvPr>
              <p:cNvPicPr/>
              <p:nvPr/>
            </p:nvPicPr>
            <p:blipFill>
              <a:blip r:embed="rId6"/>
              <a:stretch>
                <a:fillRect/>
              </a:stretch>
            </p:blipFill>
            <p:spPr>
              <a:xfrm>
                <a:off x="9105674" y="3212197"/>
                <a:ext cx="258120" cy="454680"/>
              </a:xfrm>
              <a:prstGeom prst="rect">
                <a:avLst/>
              </a:prstGeom>
            </p:spPr>
          </p:pic>
        </mc:Fallback>
      </mc:AlternateContent>
    </p:spTree>
    <p:extLst>
      <p:ext uri="{BB962C8B-B14F-4D97-AF65-F5344CB8AC3E}">
        <p14:creationId xmlns:p14="http://schemas.microsoft.com/office/powerpoint/2010/main" val="222533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D49B-7CFE-437E-8F15-F36E6D577713}"/>
              </a:ext>
            </a:extLst>
          </p:cNvPr>
          <p:cNvSpPr>
            <a:spLocks noGrp="1"/>
          </p:cNvSpPr>
          <p:nvPr>
            <p:ph type="title"/>
          </p:nvPr>
        </p:nvSpPr>
        <p:spPr>
          <a:xfrm>
            <a:off x="4965430" y="629268"/>
            <a:ext cx="6586491" cy="1286160"/>
          </a:xfrm>
        </p:spPr>
        <p:txBody>
          <a:bodyPr anchor="b">
            <a:normAutofit/>
          </a:bodyPr>
          <a:lstStyle/>
          <a:p>
            <a:r>
              <a:rPr lang="en-US" sz="4100" b="1"/>
              <a:t>Convolutional Neural Network</a:t>
            </a:r>
            <a:endParaRPr lang="en-ID" sz="4100" b="1"/>
          </a:p>
        </p:txBody>
      </p:sp>
      <p:sp>
        <p:nvSpPr>
          <p:cNvPr id="3" name="Content Placeholder 2">
            <a:extLst>
              <a:ext uri="{FF2B5EF4-FFF2-40B4-BE49-F238E27FC236}">
                <a16:creationId xmlns:a16="http://schemas.microsoft.com/office/drawing/2014/main" id="{9FE26379-E3B1-4938-AF48-82B1AE571B8C}"/>
              </a:ext>
            </a:extLst>
          </p:cNvPr>
          <p:cNvSpPr>
            <a:spLocks noGrp="1"/>
          </p:cNvSpPr>
          <p:nvPr>
            <p:ph idx="1"/>
          </p:nvPr>
        </p:nvSpPr>
        <p:spPr>
          <a:xfrm>
            <a:off x="4965431" y="2438400"/>
            <a:ext cx="6586489" cy="3785419"/>
          </a:xfrm>
        </p:spPr>
        <p:txBody>
          <a:bodyPr>
            <a:normAutofit/>
          </a:bodyPr>
          <a:lstStyle/>
          <a:p>
            <a:r>
              <a:rPr lang="en-ID" sz="2000"/>
              <a:t>Convolutional Neural Network (CNN) adalah salah satu jenis neural network yang biasa digunakan pada data image. CNN bisa digunakan untuk mendeteksi dan mengenali object pada sebuah image</a:t>
            </a:r>
          </a:p>
          <a:p>
            <a:r>
              <a:rPr lang="en-ID" sz="2000"/>
              <a:t>Secara garis besar CNN tidak jauh beda dengan neural network biasanya. CNN terdiri dari neuron yang memiliki </a:t>
            </a:r>
            <a:r>
              <a:rPr lang="en-ID" sz="2000" i="1"/>
              <a:t>weight</a:t>
            </a:r>
            <a:r>
              <a:rPr lang="en-ID" sz="2000"/>
              <a:t>, </a:t>
            </a:r>
            <a:r>
              <a:rPr lang="en-ID" sz="2000" i="1"/>
              <a:t>bias</a:t>
            </a:r>
            <a:r>
              <a:rPr lang="en-ID" sz="2000"/>
              <a:t> dan </a:t>
            </a:r>
            <a:r>
              <a:rPr lang="en-ID" sz="2000" i="1"/>
              <a:t>activation function</a:t>
            </a:r>
            <a:r>
              <a:rPr lang="en-ID" sz="2000"/>
              <a:t> seperti yang sudah kita pelajari sebelumnya</a:t>
            </a:r>
          </a:p>
          <a:p>
            <a:r>
              <a:rPr lang="en-ID" sz="2000"/>
              <a:t>Lalu apa yang membedakan? Arsitektur dari CNN dibagi menjadi 2 bagian besar, </a:t>
            </a:r>
            <a:r>
              <a:rPr lang="en-ID" sz="2000" b="1"/>
              <a:t>Feature Extraction Layer (istilah saya sendiri :D) dan Fully-Connected Layer (MLP)</a:t>
            </a:r>
            <a:endParaRPr lang="en-ID" sz="2000"/>
          </a:p>
        </p:txBody>
      </p:sp>
      <p:pic>
        <p:nvPicPr>
          <p:cNvPr id="5" name="Picture 4" descr="CPU dengan bilangan biner dan cetak biru">
            <a:extLst>
              <a:ext uri="{FF2B5EF4-FFF2-40B4-BE49-F238E27FC236}">
                <a16:creationId xmlns:a16="http://schemas.microsoft.com/office/drawing/2014/main" id="{2A2DACD8-7D8E-4B4B-98EF-B8FB49786401}"/>
              </a:ext>
            </a:extLst>
          </p:cNvPr>
          <p:cNvPicPr>
            <a:picLocks noChangeAspect="1"/>
          </p:cNvPicPr>
          <p:nvPr/>
        </p:nvPicPr>
        <p:blipFill rotWithShape="1">
          <a:blip r:embed="rId2"/>
          <a:srcRect l="33939" r="2803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7EC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13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062F-F8C7-484D-8134-CA99CF27591A}"/>
              </a:ext>
            </a:extLst>
          </p:cNvPr>
          <p:cNvSpPr>
            <a:spLocks noGrp="1"/>
          </p:cNvSpPr>
          <p:nvPr>
            <p:ph type="title"/>
          </p:nvPr>
        </p:nvSpPr>
        <p:spPr>
          <a:xfrm>
            <a:off x="6925781" y="380289"/>
            <a:ext cx="4668257" cy="1325563"/>
          </a:xfrm>
        </p:spPr>
        <p:txBody>
          <a:bodyPr vert="horz" lIns="91440" tIns="45720" rIns="91440" bIns="45720" rtlCol="0" anchor="ctr">
            <a:normAutofit/>
          </a:bodyPr>
          <a:lstStyle/>
          <a:p>
            <a:r>
              <a:rPr lang="en-US" kern="1200" dirty="0">
                <a:solidFill>
                  <a:schemeClr val="tx1"/>
                </a:solidFill>
                <a:latin typeface="+mj-lt"/>
                <a:ea typeface="+mj-ea"/>
                <a:cs typeface="+mj-cs"/>
              </a:rPr>
              <a:t>ANN vs CNN</a:t>
            </a:r>
          </a:p>
        </p:txBody>
      </p:sp>
      <p:sp>
        <p:nvSpPr>
          <p:cNvPr id="1032" name="Freeform: Shape 74">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23A5000-F072-4188-BCE0-A51FF715AB31}"/>
              </a:ext>
            </a:extLst>
          </p:cNvPr>
          <p:cNvPicPr>
            <a:picLocks noChangeAspect="1"/>
          </p:cNvPicPr>
          <p:nvPr/>
        </p:nvPicPr>
        <p:blipFill rotWithShape="1">
          <a:blip r:embed="rId2"/>
          <a:srcRect l="5588" r="2076" b="3"/>
          <a:stretch/>
        </p:blipFill>
        <p:spPr>
          <a:xfrm>
            <a:off x="3559122" y="2661260"/>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1030" name="Picture 6" descr="Misteri Hitam Putih Zebra Terungkap">
            <a:extLst>
              <a:ext uri="{FF2B5EF4-FFF2-40B4-BE49-F238E27FC236}">
                <a16:creationId xmlns:a16="http://schemas.microsoft.com/office/drawing/2014/main" id="{3EF24F4A-E044-4A4E-9080-739DDE1404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11" r="16998" b="-2"/>
          <a:stretch/>
        </p:blipFill>
        <p:spPr bwMode="auto">
          <a:xfrm>
            <a:off x="20" y="10"/>
            <a:ext cx="3967953" cy="3383270"/>
          </a:xfrm>
          <a:custGeom>
            <a:avLst/>
            <a:gdLst/>
            <a:ahLst/>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Grizzly bear injures two in Madison Range">
            <a:extLst>
              <a:ext uri="{FF2B5EF4-FFF2-40B4-BE49-F238E27FC236}">
                <a16:creationId xmlns:a16="http://schemas.microsoft.com/office/drawing/2014/main" id="{EFBC0701-B920-42EA-82B5-5E9FF017FB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116" r="29906" b="2"/>
          <a:stretch/>
        </p:blipFill>
        <p:spPr bwMode="auto">
          <a:xfrm>
            <a:off x="4825" y="4007260"/>
            <a:ext cx="3155071" cy="2850749"/>
          </a:xfrm>
          <a:custGeom>
            <a:avLst/>
            <a:gdLst/>
            <a:ahLst/>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748C9D-0ADD-49CC-870E-ED8C13F11DF6}"/>
              </a:ext>
            </a:extLst>
          </p:cNvPr>
          <p:cNvSpPr txBox="1"/>
          <p:nvPr/>
        </p:nvSpPr>
        <p:spPr>
          <a:xfrm>
            <a:off x="6940296" y="1494971"/>
            <a:ext cx="4668256" cy="4963885"/>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dirty="0" err="1"/>
              <a:t>Untuk</a:t>
            </a:r>
            <a:r>
              <a:rPr lang="en-US" sz="1600" dirty="0"/>
              <a:t> </a:t>
            </a:r>
            <a:r>
              <a:rPr lang="en-US" sz="1600" dirty="0" err="1"/>
              <a:t>membedakan</a:t>
            </a:r>
            <a:r>
              <a:rPr lang="en-US" sz="1600" dirty="0"/>
              <a:t> Kuda dan </a:t>
            </a:r>
            <a:r>
              <a:rPr lang="en-US" sz="1600" dirty="0" err="1"/>
              <a:t>Beruang</a:t>
            </a:r>
            <a:r>
              <a:rPr lang="en-US" sz="1600" dirty="0"/>
              <a:t>, </a:t>
            </a:r>
            <a:r>
              <a:rPr lang="en-US" sz="1600" dirty="0" err="1"/>
              <a:t>kita</a:t>
            </a:r>
            <a:r>
              <a:rPr lang="en-US" sz="1600" dirty="0"/>
              <a:t> </a:t>
            </a:r>
            <a:r>
              <a:rPr lang="en-US" sz="1600" dirty="0" err="1"/>
              <a:t>bisa</a:t>
            </a:r>
            <a:r>
              <a:rPr lang="en-US" sz="1600" dirty="0"/>
              <a:t> </a:t>
            </a:r>
            <a:r>
              <a:rPr lang="en-US" sz="1600" dirty="0" err="1"/>
              <a:t>menggunakan</a:t>
            </a:r>
            <a:r>
              <a:rPr lang="en-US" sz="1600" dirty="0"/>
              <a:t> </a:t>
            </a:r>
            <a:r>
              <a:rPr lang="en-US" sz="1600" dirty="0" err="1"/>
              <a:t>fitur</a:t>
            </a:r>
            <a:r>
              <a:rPr lang="en-US" sz="1600" dirty="0"/>
              <a:t> </a:t>
            </a:r>
            <a:r>
              <a:rPr lang="en-US" sz="1600" b="1" dirty="0" err="1">
                <a:solidFill>
                  <a:srgbClr val="FFFF00"/>
                </a:solidFill>
              </a:rPr>
              <a:t>Bentuk</a:t>
            </a:r>
            <a:r>
              <a:rPr lang="en-US" sz="1600" dirty="0"/>
              <a:t>. Karena </a:t>
            </a:r>
            <a:r>
              <a:rPr lang="en-US" sz="1600" dirty="0" err="1"/>
              <a:t>bentuk</a:t>
            </a:r>
            <a:r>
              <a:rPr lang="en-US" sz="1600" dirty="0"/>
              <a:t> </a:t>
            </a:r>
            <a:r>
              <a:rPr lang="en-US" sz="1600" dirty="0" err="1"/>
              <a:t>kuda</a:t>
            </a:r>
            <a:r>
              <a:rPr lang="en-US" sz="1600" dirty="0"/>
              <a:t> dan </a:t>
            </a:r>
            <a:r>
              <a:rPr lang="en-US" sz="1600" dirty="0" err="1"/>
              <a:t>beruang</a:t>
            </a:r>
            <a:r>
              <a:rPr lang="en-US" sz="1600" dirty="0"/>
              <a:t> </a:t>
            </a:r>
            <a:r>
              <a:rPr lang="en-US" sz="1600" dirty="0" err="1"/>
              <a:t>jelas</a:t>
            </a:r>
            <a:r>
              <a:rPr lang="en-US" sz="1600" dirty="0"/>
              <a:t> </a:t>
            </a:r>
            <a:r>
              <a:rPr lang="en-US" sz="1600" dirty="0" err="1"/>
              <a:t>berbeda</a:t>
            </a:r>
            <a:endParaRPr lang="en-US" sz="1600" dirty="0"/>
          </a:p>
          <a:p>
            <a:pPr marL="285750" indent="-228600">
              <a:lnSpc>
                <a:spcPct val="90000"/>
              </a:lnSpc>
              <a:spcAft>
                <a:spcPts val="600"/>
              </a:spcAft>
              <a:buFont typeface="Arial" panose="020B0604020202020204" pitchFamily="34" charset="0"/>
              <a:buChar char="•"/>
            </a:pPr>
            <a:r>
              <a:rPr lang="en-US" sz="1600" dirty="0" err="1"/>
              <a:t>Tapi</a:t>
            </a:r>
            <a:r>
              <a:rPr lang="en-US" sz="1600" dirty="0"/>
              <a:t> </a:t>
            </a:r>
            <a:r>
              <a:rPr lang="en-US" sz="1600" dirty="0" err="1"/>
              <a:t>kita</a:t>
            </a:r>
            <a:r>
              <a:rPr lang="en-US" sz="1600" dirty="0"/>
              <a:t> </a:t>
            </a:r>
            <a:r>
              <a:rPr lang="en-US" sz="1600" dirty="0" err="1"/>
              <a:t>tidak</a:t>
            </a:r>
            <a:r>
              <a:rPr lang="en-US" sz="1600" dirty="0"/>
              <a:t> </a:t>
            </a:r>
            <a:r>
              <a:rPr lang="en-US" sz="1600" dirty="0" err="1"/>
              <a:t>bisa</a:t>
            </a:r>
            <a:r>
              <a:rPr lang="en-US" sz="1600" dirty="0"/>
              <a:t> </a:t>
            </a:r>
            <a:r>
              <a:rPr lang="en-US" sz="1600" dirty="0" err="1"/>
              <a:t>menggunakan</a:t>
            </a:r>
            <a:r>
              <a:rPr lang="en-US" sz="1600" dirty="0"/>
              <a:t> </a:t>
            </a:r>
            <a:r>
              <a:rPr lang="en-US" sz="1600" dirty="0" err="1"/>
              <a:t>fitur</a:t>
            </a:r>
            <a:r>
              <a:rPr lang="en-US" sz="1600" dirty="0"/>
              <a:t> </a:t>
            </a:r>
            <a:r>
              <a:rPr lang="en-US" sz="1600" b="1" dirty="0" err="1">
                <a:solidFill>
                  <a:srgbClr val="FFFF00"/>
                </a:solidFill>
              </a:rPr>
              <a:t>Bentuk</a:t>
            </a:r>
            <a:r>
              <a:rPr lang="en-US" sz="1600" dirty="0"/>
              <a:t>, </a:t>
            </a:r>
            <a:r>
              <a:rPr lang="en-US" sz="1600" dirty="0" err="1"/>
              <a:t>untuk</a:t>
            </a:r>
            <a:r>
              <a:rPr lang="en-US" sz="1600" dirty="0"/>
              <a:t> </a:t>
            </a:r>
            <a:r>
              <a:rPr lang="en-US" sz="1600" dirty="0" err="1"/>
              <a:t>membedakan</a:t>
            </a:r>
            <a:r>
              <a:rPr lang="en-US" sz="1600" dirty="0"/>
              <a:t> </a:t>
            </a:r>
            <a:r>
              <a:rPr lang="en-US" sz="1600" dirty="0" err="1"/>
              <a:t>kuda</a:t>
            </a:r>
            <a:r>
              <a:rPr lang="en-US" sz="1600" dirty="0"/>
              <a:t> dan zebra. Karena </a:t>
            </a:r>
            <a:r>
              <a:rPr lang="en-US" sz="1600" dirty="0" err="1"/>
              <a:t>bentuknya</a:t>
            </a:r>
            <a:r>
              <a:rPr lang="en-US" sz="1600" dirty="0"/>
              <a:t> yang </a:t>
            </a:r>
            <a:r>
              <a:rPr lang="en-US" sz="1600" dirty="0" err="1"/>
              <a:t>sama</a:t>
            </a:r>
            <a:endParaRPr lang="en-US" sz="1600" dirty="0"/>
          </a:p>
          <a:p>
            <a:pPr marL="285750" indent="-228600">
              <a:lnSpc>
                <a:spcPct val="90000"/>
              </a:lnSpc>
              <a:spcAft>
                <a:spcPts val="600"/>
              </a:spcAft>
              <a:buFont typeface="Arial" panose="020B0604020202020204" pitchFamily="34" charset="0"/>
              <a:buChar char="•"/>
            </a:pPr>
            <a:r>
              <a:rPr lang="en-US" sz="1600" dirty="0" err="1"/>
              <a:t>Untuk</a:t>
            </a:r>
            <a:r>
              <a:rPr lang="en-US" sz="1600" dirty="0"/>
              <a:t> </a:t>
            </a:r>
            <a:r>
              <a:rPr lang="en-US" sz="1600" dirty="0" err="1"/>
              <a:t>membedakan</a:t>
            </a:r>
            <a:r>
              <a:rPr lang="en-US" sz="1600" dirty="0"/>
              <a:t> Kuda dan Zebra, </a:t>
            </a:r>
            <a:r>
              <a:rPr lang="en-US" sz="1600" dirty="0" err="1"/>
              <a:t>kita</a:t>
            </a:r>
            <a:r>
              <a:rPr lang="en-US" sz="1600" dirty="0"/>
              <a:t> </a:t>
            </a:r>
            <a:r>
              <a:rPr lang="en-US" sz="1600" dirty="0" err="1"/>
              <a:t>bisa</a:t>
            </a:r>
            <a:r>
              <a:rPr lang="en-US" sz="1600" dirty="0"/>
              <a:t> </a:t>
            </a:r>
            <a:r>
              <a:rPr lang="en-US" sz="1600" dirty="0" err="1"/>
              <a:t>menggunakan</a:t>
            </a:r>
            <a:r>
              <a:rPr lang="en-US" sz="1600" dirty="0"/>
              <a:t> </a:t>
            </a:r>
            <a:r>
              <a:rPr lang="en-US" sz="1600" dirty="0" err="1"/>
              <a:t>fitur</a:t>
            </a:r>
            <a:r>
              <a:rPr lang="en-US" sz="1600" dirty="0"/>
              <a:t> </a:t>
            </a:r>
            <a:r>
              <a:rPr lang="en-US" sz="1600" b="1" dirty="0" err="1">
                <a:solidFill>
                  <a:srgbClr val="00B0F0"/>
                </a:solidFill>
              </a:rPr>
              <a:t>Warna</a:t>
            </a:r>
            <a:endParaRPr lang="en-US" sz="1600" dirty="0">
              <a:solidFill>
                <a:srgbClr val="00B0F0"/>
              </a:solidFill>
            </a:endParaRPr>
          </a:p>
          <a:p>
            <a:pPr marL="285750" indent="-228600">
              <a:lnSpc>
                <a:spcPct val="90000"/>
              </a:lnSpc>
              <a:spcAft>
                <a:spcPts val="600"/>
              </a:spcAft>
              <a:buFont typeface="Arial" panose="020B0604020202020204" pitchFamily="34" charset="0"/>
              <a:buChar char="•"/>
            </a:pPr>
            <a:r>
              <a:rPr lang="en-US" sz="1600" dirty="0" err="1"/>
              <a:t>Dalam</a:t>
            </a:r>
            <a:r>
              <a:rPr lang="en-US" sz="1600" dirty="0"/>
              <a:t> ANN, </a:t>
            </a:r>
            <a:r>
              <a:rPr lang="en-US" sz="1600" dirty="0" err="1"/>
              <a:t>pendefinisian</a:t>
            </a:r>
            <a:r>
              <a:rPr lang="en-US" sz="1600" dirty="0"/>
              <a:t> </a:t>
            </a:r>
            <a:r>
              <a:rPr lang="en-US" sz="1600" dirty="0" err="1"/>
              <a:t>fitur</a:t>
            </a:r>
            <a:r>
              <a:rPr lang="en-US" sz="1600" dirty="0"/>
              <a:t> </a:t>
            </a:r>
            <a:r>
              <a:rPr lang="en-US" sz="1600" dirty="0" err="1"/>
              <a:t>memegang</a:t>
            </a:r>
            <a:r>
              <a:rPr lang="en-US" sz="1600" dirty="0"/>
              <a:t> </a:t>
            </a:r>
            <a:r>
              <a:rPr lang="en-US" sz="1600" dirty="0" err="1"/>
              <a:t>peran</a:t>
            </a:r>
            <a:r>
              <a:rPr lang="en-US" sz="1600" dirty="0"/>
              <a:t> yang sangat </a:t>
            </a:r>
            <a:r>
              <a:rPr lang="en-US" sz="1600" dirty="0" err="1"/>
              <a:t>penting</a:t>
            </a:r>
            <a:r>
              <a:rPr lang="en-US" sz="1600" dirty="0"/>
              <a:t>, </a:t>
            </a:r>
            <a:r>
              <a:rPr lang="en-US" sz="1600" dirty="0" err="1"/>
              <a:t>karena</a:t>
            </a:r>
            <a:r>
              <a:rPr lang="en-US" sz="1600" dirty="0"/>
              <a:t> </a:t>
            </a:r>
            <a:r>
              <a:rPr lang="en-US" sz="1600" dirty="0" err="1"/>
              <a:t>bisa</a:t>
            </a:r>
            <a:r>
              <a:rPr lang="en-US" sz="1600" dirty="0"/>
              <a:t> </a:t>
            </a:r>
            <a:r>
              <a:rPr lang="en-US" sz="1600" dirty="0" err="1"/>
              <a:t>mempengaruhi</a:t>
            </a:r>
            <a:r>
              <a:rPr lang="en-US" sz="1600" dirty="0"/>
              <a:t> </a:t>
            </a:r>
            <a:r>
              <a:rPr lang="en-US" sz="1600" dirty="0" err="1"/>
              <a:t>nilai</a:t>
            </a:r>
            <a:r>
              <a:rPr lang="en-US" sz="1600" dirty="0"/>
              <a:t> </a:t>
            </a:r>
            <a:r>
              <a:rPr lang="en-US" sz="1600" dirty="0" err="1"/>
              <a:t>akurasi</a:t>
            </a:r>
            <a:r>
              <a:rPr lang="en-US" sz="1600" dirty="0"/>
              <a:t> </a:t>
            </a:r>
            <a:r>
              <a:rPr lang="en-US" sz="1600" dirty="0" err="1"/>
              <a:t>dari</a:t>
            </a:r>
            <a:r>
              <a:rPr lang="en-US" sz="1600" dirty="0"/>
              <a:t> model yang </a:t>
            </a:r>
            <a:r>
              <a:rPr lang="en-US" sz="1600" dirty="0" err="1"/>
              <a:t>dihasilkan</a:t>
            </a:r>
            <a:endParaRPr lang="en-US" sz="1600" dirty="0"/>
          </a:p>
          <a:p>
            <a:pPr marL="285750" indent="-228600">
              <a:lnSpc>
                <a:spcPct val="90000"/>
              </a:lnSpc>
              <a:spcAft>
                <a:spcPts val="600"/>
              </a:spcAft>
              <a:buFont typeface="Arial" panose="020B0604020202020204" pitchFamily="34" charset="0"/>
              <a:buChar char="•"/>
            </a:pPr>
            <a:r>
              <a:rPr lang="en-US" sz="1600" dirty="0" err="1"/>
              <a:t>Sedangkan</a:t>
            </a:r>
            <a:r>
              <a:rPr lang="en-US" sz="1600" dirty="0"/>
              <a:t> </a:t>
            </a:r>
            <a:r>
              <a:rPr lang="en-US" sz="1600" dirty="0" err="1"/>
              <a:t>dalam</a:t>
            </a:r>
            <a:r>
              <a:rPr lang="en-US" sz="1600" dirty="0"/>
              <a:t> CNN, </a:t>
            </a:r>
            <a:r>
              <a:rPr lang="en-US" sz="1600" dirty="0" err="1"/>
              <a:t>kita</a:t>
            </a:r>
            <a:r>
              <a:rPr lang="en-US" sz="1600" dirty="0"/>
              <a:t> </a:t>
            </a:r>
            <a:r>
              <a:rPr lang="en-US" sz="1600" dirty="0" err="1"/>
              <a:t>tidak</a:t>
            </a:r>
            <a:r>
              <a:rPr lang="en-US" sz="1600" dirty="0"/>
              <a:t> </a:t>
            </a:r>
            <a:r>
              <a:rPr lang="en-US" sz="1600" dirty="0" err="1"/>
              <a:t>perlu</a:t>
            </a:r>
            <a:r>
              <a:rPr lang="en-US" sz="1600" dirty="0"/>
              <a:t> </a:t>
            </a:r>
            <a:r>
              <a:rPr lang="en-US" sz="1600" dirty="0" err="1"/>
              <a:t>mendefinisikan</a:t>
            </a:r>
            <a:r>
              <a:rPr lang="en-US" sz="1600" dirty="0"/>
              <a:t> </a:t>
            </a:r>
            <a:r>
              <a:rPr lang="en-US" sz="1600" dirty="0" err="1"/>
              <a:t>fitur</a:t>
            </a:r>
            <a:r>
              <a:rPr lang="en-US" sz="1600" dirty="0"/>
              <a:t> </a:t>
            </a:r>
            <a:r>
              <a:rPr lang="en-US" sz="1600" dirty="0" err="1"/>
              <a:t>secara</a:t>
            </a:r>
            <a:r>
              <a:rPr lang="en-US" sz="1600" dirty="0"/>
              <a:t> manual, </a:t>
            </a:r>
            <a:r>
              <a:rPr lang="en-US" sz="1600" dirty="0" err="1"/>
              <a:t>karena</a:t>
            </a:r>
            <a:r>
              <a:rPr lang="en-US" sz="1600" dirty="0"/>
              <a:t> CNN </a:t>
            </a:r>
            <a:r>
              <a:rPr lang="en-US" sz="1600" dirty="0" err="1"/>
              <a:t>secara</a:t>
            </a:r>
            <a:r>
              <a:rPr lang="en-US" sz="1600" dirty="0"/>
              <a:t> </a:t>
            </a:r>
            <a:r>
              <a:rPr lang="en-US" sz="1600" dirty="0" err="1"/>
              <a:t>otomatis</a:t>
            </a:r>
            <a:r>
              <a:rPr lang="en-US" sz="1600" dirty="0"/>
              <a:t> </a:t>
            </a:r>
            <a:r>
              <a:rPr lang="en-US" sz="1600" dirty="0" err="1"/>
              <a:t>akan</a:t>
            </a:r>
            <a:r>
              <a:rPr lang="en-US" sz="1600" dirty="0"/>
              <a:t> </a:t>
            </a:r>
            <a:r>
              <a:rPr lang="en-US" sz="1600" dirty="0" err="1"/>
              <a:t>mengekstrak</a:t>
            </a:r>
            <a:r>
              <a:rPr lang="en-US" sz="1600" dirty="0"/>
              <a:t> </a:t>
            </a:r>
            <a:r>
              <a:rPr lang="en-US" sz="1600" dirty="0" err="1"/>
              <a:t>fitur</a:t>
            </a:r>
            <a:r>
              <a:rPr lang="en-US" sz="1600" dirty="0"/>
              <a:t> yang </a:t>
            </a:r>
            <a:r>
              <a:rPr lang="en-US" sz="1600" dirty="0" err="1"/>
              <a:t>diperlukan</a:t>
            </a:r>
            <a:r>
              <a:rPr lang="en-US" sz="1600" dirty="0"/>
              <a:t> (</a:t>
            </a:r>
            <a:r>
              <a:rPr lang="en-US" sz="1600" dirty="0" err="1"/>
              <a:t>meskipun</a:t>
            </a:r>
            <a:r>
              <a:rPr lang="en-US" sz="1600" dirty="0"/>
              <a:t> </a:t>
            </a:r>
            <a:r>
              <a:rPr lang="en-US" sz="1600" dirty="0" err="1"/>
              <a:t>untuk</a:t>
            </a:r>
            <a:r>
              <a:rPr lang="en-US" sz="1600" dirty="0"/>
              <a:t> </a:t>
            </a:r>
            <a:r>
              <a:rPr lang="en-US" sz="1600" dirty="0" err="1"/>
              <a:t>beberapa</a:t>
            </a:r>
            <a:r>
              <a:rPr lang="en-US" sz="1600" dirty="0"/>
              <a:t> </a:t>
            </a:r>
            <a:r>
              <a:rPr lang="en-US" sz="1600" dirty="0" err="1"/>
              <a:t>kasus</a:t>
            </a:r>
            <a:r>
              <a:rPr lang="en-US" sz="1600" dirty="0"/>
              <a:t>, </a:t>
            </a:r>
            <a:r>
              <a:rPr lang="en-US" sz="1600" dirty="0" err="1"/>
              <a:t>pendefinisian</a:t>
            </a:r>
            <a:r>
              <a:rPr lang="en-US" sz="1600" dirty="0"/>
              <a:t> </a:t>
            </a:r>
            <a:r>
              <a:rPr lang="en-US" sz="1600" dirty="0" err="1"/>
              <a:t>fitur</a:t>
            </a:r>
            <a:r>
              <a:rPr lang="en-US" sz="1600" dirty="0"/>
              <a:t> </a:t>
            </a:r>
            <a:r>
              <a:rPr lang="en-US" sz="1600" dirty="0" err="1"/>
              <a:t>secara</a:t>
            </a:r>
            <a:r>
              <a:rPr lang="en-US" sz="1600" dirty="0"/>
              <a:t> manual </a:t>
            </a:r>
            <a:r>
              <a:rPr lang="en-US" sz="1600" dirty="0" err="1"/>
              <a:t>tetap</a:t>
            </a:r>
            <a:r>
              <a:rPr lang="en-US" sz="1600" dirty="0"/>
              <a:t> </a:t>
            </a:r>
            <a:r>
              <a:rPr lang="en-US" sz="1600" dirty="0" err="1"/>
              <a:t>memberikan</a:t>
            </a:r>
            <a:r>
              <a:rPr lang="en-US" sz="1600" dirty="0"/>
              <a:t> </a:t>
            </a:r>
            <a:r>
              <a:rPr lang="en-US" sz="1600" dirty="0" err="1"/>
              <a:t>hasil</a:t>
            </a:r>
            <a:r>
              <a:rPr lang="en-US" sz="1600" dirty="0"/>
              <a:t> yang </a:t>
            </a:r>
            <a:r>
              <a:rPr lang="en-US" sz="1600" dirty="0" err="1"/>
              <a:t>lebih</a:t>
            </a:r>
            <a:r>
              <a:rPr lang="en-US" sz="1600" dirty="0"/>
              <a:t> </a:t>
            </a:r>
            <a:r>
              <a:rPr lang="en-US" sz="1600" dirty="0" err="1"/>
              <a:t>baik</a:t>
            </a:r>
            <a:r>
              <a:rPr lang="en-US" sz="1600" dirty="0"/>
              <a:t>)</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C5888B32-AB7C-4178-A6BE-006FBCBF2ACB}"/>
                  </a:ext>
                </a:extLst>
              </p14:cNvPr>
              <p14:cNvContentPartPr/>
              <p14:nvPr/>
            </p14:nvContentPartPr>
            <p14:xfrm>
              <a:off x="1954994" y="1181437"/>
              <a:ext cx="360" cy="360"/>
            </p14:xfrm>
          </p:contentPart>
        </mc:Choice>
        <mc:Fallback>
          <p:pic>
            <p:nvPicPr>
              <p:cNvPr id="4" name="Ink 3">
                <a:extLst>
                  <a:ext uri="{FF2B5EF4-FFF2-40B4-BE49-F238E27FC236}">
                    <a16:creationId xmlns:a16="http://schemas.microsoft.com/office/drawing/2014/main" id="{C5888B32-AB7C-4178-A6BE-006FBCBF2ACB}"/>
                  </a:ext>
                </a:extLst>
              </p:cNvPr>
              <p:cNvPicPr/>
              <p:nvPr/>
            </p:nvPicPr>
            <p:blipFill>
              <a:blip r:embed="rId6"/>
              <a:stretch>
                <a:fillRect/>
              </a:stretch>
            </p:blipFill>
            <p:spPr>
              <a:xfrm>
                <a:off x="1945994" y="117243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E2068E04-8D22-4DBE-B882-C5AD42534CF7}"/>
                  </a:ext>
                </a:extLst>
              </p14:cNvPr>
              <p14:cNvContentPartPr/>
              <p14:nvPr/>
            </p14:nvContentPartPr>
            <p14:xfrm>
              <a:off x="2067674" y="998557"/>
              <a:ext cx="2880" cy="360"/>
            </p14:xfrm>
          </p:contentPart>
        </mc:Choice>
        <mc:Fallback>
          <p:pic>
            <p:nvPicPr>
              <p:cNvPr id="5" name="Ink 4">
                <a:extLst>
                  <a:ext uri="{FF2B5EF4-FFF2-40B4-BE49-F238E27FC236}">
                    <a16:creationId xmlns:a16="http://schemas.microsoft.com/office/drawing/2014/main" id="{E2068E04-8D22-4DBE-B882-C5AD42534CF7}"/>
                  </a:ext>
                </a:extLst>
              </p:cNvPr>
              <p:cNvPicPr/>
              <p:nvPr/>
            </p:nvPicPr>
            <p:blipFill>
              <a:blip r:embed="rId6"/>
              <a:stretch>
                <a:fillRect/>
              </a:stretch>
            </p:blipFill>
            <p:spPr>
              <a:xfrm>
                <a:off x="2058674" y="989557"/>
                <a:ext cx="20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782450EA-B952-4D04-ADB7-5E39F209EE74}"/>
                  </a:ext>
                </a:extLst>
              </p14:cNvPr>
              <p14:cNvContentPartPr/>
              <p14:nvPr/>
            </p14:nvContentPartPr>
            <p14:xfrm>
              <a:off x="12801434" y="1392508"/>
              <a:ext cx="360" cy="360"/>
            </p14:xfrm>
          </p:contentPart>
        </mc:Choice>
        <mc:Fallback>
          <p:pic>
            <p:nvPicPr>
              <p:cNvPr id="6" name="Ink 5">
                <a:extLst>
                  <a:ext uri="{FF2B5EF4-FFF2-40B4-BE49-F238E27FC236}">
                    <a16:creationId xmlns:a16="http://schemas.microsoft.com/office/drawing/2014/main" id="{782450EA-B952-4D04-ADB7-5E39F209EE74}"/>
                  </a:ext>
                </a:extLst>
              </p:cNvPr>
              <p:cNvPicPr/>
              <p:nvPr/>
            </p:nvPicPr>
            <p:blipFill>
              <a:blip r:embed="rId6"/>
              <a:stretch>
                <a:fillRect/>
              </a:stretch>
            </p:blipFill>
            <p:spPr>
              <a:xfrm>
                <a:off x="12792434" y="1383508"/>
                <a:ext cx="18000" cy="18000"/>
              </a:xfrm>
              <a:prstGeom prst="rect">
                <a:avLst/>
              </a:prstGeom>
            </p:spPr>
          </p:pic>
        </mc:Fallback>
      </mc:AlternateContent>
    </p:spTree>
    <p:extLst>
      <p:ext uri="{BB962C8B-B14F-4D97-AF65-F5344CB8AC3E}">
        <p14:creationId xmlns:p14="http://schemas.microsoft.com/office/powerpoint/2010/main" val="2454415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177D-3558-47F9-854A-721E962C20E9}"/>
              </a:ext>
            </a:extLst>
          </p:cNvPr>
          <p:cNvSpPr>
            <a:spLocks noGrp="1"/>
          </p:cNvSpPr>
          <p:nvPr>
            <p:ph type="title"/>
          </p:nvPr>
        </p:nvSpPr>
        <p:spPr/>
        <p:txBody>
          <a:bodyPr/>
          <a:lstStyle/>
          <a:p>
            <a:r>
              <a:rPr lang="en-US" b="1" dirty="0"/>
              <a:t>Convolutional Neural Network</a:t>
            </a:r>
            <a:endParaRPr lang="en-ID" b="1" dirty="0"/>
          </a:p>
        </p:txBody>
      </p:sp>
      <p:pic>
        <p:nvPicPr>
          <p:cNvPr id="4" name="Content Placeholder 3">
            <a:extLst>
              <a:ext uri="{FF2B5EF4-FFF2-40B4-BE49-F238E27FC236}">
                <a16:creationId xmlns:a16="http://schemas.microsoft.com/office/drawing/2014/main" id="{4EB97A1E-7A62-495E-A871-39850B6F5FDE}"/>
              </a:ext>
            </a:extLst>
          </p:cNvPr>
          <p:cNvPicPr>
            <a:picLocks noGrp="1" noChangeAspect="1"/>
          </p:cNvPicPr>
          <p:nvPr>
            <p:ph idx="1"/>
          </p:nvPr>
        </p:nvPicPr>
        <p:blipFill>
          <a:blip r:embed="rId2"/>
          <a:stretch>
            <a:fillRect/>
          </a:stretch>
        </p:blipFill>
        <p:spPr>
          <a:xfrm>
            <a:off x="838200" y="2195541"/>
            <a:ext cx="10515600" cy="3611505"/>
          </a:xfrm>
          <a:prstGeom prst="rect">
            <a:avLst/>
          </a:prstGeom>
        </p:spPr>
      </p:pic>
    </p:spTree>
    <p:extLst>
      <p:ext uri="{BB962C8B-B14F-4D97-AF65-F5344CB8AC3E}">
        <p14:creationId xmlns:p14="http://schemas.microsoft.com/office/powerpoint/2010/main" val="2950979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8D4F-D724-45A9-8DAB-CF13060C6907}"/>
              </a:ext>
            </a:extLst>
          </p:cNvPr>
          <p:cNvSpPr>
            <a:spLocks noGrp="1"/>
          </p:cNvSpPr>
          <p:nvPr>
            <p:ph type="title"/>
          </p:nvPr>
        </p:nvSpPr>
        <p:spPr>
          <a:xfrm>
            <a:off x="804673" y="1445494"/>
            <a:ext cx="3616856" cy="4376572"/>
          </a:xfrm>
        </p:spPr>
        <p:txBody>
          <a:bodyPr anchor="ctr">
            <a:normAutofit/>
          </a:bodyPr>
          <a:lstStyle/>
          <a:p>
            <a:r>
              <a:rPr lang="en-US" sz="4800" b="1"/>
              <a:t>Feature Extraction Layer</a:t>
            </a:r>
            <a:endParaRPr lang="en-ID" sz="4800" b="1"/>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6B1DF-9140-4CFB-8831-272C3B9AFAAA}"/>
              </a:ext>
            </a:extLst>
          </p:cNvPr>
          <p:cNvSpPr>
            <a:spLocks noGrp="1"/>
          </p:cNvSpPr>
          <p:nvPr>
            <p:ph idx="1"/>
          </p:nvPr>
        </p:nvSpPr>
        <p:spPr>
          <a:xfrm>
            <a:off x="6096000" y="1399032"/>
            <a:ext cx="5501834" cy="4471416"/>
          </a:xfrm>
        </p:spPr>
        <p:txBody>
          <a:bodyPr anchor="ctr">
            <a:normAutofit/>
          </a:bodyPr>
          <a:lstStyle/>
          <a:p>
            <a:r>
              <a:rPr lang="en-ID" sz="2200" dirty="0">
                <a:solidFill>
                  <a:schemeClr val="bg1"/>
                </a:solidFill>
              </a:rPr>
              <a:t>Saya </a:t>
            </a:r>
            <a:r>
              <a:rPr lang="en-ID" sz="2200" dirty="0" err="1">
                <a:solidFill>
                  <a:schemeClr val="bg1"/>
                </a:solidFill>
              </a:rPr>
              <a:t>gunakan</a:t>
            </a:r>
            <a:r>
              <a:rPr lang="en-ID" sz="2200" dirty="0">
                <a:solidFill>
                  <a:schemeClr val="bg1"/>
                </a:solidFill>
              </a:rPr>
              <a:t> </a:t>
            </a:r>
            <a:r>
              <a:rPr lang="en-ID" sz="2200" dirty="0" err="1">
                <a:solidFill>
                  <a:schemeClr val="bg1"/>
                </a:solidFill>
              </a:rPr>
              <a:t>istilah</a:t>
            </a:r>
            <a:r>
              <a:rPr lang="en-ID" sz="2200" dirty="0">
                <a:solidFill>
                  <a:schemeClr val="bg1"/>
                </a:solidFill>
              </a:rPr>
              <a:t> </a:t>
            </a:r>
            <a:r>
              <a:rPr lang="en-ID" sz="2200" dirty="0" err="1">
                <a:solidFill>
                  <a:schemeClr val="bg1"/>
                </a:solidFill>
              </a:rPr>
              <a:t>ini</a:t>
            </a:r>
            <a:r>
              <a:rPr lang="en-ID" sz="2200" dirty="0">
                <a:solidFill>
                  <a:schemeClr val="bg1"/>
                </a:solidFill>
              </a:rPr>
              <a:t> </a:t>
            </a:r>
            <a:r>
              <a:rPr lang="en-ID" sz="2200" dirty="0" err="1">
                <a:solidFill>
                  <a:schemeClr val="bg1"/>
                </a:solidFill>
              </a:rPr>
              <a:t>karena</a:t>
            </a:r>
            <a:r>
              <a:rPr lang="en-ID" sz="2200" dirty="0">
                <a:solidFill>
                  <a:schemeClr val="bg1"/>
                </a:solidFill>
              </a:rPr>
              <a:t> proses yang </a:t>
            </a:r>
            <a:r>
              <a:rPr lang="en-ID" sz="2200" dirty="0" err="1">
                <a:solidFill>
                  <a:schemeClr val="bg1"/>
                </a:solidFill>
              </a:rPr>
              <a:t>terjadi</a:t>
            </a:r>
            <a:r>
              <a:rPr lang="en-ID" sz="2200" dirty="0">
                <a:solidFill>
                  <a:schemeClr val="bg1"/>
                </a:solidFill>
              </a:rPr>
              <a:t> pada </a:t>
            </a:r>
            <a:r>
              <a:rPr lang="en-ID" sz="2200" dirty="0" err="1">
                <a:solidFill>
                  <a:schemeClr val="bg1"/>
                </a:solidFill>
              </a:rPr>
              <a:t>bagian</a:t>
            </a:r>
            <a:r>
              <a:rPr lang="en-ID" sz="2200" dirty="0">
                <a:solidFill>
                  <a:schemeClr val="bg1"/>
                </a:solidFill>
              </a:rPr>
              <a:t> </a:t>
            </a:r>
            <a:r>
              <a:rPr lang="en-ID" sz="2200" dirty="0" err="1">
                <a:solidFill>
                  <a:schemeClr val="bg1"/>
                </a:solidFill>
              </a:rPr>
              <a:t>ini</a:t>
            </a:r>
            <a:r>
              <a:rPr lang="en-ID" sz="2200" dirty="0">
                <a:solidFill>
                  <a:schemeClr val="bg1"/>
                </a:solidFill>
              </a:rPr>
              <a:t> </a:t>
            </a:r>
            <a:r>
              <a:rPr lang="en-ID" sz="2200" dirty="0" err="1">
                <a:solidFill>
                  <a:schemeClr val="bg1"/>
                </a:solidFill>
              </a:rPr>
              <a:t>adalah</a:t>
            </a:r>
            <a:r>
              <a:rPr lang="en-ID" sz="2200" dirty="0">
                <a:solidFill>
                  <a:schemeClr val="bg1"/>
                </a:solidFill>
              </a:rPr>
              <a:t> </a:t>
            </a:r>
            <a:r>
              <a:rPr lang="en-ID" sz="2200" dirty="0" err="1">
                <a:solidFill>
                  <a:schemeClr val="bg1"/>
                </a:solidFill>
              </a:rPr>
              <a:t>melakukan</a:t>
            </a:r>
            <a:r>
              <a:rPr lang="en-ID" sz="2200" dirty="0">
                <a:solidFill>
                  <a:schemeClr val="bg1"/>
                </a:solidFill>
              </a:rPr>
              <a:t> “</a:t>
            </a:r>
            <a:r>
              <a:rPr lang="en-ID" sz="2200" i="1" dirty="0">
                <a:solidFill>
                  <a:schemeClr val="bg1"/>
                </a:solidFill>
              </a:rPr>
              <a:t>encoding</a:t>
            </a:r>
            <a:r>
              <a:rPr lang="en-ID" sz="2200" dirty="0">
                <a:solidFill>
                  <a:schemeClr val="bg1"/>
                </a:solidFill>
              </a:rPr>
              <a:t>” </a:t>
            </a:r>
            <a:r>
              <a:rPr lang="en-ID" sz="2200" dirty="0" err="1">
                <a:solidFill>
                  <a:schemeClr val="bg1"/>
                </a:solidFill>
              </a:rPr>
              <a:t>dari</a:t>
            </a:r>
            <a:r>
              <a:rPr lang="en-ID" sz="2200" dirty="0">
                <a:solidFill>
                  <a:schemeClr val="bg1"/>
                </a:solidFill>
              </a:rPr>
              <a:t> </a:t>
            </a:r>
            <a:r>
              <a:rPr lang="en-ID" sz="2200" dirty="0" err="1">
                <a:solidFill>
                  <a:schemeClr val="bg1"/>
                </a:solidFill>
              </a:rPr>
              <a:t>sebuah</a:t>
            </a:r>
            <a:r>
              <a:rPr lang="en-ID" sz="2200" dirty="0">
                <a:solidFill>
                  <a:schemeClr val="bg1"/>
                </a:solidFill>
              </a:rPr>
              <a:t> image </a:t>
            </a:r>
            <a:r>
              <a:rPr lang="en-ID" sz="2200" dirty="0" err="1">
                <a:solidFill>
                  <a:schemeClr val="bg1"/>
                </a:solidFill>
              </a:rPr>
              <a:t>menjadi</a:t>
            </a:r>
            <a:r>
              <a:rPr lang="en-ID" sz="2200" dirty="0">
                <a:solidFill>
                  <a:schemeClr val="bg1"/>
                </a:solidFill>
              </a:rPr>
              <a:t> features yang </a:t>
            </a:r>
            <a:r>
              <a:rPr lang="en-ID" sz="2200" dirty="0" err="1">
                <a:solidFill>
                  <a:schemeClr val="bg1"/>
                </a:solidFill>
              </a:rPr>
              <a:t>berupa</a:t>
            </a:r>
            <a:r>
              <a:rPr lang="en-ID" sz="2200" dirty="0">
                <a:solidFill>
                  <a:schemeClr val="bg1"/>
                </a:solidFill>
              </a:rPr>
              <a:t> </a:t>
            </a:r>
            <a:r>
              <a:rPr lang="en-ID" sz="2200" dirty="0" err="1">
                <a:solidFill>
                  <a:schemeClr val="bg1"/>
                </a:solidFill>
              </a:rPr>
              <a:t>angka-angka</a:t>
            </a:r>
            <a:r>
              <a:rPr lang="en-ID" sz="2200" dirty="0">
                <a:solidFill>
                  <a:schemeClr val="bg1"/>
                </a:solidFill>
              </a:rPr>
              <a:t> yang </a:t>
            </a:r>
            <a:r>
              <a:rPr lang="en-ID" sz="2200" dirty="0" err="1">
                <a:solidFill>
                  <a:schemeClr val="bg1"/>
                </a:solidFill>
              </a:rPr>
              <a:t>merepresentasikan</a:t>
            </a:r>
            <a:r>
              <a:rPr lang="en-ID" sz="2200" dirty="0">
                <a:solidFill>
                  <a:schemeClr val="bg1"/>
                </a:solidFill>
              </a:rPr>
              <a:t> image </a:t>
            </a:r>
            <a:r>
              <a:rPr lang="en-ID" sz="2200" dirty="0" err="1">
                <a:solidFill>
                  <a:schemeClr val="bg1"/>
                </a:solidFill>
              </a:rPr>
              <a:t>tersebut</a:t>
            </a:r>
            <a:r>
              <a:rPr lang="en-ID" sz="2200" dirty="0">
                <a:solidFill>
                  <a:schemeClr val="bg1"/>
                </a:solidFill>
              </a:rPr>
              <a:t> (</a:t>
            </a:r>
            <a:r>
              <a:rPr lang="en-ID" sz="2200" i="1" dirty="0">
                <a:solidFill>
                  <a:schemeClr val="bg1"/>
                </a:solidFill>
              </a:rPr>
              <a:t>Feature Extraction</a:t>
            </a:r>
            <a:r>
              <a:rPr lang="en-ID" sz="2200" dirty="0">
                <a:solidFill>
                  <a:schemeClr val="bg1"/>
                </a:solidFill>
              </a:rPr>
              <a:t>)</a:t>
            </a:r>
          </a:p>
          <a:p>
            <a:r>
              <a:rPr lang="en-ID" sz="2200" dirty="0">
                <a:solidFill>
                  <a:schemeClr val="bg1"/>
                </a:solidFill>
              </a:rPr>
              <a:t>Feature extraction layer pada CNN </a:t>
            </a:r>
            <a:r>
              <a:rPr lang="en-ID" sz="2200" dirty="0" err="1">
                <a:solidFill>
                  <a:schemeClr val="bg1"/>
                </a:solidFill>
              </a:rPr>
              <a:t>terdiri</a:t>
            </a:r>
            <a:r>
              <a:rPr lang="en-ID" sz="2200" dirty="0">
                <a:solidFill>
                  <a:schemeClr val="bg1"/>
                </a:solidFill>
              </a:rPr>
              <a:t> </a:t>
            </a:r>
            <a:r>
              <a:rPr lang="en-ID" sz="2200" dirty="0" err="1">
                <a:solidFill>
                  <a:schemeClr val="bg1"/>
                </a:solidFill>
              </a:rPr>
              <a:t>dari</a:t>
            </a:r>
            <a:r>
              <a:rPr lang="en-ID" sz="2200" dirty="0">
                <a:solidFill>
                  <a:schemeClr val="bg1"/>
                </a:solidFill>
              </a:rPr>
              <a:t> </a:t>
            </a:r>
            <a:r>
              <a:rPr lang="en-ID" sz="2200" dirty="0" err="1">
                <a:solidFill>
                  <a:schemeClr val="bg1"/>
                </a:solidFill>
              </a:rPr>
              <a:t>dua</a:t>
            </a:r>
            <a:r>
              <a:rPr lang="en-ID" sz="2200" dirty="0">
                <a:solidFill>
                  <a:schemeClr val="bg1"/>
                </a:solidFill>
              </a:rPr>
              <a:t> </a:t>
            </a:r>
            <a:r>
              <a:rPr lang="en-ID" sz="2200" dirty="0" err="1">
                <a:solidFill>
                  <a:schemeClr val="bg1"/>
                </a:solidFill>
              </a:rPr>
              <a:t>bagian</a:t>
            </a:r>
            <a:r>
              <a:rPr lang="en-ID" sz="2200" dirty="0">
                <a:solidFill>
                  <a:schemeClr val="bg1"/>
                </a:solidFill>
              </a:rPr>
              <a:t> </a:t>
            </a:r>
            <a:r>
              <a:rPr lang="en-ID" sz="2200" dirty="0" err="1">
                <a:solidFill>
                  <a:schemeClr val="bg1"/>
                </a:solidFill>
              </a:rPr>
              <a:t>utama</a:t>
            </a:r>
            <a:r>
              <a:rPr lang="en-ID" sz="2200" dirty="0">
                <a:solidFill>
                  <a:schemeClr val="bg1"/>
                </a:solidFill>
              </a:rPr>
              <a:t>:</a:t>
            </a:r>
          </a:p>
          <a:p>
            <a:pPr lvl="1">
              <a:buFont typeface="Courier New" panose="02070309020205020404" pitchFamily="49" charset="0"/>
              <a:buChar char="o"/>
            </a:pPr>
            <a:r>
              <a:rPr lang="en-ID" sz="2200" dirty="0">
                <a:solidFill>
                  <a:schemeClr val="bg1"/>
                </a:solidFill>
              </a:rPr>
              <a:t>Convolutional Layer</a:t>
            </a:r>
          </a:p>
          <a:p>
            <a:pPr lvl="1">
              <a:buFont typeface="Courier New" panose="02070309020205020404" pitchFamily="49" charset="0"/>
              <a:buChar char="o"/>
            </a:pPr>
            <a:r>
              <a:rPr lang="en-ID" sz="2200" dirty="0">
                <a:solidFill>
                  <a:schemeClr val="bg1"/>
                </a:solidFill>
              </a:rPr>
              <a:t>Pooling Layer</a:t>
            </a:r>
          </a:p>
          <a:p>
            <a:pPr marL="263525" lvl="1" indent="0">
              <a:buNone/>
            </a:pPr>
            <a:r>
              <a:rPr lang="en-ID" sz="2200" dirty="0">
                <a:solidFill>
                  <a:schemeClr val="bg1"/>
                </a:solidFill>
              </a:rPr>
              <a:t>*</a:t>
            </a:r>
            <a:r>
              <a:rPr lang="en-ID" sz="2200" dirty="0" err="1">
                <a:solidFill>
                  <a:schemeClr val="bg1"/>
                </a:solidFill>
              </a:rPr>
              <a:t>Namun</a:t>
            </a:r>
            <a:r>
              <a:rPr lang="en-ID" sz="2200" dirty="0">
                <a:solidFill>
                  <a:schemeClr val="bg1"/>
                </a:solidFill>
              </a:rPr>
              <a:t> </a:t>
            </a:r>
            <a:r>
              <a:rPr lang="en-ID" sz="2200" dirty="0" err="1">
                <a:solidFill>
                  <a:schemeClr val="bg1"/>
                </a:solidFill>
              </a:rPr>
              <a:t>kadang</a:t>
            </a:r>
            <a:r>
              <a:rPr lang="en-ID" sz="2200" dirty="0">
                <a:solidFill>
                  <a:schemeClr val="bg1"/>
                </a:solidFill>
              </a:rPr>
              <a:t> </a:t>
            </a:r>
            <a:r>
              <a:rPr lang="en-ID" sz="2200" dirty="0" err="1">
                <a:solidFill>
                  <a:schemeClr val="bg1"/>
                </a:solidFill>
              </a:rPr>
              <a:t>ada</a:t>
            </a:r>
            <a:r>
              <a:rPr lang="en-ID" sz="2200" dirty="0">
                <a:solidFill>
                  <a:schemeClr val="bg1"/>
                </a:solidFill>
              </a:rPr>
              <a:t> </a:t>
            </a:r>
            <a:r>
              <a:rPr lang="en-ID" sz="2200" dirty="0" err="1">
                <a:solidFill>
                  <a:schemeClr val="bg1"/>
                </a:solidFill>
              </a:rPr>
              <a:t>beberapa</a:t>
            </a:r>
            <a:r>
              <a:rPr lang="en-ID" sz="2200" dirty="0">
                <a:solidFill>
                  <a:schemeClr val="bg1"/>
                </a:solidFill>
              </a:rPr>
              <a:t> </a:t>
            </a:r>
            <a:r>
              <a:rPr lang="en-ID" sz="2200" dirty="0" err="1">
                <a:solidFill>
                  <a:schemeClr val="bg1"/>
                </a:solidFill>
              </a:rPr>
              <a:t>riset</a:t>
            </a:r>
            <a:r>
              <a:rPr lang="en-ID" sz="2200" dirty="0">
                <a:solidFill>
                  <a:schemeClr val="bg1"/>
                </a:solidFill>
              </a:rPr>
              <a:t>/paper yang </a:t>
            </a:r>
            <a:r>
              <a:rPr lang="en-ID" sz="2200" dirty="0" err="1">
                <a:solidFill>
                  <a:schemeClr val="bg1"/>
                </a:solidFill>
              </a:rPr>
              <a:t>tidak</a:t>
            </a:r>
            <a:r>
              <a:rPr lang="en-ID" sz="2200" dirty="0">
                <a:solidFill>
                  <a:schemeClr val="bg1"/>
                </a:solidFill>
              </a:rPr>
              <a:t> </a:t>
            </a:r>
            <a:r>
              <a:rPr lang="en-ID" sz="2200" dirty="0" err="1">
                <a:solidFill>
                  <a:schemeClr val="bg1"/>
                </a:solidFill>
              </a:rPr>
              <a:t>menggunakan</a:t>
            </a:r>
            <a:r>
              <a:rPr lang="en-ID" sz="2200" dirty="0">
                <a:solidFill>
                  <a:schemeClr val="bg1"/>
                </a:solidFill>
              </a:rPr>
              <a:t> pooling</a:t>
            </a:r>
          </a:p>
        </p:txBody>
      </p:sp>
    </p:spTree>
    <p:extLst>
      <p:ext uri="{BB962C8B-B14F-4D97-AF65-F5344CB8AC3E}">
        <p14:creationId xmlns:p14="http://schemas.microsoft.com/office/powerpoint/2010/main" val="24555542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349D-8678-412F-9BA8-E4004BACCB3A}"/>
              </a:ext>
            </a:extLst>
          </p:cNvPr>
          <p:cNvSpPr>
            <a:spLocks noGrp="1"/>
          </p:cNvSpPr>
          <p:nvPr>
            <p:ph type="title"/>
          </p:nvPr>
        </p:nvSpPr>
        <p:spPr>
          <a:xfrm>
            <a:off x="838200" y="365125"/>
            <a:ext cx="10515600" cy="750753"/>
          </a:xfrm>
        </p:spPr>
        <p:txBody>
          <a:bodyPr/>
          <a:lstStyle/>
          <a:p>
            <a:r>
              <a:rPr lang="en-US" b="1" dirty="0"/>
              <a:t>Convolutional Layer (Conv. Layer)</a:t>
            </a:r>
            <a:endParaRPr lang="en-ID" b="1" dirty="0"/>
          </a:p>
        </p:txBody>
      </p:sp>
      <p:pic>
        <p:nvPicPr>
          <p:cNvPr id="6" name="Picture 5">
            <a:extLst>
              <a:ext uri="{FF2B5EF4-FFF2-40B4-BE49-F238E27FC236}">
                <a16:creationId xmlns:a16="http://schemas.microsoft.com/office/drawing/2014/main" id="{315CB897-3C61-47C0-A45E-1BBC54502A87}"/>
              </a:ext>
            </a:extLst>
          </p:cNvPr>
          <p:cNvPicPr>
            <a:picLocks noChangeAspect="1"/>
          </p:cNvPicPr>
          <p:nvPr/>
        </p:nvPicPr>
        <p:blipFill>
          <a:blip r:embed="rId2"/>
          <a:stretch>
            <a:fillRect/>
          </a:stretch>
        </p:blipFill>
        <p:spPr>
          <a:xfrm>
            <a:off x="978877" y="2290452"/>
            <a:ext cx="2510642" cy="1861824"/>
          </a:xfrm>
          <a:prstGeom prst="rect">
            <a:avLst/>
          </a:prstGeom>
        </p:spPr>
      </p:pic>
      <p:pic>
        <p:nvPicPr>
          <p:cNvPr id="7" name="Content Placeholder 14">
            <a:extLst>
              <a:ext uri="{FF2B5EF4-FFF2-40B4-BE49-F238E27FC236}">
                <a16:creationId xmlns:a16="http://schemas.microsoft.com/office/drawing/2014/main" id="{42DFC09E-9032-4A10-A722-BCFC51CDA1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0066" y="1968129"/>
            <a:ext cx="7735712" cy="4351338"/>
          </a:xfrm>
        </p:spPr>
      </p:pic>
    </p:spTree>
    <p:extLst>
      <p:ext uri="{BB962C8B-B14F-4D97-AF65-F5344CB8AC3E}">
        <p14:creationId xmlns:p14="http://schemas.microsoft.com/office/powerpoint/2010/main" val="189410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7FFD-1602-41F0-8D4C-E556E8D8A3C3}"/>
              </a:ext>
            </a:extLst>
          </p:cNvPr>
          <p:cNvSpPr>
            <a:spLocks noGrp="1"/>
          </p:cNvSpPr>
          <p:nvPr>
            <p:ph type="title"/>
          </p:nvPr>
        </p:nvSpPr>
        <p:spPr>
          <a:xfrm>
            <a:off x="1653363" y="365760"/>
            <a:ext cx="9367203" cy="1188720"/>
          </a:xfrm>
        </p:spPr>
        <p:txBody>
          <a:bodyPr>
            <a:normAutofit/>
          </a:bodyPr>
          <a:lstStyle/>
          <a:p>
            <a:r>
              <a:rPr lang="en-US" b="1" dirty="0"/>
              <a:t>Stride</a:t>
            </a:r>
            <a:endParaRPr lang="en-ID" b="1"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5B5264A-110D-4B9B-81F0-719777669B58}"/>
              </a:ext>
            </a:extLst>
          </p:cNvPr>
          <p:cNvSpPr>
            <a:spLocks noGrp="1"/>
          </p:cNvSpPr>
          <p:nvPr>
            <p:ph idx="1"/>
          </p:nvPr>
        </p:nvSpPr>
        <p:spPr>
          <a:xfrm>
            <a:off x="1653363" y="2176272"/>
            <a:ext cx="9367204" cy="4041648"/>
          </a:xfrm>
        </p:spPr>
        <p:txBody>
          <a:bodyPr anchor="t">
            <a:normAutofit/>
          </a:bodyPr>
          <a:lstStyle/>
          <a:p>
            <a:r>
              <a:rPr lang="en-ID" sz="2400" dirty="0"/>
              <a:t>Stride </a:t>
            </a:r>
            <a:r>
              <a:rPr lang="en-ID" sz="2400" dirty="0" err="1"/>
              <a:t>adalah</a:t>
            </a:r>
            <a:r>
              <a:rPr lang="en-ID" sz="2400" dirty="0"/>
              <a:t> parameter yang </a:t>
            </a:r>
            <a:r>
              <a:rPr lang="en-ID" sz="2400" dirty="0" err="1"/>
              <a:t>menentukan</a:t>
            </a:r>
            <a:r>
              <a:rPr lang="en-ID" sz="2400" dirty="0"/>
              <a:t> </a:t>
            </a:r>
            <a:r>
              <a:rPr lang="en-ID" sz="2400" dirty="0" err="1"/>
              <a:t>berapa</a:t>
            </a:r>
            <a:r>
              <a:rPr lang="en-ID" sz="2400" dirty="0"/>
              <a:t> </a:t>
            </a:r>
            <a:r>
              <a:rPr lang="en-ID" sz="2400" dirty="0" err="1"/>
              <a:t>jumlah</a:t>
            </a:r>
            <a:r>
              <a:rPr lang="en-ID" sz="2400" dirty="0"/>
              <a:t> </a:t>
            </a:r>
            <a:r>
              <a:rPr lang="en-ID" sz="2400" dirty="0" err="1"/>
              <a:t>pergeseran</a:t>
            </a:r>
            <a:r>
              <a:rPr lang="en-ID" sz="2400" dirty="0"/>
              <a:t> filter. Jika </a:t>
            </a:r>
            <a:r>
              <a:rPr lang="en-ID" sz="2400" dirty="0" err="1"/>
              <a:t>nilai</a:t>
            </a:r>
            <a:r>
              <a:rPr lang="en-ID" sz="2400" dirty="0"/>
              <a:t> stride </a:t>
            </a:r>
            <a:r>
              <a:rPr lang="en-ID" sz="2400" dirty="0" err="1"/>
              <a:t>adalah</a:t>
            </a:r>
            <a:r>
              <a:rPr lang="en-ID" sz="2400" dirty="0"/>
              <a:t> 1, </a:t>
            </a:r>
            <a:r>
              <a:rPr lang="en-ID" sz="2400" dirty="0" err="1"/>
              <a:t>maka</a:t>
            </a:r>
            <a:r>
              <a:rPr lang="en-ID" sz="2400" dirty="0"/>
              <a:t> conv. kernel/filter </a:t>
            </a:r>
            <a:r>
              <a:rPr lang="en-ID" sz="2400" dirty="0" err="1"/>
              <a:t>akan</a:t>
            </a:r>
            <a:r>
              <a:rPr lang="en-ID" sz="2400" dirty="0"/>
              <a:t> </a:t>
            </a:r>
            <a:r>
              <a:rPr lang="en-ID" sz="2400" dirty="0" err="1"/>
              <a:t>bergeser</a:t>
            </a:r>
            <a:r>
              <a:rPr lang="en-ID" sz="2400" dirty="0"/>
              <a:t> </a:t>
            </a:r>
            <a:r>
              <a:rPr lang="en-ID" sz="2400" dirty="0" err="1"/>
              <a:t>sebanyak</a:t>
            </a:r>
            <a:r>
              <a:rPr lang="en-ID" sz="2400" dirty="0"/>
              <a:t> 1 pixels </a:t>
            </a:r>
            <a:r>
              <a:rPr lang="en-ID" sz="2400" dirty="0" err="1"/>
              <a:t>secara</a:t>
            </a:r>
            <a:r>
              <a:rPr lang="en-ID" sz="2400" dirty="0"/>
              <a:t> horizontal </a:t>
            </a:r>
            <a:r>
              <a:rPr lang="en-ID" sz="2400" dirty="0" err="1"/>
              <a:t>lalu</a:t>
            </a:r>
            <a:r>
              <a:rPr lang="en-ID" sz="2400" dirty="0"/>
              <a:t> vertical. Pada </a:t>
            </a:r>
            <a:r>
              <a:rPr lang="en-ID" sz="2400" dirty="0" err="1"/>
              <a:t>ilustrasi</a:t>
            </a:r>
            <a:r>
              <a:rPr lang="en-ID" sz="2400" dirty="0"/>
              <a:t> </a:t>
            </a:r>
            <a:r>
              <a:rPr lang="en-ID" sz="2400" dirty="0" err="1"/>
              <a:t>sebelumnya</a:t>
            </a:r>
            <a:r>
              <a:rPr lang="en-ID" sz="2400" dirty="0"/>
              <a:t>, stride yang </a:t>
            </a:r>
            <a:r>
              <a:rPr lang="en-ID" sz="2400" dirty="0" err="1"/>
              <a:t>digunakan</a:t>
            </a:r>
            <a:r>
              <a:rPr lang="en-ID" sz="2400" dirty="0"/>
              <a:t> </a:t>
            </a:r>
            <a:r>
              <a:rPr lang="en-ID" sz="2400" dirty="0" err="1"/>
              <a:t>adalah</a:t>
            </a:r>
            <a:r>
              <a:rPr lang="en-ID" sz="2400" dirty="0"/>
              <a:t> 1</a:t>
            </a:r>
          </a:p>
          <a:p>
            <a:r>
              <a:rPr lang="en-ID" sz="2400" dirty="0" err="1"/>
              <a:t>Semakin</a:t>
            </a:r>
            <a:r>
              <a:rPr lang="en-ID" sz="2400" dirty="0"/>
              <a:t> </a:t>
            </a:r>
            <a:r>
              <a:rPr lang="en-ID" sz="2400" dirty="0" err="1"/>
              <a:t>kecil</a:t>
            </a:r>
            <a:r>
              <a:rPr lang="en-ID" sz="2400" dirty="0"/>
              <a:t> stride </a:t>
            </a:r>
            <a:r>
              <a:rPr lang="en-ID" sz="2400" dirty="0" err="1"/>
              <a:t>maka</a:t>
            </a:r>
            <a:r>
              <a:rPr lang="en-ID" sz="2400" dirty="0"/>
              <a:t> </a:t>
            </a:r>
            <a:r>
              <a:rPr lang="en-ID" sz="2400" dirty="0" err="1"/>
              <a:t>akan</a:t>
            </a:r>
            <a:r>
              <a:rPr lang="en-ID" sz="2400" dirty="0"/>
              <a:t> </a:t>
            </a:r>
            <a:r>
              <a:rPr lang="en-ID" sz="2400" dirty="0" err="1"/>
              <a:t>semakin</a:t>
            </a:r>
            <a:r>
              <a:rPr lang="en-ID" sz="2400" dirty="0"/>
              <a:t> detail </a:t>
            </a:r>
            <a:r>
              <a:rPr lang="en-ID" sz="2400" dirty="0" err="1"/>
              <a:t>informasi</a:t>
            </a:r>
            <a:r>
              <a:rPr lang="en-ID" sz="2400" dirty="0"/>
              <a:t> yang </a:t>
            </a:r>
            <a:r>
              <a:rPr lang="en-ID" sz="2400" dirty="0" err="1"/>
              <a:t>kita</a:t>
            </a:r>
            <a:r>
              <a:rPr lang="en-ID" sz="2400" dirty="0"/>
              <a:t> </a:t>
            </a:r>
            <a:r>
              <a:rPr lang="en-ID" sz="2400" dirty="0" err="1"/>
              <a:t>dapatkan</a:t>
            </a:r>
            <a:r>
              <a:rPr lang="en-ID" sz="2400" dirty="0"/>
              <a:t> </a:t>
            </a:r>
            <a:r>
              <a:rPr lang="en-ID" sz="2400" dirty="0" err="1"/>
              <a:t>dari</a:t>
            </a:r>
            <a:r>
              <a:rPr lang="en-ID" sz="2400" dirty="0"/>
              <a:t> </a:t>
            </a:r>
            <a:r>
              <a:rPr lang="en-ID" sz="2400" dirty="0" err="1"/>
              <a:t>sebuah</a:t>
            </a:r>
            <a:r>
              <a:rPr lang="en-ID" sz="2400" dirty="0"/>
              <a:t> input, </a:t>
            </a:r>
            <a:r>
              <a:rPr lang="en-ID" sz="2400" dirty="0" err="1"/>
              <a:t>namun</a:t>
            </a:r>
            <a:r>
              <a:rPr lang="en-ID" sz="2400" dirty="0"/>
              <a:t> </a:t>
            </a:r>
            <a:r>
              <a:rPr lang="en-ID" sz="2400" dirty="0" err="1"/>
              <a:t>membutuhkan</a:t>
            </a:r>
            <a:r>
              <a:rPr lang="en-ID" sz="2400" dirty="0"/>
              <a:t> </a:t>
            </a:r>
            <a:r>
              <a:rPr lang="en-ID" sz="2400" dirty="0" err="1"/>
              <a:t>komputasi</a:t>
            </a:r>
            <a:r>
              <a:rPr lang="en-ID" sz="2400" dirty="0"/>
              <a:t> yang </a:t>
            </a:r>
            <a:r>
              <a:rPr lang="en-ID" sz="2400" dirty="0" err="1"/>
              <a:t>lebih</a:t>
            </a:r>
            <a:r>
              <a:rPr lang="en-ID" sz="2400" dirty="0"/>
              <a:t> </a:t>
            </a:r>
            <a:r>
              <a:rPr lang="en-ID" sz="2400" dirty="0" err="1"/>
              <a:t>jika</a:t>
            </a:r>
            <a:r>
              <a:rPr lang="en-ID" sz="2400" dirty="0"/>
              <a:t> </a:t>
            </a:r>
            <a:r>
              <a:rPr lang="en-ID" sz="2400" dirty="0" err="1"/>
              <a:t>dibandingkan</a:t>
            </a:r>
            <a:r>
              <a:rPr lang="en-ID" sz="2400" dirty="0"/>
              <a:t> </a:t>
            </a:r>
            <a:r>
              <a:rPr lang="en-ID" sz="2400" dirty="0" err="1"/>
              <a:t>dengan</a:t>
            </a:r>
            <a:r>
              <a:rPr lang="en-ID" sz="2400" dirty="0"/>
              <a:t> stride yang </a:t>
            </a:r>
            <a:r>
              <a:rPr lang="en-ID" sz="2400" dirty="0" err="1"/>
              <a:t>besar</a:t>
            </a:r>
            <a:endParaRPr lang="en-ID" sz="2400" dirty="0"/>
          </a:p>
          <a:p>
            <a:r>
              <a:rPr lang="en-ID" sz="2400" dirty="0" err="1"/>
              <a:t>Namun</a:t>
            </a:r>
            <a:r>
              <a:rPr lang="en-ID" sz="2400" dirty="0"/>
              <a:t> </a:t>
            </a:r>
            <a:r>
              <a:rPr lang="en-ID" sz="2400" dirty="0" err="1"/>
              <a:t>perlu</a:t>
            </a:r>
            <a:r>
              <a:rPr lang="en-ID" sz="2400" dirty="0"/>
              <a:t> </a:t>
            </a:r>
            <a:r>
              <a:rPr lang="en-ID" sz="2400" dirty="0" err="1"/>
              <a:t>diperhatikan</a:t>
            </a:r>
            <a:r>
              <a:rPr lang="en-ID" sz="2400" dirty="0"/>
              <a:t> </a:t>
            </a:r>
            <a:r>
              <a:rPr lang="en-ID" sz="2400" dirty="0" err="1"/>
              <a:t>bahwa</a:t>
            </a:r>
            <a:r>
              <a:rPr lang="en-ID" sz="2400" dirty="0"/>
              <a:t> </a:t>
            </a:r>
            <a:r>
              <a:rPr lang="en-ID" sz="2400" dirty="0" err="1"/>
              <a:t>dengan</a:t>
            </a:r>
            <a:r>
              <a:rPr lang="en-ID" sz="2400" dirty="0"/>
              <a:t> </a:t>
            </a:r>
            <a:r>
              <a:rPr lang="en-ID" sz="2400" dirty="0" err="1"/>
              <a:t>menggunakan</a:t>
            </a:r>
            <a:r>
              <a:rPr lang="en-ID" sz="2400" dirty="0"/>
              <a:t> stride yang </a:t>
            </a:r>
            <a:r>
              <a:rPr lang="en-ID" sz="2400" dirty="0" err="1"/>
              <a:t>kecil</a:t>
            </a:r>
            <a:r>
              <a:rPr lang="en-ID" sz="2400" dirty="0"/>
              <a:t> </a:t>
            </a:r>
            <a:r>
              <a:rPr lang="en-ID" sz="2400" dirty="0" err="1"/>
              <a:t>kita</a:t>
            </a:r>
            <a:r>
              <a:rPr lang="en-ID" sz="2400" dirty="0"/>
              <a:t> </a:t>
            </a:r>
            <a:r>
              <a:rPr lang="en-ID" sz="2400" dirty="0" err="1"/>
              <a:t>tidak</a:t>
            </a:r>
            <a:r>
              <a:rPr lang="en-ID" sz="2400" dirty="0"/>
              <a:t> </a:t>
            </a:r>
            <a:r>
              <a:rPr lang="en-ID" sz="2400" dirty="0" err="1"/>
              <a:t>selalu</a:t>
            </a:r>
            <a:r>
              <a:rPr lang="en-ID" sz="2400" dirty="0"/>
              <a:t> </a:t>
            </a:r>
            <a:r>
              <a:rPr lang="en-ID" sz="2400" dirty="0" err="1"/>
              <a:t>akan</a:t>
            </a:r>
            <a:r>
              <a:rPr lang="en-ID" sz="2400" dirty="0"/>
              <a:t> </a:t>
            </a:r>
            <a:r>
              <a:rPr lang="en-ID" sz="2400" dirty="0" err="1"/>
              <a:t>mendapatkan</a:t>
            </a:r>
            <a:r>
              <a:rPr lang="en-ID" sz="2400" dirty="0"/>
              <a:t> </a:t>
            </a:r>
            <a:r>
              <a:rPr lang="en-ID" sz="2400" dirty="0" err="1"/>
              <a:t>performa</a:t>
            </a:r>
            <a:r>
              <a:rPr lang="en-ID" sz="2400" dirty="0"/>
              <a:t> yang </a:t>
            </a:r>
            <a:r>
              <a:rPr lang="en-ID" sz="2400" dirty="0" err="1"/>
              <a:t>bagus</a:t>
            </a:r>
            <a:endParaRPr lang="en-ID" sz="2400" dirty="0"/>
          </a:p>
        </p:txBody>
      </p:sp>
    </p:spTree>
    <p:extLst>
      <p:ext uri="{BB962C8B-B14F-4D97-AF65-F5344CB8AC3E}">
        <p14:creationId xmlns:p14="http://schemas.microsoft.com/office/powerpoint/2010/main" val="12507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97FFD-1602-41F0-8D4C-E556E8D8A3C3}"/>
              </a:ext>
            </a:extLst>
          </p:cNvPr>
          <p:cNvSpPr>
            <a:spLocks noGrp="1"/>
          </p:cNvSpPr>
          <p:nvPr>
            <p:ph type="title"/>
          </p:nvPr>
        </p:nvSpPr>
        <p:spPr>
          <a:xfrm>
            <a:off x="572493" y="238539"/>
            <a:ext cx="11018520" cy="1434415"/>
          </a:xfrm>
        </p:spPr>
        <p:txBody>
          <a:bodyPr anchor="b">
            <a:normAutofit/>
          </a:bodyPr>
          <a:lstStyle/>
          <a:p>
            <a:r>
              <a:rPr lang="en-US" sz="5400" b="1"/>
              <a:t>Padding</a:t>
            </a:r>
            <a:endParaRPr lang="en-ID" sz="5400" b="1"/>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B5264A-110D-4B9B-81F0-719777669B58}"/>
              </a:ext>
            </a:extLst>
          </p:cNvPr>
          <p:cNvSpPr>
            <a:spLocks noGrp="1"/>
          </p:cNvSpPr>
          <p:nvPr>
            <p:ph idx="1"/>
          </p:nvPr>
        </p:nvSpPr>
        <p:spPr>
          <a:xfrm>
            <a:off x="572493" y="2071316"/>
            <a:ext cx="7482936" cy="4329484"/>
          </a:xfrm>
        </p:spPr>
        <p:txBody>
          <a:bodyPr anchor="t">
            <a:normAutofit/>
          </a:bodyPr>
          <a:lstStyle/>
          <a:p>
            <a:r>
              <a:rPr lang="en-ID" sz="1800" dirty="0"/>
              <a:t>Padding </a:t>
            </a:r>
            <a:r>
              <a:rPr lang="en-ID" sz="1800" dirty="0" err="1"/>
              <a:t>atau</a:t>
            </a:r>
            <a:r>
              <a:rPr lang="en-ID" sz="1800" dirty="0"/>
              <a:t> Zero Padding </a:t>
            </a:r>
            <a:r>
              <a:rPr lang="en-ID" sz="1800" dirty="0" err="1"/>
              <a:t>adalah</a:t>
            </a:r>
            <a:r>
              <a:rPr lang="en-ID" sz="1800" dirty="0"/>
              <a:t> parameter yang </a:t>
            </a:r>
            <a:r>
              <a:rPr lang="en-ID" sz="1800" dirty="0" err="1"/>
              <a:t>menentukan</a:t>
            </a:r>
            <a:r>
              <a:rPr lang="en-ID" sz="1800" dirty="0"/>
              <a:t> </a:t>
            </a:r>
            <a:r>
              <a:rPr lang="en-ID" sz="1800" dirty="0" err="1"/>
              <a:t>jumlah</a:t>
            </a:r>
            <a:r>
              <a:rPr lang="en-ID" sz="1800" dirty="0"/>
              <a:t> pixels (</a:t>
            </a:r>
            <a:r>
              <a:rPr lang="en-ID" sz="1800" dirty="0" err="1"/>
              <a:t>berisi</a:t>
            </a:r>
            <a:r>
              <a:rPr lang="en-ID" sz="1800" dirty="0"/>
              <a:t> </a:t>
            </a:r>
            <a:r>
              <a:rPr lang="en-ID" sz="1800" dirty="0" err="1"/>
              <a:t>nilai</a:t>
            </a:r>
            <a:r>
              <a:rPr lang="en-ID" sz="1800" dirty="0"/>
              <a:t> 0) yang </a:t>
            </a:r>
            <a:r>
              <a:rPr lang="en-ID" sz="1800" dirty="0" err="1"/>
              <a:t>akan</a:t>
            </a:r>
            <a:r>
              <a:rPr lang="en-ID" sz="1800" dirty="0"/>
              <a:t> </a:t>
            </a:r>
            <a:r>
              <a:rPr lang="en-ID" sz="1800" dirty="0" err="1"/>
              <a:t>ditambahkan</a:t>
            </a:r>
            <a:r>
              <a:rPr lang="en-ID" sz="1800" dirty="0"/>
              <a:t> di </a:t>
            </a:r>
            <a:r>
              <a:rPr lang="en-ID" sz="1800" dirty="0" err="1"/>
              <a:t>setiap</a:t>
            </a:r>
            <a:r>
              <a:rPr lang="en-ID" sz="1800" dirty="0"/>
              <a:t> </a:t>
            </a:r>
            <a:r>
              <a:rPr lang="en-ID" sz="1800" dirty="0" err="1"/>
              <a:t>sisi</a:t>
            </a:r>
            <a:r>
              <a:rPr lang="en-ID" sz="1800" dirty="0"/>
              <a:t> </a:t>
            </a:r>
            <a:r>
              <a:rPr lang="en-ID" sz="1800" dirty="0" err="1"/>
              <a:t>dari</a:t>
            </a:r>
            <a:r>
              <a:rPr lang="en-ID" sz="1800" dirty="0"/>
              <a:t> input</a:t>
            </a:r>
          </a:p>
          <a:p>
            <a:r>
              <a:rPr lang="en-ID" sz="1800" dirty="0"/>
              <a:t>Hal </a:t>
            </a:r>
            <a:r>
              <a:rPr lang="en-ID" sz="1800" dirty="0" err="1"/>
              <a:t>ini</a:t>
            </a:r>
            <a:r>
              <a:rPr lang="en-ID" sz="1800" dirty="0"/>
              <a:t> </a:t>
            </a:r>
            <a:r>
              <a:rPr lang="en-ID" sz="1800" dirty="0" err="1"/>
              <a:t>digunakan</a:t>
            </a:r>
            <a:r>
              <a:rPr lang="en-ID" sz="1800" dirty="0"/>
              <a:t> </a:t>
            </a:r>
            <a:r>
              <a:rPr lang="en-ID" sz="1800" dirty="0" err="1"/>
              <a:t>dengan</a:t>
            </a:r>
            <a:r>
              <a:rPr lang="en-ID" sz="1800" dirty="0"/>
              <a:t> </a:t>
            </a:r>
            <a:r>
              <a:rPr lang="en-ID" sz="1800" dirty="0" err="1"/>
              <a:t>tujuan</a:t>
            </a:r>
            <a:r>
              <a:rPr lang="en-ID" sz="1800" dirty="0"/>
              <a:t> </a:t>
            </a:r>
            <a:r>
              <a:rPr lang="en-ID" sz="1800" dirty="0" err="1"/>
              <a:t>untuk</a:t>
            </a:r>
            <a:r>
              <a:rPr lang="en-ID" sz="1800" dirty="0"/>
              <a:t> </a:t>
            </a:r>
            <a:r>
              <a:rPr lang="en-ID" sz="1800" dirty="0" err="1"/>
              <a:t>memanipulasi</a:t>
            </a:r>
            <a:r>
              <a:rPr lang="en-ID" sz="1800" dirty="0"/>
              <a:t> </a:t>
            </a:r>
            <a:r>
              <a:rPr lang="en-ID" sz="1800" dirty="0" err="1"/>
              <a:t>dimensi</a:t>
            </a:r>
            <a:r>
              <a:rPr lang="en-ID" sz="1800" dirty="0"/>
              <a:t> output </a:t>
            </a:r>
            <a:r>
              <a:rPr lang="en-ID" sz="1800" dirty="0" err="1"/>
              <a:t>dari</a:t>
            </a:r>
            <a:r>
              <a:rPr lang="en-ID" sz="1800" dirty="0"/>
              <a:t> conv. layer (Feature Map)</a:t>
            </a:r>
          </a:p>
          <a:p>
            <a:r>
              <a:rPr lang="en-US" sz="1800" dirty="0" err="1"/>
              <a:t>Tujuan</a:t>
            </a:r>
            <a:r>
              <a:rPr lang="en-US" sz="1800" dirty="0"/>
              <a:t> </a:t>
            </a:r>
            <a:r>
              <a:rPr lang="en-US" sz="1800" dirty="0" err="1"/>
              <a:t>dari</a:t>
            </a:r>
            <a:r>
              <a:rPr lang="en-US" sz="1800" dirty="0"/>
              <a:t> </a:t>
            </a:r>
            <a:r>
              <a:rPr lang="en-US" sz="1800" dirty="0" err="1"/>
              <a:t>penggunaan</a:t>
            </a:r>
            <a:r>
              <a:rPr lang="en-US" sz="1800" dirty="0"/>
              <a:t> Padding </a:t>
            </a:r>
            <a:r>
              <a:rPr lang="en-US" sz="1800" dirty="0" err="1"/>
              <a:t>adalah</a:t>
            </a:r>
            <a:r>
              <a:rPr lang="en-US" sz="1800" dirty="0"/>
              <a:t>:</a:t>
            </a:r>
          </a:p>
          <a:p>
            <a:pPr lvl="1">
              <a:buFont typeface="Courier New" panose="02070309020205020404" pitchFamily="49" charset="0"/>
              <a:buChar char="o"/>
            </a:pPr>
            <a:r>
              <a:rPr lang="en-ID" sz="1600" dirty="0" err="1"/>
              <a:t>Dimensi</a:t>
            </a:r>
            <a:r>
              <a:rPr lang="en-ID" sz="1600" dirty="0"/>
              <a:t> output </a:t>
            </a:r>
            <a:r>
              <a:rPr lang="en-ID" sz="1600" dirty="0" err="1"/>
              <a:t>dari</a:t>
            </a:r>
            <a:r>
              <a:rPr lang="en-ID" sz="1600" dirty="0"/>
              <a:t> conv. layer </a:t>
            </a:r>
            <a:r>
              <a:rPr lang="en-ID" sz="1600" dirty="0" err="1"/>
              <a:t>selalu</a:t>
            </a:r>
            <a:r>
              <a:rPr lang="en-ID" sz="1600" dirty="0"/>
              <a:t> </a:t>
            </a:r>
            <a:r>
              <a:rPr lang="en-ID" sz="1600" dirty="0" err="1"/>
              <a:t>lebih</a:t>
            </a:r>
            <a:r>
              <a:rPr lang="en-ID" sz="1600" dirty="0"/>
              <a:t> </a:t>
            </a:r>
            <a:r>
              <a:rPr lang="en-ID" sz="1600" dirty="0" err="1"/>
              <a:t>kecil</a:t>
            </a:r>
            <a:r>
              <a:rPr lang="en-ID" sz="1600" dirty="0"/>
              <a:t> </a:t>
            </a:r>
            <a:r>
              <a:rPr lang="en-ID" sz="1600" dirty="0" err="1"/>
              <a:t>dari</a:t>
            </a:r>
            <a:r>
              <a:rPr lang="en-ID" sz="1600" dirty="0"/>
              <a:t> </a:t>
            </a:r>
            <a:r>
              <a:rPr lang="en-ID" sz="1600" dirty="0" err="1"/>
              <a:t>inputnya</a:t>
            </a:r>
            <a:r>
              <a:rPr lang="en-ID" sz="1600" dirty="0"/>
              <a:t> (</a:t>
            </a:r>
            <a:r>
              <a:rPr lang="en-ID" sz="1600" i="1" dirty="0" err="1"/>
              <a:t>kecuali</a:t>
            </a:r>
            <a:r>
              <a:rPr lang="en-ID" sz="1600" i="1" dirty="0"/>
              <a:t> </a:t>
            </a:r>
            <a:r>
              <a:rPr lang="en-ID" sz="1600" i="1" dirty="0" err="1"/>
              <a:t>penggunaan</a:t>
            </a:r>
            <a:r>
              <a:rPr lang="en-ID" sz="1600" i="1" dirty="0"/>
              <a:t> 1x1 filter </a:t>
            </a:r>
            <a:r>
              <a:rPr lang="en-ID" sz="1600" i="1" dirty="0" err="1"/>
              <a:t>dengan</a:t>
            </a:r>
            <a:r>
              <a:rPr lang="en-ID" sz="1600" i="1" dirty="0"/>
              <a:t> stride 1</a:t>
            </a:r>
            <a:r>
              <a:rPr lang="en-ID" sz="1600" dirty="0"/>
              <a:t>). Output </a:t>
            </a:r>
            <a:r>
              <a:rPr lang="en-ID" sz="1600" dirty="0" err="1"/>
              <a:t>ini</a:t>
            </a:r>
            <a:r>
              <a:rPr lang="en-ID" sz="1600" dirty="0"/>
              <a:t> </a:t>
            </a:r>
            <a:r>
              <a:rPr lang="en-ID" sz="1600" dirty="0" err="1"/>
              <a:t>akan</a:t>
            </a:r>
            <a:r>
              <a:rPr lang="en-ID" sz="1600" dirty="0"/>
              <a:t> </a:t>
            </a:r>
            <a:r>
              <a:rPr lang="en-ID" sz="1600" dirty="0" err="1"/>
              <a:t>digunakan</a:t>
            </a:r>
            <a:r>
              <a:rPr lang="en-ID" sz="1600" dirty="0"/>
              <a:t> </a:t>
            </a:r>
            <a:r>
              <a:rPr lang="en-ID" sz="1600" dirty="0" err="1"/>
              <a:t>kembali</a:t>
            </a:r>
            <a:r>
              <a:rPr lang="en-ID" sz="1600" dirty="0"/>
              <a:t> </a:t>
            </a:r>
            <a:r>
              <a:rPr lang="en-ID" sz="1600" dirty="0" err="1"/>
              <a:t>sebagai</a:t>
            </a:r>
            <a:r>
              <a:rPr lang="en-ID" sz="1600" dirty="0"/>
              <a:t> input </a:t>
            </a:r>
            <a:r>
              <a:rPr lang="en-ID" sz="1600" dirty="0" err="1"/>
              <a:t>dari</a:t>
            </a:r>
            <a:r>
              <a:rPr lang="en-ID" sz="1600" dirty="0"/>
              <a:t> conv. layer </a:t>
            </a:r>
            <a:r>
              <a:rPr lang="en-ID" sz="1600" dirty="0" err="1"/>
              <a:t>selanjutnya</a:t>
            </a:r>
            <a:r>
              <a:rPr lang="en-ID" sz="1600" dirty="0"/>
              <a:t>, </a:t>
            </a:r>
            <a:r>
              <a:rPr lang="en-ID" sz="1600" dirty="0" err="1"/>
              <a:t>sehingga</a:t>
            </a:r>
            <a:r>
              <a:rPr lang="en-ID" sz="1600" dirty="0"/>
              <a:t> </a:t>
            </a:r>
            <a:r>
              <a:rPr lang="en-ID" sz="1600" dirty="0" err="1"/>
              <a:t>makin</a:t>
            </a:r>
            <a:r>
              <a:rPr lang="en-ID" sz="1600" dirty="0"/>
              <a:t> </a:t>
            </a:r>
            <a:r>
              <a:rPr lang="en-ID" sz="1600" dirty="0" err="1"/>
              <a:t>banyak</a:t>
            </a:r>
            <a:r>
              <a:rPr lang="en-ID" sz="1600" dirty="0"/>
              <a:t> </a:t>
            </a:r>
            <a:r>
              <a:rPr lang="en-ID" sz="1600" dirty="0" err="1"/>
              <a:t>informasi</a:t>
            </a:r>
            <a:r>
              <a:rPr lang="en-ID" sz="1600" dirty="0"/>
              <a:t> yang </a:t>
            </a:r>
            <a:r>
              <a:rPr lang="en-ID" sz="1600" dirty="0" err="1"/>
              <a:t>terbuang</a:t>
            </a:r>
            <a:r>
              <a:rPr lang="en-ID" sz="1600" dirty="0"/>
              <a:t>. </a:t>
            </a:r>
            <a:r>
              <a:rPr lang="en-ID" sz="1600" dirty="0" err="1"/>
              <a:t>Dengan</a:t>
            </a:r>
            <a:r>
              <a:rPr lang="en-ID" sz="1600" dirty="0"/>
              <a:t> </a:t>
            </a:r>
            <a:r>
              <a:rPr lang="en-ID" sz="1600" dirty="0" err="1"/>
              <a:t>menggunakan</a:t>
            </a:r>
            <a:r>
              <a:rPr lang="en-ID" sz="1600" dirty="0"/>
              <a:t> padding, </a:t>
            </a:r>
            <a:r>
              <a:rPr lang="en-ID" sz="1600" dirty="0" err="1"/>
              <a:t>kita</a:t>
            </a:r>
            <a:r>
              <a:rPr lang="en-ID" sz="1600" dirty="0"/>
              <a:t> </a:t>
            </a:r>
            <a:r>
              <a:rPr lang="en-ID" sz="1600" dirty="0" err="1"/>
              <a:t>dapat</a:t>
            </a:r>
            <a:r>
              <a:rPr lang="en-ID" sz="1600" dirty="0"/>
              <a:t> </a:t>
            </a:r>
            <a:r>
              <a:rPr lang="en-ID" sz="1600" dirty="0" err="1"/>
              <a:t>mengatur</a:t>
            </a:r>
            <a:r>
              <a:rPr lang="en-ID" sz="1600" dirty="0"/>
              <a:t> </a:t>
            </a:r>
            <a:r>
              <a:rPr lang="en-ID" sz="1600" dirty="0" err="1"/>
              <a:t>dimensi</a:t>
            </a:r>
            <a:r>
              <a:rPr lang="en-ID" sz="1600" dirty="0"/>
              <a:t> output agar </a:t>
            </a:r>
            <a:r>
              <a:rPr lang="en-ID" sz="1600" dirty="0" err="1"/>
              <a:t>tetap</a:t>
            </a:r>
            <a:r>
              <a:rPr lang="en-ID" sz="1600" dirty="0"/>
              <a:t> </a:t>
            </a:r>
            <a:r>
              <a:rPr lang="en-ID" sz="1600" dirty="0" err="1"/>
              <a:t>sama</a:t>
            </a:r>
            <a:r>
              <a:rPr lang="en-ID" sz="1600" dirty="0"/>
              <a:t> </a:t>
            </a:r>
            <a:r>
              <a:rPr lang="en-ID" sz="1600" dirty="0" err="1"/>
              <a:t>seperti</a:t>
            </a:r>
            <a:r>
              <a:rPr lang="en-ID" sz="1600" dirty="0"/>
              <a:t> </a:t>
            </a:r>
            <a:r>
              <a:rPr lang="en-ID" sz="1600" dirty="0" err="1"/>
              <a:t>dimensi</a:t>
            </a:r>
            <a:r>
              <a:rPr lang="en-ID" sz="1600" dirty="0"/>
              <a:t> input </a:t>
            </a:r>
            <a:r>
              <a:rPr lang="en-ID" sz="1600" dirty="0" err="1"/>
              <a:t>atau</a:t>
            </a:r>
            <a:r>
              <a:rPr lang="en-ID" sz="1600" dirty="0"/>
              <a:t> </a:t>
            </a:r>
            <a:r>
              <a:rPr lang="en-ID" sz="1600" dirty="0" err="1"/>
              <a:t>setidaknya</a:t>
            </a:r>
            <a:r>
              <a:rPr lang="en-ID" sz="1600" dirty="0"/>
              <a:t> </a:t>
            </a:r>
            <a:r>
              <a:rPr lang="en-ID" sz="1600" dirty="0" err="1"/>
              <a:t>tidak</a:t>
            </a:r>
            <a:r>
              <a:rPr lang="en-ID" sz="1600" dirty="0"/>
              <a:t> </a:t>
            </a:r>
            <a:r>
              <a:rPr lang="en-ID" sz="1600" dirty="0" err="1"/>
              <a:t>berkurang</a:t>
            </a:r>
            <a:r>
              <a:rPr lang="en-ID" sz="1600" dirty="0"/>
              <a:t> </a:t>
            </a:r>
            <a:r>
              <a:rPr lang="en-ID" sz="1600" dirty="0" err="1"/>
              <a:t>secara</a:t>
            </a:r>
            <a:r>
              <a:rPr lang="en-ID" sz="1600" dirty="0"/>
              <a:t> </a:t>
            </a:r>
            <a:r>
              <a:rPr lang="en-ID" sz="1600" dirty="0" err="1"/>
              <a:t>drastis</a:t>
            </a:r>
            <a:r>
              <a:rPr lang="en-ID" sz="1600" dirty="0"/>
              <a:t>. </a:t>
            </a:r>
            <a:r>
              <a:rPr lang="en-ID" sz="1600" dirty="0" err="1"/>
              <a:t>Sehingga</a:t>
            </a:r>
            <a:r>
              <a:rPr lang="en-ID" sz="1600" dirty="0"/>
              <a:t> </a:t>
            </a:r>
            <a:r>
              <a:rPr lang="en-ID" sz="1600" dirty="0" err="1"/>
              <a:t>kita</a:t>
            </a:r>
            <a:r>
              <a:rPr lang="en-ID" sz="1600" dirty="0"/>
              <a:t> </a:t>
            </a:r>
            <a:r>
              <a:rPr lang="en-ID" sz="1600" dirty="0" err="1"/>
              <a:t>bisa</a:t>
            </a:r>
            <a:r>
              <a:rPr lang="en-ID" sz="1600" dirty="0"/>
              <a:t> </a:t>
            </a:r>
            <a:r>
              <a:rPr lang="en-ID" sz="1600" dirty="0" err="1"/>
              <a:t>menggunakan</a:t>
            </a:r>
            <a:r>
              <a:rPr lang="en-ID" sz="1600" dirty="0"/>
              <a:t> conv. layer yang </a:t>
            </a:r>
            <a:r>
              <a:rPr lang="en-ID" sz="1600" dirty="0" err="1"/>
              <a:t>lebih</a:t>
            </a:r>
            <a:r>
              <a:rPr lang="en-ID" sz="1600" dirty="0"/>
              <a:t> </a:t>
            </a:r>
            <a:r>
              <a:rPr lang="en-ID" sz="1600" dirty="0" err="1"/>
              <a:t>dalam</a:t>
            </a:r>
            <a:r>
              <a:rPr lang="en-ID" sz="1600" dirty="0"/>
              <a:t>/deep </a:t>
            </a:r>
            <a:r>
              <a:rPr lang="en-ID" sz="1600" dirty="0" err="1"/>
              <a:t>sehingga</a:t>
            </a:r>
            <a:r>
              <a:rPr lang="en-ID" sz="1600" dirty="0"/>
              <a:t> </a:t>
            </a:r>
            <a:r>
              <a:rPr lang="en-ID" sz="1600" dirty="0" err="1"/>
              <a:t>lebih</a:t>
            </a:r>
            <a:r>
              <a:rPr lang="en-ID" sz="1600" dirty="0"/>
              <a:t> </a:t>
            </a:r>
            <a:r>
              <a:rPr lang="en-ID" sz="1600" dirty="0" err="1"/>
              <a:t>banyak</a:t>
            </a:r>
            <a:r>
              <a:rPr lang="en-ID" sz="1600" dirty="0"/>
              <a:t> features yang </a:t>
            </a:r>
            <a:r>
              <a:rPr lang="en-ID" sz="1600" dirty="0" err="1"/>
              <a:t>berhasil</a:t>
            </a:r>
            <a:r>
              <a:rPr lang="en-ID" sz="1600" dirty="0"/>
              <a:t> di-extract</a:t>
            </a:r>
          </a:p>
          <a:p>
            <a:pPr lvl="1">
              <a:buFont typeface="Courier New" panose="02070309020205020404" pitchFamily="49" charset="0"/>
              <a:buChar char="o"/>
            </a:pPr>
            <a:r>
              <a:rPr lang="en-ID" sz="1600" dirty="0" err="1"/>
              <a:t>Meningkatkan</a:t>
            </a:r>
            <a:r>
              <a:rPr lang="en-ID" sz="1600" dirty="0"/>
              <a:t> </a:t>
            </a:r>
            <a:r>
              <a:rPr lang="en-ID" sz="1600" dirty="0" err="1"/>
              <a:t>performa</a:t>
            </a:r>
            <a:r>
              <a:rPr lang="en-ID" sz="1600" dirty="0"/>
              <a:t> </a:t>
            </a:r>
            <a:r>
              <a:rPr lang="en-ID" sz="1600" dirty="0" err="1"/>
              <a:t>dari</a:t>
            </a:r>
            <a:r>
              <a:rPr lang="en-ID" sz="1600" dirty="0"/>
              <a:t> model </a:t>
            </a:r>
            <a:r>
              <a:rPr lang="en-ID" sz="1600" dirty="0" err="1"/>
              <a:t>karena</a:t>
            </a:r>
            <a:r>
              <a:rPr lang="en-ID" sz="1600" dirty="0"/>
              <a:t> conv. filter </a:t>
            </a:r>
            <a:r>
              <a:rPr lang="en-ID" sz="1600" dirty="0" err="1"/>
              <a:t>akan</a:t>
            </a:r>
            <a:r>
              <a:rPr lang="en-ID" sz="1600" dirty="0"/>
              <a:t> </a:t>
            </a:r>
            <a:r>
              <a:rPr lang="en-ID" sz="1600" dirty="0" err="1"/>
              <a:t>fokus</a:t>
            </a:r>
            <a:r>
              <a:rPr lang="en-ID" sz="1600" dirty="0"/>
              <a:t> pada </a:t>
            </a:r>
            <a:r>
              <a:rPr lang="en-ID" sz="1600" dirty="0" err="1"/>
              <a:t>informasi</a:t>
            </a:r>
            <a:r>
              <a:rPr lang="en-ID" sz="1600" dirty="0"/>
              <a:t> yang </a:t>
            </a:r>
            <a:r>
              <a:rPr lang="en-ID" sz="1600" dirty="0" err="1"/>
              <a:t>sebenarnya</a:t>
            </a:r>
            <a:r>
              <a:rPr lang="en-ID" sz="1600" dirty="0"/>
              <a:t> </a:t>
            </a:r>
            <a:r>
              <a:rPr lang="en-ID" sz="1600" dirty="0" err="1"/>
              <a:t>yaitu</a:t>
            </a:r>
            <a:r>
              <a:rPr lang="en-ID" sz="1600" dirty="0"/>
              <a:t> yang </a:t>
            </a:r>
            <a:r>
              <a:rPr lang="en-ID" sz="1600" dirty="0" err="1"/>
              <a:t>berada</a:t>
            </a:r>
            <a:r>
              <a:rPr lang="en-ID" sz="1600" dirty="0"/>
              <a:t> </a:t>
            </a:r>
            <a:r>
              <a:rPr lang="en-ID" sz="1600" dirty="0" err="1"/>
              <a:t>diantara</a:t>
            </a:r>
            <a:r>
              <a:rPr lang="en-ID" sz="1600" dirty="0"/>
              <a:t> zero padding </a:t>
            </a:r>
            <a:r>
              <a:rPr lang="en-ID" sz="1600" dirty="0" err="1"/>
              <a:t>tersebut</a:t>
            </a:r>
            <a:endParaRPr lang="en-ID" sz="1600" dirty="0"/>
          </a:p>
        </p:txBody>
      </p:sp>
      <p:pic>
        <p:nvPicPr>
          <p:cNvPr id="3074" name="Picture 2" descr="What is “padding” in Convolutional Neural Network? | by Ting-Hao Chen |  Machine Learning Notes | Medium">
            <a:extLst>
              <a:ext uri="{FF2B5EF4-FFF2-40B4-BE49-F238E27FC236}">
                <a16:creationId xmlns:a16="http://schemas.microsoft.com/office/drawing/2014/main" id="{CE8F5CCD-2AC0-4E94-9D10-6236550B19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8" r="2" b="2755"/>
          <a:stretch/>
        </p:blipFill>
        <p:spPr bwMode="auto">
          <a:xfrm>
            <a:off x="8241320" y="2093976"/>
            <a:ext cx="3375402" cy="350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26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3602</TotalTime>
  <Words>852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Convolutional Neural Network</vt:lpstr>
      <vt:lpstr>The Problem</vt:lpstr>
      <vt:lpstr>Convolutional Neural Network</vt:lpstr>
      <vt:lpstr>ANN vs CNN</vt:lpstr>
      <vt:lpstr>Convolutional Neural Network</vt:lpstr>
      <vt:lpstr>Feature Extraction Layer</vt:lpstr>
      <vt:lpstr>Convolutional Layer (Conv. Layer)</vt:lpstr>
      <vt:lpstr>Stride</vt:lpstr>
      <vt:lpstr>Padding</vt:lpstr>
      <vt:lpstr>Pooling Layer</vt:lpstr>
      <vt:lpstr>Pooling Layer</vt:lpstr>
      <vt:lpstr>Fully-Connected Layer (FC Layer)</vt:lpstr>
      <vt:lpstr>Underfit VS Overfit</vt:lpstr>
      <vt:lpstr>Dropout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Parameterized Learning</dc:title>
  <dc:creator>Yufis Azhar</dc:creator>
  <cp:lastModifiedBy>yufisazhar</cp:lastModifiedBy>
  <cp:revision>66</cp:revision>
  <dcterms:created xsi:type="dcterms:W3CDTF">2019-10-31T08:28:12Z</dcterms:created>
  <dcterms:modified xsi:type="dcterms:W3CDTF">2021-11-07T12:05:12Z</dcterms:modified>
</cp:coreProperties>
</file>