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6858000" cy="9144000"/>
  <p:embeddedFontLst>
    <p:embeddedFont>
      <p:font typeface="Glacial Indifference Bold" charset="1" panose="00000800000000000000"/>
      <p:regular r:id="rId12"/>
    </p:embeddedFont>
    <p:embeddedFont>
      <p:font typeface="Glacial Indifference" charset="1" panose="00000000000000000000"/>
      <p:regular r:id="rId13"/>
    </p:embeddedFont>
    <p:embeddedFont>
      <p:font typeface="Canva Sans Bold" charset="1" panose="020B0803030501040103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15.png" Type="http://schemas.openxmlformats.org/officeDocument/2006/relationships/image"/><Relationship Id="rId7" Target="../media/image16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png" Type="http://schemas.openxmlformats.org/officeDocument/2006/relationships/image"/><Relationship Id="rId11" Target="../media/image16.svg" Type="http://schemas.openxmlformats.org/officeDocument/2006/relationships/image"/><Relationship Id="rId12" Target="../media/image27.png" Type="http://schemas.openxmlformats.org/officeDocument/2006/relationships/image"/><Relationship Id="rId13" Target="../media/image28.svg" Type="http://schemas.openxmlformats.org/officeDocument/2006/relationships/image"/><Relationship Id="rId14" Target="../media/image29.png" Type="http://schemas.openxmlformats.org/officeDocument/2006/relationships/image"/><Relationship Id="rId15" Target="../media/image30.png" Type="http://schemas.openxmlformats.org/officeDocument/2006/relationships/image"/><Relationship Id="rId2" Target="../media/image19.png" Type="http://schemas.openxmlformats.org/officeDocument/2006/relationships/image"/><Relationship Id="rId3" Target="../media/image20.svg" Type="http://schemas.openxmlformats.org/officeDocument/2006/relationships/image"/><Relationship Id="rId4" Target="../media/image21.png" Type="http://schemas.openxmlformats.org/officeDocument/2006/relationships/image"/><Relationship Id="rId5" Target="../media/image22.svg" Type="http://schemas.openxmlformats.org/officeDocument/2006/relationships/image"/><Relationship Id="rId6" Target="../media/image23.png" Type="http://schemas.openxmlformats.org/officeDocument/2006/relationships/image"/><Relationship Id="rId7" Target="../media/image24.svg" Type="http://schemas.openxmlformats.org/officeDocument/2006/relationships/image"/><Relationship Id="rId8" Target="../media/image25.png" Type="http://schemas.openxmlformats.org/officeDocument/2006/relationships/image"/><Relationship Id="rId9" Target="../media/image26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1.png" Type="http://schemas.openxmlformats.org/officeDocument/2006/relationships/image"/><Relationship Id="rId3" Target="../media/image32.svg" Type="http://schemas.openxmlformats.org/officeDocument/2006/relationships/image"/><Relationship Id="rId4" Target="../media/image33.png" Type="http://schemas.openxmlformats.org/officeDocument/2006/relationships/image"/><Relationship Id="rId5" Target="../media/image34.svg" Type="http://schemas.openxmlformats.org/officeDocument/2006/relationships/image"/><Relationship Id="rId6" Target="../media/image35.png" Type="http://schemas.openxmlformats.org/officeDocument/2006/relationships/image"/><Relationship Id="rId7" Target="../media/image36.svg" Type="http://schemas.openxmlformats.org/officeDocument/2006/relationships/image"/><Relationship Id="rId8" Target="../media/image37.png" Type="http://schemas.openxmlformats.org/officeDocument/2006/relationships/image"/><Relationship Id="rId9" Target="../media/image3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939515" y="6668606"/>
            <a:ext cx="5348485" cy="3618394"/>
            <a:chOff x="0" y="0"/>
            <a:chExt cx="1408655" cy="95299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08655" cy="952993"/>
            </a:xfrm>
            <a:custGeom>
              <a:avLst/>
              <a:gdLst/>
              <a:ahLst/>
              <a:cxnLst/>
              <a:rect r="r" b="b" t="t" l="l"/>
              <a:pathLst>
                <a:path h="952993" w="1408655">
                  <a:moveTo>
                    <a:pt x="0" y="0"/>
                  </a:moveTo>
                  <a:lnTo>
                    <a:pt x="1408655" y="0"/>
                  </a:lnTo>
                  <a:lnTo>
                    <a:pt x="1408655" y="952993"/>
                  </a:lnTo>
                  <a:lnTo>
                    <a:pt x="0" y="952993"/>
                  </a:lnTo>
                  <a:close/>
                </a:path>
              </a:pathLst>
            </a:custGeom>
            <a:solidFill>
              <a:srgbClr val="E4E4E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408655" cy="9910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5153940" y="8293241"/>
            <a:ext cx="1197794" cy="1093259"/>
          </a:xfrm>
          <a:custGeom>
            <a:avLst/>
            <a:gdLst/>
            <a:ahLst/>
            <a:cxnLst/>
            <a:rect r="r" b="b" t="t" l="l"/>
            <a:pathLst>
              <a:path h="1093259" w="1197794">
                <a:moveTo>
                  <a:pt x="0" y="0"/>
                </a:moveTo>
                <a:lnTo>
                  <a:pt x="1197794" y="0"/>
                </a:lnTo>
                <a:lnTo>
                  <a:pt x="1197794" y="1093259"/>
                </a:lnTo>
                <a:lnTo>
                  <a:pt x="0" y="10932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183514" y="2901658"/>
            <a:ext cx="1327633" cy="1327633"/>
          </a:xfrm>
          <a:custGeom>
            <a:avLst/>
            <a:gdLst/>
            <a:ahLst/>
            <a:cxnLst/>
            <a:rect r="r" b="b" t="t" l="l"/>
            <a:pathLst>
              <a:path h="1327633" w="1327633">
                <a:moveTo>
                  <a:pt x="0" y="0"/>
                </a:moveTo>
                <a:lnTo>
                  <a:pt x="1327633" y="0"/>
                </a:lnTo>
                <a:lnTo>
                  <a:pt x="1327633" y="1327633"/>
                </a:lnTo>
                <a:lnTo>
                  <a:pt x="0" y="132763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1747072" y="-2408128"/>
            <a:ext cx="5973602" cy="5973602"/>
          </a:xfrm>
          <a:custGeom>
            <a:avLst/>
            <a:gdLst/>
            <a:ahLst/>
            <a:cxnLst/>
            <a:rect r="r" b="b" t="t" l="l"/>
            <a:pathLst>
              <a:path h="5973602" w="5973602">
                <a:moveTo>
                  <a:pt x="0" y="0"/>
                </a:moveTo>
                <a:lnTo>
                  <a:pt x="5973602" y="0"/>
                </a:lnTo>
                <a:lnTo>
                  <a:pt x="5973602" y="5973602"/>
                </a:lnTo>
                <a:lnTo>
                  <a:pt x="0" y="597360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5351247" y="4400741"/>
            <a:ext cx="803180" cy="742759"/>
            <a:chOff x="0" y="0"/>
            <a:chExt cx="211537" cy="19562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11537" cy="195624"/>
            </a:xfrm>
            <a:custGeom>
              <a:avLst/>
              <a:gdLst/>
              <a:ahLst/>
              <a:cxnLst/>
              <a:rect r="r" b="b" t="t" l="l"/>
              <a:pathLst>
                <a:path h="195624" w="211537">
                  <a:moveTo>
                    <a:pt x="0" y="0"/>
                  </a:moveTo>
                  <a:lnTo>
                    <a:pt x="211537" y="0"/>
                  </a:lnTo>
                  <a:lnTo>
                    <a:pt x="211537" y="195624"/>
                  </a:lnTo>
                  <a:lnTo>
                    <a:pt x="0" y="195624"/>
                  </a:lnTo>
                  <a:close/>
                </a:path>
              </a:pathLst>
            </a:custGeom>
            <a:solidFill>
              <a:srgbClr val="5DA295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11537" cy="2337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0" y="0"/>
            <a:ext cx="619741" cy="2934068"/>
            <a:chOff x="0" y="0"/>
            <a:chExt cx="163224" cy="772759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63224" cy="772759"/>
            </a:xfrm>
            <a:custGeom>
              <a:avLst/>
              <a:gdLst/>
              <a:ahLst/>
              <a:cxnLst/>
              <a:rect r="r" b="b" t="t" l="l"/>
              <a:pathLst>
                <a:path h="772759" w="163224">
                  <a:moveTo>
                    <a:pt x="0" y="0"/>
                  </a:moveTo>
                  <a:lnTo>
                    <a:pt x="163224" y="0"/>
                  </a:lnTo>
                  <a:lnTo>
                    <a:pt x="163224" y="772759"/>
                  </a:lnTo>
                  <a:lnTo>
                    <a:pt x="0" y="772759"/>
                  </a:lnTo>
                  <a:close/>
                </a:path>
              </a:pathLst>
            </a:custGeom>
            <a:solidFill>
              <a:srgbClr val="5DA295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163224" cy="8108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0" y="2933707"/>
            <a:ext cx="619741" cy="1004046"/>
            <a:chOff x="0" y="0"/>
            <a:chExt cx="163224" cy="26444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63224" cy="264440"/>
            </a:xfrm>
            <a:custGeom>
              <a:avLst/>
              <a:gdLst/>
              <a:ahLst/>
              <a:cxnLst/>
              <a:rect r="r" b="b" t="t" l="l"/>
              <a:pathLst>
                <a:path h="264440" w="163224">
                  <a:moveTo>
                    <a:pt x="0" y="0"/>
                  </a:moveTo>
                  <a:lnTo>
                    <a:pt x="163224" y="0"/>
                  </a:lnTo>
                  <a:lnTo>
                    <a:pt x="163224" y="264440"/>
                  </a:lnTo>
                  <a:lnTo>
                    <a:pt x="0" y="264440"/>
                  </a:lnTo>
                  <a:close/>
                </a:path>
              </a:pathLst>
            </a:custGeom>
            <a:solidFill>
              <a:srgbClr val="BFDDD2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163224" cy="3025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0" y="6668606"/>
            <a:ext cx="12939515" cy="3618394"/>
            <a:chOff x="0" y="0"/>
            <a:chExt cx="3407938" cy="952993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407938" cy="952993"/>
            </a:xfrm>
            <a:custGeom>
              <a:avLst/>
              <a:gdLst/>
              <a:ahLst/>
              <a:cxnLst/>
              <a:rect r="r" b="b" t="t" l="l"/>
              <a:pathLst>
                <a:path h="952993" w="3407938">
                  <a:moveTo>
                    <a:pt x="0" y="0"/>
                  </a:moveTo>
                  <a:lnTo>
                    <a:pt x="3407938" y="0"/>
                  </a:lnTo>
                  <a:lnTo>
                    <a:pt x="3407938" y="952993"/>
                  </a:lnTo>
                  <a:lnTo>
                    <a:pt x="0" y="952993"/>
                  </a:lnTo>
                  <a:close/>
                </a:path>
              </a:pathLst>
            </a:custGeom>
            <a:solidFill>
              <a:srgbClr val="5DA295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3407938" cy="9910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967885" y="7117855"/>
            <a:ext cx="143103" cy="2691310"/>
            <a:chOff x="0" y="0"/>
            <a:chExt cx="37690" cy="708822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37690" cy="708822"/>
            </a:xfrm>
            <a:custGeom>
              <a:avLst/>
              <a:gdLst/>
              <a:ahLst/>
              <a:cxnLst/>
              <a:rect r="r" b="b" t="t" l="l"/>
              <a:pathLst>
                <a:path h="708822" w="37690">
                  <a:moveTo>
                    <a:pt x="0" y="0"/>
                  </a:moveTo>
                  <a:lnTo>
                    <a:pt x="37690" y="0"/>
                  </a:lnTo>
                  <a:lnTo>
                    <a:pt x="37690" y="708822"/>
                  </a:lnTo>
                  <a:lnTo>
                    <a:pt x="0" y="708822"/>
                  </a:lnTo>
                  <a:close/>
                </a:path>
              </a:pathLst>
            </a:custGeom>
            <a:solidFill>
              <a:srgbClr val="BFDDD2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37690" cy="7469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1967885" y="2430997"/>
            <a:ext cx="12927906" cy="42376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378"/>
              </a:lnSpc>
            </a:pPr>
            <a:r>
              <a:rPr lang="en-US" sz="7100" b="true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PERBANDINGAN ALGORITMA A-STAR, DIJKSTRA, DAN BFS UNTUK PATHFINDING NPC PADA GAME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2676921" y="8516338"/>
            <a:ext cx="8542288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PROGRAM STUDI INFORMATIKA 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967885" y="1341590"/>
            <a:ext cx="8718655" cy="936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99"/>
              </a:lnSpc>
            </a:pPr>
            <a:r>
              <a:rPr lang="en-US" b="true" sz="5499" spc="439">
                <a:solidFill>
                  <a:srgbClr val="5DA295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RISET INFORMATIKA D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2676921" y="7078451"/>
            <a:ext cx="8542288" cy="688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 b="true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Muhammad Bintang Nugraha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2676921" y="7850223"/>
            <a:ext cx="3755428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NPM : 21081010071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2676921" y="9182453"/>
            <a:ext cx="1455625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 b="true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2024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5421953"/>
            <a:ext cx="18288000" cy="4865047"/>
            <a:chOff x="0" y="0"/>
            <a:chExt cx="4816593" cy="128132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1281329"/>
            </a:xfrm>
            <a:custGeom>
              <a:avLst/>
              <a:gdLst/>
              <a:ahLst/>
              <a:cxnLst/>
              <a:rect r="r" b="b" t="t" l="l"/>
              <a:pathLst>
                <a:path h="1281329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281329"/>
                  </a:lnTo>
                  <a:lnTo>
                    <a:pt x="0" y="1281329"/>
                  </a:lnTo>
                  <a:close/>
                </a:path>
              </a:pathLst>
            </a:custGeom>
            <a:solidFill>
              <a:srgbClr val="5DA29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131942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0"/>
            <a:ext cx="18288000" cy="213565"/>
            <a:chOff x="0" y="0"/>
            <a:chExt cx="4816593" cy="5624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816592" cy="56248"/>
            </a:xfrm>
            <a:custGeom>
              <a:avLst/>
              <a:gdLst/>
              <a:ahLst/>
              <a:cxnLst/>
              <a:rect r="r" b="b" t="t" l="l"/>
              <a:pathLst>
                <a:path h="5624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56248"/>
                  </a:lnTo>
                  <a:lnTo>
                    <a:pt x="0" y="56248"/>
                  </a:lnTo>
                  <a:close/>
                </a:path>
              </a:pathLst>
            </a:custGeom>
            <a:solidFill>
              <a:srgbClr val="BFDDD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816593" cy="943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6564000" y="8834437"/>
            <a:ext cx="955170" cy="7620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6299"/>
              </a:lnSpc>
            </a:pPr>
            <a:r>
              <a:rPr lang="en-US" b="true" sz="4499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02</a:t>
            </a:r>
          </a:p>
        </p:txBody>
      </p:sp>
      <p:sp>
        <p:nvSpPr>
          <p:cNvPr name="AutoShape 9" id="9"/>
          <p:cNvSpPr/>
          <p:nvPr/>
        </p:nvSpPr>
        <p:spPr>
          <a:xfrm>
            <a:off x="16564000" y="8877554"/>
            <a:ext cx="0" cy="761492"/>
          </a:xfrm>
          <a:prstGeom prst="line">
            <a:avLst/>
          </a:prstGeom>
          <a:ln cap="flat" w="95250">
            <a:solidFill>
              <a:srgbClr val="BFDDD2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0" id="10"/>
          <p:cNvGrpSpPr/>
          <p:nvPr/>
        </p:nvGrpSpPr>
        <p:grpSpPr>
          <a:xfrm rot="0">
            <a:off x="8741325" y="1896585"/>
            <a:ext cx="7219424" cy="6493831"/>
            <a:chOff x="0" y="0"/>
            <a:chExt cx="1901412" cy="1710309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901412" cy="1710309"/>
            </a:xfrm>
            <a:custGeom>
              <a:avLst/>
              <a:gdLst/>
              <a:ahLst/>
              <a:cxnLst/>
              <a:rect r="r" b="b" t="t" l="l"/>
              <a:pathLst>
                <a:path h="1710309" w="1901412">
                  <a:moveTo>
                    <a:pt x="0" y="0"/>
                  </a:moveTo>
                  <a:lnTo>
                    <a:pt x="1901412" y="0"/>
                  </a:lnTo>
                  <a:lnTo>
                    <a:pt x="1901412" y="1710309"/>
                  </a:lnTo>
                  <a:lnTo>
                    <a:pt x="0" y="1710309"/>
                  </a:lnTo>
                  <a:close/>
                </a:path>
              </a:pathLst>
            </a:custGeom>
            <a:solidFill>
              <a:srgbClr val="E4E4E4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1901412" cy="17484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540951" y="1888551"/>
            <a:ext cx="7200374" cy="6493831"/>
            <a:chOff x="0" y="0"/>
            <a:chExt cx="1896395" cy="1710309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896395" cy="1710309"/>
            </a:xfrm>
            <a:custGeom>
              <a:avLst/>
              <a:gdLst/>
              <a:ahLst/>
              <a:cxnLst/>
              <a:rect r="r" b="b" t="t" l="l"/>
              <a:pathLst>
                <a:path h="1710309" w="1896395">
                  <a:moveTo>
                    <a:pt x="0" y="0"/>
                  </a:moveTo>
                  <a:lnTo>
                    <a:pt x="1896395" y="0"/>
                  </a:lnTo>
                  <a:lnTo>
                    <a:pt x="1896395" y="1710309"/>
                  </a:lnTo>
                  <a:lnTo>
                    <a:pt x="0" y="1710309"/>
                  </a:lnTo>
                  <a:close/>
                </a:path>
              </a:pathLst>
            </a:custGeom>
            <a:solidFill>
              <a:srgbClr val="BFDDD2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1896395" cy="17484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632097" y="8513811"/>
            <a:ext cx="908854" cy="908854"/>
          </a:xfrm>
          <a:custGeom>
            <a:avLst/>
            <a:gdLst/>
            <a:ahLst/>
            <a:cxnLst/>
            <a:rect r="r" b="b" t="t" l="l"/>
            <a:pathLst>
              <a:path h="908854" w="908854">
                <a:moveTo>
                  <a:pt x="0" y="0"/>
                </a:moveTo>
                <a:lnTo>
                  <a:pt x="908854" y="0"/>
                </a:lnTo>
                <a:lnTo>
                  <a:pt x="908854" y="908855"/>
                </a:lnTo>
                <a:lnTo>
                  <a:pt x="0" y="9088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6217923" y="461390"/>
            <a:ext cx="3659497" cy="3659497"/>
          </a:xfrm>
          <a:custGeom>
            <a:avLst/>
            <a:gdLst/>
            <a:ahLst/>
            <a:cxnLst/>
            <a:rect r="r" b="b" t="t" l="l"/>
            <a:pathLst>
              <a:path h="3659497" w="3659497">
                <a:moveTo>
                  <a:pt x="0" y="0"/>
                </a:moveTo>
                <a:lnTo>
                  <a:pt x="3659497" y="0"/>
                </a:lnTo>
                <a:lnTo>
                  <a:pt x="3659497" y="3659496"/>
                </a:lnTo>
                <a:lnTo>
                  <a:pt x="0" y="365949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540951" y="9422666"/>
            <a:ext cx="2906260" cy="1659483"/>
          </a:xfrm>
          <a:custGeom>
            <a:avLst/>
            <a:gdLst/>
            <a:ahLst/>
            <a:cxnLst/>
            <a:rect r="r" b="b" t="t" l="l"/>
            <a:pathLst>
              <a:path h="1659483" w="2906260">
                <a:moveTo>
                  <a:pt x="0" y="0"/>
                </a:moveTo>
                <a:lnTo>
                  <a:pt x="2906260" y="0"/>
                </a:lnTo>
                <a:lnTo>
                  <a:pt x="2906260" y="1659482"/>
                </a:lnTo>
                <a:lnTo>
                  <a:pt x="0" y="165948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-8459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2436787" y="3770691"/>
            <a:ext cx="6119839" cy="2184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Apa saja kelebihan dan kekurangan masing-masing algoritma dalam lingkungan game dengan tingkat kompleksitas yang berbeda (misalnya, peta besar, rintangan dinamis, atau perubahan lingkungan)?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540951" y="561401"/>
            <a:ext cx="7219424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b="true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Rumusan Masalah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2423549" y="2075577"/>
            <a:ext cx="6119839" cy="1308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Bagaimana performa algoritma A-Star, Dijkstra, dan BFS dibandingkan dalam konteks pathfinding NPC pada game?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638711" y="2381647"/>
            <a:ext cx="798076" cy="7219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79"/>
              </a:lnSpc>
            </a:pPr>
            <a:r>
              <a:rPr lang="en-US" sz="4199" b="true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01.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1429915" y="8963025"/>
            <a:ext cx="4752692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b="true" sz="3000" spc="300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RISET INFORMATIKA 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2423549" y="6363097"/>
            <a:ext cx="6106601" cy="1746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Bagaimana pengaruh struktur peta (misalnya, grid-based, node-based) dan parameter heuristik terhadap kinerja masing-masing algoritma?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638711" y="4413471"/>
            <a:ext cx="798076" cy="7219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79"/>
              </a:lnSpc>
            </a:pPr>
            <a:r>
              <a:rPr lang="en-US" sz="4199" b="true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02.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625474" y="6755699"/>
            <a:ext cx="798076" cy="7219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79"/>
              </a:lnSpc>
            </a:pPr>
            <a:r>
              <a:rPr lang="en-US" sz="4199" b="true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03.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8741325" y="561401"/>
            <a:ext cx="7219424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b="true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Research Gap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9571688" y="2268916"/>
            <a:ext cx="6119839" cy="2622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Penelitian sebelumnya cenderung fokus pada performa satu atau dua algoritma saja (misalnya, A-Star atau Dijkstra), tetapi belum mengkaji perbandingan langsung ketiganya dalam satu studi.</a:t>
            </a:r>
          </a:p>
          <a:p>
            <a:pPr algn="l">
              <a:lnSpc>
                <a:spcPts val="3500"/>
              </a:lnSpc>
            </a:pPr>
          </a:p>
        </p:txBody>
      </p:sp>
      <p:sp>
        <p:nvSpPr>
          <p:cNvPr name="TextBox 29" id="29"/>
          <p:cNvSpPr txBox="true"/>
          <p:nvPr/>
        </p:nvSpPr>
        <p:spPr>
          <a:xfrm rot="0">
            <a:off x="8773612" y="2886770"/>
            <a:ext cx="798076" cy="7219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79"/>
              </a:lnSpc>
            </a:pPr>
            <a:r>
              <a:rPr lang="en-US" sz="4199" b="true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01.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9558450" y="5086350"/>
            <a:ext cx="6106601" cy="3060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Kebanyakan studi menguji algoritma dalam lingkungan statis atau sederhana, sehingga belum mempertimbangkan faktor kompleksitas seperti perubahan lingkungan (dynamic environment) yang sering terjadi pada game.</a:t>
            </a:r>
          </a:p>
          <a:p>
            <a:pPr algn="l">
              <a:lnSpc>
                <a:spcPts val="3500"/>
              </a:lnSpc>
            </a:pPr>
          </a:p>
        </p:txBody>
      </p:sp>
      <p:sp>
        <p:nvSpPr>
          <p:cNvPr name="TextBox 31" id="31"/>
          <p:cNvSpPr txBox="true"/>
          <p:nvPr/>
        </p:nvSpPr>
        <p:spPr>
          <a:xfrm rot="0">
            <a:off x="8773612" y="6016387"/>
            <a:ext cx="798076" cy="7219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79"/>
              </a:lnSpc>
            </a:pPr>
            <a:r>
              <a:rPr lang="en-US" sz="4199" b="true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02.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002049" y="6833950"/>
            <a:ext cx="5973602" cy="5973602"/>
          </a:xfrm>
          <a:custGeom>
            <a:avLst/>
            <a:gdLst/>
            <a:ahLst/>
            <a:cxnLst/>
            <a:rect r="r" b="b" t="t" l="l"/>
            <a:pathLst>
              <a:path h="5973602" w="5973602">
                <a:moveTo>
                  <a:pt x="0" y="0"/>
                </a:moveTo>
                <a:lnTo>
                  <a:pt x="5973601" y="0"/>
                </a:lnTo>
                <a:lnTo>
                  <a:pt x="5973601" y="5973602"/>
                </a:lnTo>
                <a:lnTo>
                  <a:pt x="0" y="59736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10073435"/>
            <a:ext cx="18288000" cy="213565"/>
            <a:chOff x="0" y="0"/>
            <a:chExt cx="4816593" cy="5624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56248"/>
            </a:xfrm>
            <a:custGeom>
              <a:avLst/>
              <a:gdLst/>
              <a:ahLst/>
              <a:cxnLst/>
              <a:rect r="r" b="b" t="t" l="l"/>
              <a:pathLst>
                <a:path h="5624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56248"/>
                  </a:lnTo>
                  <a:lnTo>
                    <a:pt x="0" y="56248"/>
                  </a:lnTo>
                  <a:close/>
                </a:path>
              </a:pathLst>
            </a:custGeom>
            <a:solidFill>
              <a:srgbClr val="5DA295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816593" cy="943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0" y="0"/>
            <a:ext cx="18288000" cy="213565"/>
            <a:chOff x="0" y="0"/>
            <a:chExt cx="4816593" cy="5624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816592" cy="56248"/>
            </a:xfrm>
            <a:custGeom>
              <a:avLst/>
              <a:gdLst/>
              <a:ahLst/>
              <a:cxnLst/>
              <a:rect r="r" b="b" t="t" l="l"/>
              <a:pathLst>
                <a:path h="5624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56248"/>
                  </a:lnTo>
                  <a:lnTo>
                    <a:pt x="0" y="56248"/>
                  </a:lnTo>
                  <a:close/>
                </a:path>
              </a:pathLst>
            </a:custGeom>
            <a:solidFill>
              <a:srgbClr val="BFDDD2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4816593" cy="943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6564000" y="8834437"/>
            <a:ext cx="955170" cy="7620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6299"/>
              </a:lnSpc>
            </a:pPr>
            <a:r>
              <a:rPr lang="en-US" b="true" sz="4499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03</a:t>
            </a:r>
          </a:p>
        </p:txBody>
      </p:sp>
      <p:sp>
        <p:nvSpPr>
          <p:cNvPr name="AutoShape 10" id="10"/>
          <p:cNvSpPr/>
          <p:nvPr/>
        </p:nvSpPr>
        <p:spPr>
          <a:xfrm>
            <a:off x="16564000" y="8877554"/>
            <a:ext cx="0" cy="761492"/>
          </a:xfrm>
          <a:prstGeom prst="line">
            <a:avLst/>
          </a:prstGeom>
          <a:ln cap="flat" w="95250">
            <a:solidFill>
              <a:srgbClr val="5DA29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16893853" y="567841"/>
            <a:ext cx="1082627" cy="1082627"/>
          </a:xfrm>
          <a:custGeom>
            <a:avLst/>
            <a:gdLst/>
            <a:ahLst/>
            <a:cxnLst/>
            <a:rect r="r" b="b" t="t" l="l"/>
            <a:pathLst>
              <a:path h="1082627" w="1082627">
                <a:moveTo>
                  <a:pt x="0" y="0"/>
                </a:moveTo>
                <a:lnTo>
                  <a:pt x="1082626" y="0"/>
                </a:lnTo>
                <a:lnTo>
                  <a:pt x="1082626" y="1082627"/>
                </a:lnTo>
                <a:lnTo>
                  <a:pt x="0" y="108262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621623" y="768453"/>
            <a:ext cx="4773511" cy="8210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sz="4800" b="true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Mind Mapping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1429915" y="8963025"/>
            <a:ext cx="4752692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b="true" sz="3000" spc="300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RISET INFORMATIKA 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621623" y="1477057"/>
            <a:ext cx="16813543" cy="7096784"/>
            <a:chOff x="0" y="0"/>
            <a:chExt cx="22418057" cy="9462379"/>
          </a:xfrm>
        </p:grpSpPr>
        <p:sp>
          <p:nvSpPr>
            <p:cNvPr name="AutoShape 15" id="15"/>
            <p:cNvSpPr/>
            <p:nvPr/>
          </p:nvSpPr>
          <p:spPr>
            <a:xfrm flipH="true" flipV="true">
              <a:off x="13988288" y="3179344"/>
              <a:ext cx="1001677" cy="926440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arrow" len="sm" w="med"/>
            </a:ln>
          </p:spPr>
        </p:sp>
        <p:sp>
          <p:nvSpPr>
            <p:cNvPr name="AutoShape 16" id="16"/>
            <p:cNvSpPr/>
            <p:nvPr/>
          </p:nvSpPr>
          <p:spPr>
            <a:xfrm flipH="true">
              <a:off x="14394600" y="5389556"/>
              <a:ext cx="595365" cy="711066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arrow" len="sm" w="med"/>
            </a:ln>
          </p:spPr>
        </p:sp>
        <p:sp>
          <p:nvSpPr>
            <p:cNvPr name="AutoShape 17" id="17"/>
            <p:cNvSpPr/>
            <p:nvPr/>
          </p:nvSpPr>
          <p:spPr>
            <a:xfrm flipV="true">
              <a:off x="16522300" y="3384089"/>
              <a:ext cx="771016" cy="565775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arrow" len="sm" w="med"/>
            </a:ln>
          </p:spPr>
        </p:sp>
        <p:grpSp>
          <p:nvGrpSpPr>
            <p:cNvPr name="Group 18" id="18"/>
            <p:cNvGrpSpPr/>
            <p:nvPr/>
          </p:nvGrpSpPr>
          <p:grpSpPr>
            <a:xfrm rot="0">
              <a:off x="14394600" y="3745144"/>
              <a:ext cx="2559815" cy="1831572"/>
              <a:chOff x="0" y="0"/>
              <a:chExt cx="505642" cy="361792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505642" cy="361792"/>
              </a:xfrm>
              <a:custGeom>
                <a:avLst/>
                <a:gdLst/>
                <a:ahLst/>
                <a:cxnLst/>
                <a:rect r="r" b="b" t="t" l="l"/>
                <a:pathLst>
                  <a:path h="361792" w="505642">
                    <a:moveTo>
                      <a:pt x="180896" y="0"/>
                    </a:moveTo>
                    <a:lnTo>
                      <a:pt x="324746" y="0"/>
                    </a:lnTo>
                    <a:cubicBezTo>
                      <a:pt x="424652" y="0"/>
                      <a:pt x="505642" y="80990"/>
                      <a:pt x="505642" y="180896"/>
                    </a:cubicBezTo>
                    <a:lnTo>
                      <a:pt x="505642" y="180896"/>
                    </a:lnTo>
                    <a:cubicBezTo>
                      <a:pt x="505642" y="228873"/>
                      <a:pt x="486584" y="274884"/>
                      <a:pt x="452659" y="308809"/>
                    </a:cubicBezTo>
                    <a:cubicBezTo>
                      <a:pt x="418735" y="342733"/>
                      <a:pt x="372723" y="361792"/>
                      <a:pt x="324746" y="361792"/>
                    </a:cubicBezTo>
                    <a:lnTo>
                      <a:pt x="180896" y="361792"/>
                    </a:lnTo>
                    <a:cubicBezTo>
                      <a:pt x="80990" y="361792"/>
                      <a:pt x="0" y="280802"/>
                      <a:pt x="0" y="180896"/>
                    </a:cubicBezTo>
                    <a:lnTo>
                      <a:pt x="0" y="180896"/>
                    </a:lnTo>
                    <a:cubicBezTo>
                      <a:pt x="0" y="80990"/>
                      <a:pt x="80990" y="0"/>
                      <a:pt x="180896" y="0"/>
                    </a:cubicBezTo>
                    <a:close/>
                  </a:path>
                </a:pathLst>
              </a:custGeom>
              <a:solidFill>
                <a:srgbClr val="5DA295"/>
              </a:solidFill>
            </p:spPr>
          </p:sp>
          <p:sp>
            <p:nvSpPr>
              <p:cNvPr name="TextBox 20" id="20"/>
              <p:cNvSpPr txBox="true"/>
              <p:nvPr/>
            </p:nvSpPr>
            <p:spPr>
              <a:xfrm>
                <a:off x="0" y="-57150"/>
                <a:ext cx="505642" cy="41894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4899"/>
                  </a:lnSpc>
                </a:pPr>
                <a:r>
                  <a:rPr lang="en-US" b="true" sz="3499">
                    <a:solidFill>
                      <a:srgbClr val="000000"/>
                    </a:solidFill>
                    <a:latin typeface="Canva Sans Bold"/>
                    <a:ea typeface="Canva Sans Bold"/>
                    <a:cs typeface="Canva Sans Bold"/>
                    <a:sym typeface="Canva Sans Bold"/>
                  </a:rPr>
                  <a:t>Game</a:t>
                </a:r>
              </a:p>
            </p:txBody>
          </p:sp>
        </p:grpSp>
        <p:sp>
          <p:nvSpPr>
            <p:cNvPr name="AutoShape 21" id="21"/>
            <p:cNvSpPr/>
            <p:nvPr/>
          </p:nvSpPr>
          <p:spPr>
            <a:xfrm>
              <a:off x="16954415" y="4660930"/>
              <a:ext cx="607353" cy="0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arrow" len="sm" w="med"/>
            </a:ln>
          </p:spPr>
        </p:sp>
        <p:grpSp>
          <p:nvGrpSpPr>
            <p:cNvPr name="Group 22" id="22"/>
            <p:cNvGrpSpPr/>
            <p:nvPr/>
          </p:nvGrpSpPr>
          <p:grpSpPr>
            <a:xfrm rot="0">
              <a:off x="17561768" y="3949864"/>
              <a:ext cx="2321251" cy="1422132"/>
              <a:chOff x="0" y="0"/>
              <a:chExt cx="458519" cy="280915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458519" cy="280915"/>
              </a:xfrm>
              <a:custGeom>
                <a:avLst/>
                <a:gdLst/>
                <a:ahLst/>
                <a:cxnLst/>
                <a:rect r="r" b="b" t="t" l="l"/>
                <a:pathLst>
                  <a:path h="280915" w="458519">
                    <a:moveTo>
                      <a:pt x="140457" y="0"/>
                    </a:moveTo>
                    <a:lnTo>
                      <a:pt x="318061" y="0"/>
                    </a:lnTo>
                    <a:cubicBezTo>
                      <a:pt x="355313" y="0"/>
                      <a:pt x="391039" y="14798"/>
                      <a:pt x="417380" y="41139"/>
                    </a:cubicBezTo>
                    <a:cubicBezTo>
                      <a:pt x="443721" y="67480"/>
                      <a:pt x="458519" y="103206"/>
                      <a:pt x="458519" y="140457"/>
                    </a:cubicBezTo>
                    <a:lnTo>
                      <a:pt x="458519" y="140457"/>
                    </a:lnTo>
                    <a:cubicBezTo>
                      <a:pt x="458519" y="177709"/>
                      <a:pt x="443721" y="213435"/>
                      <a:pt x="417380" y="239776"/>
                    </a:cubicBezTo>
                    <a:cubicBezTo>
                      <a:pt x="391039" y="266117"/>
                      <a:pt x="355313" y="280915"/>
                      <a:pt x="318061" y="280915"/>
                    </a:cubicBezTo>
                    <a:lnTo>
                      <a:pt x="140457" y="280915"/>
                    </a:lnTo>
                    <a:cubicBezTo>
                      <a:pt x="103206" y="280915"/>
                      <a:pt x="67480" y="266117"/>
                      <a:pt x="41139" y="239776"/>
                    </a:cubicBezTo>
                    <a:cubicBezTo>
                      <a:pt x="14798" y="213435"/>
                      <a:pt x="0" y="177709"/>
                      <a:pt x="0" y="140457"/>
                    </a:cubicBezTo>
                    <a:lnTo>
                      <a:pt x="0" y="140457"/>
                    </a:lnTo>
                    <a:cubicBezTo>
                      <a:pt x="0" y="103206"/>
                      <a:pt x="14798" y="67480"/>
                      <a:pt x="41139" y="41139"/>
                    </a:cubicBezTo>
                    <a:cubicBezTo>
                      <a:pt x="67480" y="14798"/>
                      <a:pt x="103206" y="0"/>
                      <a:pt x="140457" y="0"/>
                    </a:cubicBezTo>
                    <a:close/>
                  </a:path>
                </a:pathLst>
              </a:custGeom>
              <a:solidFill>
                <a:srgbClr val="5DA295"/>
              </a:solidFill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0" y="-47625"/>
                <a:ext cx="458519" cy="32854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499"/>
                  </a:lnSpc>
                </a:pPr>
                <a:r>
                  <a:rPr lang="en-US" b="true" sz="2499">
                    <a:solidFill>
                      <a:srgbClr val="3A3A3A"/>
                    </a:solidFill>
                    <a:latin typeface="Canva Sans Bold"/>
                    <a:ea typeface="Canva Sans Bold"/>
                    <a:cs typeface="Canva Sans Bold"/>
                    <a:sym typeface="Canva Sans Bold"/>
                  </a:rPr>
                  <a:t>Game Engine</a:t>
                </a:r>
              </a:p>
            </p:txBody>
          </p:sp>
        </p:grpSp>
        <p:grpSp>
          <p:nvGrpSpPr>
            <p:cNvPr name="Group 25" id="25"/>
            <p:cNvGrpSpPr/>
            <p:nvPr/>
          </p:nvGrpSpPr>
          <p:grpSpPr>
            <a:xfrm rot="0">
              <a:off x="20582922" y="2468279"/>
              <a:ext cx="1710052" cy="1100910"/>
              <a:chOff x="0" y="0"/>
              <a:chExt cx="337788" cy="217464"/>
            </a:xfrm>
          </p:grpSpPr>
          <p:sp>
            <p:nvSpPr>
              <p:cNvPr name="Freeform 26" id="26"/>
              <p:cNvSpPr/>
              <p:nvPr/>
            </p:nvSpPr>
            <p:spPr>
              <a:xfrm flipH="false" flipV="false" rot="0">
                <a:off x="0" y="0"/>
                <a:ext cx="337788" cy="217464"/>
              </a:xfrm>
              <a:custGeom>
                <a:avLst/>
                <a:gdLst/>
                <a:ahLst/>
                <a:cxnLst/>
                <a:rect r="r" b="b" t="t" l="l"/>
                <a:pathLst>
                  <a:path h="217464" w="337788">
                    <a:moveTo>
                      <a:pt x="108732" y="0"/>
                    </a:moveTo>
                    <a:lnTo>
                      <a:pt x="229056" y="0"/>
                    </a:lnTo>
                    <a:cubicBezTo>
                      <a:pt x="257894" y="0"/>
                      <a:pt x="285550" y="11456"/>
                      <a:pt x="305941" y="31847"/>
                    </a:cubicBezTo>
                    <a:cubicBezTo>
                      <a:pt x="326332" y="52238"/>
                      <a:pt x="337788" y="79894"/>
                      <a:pt x="337788" y="108732"/>
                    </a:cubicBezTo>
                    <a:lnTo>
                      <a:pt x="337788" y="108732"/>
                    </a:lnTo>
                    <a:cubicBezTo>
                      <a:pt x="337788" y="137569"/>
                      <a:pt x="326332" y="165226"/>
                      <a:pt x="305941" y="185617"/>
                    </a:cubicBezTo>
                    <a:cubicBezTo>
                      <a:pt x="285550" y="206008"/>
                      <a:pt x="257894" y="217464"/>
                      <a:pt x="229056" y="217464"/>
                    </a:cubicBezTo>
                    <a:lnTo>
                      <a:pt x="108732" y="217464"/>
                    </a:lnTo>
                    <a:cubicBezTo>
                      <a:pt x="79894" y="217464"/>
                      <a:pt x="52238" y="206008"/>
                      <a:pt x="31847" y="185617"/>
                    </a:cubicBezTo>
                    <a:cubicBezTo>
                      <a:pt x="11456" y="165226"/>
                      <a:pt x="0" y="137569"/>
                      <a:pt x="0" y="108732"/>
                    </a:cubicBezTo>
                    <a:lnTo>
                      <a:pt x="0" y="108732"/>
                    </a:lnTo>
                    <a:cubicBezTo>
                      <a:pt x="0" y="79894"/>
                      <a:pt x="11456" y="52238"/>
                      <a:pt x="31847" y="31847"/>
                    </a:cubicBezTo>
                    <a:cubicBezTo>
                      <a:pt x="52238" y="11456"/>
                      <a:pt x="79894" y="0"/>
                      <a:pt x="108732" y="0"/>
                    </a:cubicBezTo>
                    <a:close/>
                  </a:path>
                </a:pathLst>
              </a:custGeom>
              <a:solidFill>
                <a:srgbClr val="5DA295"/>
              </a:solidFill>
            </p:spPr>
          </p:sp>
          <p:sp>
            <p:nvSpPr>
              <p:cNvPr name="TextBox 27" id="27"/>
              <p:cNvSpPr txBox="true"/>
              <p:nvPr/>
            </p:nvSpPr>
            <p:spPr>
              <a:xfrm>
                <a:off x="0" y="-47625"/>
                <a:ext cx="337788" cy="26508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499"/>
                  </a:lnSpc>
                </a:pPr>
                <a:r>
                  <a:rPr lang="en-US" b="true" sz="2499">
                    <a:solidFill>
                      <a:srgbClr val="FFFFFF"/>
                    </a:solidFill>
                    <a:latin typeface="Canva Sans Bold"/>
                    <a:ea typeface="Canva Sans Bold"/>
                    <a:cs typeface="Canva Sans Bold"/>
                    <a:sym typeface="Canva Sans Bold"/>
                  </a:rPr>
                  <a:t>Unity</a:t>
                </a:r>
              </a:p>
            </p:txBody>
          </p:sp>
        </p:grpSp>
        <p:sp>
          <p:nvSpPr>
            <p:cNvPr name="AutoShape 28" id="28"/>
            <p:cNvSpPr/>
            <p:nvPr/>
          </p:nvSpPr>
          <p:spPr>
            <a:xfrm flipV="true">
              <a:off x="18722394" y="3018734"/>
              <a:ext cx="1860528" cy="931130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arrow" len="sm" w="med"/>
            </a:ln>
          </p:spPr>
        </p:sp>
        <p:grpSp>
          <p:nvGrpSpPr>
            <p:cNvPr name="Group 29" id="29"/>
            <p:cNvGrpSpPr/>
            <p:nvPr/>
          </p:nvGrpSpPr>
          <p:grpSpPr>
            <a:xfrm rot="0">
              <a:off x="20582922" y="4105785"/>
              <a:ext cx="1835135" cy="1110289"/>
              <a:chOff x="0" y="0"/>
              <a:chExt cx="362496" cy="219316"/>
            </a:xfrm>
          </p:grpSpPr>
          <p:sp>
            <p:nvSpPr>
              <p:cNvPr name="Freeform 30" id="30"/>
              <p:cNvSpPr/>
              <p:nvPr/>
            </p:nvSpPr>
            <p:spPr>
              <a:xfrm flipH="false" flipV="false" rot="0">
                <a:off x="0" y="0"/>
                <a:ext cx="362496" cy="219316"/>
              </a:xfrm>
              <a:custGeom>
                <a:avLst/>
                <a:gdLst/>
                <a:ahLst/>
                <a:cxnLst/>
                <a:rect r="r" b="b" t="t" l="l"/>
                <a:pathLst>
                  <a:path h="219316" w="362496">
                    <a:moveTo>
                      <a:pt x="109658" y="0"/>
                    </a:moveTo>
                    <a:lnTo>
                      <a:pt x="252838" y="0"/>
                    </a:lnTo>
                    <a:cubicBezTo>
                      <a:pt x="281921" y="0"/>
                      <a:pt x="309813" y="11553"/>
                      <a:pt x="330378" y="32118"/>
                    </a:cubicBezTo>
                    <a:cubicBezTo>
                      <a:pt x="350943" y="52683"/>
                      <a:pt x="362496" y="80575"/>
                      <a:pt x="362496" y="109658"/>
                    </a:cubicBezTo>
                    <a:lnTo>
                      <a:pt x="362496" y="109658"/>
                    </a:lnTo>
                    <a:cubicBezTo>
                      <a:pt x="362496" y="170221"/>
                      <a:pt x="313400" y="219316"/>
                      <a:pt x="252838" y="219316"/>
                    </a:cubicBezTo>
                    <a:lnTo>
                      <a:pt x="109658" y="219316"/>
                    </a:lnTo>
                    <a:cubicBezTo>
                      <a:pt x="80575" y="219316"/>
                      <a:pt x="52683" y="207763"/>
                      <a:pt x="32118" y="187198"/>
                    </a:cubicBezTo>
                    <a:cubicBezTo>
                      <a:pt x="11553" y="166633"/>
                      <a:pt x="0" y="138741"/>
                      <a:pt x="0" y="109658"/>
                    </a:cubicBezTo>
                    <a:lnTo>
                      <a:pt x="0" y="109658"/>
                    </a:lnTo>
                    <a:cubicBezTo>
                      <a:pt x="0" y="80575"/>
                      <a:pt x="11553" y="52683"/>
                      <a:pt x="32118" y="32118"/>
                    </a:cubicBezTo>
                    <a:cubicBezTo>
                      <a:pt x="52683" y="11553"/>
                      <a:pt x="80575" y="0"/>
                      <a:pt x="109658" y="0"/>
                    </a:cubicBezTo>
                    <a:close/>
                  </a:path>
                </a:pathLst>
              </a:custGeom>
              <a:solidFill>
                <a:srgbClr val="5DA295"/>
              </a:solidFill>
            </p:spPr>
          </p:sp>
          <p:sp>
            <p:nvSpPr>
              <p:cNvPr name="TextBox 31" id="31"/>
              <p:cNvSpPr txBox="true"/>
              <p:nvPr/>
            </p:nvSpPr>
            <p:spPr>
              <a:xfrm>
                <a:off x="0" y="-47625"/>
                <a:ext cx="362496" cy="26694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499"/>
                  </a:lnSpc>
                </a:pPr>
                <a:r>
                  <a:rPr lang="en-US" b="true" sz="2499">
                    <a:solidFill>
                      <a:srgbClr val="FFFFFF"/>
                    </a:solidFill>
                    <a:latin typeface="Canva Sans Bold"/>
                    <a:ea typeface="Canva Sans Bold"/>
                    <a:cs typeface="Canva Sans Bold"/>
                    <a:sym typeface="Canva Sans Bold"/>
                  </a:rPr>
                  <a:t>Unreal</a:t>
                </a:r>
              </a:p>
            </p:txBody>
          </p:sp>
        </p:grpSp>
        <p:grpSp>
          <p:nvGrpSpPr>
            <p:cNvPr name="Group 32" id="32"/>
            <p:cNvGrpSpPr/>
            <p:nvPr/>
          </p:nvGrpSpPr>
          <p:grpSpPr>
            <a:xfrm rot="0">
              <a:off x="20669370" y="5576716"/>
              <a:ext cx="1748687" cy="1047812"/>
              <a:chOff x="0" y="0"/>
              <a:chExt cx="345420" cy="206975"/>
            </a:xfrm>
          </p:grpSpPr>
          <p:sp>
            <p:nvSpPr>
              <p:cNvPr name="Freeform 33" id="33"/>
              <p:cNvSpPr/>
              <p:nvPr/>
            </p:nvSpPr>
            <p:spPr>
              <a:xfrm flipH="false" flipV="false" rot="0">
                <a:off x="0" y="0"/>
                <a:ext cx="345420" cy="206975"/>
              </a:xfrm>
              <a:custGeom>
                <a:avLst/>
                <a:gdLst/>
                <a:ahLst/>
                <a:cxnLst/>
                <a:rect r="r" b="b" t="t" l="l"/>
                <a:pathLst>
                  <a:path h="206975" w="345420">
                    <a:moveTo>
                      <a:pt x="103488" y="0"/>
                    </a:moveTo>
                    <a:lnTo>
                      <a:pt x="241932" y="0"/>
                    </a:lnTo>
                    <a:cubicBezTo>
                      <a:pt x="269379" y="0"/>
                      <a:pt x="295701" y="10903"/>
                      <a:pt x="315109" y="30311"/>
                    </a:cubicBezTo>
                    <a:cubicBezTo>
                      <a:pt x="334517" y="49718"/>
                      <a:pt x="345420" y="76041"/>
                      <a:pt x="345420" y="103488"/>
                    </a:cubicBezTo>
                    <a:lnTo>
                      <a:pt x="345420" y="103488"/>
                    </a:lnTo>
                    <a:cubicBezTo>
                      <a:pt x="345420" y="130934"/>
                      <a:pt x="334517" y="157257"/>
                      <a:pt x="315109" y="176664"/>
                    </a:cubicBezTo>
                    <a:cubicBezTo>
                      <a:pt x="295701" y="196072"/>
                      <a:pt x="269379" y="206975"/>
                      <a:pt x="241932" y="206975"/>
                    </a:cubicBezTo>
                    <a:lnTo>
                      <a:pt x="103488" y="206975"/>
                    </a:lnTo>
                    <a:cubicBezTo>
                      <a:pt x="76041" y="206975"/>
                      <a:pt x="49718" y="196072"/>
                      <a:pt x="30311" y="176664"/>
                    </a:cubicBezTo>
                    <a:cubicBezTo>
                      <a:pt x="10903" y="157257"/>
                      <a:pt x="0" y="130934"/>
                      <a:pt x="0" y="103488"/>
                    </a:cubicBezTo>
                    <a:lnTo>
                      <a:pt x="0" y="103488"/>
                    </a:lnTo>
                    <a:cubicBezTo>
                      <a:pt x="0" y="76041"/>
                      <a:pt x="10903" y="49718"/>
                      <a:pt x="30311" y="30311"/>
                    </a:cubicBezTo>
                    <a:cubicBezTo>
                      <a:pt x="49718" y="10903"/>
                      <a:pt x="76041" y="0"/>
                      <a:pt x="103488" y="0"/>
                    </a:cubicBezTo>
                    <a:close/>
                  </a:path>
                </a:pathLst>
              </a:custGeom>
              <a:solidFill>
                <a:srgbClr val="5DA295"/>
              </a:solidFill>
            </p:spPr>
          </p:sp>
          <p:sp>
            <p:nvSpPr>
              <p:cNvPr name="TextBox 34" id="34"/>
              <p:cNvSpPr txBox="true"/>
              <p:nvPr/>
            </p:nvSpPr>
            <p:spPr>
              <a:xfrm>
                <a:off x="0" y="-47625"/>
                <a:ext cx="345420" cy="2546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499"/>
                  </a:lnSpc>
                </a:pPr>
                <a:r>
                  <a:rPr lang="en-US" b="true" sz="2499">
                    <a:solidFill>
                      <a:srgbClr val="FFFFFF"/>
                    </a:solidFill>
                    <a:latin typeface="Canva Sans Bold"/>
                    <a:ea typeface="Canva Sans Bold"/>
                    <a:cs typeface="Canva Sans Bold"/>
                    <a:sym typeface="Canva Sans Bold"/>
                  </a:rPr>
                  <a:t>Godot</a:t>
                </a:r>
              </a:p>
            </p:txBody>
          </p:sp>
        </p:grpSp>
        <p:sp>
          <p:nvSpPr>
            <p:cNvPr name="AutoShape 35" id="35"/>
            <p:cNvSpPr/>
            <p:nvPr/>
          </p:nvSpPr>
          <p:spPr>
            <a:xfrm flipV="true">
              <a:off x="19883019" y="4660930"/>
              <a:ext cx="699902" cy="0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arrow" len="sm" w="med"/>
            </a:ln>
          </p:spPr>
        </p:sp>
        <p:sp>
          <p:nvSpPr>
            <p:cNvPr name="AutoShape 36" id="36"/>
            <p:cNvSpPr/>
            <p:nvPr/>
          </p:nvSpPr>
          <p:spPr>
            <a:xfrm>
              <a:off x="18722394" y="5371995"/>
              <a:ext cx="1946976" cy="728626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arrow" len="sm" w="med"/>
            </a:ln>
          </p:spPr>
        </p:sp>
        <p:grpSp>
          <p:nvGrpSpPr>
            <p:cNvPr name="Group 37" id="37"/>
            <p:cNvGrpSpPr/>
            <p:nvPr/>
          </p:nvGrpSpPr>
          <p:grpSpPr>
            <a:xfrm rot="0">
              <a:off x="14513882" y="1961957"/>
              <a:ext cx="2321251" cy="1422132"/>
              <a:chOff x="0" y="0"/>
              <a:chExt cx="458519" cy="280915"/>
            </a:xfrm>
          </p:grpSpPr>
          <p:sp>
            <p:nvSpPr>
              <p:cNvPr name="Freeform 38" id="38"/>
              <p:cNvSpPr/>
              <p:nvPr/>
            </p:nvSpPr>
            <p:spPr>
              <a:xfrm flipH="false" flipV="false" rot="0">
                <a:off x="0" y="0"/>
                <a:ext cx="458519" cy="280915"/>
              </a:xfrm>
              <a:custGeom>
                <a:avLst/>
                <a:gdLst/>
                <a:ahLst/>
                <a:cxnLst/>
                <a:rect r="r" b="b" t="t" l="l"/>
                <a:pathLst>
                  <a:path h="280915" w="458519">
                    <a:moveTo>
                      <a:pt x="140457" y="0"/>
                    </a:moveTo>
                    <a:lnTo>
                      <a:pt x="318061" y="0"/>
                    </a:lnTo>
                    <a:cubicBezTo>
                      <a:pt x="355313" y="0"/>
                      <a:pt x="391039" y="14798"/>
                      <a:pt x="417380" y="41139"/>
                    </a:cubicBezTo>
                    <a:cubicBezTo>
                      <a:pt x="443721" y="67480"/>
                      <a:pt x="458519" y="103206"/>
                      <a:pt x="458519" y="140457"/>
                    </a:cubicBezTo>
                    <a:lnTo>
                      <a:pt x="458519" y="140457"/>
                    </a:lnTo>
                    <a:cubicBezTo>
                      <a:pt x="458519" y="177709"/>
                      <a:pt x="443721" y="213435"/>
                      <a:pt x="417380" y="239776"/>
                    </a:cubicBezTo>
                    <a:cubicBezTo>
                      <a:pt x="391039" y="266117"/>
                      <a:pt x="355313" y="280915"/>
                      <a:pt x="318061" y="280915"/>
                    </a:cubicBezTo>
                    <a:lnTo>
                      <a:pt x="140457" y="280915"/>
                    </a:lnTo>
                    <a:cubicBezTo>
                      <a:pt x="103206" y="280915"/>
                      <a:pt x="67480" y="266117"/>
                      <a:pt x="41139" y="239776"/>
                    </a:cubicBezTo>
                    <a:cubicBezTo>
                      <a:pt x="14798" y="213435"/>
                      <a:pt x="0" y="177709"/>
                      <a:pt x="0" y="140457"/>
                    </a:cubicBezTo>
                    <a:lnTo>
                      <a:pt x="0" y="140457"/>
                    </a:lnTo>
                    <a:cubicBezTo>
                      <a:pt x="0" y="103206"/>
                      <a:pt x="14798" y="67480"/>
                      <a:pt x="41139" y="41139"/>
                    </a:cubicBezTo>
                    <a:cubicBezTo>
                      <a:pt x="67480" y="14798"/>
                      <a:pt x="103206" y="0"/>
                      <a:pt x="140457" y="0"/>
                    </a:cubicBezTo>
                    <a:close/>
                  </a:path>
                </a:pathLst>
              </a:custGeom>
              <a:solidFill>
                <a:srgbClr val="5DA295"/>
              </a:solidFill>
            </p:spPr>
          </p:sp>
          <p:sp>
            <p:nvSpPr>
              <p:cNvPr name="TextBox 39" id="39"/>
              <p:cNvSpPr txBox="true"/>
              <p:nvPr/>
            </p:nvSpPr>
            <p:spPr>
              <a:xfrm>
                <a:off x="0" y="-47625"/>
                <a:ext cx="458519" cy="32854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499"/>
                  </a:lnSpc>
                </a:pPr>
                <a:r>
                  <a:rPr lang="en-US" b="true" sz="2499">
                    <a:solidFill>
                      <a:srgbClr val="3A3A3A"/>
                    </a:solidFill>
                    <a:latin typeface="Canva Sans Bold"/>
                    <a:ea typeface="Canva Sans Bold"/>
                    <a:cs typeface="Canva Sans Bold"/>
                    <a:sym typeface="Canva Sans Bold"/>
                  </a:rPr>
                  <a:t>Gameplay</a:t>
                </a:r>
              </a:p>
            </p:txBody>
          </p:sp>
        </p:grpSp>
        <p:grpSp>
          <p:nvGrpSpPr>
            <p:cNvPr name="Group 40" id="40"/>
            <p:cNvGrpSpPr/>
            <p:nvPr/>
          </p:nvGrpSpPr>
          <p:grpSpPr>
            <a:xfrm rot="0">
              <a:off x="11093511" y="4280254"/>
              <a:ext cx="2321251" cy="1422132"/>
              <a:chOff x="0" y="0"/>
              <a:chExt cx="458519" cy="280915"/>
            </a:xfrm>
          </p:grpSpPr>
          <p:sp>
            <p:nvSpPr>
              <p:cNvPr name="Freeform 41" id="41"/>
              <p:cNvSpPr/>
              <p:nvPr/>
            </p:nvSpPr>
            <p:spPr>
              <a:xfrm flipH="false" flipV="false" rot="0">
                <a:off x="0" y="0"/>
                <a:ext cx="458519" cy="280915"/>
              </a:xfrm>
              <a:custGeom>
                <a:avLst/>
                <a:gdLst/>
                <a:ahLst/>
                <a:cxnLst/>
                <a:rect r="r" b="b" t="t" l="l"/>
                <a:pathLst>
                  <a:path h="280915" w="458519">
                    <a:moveTo>
                      <a:pt x="140457" y="0"/>
                    </a:moveTo>
                    <a:lnTo>
                      <a:pt x="318061" y="0"/>
                    </a:lnTo>
                    <a:cubicBezTo>
                      <a:pt x="355313" y="0"/>
                      <a:pt x="391039" y="14798"/>
                      <a:pt x="417380" y="41139"/>
                    </a:cubicBezTo>
                    <a:cubicBezTo>
                      <a:pt x="443721" y="67480"/>
                      <a:pt x="458519" y="103206"/>
                      <a:pt x="458519" y="140457"/>
                    </a:cubicBezTo>
                    <a:lnTo>
                      <a:pt x="458519" y="140457"/>
                    </a:lnTo>
                    <a:cubicBezTo>
                      <a:pt x="458519" y="177709"/>
                      <a:pt x="443721" y="213435"/>
                      <a:pt x="417380" y="239776"/>
                    </a:cubicBezTo>
                    <a:cubicBezTo>
                      <a:pt x="391039" y="266117"/>
                      <a:pt x="355313" y="280915"/>
                      <a:pt x="318061" y="280915"/>
                    </a:cubicBezTo>
                    <a:lnTo>
                      <a:pt x="140457" y="280915"/>
                    </a:lnTo>
                    <a:cubicBezTo>
                      <a:pt x="103206" y="280915"/>
                      <a:pt x="67480" y="266117"/>
                      <a:pt x="41139" y="239776"/>
                    </a:cubicBezTo>
                    <a:cubicBezTo>
                      <a:pt x="14798" y="213435"/>
                      <a:pt x="0" y="177709"/>
                      <a:pt x="0" y="140457"/>
                    </a:cubicBezTo>
                    <a:lnTo>
                      <a:pt x="0" y="140457"/>
                    </a:lnTo>
                    <a:cubicBezTo>
                      <a:pt x="0" y="103206"/>
                      <a:pt x="14798" y="67480"/>
                      <a:pt x="41139" y="41139"/>
                    </a:cubicBezTo>
                    <a:cubicBezTo>
                      <a:pt x="67480" y="14798"/>
                      <a:pt x="103206" y="0"/>
                      <a:pt x="140457" y="0"/>
                    </a:cubicBezTo>
                    <a:close/>
                  </a:path>
                </a:pathLst>
              </a:custGeom>
              <a:solidFill>
                <a:srgbClr val="5DA295"/>
              </a:solidFill>
            </p:spPr>
          </p:sp>
          <p:sp>
            <p:nvSpPr>
              <p:cNvPr name="TextBox 42" id="42"/>
              <p:cNvSpPr txBox="true"/>
              <p:nvPr/>
            </p:nvSpPr>
            <p:spPr>
              <a:xfrm>
                <a:off x="0" y="-47625"/>
                <a:ext cx="458519" cy="32854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499"/>
                  </a:lnSpc>
                </a:pPr>
                <a:r>
                  <a:rPr lang="en-US" b="true" sz="2499">
                    <a:solidFill>
                      <a:srgbClr val="3A3A3A"/>
                    </a:solidFill>
                    <a:latin typeface="Canva Sans Bold"/>
                    <a:ea typeface="Canva Sans Bold"/>
                    <a:cs typeface="Canva Sans Bold"/>
                    <a:sym typeface="Canva Sans Bold"/>
                  </a:rPr>
                  <a:t>Character/NPC</a:t>
                </a:r>
              </a:p>
            </p:txBody>
          </p:sp>
        </p:grpSp>
        <p:grpSp>
          <p:nvGrpSpPr>
            <p:cNvPr name="Group 43" id="43"/>
            <p:cNvGrpSpPr/>
            <p:nvPr/>
          </p:nvGrpSpPr>
          <p:grpSpPr>
            <a:xfrm rot="0">
              <a:off x="11667037" y="2468279"/>
              <a:ext cx="2321251" cy="1422132"/>
              <a:chOff x="0" y="0"/>
              <a:chExt cx="458519" cy="280915"/>
            </a:xfrm>
          </p:grpSpPr>
          <p:sp>
            <p:nvSpPr>
              <p:cNvPr name="Freeform 44" id="44"/>
              <p:cNvSpPr/>
              <p:nvPr/>
            </p:nvSpPr>
            <p:spPr>
              <a:xfrm flipH="false" flipV="false" rot="0">
                <a:off x="0" y="0"/>
                <a:ext cx="458519" cy="280915"/>
              </a:xfrm>
              <a:custGeom>
                <a:avLst/>
                <a:gdLst/>
                <a:ahLst/>
                <a:cxnLst/>
                <a:rect r="r" b="b" t="t" l="l"/>
                <a:pathLst>
                  <a:path h="280915" w="458519">
                    <a:moveTo>
                      <a:pt x="140457" y="0"/>
                    </a:moveTo>
                    <a:lnTo>
                      <a:pt x="318061" y="0"/>
                    </a:lnTo>
                    <a:cubicBezTo>
                      <a:pt x="355313" y="0"/>
                      <a:pt x="391039" y="14798"/>
                      <a:pt x="417380" y="41139"/>
                    </a:cubicBezTo>
                    <a:cubicBezTo>
                      <a:pt x="443721" y="67480"/>
                      <a:pt x="458519" y="103206"/>
                      <a:pt x="458519" y="140457"/>
                    </a:cubicBezTo>
                    <a:lnTo>
                      <a:pt x="458519" y="140457"/>
                    </a:lnTo>
                    <a:cubicBezTo>
                      <a:pt x="458519" y="177709"/>
                      <a:pt x="443721" y="213435"/>
                      <a:pt x="417380" y="239776"/>
                    </a:cubicBezTo>
                    <a:cubicBezTo>
                      <a:pt x="391039" y="266117"/>
                      <a:pt x="355313" y="280915"/>
                      <a:pt x="318061" y="280915"/>
                    </a:cubicBezTo>
                    <a:lnTo>
                      <a:pt x="140457" y="280915"/>
                    </a:lnTo>
                    <a:cubicBezTo>
                      <a:pt x="103206" y="280915"/>
                      <a:pt x="67480" y="266117"/>
                      <a:pt x="41139" y="239776"/>
                    </a:cubicBezTo>
                    <a:cubicBezTo>
                      <a:pt x="14798" y="213435"/>
                      <a:pt x="0" y="177709"/>
                      <a:pt x="0" y="140457"/>
                    </a:cubicBezTo>
                    <a:lnTo>
                      <a:pt x="0" y="140457"/>
                    </a:lnTo>
                    <a:cubicBezTo>
                      <a:pt x="0" y="103206"/>
                      <a:pt x="14798" y="67480"/>
                      <a:pt x="41139" y="41139"/>
                    </a:cubicBezTo>
                    <a:cubicBezTo>
                      <a:pt x="67480" y="14798"/>
                      <a:pt x="103206" y="0"/>
                      <a:pt x="140457" y="0"/>
                    </a:cubicBezTo>
                    <a:close/>
                  </a:path>
                </a:pathLst>
              </a:custGeom>
              <a:solidFill>
                <a:srgbClr val="5DA295"/>
              </a:solidFill>
            </p:spPr>
          </p:sp>
          <p:sp>
            <p:nvSpPr>
              <p:cNvPr name="TextBox 45" id="45"/>
              <p:cNvSpPr txBox="true"/>
              <p:nvPr/>
            </p:nvSpPr>
            <p:spPr>
              <a:xfrm>
                <a:off x="0" y="-47625"/>
                <a:ext cx="458519" cy="32854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800"/>
                  </a:lnSpc>
                </a:pPr>
                <a:r>
                  <a:rPr lang="en-US" b="true" sz="2000">
                    <a:solidFill>
                      <a:srgbClr val="3A3A3A"/>
                    </a:solidFill>
                    <a:latin typeface="Canva Sans Bold"/>
                    <a:ea typeface="Canva Sans Bold"/>
                    <a:cs typeface="Canva Sans Bold"/>
                    <a:sym typeface="Canva Sans Bold"/>
                  </a:rPr>
                  <a:t>Environment</a:t>
                </a:r>
              </a:p>
            </p:txBody>
          </p:sp>
        </p:grpSp>
        <p:grpSp>
          <p:nvGrpSpPr>
            <p:cNvPr name="Group 46" id="46"/>
            <p:cNvGrpSpPr/>
            <p:nvPr/>
          </p:nvGrpSpPr>
          <p:grpSpPr>
            <a:xfrm rot="0">
              <a:off x="12530796" y="6057986"/>
              <a:ext cx="2321251" cy="1422132"/>
              <a:chOff x="0" y="0"/>
              <a:chExt cx="458519" cy="280915"/>
            </a:xfrm>
          </p:grpSpPr>
          <p:sp>
            <p:nvSpPr>
              <p:cNvPr name="Freeform 47" id="47"/>
              <p:cNvSpPr/>
              <p:nvPr/>
            </p:nvSpPr>
            <p:spPr>
              <a:xfrm flipH="false" flipV="false" rot="0">
                <a:off x="0" y="0"/>
                <a:ext cx="458519" cy="280915"/>
              </a:xfrm>
              <a:custGeom>
                <a:avLst/>
                <a:gdLst/>
                <a:ahLst/>
                <a:cxnLst/>
                <a:rect r="r" b="b" t="t" l="l"/>
                <a:pathLst>
                  <a:path h="280915" w="458519">
                    <a:moveTo>
                      <a:pt x="140457" y="0"/>
                    </a:moveTo>
                    <a:lnTo>
                      <a:pt x="318061" y="0"/>
                    </a:lnTo>
                    <a:cubicBezTo>
                      <a:pt x="355313" y="0"/>
                      <a:pt x="391039" y="14798"/>
                      <a:pt x="417380" y="41139"/>
                    </a:cubicBezTo>
                    <a:cubicBezTo>
                      <a:pt x="443721" y="67480"/>
                      <a:pt x="458519" y="103206"/>
                      <a:pt x="458519" y="140457"/>
                    </a:cubicBezTo>
                    <a:lnTo>
                      <a:pt x="458519" y="140457"/>
                    </a:lnTo>
                    <a:cubicBezTo>
                      <a:pt x="458519" y="177709"/>
                      <a:pt x="443721" y="213435"/>
                      <a:pt x="417380" y="239776"/>
                    </a:cubicBezTo>
                    <a:cubicBezTo>
                      <a:pt x="391039" y="266117"/>
                      <a:pt x="355313" y="280915"/>
                      <a:pt x="318061" y="280915"/>
                    </a:cubicBezTo>
                    <a:lnTo>
                      <a:pt x="140457" y="280915"/>
                    </a:lnTo>
                    <a:cubicBezTo>
                      <a:pt x="103206" y="280915"/>
                      <a:pt x="67480" y="266117"/>
                      <a:pt x="41139" y="239776"/>
                    </a:cubicBezTo>
                    <a:cubicBezTo>
                      <a:pt x="14798" y="213435"/>
                      <a:pt x="0" y="177709"/>
                      <a:pt x="0" y="140457"/>
                    </a:cubicBezTo>
                    <a:lnTo>
                      <a:pt x="0" y="140457"/>
                    </a:lnTo>
                    <a:cubicBezTo>
                      <a:pt x="0" y="103206"/>
                      <a:pt x="14798" y="67480"/>
                      <a:pt x="41139" y="41139"/>
                    </a:cubicBezTo>
                    <a:cubicBezTo>
                      <a:pt x="67480" y="14798"/>
                      <a:pt x="103206" y="0"/>
                      <a:pt x="140457" y="0"/>
                    </a:cubicBezTo>
                    <a:close/>
                  </a:path>
                </a:pathLst>
              </a:custGeom>
              <a:solidFill>
                <a:srgbClr val="5DA295"/>
              </a:solidFill>
            </p:spPr>
          </p:sp>
          <p:sp>
            <p:nvSpPr>
              <p:cNvPr name="TextBox 48" id="48"/>
              <p:cNvSpPr txBox="true"/>
              <p:nvPr/>
            </p:nvSpPr>
            <p:spPr>
              <a:xfrm>
                <a:off x="0" y="-47625"/>
                <a:ext cx="458519" cy="32854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499"/>
                  </a:lnSpc>
                </a:pPr>
                <a:r>
                  <a:rPr lang="en-US" b="true" sz="2499">
                    <a:solidFill>
                      <a:srgbClr val="3A3A3A"/>
                    </a:solidFill>
                    <a:latin typeface="Canva Sans Bold"/>
                    <a:ea typeface="Canva Sans Bold"/>
                    <a:cs typeface="Canva Sans Bold"/>
                    <a:sym typeface="Canva Sans Bold"/>
                  </a:rPr>
                  <a:t>Story</a:t>
                </a:r>
              </a:p>
            </p:txBody>
          </p:sp>
        </p:grpSp>
        <p:grpSp>
          <p:nvGrpSpPr>
            <p:cNvPr name="Group 49" id="49"/>
            <p:cNvGrpSpPr/>
            <p:nvPr/>
          </p:nvGrpSpPr>
          <p:grpSpPr>
            <a:xfrm rot="0">
              <a:off x="16125561" y="5900762"/>
              <a:ext cx="2321251" cy="1422132"/>
              <a:chOff x="0" y="0"/>
              <a:chExt cx="458519" cy="280915"/>
            </a:xfrm>
          </p:grpSpPr>
          <p:sp>
            <p:nvSpPr>
              <p:cNvPr name="Freeform 50" id="50"/>
              <p:cNvSpPr/>
              <p:nvPr/>
            </p:nvSpPr>
            <p:spPr>
              <a:xfrm flipH="false" flipV="false" rot="0">
                <a:off x="0" y="0"/>
                <a:ext cx="458519" cy="280915"/>
              </a:xfrm>
              <a:custGeom>
                <a:avLst/>
                <a:gdLst/>
                <a:ahLst/>
                <a:cxnLst/>
                <a:rect r="r" b="b" t="t" l="l"/>
                <a:pathLst>
                  <a:path h="280915" w="458519">
                    <a:moveTo>
                      <a:pt x="140457" y="0"/>
                    </a:moveTo>
                    <a:lnTo>
                      <a:pt x="318061" y="0"/>
                    </a:lnTo>
                    <a:cubicBezTo>
                      <a:pt x="355313" y="0"/>
                      <a:pt x="391039" y="14798"/>
                      <a:pt x="417380" y="41139"/>
                    </a:cubicBezTo>
                    <a:cubicBezTo>
                      <a:pt x="443721" y="67480"/>
                      <a:pt x="458519" y="103206"/>
                      <a:pt x="458519" y="140457"/>
                    </a:cubicBezTo>
                    <a:lnTo>
                      <a:pt x="458519" y="140457"/>
                    </a:lnTo>
                    <a:cubicBezTo>
                      <a:pt x="458519" y="177709"/>
                      <a:pt x="443721" y="213435"/>
                      <a:pt x="417380" y="239776"/>
                    </a:cubicBezTo>
                    <a:cubicBezTo>
                      <a:pt x="391039" y="266117"/>
                      <a:pt x="355313" y="280915"/>
                      <a:pt x="318061" y="280915"/>
                    </a:cubicBezTo>
                    <a:lnTo>
                      <a:pt x="140457" y="280915"/>
                    </a:lnTo>
                    <a:cubicBezTo>
                      <a:pt x="103206" y="280915"/>
                      <a:pt x="67480" y="266117"/>
                      <a:pt x="41139" y="239776"/>
                    </a:cubicBezTo>
                    <a:cubicBezTo>
                      <a:pt x="14798" y="213435"/>
                      <a:pt x="0" y="177709"/>
                      <a:pt x="0" y="140457"/>
                    </a:cubicBezTo>
                    <a:lnTo>
                      <a:pt x="0" y="140457"/>
                    </a:lnTo>
                    <a:cubicBezTo>
                      <a:pt x="0" y="103206"/>
                      <a:pt x="14798" y="67480"/>
                      <a:pt x="41139" y="41139"/>
                    </a:cubicBezTo>
                    <a:cubicBezTo>
                      <a:pt x="67480" y="14798"/>
                      <a:pt x="103206" y="0"/>
                      <a:pt x="140457" y="0"/>
                    </a:cubicBezTo>
                    <a:close/>
                  </a:path>
                </a:pathLst>
              </a:custGeom>
              <a:solidFill>
                <a:srgbClr val="5DA295"/>
              </a:solidFill>
            </p:spPr>
          </p:sp>
          <p:sp>
            <p:nvSpPr>
              <p:cNvPr name="TextBox 51" id="51"/>
              <p:cNvSpPr txBox="true"/>
              <p:nvPr/>
            </p:nvSpPr>
            <p:spPr>
              <a:xfrm>
                <a:off x="0" y="-47625"/>
                <a:ext cx="458519" cy="32854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499"/>
                  </a:lnSpc>
                </a:pPr>
                <a:r>
                  <a:rPr lang="en-US" b="true" sz="2499">
                    <a:solidFill>
                      <a:srgbClr val="3A3A3A"/>
                    </a:solidFill>
                    <a:latin typeface="Canva Sans Bold"/>
                    <a:ea typeface="Canva Sans Bold"/>
                    <a:cs typeface="Canva Sans Bold"/>
                    <a:sym typeface="Canva Sans Bold"/>
                  </a:rPr>
                  <a:t>Graphics </a:t>
                </a:r>
              </a:p>
            </p:txBody>
          </p:sp>
        </p:grpSp>
        <p:sp>
          <p:nvSpPr>
            <p:cNvPr name="AutoShape 52" id="52"/>
            <p:cNvSpPr/>
            <p:nvPr/>
          </p:nvSpPr>
          <p:spPr>
            <a:xfrm flipV="true">
              <a:off x="15674508" y="3384089"/>
              <a:ext cx="0" cy="361055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arrow" len="sm" w="med"/>
            </a:ln>
          </p:spPr>
        </p:sp>
        <p:sp>
          <p:nvSpPr>
            <p:cNvPr name="AutoShape 53" id="53"/>
            <p:cNvSpPr/>
            <p:nvPr/>
          </p:nvSpPr>
          <p:spPr>
            <a:xfrm flipH="true">
              <a:off x="13414762" y="4660930"/>
              <a:ext cx="979838" cy="330390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arrow" len="sm" w="med"/>
            </a:ln>
          </p:spPr>
        </p:sp>
        <p:sp>
          <p:nvSpPr>
            <p:cNvPr name="AutoShape 54" id="54"/>
            <p:cNvSpPr/>
            <p:nvPr/>
          </p:nvSpPr>
          <p:spPr>
            <a:xfrm>
              <a:off x="16835133" y="5371995"/>
              <a:ext cx="451053" cy="528766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arrow" len="sm" w="med"/>
            </a:ln>
          </p:spPr>
        </p:sp>
        <p:grpSp>
          <p:nvGrpSpPr>
            <p:cNvPr name="Group 55" id="55"/>
            <p:cNvGrpSpPr/>
            <p:nvPr/>
          </p:nvGrpSpPr>
          <p:grpSpPr>
            <a:xfrm rot="0">
              <a:off x="14545062" y="0"/>
              <a:ext cx="2321251" cy="1422132"/>
              <a:chOff x="0" y="0"/>
              <a:chExt cx="458519" cy="280915"/>
            </a:xfrm>
          </p:grpSpPr>
          <p:sp>
            <p:nvSpPr>
              <p:cNvPr name="Freeform 56" id="56"/>
              <p:cNvSpPr/>
              <p:nvPr/>
            </p:nvSpPr>
            <p:spPr>
              <a:xfrm flipH="false" flipV="false" rot="0">
                <a:off x="0" y="0"/>
                <a:ext cx="458519" cy="280915"/>
              </a:xfrm>
              <a:custGeom>
                <a:avLst/>
                <a:gdLst/>
                <a:ahLst/>
                <a:cxnLst/>
                <a:rect r="r" b="b" t="t" l="l"/>
                <a:pathLst>
                  <a:path h="280915" w="458519">
                    <a:moveTo>
                      <a:pt x="140457" y="0"/>
                    </a:moveTo>
                    <a:lnTo>
                      <a:pt x="318061" y="0"/>
                    </a:lnTo>
                    <a:cubicBezTo>
                      <a:pt x="355313" y="0"/>
                      <a:pt x="391039" y="14798"/>
                      <a:pt x="417380" y="41139"/>
                    </a:cubicBezTo>
                    <a:cubicBezTo>
                      <a:pt x="443721" y="67480"/>
                      <a:pt x="458519" y="103206"/>
                      <a:pt x="458519" y="140457"/>
                    </a:cubicBezTo>
                    <a:lnTo>
                      <a:pt x="458519" y="140457"/>
                    </a:lnTo>
                    <a:cubicBezTo>
                      <a:pt x="458519" y="177709"/>
                      <a:pt x="443721" y="213435"/>
                      <a:pt x="417380" y="239776"/>
                    </a:cubicBezTo>
                    <a:cubicBezTo>
                      <a:pt x="391039" y="266117"/>
                      <a:pt x="355313" y="280915"/>
                      <a:pt x="318061" y="280915"/>
                    </a:cubicBezTo>
                    <a:lnTo>
                      <a:pt x="140457" y="280915"/>
                    </a:lnTo>
                    <a:cubicBezTo>
                      <a:pt x="103206" y="280915"/>
                      <a:pt x="67480" y="266117"/>
                      <a:pt x="41139" y="239776"/>
                    </a:cubicBezTo>
                    <a:cubicBezTo>
                      <a:pt x="14798" y="213435"/>
                      <a:pt x="0" y="177709"/>
                      <a:pt x="0" y="140457"/>
                    </a:cubicBezTo>
                    <a:lnTo>
                      <a:pt x="0" y="140457"/>
                    </a:lnTo>
                    <a:cubicBezTo>
                      <a:pt x="0" y="103206"/>
                      <a:pt x="14798" y="67480"/>
                      <a:pt x="41139" y="41139"/>
                    </a:cubicBezTo>
                    <a:cubicBezTo>
                      <a:pt x="67480" y="14798"/>
                      <a:pt x="103206" y="0"/>
                      <a:pt x="140457" y="0"/>
                    </a:cubicBezTo>
                    <a:close/>
                  </a:path>
                </a:pathLst>
              </a:custGeom>
              <a:solidFill>
                <a:srgbClr val="5DA295"/>
              </a:solidFill>
            </p:spPr>
          </p:sp>
          <p:sp>
            <p:nvSpPr>
              <p:cNvPr name="TextBox 57" id="57"/>
              <p:cNvSpPr txBox="true"/>
              <p:nvPr/>
            </p:nvSpPr>
            <p:spPr>
              <a:xfrm>
                <a:off x="0" y="-47625"/>
                <a:ext cx="458519" cy="32854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499"/>
                  </a:lnSpc>
                </a:pPr>
                <a:r>
                  <a:rPr lang="en-US" b="true" sz="2499">
                    <a:solidFill>
                      <a:srgbClr val="FFFFFF"/>
                    </a:solidFill>
                    <a:latin typeface="Canva Sans Bold"/>
                    <a:ea typeface="Canva Sans Bold"/>
                    <a:cs typeface="Canva Sans Bold"/>
                    <a:sym typeface="Canva Sans Bold"/>
                  </a:rPr>
                  <a:t>Mechanics</a:t>
                </a:r>
              </a:p>
            </p:txBody>
          </p:sp>
        </p:grpSp>
        <p:sp>
          <p:nvSpPr>
            <p:cNvPr name="AutoShape 58" id="58"/>
            <p:cNvSpPr/>
            <p:nvPr/>
          </p:nvSpPr>
          <p:spPr>
            <a:xfrm flipV="true">
              <a:off x="15674508" y="1422132"/>
              <a:ext cx="31180" cy="539826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arrow" len="sm" w="med"/>
            </a:ln>
          </p:spPr>
        </p:sp>
        <p:grpSp>
          <p:nvGrpSpPr>
            <p:cNvPr name="Group 59" id="59"/>
            <p:cNvGrpSpPr/>
            <p:nvPr/>
          </p:nvGrpSpPr>
          <p:grpSpPr>
            <a:xfrm rot="0">
              <a:off x="8162660" y="4280254"/>
              <a:ext cx="2321251" cy="1422132"/>
              <a:chOff x="0" y="0"/>
              <a:chExt cx="458519" cy="280915"/>
            </a:xfrm>
          </p:grpSpPr>
          <p:sp>
            <p:nvSpPr>
              <p:cNvPr name="Freeform 60" id="60"/>
              <p:cNvSpPr/>
              <p:nvPr/>
            </p:nvSpPr>
            <p:spPr>
              <a:xfrm flipH="false" flipV="false" rot="0">
                <a:off x="0" y="0"/>
                <a:ext cx="458519" cy="280915"/>
              </a:xfrm>
              <a:custGeom>
                <a:avLst/>
                <a:gdLst/>
                <a:ahLst/>
                <a:cxnLst/>
                <a:rect r="r" b="b" t="t" l="l"/>
                <a:pathLst>
                  <a:path h="280915" w="458519">
                    <a:moveTo>
                      <a:pt x="140457" y="0"/>
                    </a:moveTo>
                    <a:lnTo>
                      <a:pt x="318061" y="0"/>
                    </a:lnTo>
                    <a:cubicBezTo>
                      <a:pt x="355313" y="0"/>
                      <a:pt x="391039" y="14798"/>
                      <a:pt x="417380" y="41139"/>
                    </a:cubicBezTo>
                    <a:cubicBezTo>
                      <a:pt x="443721" y="67480"/>
                      <a:pt x="458519" y="103206"/>
                      <a:pt x="458519" y="140457"/>
                    </a:cubicBezTo>
                    <a:lnTo>
                      <a:pt x="458519" y="140457"/>
                    </a:lnTo>
                    <a:cubicBezTo>
                      <a:pt x="458519" y="177709"/>
                      <a:pt x="443721" y="213435"/>
                      <a:pt x="417380" y="239776"/>
                    </a:cubicBezTo>
                    <a:cubicBezTo>
                      <a:pt x="391039" y="266117"/>
                      <a:pt x="355313" y="280915"/>
                      <a:pt x="318061" y="280915"/>
                    </a:cubicBezTo>
                    <a:lnTo>
                      <a:pt x="140457" y="280915"/>
                    </a:lnTo>
                    <a:cubicBezTo>
                      <a:pt x="103206" y="280915"/>
                      <a:pt x="67480" y="266117"/>
                      <a:pt x="41139" y="239776"/>
                    </a:cubicBezTo>
                    <a:cubicBezTo>
                      <a:pt x="14798" y="213435"/>
                      <a:pt x="0" y="177709"/>
                      <a:pt x="0" y="140457"/>
                    </a:cubicBezTo>
                    <a:lnTo>
                      <a:pt x="0" y="140457"/>
                    </a:lnTo>
                    <a:cubicBezTo>
                      <a:pt x="0" y="103206"/>
                      <a:pt x="14798" y="67480"/>
                      <a:pt x="41139" y="41139"/>
                    </a:cubicBezTo>
                    <a:cubicBezTo>
                      <a:pt x="67480" y="14798"/>
                      <a:pt x="103206" y="0"/>
                      <a:pt x="140457" y="0"/>
                    </a:cubicBezTo>
                    <a:close/>
                  </a:path>
                </a:pathLst>
              </a:custGeom>
              <a:solidFill>
                <a:srgbClr val="5DA295"/>
              </a:solidFill>
            </p:spPr>
          </p:sp>
          <p:sp>
            <p:nvSpPr>
              <p:cNvPr name="TextBox 61" id="61"/>
              <p:cNvSpPr txBox="true"/>
              <p:nvPr/>
            </p:nvSpPr>
            <p:spPr>
              <a:xfrm>
                <a:off x="0" y="-47625"/>
                <a:ext cx="458519" cy="32854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499"/>
                  </a:lnSpc>
                </a:pPr>
                <a:r>
                  <a:rPr lang="en-US" b="true" sz="2499">
                    <a:solidFill>
                      <a:srgbClr val="FFFFFF"/>
                    </a:solidFill>
                    <a:latin typeface="Canva Sans Bold"/>
                    <a:ea typeface="Canva Sans Bold"/>
                    <a:cs typeface="Canva Sans Bold"/>
                    <a:sym typeface="Canva Sans Bold"/>
                  </a:rPr>
                  <a:t>AI</a:t>
                </a:r>
              </a:p>
            </p:txBody>
          </p:sp>
        </p:grpSp>
        <p:sp>
          <p:nvSpPr>
            <p:cNvPr name="AutoShape 62" id="62"/>
            <p:cNvSpPr/>
            <p:nvPr/>
          </p:nvSpPr>
          <p:spPr>
            <a:xfrm flipH="true">
              <a:off x="10483911" y="4991320"/>
              <a:ext cx="609600" cy="0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arrow" len="sm" w="med"/>
            </a:ln>
          </p:spPr>
        </p:sp>
        <p:grpSp>
          <p:nvGrpSpPr>
            <p:cNvPr name="Group 63" id="63"/>
            <p:cNvGrpSpPr/>
            <p:nvPr/>
          </p:nvGrpSpPr>
          <p:grpSpPr>
            <a:xfrm rot="0">
              <a:off x="11667037" y="711066"/>
              <a:ext cx="2321251" cy="1422132"/>
              <a:chOff x="0" y="0"/>
              <a:chExt cx="458519" cy="280915"/>
            </a:xfrm>
          </p:grpSpPr>
          <p:sp>
            <p:nvSpPr>
              <p:cNvPr name="Freeform 64" id="64"/>
              <p:cNvSpPr/>
              <p:nvPr/>
            </p:nvSpPr>
            <p:spPr>
              <a:xfrm flipH="false" flipV="false" rot="0">
                <a:off x="0" y="0"/>
                <a:ext cx="458519" cy="280915"/>
              </a:xfrm>
              <a:custGeom>
                <a:avLst/>
                <a:gdLst/>
                <a:ahLst/>
                <a:cxnLst/>
                <a:rect r="r" b="b" t="t" l="l"/>
                <a:pathLst>
                  <a:path h="280915" w="458519">
                    <a:moveTo>
                      <a:pt x="140457" y="0"/>
                    </a:moveTo>
                    <a:lnTo>
                      <a:pt x="318061" y="0"/>
                    </a:lnTo>
                    <a:cubicBezTo>
                      <a:pt x="355313" y="0"/>
                      <a:pt x="391039" y="14798"/>
                      <a:pt x="417380" y="41139"/>
                    </a:cubicBezTo>
                    <a:cubicBezTo>
                      <a:pt x="443721" y="67480"/>
                      <a:pt x="458519" y="103206"/>
                      <a:pt x="458519" y="140457"/>
                    </a:cubicBezTo>
                    <a:lnTo>
                      <a:pt x="458519" y="140457"/>
                    </a:lnTo>
                    <a:cubicBezTo>
                      <a:pt x="458519" y="177709"/>
                      <a:pt x="443721" y="213435"/>
                      <a:pt x="417380" y="239776"/>
                    </a:cubicBezTo>
                    <a:cubicBezTo>
                      <a:pt x="391039" y="266117"/>
                      <a:pt x="355313" y="280915"/>
                      <a:pt x="318061" y="280915"/>
                    </a:cubicBezTo>
                    <a:lnTo>
                      <a:pt x="140457" y="280915"/>
                    </a:lnTo>
                    <a:cubicBezTo>
                      <a:pt x="103206" y="280915"/>
                      <a:pt x="67480" y="266117"/>
                      <a:pt x="41139" y="239776"/>
                    </a:cubicBezTo>
                    <a:cubicBezTo>
                      <a:pt x="14798" y="213435"/>
                      <a:pt x="0" y="177709"/>
                      <a:pt x="0" y="140457"/>
                    </a:cubicBezTo>
                    <a:lnTo>
                      <a:pt x="0" y="140457"/>
                    </a:lnTo>
                    <a:cubicBezTo>
                      <a:pt x="0" y="103206"/>
                      <a:pt x="14798" y="67480"/>
                      <a:pt x="41139" y="41139"/>
                    </a:cubicBezTo>
                    <a:cubicBezTo>
                      <a:pt x="67480" y="14798"/>
                      <a:pt x="103206" y="0"/>
                      <a:pt x="140457" y="0"/>
                    </a:cubicBezTo>
                    <a:close/>
                  </a:path>
                </a:pathLst>
              </a:custGeom>
              <a:solidFill>
                <a:srgbClr val="5DA295"/>
              </a:solidFill>
            </p:spPr>
          </p:sp>
          <p:sp>
            <p:nvSpPr>
              <p:cNvPr name="TextBox 65" id="65"/>
              <p:cNvSpPr txBox="true"/>
              <p:nvPr/>
            </p:nvSpPr>
            <p:spPr>
              <a:xfrm>
                <a:off x="0" y="-47625"/>
                <a:ext cx="458519" cy="32854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499"/>
                  </a:lnSpc>
                </a:pPr>
                <a:r>
                  <a:rPr lang="en-US" b="true" sz="2499">
                    <a:solidFill>
                      <a:srgbClr val="FFFFFF"/>
                    </a:solidFill>
                    <a:latin typeface="Canva Sans Bold"/>
                    <a:ea typeface="Canva Sans Bold"/>
                    <a:cs typeface="Canva Sans Bold"/>
                    <a:sym typeface="Canva Sans Bold"/>
                  </a:rPr>
                  <a:t>Desain</a:t>
                </a:r>
              </a:p>
            </p:txBody>
          </p:sp>
        </p:grpSp>
        <p:sp>
          <p:nvSpPr>
            <p:cNvPr name="AutoShape 66" id="66"/>
            <p:cNvSpPr/>
            <p:nvPr/>
          </p:nvSpPr>
          <p:spPr>
            <a:xfrm flipV="true">
              <a:off x="12827663" y="2133197"/>
              <a:ext cx="0" cy="335081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arrow" len="sm" w="med"/>
            </a:ln>
          </p:spPr>
        </p:sp>
        <p:grpSp>
          <p:nvGrpSpPr>
            <p:cNvPr name="Group 67" id="67"/>
            <p:cNvGrpSpPr/>
            <p:nvPr/>
          </p:nvGrpSpPr>
          <p:grpSpPr>
            <a:xfrm rot="0">
              <a:off x="12530796" y="7810317"/>
              <a:ext cx="2321251" cy="1422132"/>
              <a:chOff x="0" y="0"/>
              <a:chExt cx="458519" cy="280915"/>
            </a:xfrm>
          </p:grpSpPr>
          <p:sp>
            <p:nvSpPr>
              <p:cNvPr name="Freeform 68" id="68"/>
              <p:cNvSpPr/>
              <p:nvPr/>
            </p:nvSpPr>
            <p:spPr>
              <a:xfrm flipH="false" flipV="false" rot="0">
                <a:off x="0" y="0"/>
                <a:ext cx="458519" cy="280915"/>
              </a:xfrm>
              <a:custGeom>
                <a:avLst/>
                <a:gdLst/>
                <a:ahLst/>
                <a:cxnLst/>
                <a:rect r="r" b="b" t="t" l="l"/>
                <a:pathLst>
                  <a:path h="280915" w="458519">
                    <a:moveTo>
                      <a:pt x="140457" y="0"/>
                    </a:moveTo>
                    <a:lnTo>
                      <a:pt x="318061" y="0"/>
                    </a:lnTo>
                    <a:cubicBezTo>
                      <a:pt x="355313" y="0"/>
                      <a:pt x="391039" y="14798"/>
                      <a:pt x="417380" y="41139"/>
                    </a:cubicBezTo>
                    <a:cubicBezTo>
                      <a:pt x="443721" y="67480"/>
                      <a:pt x="458519" y="103206"/>
                      <a:pt x="458519" y="140457"/>
                    </a:cubicBezTo>
                    <a:lnTo>
                      <a:pt x="458519" y="140457"/>
                    </a:lnTo>
                    <a:cubicBezTo>
                      <a:pt x="458519" y="177709"/>
                      <a:pt x="443721" y="213435"/>
                      <a:pt x="417380" y="239776"/>
                    </a:cubicBezTo>
                    <a:cubicBezTo>
                      <a:pt x="391039" y="266117"/>
                      <a:pt x="355313" y="280915"/>
                      <a:pt x="318061" y="280915"/>
                    </a:cubicBezTo>
                    <a:lnTo>
                      <a:pt x="140457" y="280915"/>
                    </a:lnTo>
                    <a:cubicBezTo>
                      <a:pt x="103206" y="280915"/>
                      <a:pt x="67480" y="266117"/>
                      <a:pt x="41139" y="239776"/>
                    </a:cubicBezTo>
                    <a:cubicBezTo>
                      <a:pt x="14798" y="213435"/>
                      <a:pt x="0" y="177709"/>
                      <a:pt x="0" y="140457"/>
                    </a:cubicBezTo>
                    <a:lnTo>
                      <a:pt x="0" y="140457"/>
                    </a:lnTo>
                    <a:cubicBezTo>
                      <a:pt x="0" y="103206"/>
                      <a:pt x="14798" y="67480"/>
                      <a:pt x="41139" y="41139"/>
                    </a:cubicBezTo>
                    <a:cubicBezTo>
                      <a:pt x="67480" y="14798"/>
                      <a:pt x="103206" y="0"/>
                      <a:pt x="140457" y="0"/>
                    </a:cubicBezTo>
                    <a:close/>
                  </a:path>
                </a:pathLst>
              </a:custGeom>
              <a:solidFill>
                <a:srgbClr val="5DA295"/>
              </a:solidFill>
            </p:spPr>
          </p:sp>
          <p:sp>
            <p:nvSpPr>
              <p:cNvPr name="TextBox 69" id="69"/>
              <p:cNvSpPr txBox="true"/>
              <p:nvPr/>
            </p:nvSpPr>
            <p:spPr>
              <a:xfrm>
                <a:off x="0" y="-47625"/>
                <a:ext cx="458519" cy="32854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499"/>
                  </a:lnSpc>
                </a:pPr>
                <a:r>
                  <a:rPr lang="en-US" b="true" sz="2499">
                    <a:solidFill>
                      <a:srgbClr val="FFFFFF"/>
                    </a:solidFill>
                    <a:latin typeface="Canva Sans Bold"/>
                    <a:ea typeface="Canva Sans Bold"/>
                    <a:cs typeface="Canva Sans Bold"/>
                    <a:sym typeface="Canva Sans Bold"/>
                  </a:rPr>
                  <a:t>Plot</a:t>
                </a:r>
              </a:p>
            </p:txBody>
          </p:sp>
        </p:grpSp>
        <p:sp>
          <p:nvSpPr>
            <p:cNvPr name="AutoShape 70" id="70"/>
            <p:cNvSpPr/>
            <p:nvPr/>
          </p:nvSpPr>
          <p:spPr>
            <a:xfrm>
              <a:off x="13691422" y="7480117"/>
              <a:ext cx="0" cy="330200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arrow" len="sm" w="med"/>
            </a:ln>
          </p:spPr>
        </p:sp>
        <p:grpSp>
          <p:nvGrpSpPr>
            <p:cNvPr name="Group 71" id="71"/>
            <p:cNvGrpSpPr/>
            <p:nvPr/>
          </p:nvGrpSpPr>
          <p:grpSpPr>
            <a:xfrm rot="0">
              <a:off x="16132691" y="7710047"/>
              <a:ext cx="2321251" cy="1422132"/>
              <a:chOff x="0" y="0"/>
              <a:chExt cx="458519" cy="280915"/>
            </a:xfrm>
          </p:grpSpPr>
          <p:sp>
            <p:nvSpPr>
              <p:cNvPr name="Freeform 72" id="72"/>
              <p:cNvSpPr/>
              <p:nvPr/>
            </p:nvSpPr>
            <p:spPr>
              <a:xfrm flipH="false" flipV="false" rot="0">
                <a:off x="0" y="0"/>
                <a:ext cx="458519" cy="280915"/>
              </a:xfrm>
              <a:custGeom>
                <a:avLst/>
                <a:gdLst/>
                <a:ahLst/>
                <a:cxnLst/>
                <a:rect r="r" b="b" t="t" l="l"/>
                <a:pathLst>
                  <a:path h="280915" w="458519">
                    <a:moveTo>
                      <a:pt x="140457" y="0"/>
                    </a:moveTo>
                    <a:lnTo>
                      <a:pt x="318061" y="0"/>
                    </a:lnTo>
                    <a:cubicBezTo>
                      <a:pt x="355313" y="0"/>
                      <a:pt x="391039" y="14798"/>
                      <a:pt x="417380" y="41139"/>
                    </a:cubicBezTo>
                    <a:cubicBezTo>
                      <a:pt x="443721" y="67480"/>
                      <a:pt x="458519" y="103206"/>
                      <a:pt x="458519" y="140457"/>
                    </a:cubicBezTo>
                    <a:lnTo>
                      <a:pt x="458519" y="140457"/>
                    </a:lnTo>
                    <a:cubicBezTo>
                      <a:pt x="458519" y="177709"/>
                      <a:pt x="443721" y="213435"/>
                      <a:pt x="417380" y="239776"/>
                    </a:cubicBezTo>
                    <a:cubicBezTo>
                      <a:pt x="391039" y="266117"/>
                      <a:pt x="355313" y="280915"/>
                      <a:pt x="318061" y="280915"/>
                    </a:cubicBezTo>
                    <a:lnTo>
                      <a:pt x="140457" y="280915"/>
                    </a:lnTo>
                    <a:cubicBezTo>
                      <a:pt x="103206" y="280915"/>
                      <a:pt x="67480" y="266117"/>
                      <a:pt x="41139" y="239776"/>
                    </a:cubicBezTo>
                    <a:cubicBezTo>
                      <a:pt x="14798" y="213435"/>
                      <a:pt x="0" y="177709"/>
                      <a:pt x="0" y="140457"/>
                    </a:cubicBezTo>
                    <a:lnTo>
                      <a:pt x="0" y="140457"/>
                    </a:lnTo>
                    <a:cubicBezTo>
                      <a:pt x="0" y="103206"/>
                      <a:pt x="14798" y="67480"/>
                      <a:pt x="41139" y="41139"/>
                    </a:cubicBezTo>
                    <a:cubicBezTo>
                      <a:pt x="67480" y="14798"/>
                      <a:pt x="103206" y="0"/>
                      <a:pt x="140457" y="0"/>
                    </a:cubicBezTo>
                    <a:close/>
                  </a:path>
                </a:pathLst>
              </a:custGeom>
              <a:solidFill>
                <a:srgbClr val="5DA295"/>
              </a:solidFill>
            </p:spPr>
          </p:sp>
          <p:sp>
            <p:nvSpPr>
              <p:cNvPr name="TextBox 73" id="73"/>
              <p:cNvSpPr txBox="true"/>
              <p:nvPr/>
            </p:nvSpPr>
            <p:spPr>
              <a:xfrm>
                <a:off x="0" y="-47625"/>
                <a:ext cx="458519" cy="32854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499"/>
                  </a:lnSpc>
                </a:pPr>
                <a:r>
                  <a:rPr lang="en-US" b="true" sz="2499">
                    <a:solidFill>
                      <a:srgbClr val="FFFFFF"/>
                    </a:solidFill>
                    <a:latin typeface="Canva Sans Bold"/>
                    <a:ea typeface="Canva Sans Bold"/>
                    <a:cs typeface="Canva Sans Bold"/>
                    <a:sym typeface="Canva Sans Bold"/>
                  </a:rPr>
                  <a:t>Kualitas grafis</a:t>
                </a:r>
              </a:p>
            </p:txBody>
          </p:sp>
        </p:grpSp>
        <p:sp>
          <p:nvSpPr>
            <p:cNvPr name="AutoShape 74" id="74"/>
            <p:cNvSpPr/>
            <p:nvPr/>
          </p:nvSpPr>
          <p:spPr>
            <a:xfrm>
              <a:off x="17290803" y="7322893"/>
              <a:ext cx="2514" cy="387154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arrow" len="sm" w="med"/>
            </a:ln>
          </p:spPr>
        </p:sp>
        <p:grpSp>
          <p:nvGrpSpPr>
            <p:cNvPr name="Group 75" id="75"/>
            <p:cNvGrpSpPr/>
            <p:nvPr/>
          </p:nvGrpSpPr>
          <p:grpSpPr>
            <a:xfrm rot="0">
              <a:off x="5671822" y="3362242"/>
              <a:ext cx="2321251" cy="1422132"/>
              <a:chOff x="0" y="0"/>
              <a:chExt cx="458519" cy="280915"/>
            </a:xfrm>
          </p:grpSpPr>
          <p:sp>
            <p:nvSpPr>
              <p:cNvPr name="Freeform 76" id="76"/>
              <p:cNvSpPr/>
              <p:nvPr/>
            </p:nvSpPr>
            <p:spPr>
              <a:xfrm flipH="false" flipV="false" rot="0">
                <a:off x="0" y="0"/>
                <a:ext cx="458519" cy="280915"/>
              </a:xfrm>
              <a:custGeom>
                <a:avLst/>
                <a:gdLst/>
                <a:ahLst/>
                <a:cxnLst/>
                <a:rect r="r" b="b" t="t" l="l"/>
                <a:pathLst>
                  <a:path h="280915" w="458519">
                    <a:moveTo>
                      <a:pt x="140457" y="0"/>
                    </a:moveTo>
                    <a:lnTo>
                      <a:pt x="318061" y="0"/>
                    </a:lnTo>
                    <a:cubicBezTo>
                      <a:pt x="355313" y="0"/>
                      <a:pt x="391039" y="14798"/>
                      <a:pt x="417380" y="41139"/>
                    </a:cubicBezTo>
                    <a:cubicBezTo>
                      <a:pt x="443721" y="67480"/>
                      <a:pt x="458519" y="103206"/>
                      <a:pt x="458519" y="140457"/>
                    </a:cubicBezTo>
                    <a:lnTo>
                      <a:pt x="458519" y="140457"/>
                    </a:lnTo>
                    <a:cubicBezTo>
                      <a:pt x="458519" y="177709"/>
                      <a:pt x="443721" y="213435"/>
                      <a:pt x="417380" y="239776"/>
                    </a:cubicBezTo>
                    <a:cubicBezTo>
                      <a:pt x="391039" y="266117"/>
                      <a:pt x="355313" y="280915"/>
                      <a:pt x="318061" y="280915"/>
                    </a:cubicBezTo>
                    <a:lnTo>
                      <a:pt x="140457" y="280915"/>
                    </a:lnTo>
                    <a:cubicBezTo>
                      <a:pt x="103206" y="280915"/>
                      <a:pt x="67480" y="266117"/>
                      <a:pt x="41139" y="239776"/>
                    </a:cubicBezTo>
                    <a:cubicBezTo>
                      <a:pt x="14798" y="213435"/>
                      <a:pt x="0" y="177709"/>
                      <a:pt x="0" y="140457"/>
                    </a:cubicBezTo>
                    <a:lnTo>
                      <a:pt x="0" y="140457"/>
                    </a:lnTo>
                    <a:cubicBezTo>
                      <a:pt x="0" y="103206"/>
                      <a:pt x="14798" y="67480"/>
                      <a:pt x="41139" y="41139"/>
                    </a:cubicBezTo>
                    <a:cubicBezTo>
                      <a:pt x="67480" y="14798"/>
                      <a:pt x="103206" y="0"/>
                      <a:pt x="140457" y="0"/>
                    </a:cubicBezTo>
                    <a:close/>
                  </a:path>
                </a:pathLst>
              </a:custGeom>
              <a:solidFill>
                <a:srgbClr val="5DA295"/>
              </a:solidFill>
            </p:spPr>
          </p:sp>
          <p:sp>
            <p:nvSpPr>
              <p:cNvPr name="TextBox 77" id="77"/>
              <p:cNvSpPr txBox="true"/>
              <p:nvPr/>
            </p:nvSpPr>
            <p:spPr>
              <a:xfrm>
                <a:off x="0" y="-38100"/>
                <a:ext cx="458519" cy="31901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080"/>
                  </a:lnSpc>
                </a:pPr>
                <a:r>
                  <a:rPr lang="en-US" b="true" sz="2200">
                    <a:solidFill>
                      <a:srgbClr val="FFFFFF"/>
                    </a:solidFill>
                    <a:latin typeface="Canva Sans Bold"/>
                    <a:ea typeface="Canva Sans Bold"/>
                    <a:cs typeface="Canva Sans Bold"/>
                    <a:sym typeface="Canva Sans Bold"/>
                  </a:rPr>
                  <a:t>Pathfinding</a:t>
                </a:r>
              </a:p>
            </p:txBody>
          </p:sp>
        </p:grpSp>
        <p:grpSp>
          <p:nvGrpSpPr>
            <p:cNvPr name="Group 78" id="78"/>
            <p:cNvGrpSpPr/>
            <p:nvPr/>
          </p:nvGrpSpPr>
          <p:grpSpPr>
            <a:xfrm rot="0">
              <a:off x="8431545" y="2468279"/>
              <a:ext cx="2321251" cy="1422132"/>
              <a:chOff x="0" y="0"/>
              <a:chExt cx="458519" cy="280915"/>
            </a:xfrm>
          </p:grpSpPr>
          <p:sp>
            <p:nvSpPr>
              <p:cNvPr name="Freeform 79" id="79"/>
              <p:cNvSpPr/>
              <p:nvPr/>
            </p:nvSpPr>
            <p:spPr>
              <a:xfrm flipH="false" flipV="false" rot="0">
                <a:off x="0" y="0"/>
                <a:ext cx="458519" cy="280915"/>
              </a:xfrm>
              <a:custGeom>
                <a:avLst/>
                <a:gdLst/>
                <a:ahLst/>
                <a:cxnLst/>
                <a:rect r="r" b="b" t="t" l="l"/>
                <a:pathLst>
                  <a:path h="280915" w="458519">
                    <a:moveTo>
                      <a:pt x="140457" y="0"/>
                    </a:moveTo>
                    <a:lnTo>
                      <a:pt x="318061" y="0"/>
                    </a:lnTo>
                    <a:cubicBezTo>
                      <a:pt x="355313" y="0"/>
                      <a:pt x="391039" y="14798"/>
                      <a:pt x="417380" y="41139"/>
                    </a:cubicBezTo>
                    <a:cubicBezTo>
                      <a:pt x="443721" y="67480"/>
                      <a:pt x="458519" y="103206"/>
                      <a:pt x="458519" y="140457"/>
                    </a:cubicBezTo>
                    <a:lnTo>
                      <a:pt x="458519" y="140457"/>
                    </a:lnTo>
                    <a:cubicBezTo>
                      <a:pt x="458519" y="177709"/>
                      <a:pt x="443721" y="213435"/>
                      <a:pt x="417380" y="239776"/>
                    </a:cubicBezTo>
                    <a:cubicBezTo>
                      <a:pt x="391039" y="266117"/>
                      <a:pt x="355313" y="280915"/>
                      <a:pt x="318061" y="280915"/>
                    </a:cubicBezTo>
                    <a:lnTo>
                      <a:pt x="140457" y="280915"/>
                    </a:lnTo>
                    <a:cubicBezTo>
                      <a:pt x="103206" y="280915"/>
                      <a:pt x="67480" y="266117"/>
                      <a:pt x="41139" y="239776"/>
                    </a:cubicBezTo>
                    <a:cubicBezTo>
                      <a:pt x="14798" y="213435"/>
                      <a:pt x="0" y="177709"/>
                      <a:pt x="0" y="140457"/>
                    </a:cubicBezTo>
                    <a:lnTo>
                      <a:pt x="0" y="140457"/>
                    </a:lnTo>
                    <a:cubicBezTo>
                      <a:pt x="0" y="103206"/>
                      <a:pt x="14798" y="67480"/>
                      <a:pt x="41139" y="41139"/>
                    </a:cubicBezTo>
                    <a:cubicBezTo>
                      <a:pt x="67480" y="14798"/>
                      <a:pt x="103206" y="0"/>
                      <a:pt x="140457" y="0"/>
                    </a:cubicBezTo>
                    <a:close/>
                  </a:path>
                </a:pathLst>
              </a:custGeom>
              <a:solidFill>
                <a:srgbClr val="5DA295"/>
              </a:solidFill>
            </p:spPr>
          </p:sp>
          <p:sp>
            <p:nvSpPr>
              <p:cNvPr name="TextBox 80" id="80"/>
              <p:cNvSpPr txBox="true"/>
              <p:nvPr/>
            </p:nvSpPr>
            <p:spPr>
              <a:xfrm>
                <a:off x="0" y="-47625"/>
                <a:ext cx="458519" cy="32854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499"/>
                  </a:lnSpc>
                </a:pPr>
                <a:r>
                  <a:rPr lang="en-US" b="true" sz="2499">
                    <a:solidFill>
                      <a:srgbClr val="FFFFFF"/>
                    </a:solidFill>
                    <a:latin typeface="Canva Sans Bold"/>
                    <a:ea typeface="Canva Sans Bold"/>
                    <a:cs typeface="Canva Sans Bold"/>
                    <a:sym typeface="Canva Sans Bold"/>
                  </a:rPr>
                  <a:t>Behavior</a:t>
                </a:r>
              </a:p>
            </p:txBody>
          </p:sp>
        </p:grpSp>
        <p:grpSp>
          <p:nvGrpSpPr>
            <p:cNvPr name="Group 81" id="81"/>
            <p:cNvGrpSpPr/>
            <p:nvPr/>
          </p:nvGrpSpPr>
          <p:grpSpPr>
            <a:xfrm rot="0">
              <a:off x="8431545" y="6287916"/>
              <a:ext cx="2321251" cy="1422132"/>
              <a:chOff x="0" y="0"/>
              <a:chExt cx="458519" cy="280915"/>
            </a:xfrm>
          </p:grpSpPr>
          <p:sp>
            <p:nvSpPr>
              <p:cNvPr name="Freeform 82" id="82"/>
              <p:cNvSpPr/>
              <p:nvPr/>
            </p:nvSpPr>
            <p:spPr>
              <a:xfrm flipH="false" flipV="false" rot="0">
                <a:off x="0" y="0"/>
                <a:ext cx="458519" cy="280915"/>
              </a:xfrm>
              <a:custGeom>
                <a:avLst/>
                <a:gdLst/>
                <a:ahLst/>
                <a:cxnLst/>
                <a:rect r="r" b="b" t="t" l="l"/>
                <a:pathLst>
                  <a:path h="280915" w="458519">
                    <a:moveTo>
                      <a:pt x="140457" y="0"/>
                    </a:moveTo>
                    <a:lnTo>
                      <a:pt x="318061" y="0"/>
                    </a:lnTo>
                    <a:cubicBezTo>
                      <a:pt x="355313" y="0"/>
                      <a:pt x="391039" y="14798"/>
                      <a:pt x="417380" y="41139"/>
                    </a:cubicBezTo>
                    <a:cubicBezTo>
                      <a:pt x="443721" y="67480"/>
                      <a:pt x="458519" y="103206"/>
                      <a:pt x="458519" y="140457"/>
                    </a:cubicBezTo>
                    <a:lnTo>
                      <a:pt x="458519" y="140457"/>
                    </a:lnTo>
                    <a:cubicBezTo>
                      <a:pt x="458519" y="177709"/>
                      <a:pt x="443721" y="213435"/>
                      <a:pt x="417380" y="239776"/>
                    </a:cubicBezTo>
                    <a:cubicBezTo>
                      <a:pt x="391039" y="266117"/>
                      <a:pt x="355313" y="280915"/>
                      <a:pt x="318061" y="280915"/>
                    </a:cubicBezTo>
                    <a:lnTo>
                      <a:pt x="140457" y="280915"/>
                    </a:lnTo>
                    <a:cubicBezTo>
                      <a:pt x="103206" y="280915"/>
                      <a:pt x="67480" y="266117"/>
                      <a:pt x="41139" y="239776"/>
                    </a:cubicBezTo>
                    <a:cubicBezTo>
                      <a:pt x="14798" y="213435"/>
                      <a:pt x="0" y="177709"/>
                      <a:pt x="0" y="140457"/>
                    </a:cubicBezTo>
                    <a:lnTo>
                      <a:pt x="0" y="140457"/>
                    </a:lnTo>
                    <a:cubicBezTo>
                      <a:pt x="0" y="103206"/>
                      <a:pt x="14798" y="67480"/>
                      <a:pt x="41139" y="41139"/>
                    </a:cubicBezTo>
                    <a:cubicBezTo>
                      <a:pt x="67480" y="14798"/>
                      <a:pt x="103206" y="0"/>
                      <a:pt x="140457" y="0"/>
                    </a:cubicBezTo>
                    <a:close/>
                  </a:path>
                </a:pathLst>
              </a:custGeom>
              <a:solidFill>
                <a:srgbClr val="5DA295"/>
              </a:solidFill>
            </p:spPr>
          </p:sp>
          <p:sp>
            <p:nvSpPr>
              <p:cNvPr name="TextBox 83" id="83"/>
              <p:cNvSpPr txBox="true"/>
              <p:nvPr/>
            </p:nvSpPr>
            <p:spPr>
              <a:xfrm>
                <a:off x="0" y="-47625"/>
                <a:ext cx="458519" cy="32854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499"/>
                  </a:lnSpc>
                </a:pPr>
                <a:r>
                  <a:rPr lang="en-US" b="true" sz="2499">
                    <a:solidFill>
                      <a:srgbClr val="FFFFFF"/>
                    </a:solidFill>
                    <a:latin typeface="Canva Sans Bold"/>
                    <a:ea typeface="Canva Sans Bold"/>
                    <a:cs typeface="Canva Sans Bold"/>
                    <a:sym typeface="Canva Sans Bold"/>
                  </a:rPr>
                  <a:t>Combat</a:t>
                </a:r>
              </a:p>
            </p:txBody>
          </p:sp>
        </p:grpSp>
        <p:grpSp>
          <p:nvGrpSpPr>
            <p:cNvPr name="Group 84" id="84"/>
            <p:cNvGrpSpPr/>
            <p:nvPr/>
          </p:nvGrpSpPr>
          <p:grpSpPr>
            <a:xfrm rot="0">
              <a:off x="5799906" y="5720393"/>
              <a:ext cx="2321251" cy="1422132"/>
              <a:chOff x="0" y="0"/>
              <a:chExt cx="458519" cy="280915"/>
            </a:xfrm>
          </p:grpSpPr>
          <p:sp>
            <p:nvSpPr>
              <p:cNvPr name="Freeform 85" id="85"/>
              <p:cNvSpPr/>
              <p:nvPr/>
            </p:nvSpPr>
            <p:spPr>
              <a:xfrm flipH="false" flipV="false" rot="0">
                <a:off x="0" y="0"/>
                <a:ext cx="458519" cy="280915"/>
              </a:xfrm>
              <a:custGeom>
                <a:avLst/>
                <a:gdLst/>
                <a:ahLst/>
                <a:cxnLst/>
                <a:rect r="r" b="b" t="t" l="l"/>
                <a:pathLst>
                  <a:path h="280915" w="458519">
                    <a:moveTo>
                      <a:pt x="140457" y="0"/>
                    </a:moveTo>
                    <a:lnTo>
                      <a:pt x="318061" y="0"/>
                    </a:lnTo>
                    <a:cubicBezTo>
                      <a:pt x="355313" y="0"/>
                      <a:pt x="391039" y="14798"/>
                      <a:pt x="417380" y="41139"/>
                    </a:cubicBezTo>
                    <a:cubicBezTo>
                      <a:pt x="443721" y="67480"/>
                      <a:pt x="458519" y="103206"/>
                      <a:pt x="458519" y="140457"/>
                    </a:cubicBezTo>
                    <a:lnTo>
                      <a:pt x="458519" y="140457"/>
                    </a:lnTo>
                    <a:cubicBezTo>
                      <a:pt x="458519" y="177709"/>
                      <a:pt x="443721" y="213435"/>
                      <a:pt x="417380" y="239776"/>
                    </a:cubicBezTo>
                    <a:cubicBezTo>
                      <a:pt x="391039" y="266117"/>
                      <a:pt x="355313" y="280915"/>
                      <a:pt x="318061" y="280915"/>
                    </a:cubicBezTo>
                    <a:lnTo>
                      <a:pt x="140457" y="280915"/>
                    </a:lnTo>
                    <a:cubicBezTo>
                      <a:pt x="103206" y="280915"/>
                      <a:pt x="67480" y="266117"/>
                      <a:pt x="41139" y="239776"/>
                    </a:cubicBezTo>
                    <a:cubicBezTo>
                      <a:pt x="14798" y="213435"/>
                      <a:pt x="0" y="177709"/>
                      <a:pt x="0" y="140457"/>
                    </a:cubicBezTo>
                    <a:lnTo>
                      <a:pt x="0" y="140457"/>
                    </a:lnTo>
                    <a:cubicBezTo>
                      <a:pt x="0" y="103206"/>
                      <a:pt x="14798" y="67480"/>
                      <a:pt x="41139" y="41139"/>
                    </a:cubicBezTo>
                    <a:cubicBezTo>
                      <a:pt x="67480" y="14798"/>
                      <a:pt x="103206" y="0"/>
                      <a:pt x="140457" y="0"/>
                    </a:cubicBezTo>
                    <a:close/>
                  </a:path>
                </a:pathLst>
              </a:custGeom>
              <a:solidFill>
                <a:srgbClr val="5DA295"/>
              </a:solidFill>
            </p:spPr>
          </p:sp>
          <p:sp>
            <p:nvSpPr>
              <p:cNvPr name="TextBox 86" id="86"/>
              <p:cNvSpPr txBox="true"/>
              <p:nvPr/>
            </p:nvSpPr>
            <p:spPr>
              <a:xfrm>
                <a:off x="0" y="-47625"/>
                <a:ext cx="458519" cy="32854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499"/>
                  </a:lnSpc>
                </a:pPr>
                <a:r>
                  <a:rPr lang="en-US" b="true" sz="2499">
                    <a:solidFill>
                      <a:srgbClr val="FFFFFF"/>
                    </a:solidFill>
                    <a:latin typeface="Canva Sans Bold"/>
                    <a:ea typeface="Canva Sans Bold"/>
                    <a:cs typeface="Canva Sans Bold"/>
                    <a:sym typeface="Canva Sans Bold"/>
                  </a:rPr>
                  <a:t>Social </a:t>
                </a:r>
              </a:p>
            </p:txBody>
          </p:sp>
        </p:grpSp>
        <p:sp>
          <p:nvSpPr>
            <p:cNvPr name="AutoShape 87" id="87"/>
            <p:cNvSpPr/>
            <p:nvPr/>
          </p:nvSpPr>
          <p:spPr>
            <a:xfrm flipV="true">
              <a:off x="9323285" y="3890410"/>
              <a:ext cx="268886" cy="389844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arrow" len="sm" w="med"/>
            </a:ln>
          </p:spPr>
        </p:sp>
        <p:sp>
          <p:nvSpPr>
            <p:cNvPr name="AutoShape 88" id="88"/>
            <p:cNvSpPr/>
            <p:nvPr/>
          </p:nvSpPr>
          <p:spPr>
            <a:xfrm flipH="true">
              <a:off x="9323285" y="5702386"/>
              <a:ext cx="0" cy="585530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arrow" len="sm" w="med"/>
            </a:ln>
          </p:spPr>
        </p:sp>
        <p:sp>
          <p:nvSpPr>
            <p:cNvPr name="AutoShape 89" id="89"/>
            <p:cNvSpPr/>
            <p:nvPr/>
          </p:nvSpPr>
          <p:spPr>
            <a:xfrm flipH="true" flipV="true">
              <a:off x="7993073" y="4073308"/>
              <a:ext cx="439161" cy="377144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arrow" len="sm" w="med"/>
            </a:ln>
          </p:spPr>
        </p:sp>
        <p:sp>
          <p:nvSpPr>
            <p:cNvPr name="AutoShape 90" id="90"/>
            <p:cNvSpPr/>
            <p:nvPr/>
          </p:nvSpPr>
          <p:spPr>
            <a:xfrm flipH="true">
              <a:off x="7904173" y="5576716"/>
              <a:ext cx="527372" cy="355600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arrow" len="sm" w="med"/>
            </a:ln>
          </p:spPr>
        </p:sp>
        <p:grpSp>
          <p:nvGrpSpPr>
            <p:cNvPr name="Group 91" id="91"/>
            <p:cNvGrpSpPr/>
            <p:nvPr/>
          </p:nvGrpSpPr>
          <p:grpSpPr>
            <a:xfrm rot="0">
              <a:off x="2652071" y="3211317"/>
              <a:ext cx="2321251" cy="1723982"/>
              <a:chOff x="0" y="0"/>
              <a:chExt cx="458519" cy="340540"/>
            </a:xfrm>
          </p:grpSpPr>
          <p:sp>
            <p:nvSpPr>
              <p:cNvPr name="Freeform 92" id="92"/>
              <p:cNvSpPr/>
              <p:nvPr/>
            </p:nvSpPr>
            <p:spPr>
              <a:xfrm flipH="false" flipV="false" rot="0">
                <a:off x="0" y="0"/>
                <a:ext cx="458519" cy="340540"/>
              </a:xfrm>
              <a:custGeom>
                <a:avLst/>
                <a:gdLst/>
                <a:ahLst/>
                <a:cxnLst/>
                <a:rect r="r" b="b" t="t" l="l"/>
                <a:pathLst>
                  <a:path h="340540" w="458519">
                    <a:moveTo>
                      <a:pt x="170270" y="0"/>
                    </a:moveTo>
                    <a:lnTo>
                      <a:pt x="288249" y="0"/>
                    </a:lnTo>
                    <a:cubicBezTo>
                      <a:pt x="333407" y="0"/>
                      <a:pt x="376716" y="17939"/>
                      <a:pt x="408648" y="49871"/>
                    </a:cubicBezTo>
                    <a:cubicBezTo>
                      <a:pt x="440580" y="81803"/>
                      <a:pt x="458519" y="125111"/>
                      <a:pt x="458519" y="170270"/>
                    </a:cubicBezTo>
                    <a:lnTo>
                      <a:pt x="458519" y="170270"/>
                    </a:lnTo>
                    <a:cubicBezTo>
                      <a:pt x="458519" y="215428"/>
                      <a:pt x="440580" y="258737"/>
                      <a:pt x="408648" y="290669"/>
                    </a:cubicBezTo>
                    <a:cubicBezTo>
                      <a:pt x="376716" y="322601"/>
                      <a:pt x="333407" y="340540"/>
                      <a:pt x="288249" y="340540"/>
                    </a:cubicBezTo>
                    <a:lnTo>
                      <a:pt x="170270" y="340540"/>
                    </a:lnTo>
                    <a:cubicBezTo>
                      <a:pt x="125111" y="340540"/>
                      <a:pt x="81803" y="322601"/>
                      <a:pt x="49871" y="290669"/>
                    </a:cubicBezTo>
                    <a:cubicBezTo>
                      <a:pt x="17939" y="258737"/>
                      <a:pt x="0" y="215428"/>
                      <a:pt x="0" y="170270"/>
                    </a:cubicBezTo>
                    <a:lnTo>
                      <a:pt x="0" y="170270"/>
                    </a:lnTo>
                    <a:cubicBezTo>
                      <a:pt x="0" y="125111"/>
                      <a:pt x="17939" y="81803"/>
                      <a:pt x="49871" y="49871"/>
                    </a:cubicBezTo>
                    <a:cubicBezTo>
                      <a:pt x="81803" y="17939"/>
                      <a:pt x="125111" y="0"/>
                      <a:pt x="170270" y="0"/>
                    </a:cubicBezTo>
                    <a:close/>
                  </a:path>
                </a:pathLst>
              </a:custGeom>
              <a:solidFill>
                <a:srgbClr val="5DA295"/>
              </a:solidFill>
            </p:spPr>
          </p:sp>
          <p:sp>
            <p:nvSpPr>
              <p:cNvPr name="TextBox 93" id="93"/>
              <p:cNvSpPr txBox="true"/>
              <p:nvPr/>
            </p:nvSpPr>
            <p:spPr>
              <a:xfrm>
                <a:off x="0" y="-38100"/>
                <a:ext cx="458519" cy="37864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080"/>
                  </a:lnSpc>
                </a:pPr>
                <a:r>
                  <a:rPr lang="en-US" b="true" sz="2200">
                    <a:solidFill>
                      <a:srgbClr val="FFFFFF"/>
                    </a:solidFill>
                    <a:latin typeface="Canva Sans Bold"/>
                    <a:ea typeface="Canva Sans Bold"/>
                    <a:cs typeface="Canva Sans Bold"/>
                    <a:sym typeface="Canva Sans Bold"/>
                  </a:rPr>
                  <a:t>Algoritma Pencarian Jalur</a:t>
                </a:r>
              </a:p>
            </p:txBody>
          </p:sp>
        </p:grpSp>
        <p:grpSp>
          <p:nvGrpSpPr>
            <p:cNvPr name="Group 94" id="94"/>
            <p:cNvGrpSpPr/>
            <p:nvPr/>
          </p:nvGrpSpPr>
          <p:grpSpPr>
            <a:xfrm rot="0">
              <a:off x="8432235" y="711066"/>
              <a:ext cx="2321251" cy="1422132"/>
              <a:chOff x="0" y="0"/>
              <a:chExt cx="458519" cy="280915"/>
            </a:xfrm>
          </p:grpSpPr>
          <p:sp>
            <p:nvSpPr>
              <p:cNvPr name="Freeform 95" id="95"/>
              <p:cNvSpPr/>
              <p:nvPr/>
            </p:nvSpPr>
            <p:spPr>
              <a:xfrm flipH="false" flipV="false" rot="0">
                <a:off x="0" y="0"/>
                <a:ext cx="458519" cy="280915"/>
              </a:xfrm>
              <a:custGeom>
                <a:avLst/>
                <a:gdLst/>
                <a:ahLst/>
                <a:cxnLst/>
                <a:rect r="r" b="b" t="t" l="l"/>
                <a:pathLst>
                  <a:path h="280915" w="458519">
                    <a:moveTo>
                      <a:pt x="140457" y="0"/>
                    </a:moveTo>
                    <a:lnTo>
                      <a:pt x="318061" y="0"/>
                    </a:lnTo>
                    <a:cubicBezTo>
                      <a:pt x="355313" y="0"/>
                      <a:pt x="391039" y="14798"/>
                      <a:pt x="417380" y="41139"/>
                    </a:cubicBezTo>
                    <a:cubicBezTo>
                      <a:pt x="443721" y="67480"/>
                      <a:pt x="458519" y="103206"/>
                      <a:pt x="458519" y="140457"/>
                    </a:cubicBezTo>
                    <a:lnTo>
                      <a:pt x="458519" y="140457"/>
                    </a:lnTo>
                    <a:cubicBezTo>
                      <a:pt x="458519" y="177709"/>
                      <a:pt x="443721" y="213435"/>
                      <a:pt x="417380" y="239776"/>
                    </a:cubicBezTo>
                    <a:cubicBezTo>
                      <a:pt x="391039" y="266117"/>
                      <a:pt x="355313" y="280915"/>
                      <a:pt x="318061" y="280915"/>
                    </a:cubicBezTo>
                    <a:lnTo>
                      <a:pt x="140457" y="280915"/>
                    </a:lnTo>
                    <a:cubicBezTo>
                      <a:pt x="103206" y="280915"/>
                      <a:pt x="67480" y="266117"/>
                      <a:pt x="41139" y="239776"/>
                    </a:cubicBezTo>
                    <a:cubicBezTo>
                      <a:pt x="14798" y="213435"/>
                      <a:pt x="0" y="177709"/>
                      <a:pt x="0" y="140457"/>
                    </a:cubicBezTo>
                    <a:lnTo>
                      <a:pt x="0" y="140457"/>
                    </a:lnTo>
                    <a:cubicBezTo>
                      <a:pt x="0" y="103206"/>
                      <a:pt x="14798" y="67480"/>
                      <a:pt x="41139" y="41139"/>
                    </a:cubicBezTo>
                    <a:cubicBezTo>
                      <a:pt x="67480" y="14798"/>
                      <a:pt x="103206" y="0"/>
                      <a:pt x="140457" y="0"/>
                    </a:cubicBezTo>
                    <a:close/>
                  </a:path>
                </a:pathLst>
              </a:custGeom>
              <a:solidFill>
                <a:srgbClr val="5DA295"/>
              </a:solidFill>
            </p:spPr>
          </p:sp>
          <p:sp>
            <p:nvSpPr>
              <p:cNvPr name="TextBox 96" id="96"/>
              <p:cNvSpPr txBox="true"/>
              <p:nvPr/>
            </p:nvSpPr>
            <p:spPr>
              <a:xfrm>
                <a:off x="0" y="-38100"/>
                <a:ext cx="458519" cy="31901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080"/>
                  </a:lnSpc>
                </a:pPr>
                <a:r>
                  <a:rPr lang="en-US" b="true" sz="2200">
                    <a:solidFill>
                      <a:srgbClr val="FFFFFF"/>
                    </a:solidFill>
                    <a:latin typeface="Canva Sans Bold"/>
                    <a:ea typeface="Canva Sans Bold"/>
                    <a:cs typeface="Canva Sans Bold"/>
                    <a:sym typeface="Canva Sans Bold"/>
                  </a:rPr>
                  <a:t>Decision Making</a:t>
                </a:r>
              </a:p>
            </p:txBody>
          </p:sp>
        </p:grpSp>
        <p:sp>
          <p:nvSpPr>
            <p:cNvPr name="AutoShape 97" id="97"/>
            <p:cNvSpPr/>
            <p:nvPr/>
          </p:nvSpPr>
          <p:spPr>
            <a:xfrm flipV="true">
              <a:off x="9592171" y="2133197"/>
              <a:ext cx="689" cy="1046147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arrow" len="sm" w="med"/>
            </a:ln>
          </p:spPr>
        </p:sp>
        <p:grpSp>
          <p:nvGrpSpPr>
            <p:cNvPr name="Group 98" id="98"/>
            <p:cNvGrpSpPr/>
            <p:nvPr/>
          </p:nvGrpSpPr>
          <p:grpSpPr>
            <a:xfrm rot="0">
              <a:off x="8432235" y="8040247"/>
              <a:ext cx="2321251" cy="1422132"/>
              <a:chOff x="0" y="0"/>
              <a:chExt cx="458519" cy="280915"/>
            </a:xfrm>
          </p:grpSpPr>
          <p:sp>
            <p:nvSpPr>
              <p:cNvPr name="Freeform 99" id="99"/>
              <p:cNvSpPr/>
              <p:nvPr/>
            </p:nvSpPr>
            <p:spPr>
              <a:xfrm flipH="false" flipV="false" rot="0">
                <a:off x="0" y="0"/>
                <a:ext cx="458519" cy="280915"/>
              </a:xfrm>
              <a:custGeom>
                <a:avLst/>
                <a:gdLst/>
                <a:ahLst/>
                <a:cxnLst/>
                <a:rect r="r" b="b" t="t" l="l"/>
                <a:pathLst>
                  <a:path h="280915" w="458519">
                    <a:moveTo>
                      <a:pt x="140457" y="0"/>
                    </a:moveTo>
                    <a:lnTo>
                      <a:pt x="318061" y="0"/>
                    </a:lnTo>
                    <a:cubicBezTo>
                      <a:pt x="355313" y="0"/>
                      <a:pt x="391039" y="14798"/>
                      <a:pt x="417380" y="41139"/>
                    </a:cubicBezTo>
                    <a:cubicBezTo>
                      <a:pt x="443721" y="67480"/>
                      <a:pt x="458519" y="103206"/>
                      <a:pt x="458519" y="140457"/>
                    </a:cubicBezTo>
                    <a:lnTo>
                      <a:pt x="458519" y="140457"/>
                    </a:lnTo>
                    <a:cubicBezTo>
                      <a:pt x="458519" y="177709"/>
                      <a:pt x="443721" y="213435"/>
                      <a:pt x="417380" y="239776"/>
                    </a:cubicBezTo>
                    <a:cubicBezTo>
                      <a:pt x="391039" y="266117"/>
                      <a:pt x="355313" y="280915"/>
                      <a:pt x="318061" y="280915"/>
                    </a:cubicBezTo>
                    <a:lnTo>
                      <a:pt x="140457" y="280915"/>
                    </a:lnTo>
                    <a:cubicBezTo>
                      <a:pt x="103206" y="280915"/>
                      <a:pt x="67480" y="266117"/>
                      <a:pt x="41139" y="239776"/>
                    </a:cubicBezTo>
                    <a:cubicBezTo>
                      <a:pt x="14798" y="213435"/>
                      <a:pt x="0" y="177709"/>
                      <a:pt x="0" y="140457"/>
                    </a:cubicBezTo>
                    <a:lnTo>
                      <a:pt x="0" y="140457"/>
                    </a:lnTo>
                    <a:cubicBezTo>
                      <a:pt x="0" y="103206"/>
                      <a:pt x="14798" y="67480"/>
                      <a:pt x="41139" y="41139"/>
                    </a:cubicBezTo>
                    <a:cubicBezTo>
                      <a:pt x="67480" y="14798"/>
                      <a:pt x="103206" y="0"/>
                      <a:pt x="140457" y="0"/>
                    </a:cubicBezTo>
                    <a:close/>
                  </a:path>
                </a:pathLst>
              </a:custGeom>
              <a:solidFill>
                <a:srgbClr val="5DA295"/>
              </a:solidFill>
            </p:spPr>
          </p:sp>
          <p:sp>
            <p:nvSpPr>
              <p:cNvPr name="TextBox 100" id="100"/>
              <p:cNvSpPr txBox="true"/>
              <p:nvPr/>
            </p:nvSpPr>
            <p:spPr>
              <a:xfrm>
                <a:off x="0" y="-47625"/>
                <a:ext cx="458519" cy="32854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800"/>
                  </a:lnSpc>
                </a:pPr>
                <a:r>
                  <a:rPr lang="en-US" b="true" sz="2000">
                    <a:solidFill>
                      <a:srgbClr val="FFFFFF"/>
                    </a:solidFill>
                    <a:latin typeface="Canva Sans Bold"/>
                    <a:ea typeface="Canva Sans Bold"/>
                    <a:cs typeface="Canva Sans Bold"/>
                    <a:sym typeface="Canva Sans Bold"/>
                  </a:rPr>
                  <a:t>Strategi pertempuran</a:t>
                </a:r>
              </a:p>
            </p:txBody>
          </p:sp>
        </p:grpSp>
        <p:sp>
          <p:nvSpPr>
            <p:cNvPr name="AutoShape 101" id="101"/>
            <p:cNvSpPr/>
            <p:nvPr/>
          </p:nvSpPr>
          <p:spPr>
            <a:xfrm>
              <a:off x="9592171" y="7710047"/>
              <a:ext cx="689" cy="330200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arrow" len="sm" w="med"/>
            </a:ln>
          </p:spPr>
        </p:sp>
        <p:grpSp>
          <p:nvGrpSpPr>
            <p:cNvPr name="Group 102" id="102"/>
            <p:cNvGrpSpPr/>
            <p:nvPr/>
          </p:nvGrpSpPr>
          <p:grpSpPr>
            <a:xfrm rot="0">
              <a:off x="5204056" y="7710047"/>
              <a:ext cx="2321251" cy="1422132"/>
              <a:chOff x="0" y="0"/>
              <a:chExt cx="458519" cy="280915"/>
            </a:xfrm>
          </p:grpSpPr>
          <p:sp>
            <p:nvSpPr>
              <p:cNvPr name="Freeform 103" id="103"/>
              <p:cNvSpPr/>
              <p:nvPr/>
            </p:nvSpPr>
            <p:spPr>
              <a:xfrm flipH="false" flipV="false" rot="0">
                <a:off x="0" y="0"/>
                <a:ext cx="458519" cy="280915"/>
              </a:xfrm>
              <a:custGeom>
                <a:avLst/>
                <a:gdLst/>
                <a:ahLst/>
                <a:cxnLst/>
                <a:rect r="r" b="b" t="t" l="l"/>
                <a:pathLst>
                  <a:path h="280915" w="458519">
                    <a:moveTo>
                      <a:pt x="140457" y="0"/>
                    </a:moveTo>
                    <a:lnTo>
                      <a:pt x="318061" y="0"/>
                    </a:lnTo>
                    <a:cubicBezTo>
                      <a:pt x="355313" y="0"/>
                      <a:pt x="391039" y="14798"/>
                      <a:pt x="417380" y="41139"/>
                    </a:cubicBezTo>
                    <a:cubicBezTo>
                      <a:pt x="443721" y="67480"/>
                      <a:pt x="458519" y="103206"/>
                      <a:pt x="458519" y="140457"/>
                    </a:cubicBezTo>
                    <a:lnTo>
                      <a:pt x="458519" y="140457"/>
                    </a:lnTo>
                    <a:cubicBezTo>
                      <a:pt x="458519" y="177709"/>
                      <a:pt x="443721" y="213435"/>
                      <a:pt x="417380" y="239776"/>
                    </a:cubicBezTo>
                    <a:cubicBezTo>
                      <a:pt x="391039" y="266117"/>
                      <a:pt x="355313" y="280915"/>
                      <a:pt x="318061" y="280915"/>
                    </a:cubicBezTo>
                    <a:lnTo>
                      <a:pt x="140457" y="280915"/>
                    </a:lnTo>
                    <a:cubicBezTo>
                      <a:pt x="103206" y="280915"/>
                      <a:pt x="67480" y="266117"/>
                      <a:pt x="41139" y="239776"/>
                    </a:cubicBezTo>
                    <a:cubicBezTo>
                      <a:pt x="14798" y="213435"/>
                      <a:pt x="0" y="177709"/>
                      <a:pt x="0" y="140457"/>
                    </a:cubicBezTo>
                    <a:lnTo>
                      <a:pt x="0" y="140457"/>
                    </a:lnTo>
                    <a:cubicBezTo>
                      <a:pt x="0" y="103206"/>
                      <a:pt x="14798" y="67480"/>
                      <a:pt x="41139" y="41139"/>
                    </a:cubicBezTo>
                    <a:cubicBezTo>
                      <a:pt x="67480" y="14798"/>
                      <a:pt x="103206" y="0"/>
                      <a:pt x="140457" y="0"/>
                    </a:cubicBezTo>
                    <a:close/>
                  </a:path>
                </a:pathLst>
              </a:custGeom>
              <a:solidFill>
                <a:srgbClr val="5DA295"/>
              </a:solidFill>
            </p:spPr>
          </p:sp>
          <p:sp>
            <p:nvSpPr>
              <p:cNvPr name="TextBox 104" id="104"/>
              <p:cNvSpPr txBox="true"/>
              <p:nvPr/>
            </p:nvSpPr>
            <p:spPr>
              <a:xfrm>
                <a:off x="0" y="-38100"/>
                <a:ext cx="458519" cy="31901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080"/>
                  </a:lnSpc>
                </a:pPr>
                <a:r>
                  <a:rPr lang="en-US" b="true" sz="2200">
                    <a:solidFill>
                      <a:srgbClr val="FFFFFF"/>
                    </a:solidFill>
                    <a:latin typeface="Canva Sans Bold"/>
                    <a:ea typeface="Canva Sans Bold"/>
                    <a:cs typeface="Canva Sans Bold"/>
                    <a:sym typeface="Canva Sans Bold"/>
                  </a:rPr>
                  <a:t>Sistem dialog</a:t>
                </a:r>
              </a:p>
            </p:txBody>
          </p:sp>
        </p:grpSp>
        <p:sp>
          <p:nvSpPr>
            <p:cNvPr name="AutoShape 105" id="105"/>
            <p:cNvSpPr/>
            <p:nvPr/>
          </p:nvSpPr>
          <p:spPr>
            <a:xfrm flipH="true">
              <a:off x="6364681" y="6624527"/>
              <a:ext cx="467767" cy="1085520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arrow" len="sm" w="med"/>
            </a:ln>
          </p:spPr>
        </p:sp>
        <p:sp>
          <p:nvSpPr>
            <p:cNvPr name="AutoShape 106" id="106"/>
            <p:cNvSpPr/>
            <p:nvPr/>
          </p:nvSpPr>
          <p:spPr>
            <a:xfrm flipH="true">
              <a:off x="4973322" y="4073308"/>
              <a:ext cx="698500" cy="0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arrow" len="sm" w="med"/>
            </a:ln>
          </p:spPr>
        </p:sp>
        <p:grpSp>
          <p:nvGrpSpPr>
            <p:cNvPr name="Group 107" id="107"/>
            <p:cNvGrpSpPr/>
            <p:nvPr/>
          </p:nvGrpSpPr>
          <p:grpSpPr>
            <a:xfrm rot="0">
              <a:off x="0" y="3362242"/>
              <a:ext cx="2321251" cy="1422132"/>
              <a:chOff x="0" y="0"/>
              <a:chExt cx="458519" cy="280915"/>
            </a:xfrm>
          </p:grpSpPr>
          <p:sp>
            <p:nvSpPr>
              <p:cNvPr name="Freeform 108" id="108"/>
              <p:cNvSpPr/>
              <p:nvPr/>
            </p:nvSpPr>
            <p:spPr>
              <a:xfrm flipH="false" flipV="false" rot="0">
                <a:off x="0" y="0"/>
                <a:ext cx="458519" cy="280915"/>
              </a:xfrm>
              <a:custGeom>
                <a:avLst/>
                <a:gdLst/>
                <a:ahLst/>
                <a:cxnLst/>
                <a:rect r="r" b="b" t="t" l="l"/>
                <a:pathLst>
                  <a:path h="280915" w="458519">
                    <a:moveTo>
                      <a:pt x="140457" y="0"/>
                    </a:moveTo>
                    <a:lnTo>
                      <a:pt x="318061" y="0"/>
                    </a:lnTo>
                    <a:cubicBezTo>
                      <a:pt x="355313" y="0"/>
                      <a:pt x="391039" y="14798"/>
                      <a:pt x="417380" y="41139"/>
                    </a:cubicBezTo>
                    <a:cubicBezTo>
                      <a:pt x="443721" y="67480"/>
                      <a:pt x="458519" y="103206"/>
                      <a:pt x="458519" y="140457"/>
                    </a:cubicBezTo>
                    <a:lnTo>
                      <a:pt x="458519" y="140457"/>
                    </a:lnTo>
                    <a:cubicBezTo>
                      <a:pt x="458519" y="177709"/>
                      <a:pt x="443721" y="213435"/>
                      <a:pt x="417380" y="239776"/>
                    </a:cubicBezTo>
                    <a:cubicBezTo>
                      <a:pt x="391039" y="266117"/>
                      <a:pt x="355313" y="280915"/>
                      <a:pt x="318061" y="280915"/>
                    </a:cubicBezTo>
                    <a:lnTo>
                      <a:pt x="140457" y="280915"/>
                    </a:lnTo>
                    <a:cubicBezTo>
                      <a:pt x="103206" y="280915"/>
                      <a:pt x="67480" y="266117"/>
                      <a:pt x="41139" y="239776"/>
                    </a:cubicBezTo>
                    <a:cubicBezTo>
                      <a:pt x="14798" y="213435"/>
                      <a:pt x="0" y="177709"/>
                      <a:pt x="0" y="140457"/>
                    </a:cubicBezTo>
                    <a:lnTo>
                      <a:pt x="0" y="140457"/>
                    </a:lnTo>
                    <a:cubicBezTo>
                      <a:pt x="0" y="103206"/>
                      <a:pt x="14798" y="67480"/>
                      <a:pt x="41139" y="41139"/>
                    </a:cubicBezTo>
                    <a:cubicBezTo>
                      <a:pt x="67480" y="14798"/>
                      <a:pt x="103206" y="0"/>
                      <a:pt x="140457" y="0"/>
                    </a:cubicBezTo>
                    <a:close/>
                  </a:path>
                </a:pathLst>
              </a:custGeom>
              <a:solidFill>
                <a:srgbClr val="5DA295"/>
              </a:solidFill>
            </p:spPr>
          </p:sp>
          <p:sp>
            <p:nvSpPr>
              <p:cNvPr name="TextBox 109" id="109"/>
              <p:cNvSpPr txBox="true"/>
              <p:nvPr/>
            </p:nvSpPr>
            <p:spPr>
              <a:xfrm>
                <a:off x="0" y="-38100"/>
                <a:ext cx="458519" cy="31901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080"/>
                  </a:lnSpc>
                </a:pPr>
                <a:r>
                  <a:rPr lang="en-US" b="true" sz="2200">
                    <a:solidFill>
                      <a:srgbClr val="333232"/>
                    </a:solidFill>
                    <a:latin typeface="Canva Sans Bold"/>
                    <a:ea typeface="Canva Sans Bold"/>
                    <a:cs typeface="Canva Sans Bold"/>
                    <a:sym typeface="Canva Sans Bold"/>
                  </a:rPr>
                  <a:t>A-Star</a:t>
                </a:r>
              </a:p>
            </p:txBody>
          </p:sp>
        </p:grpSp>
        <p:grpSp>
          <p:nvGrpSpPr>
            <p:cNvPr name="Group 110" id="110"/>
            <p:cNvGrpSpPr/>
            <p:nvPr/>
          </p:nvGrpSpPr>
          <p:grpSpPr>
            <a:xfrm rot="0">
              <a:off x="2652071" y="5389556"/>
              <a:ext cx="2321251" cy="1422132"/>
              <a:chOff x="0" y="0"/>
              <a:chExt cx="458519" cy="280915"/>
            </a:xfrm>
          </p:grpSpPr>
          <p:sp>
            <p:nvSpPr>
              <p:cNvPr name="Freeform 111" id="111"/>
              <p:cNvSpPr/>
              <p:nvPr/>
            </p:nvSpPr>
            <p:spPr>
              <a:xfrm flipH="false" flipV="false" rot="0">
                <a:off x="0" y="0"/>
                <a:ext cx="458519" cy="280915"/>
              </a:xfrm>
              <a:custGeom>
                <a:avLst/>
                <a:gdLst/>
                <a:ahLst/>
                <a:cxnLst/>
                <a:rect r="r" b="b" t="t" l="l"/>
                <a:pathLst>
                  <a:path h="280915" w="458519">
                    <a:moveTo>
                      <a:pt x="140457" y="0"/>
                    </a:moveTo>
                    <a:lnTo>
                      <a:pt x="318061" y="0"/>
                    </a:lnTo>
                    <a:cubicBezTo>
                      <a:pt x="355313" y="0"/>
                      <a:pt x="391039" y="14798"/>
                      <a:pt x="417380" y="41139"/>
                    </a:cubicBezTo>
                    <a:cubicBezTo>
                      <a:pt x="443721" y="67480"/>
                      <a:pt x="458519" y="103206"/>
                      <a:pt x="458519" y="140457"/>
                    </a:cubicBezTo>
                    <a:lnTo>
                      <a:pt x="458519" y="140457"/>
                    </a:lnTo>
                    <a:cubicBezTo>
                      <a:pt x="458519" y="177709"/>
                      <a:pt x="443721" y="213435"/>
                      <a:pt x="417380" y="239776"/>
                    </a:cubicBezTo>
                    <a:cubicBezTo>
                      <a:pt x="391039" y="266117"/>
                      <a:pt x="355313" y="280915"/>
                      <a:pt x="318061" y="280915"/>
                    </a:cubicBezTo>
                    <a:lnTo>
                      <a:pt x="140457" y="280915"/>
                    </a:lnTo>
                    <a:cubicBezTo>
                      <a:pt x="103206" y="280915"/>
                      <a:pt x="67480" y="266117"/>
                      <a:pt x="41139" y="239776"/>
                    </a:cubicBezTo>
                    <a:cubicBezTo>
                      <a:pt x="14798" y="213435"/>
                      <a:pt x="0" y="177709"/>
                      <a:pt x="0" y="140457"/>
                    </a:cubicBezTo>
                    <a:lnTo>
                      <a:pt x="0" y="140457"/>
                    </a:lnTo>
                    <a:cubicBezTo>
                      <a:pt x="0" y="103206"/>
                      <a:pt x="14798" y="67480"/>
                      <a:pt x="41139" y="41139"/>
                    </a:cubicBezTo>
                    <a:cubicBezTo>
                      <a:pt x="67480" y="14798"/>
                      <a:pt x="103206" y="0"/>
                      <a:pt x="140457" y="0"/>
                    </a:cubicBezTo>
                    <a:close/>
                  </a:path>
                </a:pathLst>
              </a:custGeom>
              <a:solidFill>
                <a:srgbClr val="5DA295"/>
              </a:solidFill>
            </p:spPr>
          </p:sp>
          <p:sp>
            <p:nvSpPr>
              <p:cNvPr name="TextBox 112" id="112"/>
              <p:cNvSpPr txBox="true"/>
              <p:nvPr/>
            </p:nvSpPr>
            <p:spPr>
              <a:xfrm>
                <a:off x="0" y="-38100"/>
                <a:ext cx="458519" cy="31901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080"/>
                  </a:lnSpc>
                </a:pPr>
                <a:r>
                  <a:rPr lang="en-US" b="true" sz="2200">
                    <a:solidFill>
                      <a:srgbClr val="3A3A3A"/>
                    </a:solidFill>
                    <a:latin typeface="Canva Sans Bold"/>
                    <a:ea typeface="Canva Sans Bold"/>
                    <a:cs typeface="Canva Sans Bold"/>
                    <a:sym typeface="Canva Sans Bold"/>
                  </a:rPr>
                  <a:t>Dijkstra</a:t>
                </a:r>
              </a:p>
            </p:txBody>
          </p:sp>
        </p:grpSp>
        <p:grpSp>
          <p:nvGrpSpPr>
            <p:cNvPr name="Group 113" id="113"/>
            <p:cNvGrpSpPr/>
            <p:nvPr/>
          </p:nvGrpSpPr>
          <p:grpSpPr>
            <a:xfrm rot="0">
              <a:off x="2652071" y="1422132"/>
              <a:ext cx="2321251" cy="1422132"/>
              <a:chOff x="0" y="0"/>
              <a:chExt cx="458519" cy="280915"/>
            </a:xfrm>
          </p:grpSpPr>
          <p:sp>
            <p:nvSpPr>
              <p:cNvPr name="Freeform 114" id="114"/>
              <p:cNvSpPr/>
              <p:nvPr/>
            </p:nvSpPr>
            <p:spPr>
              <a:xfrm flipH="false" flipV="false" rot="0">
                <a:off x="0" y="0"/>
                <a:ext cx="458519" cy="280915"/>
              </a:xfrm>
              <a:custGeom>
                <a:avLst/>
                <a:gdLst/>
                <a:ahLst/>
                <a:cxnLst/>
                <a:rect r="r" b="b" t="t" l="l"/>
                <a:pathLst>
                  <a:path h="280915" w="458519">
                    <a:moveTo>
                      <a:pt x="140457" y="0"/>
                    </a:moveTo>
                    <a:lnTo>
                      <a:pt x="318061" y="0"/>
                    </a:lnTo>
                    <a:cubicBezTo>
                      <a:pt x="355313" y="0"/>
                      <a:pt x="391039" y="14798"/>
                      <a:pt x="417380" y="41139"/>
                    </a:cubicBezTo>
                    <a:cubicBezTo>
                      <a:pt x="443721" y="67480"/>
                      <a:pt x="458519" y="103206"/>
                      <a:pt x="458519" y="140457"/>
                    </a:cubicBezTo>
                    <a:lnTo>
                      <a:pt x="458519" y="140457"/>
                    </a:lnTo>
                    <a:cubicBezTo>
                      <a:pt x="458519" y="177709"/>
                      <a:pt x="443721" y="213435"/>
                      <a:pt x="417380" y="239776"/>
                    </a:cubicBezTo>
                    <a:cubicBezTo>
                      <a:pt x="391039" y="266117"/>
                      <a:pt x="355313" y="280915"/>
                      <a:pt x="318061" y="280915"/>
                    </a:cubicBezTo>
                    <a:lnTo>
                      <a:pt x="140457" y="280915"/>
                    </a:lnTo>
                    <a:cubicBezTo>
                      <a:pt x="103206" y="280915"/>
                      <a:pt x="67480" y="266117"/>
                      <a:pt x="41139" y="239776"/>
                    </a:cubicBezTo>
                    <a:cubicBezTo>
                      <a:pt x="14798" y="213435"/>
                      <a:pt x="0" y="177709"/>
                      <a:pt x="0" y="140457"/>
                    </a:cubicBezTo>
                    <a:lnTo>
                      <a:pt x="0" y="140457"/>
                    </a:lnTo>
                    <a:cubicBezTo>
                      <a:pt x="0" y="103206"/>
                      <a:pt x="14798" y="67480"/>
                      <a:pt x="41139" y="41139"/>
                    </a:cubicBezTo>
                    <a:cubicBezTo>
                      <a:pt x="67480" y="14798"/>
                      <a:pt x="103206" y="0"/>
                      <a:pt x="140457" y="0"/>
                    </a:cubicBezTo>
                    <a:close/>
                  </a:path>
                </a:pathLst>
              </a:custGeom>
              <a:solidFill>
                <a:srgbClr val="5DA295"/>
              </a:solidFill>
            </p:spPr>
          </p:sp>
          <p:sp>
            <p:nvSpPr>
              <p:cNvPr name="TextBox 115" id="115"/>
              <p:cNvSpPr txBox="true"/>
              <p:nvPr/>
            </p:nvSpPr>
            <p:spPr>
              <a:xfrm>
                <a:off x="0" y="-38100"/>
                <a:ext cx="458519" cy="31901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080"/>
                  </a:lnSpc>
                </a:pPr>
                <a:r>
                  <a:rPr lang="en-US" b="true" sz="2200">
                    <a:solidFill>
                      <a:srgbClr val="3A3A3A"/>
                    </a:solidFill>
                    <a:latin typeface="Canva Sans Bold"/>
                    <a:ea typeface="Canva Sans Bold"/>
                    <a:cs typeface="Canva Sans Bold"/>
                    <a:sym typeface="Canva Sans Bold"/>
                  </a:rPr>
                  <a:t>BFS </a:t>
                </a:r>
              </a:p>
            </p:txBody>
          </p:sp>
        </p:grpSp>
        <p:sp>
          <p:nvSpPr>
            <p:cNvPr name="AutoShape 116" id="116"/>
            <p:cNvSpPr/>
            <p:nvPr/>
          </p:nvSpPr>
          <p:spPr>
            <a:xfrm flipV="true">
              <a:off x="3812697" y="2844263"/>
              <a:ext cx="0" cy="367054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arrow" len="sm" w="med"/>
            </a:ln>
          </p:spPr>
        </p:sp>
        <p:sp>
          <p:nvSpPr>
            <p:cNvPr name="AutoShape 117" id="117"/>
            <p:cNvSpPr/>
            <p:nvPr/>
          </p:nvSpPr>
          <p:spPr>
            <a:xfrm>
              <a:off x="3812697" y="4935299"/>
              <a:ext cx="0" cy="454257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arrow" len="sm" w="med"/>
            </a:ln>
          </p:spPr>
        </p:sp>
        <p:sp>
          <p:nvSpPr>
            <p:cNvPr name="AutoShape 118" id="118"/>
            <p:cNvSpPr/>
            <p:nvPr/>
          </p:nvSpPr>
          <p:spPr>
            <a:xfrm flipH="true">
              <a:off x="2321251" y="4073308"/>
              <a:ext cx="330820" cy="0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arrow" len="sm" w="med"/>
            </a:ln>
          </p:spPr>
        </p:sp>
        <p:grpSp>
          <p:nvGrpSpPr>
            <p:cNvPr name="Group 119" id="119"/>
            <p:cNvGrpSpPr/>
            <p:nvPr/>
          </p:nvGrpSpPr>
          <p:grpSpPr>
            <a:xfrm rot="0">
              <a:off x="16980789" y="2107971"/>
              <a:ext cx="2321251" cy="1422132"/>
              <a:chOff x="0" y="0"/>
              <a:chExt cx="458519" cy="280915"/>
            </a:xfrm>
          </p:grpSpPr>
          <p:sp>
            <p:nvSpPr>
              <p:cNvPr name="Freeform 120" id="120"/>
              <p:cNvSpPr/>
              <p:nvPr/>
            </p:nvSpPr>
            <p:spPr>
              <a:xfrm flipH="false" flipV="false" rot="0">
                <a:off x="0" y="0"/>
                <a:ext cx="458519" cy="280915"/>
              </a:xfrm>
              <a:custGeom>
                <a:avLst/>
                <a:gdLst/>
                <a:ahLst/>
                <a:cxnLst/>
                <a:rect r="r" b="b" t="t" l="l"/>
                <a:pathLst>
                  <a:path h="280915" w="458519">
                    <a:moveTo>
                      <a:pt x="140457" y="0"/>
                    </a:moveTo>
                    <a:lnTo>
                      <a:pt x="318061" y="0"/>
                    </a:lnTo>
                    <a:cubicBezTo>
                      <a:pt x="355313" y="0"/>
                      <a:pt x="391039" y="14798"/>
                      <a:pt x="417380" y="41139"/>
                    </a:cubicBezTo>
                    <a:cubicBezTo>
                      <a:pt x="443721" y="67480"/>
                      <a:pt x="458519" y="103206"/>
                      <a:pt x="458519" y="140457"/>
                    </a:cubicBezTo>
                    <a:lnTo>
                      <a:pt x="458519" y="140457"/>
                    </a:lnTo>
                    <a:cubicBezTo>
                      <a:pt x="458519" y="177709"/>
                      <a:pt x="443721" y="213435"/>
                      <a:pt x="417380" y="239776"/>
                    </a:cubicBezTo>
                    <a:cubicBezTo>
                      <a:pt x="391039" y="266117"/>
                      <a:pt x="355313" y="280915"/>
                      <a:pt x="318061" y="280915"/>
                    </a:cubicBezTo>
                    <a:lnTo>
                      <a:pt x="140457" y="280915"/>
                    </a:lnTo>
                    <a:cubicBezTo>
                      <a:pt x="103206" y="280915"/>
                      <a:pt x="67480" y="266117"/>
                      <a:pt x="41139" y="239776"/>
                    </a:cubicBezTo>
                    <a:cubicBezTo>
                      <a:pt x="14798" y="213435"/>
                      <a:pt x="0" y="177709"/>
                      <a:pt x="0" y="140457"/>
                    </a:cubicBezTo>
                    <a:lnTo>
                      <a:pt x="0" y="140457"/>
                    </a:lnTo>
                    <a:cubicBezTo>
                      <a:pt x="0" y="103206"/>
                      <a:pt x="14798" y="67480"/>
                      <a:pt x="41139" y="41139"/>
                    </a:cubicBezTo>
                    <a:cubicBezTo>
                      <a:pt x="67480" y="14798"/>
                      <a:pt x="103206" y="0"/>
                      <a:pt x="140457" y="0"/>
                    </a:cubicBezTo>
                    <a:close/>
                  </a:path>
                </a:pathLst>
              </a:custGeom>
              <a:solidFill>
                <a:srgbClr val="5DA295"/>
              </a:solidFill>
            </p:spPr>
          </p:sp>
          <p:sp>
            <p:nvSpPr>
              <p:cNvPr name="TextBox 121" id="121"/>
              <p:cNvSpPr txBox="true"/>
              <p:nvPr/>
            </p:nvSpPr>
            <p:spPr>
              <a:xfrm>
                <a:off x="0" y="-47625"/>
                <a:ext cx="458519" cy="32854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499"/>
                  </a:lnSpc>
                </a:pPr>
                <a:r>
                  <a:rPr lang="en-US" b="true" sz="2499">
                    <a:solidFill>
                      <a:srgbClr val="3A3A3A"/>
                    </a:solidFill>
                    <a:latin typeface="Canva Sans Bold"/>
                    <a:ea typeface="Canva Sans Bold"/>
                    <a:cs typeface="Canva Sans Bold"/>
                    <a:sym typeface="Canva Sans Bold"/>
                  </a:rPr>
                  <a:t>UI &amp; UX</a:t>
                </a:r>
              </a:p>
            </p:txBody>
          </p:sp>
        </p:grpSp>
        <p:grpSp>
          <p:nvGrpSpPr>
            <p:cNvPr name="Group 122" id="122"/>
            <p:cNvGrpSpPr/>
            <p:nvPr/>
          </p:nvGrpSpPr>
          <p:grpSpPr>
            <a:xfrm rot="0">
              <a:off x="17293317" y="0"/>
              <a:ext cx="2321251" cy="1422132"/>
              <a:chOff x="0" y="0"/>
              <a:chExt cx="458519" cy="280915"/>
            </a:xfrm>
          </p:grpSpPr>
          <p:sp>
            <p:nvSpPr>
              <p:cNvPr name="Freeform 123" id="123"/>
              <p:cNvSpPr/>
              <p:nvPr/>
            </p:nvSpPr>
            <p:spPr>
              <a:xfrm flipH="false" flipV="false" rot="0">
                <a:off x="0" y="0"/>
                <a:ext cx="458519" cy="280915"/>
              </a:xfrm>
              <a:custGeom>
                <a:avLst/>
                <a:gdLst/>
                <a:ahLst/>
                <a:cxnLst/>
                <a:rect r="r" b="b" t="t" l="l"/>
                <a:pathLst>
                  <a:path h="280915" w="458519">
                    <a:moveTo>
                      <a:pt x="140457" y="0"/>
                    </a:moveTo>
                    <a:lnTo>
                      <a:pt x="318061" y="0"/>
                    </a:lnTo>
                    <a:cubicBezTo>
                      <a:pt x="355313" y="0"/>
                      <a:pt x="391039" y="14798"/>
                      <a:pt x="417380" y="41139"/>
                    </a:cubicBezTo>
                    <a:cubicBezTo>
                      <a:pt x="443721" y="67480"/>
                      <a:pt x="458519" y="103206"/>
                      <a:pt x="458519" y="140457"/>
                    </a:cubicBezTo>
                    <a:lnTo>
                      <a:pt x="458519" y="140457"/>
                    </a:lnTo>
                    <a:cubicBezTo>
                      <a:pt x="458519" y="177709"/>
                      <a:pt x="443721" y="213435"/>
                      <a:pt x="417380" y="239776"/>
                    </a:cubicBezTo>
                    <a:cubicBezTo>
                      <a:pt x="391039" y="266117"/>
                      <a:pt x="355313" y="280915"/>
                      <a:pt x="318061" y="280915"/>
                    </a:cubicBezTo>
                    <a:lnTo>
                      <a:pt x="140457" y="280915"/>
                    </a:lnTo>
                    <a:cubicBezTo>
                      <a:pt x="103206" y="280915"/>
                      <a:pt x="67480" y="266117"/>
                      <a:pt x="41139" y="239776"/>
                    </a:cubicBezTo>
                    <a:cubicBezTo>
                      <a:pt x="14798" y="213435"/>
                      <a:pt x="0" y="177709"/>
                      <a:pt x="0" y="140457"/>
                    </a:cubicBezTo>
                    <a:lnTo>
                      <a:pt x="0" y="140457"/>
                    </a:lnTo>
                    <a:cubicBezTo>
                      <a:pt x="0" y="103206"/>
                      <a:pt x="14798" y="67480"/>
                      <a:pt x="41139" y="41139"/>
                    </a:cubicBezTo>
                    <a:cubicBezTo>
                      <a:pt x="67480" y="14798"/>
                      <a:pt x="103206" y="0"/>
                      <a:pt x="140457" y="0"/>
                    </a:cubicBezTo>
                    <a:close/>
                  </a:path>
                </a:pathLst>
              </a:custGeom>
              <a:solidFill>
                <a:srgbClr val="5DA295"/>
              </a:solidFill>
            </p:spPr>
          </p:sp>
          <p:sp>
            <p:nvSpPr>
              <p:cNvPr name="TextBox 124" id="124"/>
              <p:cNvSpPr txBox="true"/>
              <p:nvPr/>
            </p:nvSpPr>
            <p:spPr>
              <a:xfrm>
                <a:off x="0" y="-47625"/>
                <a:ext cx="458519" cy="32854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499"/>
                  </a:lnSpc>
                </a:pPr>
                <a:r>
                  <a:rPr lang="en-US" b="true" sz="2499">
                    <a:solidFill>
                      <a:srgbClr val="FFFFFF"/>
                    </a:solidFill>
                    <a:latin typeface="Canva Sans Bold"/>
                    <a:ea typeface="Canva Sans Bold"/>
                    <a:cs typeface="Canva Sans Bold"/>
                    <a:sym typeface="Canva Sans Bold"/>
                  </a:rPr>
                  <a:t>Navigasi </a:t>
                </a:r>
              </a:p>
            </p:txBody>
          </p:sp>
        </p:grpSp>
        <p:sp>
          <p:nvSpPr>
            <p:cNvPr name="AutoShape 125" id="125"/>
            <p:cNvSpPr/>
            <p:nvPr/>
          </p:nvSpPr>
          <p:spPr>
            <a:xfrm flipV="true">
              <a:off x="18141415" y="1422132"/>
              <a:ext cx="206704" cy="685839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arrow" len="sm" w="med"/>
            </a:ln>
          </p:spPr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002049" y="6833950"/>
            <a:ext cx="5973602" cy="5973602"/>
          </a:xfrm>
          <a:custGeom>
            <a:avLst/>
            <a:gdLst/>
            <a:ahLst/>
            <a:cxnLst/>
            <a:rect r="r" b="b" t="t" l="l"/>
            <a:pathLst>
              <a:path h="5973602" w="5973602">
                <a:moveTo>
                  <a:pt x="0" y="0"/>
                </a:moveTo>
                <a:lnTo>
                  <a:pt x="5973601" y="0"/>
                </a:lnTo>
                <a:lnTo>
                  <a:pt x="5973601" y="5973602"/>
                </a:lnTo>
                <a:lnTo>
                  <a:pt x="0" y="59736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10073435"/>
            <a:ext cx="18288000" cy="213565"/>
            <a:chOff x="0" y="0"/>
            <a:chExt cx="4816593" cy="5624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56248"/>
            </a:xfrm>
            <a:custGeom>
              <a:avLst/>
              <a:gdLst/>
              <a:ahLst/>
              <a:cxnLst/>
              <a:rect r="r" b="b" t="t" l="l"/>
              <a:pathLst>
                <a:path h="5624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56248"/>
                  </a:lnTo>
                  <a:lnTo>
                    <a:pt x="0" y="56248"/>
                  </a:lnTo>
                  <a:close/>
                </a:path>
              </a:pathLst>
            </a:custGeom>
            <a:solidFill>
              <a:srgbClr val="5DA295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816593" cy="943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0" y="0"/>
            <a:ext cx="18288000" cy="213565"/>
            <a:chOff x="0" y="0"/>
            <a:chExt cx="4816593" cy="5624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816592" cy="56248"/>
            </a:xfrm>
            <a:custGeom>
              <a:avLst/>
              <a:gdLst/>
              <a:ahLst/>
              <a:cxnLst/>
              <a:rect r="r" b="b" t="t" l="l"/>
              <a:pathLst>
                <a:path h="5624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56248"/>
                  </a:lnTo>
                  <a:lnTo>
                    <a:pt x="0" y="56248"/>
                  </a:lnTo>
                  <a:close/>
                </a:path>
              </a:pathLst>
            </a:custGeom>
            <a:solidFill>
              <a:srgbClr val="BFDDD2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4816593" cy="943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9" id="9"/>
          <p:cNvSpPr/>
          <p:nvPr/>
        </p:nvSpPr>
        <p:spPr>
          <a:xfrm>
            <a:off x="6958685" y="1673201"/>
            <a:ext cx="11329315" cy="0"/>
          </a:xfrm>
          <a:prstGeom prst="line">
            <a:avLst/>
          </a:prstGeom>
          <a:ln cap="flat" w="38100">
            <a:solidFill>
              <a:srgbClr val="5DA29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0" id="10"/>
          <p:cNvSpPr/>
          <p:nvPr/>
        </p:nvSpPr>
        <p:spPr>
          <a:xfrm>
            <a:off x="6958685" y="3312515"/>
            <a:ext cx="11329315" cy="0"/>
          </a:xfrm>
          <a:prstGeom prst="line">
            <a:avLst/>
          </a:prstGeom>
          <a:ln cap="flat" w="38100">
            <a:solidFill>
              <a:srgbClr val="5DA29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1" id="11"/>
          <p:cNvSpPr/>
          <p:nvPr/>
        </p:nvSpPr>
        <p:spPr>
          <a:xfrm>
            <a:off x="6940280" y="5448275"/>
            <a:ext cx="11329315" cy="0"/>
          </a:xfrm>
          <a:prstGeom prst="line">
            <a:avLst/>
          </a:prstGeom>
          <a:ln cap="flat" w="38100">
            <a:solidFill>
              <a:srgbClr val="5DA29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4138092" y="6650005"/>
            <a:ext cx="1210872" cy="1210872"/>
          </a:xfrm>
          <a:custGeom>
            <a:avLst/>
            <a:gdLst/>
            <a:ahLst/>
            <a:cxnLst/>
            <a:rect r="r" b="b" t="t" l="l"/>
            <a:pathLst>
              <a:path h="1210872" w="1210872">
                <a:moveTo>
                  <a:pt x="0" y="0"/>
                </a:moveTo>
                <a:lnTo>
                  <a:pt x="1210872" y="0"/>
                </a:lnTo>
                <a:lnTo>
                  <a:pt x="1210872" y="1210872"/>
                </a:lnTo>
                <a:lnTo>
                  <a:pt x="0" y="121087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6564000" y="8834437"/>
            <a:ext cx="955170" cy="7620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6299"/>
              </a:lnSpc>
            </a:pPr>
            <a:r>
              <a:rPr lang="en-US" b="true" sz="4499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04</a:t>
            </a:r>
          </a:p>
        </p:txBody>
      </p:sp>
      <p:sp>
        <p:nvSpPr>
          <p:cNvPr name="AutoShape 14" id="14"/>
          <p:cNvSpPr/>
          <p:nvPr/>
        </p:nvSpPr>
        <p:spPr>
          <a:xfrm>
            <a:off x="16564000" y="8877554"/>
            <a:ext cx="0" cy="761492"/>
          </a:xfrm>
          <a:prstGeom prst="line">
            <a:avLst/>
          </a:prstGeom>
          <a:ln cap="flat" w="95250">
            <a:solidFill>
              <a:srgbClr val="5DA29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16893853" y="347909"/>
            <a:ext cx="1082627" cy="1082627"/>
          </a:xfrm>
          <a:custGeom>
            <a:avLst/>
            <a:gdLst/>
            <a:ahLst/>
            <a:cxnLst/>
            <a:rect r="r" b="b" t="t" l="l"/>
            <a:pathLst>
              <a:path h="1082627" w="1082627">
                <a:moveTo>
                  <a:pt x="0" y="0"/>
                </a:moveTo>
                <a:lnTo>
                  <a:pt x="1082626" y="0"/>
                </a:lnTo>
                <a:lnTo>
                  <a:pt x="1082626" y="1082626"/>
                </a:lnTo>
                <a:lnTo>
                  <a:pt x="0" y="108262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517951" y="2801438"/>
            <a:ext cx="4727341" cy="119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799"/>
              </a:lnSpc>
            </a:pPr>
            <a:r>
              <a:rPr lang="en-US" sz="6999" b="true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Metode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8213841" y="1025271"/>
            <a:ext cx="8873295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A-Star, Dijkstra, dan BFS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7196300" y="868560"/>
            <a:ext cx="938336" cy="7620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6299"/>
              </a:lnSpc>
            </a:pPr>
            <a:r>
              <a:rPr lang="en-US" sz="4499" b="true">
                <a:solidFill>
                  <a:srgbClr val="5DA295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01.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8168290" y="449096"/>
            <a:ext cx="5329506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5DA295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Algoritma yang Diuji: 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7037890" y="2288577"/>
            <a:ext cx="1096746" cy="7620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6299"/>
              </a:lnSpc>
            </a:pPr>
            <a:r>
              <a:rPr lang="en-US" sz="4499" b="true">
                <a:solidFill>
                  <a:srgbClr val="5DA295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02.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8213841" y="1596771"/>
            <a:ext cx="6286823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5DA295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Lingkungan Pengujian: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8213841" y="2150465"/>
            <a:ext cx="9808190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Peta dengan variasi kompleksitas (peta dinamis yang melibatkan rintangan yang dapat berubah).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8168290" y="3255365"/>
            <a:ext cx="3489679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5DA295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Skenario Uji: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8213841" y="3752826"/>
            <a:ext cx="9808190" cy="1590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NPC harus mencapai tujuan tertentu dengan rintangan yang bervariasi, termasuk perubahan posisi rintangan selama perjalanan dalam waktu yang ditentukan.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7037890" y="4167603"/>
            <a:ext cx="1096746" cy="7620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6299"/>
              </a:lnSpc>
            </a:pPr>
            <a:r>
              <a:rPr lang="en-US" sz="4499" b="true">
                <a:solidFill>
                  <a:srgbClr val="5DA295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03.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1429915" y="8963025"/>
            <a:ext cx="4752692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b="true" sz="3000" spc="300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RISET INFORMATIKA 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8213841" y="5391125"/>
            <a:ext cx="3489679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5DA295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Implementasi: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7117095" y="6124550"/>
            <a:ext cx="1096746" cy="7620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6299"/>
              </a:lnSpc>
            </a:pPr>
            <a:r>
              <a:rPr lang="en-US" sz="4499" b="true">
                <a:solidFill>
                  <a:srgbClr val="5DA295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04.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8213841" y="5890870"/>
            <a:ext cx="9808190" cy="1590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Algoritma diimplementasikan menggunakan bahasa pemrograman C# dan menggunakan Unity sebagai game engine.</a:t>
            </a:r>
          </a:p>
        </p:txBody>
      </p:sp>
      <p:sp>
        <p:nvSpPr>
          <p:cNvPr name="AutoShape 30" id="30"/>
          <p:cNvSpPr/>
          <p:nvPr/>
        </p:nvSpPr>
        <p:spPr>
          <a:xfrm>
            <a:off x="6940280" y="7586320"/>
            <a:ext cx="11329315" cy="0"/>
          </a:xfrm>
          <a:prstGeom prst="line">
            <a:avLst/>
          </a:prstGeom>
          <a:ln cap="flat" w="38100">
            <a:solidFill>
              <a:srgbClr val="5DA29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1" id="31"/>
          <p:cNvSpPr txBox="true"/>
          <p:nvPr/>
        </p:nvSpPr>
        <p:spPr>
          <a:xfrm rot="0">
            <a:off x="8213841" y="7510120"/>
            <a:ext cx="3489679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5DA295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Evaluasi: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7117095" y="7862227"/>
            <a:ext cx="1096746" cy="7620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6299"/>
              </a:lnSpc>
            </a:pPr>
            <a:r>
              <a:rPr lang="en-US" sz="4499" b="true">
                <a:solidFill>
                  <a:srgbClr val="5DA295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05.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8213841" y="8009865"/>
            <a:ext cx="9808190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Evaluasi dari hasil data implementasi yang dilakukan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10073435"/>
            <a:ext cx="18288000" cy="213565"/>
            <a:chOff x="0" y="0"/>
            <a:chExt cx="4816593" cy="5624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56248"/>
            </a:xfrm>
            <a:custGeom>
              <a:avLst/>
              <a:gdLst/>
              <a:ahLst/>
              <a:cxnLst/>
              <a:rect r="r" b="b" t="t" l="l"/>
              <a:pathLst>
                <a:path h="5624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56248"/>
                  </a:lnTo>
                  <a:lnTo>
                    <a:pt x="0" y="56248"/>
                  </a:lnTo>
                  <a:close/>
                </a:path>
              </a:pathLst>
            </a:custGeom>
            <a:solidFill>
              <a:srgbClr val="5DA29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943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0"/>
            <a:ext cx="18288000" cy="213565"/>
            <a:chOff x="0" y="0"/>
            <a:chExt cx="4816593" cy="5624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816592" cy="56248"/>
            </a:xfrm>
            <a:custGeom>
              <a:avLst/>
              <a:gdLst/>
              <a:ahLst/>
              <a:cxnLst/>
              <a:rect r="r" b="b" t="t" l="l"/>
              <a:pathLst>
                <a:path h="5624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56248"/>
                  </a:lnTo>
                  <a:lnTo>
                    <a:pt x="0" y="56248"/>
                  </a:lnTo>
                  <a:close/>
                </a:path>
              </a:pathLst>
            </a:custGeom>
            <a:solidFill>
              <a:srgbClr val="BFDDD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816593" cy="943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6564000" y="8834437"/>
            <a:ext cx="955170" cy="7620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6299"/>
              </a:lnSpc>
            </a:pPr>
            <a:r>
              <a:rPr lang="en-US" b="true" sz="4499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05</a:t>
            </a:r>
          </a:p>
        </p:txBody>
      </p:sp>
      <p:sp>
        <p:nvSpPr>
          <p:cNvPr name="AutoShape 9" id="9"/>
          <p:cNvSpPr/>
          <p:nvPr/>
        </p:nvSpPr>
        <p:spPr>
          <a:xfrm>
            <a:off x="16564000" y="8877554"/>
            <a:ext cx="0" cy="761492"/>
          </a:xfrm>
          <a:prstGeom prst="line">
            <a:avLst/>
          </a:prstGeom>
          <a:ln cap="flat" w="95250">
            <a:solidFill>
              <a:srgbClr val="5DA29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0" id="10"/>
          <p:cNvSpPr/>
          <p:nvPr/>
        </p:nvSpPr>
        <p:spPr>
          <a:xfrm>
            <a:off x="1219263" y="8370503"/>
            <a:ext cx="15849473" cy="0"/>
          </a:xfrm>
          <a:prstGeom prst="line">
            <a:avLst/>
          </a:prstGeom>
          <a:ln cap="flat" w="38100">
            <a:solidFill>
              <a:srgbClr val="5DA29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1" id="11"/>
          <p:cNvSpPr/>
          <p:nvPr/>
        </p:nvSpPr>
        <p:spPr>
          <a:xfrm>
            <a:off x="1219263" y="3102381"/>
            <a:ext cx="15849473" cy="0"/>
          </a:xfrm>
          <a:prstGeom prst="line">
            <a:avLst/>
          </a:prstGeom>
          <a:ln cap="flat" w="38100">
            <a:solidFill>
              <a:srgbClr val="5DA29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2" id="12"/>
          <p:cNvSpPr/>
          <p:nvPr/>
        </p:nvSpPr>
        <p:spPr>
          <a:xfrm flipV="true">
            <a:off x="1238313" y="3083200"/>
            <a:ext cx="2587" cy="5306222"/>
          </a:xfrm>
          <a:prstGeom prst="line">
            <a:avLst/>
          </a:prstGeom>
          <a:ln cap="flat" w="38100">
            <a:solidFill>
              <a:srgbClr val="5DA29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3" id="13"/>
          <p:cNvSpPr/>
          <p:nvPr/>
        </p:nvSpPr>
        <p:spPr>
          <a:xfrm flipH="true" flipV="true">
            <a:off x="9145294" y="3092590"/>
            <a:ext cx="0" cy="5287443"/>
          </a:xfrm>
          <a:prstGeom prst="line">
            <a:avLst/>
          </a:prstGeom>
          <a:ln cap="flat" w="38100">
            <a:solidFill>
              <a:srgbClr val="5DA29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4" id="14"/>
          <p:cNvSpPr/>
          <p:nvPr/>
        </p:nvSpPr>
        <p:spPr>
          <a:xfrm flipV="true">
            <a:off x="17049687" y="3092590"/>
            <a:ext cx="0" cy="5287443"/>
          </a:xfrm>
          <a:prstGeom prst="line">
            <a:avLst/>
          </a:prstGeom>
          <a:ln cap="flat" w="38100">
            <a:solidFill>
              <a:srgbClr val="5DA295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5" id="15"/>
          <p:cNvGrpSpPr/>
          <p:nvPr/>
        </p:nvGrpSpPr>
        <p:grpSpPr>
          <a:xfrm rot="0">
            <a:off x="12547485" y="3083200"/>
            <a:ext cx="1465528" cy="1491803"/>
            <a:chOff x="0" y="0"/>
            <a:chExt cx="798484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798484" cy="812800"/>
            </a:xfrm>
            <a:custGeom>
              <a:avLst/>
              <a:gdLst/>
              <a:ahLst/>
              <a:cxnLst/>
              <a:rect r="r" b="b" t="t" l="l"/>
              <a:pathLst>
                <a:path h="812800" w="798484">
                  <a:moveTo>
                    <a:pt x="798484" y="0"/>
                  </a:moveTo>
                  <a:lnTo>
                    <a:pt x="798484" y="698500"/>
                  </a:lnTo>
                  <a:lnTo>
                    <a:pt x="399242" y="812800"/>
                  </a:lnTo>
                  <a:lnTo>
                    <a:pt x="0" y="698500"/>
                  </a:lnTo>
                  <a:lnTo>
                    <a:pt x="0" y="0"/>
                  </a:lnTo>
                  <a:lnTo>
                    <a:pt x="798484" y="0"/>
                  </a:lnTo>
                  <a:close/>
                </a:path>
              </a:pathLst>
            </a:custGeom>
            <a:solidFill>
              <a:srgbClr val="5DA295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798484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4460333" y="3102381"/>
            <a:ext cx="1465528" cy="1491803"/>
            <a:chOff x="0" y="0"/>
            <a:chExt cx="798484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798484" cy="812800"/>
            </a:xfrm>
            <a:custGeom>
              <a:avLst/>
              <a:gdLst/>
              <a:ahLst/>
              <a:cxnLst/>
              <a:rect r="r" b="b" t="t" l="l"/>
              <a:pathLst>
                <a:path h="812800" w="798484">
                  <a:moveTo>
                    <a:pt x="798484" y="0"/>
                  </a:moveTo>
                  <a:lnTo>
                    <a:pt x="798484" y="698500"/>
                  </a:lnTo>
                  <a:lnTo>
                    <a:pt x="399242" y="812800"/>
                  </a:lnTo>
                  <a:lnTo>
                    <a:pt x="0" y="698500"/>
                  </a:lnTo>
                  <a:lnTo>
                    <a:pt x="0" y="0"/>
                  </a:lnTo>
                  <a:lnTo>
                    <a:pt x="798484" y="0"/>
                  </a:lnTo>
                  <a:close/>
                </a:path>
              </a:pathLst>
            </a:custGeom>
            <a:solidFill>
              <a:srgbClr val="5DA295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798484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1" id="21"/>
          <p:cNvSpPr/>
          <p:nvPr/>
        </p:nvSpPr>
        <p:spPr>
          <a:xfrm flipH="false" flipV="false" rot="0">
            <a:off x="14622394" y="3417973"/>
            <a:ext cx="680475" cy="841037"/>
          </a:xfrm>
          <a:custGeom>
            <a:avLst/>
            <a:gdLst/>
            <a:ahLst/>
            <a:cxnLst/>
            <a:rect r="r" b="b" t="t" l="l"/>
            <a:pathLst>
              <a:path h="841037" w="680475">
                <a:moveTo>
                  <a:pt x="0" y="0"/>
                </a:moveTo>
                <a:lnTo>
                  <a:pt x="680476" y="0"/>
                </a:lnTo>
                <a:lnTo>
                  <a:pt x="680476" y="841037"/>
                </a:lnTo>
                <a:lnTo>
                  <a:pt x="0" y="8410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14869273" y="-2098748"/>
            <a:ext cx="3705427" cy="3905589"/>
          </a:xfrm>
          <a:custGeom>
            <a:avLst/>
            <a:gdLst/>
            <a:ahLst/>
            <a:cxnLst/>
            <a:rect r="r" b="b" t="t" l="l"/>
            <a:pathLst>
              <a:path h="3905589" w="3705427">
                <a:moveTo>
                  <a:pt x="0" y="0"/>
                </a:moveTo>
                <a:lnTo>
                  <a:pt x="3705427" y="0"/>
                </a:lnTo>
                <a:lnTo>
                  <a:pt x="3705427" y="3905589"/>
                </a:lnTo>
                <a:lnTo>
                  <a:pt x="0" y="390558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15302870" y="1279101"/>
            <a:ext cx="1073337" cy="1073337"/>
          </a:xfrm>
          <a:custGeom>
            <a:avLst/>
            <a:gdLst/>
            <a:ahLst/>
            <a:cxnLst/>
            <a:rect r="r" b="b" t="t" l="l"/>
            <a:pathLst>
              <a:path h="1073337" w="1073337">
                <a:moveTo>
                  <a:pt x="0" y="0"/>
                </a:moveTo>
                <a:lnTo>
                  <a:pt x="1073336" y="0"/>
                </a:lnTo>
                <a:lnTo>
                  <a:pt x="1073336" y="1073337"/>
                </a:lnTo>
                <a:lnTo>
                  <a:pt x="0" y="107333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16147931" y="2273854"/>
            <a:ext cx="456551" cy="456551"/>
          </a:xfrm>
          <a:custGeom>
            <a:avLst/>
            <a:gdLst/>
            <a:ahLst/>
            <a:cxnLst/>
            <a:rect r="r" b="b" t="t" l="l"/>
            <a:pathLst>
              <a:path h="456551" w="456551">
                <a:moveTo>
                  <a:pt x="0" y="0"/>
                </a:moveTo>
                <a:lnTo>
                  <a:pt x="456551" y="0"/>
                </a:lnTo>
                <a:lnTo>
                  <a:pt x="456551" y="456551"/>
                </a:lnTo>
                <a:lnTo>
                  <a:pt x="0" y="45655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560067" y="8446709"/>
            <a:ext cx="659197" cy="659197"/>
          </a:xfrm>
          <a:custGeom>
            <a:avLst/>
            <a:gdLst/>
            <a:ahLst/>
            <a:cxnLst/>
            <a:rect r="r" b="b" t="t" l="l"/>
            <a:pathLst>
              <a:path h="659197" w="659197">
                <a:moveTo>
                  <a:pt x="0" y="0"/>
                </a:moveTo>
                <a:lnTo>
                  <a:pt x="659196" y="0"/>
                </a:lnTo>
                <a:lnTo>
                  <a:pt x="659196" y="659197"/>
                </a:lnTo>
                <a:lnTo>
                  <a:pt x="0" y="65919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1250990" y="9157302"/>
            <a:ext cx="659197" cy="659197"/>
          </a:xfrm>
          <a:custGeom>
            <a:avLst/>
            <a:gdLst/>
            <a:ahLst/>
            <a:cxnLst/>
            <a:rect r="r" b="b" t="t" l="l"/>
            <a:pathLst>
              <a:path h="659197" w="659197">
                <a:moveTo>
                  <a:pt x="0" y="0"/>
                </a:moveTo>
                <a:lnTo>
                  <a:pt x="659197" y="0"/>
                </a:lnTo>
                <a:lnTo>
                  <a:pt x="659197" y="659196"/>
                </a:lnTo>
                <a:lnTo>
                  <a:pt x="0" y="65919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1445836" y="6279979"/>
            <a:ext cx="7169688" cy="636310"/>
          </a:xfrm>
          <a:custGeom>
            <a:avLst/>
            <a:gdLst/>
            <a:ahLst/>
            <a:cxnLst/>
            <a:rect r="r" b="b" t="t" l="l"/>
            <a:pathLst>
              <a:path h="636310" w="7169688">
                <a:moveTo>
                  <a:pt x="0" y="0"/>
                </a:moveTo>
                <a:lnTo>
                  <a:pt x="7169688" y="0"/>
                </a:lnTo>
                <a:lnTo>
                  <a:pt x="7169688" y="636309"/>
                </a:lnTo>
                <a:lnTo>
                  <a:pt x="0" y="636309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0">
            <a:off x="9678694" y="6199670"/>
            <a:ext cx="7203109" cy="747323"/>
          </a:xfrm>
          <a:custGeom>
            <a:avLst/>
            <a:gdLst/>
            <a:ahLst/>
            <a:cxnLst/>
            <a:rect r="r" b="b" t="t" l="l"/>
            <a:pathLst>
              <a:path h="747323" w="7203109">
                <a:moveTo>
                  <a:pt x="0" y="0"/>
                </a:moveTo>
                <a:lnTo>
                  <a:pt x="7203109" y="0"/>
                </a:lnTo>
                <a:lnTo>
                  <a:pt x="7203109" y="747323"/>
                </a:lnTo>
                <a:lnTo>
                  <a:pt x="0" y="747323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 l="0" t="0" r="0" b="0"/>
            </a:stretch>
          </a:blipFill>
        </p:spPr>
      </p:sp>
      <p:sp>
        <p:nvSpPr>
          <p:cNvPr name="TextBox 29" id="29"/>
          <p:cNvSpPr txBox="true"/>
          <p:nvPr/>
        </p:nvSpPr>
        <p:spPr>
          <a:xfrm rot="0">
            <a:off x="4075378" y="1551020"/>
            <a:ext cx="10137245" cy="1111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99"/>
              </a:lnSpc>
            </a:pPr>
            <a:r>
              <a:rPr lang="en-US" sz="6499" b="true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Metrik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2521972" y="4803604"/>
            <a:ext cx="5342249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Success Rate (SCR - Success Completion Rate)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1130373" y="4927429"/>
            <a:ext cx="4299751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Average Completion Time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1429915" y="8963025"/>
            <a:ext cx="4752692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b="true" sz="3000" spc="300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RISET INFORMATIKA 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FDDD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85341" y="1679079"/>
            <a:ext cx="14717318" cy="6928841"/>
            <a:chOff x="0" y="0"/>
            <a:chExt cx="3876166" cy="182488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876166" cy="1824880"/>
            </a:xfrm>
            <a:custGeom>
              <a:avLst/>
              <a:gdLst/>
              <a:ahLst/>
              <a:cxnLst/>
              <a:rect r="r" b="b" t="t" l="l"/>
              <a:pathLst>
                <a:path h="1824880" w="3876166">
                  <a:moveTo>
                    <a:pt x="0" y="0"/>
                  </a:moveTo>
                  <a:lnTo>
                    <a:pt x="3876166" y="0"/>
                  </a:lnTo>
                  <a:lnTo>
                    <a:pt x="3876166" y="1824880"/>
                  </a:lnTo>
                  <a:lnTo>
                    <a:pt x="0" y="1824880"/>
                  </a:lnTo>
                  <a:close/>
                </a:path>
              </a:pathLst>
            </a:custGeom>
            <a:solidFill>
              <a:srgbClr val="5DA29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876166" cy="18629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3061903" y="-1566138"/>
            <a:ext cx="4761674" cy="4761674"/>
          </a:xfrm>
          <a:custGeom>
            <a:avLst/>
            <a:gdLst/>
            <a:ahLst/>
            <a:cxnLst/>
            <a:rect r="r" b="b" t="t" l="l"/>
            <a:pathLst>
              <a:path h="4761674" w="4761674">
                <a:moveTo>
                  <a:pt x="0" y="0"/>
                </a:moveTo>
                <a:lnTo>
                  <a:pt x="4761674" y="0"/>
                </a:lnTo>
                <a:lnTo>
                  <a:pt x="4761674" y="4761675"/>
                </a:lnTo>
                <a:lnTo>
                  <a:pt x="0" y="47616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5442740" y="2842069"/>
            <a:ext cx="1413018" cy="1236391"/>
            <a:chOff x="0" y="0"/>
            <a:chExt cx="812800" cy="7112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711200"/>
            </a:xfrm>
            <a:custGeom>
              <a:avLst/>
              <a:gdLst/>
              <a:ahLst/>
              <a:cxnLst/>
              <a:rect r="r" b="b" t="t" l="l"/>
              <a:pathLst>
                <a:path h="711200" w="8128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127000" y="292100"/>
              <a:ext cx="558800" cy="368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028700" y="1313694"/>
            <a:ext cx="1528376" cy="1528376"/>
          </a:xfrm>
          <a:custGeom>
            <a:avLst/>
            <a:gdLst/>
            <a:ahLst/>
            <a:cxnLst/>
            <a:rect r="r" b="b" t="t" l="l"/>
            <a:pathLst>
              <a:path h="1528376" w="1528376">
                <a:moveTo>
                  <a:pt x="0" y="0"/>
                </a:moveTo>
                <a:lnTo>
                  <a:pt x="1528376" y="0"/>
                </a:lnTo>
                <a:lnTo>
                  <a:pt x="1528376" y="1528375"/>
                </a:lnTo>
                <a:lnTo>
                  <a:pt x="0" y="15283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624221" y="7272116"/>
            <a:ext cx="4777529" cy="4771073"/>
          </a:xfrm>
          <a:custGeom>
            <a:avLst/>
            <a:gdLst/>
            <a:ahLst/>
            <a:cxnLst/>
            <a:rect r="r" b="b" t="t" l="l"/>
            <a:pathLst>
              <a:path h="4771073" w="4777529">
                <a:moveTo>
                  <a:pt x="0" y="0"/>
                </a:moveTo>
                <a:lnTo>
                  <a:pt x="4777529" y="0"/>
                </a:lnTo>
                <a:lnTo>
                  <a:pt x="4777529" y="4771073"/>
                </a:lnTo>
                <a:lnTo>
                  <a:pt x="0" y="477107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2386547" y="3908425"/>
            <a:ext cx="13514906" cy="22225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199"/>
              </a:lnSpc>
            </a:pPr>
            <a:r>
              <a:rPr lang="en-US" sz="12999" b="true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Terima Kasih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4317571" y="7272116"/>
            <a:ext cx="1084179" cy="1084179"/>
          </a:xfrm>
          <a:custGeom>
            <a:avLst/>
            <a:gdLst/>
            <a:ahLst/>
            <a:cxnLst/>
            <a:rect r="r" b="b" t="t" l="l"/>
            <a:pathLst>
              <a:path h="1084179" w="1084179">
                <a:moveTo>
                  <a:pt x="0" y="0"/>
                </a:moveTo>
                <a:lnTo>
                  <a:pt x="1084179" y="0"/>
                </a:lnTo>
                <a:lnTo>
                  <a:pt x="1084179" y="1084179"/>
                </a:lnTo>
                <a:lnTo>
                  <a:pt x="0" y="108417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DAGYYA6cvKo</dc:identifier>
  <dcterms:modified xsi:type="dcterms:W3CDTF">2011-08-01T06:04:30Z</dcterms:modified>
  <cp:revision>1</cp:revision>
  <dc:title>Hijau minimalis formal seminar proposal presentasi</dc:title>
</cp:coreProperties>
</file>