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1" r:id="rId2"/>
    <p:sldId id="2563" r:id="rId3"/>
    <p:sldId id="2564" r:id="rId4"/>
    <p:sldId id="2565" r:id="rId5"/>
    <p:sldId id="2567" r:id="rId6"/>
    <p:sldId id="2566" r:id="rId7"/>
    <p:sldId id="25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oT Architecture for AI Report Generation: Batch Analytics Pipeline Using AWS" id="{AE35CFF3-A89D-43F3-A2DD-81DF426E51DE}">
          <p14:sldIdLst>
            <p14:sldId id="2561"/>
            <p14:sldId id="2563"/>
            <p14:sldId id="2564"/>
            <p14:sldId id="2565"/>
            <p14:sldId id="2567"/>
            <p14:sldId id="2566"/>
          </p14:sldIdLst>
        </p14:section>
        <p14:section name="Conclusion" id="{AB4487F3-CA99-4953-BEEE-E44F20262327}">
          <p14:sldIdLst>
            <p14:sldId id="25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42" d="100"/>
          <a:sy n="142" d="100"/>
        </p:scale>
        <p:origin x="948" y="3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FEC432-66FE-4B24-BA53-C7A1A0CFDD2C}"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7D406C6A-2C7E-44AE-9F5E-F28EB4A2DF78}">
      <dgm:prSet/>
      <dgm:spPr/>
      <dgm:t>
        <a:bodyPr/>
        <a:lstStyle/>
        <a:p>
          <a:pPr>
            <a:lnSpc>
              <a:spcPct val="100000"/>
            </a:lnSpc>
            <a:defRPr b="1"/>
          </a:pPr>
          <a:r>
            <a:rPr lang="en-US"/>
            <a:t>Scalable AI Report Generation</a:t>
          </a:r>
        </a:p>
      </dgm:t>
    </dgm:pt>
    <dgm:pt modelId="{A442A12C-7F9A-4A73-BFDF-AEBA10A3D710}" type="parTrans" cxnId="{22916E78-3C13-423A-9CD9-FE9FD961B5AB}">
      <dgm:prSet/>
      <dgm:spPr/>
      <dgm:t>
        <a:bodyPr/>
        <a:lstStyle/>
        <a:p>
          <a:endParaRPr lang="en-US"/>
        </a:p>
      </dgm:t>
    </dgm:pt>
    <dgm:pt modelId="{CA73A49E-AF43-4FCA-9152-570E4AAF75E1}" type="sibTrans" cxnId="{22916E78-3C13-423A-9CD9-FE9FD961B5AB}">
      <dgm:prSet/>
      <dgm:spPr/>
      <dgm:t>
        <a:bodyPr/>
        <a:lstStyle/>
        <a:p>
          <a:pPr>
            <a:lnSpc>
              <a:spcPct val="100000"/>
            </a:lnSpc>
            <a:defRPr b="1"/>
          </a:pPr>
          <a:endParaRPr lang="en-US"/>
        </a:p>
      </dgm:t>
    </dgm:pt>
    <dgm:pt modelId="{63706B69-4308-464A-BBB2-F8897D8DEE85}">
      <dgm:prSet/>
      <dgm:spPr/>
      <dgm:t>
        <a:bodyPr/>
        <a:lstStyle/>
        <a:p>
          <a:pPr>
            <a:lnSpc>
              <a:spcPct val="100000"/>
            </a:lnSpc>
          </a:pPr>
          <a:r>
            <a:rPr lang="en-US" dirty="0"/>
            <a:t>Loosely coupled design for faster inference </a:t>
          </a:r>
          <a:r>
            <a:rPr lang="en-US" dirty="0" err="1"/>
            <a:t>Sagemaker</a:t>
          </a:r>
          <a:r>
            <a:rPr lang="en-US" dirty="0"/>
            <a:t> process and scalability</a:t>
          </a:r>
        </a:p>
      </dgm:t>
    </dgm:pt>
    <dgm:pt modelId="{10AD25E1-724D-4921-9364-2F325F55D001}" type="parTrans" cxnId="{61D4D323-2BB1-43AD-B9D4-3195B576BA0F}">
      <dgm:prSet/>
      <dgm:spPr/>
      <dgm:t>
        <a:bodyPr/>
        <a:lstStyle/>
        <a:p>
          <a:endParaRPr lang="en-US"/>
        </a:p>
      </dgm:t>
    </dgm:pt>
    <dgm:pt modelId="{67A9CB6B-E8AF-4476-95FF-9488C1442090}" type="sibTrans" cxnId="{61D4D323-2BB1-43AD-B9D4-3195B576BA0F}">
      <dgm:prSet/>
      <dgm:spPr/>
      <dgm:t>
        <a:bodyPr/>
        <a:lstStyle/>
        <a:p>
          <a:endParaRPr lang="en-US"/>
        </a:p>
      </dgm:t>
    </dgm:pt>
    <dgm:pt modelId="{E87865C0-587F-46EB-8F63-8F328FC5C62D}">
      <dgm:prSet/>
      <dgm:spPr/>
      <dgm:t>
        <a:bodyPr/>
        <a:lstStyle/>
        <a:p>
          <a:pPr>
            <a:lnSpc>
              <a:spcPct val="100000"/>
            </a:lnSpc>
            <a:defRPr b="1"/>
          </a:pPr>
          <a:r>
            <a:rPr lang="en-US"/>
            <a:t>Security and Cost Efficiency</a:t>
          </a:r>
        </a:p>
      </dgm:t>
    </dgm:pt>
    <dgm:pt modelId="{D24B411A-DA9C-40B7-8812-708499079640}" type="parTrans" cxnId="{B593DF5F-CDBA-4A7A-9324-54DF419C60D1}">
      <dgm:prSet/>
      <dgm:spPr/>
      <dgm:t>
        <a:bodyPr/>
        <a:lstStyle/>
        <a:p>
          <a:endParaRPr lang="en-US"/>
        </a:p>
      </dgm:t>
    </dgm:pt>
    <dgm:pt modelId="{C25DF005-5D4D-4128-85C0-D5F753D677D7}" type="sibTrans" cxnId="{B593DF5F-CDBA-4A7A-9324-54DF419C60D1}">
      <dgm:prSet/>
      <dgm:spPr/>
      <dgm:t>
        <a:bodyPr/>
        <a:lstStyle/>
        <a:p>
          <a:pPr>
            <a:lnSpc>
              <a:spcPct val="100000"/>
            </a:lnSpc>
            <a:defRPr b="1"/>
          </a:pPr>
          <a:endParaRPr lang="en-US"/>
        </a:p>
      </dgm:t>
    </dgm:pt>
    <dgm:pt modelId="{6E775200-5EE2-4240-9FA4-1ACBBCFE4C2A}">
      <dgm:prSet/>
      <dgm:spPr/>
      <dgm:t>
        <a:bodyPr/>
        <a:lstStyle/>
        <a:p>
          <a:pPr>
            <a:lnSpc>
              <a:spcPct val="100000"/>
            </a:lnSpc>
          </a:pPr>
          <a:r>
            <a:rPr lang="en-US"/>
            <a:t>The system ensures secure data handling while optimizing costs for operational efficiency in IoT analytics.</a:t>
          </a:r>
        </a:p>
      </dgm:t>
    </dgm:pt>
    <dgm:pt modelId="{6A7913F7-BDF9-4603-8BA6-EDCEB33BD67D}" type="parTrans" cxnId="{00DBAFD1-65E2-489D-B2D1-7C7A161202F0}">
      <dgm:prSet/>
      <dgm:spPr/>
      <dgm:t>
        <a:bodyPr/>
        <a:lstStyle/>
        <a:p>
          <a:endParaRPr lang="en-US"/>
        </a:p>
      </dgm:t>
    </dgm:pt>
    <dgm:pt modelId="{46AC59D2-D650-4F0C-BEE4-E25B98CD8B3A}" type="sibTrans" cxnId="{00DBAFD1-65E2-489D-B2D1-7C7A161202F0}">
      <dgm:prSet/>
      <dgm:spPr/>
      <dgm:t>
        <a:bodyPr/>
        <a:lstStyle/>
        <a:p>
          <a:endParaRPr lang="en-US"/>
        </a:p>
      </dgm:t>
    </dgm:pt>
    <dgm:pt modelId="{0F0A83DF-6909-4D9F-8984-C812246BC0D4}">
      <dgm:prSet/>
      <dgm:spPr/>
      <dgm:t>
        <a:bodyPr/>
        <a:lstStyle/>
        <a:p>
          <a:pPr>
            <a:lnSpc>
              <a:spcPct val="100000"/>
            </a:lnSpc>
            <a:defRPr b="1"/>
          </a:pPr>
          <a:r>
            <a:rPr lang="en-US"/>
            <a:t>Balanced Processing Needs</a:t>
          </a:r>
        </a:p>
      </dgm:t>
    </dgm:pt>
    <dgm:pt modelId="{6C5A854E-7E7A-401F-8EDC-88E2451AFB92}" type="parTrans" cxnId="{ACE9266D-5531-487B-901E-80452BF1FF8D}">
      <dgm:prSet/>
      <dgm:spPr/>
      <dgm:t>
        <a:bodyPr/>
        <a:lstStyle/>
        <a:p>
          <a:endParaRPr lang="en-US"/>
        </a:p>
      </dgm:t>
    </dgm:pt>
    <dgm:pt modelId="{2534B9B8-0253-44B4-A7BF-FE7C47FDCF89}" type="sibTrans" cxnId="{ACE9266D-5531-487B-901E-80452BF1FF8D}">
      <dgm:prSet/>
      <dgm:spPr/>
      <dgm:t>
        <a:bodyPr/>
        <a:lstStyle/>
        <a:p>
          <a:endParaRPr lang="en-US"/>
        </a:p>
      </dgm:t>
    </dgm:pt>
    <dgm:pt modelId="{96C333D1-EFF5-4EFF-BADB-5901BFB95E44}">
      <dgm:prSet/>
      <dgm:spPr/>
      <dgm:t>
        <a:bodyPr/>
        <a:lstStyle/>
        <a:p>
          <a:pPr>
            <a:lnSpc>
              <a:spcPct val="100000"/>
            </a:lnSpc>
          </a:pPr>
          <a:r>
            <a:rPr lang="en-US"/>
            <a:t>It balances complex processing demands with efficient operational management for reliable IoT insights.</a:t>
          </a:r>
        </a:p>
      </dgm:t>
    </dgm:pt>
    <dgm:pt modelId="{1EAFDB37-5121-409E-8A18-2D6CB3BDB0E4}" type="parTrans" cxnId="{ADD73E93-32E0-429F-91CE-B6DC15939A3D}">
      <dgm:prSet/>
      <dgm:spPr/>
      <dgm:t>
        <a:bodyPr/>
        <a:lstStyle/>
        <a:p>
          <a:endParaRPr lang="en-US"/>
        </a:p>
      </dgm:t>
    </dgm:pt>
    <dgm:pt modelId="{0772E130-A638-40D9-A9D7-E6CF928A660A}" type="sibTrans" cxnId="{ADD73E93-32E0-429F-91CE-B6DC15939A3D}">
      <dgm:prSet/>
      <dgm:spPr/>
      <dgm:t>
        <a:bodyPr/>
        <a:lstStyle/>
        <a:p>
          <a:endParaRPr lang="en-US"/>
        </a:p>
      </dgm:t>
    </dgm:pt>
    <dgm:pt modelId="{F517AC9F-093E-4DDB-87CF-77E213BCD513}" type="pres">
      <dgm:prSet presAssocID="{C2FEC432-66FE-4B24-BA53-C7A1A0CFDD2C}" presName="Name0" presStyleCnt="0">
        <dgm:presLayoutVars>
          <dgm:dir/>
          <dgm:resizeHandles val="exact"/>
        </dgm:presLayoutVars>
      </dgm:prSet>
      <dgm:spPr/>
    </dgm:pt>
    <dgm:pt modelId="{C947BE4F-5EBE-4E4C-999F-373EFEC771DB}" type="pres">
      <dgm:prSet presAssocID="{7D406C6A-2C7E-44AE-9F5E-F28EB4A2DF78}" presName="compNode" presStyleCnt="0"/>
      <dgm:spPr/>
    </dgm:pt>
    <dgm:pt modelId="{D8D25548-4110-4BF7-8F44-EA496742703D}" type="pres">
      <dgm:prSet presAssocID="{7D406C6A-2C7E-44AE-9F5E-F28EB4A2DF78}" presName="pictRect" presStyleLbl="revTx" presStyleIdx="0" presStyleCnt="6">
        <dgm:presLayoutVars>
          <dgm:chMax val="0"/>
          <dgm:bulletEnabled/>
        </dgm:presLayoutVars>
      </dgm:prSet>
      <dgm:spPr/>
    </dgm:pt>
    <dgm:pt modelId="{71019BE8-D70F-4EBA-919F-5D482B9FE5A3}" type="pres">
      <dgm:prSet presAssocID="{7D406C6A-2C7E-44AE-9F5E-F28EB4A2DF78}" presName="textRect" presStyleLbl="revTx" presStyleIdx="1" presStyleCnt="6">
        <dgm:presLayoutVars>
          <dgm:bulletEnabled/>
        </dgm:presLayoutVars>
      </dgm:prSet>
      <dgm:spPr/>
    </dgm:pt>
    <dgm:pt modelId="{C21E2EBD-3CA0-414E-A492-F59BCDD86D50}" type="pres">
      <dgm:prSet presAssocID="{CA73A49E-AF43-4FCA-9152-570E4AAF75E1}" presName="sibTrans" presStyleLbl="sibTrans2D1" presStyleIdx="0" presStyleCnt="0"/>
      <dgm:spPr/>
    </dgm:pt>
    <dgm:pt modelId="{D24839D7-A6A2-4669-BB16-4EFC63EABDD4}" type="pres">
      <dgm:prSet presAssocID="{E87865C0-587F-46EB-8F63-8F328FC5C62D}" presName="compNode" presStyleCnt="0"/>
      <dgm:spPr/>
    </dgm:pt>
    <dgm:pt modelId="{6FC1C259-6F9E-4AE5-B394-255E8F0BCEC2}" type="pres">
      <dgm:prSet presAssocID="{E87865C0-587F-46EB-8F63-8F328FC5C62D}" presName="pictRect" presStyleLbl="revTx" presStyleIdx="2" presStyleCnt="6">
        <dgm:presLayoutVars>
          <dgm:chMax val="0"/>
          <dgm:bulletEnabled/>
        </dgm:presLayoutVars>
      </dgm:prSet>
      <dgm:spPr/>
    </dgm:pt>
    <dgm:pt modelId="{7E1FC033-5733-4529-BFF9-BCE2315073C3}" type="pres">
      <dgm:prSet presAssocID="{E87865C0-587F-46EB-8F63-8F328FC5C62D}" presName="textRect" presStyleLbl="revTx" presStyleIdx="3" presStyleCnt="6">
        <dgm:presLayoutVars>
          <dgm:bulletEnabled/>
        </dgm:presLayoutVars>
      </dgm:prSet>
      <dgm:spPr/>
    </dgm:pt>
    <dgm:pt modelId="{8D7B1678-2C3B-4679-8FF5-8A638D27380C}" type="pres">
      <dgm:prSet presAssocID="{C25DF005-5D4D-4128-85C0-D5F753D677D7}" presName="sibTrans" presStyleLbl="sibTrans2D1" presStyleIdx="0" presStyleCnt="0"/>
      <dgm:spPr/>
    </dgm:pt>
    <dgm:pt modelId="{991AAFB3-6F4E-47CF-A036-54A2241E611B}" type="pres">
      <dgm:prSet presAssocID="{0F0A83DF-6909-4D9F-8984-C812246BC0D4}" presName="compNode" presStyleCnt="0"/>
      <dgm:spPr/>
    </dgm:pt>
    <dgm:pt modelId="{1E47CC5F-6028-4522-897E-36036A3D7912}" type="pres">
      <dgm:prSet presAssocID="{0F0A83DF-6909-4D9F-8984-C812246BC0D4}" presName="pictRect" presStyleLbl="revTx" presStyleIdx="4" presStyleCnt="6">
        <dgm:presLayoutVars>
          <dgm:chMax val="0"/>
          <dgm:bulletEnabled/>
        </dgm:presLayoutVars>
      </dgm:prSet>
      <dgm:spPr/>
    </dgm:pt>
    <dgm:pt modelId="{A34DD963-398E-4E6D-85F8-2D88D19F3A27}" type="pres">
      <dgm:prSet presAssocID="{0F0A83DF-6909-4D9F-8984-C812246BC0D4}" presName="textRect" presStyleLbl="revTx" presStyleIdx="5" presStyleCnt="6">
        <dgm:presLayoutVars>
          <dgm:bulletEnabled/>
        </dgm:presLayoutVars>
      </dgm:prSet>
      <dgm:spPr/>
    </dgm:pt>
  </dgm:ptLst>
  <dgm:cxnLst>
    <dgm:cxn modelId="{75BD330A-DB27-48D9-85C9-F8627AB1E52D}" type="presOf" srcId="{6E775200-5EE2-4240-9FA4-1ACBBCFE4C2A}" destId="{7E1FC033-5733-4529-BFF9-BCE2315073C3}" srcOrd="0" destOrd="0" presId="urn:microsoft.com/office/officeart/2024/3/layout/hArchList1"/>
    <dgm:cxn modelId="{61D4D323-2BB1-43AD-B9D4-3195B576BA0F}" srcId="{7D406C6A-2C7E-44AE-9F5E-F28EB4A2DF78}" destId="{63706B69-4308-464A-BBB2-F8897D8DEE85}" srcOrd="0" destOrd="0" parTransId="{10AD25E1-724D-4921-9364-2F325F55D001}" sibTransId="{67A9CB6B-E8AF-4476-95FF-9488C1442090}"/>
    <dgm:cxn modelId="{26A76D33-B39D-45FF-9CAD-765AE7798D78}" type="presOf" srcId="{C25DF005-5D4D-4128-85C0-D5F753D677D7}" destId="{8D7B1678-2C3B-4679-8FF5-8A638D27380C}" srcOrd="0" destOrd="0" presId="urn:microsoft.com/office/officeart/2024/3/layout/hArchList1"/>
    <dgm:cxn modelId="{B593DF5F-CDBA-4A7A-9324-54DF419C60D1}" srcId="{C2FEC432-66FE-4B24-BA53-C7A1A0CFDD2C}" destId="{E87865C0-587F-46EB-8F63-8F328FC5C62D}" srcOrd="1" destOrd="0" parTransId="{D24B411A-DA9C-40B7-8812-708499079640}" sibTransId="{C25DF005-5D4D-4128-85C0-D5F753D677D7}"/>
    <dgm:cxn modelId="{04D5104A-878D-4DDD-86DC-86A8BCA50913}" type="presOf" srcId="{0F0A83DF-6909-4D9F-8984-C812246BC0D4}" destId="{1E47CC5F-6028-4522-897E-36036A3D7912}" srcOrd="0" destOrd="0" presId="urn:microsoft.com/office/officeart/2024/3/layout/hArchList1"/>
    <dgm:cxn modelId="{CF60076B-A576-433A-AC8A-86BBC9079E7A}" type="presOf" srcId="{C2FEC432-66FE-4B24-BA53-C7A1A0CFDD2C}" destId="{F517AC9F-093E-4DDB-87CF-77E213BCD513}" srcOrd="0" destOrd="0" presId="urn:microsoft.com/office/officeart/2024/3/layout/hArchList1"/>
    <dgm:cxn modelId="{ACE9266D-5531-487B-901E-80452BF1FF8D}" srcId="{C2FEC432-66FE-4B24-BA53-C7A1A0CFDD2C}" destId="{0F0A83DF-6909-4D9F-8984-C812246BC0D4}" srcOrd="2" destOrd="0" parTransId="{6C5A854E-7E7A-401F-8EDC-88E2451AFB92}" sibTransId="{2534B9B8-0253-44B4-A7BF-FE7C47FDCF89}"/>
    <dgm:cxn modelId="{CDEF5E76-CA06-4B88-A5FC-D2669EA5CF24}" type="presOf" srcId="{96C333D1-EFF5-4EFF-BADB-5901BFB95E44}" destId="{A34DD963-398E-4E6D-85F8-2D88D19F3A27}" srcOrd="0" destOrd="0" presId="urn:microsoft.com/office/officeart/2024/3/layout/hArchList1"/>
    <dgm:cxn modelId="{22916E78-3C13-423A-9CD9-FE9FD961B5AB}" srcId="{C2FEC432-66FE-4B24-BA53-C7A1A0CFDD2C}" destId="{7D406C6A-2C7E-44AE-9F5E-F28EB4A2DF78}" srcOrd="0" destOrd="0" parTransId="{A442A12C-7F9A-4A73-BFDF-AEBA10A3D710}" sibTransId="{CA73A49E-AF43-4FCA-9152-570E4AAF75E1}"/>
    <dgm:cxn modelId="{F2ACE77B-DD6C-4332-95B7-CB3021210472}" type="presOf" srcId="{63706B69-4308-464A-BBB2-F8897D8DEE85}" destId="{71019BE8-D70F-4EBA-919F-5D482B9FE5A3}" srcOrd="0" destOrd="0" presId="urn:microsoft.com/office/officeart/2024/3/layout/hArchList1"/>
    <dgm:cxn modelId="{ADD73E93-32E0-429F-91CE-B6DC15939A3D}" srcId="{0F0A83DF-6909-4D9F-8984-C812246BC0D4}" destId="{96C333D1-EFF5-4EFF-BADB-5901BFB95E44}" srcOrd="0" destOrd="0" parTransId="{1EAFDB37-5121-409E-8A18-2D6CB3BDB0E4}" sibTransId="{0772E130-A638-40D9-A9D7-E6CF928A660A}"/>
    <dgm:cxn modelId="{DF533E97-C413-4B23-9ED9-CABD5FC10FE2}" type="presOf" srcId="{E87865C0-587F-46EB-8F63-8F328FC5C62D}" destId="{6FC1C259-6F9E-4AE5-B394-255E8F0BCEC2}" srcOrd="0" destOrd="0" presId="urn:microsoft.com/office/officeart/2024/3/layout/hArchList1"/>
    <dgm:cxn modelId="{00DBAFD1-65E2-489D-B2D1-7C7A161202F0}" srcId="{E87865C0-587F-46EB-8F63-8F328FC5C62D}" destId="{6E775200-5EE2-4240-9FA4-1ACBBCFE4C2A}" srcOrd="0" destOrd="0" parTransId="{6A7913F7-BDF9-4603-8BA6-EDCEB33BD67D}" sibTransId="{46AC59D2-D650-4F0C-BEE4-E25B98CD8B3A}"/>
    <dgm:cxn modelId="{2E313BE7-0EDD-4E20-91F7-57F50910F7CA}" type="presOf" srcId="{7D406C6A-2C7E-44AE-9F5E-F28EB4A2DF78}" destId="{D8D25548-4110-4BF7-8F44-EA496742703D}" srcOrd="0" destOrd="0" presId="urn:microsoft.com/office/officeart/2024/3/layout/hArchList1"/>
    <dgm:cxn modelId="{AB3781EB-2F45-494D-88E5-F0EDA2C5E450}" type="presOf" srcId="{CA73A49E-AF43-4FCA-9152-570E4AAF75E1}" destId="{C21E2EBD-3CA0-414E-A492-F59BCDD86D50}" srcOrd="0" destOrd="0" presId="urn:microsoft.com/office/officeart/2024/3/layout/hArchList1"/>
    <dgm:cxn modelId="{B363040A-13BB-4737-8ABF-33F664B08BFC}" type="presParOf" srcId="{F517AC9F-093E-4DDB-87CF-77E213BCD513}" destId="{C947BE4F-5EBE-4E4C-999F-373EFEC771DB}" srcOrd="0" destOrd="0" presId="urn:microsoft.com/office/officeart/2024/3/layout/hArchList1"/>
    <dgm:cxn modelId="{D2C1C5ED-29F7-4FAA-AC81-4CA7D3ED8405}" type="presParOf" srcId="{C947BE4F-5EBE-4E4C-999F-373EFEC771DB}" destId="{D8D25548-4110-4BF7-8F44-EA496742703D}" srcOrd="0" destOrd="0" presId="urn:microsoft.com/office/officeart/2024/3/layout/hArchList1"/>
    <dgm:cxn modelId="{958BC216-452C-4358-8662-BE094FCA0E61}" type="presParOf" srcId="{C947BE4F-5EBE-4E4C-999F-373EFEC771DB}" destId="{71019BE8-D70F-4EBA-919F-5D482B9FE5A3}" srcOrd="1" destOrd="0" presId="urn:microsoft.com/office/officeart/2024/3/layout/hArchList1"/>
    <dgm:cxn modelId="{360130BE-C3E2-4EAA-92A7-4430DE511D7C}" type="presParOf" srcId="{F517AC9F-093E-4DDB-87CF-77E213BCD513}" destId="{C21E2EBD-3CA0-414E-A492-F59BCDD86D50}" srcOrd="1" destOrd="0" presId="urn:microsoft.com/office/officeart/2024/3/layout/hArchList1"/>
    <dgm:cxn modelId="{E2B2EAF0-D6A2-4A78-A55E-24ACF0D619DF}" type="presParOf" srcId="{F517AC9F-093E-4DDB-87CF-77E213BCD513}" destId="{D24839D7-A6A2-4669-BB16-4EFC63EABDD4}" srcOrd="2" destOrd="0" presId="urn:microsoft.com/office/officeart/2024/3/layout/hArchList1"/>
    <dgm:cxn modelId="{33D0FEBA-9148-4A0C-9E33-AF72690D3CBD}" type="presParOf" srcId="{D24839D7-A6A2-4669-BB16-4EFC63EABDD4}" destId="{6FC1C259-6F9E-4AE5-B394-255E8F0BCEC2}" srcOrd="0" destOrd="0" presId="urn:microsoft.com/office/officeart/2024/3/layout/hArchList1"/>
    <dgm:cxn modelId="{9B65C048-611A-403A-A3A9-E408BCCE0562}" type="presParOf" srcId="{D24839D7-A6A2-4669-BB16-4EFC63EABDD4}" destId="{7E1FC033-5733-4529-BFF9-BCE2315073C3}" srcOrd="1" destOrd="0" presId="urn:microsoft.com/office/officeart/2024/3/layout/hArchList1"/>
    <dgm:cxn modelId="{542C3626-B596-4D96-95C3-25D7FB02965B}" type="presParOf" srcId="{F517AC9F-093E-4DDB-87CF-77E213BCD513}" destId="{8D7B1678-2C3B-4679-8FF5-8A638D27380C}" srcOrd="3" destOrd="0" presId="urn:microsoft.com/office/officeart/2024/3/layout/hArchList1"/>
    <dgm:cxn modelId="{5BE05331-12BD-4640-A865-AE8E703D75A4}" type="presParOf" srcId="{F517AC9F-093E-4DDB-87CF-77E213BCD513}" destId="{991AAFB3-6F4E-47CF-A036-54A2241E611B}" srcOrd="4" destOrd="0" presId="urn:microsoft.com/office/officeart/2024/3/layout/hArchList1"/>
    <dgm:cxn modelId="{4E1F32DE-A721-49AA-B91F-3C25451E1EAE}" type="presParOf" srcId="{991AAFB3-6F4E-47CF-A036-54A2241E611B}" destId="{1E47CC5F-6028-4522-897E-36036A3D7912}" srcOrd="0" destOrd="0" presId="urn:microsoft.com/office/officeart/2024/3/layout/hArchList1"/>
    <dgm:cxn modelId="{E4966DD2-DADE-4937-B663-9E3B8B82F8E8}" type="presParOf" srcId="{991AAFB3-6F4E-47CF-A036-54A2241E611B}" destId="{A34DD963-398E-4E6D-85F8-2D88D19F3A27}"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25548-4110-4BF7-8F44-EA496742703D}">
      <dsp:nvSpPr>
        <dsp:cNvPr id="0" name=""/>
        <dsp:cNvSpPr/>
      </dsp:nvSpPr>
      <dsp:spPr>
        <a:xfrm>
          <a:off x="0" y="0"/>
          <a:ext cx="3403282" cy="6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Scalable AI Report Generation</a:t>
          </a:r>
        </a:p>
      </dsp:txBody>
      <dsp:txXfrm>
        <a:off x="0" y="0"/>
        <a:ext cx="3403282" cy="624969"/>
      </dsp:txXfrm>
    </dsp:sp>
    <dsp:sp modelId="{71019BE8-D70F-4EBA-919F-5D482B9FE5A3}">
      <dsp:nvSpPr>
        <dsp:cNvPr id="0" name=""/>
        <dsp:cNvSpPr/>
      </dsp:nvSpPr>
      <dsp:spPr>
        <a:xfrm>
          <a:off x="0" y="624969"/>
          <a:ext cx="3403282" cy="188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dirty="0"/>
            <a:t>Loosely coupled design for faster inference </a:t>
          </a:r>
          <a:r>
            <a:rPr lang="en-US" sz="1400" kern="1200" dirty="0" err="1"/>
            <a:t>Sagemaker</a:t>
          </a:r>
          <a:r>
            <a:rPr lang="en-US" sz="1400" kern="1200" dirty="0"/>
            <a:t> process and scalability</a:t>
          </a:r>
        </a:p>
      </dsp:txBody>
      <dsp:txXfrm>
        <a:off x="0" y="624969"/>
        <a:ext cx="3403282" cy="1887445"/>
      </dsp:txXfrm>
    </dsp:sp>
    <dsp:sp modelId="{6FC1C259-6F9E-4AE5-B394-255E8F0BCEC2}">
      <dsp:nvSpPr>
        <dsp:cNvPr id="0" name=""/>
        <dsp:cNvSpPr/>
      </dsp:nvSpPr>
      <dsp:spPr>
        <a:xfrm>
          <a:off x="3743610" y="0"/>
          <a:ext cx="3403282" cy="6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Security and Cost Efficiency</a:t>
          </a:r>
        </a:p>
      </dsp:txBody>
      <dsp:txXfrm>
        <a:off x="3743610" y="0"/>
        <a:ext cx="3403282" cy="624969"/>
      </dsp:txXfrm>
    </dsp:sp>
    <dsp:sp modelId="{7E1FC033-5733-4529-BFF9-BCE2315073C3}">
      <dsp:nvSpPr>
        <dsp:cNvPr id="0" name=""/>
        <dsp:cNvSpPr/>
      </dsp:nvSpPr>
      <dsp:spPr>
        <a:xfrm>
          <a:off x="3743610" y="624969"/>
          <a:ext cx="3403282" cy="188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system ensures secure data handling while optimizing costs for operational efficiency in IoT analytics.</a:t>
          </a:r>
        </a:p>
      </dsp:txBody>
      <dsp:txXfrm>
        <a:off x="3743610" y="624969"/>
        <a:ext cx="3403282" cy="1887445"/>
      </dsp:txXfrm>
    </dsp:sp>
    <dsp:sp modelId="{1E47CC5F-6028-4522-897E-36036A3D7912}">
      <dsp:nvSpPr>
        <dsp:cNvPr id="0" name=""/>
        <dsp:cNvSpPr/>
      </dsp:nvSpPr>
      <dsp:spPr>
        <a:xfrm>
          <a:off x="7487221" y="0"/>
          <a:ext cx="3403282" cy="6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Balanced Processing Needs</a:t>
          </a:r>
        </a:p>
      </dsp:txBody>
      <dsp:txXfrm>
        <a:off x="7487221" y="0"/>
        <a:ext cx="3403282" cy="624969"/>
      </dsp:txXfrm>
    </dsp:sp>
    <dsp:sp modelId="{A34DD963-398E-4E6D-85F8-2D88D19F3A27}">
      <dsp:nvSpPr>
        <dsp:cNvPr id="0" name=""/>
        <dsp:cNvSpPr/>
      </dsp:nvSpPr>
      <dsp:spPr>
        <a:xfrm>
          <a:off x="7487221" y="624969"/>
          <a:ext cx="3403282" cy="188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It balances complex processing demands with efficient operational management for reliable IoT insights.</a:t>
          </a:r>
        </a:p>
      </dsp:txBody>
      <dsp:txXfrm>
        <a:off x="7487221" y="624969"/>
        <a:ext cx="3403282" cy="1887445"/>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943FC-86C9-4F11-9948-137730734079}" type="datetimeFigureOut">
              <a:rPr lang="en-SG" smtClean="0"/>
              <a:t>28/10/2025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F2146-F4CC-4ED1-A0C7-5C102541517B}" type="slidenum">
              <a:rPr lang="en-SG" smtClean="0"/>
              <a:t>‹#›</a:t>
            </a:fld>
            <a:endParaRPr lang="en-SG"/>
          </a:p>
        </p:txBody>
      </p:sp>
    </p:spTree>
    <p:extLst>
      <p:ext uri="{BB962C8B-B14F-4D97-AF65-F5344CB8AC3E}">
        <p14:creationId xmlns:p14="http://schemas.microsoft.com/office/powerpoint/2010/main" val="346271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1</a:t>
            </a:fld>
            <a:endParaRPr lang="en-SG"/>
          </a:p>
        </p:txBody>
      </p:sp>
    </p:spTree>
    <p:extLst>
      <p:ext uri="{BB962C8B-B14F-4D97-AF65-F5344CB8AC3E}">
        <p14:creationId xmlns:p14="http://schemas.microsoft.com/office/powerpoint/2010/main" val="3543635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2</a:t>
            </a:fld>
            <a:endParaRPr lang="en-SG"/>
          </a:p>
        </p:txBody>
      </p:sp>
    </p:spTree>
    <p:extLst>
      <p:ext uri="{BB962C8B-B14F-4D97-AF65-F5344CB8AC3E}">
        <p14:creationId xmlns:p14="http://schemas.microsoft.com/office/powerpoint/2010/main" val="4108738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3</a:t>
            </a:fld>
            <a:endParaRPr lang="en-SG"/>
          </a:p>
        </p:txBody>
      </p:sp>
    </p:spTree>
    <p:extLst>
      <p:ext uri="{BB962C8B-B14F-4D97-AF65-F5344CB8AC3E}">
        <p14:creationId xmlns:p14="http://schemas.microsoft.com/office/powerpoint/2010/main" val="334780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4</a:t>
            </a:fld>
            <a:endParaRPr lang="en-SG"/>
          </a:p>
        </p:txBody>
      </p:sp>
    </p:spTree>
    <p:extLst>
      <p:ext uri="{BB962C8B-B14F-4D97-AF65-F5344CB8AC3E}">
        <p14:creationId xmlns:p14="http://schemas.microsoft.com/office/powerpoint/2010/main" val="388221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5</a:t>
            </a:fld>
            <a:endParaRPr lang="en-SG"/>
          </a:p>
        </p:txBody>
      </p:sp>
    </p:spTree>
    <p:extLst>
      <p:ext uri="{BB962C8B-B14F-4D97-AF65-F5344CB8AC3E}">
        <p14:creationId xmlns:p14="http://schemas.microsoft.com/office/powerpoint/2010/main" val="409577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6</a:t>
            </a:fld>
            <a:endParaRPr lang="en-SG"/>
          </a:p>
        </p:txBody>
      </p:sp>
    </p:spTree>
    <p:extLst>
      <p:ext uri="{BB962C8B-B14F-4D97-AF65-F5344CB8AC3E}">
        <p14:creationId xmlns:p14="http://schemas.microsoft.com/office/powerpoint/2010/main" val="2000666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7</a:t>
            </a:fld>
            <a:endParaRPr lang="en-SG"/>
          </a:p>
        </p:txBody>
      </p:sp>
    </p:spTree>
    <p:extLst>
      <p:ext uri="{BB962C8B-B14F-4D97-AF65-F5344CB8AC3E}">
        <p14:creationId xmlns:p14="http://schemas.microsoft.com/office/powerpoint/2010/main" val="753957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10/28/2025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4918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10/28/2025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5005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10/28/2025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886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10/28/2025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518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10/28/2025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1496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10/28/2025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3543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10/28/2025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4516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10/28/2025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850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10/28/2025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1637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10/28/2025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4026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10/28/2025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9676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10/28/2025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105666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Cloud computing digital concept">
            <a:extLst>
              <a:ext uri="{FF2B5EF4-FFF2-40B4-BE49-F238E27FC236}">
                <a16:creationId xmlns:a16="http://schemas.microsoft.com/office/drawing/2014/main" id="{EDD4E4FC-B758-42AB-9EDA-AEF7B342494B}"/>
              </a:ext>
            </a:extLst>
          </p:cNvPr>
          <p:cNvPicPr>
            <a:picLocks noChangeAspect="1"/>
          </p:cNvPicPr>
          <p:nvPr/>
        </p:nvPicPr>
        <p:blipFill>
          <a:blip r:embed="rId3"/>
          <a:srcRect r="9091" b="9091"/>
          <a:stretch>
            <a:fill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BF3A8C8-BB30-6593-9329-E69B7763CCB2}"/>
              </a:ext>
            </a:extLst>
          </p:cNvPr>
          <p:cNvSpPr>
            <a:spLocks noGrp="1"/>
          </p:cNvSpPr>
          <p:nvPr>
            <p:ph type="ctrTitle"/>
          </p:nvPr>
        </p:nvSpPr>
        <p:spPr>
          <a:xfrm>
            <a:off x="286506" y="603315"/>
            <a:ext cx="5649211" cy="3685731"/>
          </a:xfrm>
        </p:spPr>
        <p:txBody>
          <a:bodyPr anchor="t">
            <a:normAutofit/>
          </a:bodyPr>
          <a:lstStyle/>
          <a:p>
            <a:pPr algn="l"/>
            <a:r>
              <a:rPr lang="en-US" sz="4600" dirty="0"/>
              <a:t>AI-Powered Solution to Detect Manufacturing Equipment Issues using AWS</a:t>
            </a:r>
            <a:endParaRPr lang="en-SG" sz="4600" dirty="0"/>
          </a:p>
        </p:txBody>
      </p:sp>
      <p:sp>
        <p:nvSpPr>
          <p:cNvPr id="3" name="Subtitle 2">
            <a:extLst>
              <a:ext uri="{FF2B5EF4-FFF2-40B4-BE49-F238E27FC236}">
                <a16:creationId xmlns:a16="http://schemas.microsoft.com/office/drawing/2014/main" id="{D2D19A5F-CB41-8DBC-1612-D9FE3587C87A}"/>
              </a:ext>
            </a:extLst>
          </p:cNvPr>
          <p:cNvSpPr>
            <a:spLocks noGrp="1"/>
          </p:cNvSpPr>
          <p:nvPr>
            <p:ph type="subTitle" idx="1"/>
          </p:nvPr>
        </p:nvSpPr>
        <p:spPr>
          <a:xfrm>
            <a:off x="286506" y="5015399"/>
            <a:ext cx="7203505" cy="1290807"/>
          </a:xfrm>
        </p:spPr>
        <p:txBody>
          <a:bodyPr anchor="ctr">
            <a:normAutofit/>
          </a:bodyPr>
          <a:lstStyle/>
          <a:p>
            <a:pPr algn="l"/>
            <a:r>
              <a:rPr lang="en-SG" sz="1600" dirty="0"/>
              <a:t>For HMGICS </a:t>
            </a:r>
            <a:r>
              <a:rPr lang="en-US" sz="1600" dirty="0"/>
              <a:t>Job Competency Test – Cloud Engineer</a:t>
            </a:r>
          </a:p>
          <a:p>
            <a:pPr algn="l"/>
            <a:r>
              <a:rPr lang="en-US" sz="2200" dirty="0"/>
              <a:t>Bintang Pradana</a:t>
            </a:r>
            <a:endParaRPr lang="en-SG" sz="2200" dirty="0"/>
          </a:p>
        </p:txBody>
      </p:sp>
    </p:spTree>
    <p:extLst>
      <p:ext uri="{BB962C8B-B14F-4D97-AF65-F5344CB8AC3E}">
        <p14:creationId xmlns:p14="http://schemas.microsoft.com/office/powerpoint/2010/main" val="16913624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par>
                                <p:cTn id="16" presetID="10" presetClass="entr" presetSubtype="0" fill="hold" grpId="1" nodeType="withEffect">
                                  <p:stCondLst>
                                    <p:cond delay="250"/>
                                  </p:stCondLst>
                                  <p:iterate type="lt">
                                    <p:tmPct val="1000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244DF-7BDF-777C-B13D-028FDEE30D98}"/>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b="1" kern="1200" dirty="0">
                <a:solidFill>
                  <a:schemeClr val="tx1"/>
                </a:solidFill>
                <a:latin typeface="+mj-lt"/>
                <a:ea typeface="+mj-ea"/>
                <a:cs typeface="+mj-cs"/>
              </a:rPr>
              <a:t>Problem Statement and Requirements</a:t>
            </a:r>
          </a:p>
        </p:txBody>
      </p:sp>
      <p:sp>
        <p:nvSpPr>
          <p:cNvPr id="4" name="Content Placeholder 3">
            <a:extLst>
              <a:ext uri="{FF2B5EF4-FFF2-40B4-BE49-F238E27FC236}">
                <a16:creationId xmlns:a16="http://schemas.microsoft.com/office/drawing/2014/main" id="{AE70E668-938B-58B0-E4C5-14F9254833D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indent="0">
              <a:spcBef>
                <a:spcPts val="2500"/>
              </a:spcBef>
              <a:buNone/>
            </a:pPr>
            <a:r>
              <a:rPr lang="en-US" sz="1400" dirty="0"/>
              <a:t>A manufacturing company wants to build an AI-powered solution to detect quality issues early from production line equipment data and automatically generate management reports. The requirements are as follows:</a:t>
            </a:r>
          </a:p>
          <a:p>
            <a:pPr>
              <a:spcBef>
                <a:spcPts val="600"/>
              </a:spcBef>
            </a:pPr>
            <a:r>
              <a:rPr lang="en-US" sz="1000" dirty="0"/>
              <a:t>IoT sensor data from factory equipment (temperature, vibration, current, etc.) is collected and stored via Kinesis Firehose → S3.</a:t>
            </a:r>
          </a:p>
          <a:p>
            <a:pPr>
              <a:spcBef>
                <a:spcPts val="600"/>
              </a:spcBef>
            </a:pPr>
            <a:r>
              <a:rPr lang="en-US" sz="1000" dirty="0"/>
              <a:t>SageMaker is used to train and deploy an Anomaly Detection model on this sensor data. The model should classify normal vs abnormal signals or predict anomaly probability.</a:t>
            </a:r>
          </a:p>
          <a:p>
            <a:pPr>
              <a:spcBef>
                <a:spcPts val="600"/>
              </a:spcBef>
            </a:pPr>
            <a:r>
              <a:rPr lang="en-US" sz="1000" dirty="0"/>
              <a:t>Based on the inference results from SageMaker (e.g., “Anomaly detected with 85% probability”), AWS Bedrock should be used to:</a:t>
            </a:r>
          </a:p>
          <a:p>
            <a:pPr lvl="1">
              <a:spcBef>
                <a:spcPts val="600"/>
              </a:spcBef>
              <a:buFont typeface="Courier New" panose="02070309020205020404" pitchFamily="49" charset="0"/>
              <a:buChar char="o"/>
            </a:pPr>
            <a:r>
              <a:rPr lang="en-US" sz="900" dirty="0"/>
              <a:t>Generate a human-readable management report.</a:t>
            </a:r>
          </a:p>
          <a:p>
            <a:pPr lvl="1">
              <a:spcBef>
                <a:spcPts val="600"/>
              </a:spcBef>
              <a:buFont typeface="Courier New" panose="02070309020205020404" pitchFamily="49" charset="0"/>
              <a:buChar char="o"/>
            </a:pPr>
            <a:r>
              <a:rPr lang="en-US" sz="900" dirty="0"/>
              <a:t>Suggest potential root causes (e.g., “High likelihood of bearing </a:t>
            </a:r>
            <a:r>
              <a:rPr lang="en-US" sz="900"/>
              <a:t>wear”).</a:t>
            </a:r>
            <a:endParaRPr lang="en-US" sz="900" dirty="0"/>
          </a:p>
          <a:p>
            <a:pPr lvl="1">
              <a:spcBef>
                <a:spcPts val="600"/>
              </a:spcBef>
              <a:buFont typeface="Courier New" panose="02070309020205020404" pitchFamily="49" charset="0"/>
              <a:buChar char="o"/>
            </a:pPr>
            <a:r>
              <a:rPr lang="en-US" sz="900" dirty="0"/>
              <a:t>Provide recommended actions (e.g., “Add lubrication, check replacement schedule”)Final results should be stored in DynamoDB, and accessible through API Gateway + Lambda for the management dashboard.</a:t>
            </a:r>
          </a:p>
        </p:txBody>
      </p:sp>
      <p:pic>
        <p:nvPicPr>
          <p:cNvPr id="5" name="Content Placeholder 4" descr="Digital work of Security for Cloud Service conceptual backgrounds">
            <a:extLst>
              <a:ext uri="{FF2B5EF4-FFF2-40B4-BE49-F238E27FC236}">
                <a16:creationId xmlns:a16="http://schemas.microsoft.com/office/drawing/2014/main" id="{B572F8D5-D362-4CE2-BC01-0AF9E4D0D56F}"/>
              </a:ext>
            </a:extLst>
          </p:cNvPr>
          <p:cNvPicPr>
            <a:picLocks noGrp="1" noChangeAspect="1"/>
          </p:cNvPicPr>
          <p:nvPr>
            <p:ph sz="half" idx="1"/>
          </p:nvPr>
        </p:nvPicPr>
        <p:blipFill>
          <a:blip r:embed="rId3"/>
          <a:srcRect l="45034" r="7795"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223938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79982DA9-861F-1250-31EA-2700D47C77A0}"/>
              </a:ext>
            </a:extLst>
          </p:cNvPr>
          <p:cNvSpPr>
            <a:spLocks noGrp="1"/>
          </p:cNvSpPr>
          <p:nvPr>
            <p:ph type="title"/>
          </p:nvPr>
        </p:nvSpPr>
        <p:spPr>
          <a:xfrm>
            <a:off x="612648" y="548640"/>
            <a:ext cx="4803224" cy="1298446"/>
          </a:xfrm>
        </p:spPr>
        <p:txBody>
          <a:bodyPr vert="horz" lIns="91440" tIns="45720" rIns="91440" bIns="45720" rtlCol="0" anchor="t">
            <a:normAutofit/>
          </a:bodyPr>
          <a:lstStyle/>
          <a:p>
            <a:r>
              <a:rPr lang="en-US" sz="3300" b="1" kern="1200" dirty="0">
                <a:solidFill>
                  <a:schemeClr val="tx1"/>
                </a:solidFill>
                <a:latin typeface="+mj-lt"/>
                <a:ea typeface="+mj-ea"/>
                <a:cs typeface="+mj-cs"/>
              </a:rPr>
              <a:t>Solution Architecture Overview</a:t>
            </a:r>
          </a:p>
        </p:txBody>
      </p:sp>
      <p:sp>
        <p:nvSpPr>
          <p:cNvPr id="4" name="Content Placeholder 3">
            <a:extLst>
              <a:ext uri="{FF2B5EF4-FFF2-40B4-BE49-F238E27FC236}">
                <a16:creationId xmlns:a16="http://schemas.microsoft.com/office/drawing/2014/main" id="{28498A20-3A39-94F6-C43B-8F77DA7FCB9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28520" y="1143000"/>
            <a:ext cx="5546770" cy="4783119"/>
          </a:xfrm>
        </p:spPr>
        <p:txBody>
          <a:bodyPr>
            <a:normAutofit fontScale="92500" lnSpcReduction="20000"/>
          </a:bodyPr>
          <a:lstStyle/>
          <a:p>
            <a:pPr marL="0" indent="0">
              <a:spcBef>
                <a:spcPts val="2500"/>
              </a:spcBef>
              <a:buFont typeface="Arial" panose="020B0604020202020204" pitchFamily="34" charset="0"/>
              <a:buNone/>
            </a:pPr>
            <a:r>
              <a:rPr lang="en-US" sz="1400" b="1" dirty="0"/>
              <a:t>Loose-Coupled Design</a:t>
            </a:r>
            <a:br>
              <a:rPr lang="en-US" sz="1400" b="1" dirty="0"/>
            </a:br>
            <a:r>
              <a:rPr lang="en-US" sz="1400" dirty="0"/>
              <a:t>The design loosely coupled for faster inference </a:t>
            </a:r>
            <a:r>
              <a:rPr lang="en-US" sz="1400" dirty="0" err="1"/>
              <a:t>Sagemaker</a:t>
            </a:r>
            <a:r>
              <a:rPr lang="en-US" sz="1400" dirty="0"/>
              <a:t> process and scalability</a:t>
            </a:r>
          </a:p>
          <a:p>
            <a:pPr marL="0" indent="0">
              <a:spcBef>
                <a:spcPts val="2500"/>
              </a:spcBef>
              <a:buFont typeface="Arial" panose="020B0604020202020204" pitchFamily="34" charset="0"/>
              <a:buNone/>
            </a:pPr>
            <a:r>
              <a:rPr lang="en-US" sz="1400" b="1" dirty="0"/>
              <a:t>Data Ingestion with IoT Core</a:t>
            </a:r>
          </a:p>
          <a:p>
            <a:pPr marL="0" lvl="1" indent="0">
              <a:buFont typeface="Arial" panose="020B0604020202020204" pitchFamily="34" charset="0"/>
              <a:buNone/>
            </a:pPr>
            <a:r>
              <a:rPr lang="en-US" sz="1400" dirty="0"/>
              <a:t>IoT Core collects and ingests data from connected devices, enabling seamless real-time data streaming.</a:t>
            </a:r>
          </a:p>
          <a:p>
            <a:pPr marL="0" indent="0">
              <a:spcBef>
                <a:spcPts val="2500"/>
              </a:spcBef>
              <a:buNone/>
            </a:pPr>
            <a:r>
              <a:rPr lang="en-US" sz="1400" b="1" dirty="0"/>
              <a:t>AWS Greengrass with AWS Direct Connect</a:t>
            </a:r>
          </a:p>
          <a:p>
            <a:pPr marL="0" lvl="1" indent="0">
              <a:buNone/>
            </a:pPr>
            <a:r>
              <a:rPr lang="en-US" sz="1400" dirty="0"/>
              <a:t>Using AWS Greengrass and Direct Connect for end-to-end secure private connection between edge device to AWS cloud.</a:t>
            </a:r>
          </a:p>
          <a:p>
            <a:pPr marL="0" indent="0">
              <a:spcBef>
                <a:spcPts val="2500"/>
              </a:spcBef>
              <a:buFont typeface="Arial" panose="020B0604020202020204" pitchFamily="34" charset="0"/>
              <a:buNone/>
            </a:pPr>
            <a:r>
              <a:rPr lang="en-US" sz="1400" b="1" dirty="0" err="1"/>
              <a:t>Sagemaker</a:t>
            </a:r>
            <a:r>
              <a:rPr lang="en-US" sz="1400" b="1" dirty="0"/>
              <a:t> for Training and Inference</a:t>
            </a:r>
          </a:p>
          <a:p>
            <a:pPr marL="0" lvl="1" indent="0">
              <a:buFont typeface="Arial" panose="020B0604020202020204" pitchFamily="34" charset="0"/>
              <a:buNone/>
            </a:pPr>
            <a:r>
              <a:rPr lang="en-US" sz="1400" dirty="0"/>
              <a:t>AWS </a:t>
            </a:r>
            <a:r>
              <a:rPr lang="en-US" sz="1400" dirty="0" err="1"/>
              <a:t>Sagemaker</a:t>
            </a:r>
            <a:r>
              <a:rPr lang="en-US" sz="1400" dirty="0"/>
              <a:t> will classify the data ingested from IoT device to define the abnormality</a:t>
            </a:r>
          </a:p>
          <a:p>
            <a:pPr marL="0" indent="0">
              <a:spcBef>
                <a:spcPts val="2500"/>
              </a:spcBef>
              <a:buFont typeface="Arial" panose="020B0604020202020204" pitchFamily="34" charset="0"/>
              <a:buNone/>
            </a:pPr>
            <a:r>
              <a:rPr lang="en-US" sz="1400" b="1" dirty="0"/>
              <a:t>Generative AI reporting</a:t>
            </a:r>
          </a:p>
          <a:p>
            <a:pPr marL="0" lvl="1" indent="0">
              <a:buFont typeface="Arial" panose="020B0604020202020204" pitchFamily="34" charset="0"/>
              <a:buNone/>
            </a:pPr>
            <a:r>
              <a:rPr lang="en-US" sz="1400" dirty="0"/>
              <a:t>Report generated using AWS Bedrock to provide recommendation in the report and can be accessed by users via API.</a:t>
            </a:r>
          </a:p>
        </p:txBody>
      </p:sp>
      <p:pic>
        <p:nvPicPr>
          <p:cNvPr id="8" name="Content Placeholder 7" descr="A diagram of a computer network&#10;&#10;AI-generated content may be incorrect.">
            <a:extLst>
              <a:ext uri="{FF2B5EF4-FFF2-40B4-BE49-F238E27FC236}">
                <a16:creationId xmlns:a16="http://schemas.microsoft.com/office/drawing/2014/main" id="{89D62525-5066-D5D0-5372-20BF46D1485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12775" y="2486306"/>
            <a:ext cx="5181600" cy="3029976"/>
          </a:xfrm>
        </p:spPr>
      </p:pic>
    </p:spTree>
    <p:extLst>
      <p:ext uri="{BB962C8B-B14F-4D97-AF65-F5344CB8AC3E}">
        <p14:creationId xmlns:p14="http://schemas.microsoft.com/office/powerpoint/2010/main" val="39577848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79A80-6DB4-E2B3-8778-CB198D8A73C6}"/>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Data Flow Explanation</a:t>
            </a:r>
          </a:p>
        </p:txBody>
      </p:sp>
      <p:pic>
        <p:nvPicPr>
          <p:cNvPr id="5" name="Content Placeholder 4" descr="Illuminated server room panel">
            <a:extLst>
              <a:ext uri="{FF2B5EF4-FFF2-40B4-BE49-F238E27FC236}">
                <a16:creationId xmlns:a16="http://schemas.microsoft.com/office/drawing/2014/main" id="{E9E5183A-5666-4A3C-9388-43AEA3C33D5A}"/>
              </a:ext>
            </a:extLst>
          </p:cNvPr>
          <p:cNvPicPr>
            <a:picLocks noGrp="1" noChangeAspect="1"/>
          </p:cNvPicPr>
          <p:nvPr>
            <p:ph sz="half" idx="1"/>
          </p:nvPr>
        </p:nvPicPr>
        <p:blipFill>
          <a:blip r:embed="rId3"/>
          <a:srcRect t="1295" r="3" b="3"/>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5C6FBAE4-5720-4EE8-6DEB-46BB35532A0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481404"/>
            <a:ext cx="5548802" cy="5796301"/>
          </a:xfrm>
        </p:spPr>
        <p:txBody>
          <a:bodyPr>
            <a:normAutofit fontScale="92500" lnSpcReduction="20000"/>
          </a:bodyPr>
          <a:lstStyle/>
          <a:p>
            <a:pPr marL="0" indent="0">
              <a:spcBef>
                <a:spcPts val="2500"/>
              </a:spcBef>
              <a:buFont typeface="Arial" panose="020B0604020202020204" pitchFamily="34" charset="0"/>
              <a:buNone/>
            </a:pPr>
            <a:r>
              <a:rPr lang="en-US" sz="1400" b="1" dirty="0"/>
              <a:t>Data Ingestion from IoT</a:t>
            </a:r>
          </a:p>
          <a:p>
            <a:pPr marL="0" lvl="1" indent="0">
              <a:buFont typeface="Arial" panose="020B0604020202020204" pitchFamily="34" charset="0"/>
              <a:buNone/>
            </a:pPr>
            <a:r>
              <a:rPr lang="en-US" sz="1400" dirty="0"/>
              <a:t>Data originates from IoT devices and is securely transmitted to AWS cloud via AWS Greengrass on the edge device. The connection between on-prem and AWS cloud will go through AWS Direct connect for secure and low latency data transfer.</a:t>
            </a:r>
          </a:p>
          <a:p>
            <a:pPr marL="0" indent="0">
              <a:spcBef>
                <a:spcPts val="2500"/>
              </a:spcBef>
              <a:buFont typeface="Arial" panose="020B0604020202020204" pitchFamily="34" charset="0"/>
              <a:buNone/>
            </a:pPr>
            <a:r>
              <a:rPr lang="en-US" sz="1400" b="1" dirty="0"/>
              <a:t>Data Storage in Cloud</a:t>
            </a:r>
          </a:p>
          <a:p>
            <a:pPr marL="0" lvl="1" indent="0">
              <a:buFont typeface="Arial" panose="020B0604020202020204" pitchFamily="34" charset="0"/>
              <a:buNone/>
            </a:pPr>
            <a:r>
              <a:rPr lang="en-US" sz="1400" dirty="0"/>
              <a:t>Incoming data is handled by IoT Core and the rules will route to Kinesis Firehose. From the Firehose the data will be stored in S3 bucket for inference or future training.</a:t>
            </a:r>
          </a:p>
          <a:p>
            <a:pPr marL="0" indent="0">
              <a:spcBef>
                <a:spcPts val="2500"/>
              </a:spcBef>
              <a:buFont typeface="Arial" panose="020B0604020202020204" pitchFamily="34" charset="0"/>
              <a:buNone/>
            </a:pPr>
            <a:r>
              <a:rPr lang="en-US" sz="1400" b="1" dirty="0"/>
              <a:t>AI Inference for Classification</a:t>
            </a:r>
          </a:p>
          <a:p>
            <a:pPr marL="0" lvl="1" indent="0">
              <a:buFont typeface="Arial" panose="020B0604020202020204" pitchFamily="34" charset="0"/>
              <a:buNone/>
            </a:pPr>
            <a:r>
              <a:rPr lang="en-US" sz="1400" dirty="0"/>
              <a:t>S3 events will trigger Lambda to run </a:t>
            </a:r>
            <a:r>
              <a:rPr lang="en-US" sz="1400" dirty="0" err="1"/>
              <a:t>Sagemaker</a:t>
            </a:r>
            <a:r>
              <a:rPr lang="en-US" sz="1400" dirty="0"/>
              <a:t> batch transform inference and the result will be stored in the S3 bucket.</a:t>
            </a:r>
          </a:p>
          <a:p>
            <a:pPr marL="0" lvl="1" indent="0">
              <a:buFont typeface="Arial" panose="020B0604020202020204" pitchFamily="34" charset="0"/>
              <a:buNone/>
            </a:pPr>
            <a:endParaRPr lang="en-US" sz="1400" dirty="0"/>
          </a:p>
          <a:p>
            <a:pPr marL="0" lvl="1" indent="0">
              <a:buFont typeface="Arial" panose="020B0604020202020204" pitchFamily="34" charset="0"/>
              <a:buNone/>
            </a:pPr>
            <a:r>
              <a:rPr lang="en-US" sz="1400" b="1" dirty="0"/>
              <a:t>AI Training</a:t>
            </a:r>
          </a:p>
          <a:p>
            <a:pPr marL="0" lvl="1" indent="0">
              <a:buFont typeface="Arial" panose="020B0604020202020204" pitchFamily="34" charset="0"/>
              <a:buNone/>
            </a:pPr>
            <a:r>
              <a:rPr lang="en-US" sz="1400" dirty="0"/>
              <a:t>The training is using data coming from the IoT input S3 bucket that already been labeled. The training artefact output stored in S3 bucket.</a:t>
            </a:r>
          </a:p>
          <a:p>
            <a:pPr marL="0" indent="0">
              <a:spcBef>
                <a:spcPts val="2500"/>
              </a:spcBef>
              <a:buFont typeface="Arial" panose="020B0604020202020204" pitchFamily="34" charset="0"/>
              <a:buNone/>
            </a:pPr>
            <a:r>
              <a:rPr lang="en-US" sz="1400" b="1" dirty="0"/>
              <a:t>Output Report and API</a:t>
            </a:r>
          </a:p>
          <a:p>
            <a:pPr marL="0" lvl="1" indent="0">
              <a:buFont typeface="Arial" panose="020B0604020202020204" pitchFamily="34" charset="0"/>
              <a:buNone/>
            </a:pPr>
            <a:r>
              <a:rPr lang="en-US" sz="1400" dirty="0"/>
              <a:t>Another lambda will process AI inference classification output S3 bucket and call Bedrock API to perform analysis using GenAI and store the output into DynamoDB. This DynamoDB data later can be accessed via API gateway.</a:t>
            </a:r>
          </a:p>
        </p:txBody>
      </p:sp>
    </p:spTree>
    <p:extLst>
      <p:ext uri="{BB962C8B-B14F-4D97-AF65-F5344CB8AC3E}">
        <p14:creationId xmlns:p14="http://schemas.microsoft.com/office/powerpoint/2010/main" val="2652838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A9A10-4782-9C2D-B528-EF783331CEE1}"/>
              </a:ext>
            </a:extLst>
          </p:cNvPr>
          <p:cNvSpPr>
            <a:spLocks noGrp="1"/>
          </p:cNvSpPr>
          <p:nvPr>
            <p:ph type="title"/>
          </p:nvPr>
        </p:nvSpPr>
        <p:spPr>
          <a:xfrm>
            <a:off x="6461313" y="603502"/>
            <a:ext cx="5023388" cy="788270"/>
          </a:xfrm>
        </p:spPr>
        <p:txBody>
          <a:bodyPr vert="horz" lIns="91440" tIns="45720" rIns="91440" bIns="45720" rtlCol="0" anchor="b">
            <a:normAutofit/>
          </a:bodyPr>
          <a:lstStyle/>
          <a:p>
            <a:r>
              <a:rPr lang="en-US" sz="2400" b="1" kern="1200" dirty="0">
                <a:solidFill>
                  <a:schemeClr val="tx1"/>
                </a:solidFill>
                <a:latin typeface="+mj-lt"/>
                <a:ea typeface="+mj-ea"/>
                <a:cs typeface="+mj-cs"/>
              </a:rPr>
              <a:t>Security and Cost Optimization Considerations</a:t>
            </a:r>
          </a:p>
        </p:txBody>
      </p:sp>
      <p:pic>
        <p:nvPicPr>
          <p:cNvPr id="5" name="Content Placeholder 4" descr="Cloud system security">
            <a:extLst>
              <a:ext uri="{FF2B5EF4-FFF2-40B4-BE49-F238E27FC236}">
                <a16:creationId xmlns:a16="http://schemas.microsoft.com/office/drawing/2014/main" id="{11CE17DB-814A-4077-94D1-5DBBBD7821D9}"/>
              </a:ext>
            </a:extLst>
          </p:cNvPr>
          <p:cNvPicPr>
            <a:picLocks noGrp="1" noChangeAspect="1"/>
          </p:cNvPicPr>
          <p:nvPr>
            <p:ph sz="half" idx="1"/>
          </p:nvPr>
        </p:nvPicPr>
        <p:blipFill>
          <a:blip r:embed="rId3"/>
          <a:srcRect l="17842" r="14316" b="-1"/>
          <a:stretch>
            <a:fillRect/>
          </a:stretch>
        </p:blipFill>
        <p:spPr>
          <a:xfrm>
            <a:off x="1" y="10"/>
            <a:ext cx="6373368" cy="6857990"/>
          </a:xfrm>
          <a:prstGeom prst="rect">
            <a:avLst/>
          </a:prstGeom>
        </p:spPr>
      </p:pic>
      <p:sp>
        <p:nvSpPr>
          <p:cNvPr id="4" name="Content Placeholder 3">
            <a:extLst>
              <a:ext uri="{FF2B5EF4-FFF2-40B4-BE49-F238E27FC236}">
                <a16:creationId xmlns:a16="http://schemas.microsoft.com/office/drawing/2014/main" id="{BCCBDA07-2A5E-DD81-ED4C-91DD17DD978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598571" y="1559860"/>
            <a:ext cx="4361693" cy="4096514"/>
          </a:xfrm>
        </p:spPr>
        <p:txBody>
          <a:bodyPr>
            <a:normAutofit fontScale="92500" lnSpcReduction="20000"/>
          </a:bodyPr>
          <a:lstStyle/>
          <a:p>
            <a:pPr marL="0" indent="0">
              <a:spcBef>
                <a:spcPts val="2500"/>
              </a:spcBef>
              <a:buFont typeface="Arial" panose="020B0604020202020204" pitchFamily="34" charset="0"/>
              <a:buNone/>
            </a:pPr>
            <a:r>
              <a:rPr lang="en-US" sz="1400" b="1" dirty="0"/>
              <a:t>Security Measures</a:t>
            </a:r>
          </a:p>
          <a:p>
            <a:pPr marL="285750" lvl="1" indent="-285750"/>
            <a:r>
              <a:rPr lang="en-US" sz="1400" dirty="0"/>
              <a:t>Security includes IAM roles</a:t>
            </a:r>
          </a:p>
          <a:p>
            <a:pPr marL="285750" lvl="1" indent="-285750"/>
            <a:r>
              <a:rPr lang="en-US" sz="1400" dirty="0"/>
              <a:t>Data encryption at rest and transit</a:t>
            </a:r>
          </a:p>
          <a:p>
            <a:pPr marL="285750" lvl="1" indent="-285750"/>
            <a:r>
              <a:rPr lang="en-US" sz="1400" dirty="0"/>
              <a:t>Strict network firewall controls to safeguard resources.</a:t>
            </a:r>
          </a:p>
          <a:p>
            <a:pPr marL="285750" lvl="1" indent="-285750"/>
            <a:r>
              <a:rPr lang="en-US" sz="1400" dirty="0"/>
              <a:t>End-to-end private connection using </a:t>
            </a:r>
          </a:p>
          <a:p>
            <a:pPr marL="0" indent="0">
              <a:spcBef>
                <a:spcPts val="2500"/>
              </a:spcBef>
              <a:buFont typeface="Arial" panose="020B0604020202020204" pitchFamily="34" charset="0"/>
              <a:buNone/>
            </a:pPr>
            <a:r>
              <a:rPr lang="en-US" sz="1400" b="1" dirty="0"/>
              <a:t>Cost Optimization Strategies</a:t>
            </a:r>
          </a:p>
          <a:p>
            <a:pPr marL="285750" lvl="1" indent="-285750"/>
            <a:r>
              <a:rPr lang="en-US" sz="1400" dirty="0"/>
              <a:t>The </a:t>
            </a:r>
            <a:r>
              <a:rPr lang="en-US" sz="1400" dirty="0" err="1"/>
              <a:t>Sagemaker</a:t>
            </a:r>
            <a:r>
              <a:rPr lang="en-US" sz="1400" dirty="0"/>
              <a:t> inference is event-based batch inference. Using event-based instead of always-on endpoint will save </a:t>
            </a:r>
            <a:r>
              <a:rPr lang="en-US" sz="1400" dirty="0" err="1"/>
              <a:t>Sagemaker</a:t>
            </a:r>
            <a:r>
              <a:rPr lang="en-US" sz="1400" dirty="0"/>
              <a:t> running cost.</a:t>
            </a:r>
          </a:p>
          <a:p>
            <a:pPr marL="285750" lvl="1" indent="-285750"/>
            <a:r>
              <a:rPr lang="en-US" sz="1400" dirty="0"/>
              <a:t>Using larger batch files will save inference cost API call.</a:t>
            </a:r>
          </a:p>
          <a:p>
            <a:pPr marL="285750" lvl="1" indent="-285750"/>
            <a:r>
              <a:rPr lang="en-US" sz="1400" dirty="0"/>
              <a:t>Evaluate the requirements of low latency connection between on-prem and cloud. AWS Direct connect can be substituted with VPN site-to-site connection.</a:t>
            </a:r>
          </a:p>
        </p:txBody>
      </p:sp>
    </p:spTree>
    <p:extLst>
      <p:ext uri="{BB962C8B-B14F-4D97-AF65-F5344CB8AC3E}">
        <p14:creationId xmlns:p14="http://schemas.microsoft.com/office/powerpoint/2010/main" val="273018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671B3-F2B8-D062-716F-689E5C70DD55}"/>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Realtime vs Batch Processing Comparison</a:t>
            </a:r>
          </a:p>
        </p:txBody>
      </p:sp>
      <p:sp>
        <p:nvSpPr>
          <p:cNvPr id="4" name="Content Placeholder 3">
            <a:extLst>
              <a:ext uri="{FF2B5EF4-FFF2-40B4-BE49-F238E27FC236}">
                <a16:creationId xmlns:a16="http://schemas.microsoft.com/office/drawing/2014/main" id="{34E99EE1-9985-3707-76E0-FF6328563CD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4361687" cy="4096512"/>
          </a:xfrm>
        </p:spPr>
        <p:txBody>
          <a:bodyPr>
            <a:normAutofit/>
          </a:bodyPr>
          <a:lstStyle/>
          <a:p>
            <a:pPr marL="0" indent="0">
              <a:spcBef>
                <a:spcPts val="2500"/>
              </a:spcBef>
              <a:buFont typeface="Arial" panose="020B0604020202020204" pitchFamily="34" charset="0"/>
              <a:buNone/>
            </a:pPr>
            <a:r>
              <a:rPr lang="en-US" sz="1400" b="1" dirty="0"/>
              <a:t>Realtime Processing Benefits</a:t>
            </a:r>
          </a:p>
          <a:p>
            <a:pPr marL="0" lvl="1" indent="0">
              <a:buFont typeface="Arial" panose="020B0604020202020204" pitchFamily="34" charset="0"/>
              <a:buNone/>
            </a:pPr>
            <a:r>
              <a:rPr lang="en-US" sz="1400" dirty="0"/>
              <a:t>Realtime processing delivers low latency insights enabling immediate decision-making despite higher costs.</a:t>
            </a:r>
          </a:p>
          <a:p>
            <a:pPr marL="0" indent="0">
              <a:spcBef>
                <a:spcPts val="2500"/>
              </a:spcBef>
              <a:buFont typeface="Arial" panose="020B0604020202020204" pitchFamily="34" charset="0"/>
              <a:buNone/>
            </a:pPr>
            <a:r>
              <a:rPr lang="en-US" sz="1400" b="1" dirty="0"/>
              <a:t>Batch Processing Advantages</a:t>
            </a:r>
          </a:p>
          <a:p>
            <a:pPr marL="0" lvl="1" indent="0">
              <a:buFont typeface="Arial" panose="020B0604020202020204" pitchFamily="34" charset="0"/>
              <a:buNone/>
            </a:pPr>
            <a:r>
              <a:rPr lang="en-US" sz="1400" dirty="0"/>
              <a:t>Batch processing supports large-scale analytics with cost efficiency and simpler architecture for periodic reports.</a:t>
            </a:r>
          </a:p>
          <a:p>
            <a:pPr marL="0" lvl="1" indent="0">
              <a:buFont typeface="Arial" panose="020B0604020202020204" pitchFamily="34" charset="0"/>
              <a:buNone/>
            </a:pPr>
            <a:endParaRPr lang="en-US" sz="1400" dirty="0"/>
          </a:p>
          <a:p>
            <a:pPr marL="0" lvl="1" indent="0">
              <a:buFont typeface="Arial" panose="020B0604020202020204" pitchFamily="34" charset="0"/>
              <a:buNone/>
            </a:pPr>
            <a:r>
              <a:rPr lang="en-US" sz="1400" dirty="0"/>
              <a:t>In this design we propose batch processing for lower cost and simpler architecture.</a:t>
            </a:r>
          </a:p>
        </p:txBody>
      </p:sp>
      <p:pic>
        <p:nvPicPr>
          <p:cNvPr id="5" name="Content Placeholder 4" descr="Shiny pyramid greenhouse sustainable growth and finance concept">
            <a:extLst>
              <a:ext uri="{FF2B5EF4-FFF2-40B4-BE49-F238E27FC236}">
                <a16:creationId xmlns:a16="http://schemas.microsoft.com/office/drawing/2014/main" id="{6199D6C2-0F8A-43BE-A6A4-B5A2C6AA5DC2}"/>
              </a:ext>
            </a:extLst>
          </p:cNvPr>
          <p:cNvPicPr>
            <a:picLocks noGrp="1" noChangeAspect="1"/>
          </p:cNvPicPr>
          <p:nvPr>
            <p:ph sz="half" idx="1"/>
          </p:nvPr>
        </p:nvPicPr>
        <p:blipFill>
          <a:blip r:embed="rId3"/>
          <a:srcRect l="33341" r="4625" b="-2"/>
          <a:stretch>
            <a:fillRect/>
          </a:stretch>
        </p:blipFill>
        <p:spPr>
          <a:xfrm>
            <a:off x="5818632" y="-1"/>
            <a:ext cx="6373368" cy="6858001"/>
          </a:xfrm>
          <a:prstGeom prst="rect">
            <a:avLst/>
          </a:prstGeom>
        </p:spPr>
      </p:pic>
    </p:spTree>
    <p:extLst>
      <p:ext uri="{BB962C8B-B14F-4D97-AF65-F5344CB8AC3E}">
        <p14:creationId xmlns:p14="http://schemas.microsoft.com/office/powerpoint/2010/main" val="2756680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F74C59-445A-9824-B537-A392A6ECE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F180A7B-FC17-5C92-0583-78B7A6C4B4EB}"/>
              </a:ext>
            </a:extLst>
          </p:cNvPr>
          <p:cNvSpPr>
            <a:spLocks noGrp="1"/>
          </p:cNvSpPr>
          <p:nvPr>
            <p:ph type="title"/>
          </p:nvPr>
        </p:nvSpPr>
        <p:spPr>
          <a:xfrm>
            <a:off x="612648" y="1847088"/>
            <a:ext cx="7344336" cy="1133856"/>
          </a:xfrm>
        </p:spPr>
        <p:txBody>
          <a:bodyPr anchor="b">
            <a:normAutofit/>
          </a:bodyPr>
          <a:lstStyle/>
          <a:p>
            <a:r>
              <a:rPr lang="en-SG" sz="6000"/>
              <a:t>Conclusion</a:t>
            </a:r>
          </a:p>
        </p:txBody>
      </p:sp>
      <p:graphicFrame>
        <p:nvGraphicFramePr>
          <p:cNvPr id="9" name="Content Placeholder 2">
            <a:extLst>
              <a:ext uri="{FF2B5EF4-FFF2-40B4-BE49-F238E27FC236}">
                <a16:creationId xmlns:a16="http://schemas.microsoft.com/office/drawing/2014/main" id="{782E2461-686E-A7C7-DE8B-42680F1B8298}"/>
              </a:ext>
            </a:extLst>
          </p:cNvPr>
          <p:cNvGraphicFramePr>
            <a:graphicFrameLocks noGrp="1"/>
          </p:cNvGraphicFramePr>
          <p:nvPr>
            <p:ph idx="1"/>
            <p:extLst>
              <p:ext uri="{D42A27DB-BD31-4B8C-83A1-F6EECF244321}">
                <p14:modId xmlns:p14="http://schemas.microsoft.com/office/powerpoint/2010/main" val="4005300567"/>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12646" y="3593592"/>
          <a:ext cx="10890504" cy="2512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4622285"/>
      </p:ext>
    </p:extLst>
  </p:cSld>
  <p:clrMapOvr>
    <a:overrideClrMapping bg1="dk1" tx1="lt1" bg2="dk2" tx2="lt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TotalTime>
  <Words>675</Words>
  <Application>Microsoft Office PowerPoint</Application>
  <PresentationFormat>Widescreen</PresentationFormat>
  <Paragraphs>64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Courier New</vt:lpstr>
      <vt:lpstr>Neue Haas Grotesk Text Pro</vt:lpstr>
      <vt:lpstr>VanillaVTI</vt:lpstr>
      <vt:lpstr>AI-Powered Solution to Detect Manufacturing Equipment Issues using AWS</vt:lpstr>
      <vt:lpstr>Problem Statement and Requirements</vt:lpstr>
      <vt:lpstr>Solution Architecture Overview</vt:lpstr>
      <vt:lpstr>Data Flow Explanation</vt:lpstr>
      <vt:lpstr>Security and Cost Optimization Considerations</vt:lpstr>
      <vt:lpstr>Realtime vs Batch Processing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Bintang Pradana</dc:creator>
  <cp:lastModifiedBy>Bintang Pradana</cp:lastModifiedBy>
  <cp:revision>2</cp:revision>
  <dcterms:created xsi:type="dcterms:W3CDTF">2025-10-28T15:36:12Z</dcterms:created>
  <dcterms:modified xsi:type="dcterms:W3CDTF">2025-10-28T17:23:47Z</dcterms:modified>
</cp:coreProperties>
</file>