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9" r:id="rId7"/>
    <p:sldId id="270" r:id="rId8"/>
    <p:sldId id="271" r:id="rId9"/>
    <p:sldId id="268" r:id="rId10"/>
  </p:sldIdLst>
  <p:sldSz cx="18288000" cy="10287000"/>
  <p:notesSz cx="6858000" cy="9144000"/>
  <p:embeddedFontLs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Bold" panose="00000800000000000000" charset="0"/>
      <p:regular r:id="rId15"/>
    </p:embeddedFont>
    <p:embeddedFont>
      <p:font typeface="Poppins Italic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BintangPray/Praktikum-Analisis-Regresi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55822" y="499041"/>
            <a:ext cx="4011930" cy="1050194"/>
          </a:xfrm>
          <a:custGeom>
            <a:avLst/>
            <a:gdLst/>
            <a:ahLst/>
            <a:cxnLst/>
            <a:rect l="l" t="t" r="r" b="b"/>
            <a:pathLst>
              <a:path w="4011930" h="1050194">
                <a:moveTo>
                  <a:pt x="0" y="0"/>
                </a:moveTo>
                <a:lnTo>
                  <a:pt x="4011930" y="0"/>
                </a:lnTo>
                <a:lnTo>
                  <a:pt x="4011930" y="1050193"/>
                </a:lnTo>
                <a:lnTo>
                  <a:pt x="0" y="1050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rot="5369101">
            <a:off x="9535052" y="1024138"/>
            <a:ext cx="1059761" cy="0"/>
          </a:xfrm>
          <a:prstGeom prst="line">
            <a:avLst/>
          </a:prstGeom>
          <a:ln w="9525" cap="rnd">
            <a:solidFill>
              <a:srgbClr val="243B9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156372" y="532448"/>
            <a:ext cx="5490264" cy="971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2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Study Program</a:t>
            </a:r>
          </a:p>
          <a:p>
            <a:pPr algn="l">
              <a:lnSpc>
                <a:spcPts val="2332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 and Data Science</a:t>
            </a:r>
          </a:p>
          <a:p>
            <a:pPr algn="l">
              <a:lnSpc>
                <a:spcPts val="2332"/>
              </a:lnSpc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Statistics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697791"/>
            <a:ext cx="18288000" cy="589209"/>
            <a:chOff x="0" y="0"/>
            <a:chExt cx="24384000" cy="78561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84000" cy="785622"/>
            </a:xfrm>
            <a:custGeom>
              <a:avLst/>
              <a:gdLst/>
              <a:ahLst/>
              <a:cxnLst/>
              <a:rect l="l" t="t" r="r" b="b"/>
              <a:pathLst>
                <a:path w="24384000" h="785622">
                  <a:moveTo>
                    <a:pt x="0" y="0"/>
                  </a:moveTo>
                  <a:lnTo>
                    <a:pt x="24384000" y="0"/>
                  </a:lnTo>
                  <a:lnTo>
                    <a:pt x="24384000" y="785622"/>
                  </a:lnTo>
                  <a:lnTo>
                    <a:pt x="0" y="785622"/>
                  </a:lnTo>
                  <a:close/>
                </a:path>
              </a:pathLst>
            </a:custGeom>
            <a:solidFill>
              <a:srgbClr val="243B90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2352914" y="2155110"/>
            <a:ext cx="880401" cy="870742"/>
          </a:xfrm>
          <a:custGeom>
            <a:avLst/>
            <a:gdLst/>
            <a:ahLst/>
            <a:cxnLst/>
            <a:rect l="l" t="t" r="r" b="b"/>
            <a:pathLst>
              <a:path w="880401" h="870742">
                <a:moveTo>
                  <a:pt x="0" y="0"/>
                </a:moveTo>
                <a:lnTo>
                  <a:pt x="880400" y="0"/>
                </a:lnTo>
                <a:lnTo>
                  <a:pt x="880400" y="870742"/>
                </a:lnTo>
                <a:lnTo>
                  <a:pt x="0" y="8707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65664" t="-385511" r="-342057" b="-104283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93963" y="2758044"/>
            <a:ext cx="970547" cy="871914"/>
          </a:xfrm>
          <a:custGeom>
            <a:avLst/>
            <a:gdLst/>
            <a:ahLst/>
            <a:cxnLst/>
            <a:rect l="l" t="t" r="r" b="b"/>
            <a:pathLst>
              <a:path w="970547" h="871914">
                <a:moveTo>
                  <a:pt x="0" y="0"/>
                </a:moveTo>
                <a:lnTo>
                  <a:pt x="970547" y="0"/>
                </a:lnTo>
                <a:lnTo>
                  <a:pt x="970547" y="871914"/>
                </a:lnTo>
                <a:lnTo>
                  <a:pt x="0" y="871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01681" t="-454136" r="-412415" b="-972115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352914" y="3066217"/>
            <a:ext cx="1927425" cy="2026025"/>
          </a:xfrm>
          <a:custGeom>
            <a:avLst/>
            <a:gdLst/>
            <a:ahLst/>
            <a:cxnLst/>
            <a:rect l="l" t="t" r="r" b="b"/>
            <a:pathLst>
              <a:path w="1927425" h="2026025">
                <a:moveTo>
                  <a:pt x="0" y="0"/>
                </a:moveTo>
                <a:lnTo>
                  <a:pt x="1927425" y="0"/>
                </a:lnTo>
                <a:lnTo>
                  <a:pt x="1927425" y="2026025"/>
                </a:lnTo>
                <a:lnTo>
                  <a:pt x="0" y="2026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8350" t="-210626" r="-101896" b="-346144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368742" y="3380228"/>
            <a:ext cx="1387080" cy="1692498"/>
          </a:xfrm>
          <a:custGeom>
            <a:avLst/>
            <a:gdLst/>
            <a:ahLst/>
            <a:cxnLst/>
            <a:rect l="l" t="t" r="r" b="b"/>
            <a:pathLst>
              <a:path w="1387080" h="1692498">
                <a:moveTo>
                  <a:pt x="0" y="0"/>
                </a:moveTo>
                <a:lnTo>
                  <a:pt x="1387080" y="0"/>
                </a:lnTo>
                <a:lnTo>
                  <a:pt x="1387080" y="1692498"/>
                </a:lnTo>
                <a:lnTo>
                  <a:pt x="0" y="1692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07421" t="-270697" r="-32139" b="-415527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39472" y="3674140"/>
            <a:ext cx="1525038" cy="1398583"/>
          </a:xfrm>
          <a:custGeom>
            <a:avLst/>
            <a:gdLst/>
            <a:ahLst/>
            <a:cxnLst/>
            <a:rect l="l" t="t" r="r" b="b"/>
            <a:pathLst>
              <a:path w="1525038" h="1398583">
                <a:moveTo>
                  <a:pt x="0" y="0"/>
                </a:moveTo>
                <a:lnTo>
                  <a:pt x="1525038" y="0"/>
                </a:lnTo>
                <a:lnTo>
                  <a:pt x="1525038" y="1398583"/>
                </a:lnTo>
                <a:lnTo>
                  <a:pt x="0" y="13985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8493" t="-348610" r="-263225" b="-502863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5145997"/>
            <a:ext cx="2277836" cy="1092979"/>
          </a:xfrm>
          <a:custGeom>
            <a:avLst/>
            <a:gdLst/>
            <a:ahLst/>
            <a:cxnLst/>
            <a:rect l="l" t="t" r="r" b="b"/>
            <a:pathLst>
              <a:path w="2277836" h="1092979">
                <a:moveTo>
                  <a:pt x="0" y="0"/>
                </a:moveTo>
                <a:lnTo>
                  <a:pt x="2277836" y="0"/>
                </a:lnTo>
                <a:lnTo>
                  <a:pt x="2277836" y="1092979"/>
                </a:lnTo>
                <a:lnTo>
                  <a:pt x="0" y="109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3121" t="-580715" r="-176321" b="-536717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352915" y="5166180"/>
            <a:ext cx="3402907" cy="1092979"/>
          </a:xfrm>
          <a:custGeom>
            <a:avLst/>
            <a:gdLst/>
            <a:ahLst/>
            <a:cxnLst/>
            <a:rect l="l" t="t" r="r" b="b"/>
            <a:pathLst>
              <a:path w="3402907" h="1092979">
                <a:moveTo>
                  <a:pt x="0" y="0"/>
                </a:moveTo>
                <a:lnTo>
                  <a:pt x="3402907" y="0"/>
                </a:lnTo>
                <a:lnTo>
                  <a:pt x="3402907" y="1092979"/>
                </a:lnTo>
                <a:lnTo>
                  <a:pt x="0" y="10929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6348" t="-582637" r="-14368" b="-534944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0" y="6307586"/>
            <a:ext cx="739472" cy="656088"/>
          </a:xfrm>
          <a:custGeom>
            <a:avLst/>
            <a:gdLst/>
            <a:ahLst/>
            <a:cxnLst/>
            <a:rect l="l" t="t" r="r" b="b"/>
            <a:pathLst>
              <a:path w="739472" h="656088">
                <a:moveTo>
                  <a:pt x="0" y="0"/>
                </a:moveTo>
                <a:lnTo>
                  <a:pt x="739472" y="0"/>
                </a:lnTo>
                <a:lnTo>
                  <a:pt x="739472" y="656088"/>
                </a:lnTo>
                <a:lnTo>
                  <a:pt x="0" y="656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8429" t="-1144372" r="-751108" b="-783613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89381" y="6307586"/>
            <a:ext cx="1034847" cy="891200"/>
          </a:xfrm>
          <a:custGeom>
            <a:avLst/>
            <a:gdLst/>
            <a:ahLst/>
            <a:cxnLst/>
            <a:rect l="l" t="t" r="r" b="b"/>
            <a:pathLst>
              <a:path w="1034847" h="891200">
                <a:moveTo>
                  <a:pt x="0" y="0"/>
                </a:moveTo>
                <a:lnTo>
                  <a:pt x="1034847" y="0"/>
                </a:lnTo>
                <a:lnTo>
                  <a:pt x="1034847" y="891200"/>
                </a:lnTo>
                <a:lnTo>
                  <a:pt x="0" y="89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6918" t="-842601" r="-430370" b="-550604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901569" y="6322133"/>
            <a:ext cx="841631" cy="1938537"/>
          </a:xfrm>
          <a:custGeom>
            <a:avLst/>
            <a:gdLst/>
            <a:ahLst/>
            <a:cxnLst/>
            <a:rect l="l" t="t" r="r" b="b"/>
            <a:pathLst>
              <a:path w="841631" h="1938537">
                <a:moveTo>
                  <a:pt x="0" y="0"/>
                </a:moveTo>
                <a:lnTo>
                  <a:pt x="841631" y="0"/>
                </a:lnTo>
                <a:lnTo>
                  <a:pt x="841631" y="1938537"/>
                </a:lnTo>
                <a:lnTo>
                  <a:pt x="0" y="1938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36912" t="-388097" r="-417138" b="-198338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2820542" y="6322133"/>
            <a:ext cx="2048639" cy="836288"/>
          </a:xfrm>
          <a:custGeom>
            <a:avLst/>
            <a:gdLst/>
            <a:ahLst/>
            <a:cxnLst/>
            <a:rect l="l" t="t" r="r" b="b"/>
            <a:pathLst>
              <a:path w="2048639" h="836288">
                <a:moveTo>
                  <a:pt x="0" y="0"/>
                </a:moveTo>
                <a:lnTo>
                  <a:pt x="2048638" y="0"/>
                </a:lnTo>
                <a:lnTo>
                  <a:pt x="2048638" y="836288"/>
                </a:lnTo>
                <a:lnTo>
                  <a:pt x="0" y="836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6372" t="-899570" r="-66633" b="-591519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936560" y="6345575"/>
            <a:ext cx="435516" cy="365937"/>
          </a:xfrm>
          <a:custGeom>
            <a:avLst/>
            <a:gdLst/>
            <a:ahLst/>
            <a:cxnLst/>
            <a:rect l="l" t="t" r="r" b="b"/>
            <a:pathLst>
              <a:path w="435516" h="365937">
                <a:moveTo>
                  <a:pt x="0" y="0"/>
                </a:moveTo>
                <a:lnTo>
                  <a:pt x="435516" y="0"/>
                </a:lnTo>
                <a:lnTo>
                  <a:pt x="435516" y="365937"/>
                </a:lnTo>
                <a:lnTo>
                  <a:pt x="0" y="3659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49242" t="-2062363" r="-187697" b="-1474000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538860" y="7189006"/>
            <a:ext cx="1659764" cy="656088"/>
          </a:xfrm>
          <a:custGeom>
            <a:avLst/>
            <a:gdLst/>
            <a:ahLst/>
            <a:cxnLst/>
            <a:rect l="l" t="t" r="r" b="b"/>
            <a:pathLst>
              <a:path w="1659764" h="656088">
                <a:moveTo>
                  <a:pt x="0" y="0"/>
                </a:moveTo>
                <a:lnTo>
                  <a:pt x="1659764" y="0"/>
                </a:lnTo>
                <a:lnTo>
                  <a:pt x="1659764" y="656087"/>
                </a:lnTo>
                <a:lnTo>
                  <a:pt x="0" y="6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73031" t="-1278965" r="-61504" b="-649432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2820542" y="7198788"/>
            <a:ext cx="672084" cy="1500239"/>
          </a:xfrm>
          <a:custGeom>
            <a:avLst/>
            <a:gdLst/>
            <a:ahLst/>
            <a:cxnLst/>
            <a:rect l="l" t="t" r="r" b="b"/>
            <a:pathLst>
              <a:path w="672084" h="1500239">
                <a:moveTo>
                  <a:pt x="0" y="0"/>
                </a:moveTo>
                <a:lnTo>
                  <a:pt x="672084" y="0"/>
                </a:lnTo>
                <a:lnTo>
                  <a:pt x="672084" y="1500239"/>
                </a:lnTo>
                <a:lnTo>
                  <a:pt x="0" y="15002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1940" t="-559875" r="-407923" b="-227042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84756" y="7267398"/>
            <a:ext cx="739471" cy="656088"/>
          </a:xfrm>
          <a:custGeom>
            <a:avLst/>
            <a:gdLst/>
            <a:ahLst/>
            <a:cxnLst/>
            <a:rect l="l" t="t" r="r" b="b"/>
            <a:pathLst>
              <a:path w="739471" h="656088">
                <a:moveTo>
                  <a:pt x="0" y="0"/>
                </a:moveTo>
                <a:lnTo>
                  <a:pt x="739472" y="0"/>
                </a:lnTo>
                <a:lnTo>
                  <a:pt x="739472" y="656087"/>
                </a:lnTo>
                <a:lnTo>
                  <a:pt x="0" y="6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8228" t="-1290650" r="-601310" b="-637335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3540868" y="7894733"/>
            <a:ext cx="435516" cy="365937"/>
          </a:xfrm>
          <a:custGeom>
            <a:avLst/>
            <a:gdLst/>
            <a:ahLst/>
            <a:cxnLst/>
            <a:rect l="l" t="t" r="r" b="b"/>
            <a:pathLst>
              <a:path w="435516" h="365937">
                <a:moveTo>
                  <a:pt x="0" y="0"/>
                </a:moveTo>
                <a:lnTo>
                  <a:pt x="435516" y="0"/>
                </a:lnTo>
                <a:lnTo>
                  <a:pt x="435516" y="365937"/>
                </a:lnTo>
                <a:lnTo>
                  <a:pt x="0" y="3659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21967" t="-2485672" r="-514972" b="-1050690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2071116" y="8326491"/>
            <a:ext cx="672084" cy="1034485"/>
          </a:xfrm>
          <a:custGeom>
            <a:avLst/>
            <a:gdLst/>
            <a:ahLst/>
            <a:cxnLst/>
            <a:rect l="l" t="t" r="r" b="b"/>
            <a:pathLst>
              <a:path w="672084" h="1034485">
                <a:moveTo>
                  <a:pt x="0" y="0"/>
                </a:moveTo>
                <a:lnTo>
                  <a:pt x="672084" y="0"/>
                </a:lnTo>
                <a:lnTo>
                  <a:pt x="672084" y="1034485"/>
                </a:lnTo>
                <a:lnTo>
                  <a:pt x="0" y="1034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8120" t="-921031" r="-521852" b="-265307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6271571" y="2419162"/>
            <a:ext cx="10987729" cy="196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8"/>
              </a:lnSpc>
            </a:pPr>
            <a:r>
              <a:rPr lang="en-US" sz="6205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RESPONSI 1</a:t>
            </a:r>
          </a:p>
          <a:p>
            <a:pPr algn="ctr">
              <a:lnSpc>
                <a:spcPts val="7508"/>
              </a:lnSpc>
            </a:pPr>
            <a:r>
              <a:rPr lang="en-US" sz="6205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METODE STATISTIKA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083069" y="4998520"/>
            <a:ext cx="13204931" cy="1340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7"/>
              </a:lnSpc>
            </a:pPr>
            <a:r>
              <a:rPr lang="en-US" sz="482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Pengenalan</a:t>
            </a:r>
            <a:r>
              <a:rPr lang="en-US" sz="482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82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Analisis</a:t>
            </a:r>
            <a:r>
              <a:rPr lang="en-US" sz="482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82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Regresi</a:t>
            </a:r>
            <a:endParaRPr lang="en-US" sz="482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5207"/>
              </a:lnSpc>
            </a:pPr>
            <a:r>
              <a:rPr lang="en-US" sz="482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dan </a:t>
            </a:r>
            <a:r>
              <a:rPr lang="en-US" sz="482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Penggunaan</a:t>
            </a:r>
            <a:r>
              <a:rPr lang="en-US" sz="482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Dasar 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154964" y="7113063"/>
            <a:ext cx="7220942" cy="2278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Oleh:</a:t>
            </a:r>
          </a:p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Nabil Bintang Prayoga / G1401221017</a:t>
            </a: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4480"/>
              </a:lnSpc>
            </a:pPr>
            <a:r>
              <a:rPr lang="en-US" sz="3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Selasa</a:t>
            </a: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21 </a:t>
            </a:r>
            <a:r>
              <a:rPr lang="en-US" sz="32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Januari</a:t>
            </a: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7116650" y="2519510"/>
            <a:ext cx="664017" cy="14897317"/>
          </a:xfrm>
          <a:custGeom>
            <a:avLst/>
            <a:gdLst/>
            <a:ahLst/>
            <a:cxnLst/>
            <a:rect l="l" t="t" r="r" b="b"/>
            <a:pathLst>
              <a:path w="664017" h="14897317">
                <a:moveTo>
                  <a:pt x="664017" y="0"/>
                </a:moveTo>
                <a:lnTo>
                  <a:pt x="0" y="0"/>
                </a:lnTo>
                <a:lnTo>
                  <a:pt x="0" y="14897317"/>
                </a:lnTo>
                <a:lnTo>
                  <a:pt x="664017" y="14897317"/>
                </a:lnTo>
                <a:lnTo>
                  <a:pt x="66401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3932" r="-5393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897314" y="9363075"/>
            <a:ext cx="3119674" cy="816630"/>
          </a:xfrm>
          <a:custGeom>
            <a:avLst/>
            <a:gdLst/>
            <a:ahLst/>
            <a:cxnLst/>
            <a:rect l="l" t="t" r="r" b="b"/>
            <a:pathLst>
              <a:path w="3119674" h="816630">
                <a:moveTo>
                  <a:pt x="0" y="0"/>
                </a:moveTo>
                <a:lnTo>
                  <a:pt x="3119675" y="0"/>
                </a:lnTo>
                <a:lnTo>
                  <a:pt x="3119675" y="816630"/>
                </a:lnTo>
                <a:lnTo>
                  <a:pt x="0" y="816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rot="14653">
            <a:off x="1228664" y="1728788"/>
            <a:ext cx="13407512" cy="0"/>
          </a:xfrm>
          <a:prstGeom prst="line">
            <a:avLst/>
          </a:prstGeom>
          <a:ln w="28575" cap="rnd">
            <a:solidFill>
              <a:srgbClr val="4472C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931693" y="2539752"/>
            <a:ext cx="14424614" cy="6069509"/>
            <a:chOff x="0" y="0"/>
            <a:chExt cx="3799075" cy="15985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799075" cy="1598554"/>
            </a:xfrm>
            <a:custGeom>
              <a:avLst/>
              <a:gdLst/>
              <a:ahLst/>
              <a:cxnLst/>
              <a:rect l="l" t="t" r="r" b="b"/>
              <a:pathLst>
                <a:path w="3799075" h="1598554">
                  <a:moveTo>
                    <a:pt x="0" y="0"/>
                  </a:moveTo>
                  <a:lnTo>
                    <a:pt x="3799075" y="0"/>
                  </a:lnTo>
                  <a:lnTo>
                    <a:pt x="3799075" y="1598554"/>
                  </a:lnTo>
                  <a:lnTo>
                    <a:pt x="0" y="1598554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243B90"/>
              </a:solidFill>
              <a:prstDash val="dash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3799075" cy="1674754"/>
            </a:xfrm>
            <a:prstGeom prst="rect">
              <a:avLst/>
            </a:prstGeom>
          </p:spPr>
          <p:txBody>
            <a:bodyPr lIns="127000" tIns="127000" rIns="127000" bIns="127000" rtlCol="0" anchor="ctr"/>
            <a:lstStyle/>
            <a:p>
              <a:pPr marL="647694" lvl="1" indent="-323847" algn="just">
                <a:lnSpc>
                  <a:spcPct val="150000"/>
                </a:lnSpc>
                <a:buFont typeface="Arial"/>
                <a:buChar char="•"/>
              </a:pP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Praktikum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dilaksanakan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sebanyak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14x </a:t>
              </a:r>
              <a:r>
                <a:rPr lang="en-US" sz="2999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pertemuan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(UTS dan UAS)</a:t>
              </a:r>
            </a:p>
            <a:p>
              <a:pPr marL="647694" lvl="1" indent="-323847" algn="just">
                <a:lnSpc>
                  <a:spcPct val="150000"/>
                </a:lnSpc>
                <a:buFont typeface="Arial"/>
                <a:buChar char="•"/>
              </a:pPr>
              <a:r>
                <a:rPr lang="en-US" sz="2999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Wajib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diikuti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oleh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mahasiswa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dengan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tingkat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kehadiran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100%</a:t>
              </a:r>
            </a:p>
            <a:p>
              <a:pPr marL="647694" lvl="1" indent="-323847" algn="just">
                <a:lnSpc>
                  <a:spcPct val="150000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Jika </a:t>
              </a:r>
              <a:r>
                <a:rPr lang="en-US" sz="2999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berhalangan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untuk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hadir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wajib</a:t>
              </a:r>
              <a:r>
                <a:rPr lang="en-US" sz="2999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menghubungi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asisten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dengan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bukti</a:t>
              </a:r>
              <a:r>
                <a:rPr lang="en-US" sz="2999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yang valid</a:t>
              </a:r>
            </a:p>
            <a:p>
              <a:pPr marL="647694" lvl="1" indent="-323847" algn="just">
                <a:lnSpc>
                  <a:spcPct val="150000"/>
                </a:lnSpc>
                <a:buFont typeface="Arial"/>
                <a:buChar char="•"/>
              </a:pP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Persentase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kehadiran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praktikum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akan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diperhitungkan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dalam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ketentuan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syarat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mengikuti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UAS</a:t>
              </a:r>
            </a:p>
            <a:p>
              <a:pPr marL="647694" lvl="1" indent="-323847" algn="just">
                <a:lnSpc>
                  <a:spcPct val="150000"/>
                </a:lnSpc>
                <a:buFont typeface="Arial"/>
                <a:buChar char="•"/>
              </a:pPr>
              <a:r>
                <a:rPr lang="en-US" sz="2999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Waktu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praktikum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sesuai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jadwal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,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yaitu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Selasa</a:t>
              </a:r>
              <a:r>
                <a:rPr lang="en-US" sz="2999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pukul</a:t>
              </a:r>
              <a:r>
                <a:rPr lang="en-US" sz="2999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13.00-15.00 WIB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secara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offline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(</a:t>
              </a:r>
              <a:r>
                <a:rPr lang="en-US" sz="2999" dirty="0">
                  <a:solidFill>
                    <a:srgbClr val="000000"/>
                  </a:solidFill>
                  <a:latin typeface="Poppins Italics"/>
                  <a:ea typeface="Poppins Italics"/>
                  <a:cs typeface="Poppins Italics"/>
                  <a:sym typeface="Poppins Italics"/>
                </a:rPr>
                <a:t>online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jika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memang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9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diperlukan</a:t>
              </a:r>
              <a:r>
                <a:rPr lang="en-US" sz="29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)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48741" y="659139"/>
            <a:ext cx="11795760" cy="67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Aturan</a:t>
            </a:r>
            <a:r>
              <a:rPr lang="en-US" sz="4800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Umum</a:t>
            </a:r>
            <a:r>
              <a:rPr lang="en-US" sz="4800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Praktikum</a:t>
            </a:r>
            <a:endParaRPr lang="en-US" sz="4800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7116650" y="2519510"/>
            <a:ext cx="664017" cy="14897317"/>
          </a:xfrm>
          <a:custGeom>
            <a:avLst/>
            <a:gdLst/>
            <a:ahLst/>
            <a:cxnLst/>
            <a:rect l="l" t="t" r="r" b="b"/>
            <a:pathLst>
              <a:path w="664017" h="14897317">
                <a:moveTo>
                  <a:pt x="664017" y="0"/>
                </a:moveTo>
                <a:lnTo>
                  <a:pt x="0" y="0"/>
                </a:lnTo>
                <a:lnTo>
                  <a:pt x="0" y="14897317"/>
                </a:lnTo>
                <a:lnTo>
                  <a:pt x="664017" y="14897317"/>
                </a:lnTo>
                <a:lnTo>
                  <a:pt x="66401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3932" r="-5393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897314" y="9363075"/>
            <a:ext cx="3119674" cy="816630"/>
          </a:xfrm>
          <a:custGeom>
            <a:avLst/>
            <a:gdLst/>
            <a:ahLst/>
            <a:cxnLst/>
            <a:rect l="l" t="t" r="r" b="b"/>
            <a:pathLst>
              <a:path w="3119674" h="816630">
                <a:moveTo>
                  <a:pt x="0" y="0"/>
                </a:moveTo>
                <a:lnTo>
                  <a:pt x="3119675" y="0"/>
                </a:lnTo>
                <a:lnTo>
                  <a:pt x="3119675" y="816630"/>
                </a:lnTo>
                <a:lnTo>
                  <a:pt x="0" y="816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rot="14653">
            <a:off x="1228664" y="1728788"/>
            <a:ext cx="13407512" cy="0"/>
          </a:xfrm>
          <a:prstGeom prst="line">
            <a:avLst/>
          </a:prstGeom>
          <a:ln w="28575" cap="rnd">
            <a:solidFill>
              <a:srgbClr val="4472C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2349914" y="2388733"/>
            <a:ext cx="12997730" cy="2633535"/>
            <a:chOff x="0" y="0"/>
            <a:chExt cx="3967301" cy="80383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67301" cy="803835"/>
            </a:xfrm>
            <a:custGeom>
              <a:avLst/>
              <a:gdLst/>
              <a:ahLst/>
              <a:cxnLst/>
              <a:rect l="l" t="t" r="r" b="b"/>
              <a:pathLst>
                <a:path w="3967301" h="803835">
                  <a:moveTo>
                    <a:pt x="0" y="0"/>
                  </a:moveTo>
                  <a:lnTo>
                    <a:pt x="3967301" y="0"/>
                  </a:lnTo>
                  <a:lnTo>
                    <a:pt x="3967301" y="803835"/>
                  </a:lnTo>
                  <a:lnTo>
                    <a:pt x="0" y="803835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243B90"/>
              </a:solidFill>
              <a:prstDash val="dash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95250"/>
              <a:ext cx="3967301" cy="899085"/>
            </a:xfrm>
            <a:prstGeom prst="rect">
              <a:avLst/>
            </a:prstGeom>
          </p:spPr>
          <p:txBody>
            <a:bodyPr lIns="109585" tIns="109585" rIns="109585" bIns="109585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KEAKTIFAN</a:t>
              </a:r>
            </a:p>
            <a:p>
              <a:pPr algn="just">
                <a:lnSpc>
                  <a:spcPts val="4339"/>
                </a:lnSpc>
              </a:pP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Hadir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secara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penuh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100%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dengan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nilai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minimal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adalah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60.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Berperan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aktif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dalam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proses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diskusi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,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yakni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bertanya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dan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menjawab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latihan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soal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atau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pertanyaan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yang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diberikan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48741" y="659139"/>
            <a:ext cx="11795760" cy="67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Penilaian</a:t>
            </a:r>
            <a:r>
              <a:rPr lang="en-US" sz="4800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Responsi</a:t>
            </a:r>
            <a:endParaRPr lang="en-US" sz="4800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349914" y="5414962"/>
            <a:ext cx="6794086" cy="3719385"/>
            <a:chOff x="0" y="0"/>
            <a:chExt cx="2073761" cy="11352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73761" cy="1135269"/>
            </a:xfrm>
            <a:custGeom>
              <a:avLst/>
              <a:gdLst/>
              <a:ahLst/>
              <a:cxnLst/>
              <a:rect l="l" t="t" r="r" b="b"/>
              <a:pathLst>
                <a:path w="2073761" h="1135269">
                  <a:moveTo>
                    <a:pt x="0" y="0"/>
                  </a:moveTo>
                  <a:lnTo>
                    <a:pt x="2073761" y="0"/>
                  </a:lnTo>
                  <a:lnTo>
                    <a:pt x="2073761" y="1135269"/>
                  </a:lnTo>
                  <a:lnTo>
                    <a:pt x="0" y="1135269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243B90"/>
              </a:solidFill>
              <a:prstDash val="dash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2073761" cy="1230519"/>
            </a:xfrm>
            <a:prstGeom prst="rect">
              <a:avLst/>
            </a:prstGeom>
          </p:spPr>
          <p:txBody>
            <a:bodyPr lIns="109585" tIns="109585" rIns="109585" bIns="109585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TUGAS DAN PENGETAHUAN</a:t>
              </a:r>
            </a:p>
            <a:p>
              <a:pPr algn="just">
                <a:lnSpc>
                  <a:spcPts val="4339"/>
                </a:lnSpc>
              </a:pP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Dilaksanakan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sebanyak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2x,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yaitu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pertemuan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ke-3 dan 9. Mampu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menjawab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pertanyaan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dengan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benar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,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mampu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memberi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insight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baru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,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membantu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teman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631456" y="5957888"/>
            <a:ext cx="5716188" cy="2633535"/>
            <a:chOff x="0" y="0"/>
            <a:chExt cx="1744754" cy="80383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44754" cy="803835"/>
            </a:xfrm>
            <a:custGeom>
              <a:avLst/>
              <a:gdLst/>
              <a:ahLst/>
              <a:cxnLst/>
              <a:rect l="l" t="t" r="r" b="b"/>
              <a:pathLst>
                <a:path w="1744754" h="803835">
                  <a:moveTo>
                    <a:pt x="0" y="0"/>
                  </a:moveTo>
                  <a:lnTo>
                    <a:pt x="1744754" y="0"/>
                  </a:lnTo>
                  <a:lnTo>
                    <a:pt x="1744754" y="803835"/>
                  </a:lnTo>
                  <a:lnTo>
                    <a:pt x="0" y="803835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243B90"/>
              </a:solidFill>
              <a:prstDash val="dash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1744754" cy="899085"/>
            </a:xfrm>
            <a:prstGeom prst="rect">
              <a:avLst/>
            </a:prstGeom>
          </p:spPr>
          <p:txBody>
            <a:bodyPr lIns="109585" tIns="109585" rIns="109585" bIns="109585" rtlCol="0" anchor="ctr"/>
            <a:lstStyle/>
            <a:p>
              <a:pPr algn="ctr">
                <a:lnSpc>
                  <a:spcPts val="4339"/>
                </a:lnSpc>
              </a:pPr>
              <a:r>
                <a:rPr lang="en-US" sz="3099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KUIS</a:t>
              </a:r>
            </a:p>
            <a:p>
              <a:pPr algn="ctr">
                <a:lnSpc>
                  <a:spcPts val="4339"/>
                </a:lnSpc>
              </a:pP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Dilaksanakan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sebanyak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3x,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yaitu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pertemuan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ke-4, 6, dan 10 </a:t>
              </a:r>
              <a:r>
                <a:rPr lang="en-US" sz="3099" dirty="0" err="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secara</a:t>
              </a:r>
              <a:r>
                <a:rPr lang="en-US" sz="3099" dirty="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online.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>
            <a:off x="7116650" y="2519510"/>
            <a:ext cx="664017" cy="14897317"/>
          </a:xfrm>
          <a:custGeom>
            <a:avLst/>
            <a:gdLst/>
            <a:ahLst/>
            <a:cxnLst/>
            <a:rect l="l" t="t" r="r" b="b"/>
            <a:pathLst>
              <a:path w="664017" h="14897317">
                <a:moveTo>
                  <a:pt x="664017" y="0"/>
                </a:moveTo>
                <a:lnTo>
                  <a:pt x="0" y="0"/>
                </a:lnTo>
                <a:lnTo>
                  <a:pt x="0" y="14897317"/>
                </a:lnTo>
                <a:lnTo>
                  <a:pt x="664017" y="14897317"/>
                </a:lnTo>
                <a:lnTo>
                  <a:pt x="66401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3932" r="-5393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897314" y="9363075"/>
            <a:ext cx="3119674" cy="816630"/>
          </a:xfrm>
          <a:custGeom>
            <a:avLst/>
            <a:gdLst/>
            <a:ahLst/>
            <a:cxnLst/>
            <a:rect l="l" t="t" r="r" b="b"/>
            <a:pathLst>
              <a:path w="3119674" h="816630">
                <a:moveTo>
                  <a:pt x="0" y="0"/>
                </a:moveTo>
                <a:lnTo>
                  <a:pt x="3119675" y="0"/>
                </a:lnTo>
                <a:lnTo>
                  <a:pt x="3119675" y="816630"/>
                </a:lnTo>
                <a:lnTo>
                  <a:pt x="0" y="816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rot="14653">
            <a:off x="1228664" y="1728788"/>
            <a:ext cx="13407512" cy="0"/>
          </a:xfrm>
          <a:prstGeom prst="line">
            <a:avLst/>
          </a:prstGeom>
          <a:ln w="28575" cap="rnd">
            <a:solidFill>
              <a:srgbClr val="4472C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348741" y="659139"/>
            <a:ext cx="11795760" cy="67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Apa yang </a:t>
            </a:r>
            <a:r>
              <a:rPr lang="en-US" sz="4800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dipelajari</a:t>
            </a:r>
            <a:r>
              <a:rPr lang="en-US" sz="4800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?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1CBD8E10-1F18-DAB0-766E-63F8BB7F84D3}"/>
              </a:ext>
            </a:extLst>
          </p:cNvPr>
          <p:cNvSpPr txBox="1"/>
          <p:nvPr/>
        </p:nvSpPr>
        <p:spPr>
          <a:xfrm>
            <a:off x="859267" y="2562701"/>
            <a:ext cx="16569466" cy="5721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Model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regresi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linier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sederhana</a:t>
            </a:r>
            <a:endParaRPr lang="en-US" sz="3300" dirty="0">
              <a:solidFill>
                <a:srgbClr val="000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 Bold"/>
            </a:endParaRP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Model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regresi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linier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berganda</a:t>
            </a:r>
            <a:endParaRPr lang="en-US" sz="3300" dirty="0">
              <a:solidFill>
                <a:srgbClr val="000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 Bold"/>
            </a:endParaRP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Diagnostik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regresi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(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asumsi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sisaan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)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Penanganan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kondisi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tak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standar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,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penyimpangan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asumsi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, dan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transformasi</a:t>
            </a:r>
            <a:endParaRPr lang="en-US" sz="3300" dirty="0">
              <a:solidFill>
                <a:srgbClr val="000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Kriteria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pemilihan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model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terbaik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(</a:t>
            </a:r>
            <a:r>
              <a:rPr lang="en-US" sz="3300" i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adjusted R-square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, AIC,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dll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)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Penulisan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makalah</a:t>
            </a:r>
            <a:endParaRPr lang="en-US" sz="3300" dirty="0">
              <a:solidFill>
                <a:srgbClr val="000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Excel, R, dan 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21689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859267" y="3086100"/>
            <a:ext cx="16569466" cy="1925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820"/>
              </a:lnSpc>
            </a:pPr>
            <a:r>
              <a:rPr lang="en-US" sz="11300" spc="937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KORELASI?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9267" y="5153025"/>
            <a:ext cx="16569466" cy="1160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Digunakan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untuk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mengukur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keeratan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dua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peubah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yang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dapat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menjelaskan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arah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dan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nilainya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(-1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sampai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A56F7-C8DF-FE83-B2A9-300A59EEC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3D5A6DE-4120-9065-6EEA-D9E732CC350C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F89E8DA-401B-B34D-38ED-F86FC6108E9A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21689"/>
            </a:solidFill>
          </p:spPr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BD80EFDD-E803-CB79-E828-C9F08AD3A64C}"/>
              </a:ext>
            </a:extLst>
          </p:cNvPr>
          <p:cNvSpPr txBox="1"/>
          <p:nvPr/>
        </p:nvSpPr>
        <p:spPr>
          <a:xfrm>
            <a:off x="859267" y="3086100"/>
            <a:ext cx="16569466" cy="1925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820"/>
              </a:lnSpc>
            </a:pPr>
            <a:r>
              <a:rPr lang="en-US" sz="11300" spc="937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ANALISIS REGRESI?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7C89D54-27DF-AD74-B6A2-1D4FFCDC33D8}"/>
              </a:ext>
            </a:extLst>
          </p:cNvPr>
          <p:cNvSpPr txBox="1"/>
          <p:nvPr/>
        </p:nvSpPr>
        <p:spPr>
          <a:xfrm>
            <a:off x="859267" y="5153025"/>
            <a:ext cx="16569466" cy="1737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Digunakan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untuk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memodelkan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hubungan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dua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peubah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atau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lebih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yang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bersifat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kuantitatif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untuk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meramal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suatu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peubah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tertentu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berdasarkan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peubah</a:t>
            </a:r>
            <a:r>
              <a:rPr lang="en-US" sz="42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lainnya</a:t>
            </a:r>
            <a:endParaRPr lang="en-US" sz="4200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  <p:extLst>
      <p:ext uri="{BB962C8B-B14F-4D97-AF65-F5344CB8AC3E}">
        <p14:creationId xmlns:p14="http://schemas.microsoft.com/office/powerpoint/2010/main" val="326443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9ADB7-F9F8-ACB2-629D-5DBDB9269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DE53974-C7A2-9110-713B-AAA847F4BE60}"/>
              </a:ext>
            </a:extLst>
          </p:cNvPr>
          <p:cNvSpPr/>
          <p:nvPr/>
        </p:nvSpPr>
        <p:spPr>
          <a:xfrm rot="5400000" flipH="1">
            <a:off x="7116650" y="2519510"/>
            <a:ext cx="664017" cy="14897317"/>
          </a:xfrm>
          <a:custGeom>
            <a:avLst/>
            <a:gdLst/>
            <a:ahLst/>
            <a:cxnLst/>
            <a:rect l="l" t="t" r="r" b="b"/>
            <a:pathLst>
              <a:path w="664017" h="14897317">
                <a:moveTo>
                  <a:pt x="664017" y="0"/>
                </a:moveTo>
                <a:lnTo>
                  <a:pt x="0" y="0"/>
                </a:lnTo>
                <a:lnTo>
                  <a:pt x="0" y="14897317"/>
                </a:lnTo>
                <a:lnTo>
                  <a:pt x="664017" y="14897317"/>
                </a:lnTo>
                <a:lnTo>
                  <a:pt x="66401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3932" r="-53932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CCD19C0-B04D-9C49-3D9E-29EE691A3742}"/>
              </a:ext>
            </a:extLst>
          </p:cNvPr>
          <p:cNvSpPr/>
          <p:nvPr/>
        </p:nvSpPr>
        <p:spPr>
          <a:xfrm>
            <a:off x="14897314" y="9363075"/>
            <a:ext cx="3119674" cy="816630"/>
          </a:xfrm>
          <a:custGeom>
            <a:avLst/>
            <a:gdLst/>
            <a:ahLst/>
            <a:cxnLst/>
            <a:rect l="l" t="t" r="r" b="b"/>
            <a:pathLst>
              <a:path w="3119674" h="816630">
                <a:moveTo>
                  <a:pt x="0" y="0"/>
                </a:moveTo>
                <a:lnTo>
                  <a:pt x="3119675" y="0"/>
                </a:lnTo>
                <a:lnTo>
                  <a:pt x="3119675" y="816630"/>
                </a:lnTo>
                <a:lnTo>
                  <a:pt x="0" y="816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2071295-119F-D109-8DA0-FAB872EF398B}"/>
              </a:ext>
            </a:extLst>
          </p:cNvPr>
          <p:cNvSpPr/>
          <p:nvPr/>
        </p:nvSpPr>
        <p:spPr>
          <a:xfrm rot="14653">
            <a:off x="1228664" y="1728788"/>
            <a:ext cx="13407512" cy="0"/>
          </a:xfrm>
          <a:prstGeom prst="line">
            <a:avLst/>
          </a:prstGeom>
          <a:ln w="28575" cap="rnd">
            <a:solidFill>
              <a:srgbClr val="4472C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8F8AB34-9603-9BA9-6639-A3676E41E85B}"/>
              </a:ext>
            </a:extLst>
          </p:cNvPr>
          <p:cNvSpPr txBox="1"/>
          <p:nvPr/>
        </p:nvSpPr>
        <p:spPr>
          <a:xfrm>
            <a:off x="1348741" y="659139"/>
            <a:ext cx="11795760" cy="67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TUGAS INDIVIDU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42415094-AD05-6F7F-7B4E-6053C4ABB7DE}"/>
              </a:ext>
            </a:extLst>
          </p:cNvPr>
          <p:cNvSpPr txBox="1"/>
          <p:nvPr/>
        </p:nvSpPr>
        <p:spPr>
          <a:xfrm>
            <a:off x="859267" y="1687722"/>
            <a:ext cx="16569466" cy="800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Buatlah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b="1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akun</a:t>
            </a: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b="1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github</a:t>
            </a: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individu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setiap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anak</a:t>
            </a:r>
            <a:endParaRPr lang="en-US" sz="3300" dirty="0">
              <a:solidFill>
                <a:srgbClr val="000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 Bold"/>
            </a:endParaRP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Carilah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data </a:t>
            </a:r>
            <a:r>
              <a:rPr lang="en-US" sz="3300" b="1" i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cross section 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(pada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tahun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yang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sama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dengan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amatan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yang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banyak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), </a:t>
            </a:r>
            <a:r>
              <a:rPr lang="en-US" sz="3300" b="1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tidak</a:t>
            </a: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b="1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boleh</a:t>
            </a: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b="1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sama</a:t>
            </a: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b="1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persis</a:t>
            </a: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satu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sama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lain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Tema data </a:t>
            </a:r>
            <a:r>
              <a:rPr lang="en-US" sz="3300" b="1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bebas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,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tetapi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diprioritaskan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data yang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unik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dan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sedang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diperbincangkan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(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lingkungan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,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ekonomi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,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sosial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budaya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,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dll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)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Minimal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terdapat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30 </a:t>
            </a:r>
            <a:r>
              <a:rPr lang="en-US" sz="3300" b="1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amatan</a:t>
            </a: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data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Terdapat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1 </a:t>
            </a:r>
            <a:r>
              <a:rPr lang="en-US" sz="3300" b="1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peubah</a:t>
            </a: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Y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yang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kontinu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(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terdapat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pada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rentang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tertentu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)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Terdapat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minimal 5 </a:t>
            </a:r>
            <a:r>
              <a:rPr lang="en-US" sz="3300" b="1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peubah</a:t>
            </a:r>
            <a:r>
              <a:rPr lang="en-US" sz="3300" b="1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X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,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tetapi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tidak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lebih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dari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20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peubah</a:t>
            </a:r>
            <a:endParaRPr lang="en-US" sz="3300" dirty="0">
              <a:solidFill>
                <a:srgbClr val="000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Penentuan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peubah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Y yang mana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bebas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, yang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penting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masuk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akal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dan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memang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dipengaruhi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oleh X</a:t>
            </a:r>
          </a:p>
        </p:txBody>
      </p:sp>
    </p:spTree>
    <p:extLst>
      <p:ext uri="{BB962C8B-B14F-4D97-AF65-F5344CB8AC3E}">
        <p14:creationId xmlns:p14="http://schemas.microsoft.com/office/powerpoint/2010/main" val="292716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5288F-D5FE-0AD2-FF61-EB542E84E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6DC29A-717F-4D16-57FF-EA01A8C5B178}"/>
              </a:ext>
            </a:extLst>
          </p:cNvPr>
          <p:cNvSpPr/>
          <p:nvPr/>
        </p:nvSpPr>
        <p:spPr>
          <a:xfrm rot="5400000" flipH="1">
            <a:off x="7116650" y="2519510"/>
            <a:ext cx="664017" cy="14897317"/>
          </a:xfrm>
          <a:custGeom>
            <a:avLst/>
            <a:gdLst/>
            <a:ahLst/>
            <a:cxnLst/>
            <a:rect l="l" t="t" r="r" b="b"/>
            <a:pathLst>
              <a:path w="664017" h="14897317">
                <a:moveTo>
                  <a:pt x="664017" y="0"/>
                </a:moveTo>
                <a:lnTo>
                  <a:pt x="0" y="0"/>
                </a:lnTo>
                <a:lnTo>
                  <a:pt x="0" y="14897317"/>
                </a:lnTo>
                <a:lnTo>
                  <a:pt x="664017" y="14897317"/>
                </a:lnTo>
                <a:lnTo>
                  <a:pt x="66401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3932" r="-53932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20B7C8A-ED16-05EB-6D84-7F623D6D6E4A}"/>
              </a:ext>
            </a:extLst>
          </p:cNvPr>
          <p:cNvSpPr/>
          <p:nvPr/>
        </p:nvSpPr>
        <p:spPr>
          <a:xfrm>
            <a:off x="14897314" y="9363075"/>
            <a:ext cx="3119674" cy="816630"/>
          </a:xfrm>
          <a:custGeom>
            <a:avLst/>
            <a:gdLst/>
            <a:ahLst/>
            <a:cxnLst/>
            <a:rect l="l" t="t" r="r" b="b"/>
            <a:pathLst>
              <a:path w="3119674" h="816630">
                <a:moveTo>
                  <a:pt x="0" y="0"/>
                </a:moveTo>
                <a:lnTo>
                  <a:pt x="3119675" y="0"/>
                </a:lnTo>
                <a:lnTo>
                  <a:pt x="3119675" y="816630"/>
                </a:lnTo>
                <a:lnTo>
                  <a:pt x="0" y="816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B74FD28-BD06-7A74-7EE9-801B2CBC92AE}"/>
              </a:ext>
            </a:extLst>
          </p:cNvPr>
          <p:cNvSpPr/>
          <p:nvPr/>
        </p:nvSpPr>
        <p:spPr>
          <a:xfrm rot="14653">
            <a:off x="1228664" y="1728788"/>
            <a:ext cx="13407512" cy="0"/>
          </a:xfrm>
          <a:prstGeom prst="line">
            <a:avLst/>
          </a:prstGeom>
          <a:ln w="28575" cap="rnd">
            <a:solidFill>
              <a:srgbClr val="4472C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4BF65F4-5DF8-1D7C-70CD-653982131E36}"/>
              </a:ext>
            </a:extLst>
          </p:cNvPr>
          <p:cNvSpPr txBox="1"/>
          <p:nvPr/>
        </p:nvSpPr>
        <p:spPr>
          <a:xfrm>
            <a:off x="1348741" y="659139"/>
            <a:ext cx="11795760" cy="67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800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TUGAS KELOMPOK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68D0DDCB-149D-8968-A056-32F4B205B05B}"/>
              </a:ext>
            </a:extLst>
          </p:cNvPr>
          <p:cNvSpPr txBox="1"/>
          <p:nvPr/>
        </p:nvSpPr>
        <p:spPr>
          <a:xfrm>
            <a:off x="859267" y="2046776"/>
            <a:ext cx="16569466" cy="800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Mencari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data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dengan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ketentuan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sama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pada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tugas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individu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(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bukan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untuk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sekarang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, running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mulai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pertemuan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10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atau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2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pertemuan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setelah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UTS)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Data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nantinya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boleh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cari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baru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atau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mengambil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dari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salah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satu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data yang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sudah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dikumpulkan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individu</a:t>
            </a:r>
            <a:endParaRPr lang="en-US" sz="3300" dirty="0">
              <a:solidFill>
                <a:srgbClr val="000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 Bold"/>
            </a:endParaRP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Membuat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makalah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maksimal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10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halaman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dengan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format IJSA (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pelajari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template dan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cara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penulisannya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)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Ujian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secara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lisan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(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teknis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menyusul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)</a:t>
            </a:r>
          </a:p>
          <a:p>
            <a:pPr marL="514350" indent="-514350" algn="just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Pembagian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kelompok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sesuai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file yang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sudah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diupload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 di </a:t>
            </a:r>
            <a:r>
              <a:rPr lang="en-US" sz="3300" dirty="0" err="1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 Bold"/>
              </a:rPr>
              <a:t>github</a:t>
            </a:r>
            <a:endParaRPr lang="en-US" sz="3300" dirty="0">
              <a:solidFill>
                <a:srgbClr val="000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 Bold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    </a:t>
            </a:r>
            <a:r>
              <a:rPr lang="en-US" sz="3300" dirty="0">
                <a:solidFill>
                  <a:srgbClr val="000000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  <a:hlinkClick r:id="rId5"/>
              </a:rPr>
              <a:t>https://github.com/BintangPray/Praktikum-Analisis-Regresi</a:t>
            </a:r>
            <a:endParaRPr lang="en-US" sz="3300" dirty="0">
              <a:solidFill>
                <a:srgbClr val="000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n-US" sz="3300" dirty="0">
              <a:solidFill>
                <a:srgbClr val="000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1411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878" y="1"/>
            <a:ext cx="18307878" cy="10287000"/>
          </a:xfrm>
          <a:custGeom>
            <a:avLst/>
            <a:gdLst/>
            <a:ahLst/>
            <a:cxnLst/>
            <a:rect l="l" t="t" r="r" b="b"/>
            <a:pathLst>
              <a:path w="18307878" h="10287000">
                <a:moveTo>
                  <a:pt x="0" y="0"/>
                </a:moveTo>
                <a:lnTo>
                  <a:pt x="18307878" y="0"/>
                </a:lnTo>
                <a:lnTo>
                  <a:pt x="18307878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910" r="-22" b="-2359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9878" y="0"/>
            <a:ext cx="18307878" cy="10287000"/>
            <a:chOff x="0" y="0"/>
            <a:chExt cx="24410504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410543" cy="13716000"/>
            </a:xfrm>
            <a:custGeom>
              <a:avLst/>
              <a:gdLst/>
              <a:ahLst/>
              <a:cxnLst/>
              <a:rect l="l" t="t" r="r" b="b"/>
              <a:pathLst>
                <a:path w="24410543" h="13716000">
                  <a:moveTo>
                    <a:pt x="0" y="0"/>
                  </a:moveTo>
                  <a:lnTo>
                    <a:pt x="24410543" y="0"/>
                  </a:lnTo>
                  <a:lnTo>
                    <a:pt x="24410543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70980"/>
              </a:srgbClr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246120" y="3648077"/>
            <a:ext cx="11795760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99"/>
              </a:lnSpc>
            </a:pPr>
            <a:r>
              <a:rPr lang="en-US" sz="9999">
                <a:solidFill>
                  <a:srgbClr val="404040"/>
                </a:solidFill>
                <a:latin typeface="Poppins Bold"/>
                <a:ea typeface="Poppins Bold"/>
                <a:cs typeface="Poppins Bold"/>
                <a:sym typeface="Poppins Bold"/>
              </a:rPr>
              <a:t>TERIMA KASIH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77838" y="7343526"/>
            <a:ext cx="12058652" cy="2312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Department of Statistics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Jl. Meranti W22 L4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Kampus IPB Dramaga Bogor 16680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Telp.: 0251-8624535 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E-mail: statistika@apps.ipb.ac.id</a:t>
            </a:r>
          </a:p>
        </p:txBody>
      </p:sp>
      <p:sp>
        <p:nvSpPr>
          <p:cNvPr id="7" name="Freeform 7"/>
          <p:cNvSpPr/>
          <p:nvPr/>
        </p:nvSpPr>
        <p:spPr>
          <a:xfrm>
            <a:off x="897834" y="7176052"/>
            <a:ext cx="3720576" cy="2525332"/>
          </a:xfrm>
          <a:custGeom>
            <a:avLst/>
            <a:gdLst/>
            <a:ahLst/>
            <a:cxnLst/>
            <a:rect l="l" t="t" r="r" b="b"/>
            <a:pathLst>
              <a:path w="3720576" h="2525332">
                <a:moveTo>
                  <a:pt x="0" y="0"/>
                </a:moveTo>
                <a:lnTo>
                  <a:pt x="3720576" y="0"/>
                </a:lnTo>
                <a:lnTo>
                  <a:pt x="3720576" y="2525333"/>
                </a:lnTo>
                <a:lnTo>
                  <a:pt x="0" y="25253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5387082">
            <a:off x="3900910" y="8438719"/>
            <a:ext cx="253487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 flipH="1">
            <a:off x="17500340" y="4770783"/>
            <a:ext cx="807539" cy="5516217"/>
          </a:xfrm>
          <a:custGeom>
            <a:avLst/>
            <a:gdLst/>
            <a:ahLst/>
            <a:cxnLst/>
            <a:rect l="l" t="t" r="r" b="b"/>
            <a:pathLst>
              <a:path w="807539" h="5516217">
                <a:moveTo>
                  <a:pt x="807538" y="0"/>
                </a:moveTo>
                <a:lnTo>
                  <a:pt x="0" y="0"/>
                </a:lnTo>
                <a:lnTo>
                  <a:pt x="0" y="5516217"/>
                </a:lnTo>
                <a:lnTo>
                  <a:pt x="807538" y="5516217"/>
                </a:lnTo>
                <a:lnTo>
                  <a:pt x="80753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29052" b="-29052"/>
            </a:stretch>
          </a:blipFill>
        </p:spPr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95F7E6-348E-25FA-A99E-0D84EC1E3B58}"/>
              </a:ext>
            </a:extLst>
          </p:cNvPr>
          <p:cNvSpPr/>
          <p:nvPr/>
        </p:nvSpPr>
        <p:spPr>
          <a:xfrm>
            <a:off x="5545869" y="1627146"/>
            <a:ext cx="8455014" cy="4262117"/>
          </a:xfrm>
          <a:custGeom>
            <a:avLst/>
            <a:gdLst>
              <a:gd name="connsiteX0" fmla="*/ 3826731 w 8455014"/>
              <a:gd name="connsiteY0" fmla="*/ 1671225 h 4262117"/>
              <a:gd name="connsiteX1" fmla="*/ 6063745 w 8455014"/>
              <a:gd name="connsiteY1" fmla="*/ 903783 h 4262117"/>
              <a:gd name="connsiteX2" fmla="*/ 6308674 w 8455014"/>
              <a:gd name="connsiteY2" fmla="*/ 822140 h 4262117"/>
              <a:gd name="connsiteX3" fmla="*/ 6488288 w 8455014"/>
              <a:gd name="connsiteY3" fmla="*/ 1083397 h 4262117"/>
              <a:gd name="connsiteX4" fmla="*/ 6912831 w 8455014"/>
              <a:gd name="connsiteY4" fmla="*/ 2112097 h 4262117"/>
              <a:gd name="connsiteX5" fmla="*/ 5606545 w 8455014"/>
              <a:gd name="connsiteY5" fmla="*/ 3059154 h 4262117"/>
              <a:gd name="connsiteX6" fmla="*/ 4528860 w 8455014"/>
              <a:gd name="connsiteY6" fmla="*/ 2226397 h 4262117"/>
              <a:gd name="connsiteX7" fmla="*/ 4218617 w 8455014"/>
              <a:gd name="connsiteY7" fmla="*/ 1132383 h 4262117"/>
              <a:gd name="connsiteX8" fmla="*/ 6961817 w 8455014"/>
              <a:gd name="connsiteY8" fmla="*/ 22040 h 4262117"/>
              <a:gd name="connsiteX9" fmla="*/ 7631288 w 8455014"/>
              <a:gd name="connsiteY9" fmla="*/ 1018083 h 4262117"/>
              <a:gd name="connsiteX10" fmla="*/ 6455631 w 8455014"/>
              <a:gd name="connsiteY10" fmla="*/ 2814225 h 4262117"/>
              <a:gd name="connsiteX11" fmla="*/ 6308674 w 8455014"/>
              <a:gd name="connsiteY11" fmla="*/ 2650940 h 4262117"/>
              <a:gd name="connsiteX12" fmla="*/ 6047417 w 8455014"/>
              <a:gd name="connsiteY12" fmla="*/ 1263011 h 4262117"/>
              <a:gd name="connsiteX13" fmla="*/ 5655531 w 8455014"/>
              <a:gd name="connsiteY13" fmla="*/ 2079440 h 4262117"/>
              <a:gd name="connsiteX14" fmla="*/ 5704517 w 8455014"/>
              <a:gd name="connsiteY14" fmla="*/ 2308040 h 4262117"/>
              <a:gd name="connsiteX15" fmla="*/ 5769831 w 8455014"/>
              <a:gd name="connsiteY15" fmla="*/ 2210068 h 4262117"/>
              <a:gd name="connsiteX16" fmla="*/ 5704517 w 8455014"/>
              <a:gd name="connsiteY16" fmla="*/ 1589583 h 4262117"/>
              <a:gd name="connsiteX17" fmla="*/ 5361617 w 8455014"/>
              <a:gd name="connsiteY17" fmla="*/ 1834511 h 4262117"/>
              <a:gd name="connsiteX18" fmla="*/ 4692145 w 8455014"/>
              <a:gd name="connsiteY18" fmla="*/ 3140797 h 4262117"/>
              <a:gd name="connsiteX19" fmla="*/ 4724802 w 8455014"/>
              <a:gd name="connsiteY19" fmla="*/ 3222440 h 4262117"/>
              <a:gd name="connsiteX20" fmla="*/ 5133017 w 8455014"/>
              <a:gd name="connsiteY20" fmla="*/ 1899825 h 4262117"/>
              <a:gd name="connsiteX21" fmla="*/ 4920745 w 8455014"/>
              <a:gd name="connsiteY21" fmla="*/ 1965140 h 4262117"/>
              <a:gd name="connsiteX22" fmla="*/ 4757460 w 8455014"/>
              <a:gd name="connsiteY22" fmla="*/ 3500025 h 4262117"/>
              <a:gd name="connsiteX23" fmla="*/ 5279974 w 8455014"/>
              <a:gd name="connsiteY23" fmla="*/ 3989883 h 4262117"/>
              <a:gd name="connsiteX24" fmla="*/ 4953402 w 8455014"/>
              <a:gd name="connsiteY24" fmla="*/ 2667268 h 4262117"/>
              <a:gd name="connsiteX25" fmla="*/ 4692145 w 8455014"/>
              <a:gd name="connsiteY25" fmla="*/ 2601954 h 4262117"/>
              <a:gd name="connsiteX26" fmla="*/ 4675817 w 8455014"/>
              <a:gd name="connsiteY26" fmla="*/ 3059154 h 4262117"/>
              <a:gd name="connsiteX27" fmla="*/ 5328960 w 8455014"/>
              <a:gd name="connsiteY27" fmla="*/ 2063111 h 4262117"/>
              <a:gd name="connsiteX28" fmla="*/ 4986060 w 8455014"/>
              <a:gd name="connsiteY28" fmla="*/ 1230354 h 4262117"/>
              <a:gd name="connsiteX29" fmla="*/ 4381902 w 8455014"/>
              <a:gd name="connsiteY29" fmla="*/ 3483697 h 4262117"/>
              <a:gd name="connsiteX30" fmla="*/ 4790117 w 8455014"/>
              <a:gd name="connsiteY30" fmla="*/ 3630654 h 4262117"/>
              <a:gd name="connsiteX31" fmla="*/ 4741131 w 8455014"/>
              <a:gd name="connsiteY31" fmla="*/ 1801854 h 4262117"/>
              <a:gd name="connsiteX32" fmla="*/ 3206245 w 8455014"/>
              <a:gd name="connsiteY32" fmla="*/ 2095768 h 4262117"/>
              <a:gd name="connsiteX33" fmla="*/ 1459088 w 8455014"/>
              <a:gd name="connsiteY33" fmla="*/ 3091811 h 4262117"/>
              <a:gd name="connsiteX34" fmla="*/ 642660 w 8455014"/>
              <a:gd name="connsiteY34" fmla="*/ 3483697 h 4262117"/>
              <a:gd name="connsiteX35" fmla="*/ 2765374 w 8455014"/>
              <a:gd name="connsiteY35" fmla="*/ 2650940 h 4262117"/>
              <a:gd name="connsiteX36" fmla="*/ 6782202 w 8455014"/>
              <a:gd name="connsiteY36" fmla="*/ 2389683 h 4262117"/>
              <a:gd name="connsiteX37" fmla="*/ 7451674 w 8455014"/>
              <a:gd name="connsiteY37" fmla="*/ 2503983 h 4262117"/>
              <a:gd name="connsiteX38" fmla="*/ 7778245 w 8455014"/>
              <a:gd name="connsiteY38" fmla="*/ 2520311 h 4262117"/>
              <a:gd name="connsiteX39" fmla="*/ 7647617 w 8455014"/>
              <a:gd name="connsiteY39" fmla="*/ 2536640 h 4262117"/>
              <a:gd name="connsiteX40" fmla="*/ 3663445 w 8455014"/>
              <a:gd name="connsiteY40" fmla="*/ 2569297 h 4262117"/>
              <a:gd name="connsiteX41" fmla="*/ 1393774 w 8455014"/>
              <a:gd name="connsiteY41" fmla="*/ 2552968 h 4262117"/>
              <a:gd name="connsiteX42" fmla="*/ 1295802 w 8455014"/>
              <a:gd name="connsiteY42" fmla="*/ 2503983 h 4262117"/>
              <a:gd name="connsiteX43" fmla="*/ 2161217 w 8455014"/>
              <a:gd name="connsiteY43" fmla="*/ 2406011 h 4262117"/>
              <a:gd name="connsiteX44" fmla="*/ 7223074 w 8455014"/>
              <a:gd name="connsiteY44" fmla="*/ 2373354 h 4262117"/>
              <a:gd name="connsiteX45" fmla="*/ 4610502 w 8455014"/>
              <a:gd name="connsiteY45" fmla="*/ 1997797 h 4262117"/>
              <a:gd name="connsiteX46" fmla="*/ 2781702 w 8455014"/>
              <a:gd name="connsiteY46" fmla="*/ 1834511 h 4262117"/>
              <a:gd name="connsiteX47" fmla="*/ 3238902 w 8455014"/>
              <a:gd name="connsiteY47" fmla="*/ 1850840 h 4262117"/>
              <a:gd name="connsiteX48" fmla="*/ 8088488 w 8455014"/>
              <a:gd name="connsiteY48" fmla="*/ 2438668 h 4262117"/>
              <a:gd name="connsiteX49" fmla="*/ 8431388 w 8455014"/>
              <a:gd name="connsiteY49" fmla="*/ 2503983 h 4262117"/>
              <a:gd name="connsiteX50" fmla="*/ 4904417 w 8455014"/>
              <a:gd name="connsiteY50" fmla="*/ 2683597 h 4262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455014" h="4262117">
                <a:moveTo>
                  <a:pt x="3826731" y="1671225"/>
                </a:moveTo>
                <a:cubicBezTo>
                  <a:pt x="4711475" y="1494277"/>
                  <a:pt x="3906697" y="1663306"/>
                  <a:pt x="6063745" y="903783"/>
                </a:cubicBezTo>
                <a:cubicBezTo>
                  <a:pt x="6144919" y="875201"/>
                  <a:pt x="6308674" y="822140"/>
                  <a:pt x="6308674" y="822140"/>
                </a:cubicBezTo>
                <a:cubicBezTo>
                  <a:pt x="6554221" y="958555"/>
                  <a:pt x="6396311" y="821263"/>
                  <a:pt x="6488288" y="1083397"/>
                </a:cubicBezTo>
                <a:cubicBezTo>
                  <a:pt x="6684966" y="1643929"/>
                  <a:pt x="6718882" y="1699955"/>
                  <a:pt x="6912831" y="2112097"/>
                </a:cubicBezTo>
                <a:cubicBezTo>
                  <a:pt x="6635251" y="2546570"/>
                  <a:pt x="6358004" y="3236327"/>
                  <a:pt x="5606545" y="3059154"/>
                </a:cubicBezTo>
                <a:cubicBezTo>
                  <a:pt x="5164679" y="2954974"/>
                  <a:pt x="4888088" y="2503983"/>
                  <a:pt x="4528860" y="2226397"/>
                </a:cubicBezTo>
                <a:cubicBezTo>
                  <a:pt x="4425446" y="1861726"/>
                  <a:pt x="4087577" y="1488063"/>
                  <a:pt x="4218617" y="1132383"/>
                </a:cubicBezTo>
                <a:cubicBezTo>
                  <a:pt x="4748191" y="-305032"/>
                  <a:pt x="5838589" y="44504"/>
                  <a:pt x="6961817" y="22040"/>
                </a:cubicBezTo>
                <a:cubicBezTo>
                  <a:pt x="7184974" y="354054"/>
                  <a:pt x="7623596" y="618116"/>
                  <a:pt x="7631288" y="1018083"/>
                </a:cubicBezTo>
                <a:cubicBezTo>
                  <a:pt x="7658597" y="2438164"/>
                  <a:pt x="7257761" y="2460345"/>
                  <a:pt x="6455631" y="2814225"/>
                </a:cubicBezTo>
                <a:cubicBezTo>
                  <a:pt x="6406645" y="2759797"/>
                  <a:pt x="6294069" y="2722695"/>
                  <a:pt x="6308674" y="2650940"/>
                </a:cubicBezTo>
                <a:cubicBezTo>
                  <a:pt x="6687982" y="787384"/>
                  <a:pt x="7488270" y="722691"/>
                  <a:pt x="6047417" y="1263011"/>
                </a:cubicBezTo>
                <a:cubicBezTo>
                  <a:pt x="5916788" y="1535154"/>
                  <a:pt x="5749645" y="1792616"/>
                  <a:pt x="5655531" y="2079440"/>
                </a:cubicBezTo>
                <a:cubicBezTo>
                  <a:pt x="5631235" y="2153486"/>
                  <a:pt x="5653200" y="2249392"/>
                  <a:pt x="5704517" y="2308040"/>
                </a:cubicBezTo>
                <a:cubicBezTo>
                  <a:pt x="5730363" y="2337578"/>
                  <a:pt x="5748060" y="2242725"/>
                  <a:pt x="5769831" y="2210068"/>
                </a:cubicBezTo>
                <a:cubicBezTo>
                  <a:pt x="5748060" y="2003240"/>
                  <a:pt x="5857569" y="1730391"/>
                  <a:pt x="5704517" y="1589583"/>
                </a:cubicBezTo>
                <a:cubicBezTo>
                  <a:pt x="5601146" y="1494481"/>
                  <a:pt x="5438386" y="1716882"/>
                  <a:pt x="5361617" y="1834511"/>
                </a:cubicBezTo>
                <a:cubicBezTo>
                  <a:pt x="5094206" y="2244253"/>
                  <a:pt x="4915302" y="2705368"/>
                  <a:pt x="4692145" y="3140797"/>
                </a:cubicBezTo>
                <a:cubicBezTo>
                  <a:pt x="4703031" y="3168011"/>
                  <a:pt x="4704076" y="3243166"/>
                  <a:pt x="4724802" y="3222440"/>
                </a:cubicBezTo>
                <a:cubicBezTo>
                  <a:pt x="5099217" y="2848025"/>
                  <a:pt x="5211042" y="2468293"/>
                  <a:pt x="5133017" y="1899825"/>
                </a:cubicBezTo>
                <a:cubicBezTo>
                  <a:pt x="5122950" y="1826482"/>
                  <a:pt x="4991502" y="1943368"/>
                  <a:pt x="4920745" y="1965140"/>
                </a:cubicBezTo>
                <a:cubicBezTo>
                  <a:pt x="4866317" y="2476768"/>
                  <a:pt x="4708142" y="2987879"/>
                  <a:pt x="4757460" y="3500025"/>
                </a:cubicBezTo>
                <a:cubicBezTo>
                  <a:pt x="4864484" y="4611428"/>
                  <a:pt x="5063616" y="4254320"/>
                  <a:pt x="5279974" y="3989883"/>
                </a:cubicBezTo>
                <a:cubicBezTo>
                  <a:pt x="5171117" y="3549011"/>
                  <a:pt x="5130503" y="3085422"/>
                  <a:pt x="4953402" y="2667268"/>
                </a:cubicBezTo>
                <a:cubicBezTo>
                  <a:pt x="4918394" y="2584610"/>
                  <a:pt x="4744031" y="2528703"/>
                  <a:pt x="4692145" y="2601954"/>
                </a:cubicBezTo>
                <a:cubicBezTo>
                  <a:pt x="4603999" y="2726396"/>
                  <a:pt x="4681260" y="2906754"/>
                  <a:pt x="4675817" y="3059154"/>
                </a:cubicBezTo>
                <a:cubicBezTo>
                  <a:pt x="5155067" y="3478498"/>
                  <a:pt x="5289109" y="3736855"/>
                  <a:pt x="5328960" y="2063111"/>
                </a:cubicBezTo>
                <a:cubicBezTo>
                  <a:pt x="5336106" y="1762999"/>
                  <a:pt x="5100360" y="1507940"/>
                  <a:pt x="4986060" y="1230354"/>
                </a:cubicBezTo>
                <a:cubicBezTo>
                  <a:pt x="4357047" y="2126697"/>
                  <a:pt x="3995817" y="2242709"/>
                  <a:pt x="4381902" y="3483697"/>
                </a:cubicBezTo>
                <a:cubicBezTo>
                  <a:pt x="4424864" y="3621789"/>
                  <a:pt x="4654045" y="3581668"/>
                  <a:pt x="4790117" y="3630654"/>
                </a:cubicBezTo>
                <a:cubicBezTo>
                  <a:pt x="4847315" y="3447619"/>
                  <a:pt x="5556813" y="2011003"/>
                  <a:pt x="4741131" y="1801854"/>
                </a:cubicBezTo>
                <a:cubicBezTo>
                  <a:pt x="4236530" y="1672469"/>
                  <a:pt x="3717874" y="1997797"/>
                  <a:pt x="3206245" y="2095768"/>
                </a:cubicBezTo>
                <a:lnTo>
                  <a:pt x="1459088" y="3091811"/>
                </a:lnTo>
                <a:cubicBezTo>
                  <a:pt x="755227" y="3503223"/>
                  <a:pt x="1133547" y="3418245"/>
                  <a:pt x="642660" y="3483697"/>
                </a:cubicBezTo>
                <a:cubicBezTo>
                  <a:pt x="-277542" y="3271342"/>
                  <a:pt x="-679174" y="3217652"/>
                  <a:pt x="2765374" y="2650940"/>
                </a:cubicBezTo>
                <a:cubicBezTo>
                  <a:pt x="4089347" y="2433114"/>
                  <a:pt x="5443259" y="2476769"/>
                  <a:pt x="6782202" y="2389683"/>
                </a:cubicBezTo>
                <a:cubicBezTo>
                  <a:pt x="7005359" y="2427783"/>
                  <a:pt x="7227210" y="2474545"/>
                  <a:pt x="7451674" y="2503983"/>
                </a:cubicBezTo>
                <a:cubicBezTo>
                  <a:pt x="7559742" y="2518156"/>
                  <a:pt x="7670735" y="2502393"/>
                  <a:pt x="7778245" y="2520311"/>
                </a:cubicBezTo>
                <a:cubicBezTo>
                  <a:pt x="7821529" y="2527525"/>
                  <a:pt x="7691495" y="2536118"/>
                  <a:pt x="7647617" y="2536640"/>
                </a:cubicBezTo>
                <a:lnTo>
                  <a:pt x="3663445" y="2569297"/>
                </a:lnTo>
                <a:lnTo>
                  <a:pt x="1393774" y="2552968"/>
                </a:lnTo>
                <a:cubicBezTo>
                  <a:pt x="1357276" y="2551961"/>
                  <a:pt x="1259942" y="2510850"/>
                  <a:pt x="1295802" y="2503983"/>
                </a:cubicBezTo>
                <a:cubicBezTo>
                  <a:pt x="1580936" y="2449383"/>
                  <a:pt x="1870973" y="2412408"/>
                  <a:pt x="2161217" y="2406011"/>
                </a:cubicBezTo>
                <a:cubicBezTo>
                  <a:pt x="3848128" y="2368834"/>
                  <a:pt x="5535788" y="2384240"/>
                  <a:pt x="7223074" y="2373354"/>
                </a:cubicBezTo>
                <a:cubicBezTo>
                  <a:pt x="8720228" y="2485641"/>
                  <a:pt x="9352959" y="2545004"/>
                  <a:pt x="4610502" y="1997797"/>
                </a:cubicBezTo>
                <a:cubicBezTo>
                  <a:pt x="4002511" y="1927644"/>
                  <a:pt x="3390244" y="1899712"/>
                  <a:pt x="2781702" y="1834511"/>
                </a:cubicBezTo>
                <a:cubicBezTo>
                  <a:pt x="2630073" y="1818265"/>
                  <a:pt x="3086502" y="1845397"/>
                  <a:pt x="3238902" y="1850840"/>
                </a:cubicBezTo>
                <a:lnTo>
                  <a:pt x="8088488" y="2438668"/>
                </a:lnTo>
                <a:cubicBezTo>
                  <a:pt x="8203933" y="2453189"/>
                  <a:pt x="8547500" y="2496473"/>
                  <a:pt x="8431388" y="2503983"/>
                </a:cubicBezTo>
                <a:cubicBezTo>
                  <a:pt x="4993962" y="2726305"/>
                  <a:pt x="3652878" y="2266421"/>
                  <a:pt x="4904417" y="2683597"/>
                </a:cubicBezTo>
              </a:path>
            </a:pathLst>
          </a:cu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462</Words>
  <Application>Microsoft Office PowerPoint</Application>
  <PresentationFormat>Custom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Poppins</vt:lpstr>
      <vt:lpstr>Calibri</vt:lpstr>
      <vt:lpstr>Poppins Italics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Salinan dari PPT TPC Kelompok 2</dc:title>
  <dc:creator>Nabil Bintang Prayoga</dc:creator>
  <cp:lastModifiedBy>Nabil Bintang Prayoga</cp:lastModifiedBy>
  <cp:revision>10</cp:revision>
  <dcterms:created xsi:type="dcterms:W3CDTF">2006-08-16T00:00:00Z</dcterms:created>
  <dcterms:modified xsi:type="dcterms:W3CDTF">2025-01-21T05:11:25Z</dcterms:modified>
  <dc:identifier>DAGNtqDtTE8</dc:identifier>
</cp:coreProperties>
</file>