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73" r:id="rId13"/>
    <p:sldId id="292" r:id="rId14"/>
    <p:sldId id="293" r:id="rId15"/>
    <p:sldId id="294" r:id="rId16"/>
    <p:sldId id="300" r:id="rId17"/>
    <p:sldId id="266" r:id="rId18"/>
    <p:sldId id="270" r:id="rId19"/>
    <p:sldId id="271" r:id="rId20"/>
    <p:sldId id="267" r:id="rId21"/>
    <p:sldId id="268" r:id="rId22"/>
  </p:sldIdLst>
  <p:sldSz cx="9144000" cy="5143500" type="screen16x9"/>
  <p:notesSz cx="6858000" cy="9144000"/>
  <p:embeddedFontLst>
    <p:embeddedFont>
      <p:font typeface="Abel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Open Sans ExtraBold" panose="020B060402020202020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C97D6-7F89-42F8-8CE4-67EE2A4AC0DD}">
  <a:tblStyle styleId="{31AC97D6-7F89-42F8-8CE4-67EE2A4AC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d641cd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d641cd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361790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361790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355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3617907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3617907f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0378c23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0378c23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3617907f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3617907f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df33be3c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df33be3c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3617907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3617907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df33be3c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df33be3c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3617907f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3617907f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d641cd2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d641cd2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361790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361790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3617907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03617907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dbf11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dbf111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9450" y="1419899"/>
            <a:ext cx="5229300" cy="17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 ExtraBold"/>
              <a:buNone/>
              <a:defRPr sz="40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9626" y="3090525"/>
            <a:ext cx="4666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274" y="996122"/>
            <a:ext cx="1143308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5954"/>
            <a:ext cx="9143999" cy="521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0" y="274200"/>
            <a:ext cx="618224" cy="2128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729625" y="796575"/>
            <a:ext cx="25518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 ExtraBold"/>
              <a:buNone/>
              <a:defRPr sz="30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9625" y="3166725"/>
            <a:ext cx="2551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9450" y="919900"/>
            <a:ext cx="34590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622050" y="919900"/>
            <a:ext cx="38043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200" y="274200"/>
            <a:ext cx="621797" cy="21389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1" y="0"/>
            <a:ext cx="90109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061400" y="107925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00" y="274200"/>
            <a:ext cx="618224" cy="21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 1">
  <p:cSld name="MAIN_POIN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061400" y="107925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200" y="274200"/>
            <a:ext cx="618224" cy="21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7" name="Google Shape;10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8" name="Google Shape;118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050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7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Open Sans"/>
              <a:buChar char="●"/>
              <a:defRPr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ctrTitle"/>
          </p:nvPr>
        </p:nvSpPr>
        <p:spPr>
          <a:xfrm>
            <a:off x="738775" y="1678199"/>
            <a:ext cx="5229300" cy="17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Determining Area Profitability and </a:t>
            </a:r>
            <a:r>
              <a:rPr lang="en" sz="2000" dirty="0"/>
              <a:t>Deal </a:t>
            </a:r>
            <a:r>
              <a:rPr lang="en-ID" sz="2000" dirty="0"/>
              <a:t>Recommendation</a:t>
            </a:r>
            <a:endParaRPr sz="2000" dirty="0"/>
          </a:p>
        </p:txBody>
      </p:sp>
      <p:sp>
        <p:nvSpPr>
          <p:cNvPr id="130" name="Google Shape;130;p26"/>
          <p:cNvSpPr txBox="1"/>
          <p:nvPr/>
        </p:nvSpPr>
        <p:spPr>
          <a:xfrm>
            <a:off x="838625" y="3587400"/>
            <a:ext cx="53670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Project: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Bintang Ramadhan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JCDS07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Binramadhan@gmail.com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5718375" y="3963252"/>
            <a:ext cx="13863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Analis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pusat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focus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mengerjakan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hal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lain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4136180" y="3882598"/>
            <a:ext cx="1386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Kerja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BD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Efiesien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2536245" y="921919"/>
            <a:ext cx="62364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213450" y="420100"/>
            <a:ext cx="271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329895" y="921469"/>
            <a:ext cx="1678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Mencari Tahu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Profitabiliti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di area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tertentu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29895" y="1770931"/>
            <a:ext cx="16785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Open Sans"/>
                <a:ea typeface="Open Sans"/>
                <a:cs typeface="Open Sans"/>
                <a:sym typeface="Open Sans"/>
              </a:rPr>
              <a:t>ISSUES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Permasalahan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muncul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sekarang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14198" y="2884394"/>
            <a:ext cx="1678500" cy="393600"/>
          </a:xfrm>
          <a:prstGeom prst="roundRect">
            <a:avLst>
              <a:gd name="adj" fmla="val 3209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2468710" y="1085293"/>
            <a:ext cx="1386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google sheet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efektif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834312" y="1116001"/>
            <a:ext cx="1386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BD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diperkenankan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melihat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raw data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tiap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deal yang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dilakukan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7453880" y="1156114"/>
            <a:ext cx="13863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Analis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selalu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bias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menghandel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tiap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dealing oleh BD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82408" y="3968492"/>
            <a:ext cx="1386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BD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dealing real time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01275" y="3278000"/>
            <a:ext cx="1678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ujuan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model Machine Learning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dibuat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2272320" y="895669"/>
            <a:ext cx="0" cy="66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7"/>
          <p:cNvCxnSpPr/>
          <p:nvPr/>
        </p:nvCxnSpPr>
        <p:spPr>
          <a:xfrm>
            <a:off x="2272320" y="1765694"/>
            <a:ext cx="0" cy="83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2272320" y="2888769"/>
            <a:ext cx="0" cy="1862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7"/>
          <p:cNvSpPr txBox="1"/>
          <p:nvPr/>
        </p:nvSpPr>
        <p:spPr>
          <a:xfrm>
            <a:off x="7386340" y="3968492"/>
            <a:ext cx="13863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Data analysis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tersedia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sepanjang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waktu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990080" y="1158105"/>
            <a:ext cx="16785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emi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growth yang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baik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, Business Development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harus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dealing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setaip</a:t>
            </a:r>
            <a:r>
              <a:rPr lang="en-ID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000" dirty="0" err="1">
                <a:latin typeface="Open Sans"/>
                <a:ea typeface="Open Sans"/>
                <a:cs typeface="Open Sans"/>
                <a:sym typeface="Open Sans"/>
              </a:rPr>
              <a:t>hari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853" y="2126709"/>
            <a:ext cx="5888950" cy="12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912404" y="501533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Algorithm machine learning yang </a:t>
            </a:r>
            <a:r>
              <a:rPr lang="en-ID" dirty="0" err="1"/>
              <a:t>digunakan</a:t>
            </a:r>
            <a:endParaRPr dirty="0"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39764" y="1476012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dirty="0">
                  <a:solidFill>
                    <a:schemeClr val="bg1"/>
                  </a:solidFill>
                  <a:latin typeface="Abel"/>
                  <a:ea typeface="Abel"/>
                  <a:cs typeface="Abel"/>
                  <a:sym typeface="Abel"/>
                </a:rPr>
                <a:t>Logistic Regression</a:t>
              </a:r>
              <a:endParaRPr sz="18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589799" y="1484488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Decision Tree Classifier</a:t>
              </a:r>
              <a:endParaRPr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2599" y="1501440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6030916" y="1379289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Random Forest Classifier</a:t>
              </a:r>
              <a:endParaRPr sz="1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19699" y="2229604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2274809" y="3063581"/>
            <a:ext cx="4681602" cy="1578386"/>
            <a:chOff x="1715037" y="2741442"/>
            <a:chExt cx="5822400" cy="3124992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715037" y="2741442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36111" y="2757475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K- Means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Random Forest Regressor</a:t>
              </a:r>
              <a:endParaRPr sz="16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637537" y="5477034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" name="Google Shape;573;p36">
            <a:extLst>
              <a:ext uri="{FF2B5EF4-FFF2-40B4-BE49-F238E27FC236}">
                <a16:creationId xmlns:a16="http://schemas.microsoft.com/office/drawing/2014/main" id="{CBF0A92A-3A50-41C3-9C64-20104FC06C45}"/>
              </a:ext>
            </a:extLst>
          </p:cNvPr>
          <p:cNvGrpSpPr/>
          <p:nvPr/>
        </p:nvGrpSpPr>
        <p:grpSpPr>
          <a:xfrm>
            <a:off x="4040817" y="3918551"/>
            <a:ext cx="986480" cy="723416"/>
            <a:chOff x="5216106" y="2641822"/>
            <a:chExt cx="522697" cy="372975"/>
          </a:xfrm>
        </p:grpSpPr>
        <p:sp>
          <p:nvSpPr>
            <p:cNvPr id="27" name="Google Shape;574;p36">
              <a:extLst>
                <a:ext uri="{FF2B5EF4-FFF2-40B4-BE49-F238E27FC236}">
                  <a16:creationId xmlns:a16="http://schemas.microsoft.com/office/drawing/2014/main" id="{B6DF504D-A083-4B4E-9B71-FA424E5AB03A}"/>
                </a:ext>
              </a:extLst>
            </p:cNvPr>
            <p:cNvSpPr/>
            <p:nvPr/>
          </p:nvSpPr>
          <p:spPr>
            <a:xfrm>
              <a:off x="5216106" y="2641822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75;p36">
              <a:extLst>
                <a:ext uri="{FF2B5EF4-FFF2-40B4-BE49-F238E27FC236}">
                  <a16:creationId xmlns:a16="http://schemas.microsoft.com/office/drawing/2014/main" id="{E2ED7BAA-EC21-43E5-B130-EF6DFAD110D8}"/>
                </a:ext>
              </a:extLst>
            </p:cNvPr>
            <p:cNvSpPr/>
            <p:nvPr/>
          </p:nvSpPr>
          <p:spPr>
            <a:xfrm>
              <a:off x="5540278" y="2816272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6EE-3B34-49BB-833D-7CEE5325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8AA5-3C50-46A9-B847-F256C1A3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4A0E-C67B-4C3B-B3F0-2D7DFC8369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3DB4D-7FCB-460F-BF71-10BF627EF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0EF80-F72B-4873-92F8-8496CE10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91" y="1352550"/>
            <a:ext cx="3149231" cy="2604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1D9DEF-29C7-4ECB-A864-0DFD64F2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959" y="1352550"/>
            <a:ext cx="4371562" cy="28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D838-1FCF-4CB1-A486-404226F7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0B57-3815-4DE1-9B32-4C0A0FF78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4103-B554-4C6A-98D5-9681E9FB52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94006-BDD7-4539-8761-235F0498F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62A0-3848-41B4-8E7B-451A50DE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52550"/>
            <a:ext cx="3022969" cy="2561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51104-3C96-4132-9207-8AF35FA3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44" y="1352550"/>
            <a:ext cx="4255790" cy="28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7E83-1250-4CF0-87B2-DA60D4F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DEF-DEC5-43A3-B518-401EF6BCD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6FA5-DF8B-46B6-86D5-44985D1F2C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D8CF-8DD6-4EE6-837A-E712250C5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D3F5CB-C31E-4857-9974-2BBA4FB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52550"/>
            <a:ext cx="2980439" cy="2605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B7EDA-10EB-4A60-B1D5-9E782143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75" y="1352550"/>
            <a:ext cx="4088570" cy="30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7E83-1250-4CF0-87B2-DA60D4F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Feature Importance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DEF-DEC5-43A3-B518-401EF6BCD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6FA5-DF8B-46B6-86D5-44985D1F2C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D8CF-8DD6-4EE6-837A-E712250C5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17D24-D0BC-491E-A105-A189EEDA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90485"/>
            <a:ext cx="3129295" cy="2595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E2F8F-901F-4208-9C1A-001CC6A3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75" y="1352550"/>
            <a:ext cx="398200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/>
        </p:nvSpPr>
        <p:spPr>
          <a:xfrm>
            <a:off x="12260" y="109640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12250" y="1532488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2"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2250" y="1968575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 startAt="3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PROCESS REENGINEERING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3213450" y="420100"/>
            <a:ext cx="271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12250" y="2404650"/>
            <a:ext cx="9121200" cy="3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4.     APP FEATURE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62C87-6AD5-419B-BFBC-697BC9A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62" y="275045"/>
            <a:ext cx="7117378" cy="48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04C75-E1CC-45EB-92CF-6F32C3E5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180641"/>
            <a:ext cx="808785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1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APP FEATURE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: DATA INPUT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88" y="1114875"/>
            <a:ext cx="7574224" cy="33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12260" y="1096400"/>
            <a:ext cx="9121200" cy="3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2250" y="1532488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2"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2250" y="1968575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 startAt="3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PROCESS REENGINEERING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3213450" y="388625"/>
            <a:ext cx="271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12250" y="240465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4.     </a:t>
            </a: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 FEATURE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APP FEATURE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: DEAL RECOMMENDATION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0" y="1002750"/>
            <a:ext cx="80010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/>
          <p:nvPr/>
        </p:nvSpPr>
        <p:spPr>
          <a:xfrm>
            <a:off x="1171450" y="4010825"/>
            <a:ext cx="6795900" cy="42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[16.10119769] % is the minimum recommended Gross Take Rate</a:t>
            </a:r>
            <a:endParaRPr sz="15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5233300" y="1215500"/>
            <a:ext cx="3000000" cy="180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APA ITU PROFITABILITY?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suatu ukuran dalam persentase yang digunakan untuk menilai sejauh mana perusahaan mampu menghasilkan laba pada tingkat yang dapat diterima. Angka profitabilitas dinyatakan antara lain dalam </a:t>
            </a:r>
            <a:r>
              <a:rPr lang="en" sz="1000" b="1"/>
              <a:t>angka laba sebelum atau sesudah pajak</a:t>
            </a:r>
            <a:r>
              <a:rPr lang="en" sz="1000"/>
              <a:t>, </a:t>
            </a:r>
            <a:r>
              <a:rPr lang="en" sz="1000" b="1"/>
              <a:t>laba investasi</a:t>
            </a:r>
            <a:r>
              <a:rPr lang="en" sz="1000"/>
              <a:t>, </a:t>
            </a:r>
            <a:r>
              <a:rPr lang="en" sz="1000" b="1"/>
              <a:t>pendapatan per saham</a:t>
            </a:r>
            <a:r>
              <a:rPr lang="en" sz="1000"/>
              <a:t>, dan </a:t>
            </a:r>
            <a:r>
              <a:rPr lang="en" sz="1000" b="1"/>
              <a:t>laba penjualan</a:t>
            </a:r>
            <a:r>
              <a:rPr lang="en" sz="1000"/>
              <a:t>. Nilai profitabilitas menjadi norma ukuran bagi </a:t>
            </a:r>
            <a:r>
              <a:rPr lang="en" sz="1000" b="1"/>
              <a:t>kesehatan perusahaan.</a:t>
            </a:r>
            <a:endParaRPr sz="1000" b="1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00" y="1215499"/>
            <a:ext cx="3486525" cy="2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 : PROPERTY PROFITABILITY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1004100" y="4814700"/>
            <a:ext cx="813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600"/>
              <a:t>Source: https://www.cnbcindonesia.com/tech/20200114151313-37-129926/demi-cetak-profit-startup-hotel-oyo-phk-1000-karyawan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30"/>
          <p:cNvGraphicFramePr/>
          <p:nvPr/>
        </p:nvGraphicFramePr>
        <p:xfrm>
          <a:off x="333000" y="1018525"/>
          <a:ext cx="8223750" cy="3724086"/>
        </p:xfrm>
        <a:graphic>
          <a:graphicData uri="http://schemas.openxmlformats.org/drawingml/2006/table">
            <a:tbl>
              <a:tblPr>
                <a:noFill/>
                <a:tableStyleId>{31AC97D6-7F89-42F8-8CE4-67EE2A4AC0DD}</a:tableStyleId>
              </a:tblPr>
              <a:tblGrid>
                <a:gridCol w="16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Staff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Owner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Online Travel Agent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OYO</a:t>
                      </a:r>
                      <a:endParaRPr sz="10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025">
                <a:tc>
                  <a:txBody>
                    <a:bodyPr/>
                    <a:lstStyle/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Bad Review di Online Travel Agent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Penipuan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Pelayanan Buruk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Jarang Meminta Review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Penipuan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Masalah Operasional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Komisi Tinggi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 b="1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Gross Take Rate </a:t>
                      </a: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Rendah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 App Contribution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 Price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Campaign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MG Loss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 : PROPERTY PROFITABILITY ISSUES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12260" y="109640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2250" y="1532488"/>
            <a:ext cx="9121200" cy="3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2"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2250" y="1968575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 startAt="3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PROCESS REENGINEERING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3213450" y="420100"/>
            <a:ext cx="271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2250" y="240465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4.     </a:t>
            </a: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 FEATURE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571999" y="3589250"/>
            <a:ext cx="3229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Deal akan dibuat berdasarkan rekomendasi sebagai batas minimum untuk memastikan profitabilitas yang baik bagi perusahaan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5" name="Google Shape;195;p32"/>
          <p:cNvGrpSpPr/>
          <p:nvPr/>
        </p:nvGrpSpPr>
        <p:grpSpPr>
          <a:xfrm>
            <a:off x="457312" y="1341754"/>
            <a:ext cx="3945281" cy="3030349"/>
            <a:chOff x="957694" y="1306220"/>
            <a:chExt cx="2853110" cy="2459898"/>
          </a:xfrm>
        </p:grpSpPr>
        <p:sp>
          <p:nvSpPr>
            <p:cNvPr id="196" name="Google Shape;196;p32"/>
            <p:cNvSpPr/>
            <p:nvPr/>
          </p:nvSpPr>
          <p:spPr>
            <a:xfrm>
              <a:off x="1972966" y="1306232"/>
              <a:ext cx="822942" cy="709433"/>
            </a:xfrm>
            <a:custGeom>
              <a:avLst/>
              <a:gdLst/>
              <a:ahLst/>
              <a:cxnLst/>
              <a:rect l="l" t="t" r="r" b="b"/>
              <a:pathLst>
                <a:path w="624624" h="538469" extrusionOk="0">
                  <a:moveTo>
                    <a:pt x="312312" y="0"/>
                  </a:moveTo>
                  <a:lnTo>
                    <a:pt x="624624" y="538469"/>
                  </a:lnTo>
                  <a:lnTo>
                    <a:pt x="0" y="538469"/>
                  </a:lnTo>
                  <a:lnTo>
                    <a:pt x="312312" y="0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1465336" y="2181458"/>
              <a:ext cx="1838021" cy="709433"/>
            </a:xfrm>
            <a:custGeom>
              <a:avLst/>
              <a:gdLst/>
              <a:ahLst/>
              <a:cxnLst/>
              <a:rect l="l" t="t" r="r" b="b"/>
              <a:pathLst>
                <a:path w="1395082" h="538469" extrusionOk="0">
                  <a:moveTo>
                    <a:pt x="312312" y="0"/>
                  </a:moveTo>
                  <a:lnTo>
                    <a:pt x="1082770" y="0"/>
                  </a:lnTo>
                  <a:lnTo>
                    <a:pt x="1395082" y="538469"/>
                  </a:lnTo>
                  <a:lnTo>
                    <a:pt x="0" y="538469"/>
                  </a:lnTo>
                  <a:lnTo>
                    <a:pt x="31231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957705" y="3056685"/>
              <a:ext cx="2853099" cy="709433"/>
            </a:xfrm>
            <a:custGeom>
              <a:avLst/>
              <a:gdLst/>
              <a:ahLst/>
              <a:cxnLst/>
              <a:rect l="l" t="t" r="r" b="b"/>
              <a:pathLst>
                <a:path w="2165540" h="538469" extrusionOk="0">
                  <a:moveTo>
                    <a:pt x="312312" y="0"/>
                  </a:moveTo>
                  <a:lnTo>
                    <a:pt x="1853228" y="0"/>
                  </a:lnTo>
                  <a:lnTo>
                    <a:pt x="2165540" y="538469"/>
                  </a:lnTo>
                  <a:lnTo>
                    <a:pt x="0" y="538469"/>
                  </a:lnTo>
                  <a:lnTo>
                    <a:pt x="31231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957694" y="1306220"/>
              <a:ext cx="1425327" cy="2458905"/>
            </a:xfrm>
            <a:custGeom>
              <a:avLst/>
              <a:gdLst/>
              <a:ahLst/>
              <a:cxnLst/>
              <a:rect l="l" t="t" r="r" b="b"/>
              <a:pathLst>
                <a:path w="2639494" h="4553528" extrusionOk="0">
                  <a:moveTo>
                    <a:pt x="2639494" y="0"/>
                  </a:moveTo>
                  <a:lnTo>
                    <a:pt x="0" y="4553528"/>
                  </a:lnTo>
                  <a:lnTo>
                    <a:pt x="1193072" y="455352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2"/>
            <p:cNvSpPr txBox="1"/>
            <p:nvPr/>
          </p:nvSpPr>
          <p:spPr>
            <a:xfrm>
              <a:off x="1887303" y="3247008"/>
              <a:ext cx="11859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Propose Deal</a:t>
              </a:r>
              <a:endParaRPr sz="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1942409" y="2371775"/>
              <a:ext cx="11859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Recommendation</a:t>
              </a:r>
              <a:endParaRPr sz="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1834049" y="1599077"/>
              <a:ext cx="11859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Initial</a:t>
              </a:r>
              <a:endParaRPr sz="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03" name="Google Shape;203;p32"/>
          <p:cNvCxnSpPr/>
          <p:nvPr/>
        </p:nvCxnSpPr>
        <p:spPr>
          <a:xfrm>
            <a:off x="3110800" y="2321525"/>
            <a:ext cx="46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2"/>
          <p:cNvCxnSpPr/>
          <p:nvPr/>
        </p:nvCxnSpPr>
        <p:spPr>
          <a:xfrm>
            <a:off x="3880700" y="3388325"/>
            <a:ext cx="39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/>
          <p:nvPr/>
        </p:nvSpPr>
        <p:spPr>
          <a:xfrm>
            <a:off x="4571999" y="1455963"/>
            <a:ext cx="3229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Tim Business Development mengumpulkan data kondisi awal properti sebelum bergabung dengan OYO.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571999" y="2535475"/>
            <a:ext cx="3229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Tim Business Development memasukkan data-data yang digunakan sebagai </a:t>
            </a:r>
            <a:r>
              <a:rPr lang="en" sz="1000" i="1">
                <a:latin typeface="Open Sans"/>
                <a:ea typeface="Open Sans"/>
                <a:cs typeface="Open Sans"/>
                <a:sym typeface="Open Sans"/>
              </a:rPr>
              <a:t>baseline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kedalam recommendation tools untuk mendapatkan Gross Take Rate yang baik untuk daerah tersebut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 : DEAL RECOMMENDATION TOOLS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908100" y="643288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 : MACHINE LEARNING LOGIC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444600" y="1341975"/>
            <a:ext cx="6304800" cy="39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AREA REVENUE BASELINE</a:t>
            </a:r>
            <a:endParaRPr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6784948" y="1341975"/>
            <a:ext cx="1914300" cy="39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TARGET</a:t>
            </a:r>
            <a:endParaRPr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814050" y="1769764"/>
            <a:ext cx="1856100" cy="31230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Gross Take Rate</a:t>
            </a:r>
            <a:endParaRPr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444589" y="3874500"/>
            <a:ext cx="2069700" cy="101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Room 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444625" y="1769750"/>
            <a:ext cx="2055000" cy="978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SRNs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Sellable Room NIghts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444613" y="2822125"/>
            <a:ext cx="2055000" cy="101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Occupancy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2569636" y="1769750"/>
            <a:ext cx="2055000" cy="101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GMV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2569650" y="2822125"/>
            <a:ext cx="2055000" cy="101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REVPAR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Revenue Per Available Rooms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2569650" y="3874500"/>
            <a:ext cx="2055000" cy="101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OTA Commission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4678200" y="1769738"/>
            <a:ext cx="2025300" cy="149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Gross Take 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4678209" y="3296113"/>
            <a:ext cx="2025300" cy="159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 Take 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12260" y="109640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2250" y="1532488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 startAt="2"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IDEATION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12250" y="1968575"/>
            <a:ext cx="9121200" cy="3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 startAt="3"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PROCESS REENGINEERING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3213450" y="420100"/>
            <a:ext cx="271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12250" y="2404650"/>
            <a:ext cx="9121200" cy="3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4.     </a:t>
            </a: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 FEATURE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5"/>
          <p:cNvCxnSpPr/>
          <p:nvPr/>
        </p:nvCxnSpPr>
        <p:spPr>
          <a:xfrm>
            <a:off x="4827363" y="3079713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9" name="Google Shape;239;p35"/>
          <p:cNvSpPr/>
          <p:nvPr/>
        </p:nvSpPr>
        <p:spPr>
          <a:xfrm rot="-5400000">
            <a:off x="-491325" y="1892950"/>
            <a:ext cx="2021400" cy="34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As-is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5"/>
          <p:cNvSpPr/>
          <p:nvPr/>
        </p:nvSpPr>
        <p:spPr>
          <a:xfrm rot="-5400000">
            <a:off x="-491325" y="3914350"/>
            <a:ext cx="2021400" cy="34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To-be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35"/>
          <p:cNvCxnSpPr>
            <a:endCxn id="242" idx="1"/>
          </p:cNvCxnSpPr>
          <p:nvPr/>
        </p:nvCxnSpPr>
        <p:spPr>
          <a:xfrm>
            <a:off x="690825" y="3075400"/>
            <a:ext cx="60189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/>
          <p:nvPr/>
        </p:nvSpPr>
        <p:spPr>
          <a:xfrm>
            <a:off x="690813" y="982225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Analyst (Weekly)</a:t>
            </a:r>
            <a:endParaRPr sz="9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6709725" y="1053700"/>
            <a:ext cx="1994100" cy="4043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Issue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Pembuatan rekomendasi berdasarkan update data weekly sangat membebani Analyst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Google sheet membutuhkan waktu lama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Data hanya mengacu 1 bulan terakhir sehingga kurang valid (terpengaruh seasonality)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Areas of Improvements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Integrasi Database dengan tools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80500" y="2510272"/>
            <a:ext cx="1021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Extract Revenue Data bulan lalu dan masukkan ke  google sheet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98" y="1937875"/>
            <a:ext cx="424216" cy="4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2977738" y="1003300"/>
            <a:ext cx="1225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BD</a:t>
            </a:r>
            <a:endParaRPr sz="9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4831975" y="2501250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Approval berdasarkan data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2403025" y="2543800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Mengolah data menjadi </a:t>
            </a:r>
            <a:r>
              <a:rPr lang="en" sz="800" i="1">
                <a:latin typeface="Open Sans"/>
                <a:ea typeface="Open Sans"/>
                <a:cs typeface="Open Sans"/>
                <a:sym typeface="Open Sans"/>
              </a:rPr>
              <a:t>baseline</a:t>
            </a:r>
            <a:endParaRPr sz="800" b="1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24" y="1829912"/>
            <a:ext cx="587049" cy="5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4072412" y="2459488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Meminta Rekomendasi Analis atas deal yang diminta owner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914" y="1853197"/>
            <a:ext cx="342900" cy="583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5"/>
          <p:cNvCxnSpPr/>
          <p:nvPr/>
        </p:nvCxnSpPr>
        <p:spPr>
          <a:xfrm rot="10800000">
            <a:off x="3227163" y="986838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3" name="Google Shape;253;p35"/>
          <p:cNvSpPr txBox="1"/>
          <p:nvPr/>
        </p:nvSpPr>
        <p:spPr>
          <a:xfrm>
            <a:off x="3321825" y="2568025"/>
            <a:ext cx="6657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Meeting bersama Owner</a:t>
            </a:r>
            <a:endParaRPr sz="8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35"/>
          <p:cNvCxnSpPr/>
          <p:nvPr/>
        </p:nvCxnSpPr>
        <p:spPr>
          <a:xfrm>
            <a:off x="5741763" y="986838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55" name="Google Shape;25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737" y="1672000"/>
            <a:ext cx="587027" cy="78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5635588" y="2525588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Property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Open Sans"/>
                <a:ea typeface="Open Sans"/>
                <a:cs typeface="Open Sans"/>
                <a:sym typeface="Open Sans"/>
              </a:rPr>
              <a:t>Deal</a:t>
            </a:r>
            <a:endParaRPr sz="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1420768" y="203177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2258968" y="203177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097168" y="2023754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4000368" y="2023754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5687968" y="203177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5"/>
          <p:cNvCxnSpPr/>
          <p:nvPr/>
        </p:nvCxnSpPr>
        <p:spPr>
          <a:xfrm rot="10800000" flipH="1">
            <a:off x="761913" y="1291525"/>
            <a:ext cx="5810400" cy="38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61" y="1922313"/>
            <a:ext cx="424216" cy="4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1448400" y="2546409"/>
            <a:ext cx="1021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Extract Deal Data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(google sheet)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4450" y="1866541"/>
            <a:ext cx="587050" cy="55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302" y="1853197"/>
            <a:ext cx="342900" cy="58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4709906" y="1992854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35"/>
          <p:cNvCxnSpPr/>
          <p:nvPr/>
        </p:nvCxnSpPr>
        <p:spPr>
          <a:xfrm>
            <a:off x="4827363" y="986838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Google Shape;270;p35"/>
          <p:cNvSpPr txBox="1"/>
          <p:nvPr/>
        </p:nvSpPr>
        <p:spPr>
          <a:xfrm>
            <a:off x="4638913" y="982225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BD Head</a:t>
            </a:r>
            <a:endParaRPr sz="9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2977738" y="3096175"/>
            <a:ext cx="1225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BD</a:t>
            </a:r>
            <a:endParaRPr sz="900" b="1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4831975" y="4594125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Approval berdasarkan data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4024" y="3922787"/>
            <a:ext cx="587049" cy="5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4072412" y="4552363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Memasukan data ke Deal Recommendation Tools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5" name="Google Shape;275;p35"/>
          <p:cNvCxnSpPr/>
          <p:nvPr/>
        </p:nvCxnSpPr>
        <p:spPr>
          <a:xfrm rot="10800000">
            <a:off x="3247238" y="3074638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6" name="Google Shape;276;p35"/>
          <p:cNvSpPr txBox="1"/>
          <p:nvPr/>
        </p:nvSpPr>
        <p:spPr>
          <a:xfrm>
            <a:off x="3321825" y="4609188"/>
            <a:ext cx="6657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Meeting bersama Owner</a:t>
            </a:r>
            <a:endParaRPr sz="8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35"/>
          <p:cNvCxnSpPr/>
          <p:nvPr/>
        </p:nvCxnSpPr>
        <p:spPr>
          <a:xfrm>
            <a:off x="5741763" y="3079713"/>
            <a:ext cx="16800" cy="2022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78" name="Google Shape;27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1737" y="3764875"/>
            <a:ext cx="587027" cy="78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5635588" y="4618463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Property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Open Sans"/>
                <a:ea typeface="Open Sans"/>
                <a:cs typeface="Open Sans"/>
                <a:sym typeface="Open Sans"/>
              </a:rPr>
              <a:t>Deal</a:t>
            </a:r>
            <a:endParaRPr sz="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4000368" y="411662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5687968" y="4124654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5"/>
          <p:cNvCxnSpPr/>
          <p:nvPr/>
        </p:nvCxnSpPr>
        <p:spPr>
          <a:xfrm rot="10800000" flipH="1">
            <a:off x="761913" y="3384400"/>
            <a:ext cx="5810400" cy="38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3" name="Google Shape;283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4425" y="3917791"/>
            <a:ext cx="587050" cy="55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01302" y="3946072"/>
            <a:ext cx="342900" cy="58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/>
          <p:nvPr/>
        </p:nvSpPr>
        <p:spPr>
          <a:xfrm>
            <a:off x="4709918" y="409647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4638913" y="3075100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BD Head</a:t>
            </a:r>
            <a:endParaRPr sz="900" b="1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690813" y="3075100"/>
            <a:ext cx="122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Analyst (Monthly)</a:t>
            </a:r>
            <a:endParaRPr sz="900" b="1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803925" y="4527547"/>
            <a:ext cx="1021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Extract Revenue Data 1 tahun menjadi file .json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7223" y="3932300"/>
            <a:ext cx="424216" cy="4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1938225" y="4530100"/>
            <a:ext cx="839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Mengolah data menjadi </a:t>
            </a:r>
            <a:r>
              <a:rPr lang="en" sz="800" i="1">
                <a:latin typeface="Open Sans"/>
                <a:ea typeface="Open Sans"/>
                <a:cs typeface="Open Sans"/>
                <a:sym typeface="Open Sans"/>
              </a:rPr>
              <a:t>baseline</a:t>
            </a:r>
            <a:endParaRPr sz="800" b="1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89114" y="3839497"/>
            <a:ext cx="342900" cy="58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905500" y="606800"/>
            <a:ext cx="732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A4335"/>
                </a:solidFill>
                <a:latin typeface="Open Sans"/>
                <a:ea typeface="Open Sans"/>
                <a:cs typeface="Open Sans"/>
                <a:sym typeface="Open Sans"/>
              </a:rPr>
              <a:t>BUSINESS PROCESS REENGINEERING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: NEW SIGNING MODEL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2781168" y="411662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1790568" y="4116629"/>
            <a:ext cx="218400" cy="14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EE2E24"/>
      </a:dk1>
      <a:lt1>
        <a:srgbClr val="FFFFFF"/>
      </a:lt1>
      <a:dk2>
        <a:srgbClr val="1A1A1A"/>
      </a:dk2>
      <a:lt2>
        <a:srgbClr val="E9EDEE"/>
      </a:lt2>
      <a:accent1>
        <a:srgbClr val="9E9E9E"/>
      </a:accent1>
      <a:accent2>
        <a:srgbClr val="660000"/>
      </a:accent2>
      <a:accent3>
        <a:srgbClr val="990000"/>
      </a:accent3>
      <a:accent4>
        <a:srgbClr val="E06666"/>
      </a:accent4>
      <a:accent5>
        <a:srgbClr val="EA9999"/>
      </a:accent5>
      <a:accent6>
        <a:srgbClr val="434343"/>
      </a:accent6>
      <a:hlink>
        <a:srgbClr val="EE2E24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555</Words>
  <Application>Microsoft Office PowerPoint</Application>
  <PresentationFormat>On-screen Show (16:9)</PresentationFormat>
  <Paragraphs>148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Open Sans</vt:lpstr>
      <vt:lpstr>Arial</vt:lpstr>
      <vt:lpstr>Lato</vt:lpstr>
      <vt:lpstr>Calibri</vt:lpstr>
      <vt:lpstr>Open Sans ExtraBold</vt:lpstr>
      <vt:lpstr>Abel</vt:lpstr>
      <vt:lpstr>Simple Light</vt:lpstr>
      <vt:lpstr>Streamline</vt:lpstr>
      <vt:lpstr>Determining Area Profitability and Deal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machine learning yang digunakan</vt:lpstr>
      <vt:lpstr>Logistic Regression</vt:lpstr>
      <vt:lpstr>Decision Tree</vt:lpstr>
      <vt:lpstr>Random Forest Classifier</vt:lpstr>
      <vt:lpstr>Decision Tree Feature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Deal Recommendation</dc:title>
  <dc:creator>Bintang Ramadhan</dc:creator>
  <cp:lastModifiedBy>Bintang Ramadhan</cp:lastModifiedBy>
  <cp:revision>9</cp:revision>
  <dcterms:modified xsi:type="dcterms:W3CDTF">2020-03-02T11:11:41Z</dcterms:modified>
</cp:coreProperties>
</file>