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264" r:id="rId2"/>
    <p:sldId id="269" r:id="rId3"/>
    <p:sldId id="270" r:id="rId4"/>
    <p:sldId id="271" r:id="rId5"/>
    <p:sldId id="27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25A"/>
    <a:srgbClr val="FFE12E"/>
    <a:srgbClr val="003258"/>
    <a:srgbClr val="E1F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C9D74-A3DF-4807-B513-ED1C37684F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27127-C60F-48F1-9035-89750229E0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4E62F-46C1-49F8-AE8F-0B301CA791E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78E1E-86B5-4357-9195-4516B2D705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E2591-2F61-4136-BAB4-4DF68AAB17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9A7E-B14A-4E32-B8E1-5B58813B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48E9C-E397-47D4-8B67-FE8F9DE0C70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D00B6-EA2D-4F50-A823-EA0B869E0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604-F9F9-4826-AFA2-26F2A8C8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3" y="392634"/>
            <a:ext cx="6353117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A2C98-6B1D-4EE6-A033-426F392A528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451" y="770164"/>
            <a:ext cx="62547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5D6B45-2776-4541-AA7D-3BCE7EF8C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4" y="343835"/>
            <a:ext cx="1740068" cy="46375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531BF4-3342-4DC8-8EE2-3BD3F7EC2E75}"/>
              </a:ext>
            </a:extLst>
          </p:cNvPr>
          <p:cNvSpPr txBox="1">
            <a:spLocks/>
          </p:cNvSpPr>
          <p:nvPr userDrawn="1"/>
        </p:nvSpPr>
        <p:spPr>
          <a:xfrm>
            <a:off x="404418" y="80759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325A"/>
                </a:solidFill>
                <a:latin typeface="Montserrat" panose="02000505000000020004" pitchFamily="2" charset="0"/>
              </a:rPr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F738E19-97A3-4227-B257-7F949888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83" y="1956435"/>
            <a:ext cx="3868737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E0E760F-81DA-4BAE-AC97-982573EC6DD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872831" y="1956435"/>
            <a:ext cx="3868737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46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604-F9F9-4826-AFA2-26F2A8C8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3" y="323212"/>
            <a:ext cx="6353117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A2C98-6B1D-4EE6-A033-426F392A528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451" y="770164"/>
            <a:ext cx="62547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5D6B45-2776-4541-AA7D-3BCE7EF8C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4" y="343835"/>
            <a:ext cx="1740068" cy="46375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F738E19-97A3-4227-B257-7F949888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9"/>
            <a:ext cx="8285499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16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0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21CE-1BFB-4C33-9E39-9E365E8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E4CF2-F9B2-4A2F-8879-48B31C82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EA90-32AA-4707-952A-6016A899B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2DA-7C3F-4F5E-A3EF-25444230DB4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581A-1314-46EF-8E8C-577D47758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EFBB-8EF2-4237-B64F-A4D165606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306FF1-BEF2-43D4-B7EC-25BB33C881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08" y="0"/>
            <a:ext cx="9197508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124779" y="4583118"/>
            <a:ext cx="4496613" cy="188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Manajemen</a:t>
            </a:r>
            <a:r>
              <a:rPr lang="en-US" sz="2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 </a:t>
            </a: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Sistem</a:t>
            </a:r>
            <a:r>
              <a:rPr lang="en-US" sz="2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 </a:t>
            </a: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Informasi</a:t>
            </a:r>
            <a:endParaRPr lang="en-US" sz="2800" dirty="0">
              <a:solidFill>
                <a:srgbClr val="FFE12E"/>
              </a:solidFill>
              <a:latin typeface="Montserrat" panose="02000505000000020004" pitchFamily="2" charset="0"/>
              <a:ea typeface="Roboto" pitchFamily="2" charset="0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800" dirty="0" err="1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Pertemuan</a:t>
            </a:r>
            <a:r>
              <a:rPr lang="en-US" sz="2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 6</a:t>
            </a:r>
            <a:endParaRPr lang="id-ID" sz="2800" dirty="0">
              <a:solidFill>
                <a:srgbClr val="FFE12E"/>
              </a:solidFill>
              <a:latin typeface="Montserrat" panose="02000505000000020004" pitchFamily="2" charset="0"/>
              <a:ea typeface="Roboto" pitchFamily="2" charset="0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Endi Putro.ukrida.ac.id</a:t>
            </a:r>
            <a:endParaRPr lang="en-US" sz="2800" dirty="0">
              <a:solidFill>
                <a:srgbClr val="FFE12E"/>
              </a:solidFill>
              <a:latin typeface="Montserrat" panose="02000505000000020004" pitchFamily="2" charset="0"/>
              <a:ea typeface="Roboto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Verma D., “Management of Information System for MBA”, </a:t>
            </a:r>
            <a:r>
              <a:rPr lang="en-ID" dirty="0"/>
              <a:t>GULLYBABA PUBLISHING HOUSE PVT. LTD., 2021</a:t>
            </a:r>
          </a:p>
          <a:p>
            <a:endParaRPr lang="en-ID" dirty="0"/>
          </a:p>
          <a:p>
            <a:endParaRPr lang="en-ID" dirty="0"/>
          </a:p>
          <a:p>
            <a:pPr marL="0" indent="0" algn="ctr">
              <a:buNone/>
            </a:pPr>
            <a:r>
              <a:rPr lang="en-US" sz="2800" dirty="0" err="1"/>
              <a:t>Perancangan</a:t>
            </a:r>
            <a:r>
              <a:rPr lang="en-US" sz="2800" dirty="0"/>
              <a:t> Database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785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97D8-07BA-1767-52A2-3CBF91CC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E34228-7BE9-2804-E242-C28FC1F2EC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445020"/>
              </p:ext>
            </p:extLst>
          </p:nvPr>
        </p:nvGraphicFramePr>
        <p:xfrm>
          <a:off x="589936" y="58004"/>
          <a:ext cx="8229601" cy="6799996"/>
        </p:xfrm>
        <a:graphic>
          <a:graphicData uri="http://schemas.openxmlformats.org/drawingml/2006/table">
            <a:tbl>
              <a:tblPr/>
              <a:tblGrid>
                <a:gridCol w="1485037">
                  <a:extLst>
                    <a:ext uri="{9D8B030D-6E8A-4147-A177-3AD203B41FA5}">
                      <a16:colId xmlns:a16="http://schemas.microsoft.com/office/drawing/2014/main" val="3028407837"/>
                    </a:ext>
                  </a:extLst>
                </a:gridCol>
                <a:gridCol w="2248188">
                  <a:extLst>
                    <a:ext uri="{9D8B030D-6E8A-4147-A177-3AD203B41FA5}">
                      <a16:colId xmlns:a16="http://schemas.microsoft.com/office/drawing/2014/main" val="4095634446"/>
                    </a:ext>
                  </a:extLst>
                </a:gridCol>
                <a:gridCol w="2248188">
                  <a:extLst>
                    <a:ext uri="{9D8B030D-6E8A-4147-A177-3AD203B41FA5}">
                      <a16:colId xmlns:a16="http://schemas.microsoft.com/office/drawing/2014/main" val="769374151"/>
                    </a:ext>
                  </a:extLst>
                </a:gridCol>
                <a:gridCol w="2248188">
                  <a:extLst>
                    <a:ext uri="{9D8B030D-6E8A-4147-A177-3AD203B41FA5}">
                      <a16:colId xmlns:a16="http://schemas.microsoft.com/office/drawing/2014/main" val="790365394"/>
                    </a:ext>
                  </a:extLst>
                </a:gridCol>
              </a:tblGrid>
              <a:tr h="337528">
                <a:tc gridSpan="4">
                  <a:txBody>
                    <a:bodyPr/>
                    <a:lstStyle/>
                    <a:p>
                      <a:r>
                        <a:rPr lang="en-ID" sz="1400" dirty="0" err="1"/>
                        <a:t>mahasiswa</a:t>
                      </a:r>
                      <a:endParaRPr lang="en-ID" sz="1400" dirty="0"/>
                    </a:p>
                  </a:txBody>
                  <a:tcPr marL="51294" marR="51294" marT="25647" marB="2564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3187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r>
                        <a:rPr lang="en-ID" sz="1400" dirty="0" err="1">
                          <a:effectLst/>
                          <a:latin typeface="Calibri" panose="020F0502020204030204" pitchFamily="34" charset="0"/>
                        </a:rPr>
                        <a:t>Student_ID</a:t>
                      </a:r>
                      <a:endParaRPr lang="en-ID" sz="1400" dirty="0"/>
                    </a:p>
                  </a:txBody>
                  <a:tcPr marL="51294" marR="51294" marT="25647" marB="2564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Student_Name</a:t>
                      </a:r>
                      <a:endParaRPr lang="en-ID" sz="1400"/>
                    </a:p>
                  </a:txBody>
                  <a:tcPr marL="51294" marR="51294" marT="25647" marB="256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Latest_GPA</a:t>
                      </a:r>
                      <a:endParaRPr lang="en-ID" sz="1400"/>
                    </a:p>
                  </a:txBody>
                  <a:tcPr marL="51294" marR="51294" marT="25647" marB="256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Kriteria</a:t>
                      </a:r>
                      <a:endParaRPr lang="en-ID" sz="1400"/>
                    </a:p>
                  </a:txBody>
                  <a:tcPr marL="51294" marR="51294" marT="25647" marB="256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97792"/>
                  </a:ext>
                </a:extLst>
              </a:tr>
              <a:tr h="393784"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422018001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ANDI MUHAMMAD IRSYAD ALQODRI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2,06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93565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422018003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RYO GABRIEL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2,14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1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422018004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YUAN VALERIAN WIJAYA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2,76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340670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422018005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JUDITHA AVERIL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3,59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Sangat 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09976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422018006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HENDRIK DWI SUSANTO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2,18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80646"/>
                  </a:ext>
                </a:extLst>
              </a:tr>
              <a:tr h="393784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422018007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GABRIELIA ANGELIN PRATAMA AKWIEN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2,66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23940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422018009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STEFANUS ARDIYANTO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1,61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Buruk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68875"/>
                  </a:ext>
                </a:extLst>
              </a:tr>
              <a:tr h="393784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422018010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NATHANIEL WILLIAM MANGAREK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2,24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6489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422018011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GRACE PRISCILLA ADRIANA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2,29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69637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422018012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WILLIAM ALEXANDRA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3,55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Sangat 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84854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422018013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YOLAN ANJANI USEN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2,94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22846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422018014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OTNIEL TAHARY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3,37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07062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422018015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MICHAEL FERNANDO WIJAYA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2,09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56352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422018017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ONGKY KURNIAWAN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3,34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53364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422018018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MARTIN SUGANDA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2,9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3145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422018019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VICKY WUITANIAGO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3,16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65135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422018021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TIRZA UNGGU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>
                          <a:effectLst/>
                          <a:latin typeface="Calibri" panose="020F0502020204030204" pitchFamily="34" charset="0"/>
                        </a:rPr>
                        <a:t>3,3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45148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422018022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SANDY PUTRA PRATAMA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2,63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29345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422018023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KEVIN VIRGINIA SIBUEA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3,41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14469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422018024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FALIANO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2,77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23311"/>
                  </a:ext>
                </a:extLst>
              </a:tr>
              <a:tr h="239083"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422018026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RUBEN FEBRIANTO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>
                          <a:effectLst/>
                          <a:latin typeface="Calibri" panose="020F0502020204030204" pitchFamily="34" charset="0"/>
                        </a:rPr>
                        <a:t>2,7</a:t>
                      </a:r>
                      <a:endParaRPr lang="en-ID" sz="140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 err="1">
                          <a:effectLst/>
                          <a:latin typeface="Calibri" panose="020F0502020204030204" pitchFamily="34" charset="0"/>
                        </a:rPr>
                        <a:t>Baik</a:t>
                      </a:r>
                      <a:endParaRPr lang="en-ID" sz="1400" dirty="0"/>
                    </a:p>
                  </a:txBody>
                  <a:tcPr marL="51294" marR="51294" marT="25647" marB="256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09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2137-4F31-0618-C3AF-1721A4AA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FBEF0-B439-CC27-7CA5-58807CE95E4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6563211"/>
              </p:ext>
            </p:extLst>
          </p:nvPr>
        </p:nvGraphicFramePr>
        <p:xfrm>
          <a:off x="454083" y="1350604"/>
          <a:ext cx="7886700" cy="35661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31918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13413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432505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ID" sz="1800" dirty="0" err="1"/>
                        <a:t>Matakuliah</a:t>
                      </a:r>
                      <a:endParaRPr lang="en-ID" sz="18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0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 dirty="0" err="1">
                          <a:effectLst/>
                          <a:latin typeface="Calibri" panose="020F0502020204030204" pitchFamily="34" charset="0"/>
                        </a:rPr>
                        <a:t>Kode_MK</a:t>
                      </a:r>
                      <a:endParaRPr lang="en-ID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Nama_MK</a:t>
                      </a:r>
                      <a:endParaRPr lang="en-ID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SKS</a:t>
                      </a:r>
                      <a:endParaRPr lang="en-ID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80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 dirty="0">
                          <a:effectLst/>
                          <a:latin typeface="Calibri" panose="020F0502020204030204" pitchFamily="34" charset="0"/>
                        </a:rPr>
                        <a:t>SIRE002</a:t>
                      </a:r>
                      <a:endParaRPr lang="en-ID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Dasar-dasar Database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51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 dirty="0">
                          <a:effectLst/>
                          <a:latin typeface="Calibri" panose="020F0502020204030204" pitchFamily="34" charset="0"/>
                        </a:rPr>
                        <a:t>SIRE003</a:t>
                      </a:r>
                      <a:endParaRPr lang="en-ID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Pengembangan Database Lanjut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7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 dirty="0">
                          <a:effectLst/>
                          <a:latin typeface="Calibri" panose="020F0502020204030204" pitchFamily="34" charset="0"/>
                        </a:rPr>
                        <a:t>SIRE007</a:t>
                      </a:r>
                      <a:endParaRPr lang="en-ID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Pemrograman Visual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68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 dirty="0">
                          <a:effectLst/>
                          <a:latin typeface="Calibri" panose="020F0502020204030204" pitchFamily="34" charset="0"/>
                        </a:rPr>
                        <a:t>SIRE008</a:t>
                      </a:r>
                      <a:endParaRPr lang="en-ID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Pemrograman Web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99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Analisa dan Desain Sistem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06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SIWP021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 err="1">
                          <a:effectLst/>
                          <a:latin typeface="Calibri" panose="020F0502020204030204" pitchFamily="34" charset="0"/>
                        </a:rPr>
                        <a:t>Pengelolaan</a:t>
                      </a:r>
                      <a:r>
                        <a:rPr lang="en-ID" sz="1800" dirty="0">
                          <a:effectLst/>
                          <a:latin typeface="Calibri" panose="020F0502020204030204" pitchFamily="34" charset="0"/>
                        </a:rPr>
                        <a:t> Proses </a:t>
                      </a:r>
                      <a:r>
                        <a:rPr lang="en-ID" sz="1800" dirty="0" err="1">
                          <a:effectLst/>
                          <a:latin typeface="Calibri" panose="020F0502020204030204" pitchFamily="34" charset="0"/>
                        </a:rPr>
                        <a:t>Bisnis</a:t>
                      </a:r>
                      <a:endParaRPr lang="en-ID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1800">
                          <a:effectLst/>
                          <a:latin typeface="Calibri" panose="020F0502020204030204" pitchFamily="34" charset="0"/>
                        </a:rPr>
                        <a:t>UMFT002</a:t>
                      </a:r>
                      <a:endParaRPr lang="en-ID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 err="1">
                          <a:effectLst/>
                          <a:latin typeface="Calibri" panose="020F0502020204030204" pitchFamily="34" charset="0"/>
                        </a:rPr>
                        <a:t>Matematika</a:t>
                      </a:r>
                      <a:endParaRPr lang="en-ID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8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D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86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1DEE-36F0-FDEB-9420-9A9B729D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20ECBF-3241-0257-200A-F6A6D575EB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1138312"/>
              </p:ext>
            </p:extLst>
          </p:nvPr>
        </p:nvGraphicFramePr>
        <p:xfrm>
          <a:off x="744793" y="722672"/>
          <a:ext cx="7654413" cy="5918000"/>
        </p:xfrm>
        <a:graphic>
          <a:graphicData uri="http://schemas.openxmlformats.org/drawingml/2006/table">
            <a:tbl>
              <a:tblPr/>
              <a:tblGrid>
                <a:gridCol w="2551471">
                  <a:extLst>
                    <a:ext uri="{9D8B030D-6E8A-4147-A177-3AD203B41FA5}">
                      <a16:colId xmlns:a16="http://schemas.microsoft.com/office/drawing/2014/main" val="2134512469"/>
                    </a:ext>
                  </a:extLst>
                </a:gridCol>
                <a:gridCol w="2551471">
                  <a:extLst>
                    <a:ext uri="{9D8B030D-6E8A-4147-A177-3AD203B41FA5}">
                      <a16:colId xmlns:a16="http://schemas.microsoft.com/office/drawing/2014/main" val="2278820812"/>
                    </a:ext>
                  </a:extLst>
                </a:gridCol>
                <a:gridCol w="2551471">
                  <a:extLst>
                    <a:ext uri="{9D8B030D-6E8A-4147-A177-3AD203B41FA5}">
                      <a16:colId xmlns:a16="http://schemas.microsoft.com/office/drawing/2014/main" val="2430837789"/>
                    </a:ext>
                  </a:extLst>
                </a:gridCol>
              </a:tblGrid>
              <a:tr h="300704">
                <a:tc gridSpan="3">
                  <a:txBody>
                    <a:bodyPr/>
                    <a:lstStyle/>
                    <a:p>
                      <a:r>
                        <a:rPr lang="en-ID" sz="1200"/>
                        <a:t>Ambil_MK</a:t>
                      </a:r>
                    </a:p>
                  </a:txBody>
                  <a:tcPr marL="51175" marR="51175" marT="25587" marB="2558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00006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Student_ID</a:t>
                      </a:r>
                      <a:endParaRPr lang="en-ID" sz="1200"/>
                    </a:p>
                  </a:txBody>
                  <a:tcPr marL="51175" marR="51175" marT="25587" marB="2558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Kode_MK</a:t>
                      </a:r>
                      <a:endParaRPr lang="en-ID" sz="1200"/>
                    </a:p>
                  </a:txBody>
                  <a:tcPr marL="51175" marR="51175" marT="25587" marB="25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  <a:endParaRPr lang="en-ID" sz="1200"/>
                    </a:p>
                  </a:txBody>
                  <a:tcPr marL="51175" marR="51175" marT="25587" marB="25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75873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94986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422018003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56781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422018004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62120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422018005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340862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422018006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SIRE002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69773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422018006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86809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422018007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SIRE003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83867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422018009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484751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422018009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04143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422018009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SIRE007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519057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50856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33627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99894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UMFT002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23898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276792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422018013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250355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422018013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42659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422018013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UMFT002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59514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422018014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SIRE002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0724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422018014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SIRE003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56306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422018015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UMFT002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64144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422018017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SIWP020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578318"/>
                  </a:ext>
                </a:extLst>
              </a:tr>
              <a:tr h="212998"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422018017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effectLst/>
                          <a:latin typeface="Calibri" panose="020F0502020204030204" pitchFamily="34" charset="0"/>
                        </a:rPr>
                        <a:t>SIWP021</a:t>
                      </a:r>
                      <a:endParaRPr lang="en-ID" sz="120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dirty="0"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n-ID" sz="1200" dirty="0"/>
                    </a:p>
                  </a:txBody>
                  <a:tcPr marL="51175" marR="51175" marT="25587" marB="255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2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9E33A-672E-4499-A7BA-EE4327F4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4092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348343" y="5332903"/>
            <a:ext cx="404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</p:spTree>
    <p:extLst>
      <p:ext uri="{BB962C8B-B14F-4D97-AF65-F5344CB8AC3E}">
        <p14:creationId xmlns:p14="http://schemas.microsoft.com/office/powerpoint/2010/main" val="28487385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krida Color">
      <a:dk1>
        <a:srgbClr val="00325A"/>
      </a:dk1>
      <a:lt1>
        <a:srgbClr val="FFFFFF"/>
      </a:lt1>
      <a:dk2>
        <a:srgbClr val="00325A"/>
      </a:dk2>
      <a:lt2>
        <a:srgbClr val="FFE12D"/>
      </a:lt2>
      <a:accent1>
        <a:srgbClr val="0080C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2DA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289</Words>
  <Application>Microsoft Office PowerPoint</Application>
  <PresentationFormat>On-screen Show (4:3)</PresentationFormat>
  <Paragraphs>197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Montserrat Light</vt:lpstr>
      <vt:lpstr>Custom Design</vt:lpstr>
      <vt:lpstr>PowerPoint Presentation</vt:lpstr>
      <vt:lpstr>Literatur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PMP</dc:creator>
  <cp:lastModifiedBy>endi putro</cp:lastModifiedBy>
  <cp:revision>111</cp:revision>
  <dcterms:created xsi:type="dcterms:W3CDTF">2017-09-11T12:08:03Z</dcterms:created>
  <dcterms:modified xsi:type="dcterms:W3CDTF">2024-03-27T06:24:45Z</dcterms:modified>
</cp:coreProperties>
</file>