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6" r:id="rId3"/>
  </p:sldMasterIdLst>
  <p:notesMasterIdLst>
    <p:notesMasterId r:id="rId11"/>
  </p:notesMasterIdLst>
  <p:handoutMasterIdLst>
    <p:handoutMasterId r:id="rId12"/>
  </p:handoutMasterIdLst>
  <p:sldIdLst>
    <p:sldId id="263" r:id="rId4"/>
    <p:sldId id="273" r:id="rId5"/>
    <p:sldId id="276" r:id="rId6"/>
    <p:sldId id="274" r:id="rId7"/>
    <p:sldId id="275" r:id="rId8"/>
    <p:sldId id="27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5A"/>
    <a:srgbClr val="FFE12E"/>
    <a:srgbClr val="003258"/>
    <a:srgbClr val="E1F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4E62F-46C1-49F8-AE8F-0B301CA791E4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9A7E-B14A-4E32-B8E1-5B58813B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68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4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445" y="392634"/>
            <a:ext cx="8470823" cy="446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736602" y="770164"/>
            <a:ext cx="83396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85" y="343835"/>
            <a:ext cx="2320091" cy="463756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05445" y="1956435"/>
            <a:ext cx="5158316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6497109" y="1956435"/>
            <a:ext cx="5158316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5445" y="1060008"/>
            <a:ext cx="9764684" cy="6436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latin typeface="Montserrat Bold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12DA-7C3F-4F5E-A3EF-25444230DB4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12DA-7C3F-4F5E-A3EF-25444230DB4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40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12DA-7C3F-4F5E-A3EF-25444230DB4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94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12DA-7C3F-4F5E-A3EF-25444230DB4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8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12DA-7C3F-4F5E-A3EF-25444230DB4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5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12DA-7C3F-4F5E-A3EF-25444230DB4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89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12DA-7C3F-4F5E-A3EF-25444230DB4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9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12DA-7C3F-4F5E-A3EF-25444230DB4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4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440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445" y="392634"/>
            <a:ext cx="8470823" cy="446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736602" y="770164"/>
            <a:ext cx="83396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85" y="343835"/>
            <a:ext cx="2320091" cy="463756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05445" y="1956435"/>
            <a:ext cx="5158316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6497109" y="1956435"/>
            <a:ext cx="5158316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5445" y="1060008"/>
            <a:ext cx="9764684" cy="6436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latin typeface="Montserrat Bold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35675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445" y="392634"/>
            <a:ext cx="8470823" cy="446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736602" y="770164"/>
            <a:ext cx="83396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85" y="343835"/>
            <a:ext cx="2320091" cy="463756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05445" y="1956435"/>
            <a:ext cx="11047332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5445" y="1060008"/>
            <a:ext cx="9764684" cy="6436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latin typeface="Montserrat Bold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445" y="392634"/>
            <a:ext cx="8470823" cy="446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736602" y="770164"/>
            <a:ext cx="83396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85" y="343835"/>
            <a:ext cx="2320091" cy="463756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05445" y="1956435"/>
            <a:ext cx="5158316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6497109" y="1956435"/>
            <a:ext cx="5158316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5445" y="1060008"/>
            <a:ext cx="9764684" cy="6436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latin typeface="Montserrat Bold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445" y="392634"/>
            <a:ext cx="8470823" cy="446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736602" y="770164"/>
            <a:ext cx="83396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85" y="343835"/>
            <a:ext cx="2320091" cy="463756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05445" y="1956435"/>
            <a:ext cx="11047332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05445" y="1060008"/>
            <a:ext cx="9764684" cy="6436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latin typeface="Montserrat Bold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12DA-7C3F-4F5E-A3EF-25444230DB4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12DA-7C3F-4F5E-A3EF-25444230DB4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2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12DA-7C3F-4F5E-A3EF-25444230DB4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0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12DA-7C3F-4F5E-A3EF-25444230DB4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12DA-7C3F-4F5E-A3EF-25444230DB4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12DA-7C3F-4F5E-A3EF-25444230DB4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52" r="15110"/>
          <a:stretch>
            <a:fillRect/>
          </a:stretch>
        </p:blipFill>
        <p:spPr>
          <a:xfrm>
            <a:off x="3897087" y="1"/>
            <a:ext cx="6770914" cy="55608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" r="-1"/>
          <a:stretch>
            <a:fillRect/>
          </a:stretch>
        </p:blipFill>
        <p:spPr>
          <a:xfrm>
            <a:off x="1626489" y="-19223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018" y="5261738"/>
            <a:ext cx="6770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CYNTHIA HAYAT S.KOM., M.MSI</a:t>
            </a:r>
          </a:p>
          <a:p>
            <a:pPr marL="0" indent="0">
              <a:buNone/>
            </a:pPr>
            <a:r>
              <a:rPr lang="en-US" sz="1600" dirty="0"/>
              <a:t>KRIDA WACANA CHRISTIAN UNIVERSITY</a:t>
            </a:r>
          </a:p>
          <a:p>
            <a:pPr marL="0" indent="0">
              <a:buNone/>
            </a:pPr>
            <a:r>
              <a:rPr lang="en-US" sz="1600" dirty="0"/>
              <a:t>Faculty of Engineering and Computer Science</a:t>
            </a:r>
          </a:p>
          <a:p>
            <a:pPr marL="0" indent="0">
              <a:buNone/>
            </a:pPr>
            <a:r>
              <a:rPr lang="en-US" sz="1600" dirty="0" err="1"/>
              <a:t>Departement</a:t>
            </a:r>
            <a:r>
              <a:rPr lang="en-US" sz="1600" dirty="0"/>
              <a:t> of Information System</a:t>
            </a:r>
          </a:p>
          <a:p>
            <a:endParaRPr lang="en-US" dirty="0">
              <a:ea typeface="Roboto" pitchFamily="2" charset="0"/>
              <a:cs typeface="Arial" panose="020B06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5EC2E-43C7-4189-800A-6D027A44E2CC}"/>
              </a:ext>
            </a:extLst>
          </p:cNvPr>
          <p:cNvSpPr txBox="1"/>
          <p:nvPr/>
        </p:nvSpPr>
        <p:spPr>
          <a:xfrm>
            <a:off x="513107" y="3983833"/>
            <a:ext cx="5532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ea typeface="Roboto" pitchFamily="2" charset="0"/>
                <a:cs typeface="Arial" panose="020B0604020202020204"/>
              </a:rPr>
              <a:t>MK </a:t>
            </a:r>
            <a:r>
              <a:rPr lang="en-GB" sz="2400" dirty="0" err="1">
                <a:ea typeface="Roboto" pitchFamily="2" charset="0"/>
                <a:cs typeface="Arial" panose="020B0604020202020204"/>
              </a:rPr>
              <a:t>Pemrograman</a:t>
            </a:r>
            <a:r>
              <a:rPr lang="en-GB" sz="2400" dirty="0">
                <a:ea typeface="Roboto" pitchFamily="2" charset="0"/>
                <a:cs typeface="Arial" panose="020B0604020202020204"/>
              </a:rPr>
              <a:t> Web Dasar</a:t>
            </a:r>
          </a:p>
          <a:p>
            <a:r>
              <a:rPr lang="en-GB" sz="2400" dirty="0" err="1">
                <a:ea typeface="Roboto" pitchFamily="2" charset="0"/>
                <a:cs typeface="Arial" panose="020B0604020202020204"/>
              </a:rPr>
              <a:t>Kriteria</a:t>
            </a:r>
            <a:r>
              <a:rPr lang="en-GB" sz="2400" dirty="0">
                <a:ea typeface="Roboto" pitchFamily="2" charset="0"/>
                <a:cs typeface="Arial" panose="020B0604020202020204"/>
              </a:rPr>
              <a:t> </a:t>
            </a:r>
            <a:r>
              <a:rPr lang="en-GB" sz="2400" dirty="0" err="1">
                <a:ea typeface="Roboto" pitchFamily="2" charset="0"/>
                <a:cs typeface="Arial" panose="020B0604020202020204"/>
              </a:rPr>
              <a:t>Penilaian</a:t>
            </a:r>
            <a:r>
              <a:rPr lang="en-GB" sz="2400" dirty="0">
                <a:ea typeface="Roboto" pitchFamily="2" charset="0"/>
                <a:cs typeface="Arial" panose="020B0604020202020204"/>
              </a:rPr>
              <a:t> </a:t>
            </a:r>
            <a:r>
              <a:rPr lang="en-GB" sz="2400" dirty="0" err="1">
                <a:ea typeface="Roboto" pitchFamily="2" charset="0"/>
                <a:cs typeface="Arial" panose="020B0604020202020204"/>
              </a:rPr>
              <a:t>Proyek</a:t>
            </a:r>
            <a:r>
              <a:rPr lang="en-GB" sz="2400" dirty="0">
                <a:ea typeface="Roboto" pitchFamily="2" charset="0"/>
                <a:cs typeface="Arial" panose="020B0604020202020204"/>
              </a:rPr>
              <a:t> UAS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7ECEC-8AB8-470D-A314-B6BC9BB5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275FB6-CA4B-42EF-AFA0-9325E99D444C}"/>
              </a:ext>
            </a:extLst>
          </p:cNvPr>
          <p:cNvSpPr txBox="1">
            <a:spLocks/>
          </p:cNvSpPr>
          <p:nvPr/>
        </p:nvSpPr>
        <p:spPr>
          <a:xfrm>
            <a:off x="868375" y="854164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B84C6-278E-4E59-99DA-E5AA46F48B7C}"/>
              </a:ext>
            </a:extLst>
          </p:cNvPr>
          <p:cNvSpPr txBox="1">
            <a:spLocks/>
          </p:cNvSpPr>
          <p:nvPr/>
        </p:nvSpPr>
        <p:spPr>
          <a:xfrm>
            <a:off x="1049894" y="944584"/>
            <a:ext cx="10092212" cy="1373390"/>
          </a:xfrm>
          <a:prstGeom prst="rect">
            <a:avLst/>
          </a:prstGeom>
        </p:spPr>
        <p:txBody>
          <a:bodyPr vert="horz" lIns="99551" tIns="49775" rIns="99551" bIns="49775" rtlCol="0" anchor="ctr">
            <a:normAutofit fontScale="90000"/>
          </a:bodyPr>
          <a:lstStyle>
            <a:lvl1pPr algn="ctr" defTabSz="995507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Develop Website</a:t>
            </a:r>
            <a:endParaRPr lang="id-ID" dirty="0"/>
          </a:p>
          <a:p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D47189-2D16-40E2-BFAC-B30CC5B189EB}"/>
              </a:ext>
            </a:extLst>
          </p:cNvPr>
          <p:cNvSpPr txBox="1">
            <a:spLocks/>
          </p:cNvSpPr>
          <p:nvPr/>
        </p:nvSpPr>
        <p:spPr>
          <a:xfrm>
            <a:off x="297492" y="282302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780A10-DD9F-48BC-B4CF-768D09D9209C}"/>
              </a:ext>
            </a:extLst>
          </p:cNvPr>
          <p:cNvSpPr txBox="1">
            <a:spLocks/>
          </p:cNvSpPr>
          <p:nvPr/>
        </p:nvSpPr>
        <p:spPr>
          <a:xfrm>
            <a:off x="297492" y="282302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67B354-2150-41D9-A80A-2AAC84EA0E2B}"/>
              </a:ext>
            </a:extLst>
          </p:cNvPr>
          <p:cNvSpPr txBox="1">
            <a:spLocks/>
          </p:cNvSpPr>
          <p:nvPr/>
        </p:nvSpPr>
        <p:spPr>
          <a:xfrm>
            <a:off x="1049894" y="2075777"/>
            <a:ext cx="9829878" cy="36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1. Desain dan </a:t>
            </a: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Tampilan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 (UI/UX) </a:t>
            </a:r>
            <a:r>
              <a:rPr lang="en-ID" sz="2400" b="1" i="0" dirty="0">
                <a:solidFill>
                  <a:srgbClr val="FF0000"/>
                </a:solidFill>
                <a:effectLst/>
                <a:latin typeface="Söhne"/>
              </a:rPr>
              <a:t>-&gt; </a:t>
            </a:r>
            <a:r>
              <a:rPr lang="en-ID" sz="2400" b="1" i="0" dirty="0" err="1">
                <a:solidFill>
                  <a:srgbClr val="FF0000"/>
                </a:solidFill>
                <a:effectLst/>
                <a:latin typeface="Söhne"/>
              </a:rPr>
              <a:t>Bobot</a:t>
            </a:r>
            <a:r>
              <a:rPr lang="en-ID" sz="2400" b="1" i="0" dirty="0">
                <a:solidFill>
                  <a:srgbClr val="FF0000"/>
                </a:solidFill>
                <a:effectLst/>
                <a:latin typeface="Söhne"/>
              </a:rPr>
              <a:t> 35%</a:t>
            </a:r>
            <a:endParaRPr lang="en-ID" sz="2400" b="0" i="0" dirty="0">
              <a:solidFill>
                <a:srgbClr val="FF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Kesesuaian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dengan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Tujuan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: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Sejauh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mana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desain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dan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tampilan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website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mendukung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tujuan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bisnis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atau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informasi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yang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diinginkan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User Interface (UI):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Kualitas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elemen-elemen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desain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seperti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warna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tipografi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, dan layout.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User Experience (UX):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Seberapa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baik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pengguna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dapat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berinteraksi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dengan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website,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termasuk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navigasi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kejelasan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, dan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keterlibatan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pengguna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631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7ECEC-8AB8-470D-A314-B6BC9BB5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275FB6-CA4B-42EF-AFA0-9325E99D444C}"/>
              </a:ext>
            </a:extLst>
          </p:cNvPr>
          <p:cNvSpPr txBox="1">
            <a:spLocks/>
          </p:cNvSpPr>
          <p:nvPr/>
        </p:nvSpPr>
        <p:spPr>
          <a:xfrm>
            <a:off x="868375" y="854164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B84C6-278E-4E59-99DA-E5AA46F48B7C}"/>
              </a:ext>
            </a:extLst>
          </p:cNvPr>
          <p:cNvSpPr txBox="1">
            <a:spLocks/>
          </p:cNvSpPr>
          <p:nvPr/>
        </p:nvSpPr>
        <p:spPr>
          <a:xfrm>
            <a:off x="1049894" y="944584"/>
            <a:ext cx="10092212" cy="1373390"/>
          </a:xfrm>
          <a:prstGeom prst="rect">
            <a:avLst/>
          </a:prstGeom>
        </p:spPr>
        <p:txBody>
          <a:bodyPr vert="horz" lIns="99551" tIns="49775" rIns="99551" bIns="49775" rtlCol="0" anchor="ctr">
            <a:normAutofit fontScale="90000"/>
          </a:bodyPr>
          <a:lstStyle>
            <a:lvl1pPr algn="ctr" defTabSz="995507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Develop Website</a:t>
            </a:r>
            <a:endParaRPr lang="id-ID" dirty="0"/>
          </a:p>
          <a:p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D47189-2D16-40E2-BFAC-B30CC5B189EB}"/>
              </a:ext>
            </a:extLst>
          </p:cNvPr>
          <p:cNvSpPr txBox="1">
            <a:spLocks/>
          </p:cNvSpPr>
          <p:nvPr/>
        </p:nvSpPr>
        <p:spPr>
          <a:xfrm>
            <a:off x="297492" y="282302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780A10-DD9F-48BC-B4CF-768D09D9209C}"/>
              </a:ext>
            </a:extLst>
          </p:cNvPr>
          <p:cNvSpPr txBox="1">
            <a:spLocks/>
          </p:cNvSpPr>
          <p:nvPr/>
        </p:nvSpPr>
        <p:spPr>
          <a:xfrm>
            <a:off x="297492" y="282302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67B354-2150-41D9-A80A-2AAC84EA0E2B}"/>
              </a:ext>
            </a:extLst>
          </p:cNvPr>
          <p:cNvSpPr txBox="1">
            <a:spLocks/>
          </p:cNvSpPr>
          <p:nvPr/>
        </p:nvSpPr>
        <p:spPr>
          <a:xfrm>
            <a:off x="1049894" y="2075777"/>
            <a:ext cx="9829878" cy="36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400" b="1" dirty="0">
                <a:solidFill>
                  <a:srgbClr val="0F0F0F"/>
                </a:solidFill>
                <a:latin typeface="Söhne"/>
              </a:rPr>
              <a:t>2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. </a:t>
            </a: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Fungsionalitas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1" i="0" dirty="0">
                <a:solidFill>
                  <a:srgbClr val="FF0000"/>
                </a:solidFill>
                <a:effectLst/>
                <a:latin typeface="Söhne"/>
              </a:rPr>
              <a:t>-&gt; </a:t>
            </a:r>
            <a:r>
              <a:rPr lang="en-ID" sz="2400" b="1" i="0" dirty="0" err="1">
                <a:solidFill>
                  <a:srgbClr val="FF0000"/>
                </a:solidFill>
                <a:effectLst/>
                <a:latin typeface="Söhne"/>
              </a:rPr>
              <a:t>Bobot</a:t>
            </a:r>
            <a:r>
              <a:rPr lang="en-ID" sz="2400" b="1" i="0" dirty="0">
                <a:solidFill>
                  <a:srgbClr val="FF0000"/>
                </a:solidFill>
                <a:effectLst/>
                <a:latin typeface="Söhne"/>
              </a:rPr>
              <a:t> 15%</a:t>
            </a:r>
            <a:endParaRPr lang="en-ID" sz="2400" b="0" i="0" dirty="0">
              <a:solidFill>
                <a:srgbClr val="FF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Kinerja: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Sejauh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mana website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berfungsi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secara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efisien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dan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merespons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cepat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terhadap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interaksi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pengguna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Kesesuaian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 Browser: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Kompatibilitas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dengan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berbagai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browser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untuk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memastikan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tampilan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dan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fungsionalitas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yang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konsisten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Responsif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: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Kemampuan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website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untuk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menyesuaikan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tampilan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dengan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baik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pada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perangkat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berbeda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seperti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komputer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desktop, tablet, dan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ponsel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pintar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73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7ECEC-8AB8-470D-A314-B6BC9BB5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275FB6-CA4B-42EF-AFA0-9325E99D444C}"/>
              </a:ext>
            </a:extLst>
          </p:cNvPr>
          <p:cNvSpPr txBox="1">
            <a:spLocks/>
          </p:cNvSpPr>
          <p:nvPr/>
        </p:nvSpPr>
        <p:spPr>
          <a:xfrm>
            <a:off x="868375" y="854164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B84C6-278E-4E59-99DA-E5AA46F48B7C}"/>
              </a:ext>
            </a:extLst>
          </p:cNvPr>
          <p:cNvSpPr txBox="1">
            <a:spLocks/>
          </p:cNvSpPr>
          <p:nvPr/>
        </p:nvSpPr>
        <p:spPr>
          <a:xfrm>
            <a:off x="1129066" y="1303811"/>
            <a:ext cx="10092212" cy="1373390"/>
          </a:xfrm>
          <a:prstGeom prst="rect">
            <a:avLst/>
          </a:prstGeom>
        </p:spPr>
        <p:txBody>
          <a:bodyPr vert="horz" lIns="99551" tIns="49775" rIns="99551" bIns="49775" rtlCol="0" anchor="ctr">
            <a:normAutofit fontScale="90000"/>
          </a:bodyPr>
          <a:lstStyle>
            <a:lvl1pPr algn="ctr" defTabSz="995507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Develop Website</a:t>
            </a:r>
            <a:endParaRPr lang="id-ID" dirty="0"/>
          </a:p>
          <a:p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D47189-2D16-40E2-BFAC-B30CC5B189EB}"/>
              </a:ext>
            </a:extLst>
          </p:cNvPr>
          <p:cNvSpPr txBox="1">
            <a:spLocks/>
          </p:cNvSpPr>
          <p:nvPr/>
        </p:nvSpPr>
        <p:spPr>
          <a:xfrm>
            <a:off x="297492" y="282302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780A10-DD9F-48BC-B4CF-768D09D9209C}"/>
              </a:ext>
            </a:extLst>
          </p:cNvPr>
          <p:cNvSpPr txBox="1">
            <a:spLocks/>
          </p:cNvSpPr>
          <p:nvPr/>
        </p:nvSpPr>
        <p:spPr>
          <a:xfrm>
            <a:off x="297492" y="282302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67B354-2150-41D9-A80A-2AAC84EA0E2B}"/>
              </a:ext>
            </a:extLst>
          </p:cNvPr>
          <p:cNvSpPr txBox="1">
            <a:spLocks/>
          </p:cNvSpPr>
          <p:nvPr/>
        </p:nvSpPr>
        <p:spPr>
          <a:xfrm>
            <a:off x="1129067" y="2274560"/>
            <a:ext cx="9829878" cy="36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2400" b="1" dirty="0">
                <a:solidFill>
                  <a:srgbClr val="0F0F0F"/>
                </a:solidFill>
                <a:latin typeface="Söhne"/>
              </a:rPr>
              <a:t>3. 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Isi </a:t>
            </a: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Konten</a:t>
            </a:r>
            <a:r>
              <a:rPr lang="en-ID" sz="2400" b="1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ID" sz="2400" b="1" i="0" dirty="0">
                <a:solidFill>
                  <a:srgbClr val="FF0000"/>
                </a:solidFill>
                <a:effectLst/>
                <a:latin typeface="Söhne"/>
              </a:rPr>
              <a:t>-&gt; </a:t>
            </a:r>
            <a:r>
              <a:rPr lang="en-ID" sz="2400" b="1" i="0" dirty="0" err="1">
                <a:solidFill>
                  <a:srgbClr val="FF0000"/>
                </a:solidFill>
                <a:effectLst/>
                <a:latin typeface="Söhne"/>
              </a:rPr>
              <a:t>Bobot</a:t>
            </a:r>
            <a:r>
              <a:rPr lang="en-ID" sz="2400" b="1" i="0" dirty="0">
                <a:solidFill>
                  <a:srgbClr val="FF0000"/>
                </a:solidFill>
                <a:effectLst/>
                <a:latin typeface="Söhne"/>
              </a:rPr>
              <a:t> 30%</a:t>
            </a:r>
            <a:endParaRPr lang="en-ID" sz="2400" b="0" i="0" dirty="0">
              <a:solidFill>
                <a:srgbClr val="FF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Ketepatan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 dan </a:t>
            </a: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Relevansi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: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Seberapa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relevan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dan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akurat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isi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konten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terhadap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tujuan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website?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Kualitas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 Tulisan dan </a:t>
            </a: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Grafis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: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Penilaian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terhadap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kejelasan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keberbobotan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, dan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estetika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tulisan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serta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grafis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endParaRPr lang="en-ID" sz="2400" b="0" i="0" dirty="0">
              <a:solidFill>
                <a:srgbClr val="0F0F0F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526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7ECEC-8AB8-470D-A314-B6BC9BB5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275FB6-CA4B-42EF-AFA0-9325E99D444C}"/>
              </a:ext>
            </a:extLst>
          </p:cNvPr>
          <p:cNvSpPr txBox="1">
            <a:spLocks/>
          </p:cNvSpPr>
          <p:nvPr/>
        </p:nvSpPr>
        <p:spPr>
          <a:xfrm>
            <a:off x="868375" y="854164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B84C6-278E-4E59-99DA-E5AA46F48B7C}"/>
              </a:ext>
            </a:extLst>
          </p:cNvPr>
          <p:cNvSpPr txBox="1">
            <a:spLocks/>
          </p:cNvSpPr>
          <p:nvPr/>
        </p:nvSpPr>
        <p:spPr>
          <a:xfrm>
            <a:off x="1129066" y="1303811"/>
            <a:ext cx="10092212" cy="1373390"/>
          </a:xfrm>
          <a:prstGeom prst="rect">
            <a:avLst/>
          </a:prstGeom>
        </p:spPr>
        <p:txBody>
          <a:bodyPr vert="horz" lIns="99551" tIns="49775" rIns="99551" bIns="49775" rtlCol="0" anchor="ctr">
            <a:normAutofit fontScale="90000"/>
          </a:bodyPr>
          <a:lstStyle>
            <a:lvl1pPr algn="ctr" defTabSz="995507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Develop Website</a:t>
            </a:r>
            <a:endParaRPr lang="id-ID" dirty="0"/>
          </a:p>
          <a:p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D47189-2D16-40E2-BFAC-B30CC5B189EB}"/>
              </a:ext>
            </a:extLst>
          </p:cNvPr>
          <p:cNvSpPr txBox="1">
            <a:spLocks/>
          </p:cNvSpPr>
          <p:nvPr/>
        </p:nvSpPr>
        <p:spPr>
          <a:xfrm>
            <a:off x="297492" y="282302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780A10-DD9F-48BC-B4CF-768D09D9209C}"/>
              </a:ext>
            </a:extLst>
          </p:cNvPr>
          <p:cNvSpPr txBox="1">
            <a:spLocks/>
          </p:cNvSpPr>
          <p:nvPr/>
        </p:nvSpPr>
        <p:spPr>
          <a:xfrm>
            <a:off x="297492" y="282302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67B354-2150-41D9-A80A-2AAC84EA0E2B}"/>
              </a:ext>
            </a:extLst>
          </p:cNvPr>
          <p:cNvSpPr txBox="1">
            <a:spLocks/>
          </p:cNvSpPr>
          <p:nvPr/>
        </p:nvSpPr>
        <p:spPr>
          <a:xfrm>
            <a:off x="1129067" y="2274560"/>
            <a:ext cx="9829878" cy="36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2400" b="1" dirty="0">
                <a:solidFill>
                  <a:srgbClr val="0F0F0F"/>
                </a:solidFill>
                <a:latin typeface="Söhne"/>
              </a:rPr>
              <a:t>4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. </a:t>
            </a: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Interaktivitas</a:t>
            </a:r>
            <a:r>
              <a:rPr lang="en-ID" sz="2400" b="1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ID" sz="2400" b="1" i="0" dirty="0">
                <a:solidFill>
                  <a:srgbClr val="FF0000"/>
                </a:solidFill>
                <a:effectLst/>
                <a:latin typeface="Söhne"/>
              </a:rPr>
              <a:t>-&gt; </a:t>
            </a:r>
            <a:r>
              <a:rPr lang="en-ID" sz="2400" b="1" i="0" dirty="0" err="1">
                <a:solidFill>
                  <a:srgbClr val="FF0000"/>
                </a:solidFill>
                <a:effectLst/>
                <a:latin typeface="Söhne"/>
              </a:rPr>
              <a:t>Bobot</a:t>
            </a:r>
            <a:r>
              <a:rPr lang="en-ID" sz="2400" b="1" i="0" dirty="0">
                <a:solidFill>
                  <a:srgbClr val="FF0000"/>
                </a:solidFill>
                <a:effectLst/>
                <a:latin typeface="Söhne"/>
              </a:rPr>
              <a:t> 20%</a:t>
            </a:r>
            <a:endParaRPr lang="en-ID" sz="2400" b="0" i="0" dirty="0">
              <a:solidFill>
                <a:srgbClr val="FF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Formulir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 dan Input: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Efisiensi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formulir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dan area input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lainnya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Fitur </a:t>
            </a: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Interaktif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: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Seberapa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baik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fitur-fitur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interaktif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seperti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formular</a:t>
            </a:r>
            <a:r>
              <a:rPr lang="en-ID" sz="2400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atau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widget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lainnya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berfungsi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endParaRPr lang="en-ID" sz="2400" b="0" i="0" dirty="0">
              <a:solidFill>
                <a:srgbClr val="0F0F0F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7134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7ECEC-8AB8-470D-A314-B6BC9BB5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275FB6-CA4B-42EF-AFA0-9325E99D444C}"/>
              </a:ext>
            </a:extLst>
          </p:cNvPr>
          <p:cNvSpPr txBox="1">
            <a:spLocks/>
          </p:cNvSpPr>
          <p:nvPr/>
        </p:nvSpPr>
        <p:spPr>
          <a:xfrm>
            <a:off x="868375" y="854164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B84C6-278E-4E59-99DA-E5AA46F48B7C}"/>
              </a:ext>
            </a:extLst>
          </p:cNvPr>
          <p:cNvSpPr txBox="1">
            <a:spLocks/>
          </p:cNvSpPr>
          <p:nvPr/>
        </p:nvSpPr>
        <p:spPr>
          <a:xfrm>
            <a:off x="1129066" y="1303811"/>
            <a:ext cx="10092212" cy="1373390"/>
          </a:xfrm>
          <a:prstGeom prst="rect">
            <a:avLst/>
          </a:prstGeom>
        </p:spPr>
        <p:txBody>
          <a:bodyPr vert="horz" lIns="99551" tIns="49775" rIns="99551" bIns="49775" rtlCol="0" anchor="ctr">
            <a:normAutofit fontScale="97500"/>
          </a:bodyPr>
          <a:lstStyle>
            <a:lvl1pPr algn="ctr" defTabSz="995507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Yang </a:t>
            </a:r>
            <a:r>
              <a:rPr lang="en-US" dirty="0" err="1"/>
              <a:t>Dikumpulkan</a:t>
            </a:r>
            <a:endParaRPr lang="id-ID" dirty="0"/>
          </a:p>
          <a:p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D47189-2D16-40E2-BFAC-B30CC5B189EB}"/>
              </a:ext>
            </a:extLst>
          </p:cNvPr>
          <p:cNvSpPr txBox="1">
            <a:spLocks/>
          </p:cNvSpPr>
          <p:nvPr/>
        </p:nvSpPr>
        <p:spPr>
          <a:xfrm>
            <a:off x="297492" y="282302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780A10-DD9F-48BC-B4CF-768D09D9209C}"/>
              </a:ext>
            </a:extLst>
          </p:cNvPr>
          <p:cNvSpPr txBox="1">
            <a:spLocks/>
          </p:cNvSpPr>
          <p:nvPr/>
        </p:nvSpPr>
        <p:spPr>
          <a:xfrm>
            <a:off x="297492" y="282302"/>
            <a:ext cx="7908995" cy="1324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chemeClr val="tx1"/>
                </a:solidFill>
                <a:latin typeface="Montserrat Light" panose="00000400000000000000" pitchFamily="50" charset="0"/>
                <a:ea typeface="+mj-ea"/>
                <a:cs typeface="+mj-cs"/>
              </a:defRPr>
            </a:lvl1pPr>
          </a:lstStyle>
          <a:p>
            <a:endParaRPr lang="id-ID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167B354-2150-41D9-A80A-2AAC84EA0E2B}"/>
              </a:ext>
            </a:extLst>
          </p:cNvPr>
          <p:cNvSpPr txBox="1">
            <a:spLocks/>
          </p:cNvSpPr>
          <p:nvPr/>
        </p:nvSpPr>
        <p:spPr>
          <a:xfrm>
            <a:off x="1129067" y="2274560"/>
            <a:ext cx="9829878" cy="368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ontserrat" panose="0200050500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Montserrat Light" panose="000004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ID" sz="2400" b="1" dirty="0" err="1">
                <a:solidFill>
                  <a:srgbClr val="0F0F0F"/>
                </a:solidFill>
                <a:latin typeface="Söhne"/>
              </a:rPr>
              <a:t>Dokumentasi</a:t>
            </a:r>
            <a:r>
              <a:rPr lang="en-ID" sz="2400" b="1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ID" sz="2400" b="1" dirty="0" err="1">
                <a:solidFill>
                  <a:srgbClr val="0F0F0F"/>
                </a:solidFill>
                <a:latin typeface="Söhne"/>
              </a:rPr>
              <a:t>Proyek</a:t>
            </a:r>
            <a:r>
              <a:rPr lang="en-ID" sz="2400" b="1" dirty="0">
                <a:solidFill>
                  <a:srgbClr val="0F0F0F"/>
                </a:solidFill>
                <a:latin typeface="Söhne"/>
              </a:rPr>
              <a:t> (</a:t>
            </a:r>
            <a:r>
              <a:rPr lang="en-ID" sz="2400" b="1" dirty="0" err="1">
                <a:solidFill>
                  <a:srgbClr val="0F0F0F"/>
                </a:solidFill>
                <a:latin typeface="Söhne"/>
              </a:rPr>
              <a:t>dalam</a:t>
            </a:r>
            <a:r>
              <a:rPr lang="en-ID" sz="2400" b="1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ID" sz="2400" b="1" dirty="0" err="1">
                <a:solidFill>
                  <a:srgbClr val="0F0F0F"/>
                </a:solidFill>
                <a:latin typeface="Söhne"/>
              </a:rPr>
              <a:t>bentuk</a:t>
            </a:r>
            <a:r>
              <a:rPr lang="en-ID" sz="2400" b="1" dirty="0">
                <a:solidFill>
                  <a:srgbClr val="0F0F0F"/>
                </a:solidFill>
                <a:latin typeface="Söhne"/>
              </a:rPr>
              <a:t> pdf)</a:t>
            </a:r>
          </a:p>
          <a:p>
            <a:pPr marL="457200" indent="-457200">
              <a:buAutoNum type="arabicPeriod"/>
            </a:pP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Dokumentasi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 Video </a:t>
            </a: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Materi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 (</a:t>
            </a: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dalam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bentuk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 pdf </a:t>
            </a:r>
            <a:r>
              <a:rPr lang="en-ID" sz="2400" b="1" i="0" dirty="0" err="1">
                <a:solidFill>
                  <a:srgbClr val="0F0F0F"/>
                </a:solidFill>
                <a:effectLst/>
                <a:latin typeface="Söhne"/>
              </a:rPr>
              <a:t>dari</a:t>
            </a:r>
            <a:r>
              <a:rPr lang="en-ID" sz="2400" b="1" i="0" dirty="0">
                <a:solidFill>
                  <a:srgbClr val="0F0F0F"/>
                </a:solidFill>
                <a:effectLst/>
                <a:latin typeface="Söhne"/>
              </a:rPr>
              <a:t> pert 1-terakhir)</a:t>
            </a:r>
          </a:p>
          <a:p>
            <a:pPr marL="0" indent="0">
              <a:buNone/>
            </a:pP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Note :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kalau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materi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sama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dengan</a:t>
            </a:r>
            <a:r>
              <a:rPr lang="en-ID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ID" sz="2400" b="0" i="0" dirty="0" err="1">
                <a:solidFill>
                  <a:srgbClr val="0F0F0F"/>
                </a:solidFill>
                <a:effectLst/>
                <a:latin typeface="Söhne"/>
              </a:rPr>
              <a:t>proyek</a:t>
            </a:r>
            <a:r>
              <a:rPr lang="en-ID" sz="2400" dirty="0">
                <a:solidFill>
                  <a:srgbClr val="0F0F0F"/>
                </a:solidFill>
                <a:latin typeface="Söhne"/>
              </a:rPr>
              <a:t>, </a:t>
            </a:r>
            <a:r>
              <a:rPr lang="en-ID" sz="2400" dirty="0" err="1">
                <a:solidFill>
                  <a:srgbClr val="0F0F0F"/>
                </a:solidFill>
                <a:latin typeface="Söhne"/>
              </a:rPr>
              <a:t>boleh</a:t>
            </a:r>
            <a:r>
              <a:rPr lang="en-ID" sz="2400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ID" sz="2400" dirty="0" err="1">
                <a:solidFill>
                  <a:srgbClr val="0F0F0F"/>
                </a:solidFill>
                <a:latin typeface="Söhne"/>
              </a:rPr>
              <a:t>digabung</a:t>
            </a:r>
            <a:r>
              <a:rPr lang="en-ID" sz="2400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ID" sz="2400" dirty="0" err="1">
                <a:solidFill>
                  <a:srgbClr val="0F0F0F"/>
                </a:solidFill>
                <a:latin typeface="Söhne"/>
              </a:rPr>
              <a:t>jadi</a:t>
            </a:r>
            <a:r>
              <a:rPr lang="en-ID" sz="2400" dirty="0">
                <a:solidFill>
                  <a:srgbClr val="0F0F0F"/>
                </a:solidFill>
                <a:latin typeface="Söhne"/>
              </a:rPr>
              <a:t> 1 pdf </a:t>
            </a:r>
            <a:r>
              <a:rPr lang="en-ID" sz="2400" dirty="0" err="1">
                <a:solidFill>
                  <a:srgbClr val="0F0F0F"/>
                </a:solidFill>
                <a:latin typeface="Söhne"/>
              </a:rPr>
              <a:t>saja</a:t>
            </a:r>
            <a:r>
              <a:rPr lang="en-ID" sz="2400" dirty="0">
                <a:solidFill>
                  <a:srgbClr val="0F0F0F"/>
                </a:solidFill>
                <a:latin typeface="Söhne"/>
              </a:rPr>
              <a:t>)</a:t>
            </a:r>
          </a:p>
          <a:p>
            <a:pPr marL="0" indent="0">
              <a:buNone/>
            </a:pPr>
            <a:endParaRPr lang="en-ID" sz="2400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ID" sz="2400" b="1" dirty="0">
                <a:solidFill>
                  <a:srgbClr val="0F0F0F"/>
                </a:solidFill>
                <a:latin typeface="Söhne"/>
              </a:rPr>
              <a:t>3. Video </a:t>
            </a:r>
            <a:r>
              <a:rPr lang="en-ID" sz="2400" b="1" dirty="0" err="1">
                <a:solidFill>
                  <a:srgbClr val="0F0F0F"/>
                </a:solidFill>
                <a:latin typeface="Söhne"/>
              </a:rPr>
              <a:t>Presentasi</a:t>
            </a:r>
            <a:r>
              <a:rPr lang="en-ID" sz="2400" b="1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ID" sz="2400" b="1" dirty="0" err="1">
                <a:solidFill>
                  <a:srgbClr val="0F0F0F"/>
                </a:solidFill>
                <a:latin typeface="Söhne"/>
              </a:rPr>
              <a:t>Proyek</a:t>
            </a:r>
            <a:r>
              <a:rPr lang="en-ID" sz="2400" b="1" dirty="0">
                <a:solidFill>
                  <a:srgbClr val="0F0F0F"/>
                </a:solidFill>
                <a:latin typeface="Söhne"/>
              </a:rPr>
              <a:t> (</a:t>
            </a:r>
            <a:r>
              <a:rPr lang="en-ID" sz="2400" b="1" dirty="0" err="1">
                <a:solidFill>
                  <a:srgbClr val="0F0F0F"/>
                </a:solidFill>
                <a:latin typeface="Söhne"/>
              </a:rPr>
              <a:t>durasi</a:t>
            </a:r>
            <a:r>
              <a:rPr lang="en-ID" sz="2400" b="1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ID" sz="2400" b="1" dirty="0" err="1">
                <a:solidFill>
                  <a:srgbClr val="0F0F0F"/>
                </a:solidFill>
                <a:latin typeface="Söhne"/>
              </a:rPr>
              <a:t>bebas</a:t>
            </a:r>
            <a:r>
              <a:rPr lang="en-ID" sz="2400" b="1" dirty="0">
                <a:solidFill>
                  <a:srgbClr val="0F0F0F"/>
                </a:solidFill>
                <a:latin typeface="Söhn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6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94092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72343" y="5332903"/>
            <a:ext cx="40494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 panose="020B0604020202020204"/>
              </a:rPr>
              <a:t>Thank You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2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  <a:cs typeface="Arial" panose="020B0604020202020204"/>
              </a:rPr>
              <a:t>ukrida.ac.id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krida Color">
      <a:dk1>
        <a:srgbClr val="00325A"/>
      </a:dk1>
      <a:lt1>
        <a:srgbClr val="FFFFFF"/>
      </a:lt1>
      <a:dk2>
        <a:srgbClr val="00325A"/>
      </a:dk2>
      <a:lt2>
        <a:srgbClr val="FFE12D"/>
      </a:lt2>
      <a:accent1>
        <a:srgbClr val="0080C6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2DA1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Ukrida Color">
      <a:dk1>
        <a:srgbClr val="00325A"/>
      </a:dk1>
      <a:lt1>
        <a:srgbClr val="FFFFFF"/>
      </a:lt1>
      <a:dk2>
        <a:srgbClr val="00325A"/>
      </a:dk2>
      <a:lt2>
        <a:srgbClr val="FFE12D"/>
      </a:lt2>
      <a:accent1>
        <a:srgbClr val="0080C6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2DA1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304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Bold</vt:lpstr>
      <vt:lpstr>Montserrat Light</vt:lpstr>
      <vt:lpstr>Söhne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Admin1152072</dc:creator>
  <cp:lastModifiedBy>ukrida</cp:lastModifiedBy>
  <cp:revision>131</cp:revision>
  <dcterms:created xsi:type="dcterms:W3CDTF">2017-09-11T12:08:00Z</dcterms:created>
  <dcterms:modified xsi:type="dcterms:W3CDTF">2023-11-21T02:46:34Z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