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handoutMasterIdLst>
    <p:handoutMasterId r:id="rId13"/>
  </p:handoutMasterIdLst>
  <p:sldIdLst>
    <p:sldId id="340" r:id="rId2"/>
    <p:sldId id="341" r:id="rId3"/>
    <p:sldId id="343" r:id="rId4"/>
    <p:sldId id="344" r:id="rId5"/>
    <p:sldId id="346" r:id="rId6"/>
    <p:sldId id="347" r:id="rId7"/>
    <p:sldId id="345" r:id="rId8"/>
    <p:sldId id="348" r:id="rId9"/>
    <p:sldId id="349" r:id="rId10"/>
    <p:sldId id="342" r:id="rId11"/>
  </p:sldIdLst>
  <p:sldSz cx="12192000" cy="6858000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1"/>
    <p:restoredTop sz="92955" autoAdjust="0"/>
  </p:normalViewPr>
  <p:slideViewPr>
    <p:cSldViewPr>
      <p:cViewPr varScale="1">
        <p:scale>
          <a:sx n="117" d="100"/>
          <a:sy n="117" d="100"/>
        </p:scale>
        <p:origin x="528" y="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862" cy="493176"/>
          </a:xfrm>
          <a:prstGeom prst="rect">
            <a:avLst/>
          </a:prstGeom>
        </p:spPr>
        <p:txBody>
          <a:bodyPr vert="horz" lIns="86018" tIns="43009" rIns="86018" bIns="43009" rtlCol="0"/>
          <a:lstStyle>
            <a:lvl1pPr algn="l">
              <a:defRPr sz="11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294" y="2"/>
            <a:ext cx="2945862" cy="493176"/>
          </a:xfrm>
          <a:prstGeom prst="rect">
            <a:avLst/>
          </a:prstGeom>
        </p:spPr>
        <p:txBody>
          <a:bodyPr vert="horz" lIns="86018" tIns="43009" rIns="86018" bIns="43009" rtlCol="0"/>
          <a:lstStyle>
            <a:lvl1pPr algn="r">
              <a:defRPr sz="1100"/>
            </a:lvl1pPr>
          </a:lstStyle>
          <a:p>
            <a:fld id="{30B0BA80-867D-495D-A2A5-DE736D988FD1}" type="datetimeFigureOut">
              <a:rPr lang="zh-TW" altLang="en-US" smtClean="0"/>
              <a:pPr/>
              <a:t>2023/11/23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9379543"/>
            <a:ext cx="2945862" cy="493176"/>
          </a:xfrm>
          <a:prstGeom prst="rect">
            <a:avLst/>
          </a:prstGeom>
        </p:spPr>
        <p:txBody>
          <a:bodyPr vert="horz" lIns="86018" tIns="43009" rIns="86018" bIns="43009" rtlCol="0" anchor="b"/>
          <a:lstStyle>
            <a:lvl1pPr algn="l">
              <a:defRPr sz="11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294" y="9379543"/>
            <a:ext cx="2945862" cy="493176"/>
          </a:xfrm>
          <a:prstGeom prst="rect">
            <a:avLst/>
          </a:prstGeom>
        </p:spPr>
        <p:txBody>
          <a:bodyPr vert="horz" lIns="86018" tIns="43009" rIns="86018" bIns="43009" rtlCol="0" anchor="b"/>
          <a:lstStyle>
            <a:lvl1pPr algn="r">
              <a:defRPr sz="1100"/>
            </a:lvl1pPr>
          </a:lstStyle>
          <a:p>
            <a:fld id="{C5016A92-CA56-4516-AD95-8492D9A6F0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2T23:01:11.8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1433,'22'-3,"1"-1,-1-1,1 0,-2-2,1-1,-1 0,0-2,-1 0,0-1,0-2,-1 1,-1-2,-1-1,0 0,0-1,6-9,128-158,-132 165,1-5,2 1,1 1,1 1,0 0,1 2,2 1,-1 2,2 0,4 0,40-8,1 3,0 4,2 3,-1 3,1 4,70 2,-132 5,0 1,0-1,1 2,-2 0,1 1,0 0,-1 0,1 2,-2-1,1 2,0 0,-1 0,0 1,-1 0,0 0,0 2,-1-1,0 1,6 9,7 5,169 211,-182-214,0 1,-2 1,0-1,-1 1,-2 0,0 1,0 17,-3-30,2 17</inkml:trace>
  <inkml:trace contextRef="#ctx0" brushRef="#br0" timeOffset="2881.667">1679 1252,'4'0,"5"0,13 4,6 5,2 1,8 2,1 4,-2 7,-3 2,-5 6,-2-7,-2-11,-10-12,-14-6,-20 2,-10 5,0 2</inkml:trace>
  <inkml:trace contextRef="#ctx0" brushRef="#br0" timeOffset="7300.237">2087 1161,'0'4,"0"5,0 9,0 9,0 3,0 5,-4 4,-5-1,-4-6,-5-10,1-8</inkml:trace>
  <inkml:trace contextRef="#ctx0" brushRef="#br0" timeOffset="8708.428">1997 1433,'15'-1,"1"-1,-1 0,0-1,0-1,0 0,0-1,-1 0,0-2,0 1,0-2,-1 0,0 0,-1-1,0-1,0 0,-1-1,0 0,-1-1,0 0,159-252,-164 255,392-727,-228 497,-164 235,-1 0,1 0,0 1,0-1,0 1,1 0,-1 1,1-1,-1 1,1 0,0 0,0 1,0 0,0 0,0 0,0 1,0 0,0 0,0 0,0 1,0 0,0 0,0 1,0-1,0 1,-1 1,1-1,-1 1,1 0,-1 0,0 0,0 1,0 0,-1 0,1 0,-1 0,0 1,-1 0,1 0,-1 0,1 0,-2 0,3 4,27 39,-3 2,-1 1,-3 1,-2 2,-2 0,-2 1,-4 1,1 9,91 371,-76-321,-20-82,-1 1,-2 0,-1 1,-2 0,-1 0,-2 0,-1 0,-2 7,-37 170,-7-158,19-44</inkml:trace>
  <inkml:trace contextRef="#ctx0" brushRef="#br0" timeOffset="9775.882">3448 1411,'3'-1,"0"1,0-1,0 1,0 0,-1 0,1 1,0-1,0 1,0-1,0 1,-1 0,1 0,0 0,-1 0,1 0,0 1,-1-1,0 1,1 0,-1 0,0 0,0 0,0 0,0 0,0 1,1 0,16 15,-1 2,0 0,-2 1,-1 1,0 0,-2 1,5 10,33 53,-51-84,0-1,0 1,0-1,1 1,-1-1,0 0,1 1,-1-1,1 1,0-1,-1 0,1 1,0-1,0 0,0 0,0 0,0 1,0-1,0 0,0-1,0 1,1 0,-1 0,0 0,1-1,-1 1,0 0,1-1,-1 0,1 1,-1-1,1 0,-1 1,1-1,-1 0,1 0,-1 0,1-1,-1 1,1 0,-1 0,0-1,1 1,-1-1,1 1,-1-1,0 0,1 0,-1 1,0-1,0 0,0 0,1 0,-1 0,0-1,-1 1,1 0,0 0,0 0,0-1,-1 1,1 0,0-2,142-451,-105 320,-28 99</inkml:trace>
  <inkml:trace contextRef="#ctx0" brushRef="#br0" timeOffset="11282.332">4242 1456,'59'-66,"-3"-2,-3-3,-4-2,18-36,-57 91,56-97,5 3,5 3,5 3,9-2,-35 47,3 3,3 2,2 3,2 3,2 3,49-25,-104 65,0 1,1 0,0 1,0 1,1 0,-1 0,1 1,-1 1,1 1,0 0,0 0,0 2,0 0,0 0,-1 1,1 1,-1 0,1 1,-1 0,0 1,0 1,-1 0,0 0,0 2,0-1,-1 1,0 1,0 0,-1 1,4 5,14 23,-1 1,-2 1,-1 1,-3 1,-1 2,-2-1,-3 2,-1 1,0 10,2 88,-6 1,-7 0,-6 17,0 27,3-168</inkml:trace>
  <inkml:trace contextRef="#ctx0" brushRef="#br0" timeOffset="12736.625">5875 1388,'79'20,"-75"-17,0-1,0 1,0-1,1 0,-1-1,1 1,0-1,-1 0,1 0,0 0,0-1,0 1,-1-1,1 0,0-1,0 1,0-1,-1 0,1 0,0-1,-1 1,1-1,-1 0,1 0,-1-1,0 1,0-1,0 0,0 0,0 0,64-139,-43 75,-9 32,-1 5</inkml:trace>
  <inkml:trace contextRef="#ctx0" brushRef="#br0" timeOffset="14159.49">6782 1343,'72'-55,"-36"5,-1-2,-3-1,-3-1,-1-1,5-22,18-33,16-37,-48 95,3 1,1 1,3 1,1 1,3 2,2 1,2 1,2 2,1 1,2 2,12-6,-30 33,0 1,1 1,0 0,1 2,0 1,0 1,1 1,10-1,14-4,-26 5,-12 0,0 1,0 1,0-1,0 2,1-1,-1 2,1-1,-1 2,1-1,0 1,-1 1,1 0,-1 0,1 1,-1 1,1-1,-1 2,0 0,0 0,-1 0,1 1,-1 1,0-1,-1 2,1-1,-1 2,17 33,-2 1,-2 2,-2 0,-2 1,-2 1,-2 0,-2 1,-2 0,0 16,34 386,-39-100,-4-317</inkml:trace>
  <inkml:trace contextRef="#ctx0" brushRef="#br0" timeOffset="15559.912">8074 1274,'13'9,"0"0,-1 1,-1 0,0 0,0 2,-1-1,0 1,-1 1,0-1,-1 2,-1-1,0 1,1 4,-7-13,1 1,-1-2,1 1,0 0,0 0,0 0,1-1,0 0,0 1,0-1,0 0,1 0,-1-1,1 1,0-1,0 0,1 0,-1 0,0 0,1-1,0 0,-1 0,1 0,0 0,0-1,0 0,0 0,1 0,-1-1,0 1,0-1,0-1,1 1,-1-1,0 0,0 0,0 0,0-1,0 1,0-1,-1 0,1-1,3-2,6-10,0-2,-1 0,-1 0,-1-1,0-1,-1 0,-1 0,-1-1,-1 0,1-5,52-112,-42 109</inkml:trace>
  <inkml:trace contextRef="#ctx0" brushRef="#br0" timeOffset="17513.785">8823 1411,'54'-118,"-35"90,124-206,11 6,125-137,-243 325,2 2,2 2,1 2,2 1,1 3,2 1,0 2,2 3,1 1,1 3,0 2,2 2,48-9,-44 12,1 2,0 2,0 3,0 2,1 3,10 3,-56 0,-1 0,0 1,0 1,0 0,0 0,0 1,-1 0,0 1,0 0,-1 1,0 0,0 1,0-1,-1 2,0-1,0 1,-1 0,-1 1,1 0,1 4,89 220,-95-229,15 63,-3 0,-3 1,-4 1,-2-1,-3 1,-7 59,3 2,-1-98,-2 0,-1-1,-1 0,-2 0,-2 0,-1-1,-10 19,0 3,7-14,-2-1</inkml:trace>
  <inkml:trace contextRef="#ctx0" brushRef="#br0" timeOffset="18420.468">10569 1297,'4'0,"-1"-1,1 0,-1 1,1 0,0-1,-1 1,1 1,-1-1,1 1,-1-1,1 1,-1 0,1 0,-1 0,1 1,-1-1,0 1,0 0,0 0,0 0,0 0,-1 1,1-1,0 1,-1-1,0 1,0 0,0 0,0 0,0 0,0 0,-1 1,1-1,-1 1,98 191,-99-195,1 1,-1 0,1 0,0-1,-1 1,1 0,0-1,0 1,-1-1,1 1,0-1,0 1,0-1,0 0,-1 1,1-1,0 0,0 0,0 0,0 0,0 0,0 1,0-2,0 1,0 0,0 0,0 0,0 0,-1-1,1 1,0 0,0-1,0 1,0 0,0-1,-1 1,1-1,0 0,0 1,-1-1,1 0,-1 1,1-1,0 0,-1 0,1 1,-1-1,0 0,1 0,-1 0,0 0,1 0,-1 0,0 0,27-61,-23 52,51-139,-39 109</inkml:trace>
  <inkml:trace contextRef="#ctx0" brushRef="#br0" timeOffset="20234.901">11250 1411,'9'-2,"-1"-1,0 0,1 0,-1 0,0-1,-1 0,1-1,-1 1,0-2,0 1,0-1,0 0,-1 0,0-1,2-4,170-240,-106 138,-26 40,3 2,4 3,2 2,3 2,3 3,2 3,51-35,-95 84,0 1,1 1,0 1,0 0,1 1,0 2,-1 0,1 1,0 1,1 1,-1 1,-1 1,6 1,23-1,438 15,-481-18,-1 1,1 0,0 0,-1 1,1 0,-1 0,1 0,-1 1,1 0,-1 0,0 0,0 0,0 1,0 0,0 0,-1 0,1 1,-1 0,0 0,0 0,0 0,-1 0,1 1,-1-1,0 1,-1 0,1 0,-1 0,0 1,0-1,0 0,-1 1,1 4,20 88,-4 1,-4 1,-5 1,-3 29,-7-98,-1 1,-2 0,-1 0,-2-1,-1 0,-1-1,-2 1,-1-2,-1 0,-2 0,-1-1,-1-1,-2-1,-15 18,16-26,3-4</inkml:trace>
  <inkml:trace contextRef="#ctx0" brushRef="#br0" timeOffset="21141.151">12769 1456,'2'0,"0"0,1 0,-1 0,0 0,0 1,1-1,-1 1,0-1,0 1,0 0,0 0,0 0,0 0,0 0,0 0,0 1,0-1,0 0,-1 1,1 0,-1-1,1 1,-1 0,0 0,1 0,-1 0,0 0,0 0,-1 0,1 0,0 0,-1 1,1-1,-1 0,0 0,1 2,10 39,-8-26,0-1,1 0,1-1,1 1,1-1,0 0,0-1,1 1,1-1,4 3,-12-15,0-1,1 0,-1 0,0-1,0 1,1 0,-1 0,0-1,1 1,-1 0,1-1,-1 0,1 1,-1-1,1 0,0 0,-1 0,1 0,-1 0,1 0,-1 0,1 0,-1-1,1 1,-1 0,1-1,-1 0,1 1,-1-1,0 0,1 0,-1 1,0-1,0 0,1 0,-1 0,0-1,0 1,0 0,0 0,-1-1,1 1,0 0,0-1,-1 0,39-67,-38 67,70-183,-52 147</inkml:trace>
  <inkml:trace contextRef="#ctx0" brushRef="#br0" timeOffset="22704.273">13563 1547,'-22'-41,"21"18,1 1,2 0,0 0,1 0,2 0,0 0,1 1,1 0,1 0,1 1,7-13,-2 0,0-3,2 0,1 2,2-1,1 2,2 1,1 1,1 0,2 2,0 1,3 1,0 2,1 1,1 1,2 1,0 2,1 1,1 2,0 1,1 2,2 2,11-4,191-34,338 53,-571-4,0 1,1 0,-1 0,0 0,1 1,-1 0,0 0,0 1,0-1,0 2,0-1,0 1,-1 0,1 1,-1-1,0 1,0 1,0-1,0 1,-1 0,0 0,0 0,0 1,-1 0,0 0,0 0,0 0,-1 1,0 0,0-1,1 6,-2 348,-3 270,1-626,0 0,0 0,0 0,-1 0,1 0,-1 0,0 0,0 0,-1 0,1 0,-1 0,0-1,0 1,0-1,0 1,-1-1,1 0,-1 0,0 0,0 0,0 0,0-1,-1 1,-2 1,-16 3</inkml:trace>
  <inkml:trace contextRef="#ctx0" brushRef="#br0" timeOffset="23579.419">14991 1478,'6'-3,"0"1,0-1,-1 1,1 0,1 0,-1 1,0 0,0 0,1 0,-1 1,0 0,1 0,-1 1,0 0,0 0,1 0,-1 1,0 0,0 0,0 0,-1 1,1 0,-1 0,1 0,-1 1,0 0,0 0,0 0,-1 0,0 1,0 0,3 4,81 107,-84-116,0-1,0 1,0-1,0 0,0 0,0 0,0 0,0-1,0 0,-1 0,1 0,-1 0,1 0,-1-1,0 1,0-1,0 0,0 0,-1 0,1 0,-1 0,1-1,-1 1,0-1,-1 0,1 1,-1-1,1 0,-1 0,0 0,0-3,3-1,118-288,-106 258</inkml:trace>
  <inkml:trace contextRef="#ctx0" brushRef="#br0" timeOffset="24646.594">15785 1615,'8'-6,"1"1,-2-1,1-1,-1 0,0 0,0 0,-1 0,0-1,0 0,-1-1,0 1,0-1,-1 0,0 0,0-4,9-12,196-415,-171 375,3 2,3 2,2 2,3 1,2 3,2 3,3 1,2 4,2 1,3 3,-26 22,1 2,1 2,1 1,0 2,1 2,0 2,1 1,0 2,1 3,-1 1,1 1,0 3,8 2,-42-1,1-1,-1 1,0 1,0 0,0 0,0 1,0 0,-1 0,1 1,-1 0,0 1,-1 0,0 0,0 0,0 1,0 0,-1 1,0-1,-1 1,0 0,0 1,-1-1,0 1,0 1,59 226,-48-97,-6 1,-6 0,-7 19,2-35,2-118,1-2,0 1,0-1,-1 1,1-1,-1 1,0-1,0 1,-1-1,1 1,-1-1,0 1,0-1,0 1,-1-1,0 0,1 0,-1 0,-1 0,1 0,-1 0,1-1,-1 1,0-1,-1 1,1-1,0 0,-1-1,0 1,1-1,-1 1,0-1,0 0,-1 0,1-1,-15 1</inkml:trace>
  <inkml:trace contextRef="#ctx0" brushRef="#br0" timeOffset="25605.163">17169 1433,'0'-2,"0"1,0 0,0-1,1 1,-1 0,1 0,-1-1,1 1,-1 0,1 0,0 0,0-1,-1 1,1 0,0 0,0 0,0 0,0 1,0-1,1 0,-1 0,0 1,0-1,0 0,1 1,-1-1,0 1,1 0,-1-1,0 1,1 0,-1 0,0 0,1 0,-1 0,0 0,1 0,-1 0,1 1,-1-1,0 1,0-1,1 1,-1-1,0 1,1 0,59 23,0 25,-58-45,0 1,1-1,0 0,-1 0,1 0,1-1,-1 1,0-1,1 0,0 0,-1-1,1 0,0 1,1-1,-1-1,0 1,0-1,1 0,-1 0,1-1,-1 0,1 0,-1 0,0 0,1-1,-1 0,1 0,0-1,10-7,-1-2,-1 0,0 0,0-2,-1 0,-1 0,0-1,-1 0,0-1,-1-1,-1 1,-1-2,0 1,-1-1,3-11,4-3</inkml:trace>
  <inkml:trace contextRef="#ctx0" brushRef="#br0" timeOffset="27464.824">17985 1501,'106'-110,"-82"79,51-76,-4-3,40-90,-13 24,-78 135,2 0,2 1,2 1,1 1,2 2,2 1,1 1,2 2,0 1,3 1,0 3,2 1,17-8,-24 24,1 1,0 2,1 1,0 1,0 3,0 0,0 2,0 2,3 1,41-1,8-2,177 19,-253-15,0-1,0 1,0 1,-1 0,0 0,0 1,-1 0,1 0,-1 1,-1 0,1 1,-1 0,0 0,-1 0,0 1,0 0,-1 0,0 0,-1 1,0-1,0 1,-1 0,-1 1,1 0,16 258,-20-230,1-16,-31 429,7-197,20-224</inkml:trace>
  <inkml:trace contextRef="#ctx0" brushRef="#br0" timeOffset="28840.282">19550 1388,'6'1,"1"1,-1-1,1 1,-1 0,0 1,0 0,0 0,0 0,0 0,0 1,-1 0,0 0,0 1,0-1,0 1,-1 0,0 1,0-1,0 1,-1-1,0 1,1 2,0-1,0 0,0-1,0 0,1 0,0 0,0 0,0-1,1 0,0 0,0 0,0-1,1 0,0 0,-1 0,1-1,3 1,0-6,0 1,0-1,0-1,0 0,0 0,-1-1,1 0,-1-1,0 0,0 0,-1-1,1 0,-1-1,-1 0,1 0,-1-1,-1 1,1-1,4-8,6-3,92-108,-95 102</inkml:trace>
  <inkml:trace contextRef="#ctx0" brushRef="#br0" timeOffset="33829.371">19664 344,'0'0</inkml:trace>
  <inkml:trace contextRef="#ctx0" brushRef="#br0" timeOffset="34314.993">19664 344,'7'-4,"23"-1,17-3,0-1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2T22:58:12.7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2T23:16:13.8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2T23:16:13.8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2T23:16:13.8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0,'-1'0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2T23:16:13.8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2T22:57:57.6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7519,'87'-82,"452"-522,-320 368,81-89,13 15,33-4,39 26,12 16,12 19,169-66,83-16,404-131,-35 59,328-52,3547-943,-3515 946,-768 211,149-43,-18 69,-582 180,1 7,2 8,66 3,-73 5,302-44,-234 20,-205 33</inkml:trace>
  <inkml:trace contextRef="#ctx0" brushRef="#br0" timeOffset="2563.821">1566 35,'263'191,"-218"-163,532 298,206 66,-669-336,1442 652,255 126,443 358,-745-325,380 207,-1070-671,90-7,-892-389,222 92,-5 10,201 128,-115-74,-299-153,-3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2T22:58:11.1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2T22:58:11.7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2T22:58:12.2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0,'-1'0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2T22:58:12.7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2T22:58:11.1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2T22:58:11.7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2T22:58:12.2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0,'-1'0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713"/>
          </a:xfrm>
          <a:prstGeom prst="rect">
            <a:avLst/>
          </a:prstGeom>
        </p:spPr>
        <p:txBody>
          <a:bodyPr vert="horz" lIns="93174" tIns="46587" rIns="93174" bIns="46587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3713"/>
          </a:xfrm>
          <a:prstGeom prst="rect">
            <a:avLst/>
          </a:prstGeom>
        </p:spPr>
        <p:txBody>
          <a:bodyPr vert="horz" lIns="93174" tIns="46587" rIns="93174" bIns="46587" rtlCol="0"/>
          <a:lstStyle>
            <a:lvl1pPr algn="r">
              <a:defRPr sz="1200"/>
            </a:lvl1pPr>
          </a:lstStyle>
          <a:p>
            <a:fld id="{906FD2B2-1F63-47DE-812F-31F51145E81B}" type="datetimeFigureOut">
              <a:rPr lang="zh-TW" altLang="en-US" smtClean="0"/>
              <a:pPr/>
              <a:t>2023/11/23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4" tIns="46587" rIns="93174" bIns="46587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3174" tIns="46587" rIns="93174" bIns="46587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3174" tIns="46587" rIns="93174" bIns="46587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3174" tIns="46587" rIns="93174" bIns="46587" rtlCol="0" anchor="b"/>
          <a:lstStyle>
            <a:lvl1pPr algn="r">
              <a:defRPr sz="1200"/>
            </a:lvl1pPr>
          </a:lstStyle>
          <a:p>
            <a:fld id="{C9BDA2D7-307D-4608-850F-618728A36A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BDA2D7-307D-4608-850F-618728A36ADE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480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BDA2D7-307D-4608-850F-618728A36AD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042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9 10 15 24 29 30 60 75 89 90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BDA2D7-307D-4608-850F-618728A36AD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41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BDA2D7-307D-4608-850F-618728A36AD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88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Information System, UKRIDA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SIWP1001 - Searching Algorithms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00610-6A53-4FB0-BD5F-123155EE764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8453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Information System, UKRIDA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SIWP1001 - Searching Algorithms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00610-6A53-4FB0-BD5F-123155EE764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099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Information System, UKRIDA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SIWP1001 - Searching Algorithms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00610-6A53-4FB0-BD5F-123155EE764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7169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Information System, UKRIDA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SIWP1001 - Searching Algorithms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00610-6A53-4FB0-BD5F-123155EE764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7434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Information System, UKRIDA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SIWP1001 - Searching Algorithms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00610-6A53-4FB0-BD5F-123155EE764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4447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Information System, UKRIDA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SIWP1001 - Searching Algorithms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00610-6A53-4FB0-BD5F-123155EE764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919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Information System, UKRIDA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SIWP1001 - Searching Algorithms</a:t>
            </a:r>
            <a:endParaRPr lang="en-US" altLang="zh-TW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00610-6A53-4FB0-BD5F-123155EE764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407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Information System, UKRIDA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SIWP1001 - Searching Algorithms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00610-6A53-4FB0-BD5F-123155EE764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466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Information System, UKRIDA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SIWP1001 - Searching Algorithms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00610-6A53-4FB0-BD5F-123155EE764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842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Information System, UKRIDA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SIWP1001 - Searching Algorithms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00610-6A53-4FB0-BD5F-123155EE764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0638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Information System, UKRIDA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SIWP1001 - Searching Algorithms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00610-6A53-4FB0-BD5F-123155EE764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060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Information System, UKRIDA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SIWP1001 - Searching Algorithms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100610-6A53-4FB0-BD5F-123155EE764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4099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3.png"/><Relationship Id="rId7" Type="http://schemas.openxmlformats.org/officeDocument/2006/relationships/customXml" Target="../ink/ink5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4.png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customXml" Target="../ink/ink13.xml"/><Relationship Id="rId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zh-TW" sz="7200" i="1" dirty="0"/>
              <a:t> Searching </a:t>
            </a:r>
            <a:r>
              <a:rPr lang="en-US" altLang="zh-TW" sz="7200" dirty="0"/>
              <a:t>Algorithms</a:t>
            </a:r>
            <a:br>
              <a:rPr lang="en-US" altLang="zh-TW" sz="7200" dirty="0"/>
            </a:br>
            <a:endParaRPr lang="zh-TW" altLang="en-US" sz="7200" i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pPr defTabSz="914400"/>
            <a:r>
              <a:rPr lang="en-US" altLang="zh-TW" sz="2600"/>
              <a:t>Hendrik Tampubolon, Ph.D. , Information System, UKRIDA</a:t>
            </a:r>
            <a:endParaRPr lang="zh-TW" altLang="en-US" sz="26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424B2-69AD-4D66-AFBD-5385047A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163" y="6356350"/>
            <a:ext cx="116603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zh-TW" sz="900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 System, UKRIDA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EB3B6-D038-420B-9035-21DCB845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SIWP1001 - Searching Algorithms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F3100610-6A53-4FB0-BD5F-123155EE7648}" type="slidenum">
              <a:rPr lang="en-US" altLang="zh-TW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1</a:t>
            </a:fld>
            <a:endParaRPr lang="en-US" altLang="zh-TW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D03A-10E0-4B66-BB54-120C9E05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Searching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686C5-1AA7-4267-87E7-56DA8F749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Linear Search</a:t>
            </a:r>
          </a:p>
          <a:p>
            <a:r>
              <a:rPr lang="en-US" dirty="0"/>
              <a:t>Sentinel Linear Search</a:t>
            </a:r>
          </a:p>
          <a:p>
            <a:r>
              <a:rPr lang="en-US" dirty="0"/>
              <a:t>Binary Search</a:t>
            </a:r>
          </a:p>
          <a:p>
            <a:r>
              <a:rPr lang="en-US" dirty="0"/>
              <a:t>Meta Binary Search | One-Sided Binary Search</a:t>
            </a:r>
          </a:p>
          <a:p>
            <a:r>
              <a:rPr lang="en-US" dirty="0"/>
              <a:t>Ternary Search</a:t>
            </a:r>
          </a:p>
          <a:p>
            <a:r>
              <a:rPr lang="en-US" dirty="0"/>
              <a:t>Jump Search</a:t>
            </a:r>
          </a:p>
          <a:p>
            <a:r>
              <a:rPr lang="en-US" dirty="0"/>
              <a:t>Interpolation Search</a:t>
            </a:r>
          </a:p>
          <a:p>
            <a:r>
              <a:rPr lang="en-US" dirty="0"/>
              <a:t>Exponential Search</a:t>
            </a:r>
          </a:p>
          <a:p>
            <a:r>
              <a:rPr lang="en-US" dirty="0"/>
              <a:t>Fibonacci Search</a:t>
            </a:r>
          </a:p>
          <a:p>
            <a:r>
              <a:rPr lang="en-US" dirty="0"/>
              <a:t>The Ubiquitous Binary 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95F60-CC84-4030-AA2A-B2908A06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altLang="zh-TW"/>
              <a:t>Information System, UKRIDA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6AE3C-40B9-4492-8CC4-AE65349B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altLang="zh-TW"/>
              <a:t>SIWP1001 - Searching Algorithms</a:t>
            </a:r>
            <a:endParaRPr lang="en-US" altLang="zh-TW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B7ABF-F27D-4B82-B614-6DE42E77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F3100610-6A53-4FB0-BD5F-123155EE7648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3362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98FA9-0271-419D-AAA8-7DD383B4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zh-TW" sz="5400" i="1" dirty="0"/>
              <a:t>Searching </a:t>
            </a:r>
            <a:r>
              <a:rPr lang="en-US" altLang="zh-TW" sz="5400" dirty="0"/>
              <a:t>Algorithms?</a:t>
            </a:r>
            <a:endParaRPr lang="en-US" sz="5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6D1C8-0819-49D2-A7BA-CDD2859E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TW"/>
              <a:t>Information System, UKRIDA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34A1C-BFBF-44FA-AC2E-6A5D8170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TW"/>
              <a:t>SIWP1001 - Searching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1FFC0-1A47-4B58-B618-7CBD8B1F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F3100610-6A53-4FB0-BD5F-123155EE7648}" type="slidenum">
              <a:rPr lang="en-US" altLang="zh-TW" smtClean="0"/>
              <a:pPr>
                <a:spcAft>
                  <a:spcPts val="600"/>
                </a:spcAft>
                <a:defRPr/>
              </a:pPr>
              <a:t>2</a:t>
            </a:fld>
            <a:endParaRPr lang="en-US" altLang="zh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5B0A7-2B61-4A8E-B82D-C698D26C5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search operation</a:t>
            </a:r>
          </a:p>
          <a:p>
            <a:pPr lvl="1"/>
            <a:r>
              <a:rPr lang="en-US" dirty="0"/>
              <a:t>Sequential Search </a:t>
            </a:r>
          </a:p>
          <a:p>
            <a:pPr lvl="2"/>
            <a:r>
              <a:rPr lang="en-US" dirty="0" err="1"/>
              <a:t>Contohnya</a:t>
            </a:r>
            <a:r>
              <a:rPr lang="en-US" dirty="0"/>
              <a:t>: Linear Search</a:t>
            </a:r>
          </a:p>
          <a:p>
            <a:pPr lvl="1"/>
            <a:r>
              <a:rPr lang="en-US" dirty="0"/>
              <a:t>Interval Search</a:t>
            </a:r>
          </a:p>
          <a:p>
            <a:pPr lvl="2"/>
            <a:r>
              <a:rPr lang="en-US" dirty="0" err="1"/>
              <a:t>Contohnya</a:t>
            </a:r>
            <a:r>
              <a:rPr lang="en-US" dirty="0"/>
              <a:t>: Binary Search</a:t>
            </a:r>
          </a:p>
        </p:txBody>
      </p:sp>
    </p:spTree>
    <p:extLst>
      <p:ext uri="{BB962C8B-B14F-4D97-AF65-F5344CB8AC3E}">
        <p14:creationId xmlns:p14="http://schemas.microsoft.com/office/powerpoint/2010/main" val="1853534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70FA-2BFD-47A7-9204-4B11A836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67DEC-8F42-4980-8164-60F2F456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Information System, UKRIDA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C1257-6C0C-40ED-950F-0D7732A8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SIWP1001 - Searching Algorithms</a:t>
            </a:r>
            <a:endParaRPr lang="en-US" altLang="zh-TW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780FA-D7F3-4991-9F8F-F6EA7956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00610-6A53-4FB0-BD5F-123155EE7648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784E3D-FF0C-487E-BFFD-18F951DDD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List or Array </a:t>
            </a:r>
            <a:r>
              <a:rPr lang="en-US" b="1" dirty="0"/>
              <a:t>A [10,9,15,90,24,30,29,89,60,75]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Find me 60? (Cari </a:t>
            </a:r>
            <a:r>
              <a:rPr lang="en-US" dirty="0" err="1"/>
              <a:t>angka</a:t>
            </a:r>
            <a:r>
              <a:rPr lang="en-US" dirty="0"/>
              <a:t> 60 di </a:t>
            </a:r>
            <a:r>
              <a:rPr lang="en-US" dirty="0" err="1"/>
              <a:t>dalam</a:t>
            </a:r>
            <a:r>
              <a:rPr lang="en-US" dirty="0"/>
              <a:t> A)</a:t>
            </a:r>
          </a:p>
          <a:p>
            <a:r>
              <a:rPr lang="en-US" dirty="0"/>
              <a:t>How Linear Search Solve it?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BBB70A68-BED4-442D-B913-99846AD49F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8542545"/>
              </p:ext>
            </p:extLst>
          </p:nvPr>
        </p:nvGraphicFramePr>
        <p:xfrm>
          <a:off x="1055440" y="2492896"/>
          <a:ext cx="806490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90">
                  <a:extLst>
                    <a:ext uri="{9D8B030D-6E8A-4147-A177-3AD203B41FA5}">
                      <a16:colId xmlns:a16="http://schemas.microsoft.com/office/drawing/2014/main" val="423805687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3136647615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1922294419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604508007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1213353749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1880965198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498476472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777414934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396309046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15680232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/>
                        <a:t> 10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marL="129617" marR="129617"/>
                </a:tc>
                <a:extLst>
                  <a:ext uri="{0D108BD9-81ED-4DB2-BD59-A6C34878D82A}">
                    <a16:rowId xmlns:a16="http://schemas.microsoft.com/office/drawing/2014/main" val="3049732984"/>
                  </a:ext>
                </a:extLst>
              </a:tr>
            </a:tbl>
          </a:graphicData>
        </a:graphic>
      </p:graphicFrame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5CB37E0F-B708-490D-A437-77ED8D5C0E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305723"/>
              </p:ext>
            </p:extLst>
          </p:nvPr>
        </p:nvGraphicFramePr>
        <p:xfrm>
          <a:off x="1059869" y="4335723"/>
          <a:ext cx="806490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90">
                  <a:extLst>
                    <a:ext uri="{9D8B030D-6E8A-4147-A177-3AD203B41FA5}">
                      <a16:colId xmlns:a16="http://schemas.microsoft.com/office/drawing/2014/main" val="423805687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3136647615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1922294419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604508007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1213353749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1880965198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498476472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777414934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396309046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15680232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/>
                        <a:t> 10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marL="129617" marR="129617"/>
                </a:tc>
                <a:extLst>
                  <a:ext uri="{0D108BD9-81ED-4DB2-BD59-A6C34878D82A}">
                    <a16:rowId xmlns:a16="http://schemas.microsoft.com/office/drawing/2014/main" val="304973298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F7434B-DF0E-46D5-A718-5E5A6E653151}"/>
              </a:ext>
            </a:extLst>
          </p:cNvPr>
          <p:cNvCxnSpPr/>
          <p:nvPr/>
        </p:nvCxnSpPr>
        <p:spPr>
          <a:xfrm flipH="1">
            <a:off x="7824192" y="3592215"/>
            <a:ext cx="1080120" cy="74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7C6F94-4174-4CAA-A8BC-9ED60F910347}"/>
              </a:ext>
            </a:extLst>
          </p:cNvPr>
          <p:cNvSpPr txBox="1"/>
          <p:nvPr/>
        </p:nvSpPr>
        <p:spPr>
          <a:xfrm>
            <a:off x="8976320" y="3258183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489283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70FA-2BFD-47A7-9204-4B11A836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(cont.)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67DEC-8F42-4980-8164-60F2F456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Information System, UKRIDA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C1257-6C0C-40ED-950F-0D7732A8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SIWP1001 - Searching Algorithms</a:t>
            </a:r>
            <a:endParaRPr lang="en-US" altLang="zh-TW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780FA-D7F3-4991-9F8F-F6EA7956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00610-6A53-4FB0-BD5F-123155EE7648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BF10F24-C8E5-48EB-9867-1D7E4F2B1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639969"/>
              </p:ext>
            </p:extLst>
          </p:nvPr>
        </p:nvGraphicFramePr>
        <p:xfrm>
          <a:off x="1683982" y="1834507"/>
          <a:ext cx="8131720" cy="7643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172">
                  <a:extLst>
                    <a:ext uri="{9D8B030D-6E8A-4147-A177-3AD203B41FA5}">
                      <a16:colId xmlns:a16="http://schemas.microsoft.com/office/drawing/2014/main" val="566382418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24288207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407860950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1025047802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915106811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72254026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441544979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89983854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997115845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1759617096"/>
                    </a:ext>
                  </a:extLst>
                </a:gridCol>
              </a:tblGrid>
              <a:tr h="3821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5976340"/>
                  </a:ext>
                </a:extLst>
              </a:tr>
              <a:tr h="3821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10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0601277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2E5B0285-044C-4B1B-B157-FB766BB70C8A}"/>
              </a:ext>
            </a:extLst>
          </p:cNvPr>
          <p:cNvGrpSpPr/>
          <p:nvPr/>
        </p:nvGrpSpPr>
        <p:grpSpPr>
          <a:xfrm>
            <a:off x="1583557" y="2656177"/>
            <a:ext cx="934714" cy="705555"/>
            <a:chOff x="1385525" y="3139245"/>
            <a:chExt cx="1051635" cy="793811"/>
          </a:xfrm>
        </p:grpSpPr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CB8F83FB-00FF-45A5-84F3-2E49BA3F80D5}"/>
                </a:ext>
              </a:extLst>
            </p:cNvPr>
            <p:cNvSpPr/>
            <p:nvPr/>
          </p:nvSpPr>
          <p:spPr>
            <a:xfrm>
              <a:off x="1847528" y="3573016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0079EF-1268-4113-9E33-1763F6E5B100}"/>
                </a:ext>
              </a:extLst>
            </p:cNvPr>
            <p:cNvSpPr txBox="1"/>
            <p:nvPr/>
          </p:nvSpPr>
          <p:spPr>
            <a:xfrm>
              <a:off x="1385525" y="3139245"/>
              <a:ext cx="1051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Target 60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BEDB520-978D-4045-BE49-B8689017D4A9}"/>
              </a:ext>
            </a:extLst>
          </p:cNvPr>
          <p:cNvSpPr txBox="1"/>
          <p:nvPr/>
        </p:nvSpPr>
        <p:spPr>
          <a:xfrm>
            <a:off x="577838" y="1804095"/>
            <a:ext cx="981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Indexing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F77B9559-0251-4A0C-BF20-55C9B1555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45512"/>
              </p:ext>
            </p:extLst>
          </p:nvPr>
        </p:nvGraphicFramePr>
        <p:xfrm>
          <a:off x="1755587" y="3393054"/>
          <a:ext cx="8131720" cy="7643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172">
                  <a:extLst>
                    <a:ext uri="{9D8B030D-6E8A-4147-A177-3AD203B41FA5}">
                      <a16:colId xmlns:a16="http://schemas.microsoft.com/office/drawing/2014/main" val="566382418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24288207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407860950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1025047802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915106811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72254026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441544979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89983854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997115845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1759617096"/>
                    </a:ext>
                  </a:extLst>
                </a:gridCol>
              </a:tblGrid>
              <a:tr h="3821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5976340"/>
                  </a:ext>
                </a:extLst>
              </a:tr>
              <a:tr h="3821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10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0601277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22982D4F-221A-4B63-B347-C6F8BAF87A34}"/>
              </a:ext>
            </a:extLst>
          </p:cNvPr>
          <p:cNvSpPr txBox="1"/>
          <p:nvPr/>
        </p:nvSpPr>
        <p:spPr>
          <a:xfrm>
            <a:off x="173231" y="3543732"/>
            <a:ext cx="158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from A[0]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E31377-630C-48A7-93E7-0F0214913FDD}"/>
              </a:ext>
            </a:extLst>
          </p:cNvPr>
          <p:cNvSpPr txBox="1"/>
          <p:nvPr/>
        </p:nvSpPr>
        <p:spPr>
          <a:xfrm>
            <a:off x="173231" y="4710721"/>
            <a:ext cx="2284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is A[</a:t>
            </a:r>
            <a:r>
              <a:rPr lang="en-US" dirty="0" err="1"/>
              <a:t>i</a:t>
            </a:r>
            <a:r>
              <a:rPr lang="en-US" dirty="0"/>
              <a:t>] = Target ?</a:t>
            </a:r>
          </a:p>
          <a:p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D4A4C39A-AC0A-41F3-B888-485772916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749680"/>
              </p:ext>
            </p:extLst>
          </p:nvPr>
        </p:nvGraphicFramePr>
        <p:xfrm>
          <a:off x="2724798" y="4874702"/>
          <a:ext cx="8131720" cy="7643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172">
                  <a:extLst>
                    <a:ext uri="{9D8B030D-6E8A-4147-A177-3AD203B41FA5}">
                      <a16:colId xmlns:a16="http://schemas.microsoft.com/office/drawing/2014/main" val="566382418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24288207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407860950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1025047802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915106811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72254026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441544979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89983854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997115845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1759617096"/>
                    </a:ext>
                  </a:extLst>
                </a:gridCol>
              </a:tblGrid>
              <a:tr h="3821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5976340"/>
                  </a:ext>
                </a:extLst>
              </a:tr>
              <a:tr h="3821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10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0601277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85D82498-5C70-4867-8C2F-C1EA37711734}"/>
              </a:ext>
            </a:extLst>
          </p:cNvPr>
          <p:cNvGrpSpPr/>
          <p:nvPr/>
        </p:nvGrpSpPr>
        <p:grpSpPr>
          <a:xfrm>
            <a:off x="2553480" y="4198568"/>
            <a:ext cx="934714" cy="705555"/>
            <a:chOff x="1385525" y="3139245"/>
            <a:chExt cx="1051635" cy="793811"/>
          </a:xfrm>
        </p:grpSpPr>
        <p:sp>
          <p:nvSpPr>
            <p:cNvPr id="48" name="Arrow: Down 47">
              <a:extLst>
                <a:ext uri="{FF2B5EF4-FFF2-40B4-BE49-F238E27FC236}">
                  <a16:creationId xmlns:a16="http://schemas.microsoft.com/office/drawing/2014/main" id="{0D39A21E-39B4-4A10-B2DA-F1C3C236876C}"/>
                </a:ext>
              </a:extLst>
            </p:cNvPr>
            <p:cNvSpPr/>
            <p:nvPr/>
          </p:nvSpPr>
          <p:spPr>
            <a:xfrm>
              <a:off x="1847528" y="3573016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F653BD9-AB54-4A4F-A15F-1B7B13406F16}"/>
                </a:ext>
              </a:extLst>
            </p:cNvPr>
            <p:cNvSpPr txBox="1"/>
            <p:nvPr/>
          </p:nvSpPr>
          <p:spPr>
            <a:xfrm>
              <a:off x="1385525" y="3139245"/>
              <a:ext cx="1051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Target 60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D9D09BB-CA72-4CE0-A538-C9A51EE3E887}"/>
                  </a:ext>
                </a:extLst>
              </p14:cNvPr>
              <p14:cNvContentPartPr/>
              <p14:nvPr/>
            </p14:nvContentPartPr>
            <p14:xfrm>
              <a:off x="3395983" y="4317287"/>
              <a:ext cx="7229880" cy="6480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D9D09BB-CA72-4CE0-A538-C9A51EE3E8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7343" y="4308647"/>
                <a:ext cx="7247520" cy="66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9239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remove" nodeType="click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2356 0.03379 L 0.02356 0.03379 C 0.02552 0.02893 0.02708 0.02453 0.02955 0.02083 C 0.02981 0.02037 0.03359 0.01528 0.03424 0.01481 C 0.03724 0.0125 0.03632 0.01481 0.03893 0.0125 C 0.03958 0.0118 0.04023 0.01065 0.04088 0.00995 C 0.04192 0.00926 0.04492 0.00717 0.04635 0.00648 C 0.04713 0.00602 0.04804 0.00578 0.04895 0.00532 C 0.05377 0.00278 0.04752 0.00532 0.05429 0.00301 C 0.05625 0.0037 0.05924 0.0044 0.06106 0.00648 C 0.06172 0.0074 0.06185 0.00903 0.06237 0.00995 C 0.06367 0.0125 0.0651 0.01481 0.0664 0.01713 C 0.06705 0.01828 0.06783 0.01944 0.06836 0.02083 C 0.06888 0.02199 0.0694 0.02315 0.06979 0.0243 C 0.07005 0.02546 0.07005 0.02685 0.07044 0.02801 C 0.07252 0.03356 0.07239 0.0294 0.07239 0.03264 L 0.07239 0.03264 C 0.07395 0.03032 0.07565 0.02801 0.07708 0.02546 C 0.07864 0.02268 0.07851 0.02037 0.07981 0.01713 C 0.08033 0.01574 0.08112 0.01481 0.08177 0.01365 C 0.08645 0.0037 0.07929 0.0169 0.08515 0.00648 C 0.08541 0.00532 0.08528 0.00393 0.0858 0.00301 C 0.08593 0.00254 0.08984 -0.00255 0.09049 -0.00301 C 0.09179 -0.00417 0.09323 -0.0044 0.09453 -0.00533 C 0.09544 -0.00625 0.09622 -0.00718 0.09713 -0.00787 C 0.09843 -0.0088 0.10117 -0.01019 0.10117 -0.01019 C 0.10364 -0.00972 0.10625 -0.01042 0.10859 -0.00903 C 0.10989 -0.00834 0.1108 -0.00579 0.11198 -0.00417 C 0.11393 -0.00185 0.11627 -0.00023 0.11797 0.00301 C 0.12487 0.01528 0.11549 -0.00116 0.122 0.00879 C 0.12291 0.01041 0.12369 0.01203 0.12461 0.01365 C 0.12513 0.01528 0.12552 0.01666 0.12604 0.01828 C 0.1263 0.01944 0.12643 0.02083 0.12669 0.02199 C 0.12708 0.02361 0.1276 0.025 0.12799 0.02662 C 0.12851 0.02893 0.12851 0.03171 0.12929 0.03379 L 0.13203 0.04097 L 0.13138 0.04213 C 0.13385 0.03865 0.13619 0.03472 0.13867 0.03148 C 0.13945 0.03032 0.14062 0.03032 0.1414 0.02916 C 0.14544 0.02315 0.13997 0.02708 0.14479 0.0243 C 0.14544 0.02315 0.14596 0.02176 0.14674 0.02083 C 0.14726 0.02014 0.14817 0.02037 0.14869 0.01967 C 0.15533 0.01041 0.15 0.01365 0.15547 0.01134 L 0.1595 0.00648 C 0.16015 0.00578 0.16067 0.00463 0.16145 0.00416 C 0.16276 0.00324 0.16406 0.00231 0.16549 0.00162 C 0.1664 0.00139 0.16731 0.00115 0.16823 0.00046 C 0.16914 2.59259E-6 0.16992 -0.00116 0.17083 -0.00185 C 0.17734 -0.00139 0.18385 -0.00139 0.19023 -0.0007 C 0.19101 -0.0007 0.19166 -0.00023 0.19231 0.00046 C 0.19336 0.00185 0.19401 0.00393 0.19492 0.00532 C 0.19622 0.00717 0.19778 0.0081 0.19895 0.00995 C 0.20039 0.01227 0.20299 0.01713 0.20299 0.01713 C 0.20677 0.03078 0.20182 0.01481 0.20638 0.0243 C 0.20859 0.02893 0.2082 0.03102 0.20963 0.03634 C 0.21054 0.03912 0.21198 0.04282 0.21302 0.04583 C 0.21328 0.04699 0.2138 0.04815 0.21367 0.0493 C 0.21315 0.05532 0.21054 0.05231 0.20833 0.05162 C 0.21067 0.0449 0.21119 0.0412 0.2151 0.0375 C 0.21588 0.03657 0.21679 0.03657 0.2177 0.03634 C 0.22174 0.03148 0.21744 0.03588 0.22239 0.03264 C 0.2233 0.03194 0.22422 0.03102 0.22513 0.03032 C 0.22578 0.02986 0.22643 0.0294 0.22708 0.02916 C 0.22864 0.02639 0.22994 0.02291 0.23177 0.02083 L 0.2358 0.01597 C 0.23645 0.01528 0.23711 0.01435 0.23776 0.01365 C 0.23867 0.0125 0.23958 0.01111 0.24049 0.00995 C 0.24218 0.00833 0.24414 0.00717 0.24583 0.00532 C 0.24817 0.00254 0.25247 -0.00301 0.2552 -0.00417 L 0.25794 -0.00533 C 0.25846 -0.00625 0.26198 -0.01042 0.26263 -0.01019 C 0.2638 -0.00972 0.26432 -0.00695 0.26523 -0.00533 C 0.26614 -0.00232 0.26731 0.00069 0.26797 0.00416 C 0.26836 0.00648 0.26875 0.00879 0.26927 0.01134 C 0.27018 0.01504 0.2707 0.01643 0.272 0.01967 C 0.27252 0.02268 0.27291 0.02453 0.2733 0.02801 C 0.27356 0.03055 0.27369 0.03356 0.27395 0.03634 C 0.27435 0.04051 0.27487 0.0449 0.27526 0.0493 C 0.27669 0.04699 0.27825 0.0449 0.27929 0.04213 C 0.28138 0.0368 0.28007 0.03958 0.28333 0.03379 C 0.28359 0.03217 0.28359 0.03055 0.28398 0.02916 C 0.2845 0.02754 0.28541 0.02685 0.28606 0.02546 C 0.28658 0.0243 0.28685 0.02315 0.28737 0.02199 C 0.28893 0.01805 0.29127 0.0125 0.29336 0.00995 L 0.29739 0.00532 C 0.29804 0.0044 0.29856 0.00324 0.29948 0.00301 C 0.30169 0.00208 0.3039 0.00185 0.30612 0.00046 C 0.30794 -0.00047 0.3108 -0.00255 0.31276 -0.00301 C 0.31562 -0.00394 0.32226 -0.0051 0.32487 -0.00533 C 0.32604 -0.0051 0.32721 -0.0051 0.32825 -0.00417 C 0.32903 -0.00347 0.32942 -0.00162 0.3302 -0.0007 C 0.33086 2.59259E-6 0.33151 0.00023 0.33229 0.00046 C 0.33346 0.00254 0.33606 0.00648 0.33698 0.00995 C 0.33945 0.02083 0.33554 0.00949 0.33893 0.01828 C 0.33919 0.0199 0.33945 0.02153 0.33958 0.02315 C 0.34036 0.02986 0.34023 0.02916 0.34088 0.03634 C 0.34114 0.03819 0.3414 0.04028 0.34166 0.04213 C 0.34244 0.03912 0.34283 0.03518 0.34427 0.03264 C 0.34661 0.02847 0.34635 0.0294 0.3483 0.0243 C 0.34922 0.02199 0.35013 0.01967 0.35104 0.01713 C 0.35143 0.01597 0.35182 0.01481 0.35234 0.01365 C 0.35299 0.01203 0.35364 0.01041 0.35429 0.00879 C 0.35846 0.00069 0.35729 0.00301 0.36172 -0.00185 C 0.36471 -0.0051 0.36263 -0.00371 0.36575 -0.00533 C 0.36744 -0.00741 0.36836 -0.0088 0.37044 -0.01019 C 0.37239 -0.01158 0.37643 -0.01366 0.37643 -0.01366 C 0.37929 -0.01297 0.38229 -0.01297 0.38515 -0.01135 C 0.38672 -0.01042 0.38776 -0.0081 0.38919 -0.00672 C 0.39283 -0.00278 0.39075 -0.00602 0.39388 -0.00185 C 0.39492 -0.00023 0.39609 0.00115 0.39713 0.00301 C 0.39908 0.00602 0.4026 0.0125 0.4026 0.0125 C 0.40429 0.01921 0.40599 0.02592 0.40794 0.03264 C 0.4082 0.03403 0.40911 0.03472 0.40924 0.03634 C 0.40976 0.04328 0.40963 0.05046 0.40989 0.05764 C 0.41588 0.04977 0.41341 0.05278 0.41731 0.04815 C 0.42057 0.03935 0.41627 0.05023 0.42057 0.04097 C 0.42109 0.03981 0.42148 0.03842 0.422 0.0375 C 0.42252 0.03611 0.42343 0.03518 0.42395 0.03379 C 0.425 0.03148 0.42578 0.02916 0.42669 0.02662 L 0.42929 0.01967 C 0.42981 0.01828 0.43007 0.0169 0.43073 0.01597 L 0.43463 0.00879 C 0.43541 0.00764 0.43619 0.00671 0.43672 0.00532 C 0.4375 0.00301 0.43867 -0.00047 0.4401 -0.00185 C 0.44088 -0.00278 0.44179 -0.00255 0.4427 -0.00301 C 0.44791 -0.00255 0.45299 -0.00278 0.45807 -0.00185 C 0.4595 -0.00162 0.46211 0.00046 0.46211 0.00046 C 0.46653 0.00578 0.46158 -0.00047 0.46614 0.00648 C 0.47057 0.01319 0.46731 0.00648 0.47083 0.01481 C 0.47369 0.02986 0.46901 0.00578 0.47291 0.02199 C 0.47317 0.02338 0.4733 0.02523 0.47356 0.02662 C 0.47395 0.02916 0.47461 0.03148 0.47487 0.03379 C 0.4763 0.0493 0.47539 0.04352 0.47682 0.05162 C 0.47734 0.05023 0.47773 0.04838 0.47825 0.04699 C 0.47864 0.0456 0.47916 0.04467 0.47955 0.04328 C 0.47981 0.04236 0.47994 0.04097 0.4802 0.03981 C 0.4806 0.03773 0.48112 0.03588 0.48151 0.03379 C 0.48203 0.03217 0.48255 0.03078 0.48294 0.02916 C 0.48385 0.02523 0.48359 0.02407 0.48424 0.01967 C 0.48528 0.01203 0.48437 0.0199 0.48619 0.0125 C 0.48685 0.01018 0.48685 0.0074 0.48763 0.00532 C 0.48802 0.00416 0.48841 0.00278 0.48893 0.00162 C 0.48984 -0.00023 0.49153 -0.00324 0.49297 -0.00417 C 0.49375 -0.00486 0.49479 -0.0051 0.49557 -0.00533 C 0.49648 -0.00672 0.49726 -0.00834 0.4983 -0.00903 C 0.5 -0.00996 0.50182 -0.01019 0.50364 -0.01019 C 0.51041 -0.01019 0.51705 -0.00949 0.52369 -0.00903 C 0.52448 -0.0081 0.525 -0.00718 0.52578 -0.00672 C 0.52643 -0.00602 0.52708 -0.00602 0.52773 -0.00533 C 0.52864 -0.00463 0.52955 -0.00394 0.53047 -0.00301 C 0.53086 -0.00185 0.53138 -0.0007 0.53177 0.00046 C 0.53203 0.00115 0.53359 0.0081 0.53385 0.00995 C 0.53411 0.0125 0.53424 0.01481 0.5345 0.01713 C 0.53463 0.02477 0.53398 0.03264 0.53515 0.03981 C 0.53541 0.04143 0.53724 0.03889 0.53776 0.0375 C 0.53841 0.03611 0.53802 0.03403 0.53854 0.03264 C 0.53893 0.03078 0.53997 0.02963 0.54049 0.02801 C 0.54101 0.02592 0.54127 0.02384 0.54179 0.02199 C 0.54257 0.01944 0.54453 0.01481 0.54453 0.01481 C 0.5457 0.00856 0.5444 0.01365 0.54713 0.00764 C 0.54765 0.00648 0.54791 0.00509 0.54856 0.00416 C 0.55 0.00162 0.55078 0.00162 0.5526 0.00046 C 0.55364 -0.00023 0.55481 -0.00116 0.55586 -0.00185 C 0.5595 -0.00417 0.55937 -0.00394 0.56263 -0.00533 C 0.56888 -0.0051 0.57513 -0.00533 0.58138 -0.00417 C 0.58229 -0.00417 0.58307 -0.00255 0.58398 -0.00185 C 0.58463 -0.00139 0.58541 -0.00116 0.58606 -0.0007 C 0.58672 0.00023 0.58737 0.00092 0.58802 0.00162 C 0.59049 0.00416 0.59257 0.00486 0.59479 0.00879 C 0.59609 0.01134 0.59765 0.01319 0.59869 0.01597 C 0.6013 0.02199 0.60013 0.01921 0.60208 0.0243 C 0.60312 0.03148 0.60208 0.02708 0.60481 0.03379 C 0.60573 0.03611 0.60742 0.04097 0.60742 0.04097 C 0.60872 0.05 0.60807 0.04421 0.60807 0.05879 L 0.02291 0.06134 " pathEditMode="relative" ptsTypes="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7D4D-C957-450F-A9B4-528AE48D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1D2D-E74B-4F3C-A8CF-9D8694EFF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Prasyarat</a:t>
            </a:r>
            <a:r>
              <a:rPr lang="en-US" dirty="0"/>
              <a:t> Binary Search</a:t>
            </a:r>
          </a:p>
          <a:p>
            <a:pPr lvl="1"/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pada data structure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 (Sorted)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reduce the time complexity to O(log N)</a:t>
            </a:r>
          </a:p>
          <a:p>
            <a:r>
              <a:rPr lang="en-US" dirty="0"/>
              <a:t>Cara </a:t>
            </a:r>
            <a:r>
              <a:rPr lang="en-US" dirty="0" err="1"/>
              <a:t>kerjanya</a:t>
            </a:r>
            <a:endParaRPr lang="en-US" dirty="0"/>
          </a:p>
          <a:p>
            <a:pPr lvl="1"/>
            <a:r>
              <a:rPr lang="en-US" dirty="0"/>
              <a:t>Divide the search space into two halves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B5AA-4E2F-4EBB-B9B7-84DDC8DDD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Information System, UKRIDA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28B32-2385-4781-B74B-828D8383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SIWP1001 - Searching Algorithms</a:t>
            </a:r>
            <a:endParaRPr lang="en-US" altLang="zh-TW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D82ED-C794-4815-B809-6E402C11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00610-6A53-4FB0-BD5F-123155EE7648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3E73F9-94E9-4A25-873E-2E35FDBF4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4516211"/>
            <a:ext cx="5682952" cy="175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98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7D4D-C957-450F-A9B4-528AE48D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(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1D2D-E74B-4F3C-A8CF-9D8694EFF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Divide the search space into two halves </a:t>
            </a:r>
          </a:p>
          <a:p>
            <a:pPr lvl="1"/>
            <a:r>
              <a:rPr lang="en-US" dirty="0"/>
              <a:t>Compare the middle element of the search space with the key. </a:t>
            </a:r>
          </a:p>
          <a:p>
            <a:pPr lvl="1"/>
            <a:r>
              <a:rPr lang="en-US" dirty="0"/>
              <a:t>If the key is found at middle element, the process is terminated.</a:t>
            </a:r>
          </a:p>
          <a:p>
            <a:pPr lvl="1"/>
            <a:r>
              <a:rPr lang="en-US" dirty="0"/>
              <a:t>If the key is not found at middle element, choose which half will be used as the next search space.</a:t>
            </a:r>
          </a:p>
          <a:p>
            <a:pPr lvl="1"/>
            <a:r>
              <a:rPr lang="en-US" dirty="0"/>
              <a:t>If the key is smaller than the middle element, then the left side is used for next search.</a:t>
            </a:r>
          </a:p>
          <a:p>
            <a:pPr lvl="1"/>
            <a:r>
              <a:rPr lang="en-US" dirty="0"/>
              <a:t>If the key is larger than the middle element, then the right side is used for next search.</a:t>
            </a:r>
          </a:p>
          <a:p>
            <a:pPr lvl="1"/>
            <a:r>
              <a:rPr lang="en-US" dirty="0"/>
              <a:t>This process is continued until the key is found or the total search space is exhausted.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B5AA-4E2F-4EBB-B9B7-84DDC8DDD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Information System, UKRIDA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28B32-2385-4781-B74B-828D8383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SIWP1001 - Searching Algorithms</a:t>
            </a:r>
            <a:endParaRPr lang="en-US" altLang="zh-TW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D82ED-C794-4815-B809-6E402C11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00610-6A53-4FB0-BD5F-123155EE7648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53906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70FA-2BFD-47A7-9204-4B11A836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Contohnya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67DEC-8F42-4980-8164-60F2F456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Information System, UKRIDA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C1257-6C0C-40ED-950F-0D7732A8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SIWP1001 - Searching Algorithms</a:t>
            </a:r>
            <a:endParaRPr lang="en-US" altLang="zh-TW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780FA-D7F3-4991-9F8F-F6EA7956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00610-6A53-4FB0-BD5F-123155EE7648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784E3D-FF0C-487E-BFFD-18F951DDD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List or Array </a:t>
            </a:r>
            <a:r>
              <a:rPr lang="en-US" b="1" dirty="0"/>
              <a:t>A [10,9,15,90,24,30,29,89,60,75]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Find me 60? (Cari </a:t>
            </a:r>
            <a:r>
              <a:rPr lang="en-US" dirty="0" err="1"/>
              <a:t>angka</a:t>
            </a:r>
            <a:r>
              <a:rPr lang="en-US" dirty="0"/>
              <a:t> 60 di </a:t>
            </a:r>
            <a:r>
              <a:rPr lang="en-US" dirty="0" err="1"/>
              <a:t>dalam</a:t>
            </a:r>
            <a:r>
              <a:rPr lang="en-US" dirty="0"/>
              <a:t> A)</a:t>
            </a:r>
          </a:p>
          <a:p>
            <a:r>
              <a:rPr lang="en-US" dirty="0"/>
              <a:t>How Binary Search Solve it?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BBB70A68-BED4-442D-B913-99846AD49F55}"/>
              </a:ext>
            </a:extLst>
          </p:cNvPr>
          <p:cNvGraphicFramePr>
            <a:graphicFrameLocks/>
          </p:cNvGraphicFramePr>
          <p:nvPr/>
        </p:nvGraphicFramePr>
        <p:xfrm>
          <a:off x="1055440" y="2492896"/>
          <a:ext cx="806490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90">
                  <a:extLst>
                    <a:ext uri="{9D8B030D-6E8A-4147-A177-3AD203B41FA5}">
                      <a16:colId xmlns:a16="http://schemas.microsoft.com/office/drawing/2014/main" val="423805687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3136647615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1922294419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604508007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1213353749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1880965198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498476472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777414934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396309046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15680232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/>
                        <a:t> 10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marL="129617" marR="129617"/>
                </a:tc>
                <a:extLst>
                  <a:ext uri="{0D108BD9-81ED-4DB2-BD59-A6C34878D82A}">
                    <a16:rowId xmlns:a16="http://schemas.microsoft.com/office/drawing/2014/main" val="3049732984"/>
                  </a:ext>
                </a:extLst>
              </a:tr>
            </a:tbl>
          </a:graphicData>
        </a:graphic>
      </p:graphicFrame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5CB37E0F-B708-490D-A437-77ED8D5C0E16}"/>
              </a:ext>
            </a:extLst>
          </p:cNvPr>
          <p:cNvGraphicFramePr>
            <a:graphicFrameLocks/>
          </p:cNvGraphicFramePr>
          <p:nvPr/>
        </p:nvGraphicFramePr>
        <p:xfrm>
          <a:off x="1059869" y="4335723"/>
          <a:ext cx="806490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90">
                  <a:extLst>
                    <a:ext uri="{9D8B030D-6E8A-4147-A177-3AD203B41FA5}">
                      <a16:colId xmlns:a16="http://schemas.microsoft.com/office/drawing/2014/main" val="423805687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3136647615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1922294419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604508007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1213353749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1880965198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498476472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777414934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396309046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15680232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/>
                        <a:t> 10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</a:t>
                      </a:r>
                    </a:p>
                  </a:txBody>
                  <a:tcPr marL="129617" marR="1296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marL="129617" marR="129617"/>
                </a:tc>
                <a:extLst>
                  <a:ext uri="{0D108BD9-81ED-4DB2-BD59-A6C34878D82A}">
                    <a16:rowId xmlns:a16="http://schemas.microsoft.com/office/drawing/2014/main" val="304973298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F7434B-DF0E-46D5-A718-5E5A6E653151}"/>
              </a:ext>
            </a:extLst>
          </p:cNvPr>
          <p:cNvCxnSpPr/>
          <p:nvPr/>
        </p:nvCxnSpPr>
        <p:spPr>
          <a:xfrm flipH="1">
            <a:off x="7824192" y="3592215"/>
            <a:ext cx="1080120" cy="74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7C6F94-4174-4CAA-A8BC-9ED60F910347}"/>
              </a:ext>
            </a:extLst>
          </p:cNvPr>
          <p:cNvSpPr txBox="1"/>
          <p:nvPr/>
        </p:nvSpPr>
        <p:spPr>
          <a:xfrm>
            <a:off x="8976320" y="3258183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387F18B-7A20-4F3B-812D-32ECC9733FF0}"/>
                  </a:ext>
                </a:extLst>
              </p14:cNvPr>
              <p14:cNvContentPartPr/>
              <p14:nvPr/>
            </p14:nvContentPartPr>
            <p14:xfrm>
              <a:off x="1901983" y="3481727"/>
              <a:ext cx="6403320" cy="2707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387F18B-7A20-4F3B-812D-32ECC9733F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2983" y="3472727"/>
                <a:ext cx="6420960" cy="27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C0C33FF-1024-41DA-86C3-65E96287BE39}"/>
                  </a:ext>
                </a:extLst>
              </p14:cNvPr>
              <p14:cNvContentPartPr/>
              <p14:nvPr/>
            </p14:nvContentPartPr>
            <p14:xfrm>
              <a:off x="8376583" y="6368207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C0C33FF-1024-41DA-86C3-65E96287BE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67583" y="635920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D574615-8972-4AA1-88C9-59EBC0E02628}"/>
                  </a:ext>
                </a:extLst>
              </p14:cNvPr>
              <p14:cNvContentPartPr/>
              <p14:nvPr/>
            </p14:nvContentPartPr>
            <p14:xfrm>
              <a:off x="6890503" y="5918927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D574615-8972-4AA1-88C9-59EBC0E026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81503" y="590992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2E1E90F-5DB3-49F5-9FEA-A3D89C518BA8}"/>
                  </a:ext>
                </a:extLst>
              </p14:cNvPr>
              <p14:cNvContentPartPr/>
              <p14:nvPr/>
            </p14:nvContentPartPr>
            <p14:xfrm>
              <a:off x="6906703" y="5772047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2E1E90F-5DB3-49F5-9FEA-A3D89C518B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7703" y="57630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FEEEC4E-2671-482E-9AF4-2992A687F0DD}"/>
                  </a:ext>
                </a:extLst>
              </p14:cNvPr>
              <p14:cNvContentPartPr/>
              <p14:nvPr/>
            </p14:nvContentPartPr>
            <p14:xfrm>
              <a:off x="7951783" y="5935127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FEEEC4E-2671-482E-9AF4-2992A687F0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43143" y="592648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7747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70FA-2BFD-47A7-9204-4B11A836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Contohnya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67DEC-8F42-4980-8164-60F2F456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Information System, UKRIDA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C1257-6C0C-40ED-950F-0D7732A8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SIWP1001 - Searching Algorithms</a:t>
            </a:r>
            <a:endParaRPr lang="en-US" altLang="zh-TW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780FA-D7F3-4991-9F8F-F6EA7956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00610-6A53-4FB0-BD5F-123155EE7648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784E3D-FF0C-487E-BFFD-18F951DDD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856"/>
            <a:ext cx="10515600" cy="4763107"/>
          </a:xfrm>
        </p:spPr>
        <p:txBody>
          <a:bodyPr/>
          <a:lstStyle/>
          <a:p>
            <a:r>
              <a:rPr lang="en-US" dirty="0"/>
              <a:t>So how?</a:t>
            </a:r>
          </a:p>
          <a:p>
            <a:r>
              <a:rPr lang="en-US" dirty="0"/>
              <a:t>Must be Sorted </a:t>
            </a:r>
          </a:p>
          <a:p>
            <a:pPr lvl="1"/>
            <a:r>
              <a:rPr lang="en-US" dirty="0"/>
              <a:t>Array </a:t>
            </a:r>
            <a:r>
              <a:rPr lang="en-US" b="1" dirty="0"/>
              <a:t>A [10,9,15,90,24,30,29,89,60,75]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Assuming that array of A is sorted then apply binary search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C0C33FF-1024-41DA-86C3-65E96287BE39}"/>
                  </a:ext>
                </a:extLst>
              </p14:cNvPr>
              <p14:cNvContentPartPr/>
              <p14:nvPr/>
            </p14:nvContentPartPr>
            <p14:xfrm>
              <a:off x="8376583" y="6368207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C0C33FF-1024-41DA-86C3-65E96287BE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7583" y="635920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D574615-8972-4AA1-88C9-59EBC0E02628}"/>
                  </a:ext>
                </a:extLst>
              </p14:cNvPr>
              <p14:cNvContentPartPr/>
              <p14:nvPr/>
            </p14:nvContentPartPr>
            <p14:xfrm>
              <a:off x="6890503" y="5918927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D574615-8972-4AA1-88C9-59EBC0E026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1503" y="590992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2E1E90F-5DB3-49F5-9FEA-A3D89C518BA8}"/>
                  </a:ext>
                </a:extLst>
              </p14:cNvPr>
              <p14:cNvContentPartPr/>
              <p14:nvPr/>
            </p14:nvContentPartPr>
            <p14:xfrm>
              <a:off x="6906703" y="5772047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2E1E90F-5DB3-49F5-9FEA-A3D89C518B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7703" y="57630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FEEEC4E-2671-482E-9AF4-2992A687F0DD}"/>
                  </a:ext>
                </a:extLst>
              </p14:cNvPr>
              <p14:cNvContentPartPr/>
              <p14:nvPr/>
            </p14:nvContentPartPr>
            <p14:xfrm>
              <a:off x="7951783" y="5935127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FEEEC4E-2671-482E-9AF4-2992A687F0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43143" y="5926487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29058A8-D418-46B2-A334-85C93561C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77051"/>
              </p:ext>
            </p:extLst>
          </p:nvPr>
        </p:nvGraphicFramePr>
        <p:xfrm>
          <a:off x="1265508" y="2791177"/>
          <a:ext cx="741114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1114">
                  <a:extLst>
                    <a:ext uri="{9D8B030D-6E8A-4147-A177-3AD203B41FA5}">
                      <a16:colId xmlns:a16="http://schemas.microsoft.com/office/drawing/2014/main" val="566382418"/>
                    </a:ext>
                  </a:extLst>
                </a:gridCol>
                <a:gridCol w="741114">
                  <a:extLst>
                    <a:ext uri="{9D8B030D-6E8A-4147-A177-3AD203B41FA5}">
                      <a16:colId xmlns:a16="http://schemas.microsoft.com/office/drawing/2014/main" val="324288207"/>
                    </a:ext>
                  </a:extLst>
                </a:gridCol>
                <a:gridCol w="741114">
                  <a:extLst>
                    <a:ext uri="{9D8B030D-6E8A-4147-A177-3AD203B41FA5}">
                      <a16:colId xmlns:a16="http://schemas.microsoft.com/office/drawing/2014/main" val="3407860950"/>
                    </a:ext>
                  </a:extLst>
                </a:gridCol>
                <a:gridCol w="741114">
                  <a:extLst>
                    <a:ext uri="{9D8B030D-6E8A-4147-A177-3AD203B41FA5}">
                      <a16:colId xmlns:a16="http://schemas.microsoft.com/office/drawing/2014/main" val="1025047802"/>
                    </a:ext>
                  </a:extLst>
                </a:gridCol>
                <a:gridCol w="741114">
                  <a:extLst>
                    <a:ext uri="{9D8B030D-6E8A-4147-A177-3AD203B41FA5}">
                      <a16:colId xmlns:a16="http://schemas.microsoft.com/office/drawing/2014/main" val="3915106811"/>
                    </a:ext>
                  </a:extLst>
                </a:gridCol>
                <a:gridCol w="741114">
                  <a:extLst>
                    <a:ext uri="{9D8B030D-6E8A-4147-A177-3AD203B41FA5}">
                      <a16:colId xmlns:a16="http://schemas.microsoft.com/office/drawing/2014/main" val="372254026"/>
                    </a:ext>
                  </a:extLst>
                </a:gridCol>
                <a:gridCol w="741114">
                  <a:extLst>
                    <a:ext uri="{9D8B030D-6E8A-4147-A177-3AD203B41FA5}">
                      <a16:colId xmlns:a16="http://schemas.microsoft.com/office/drawing/2014/main" val="3441544979"/>
                    </a:ext>
                  </a:extLst>
                </a:gridCol>
                <a:gridCol w="741114">
                  <a:extLst>
                    <a:ext uri="{9D8B030D-6E8A-4147-A177-3AD203B41FA5}">
                      <a16:colId xmlns:a16="http://schemas.microsoft.com/office/drawing/2014/main" val="89983854"/>
                    </a:ext>
                  </a:extLst>
                </a:gridCol>
                <a:gridCol w="741114">
                  <a:extLst>
                    <a:ext uri="{9D8B030D-6E8A-4147-A177-3AD203B41FA5}">
                      <a16:colId xmlns:a16="http://schemas.microsoft.com/office/drawing/2014/main" val="997115845"/>
                    </a:ext>
                  </a:extLst>
                </a:gridCol>
                <a:gridCol w="741114">
                  <a:extLst>
                    <a:ext uri="{9D8B030D-6E8A-4147-A177-3AD203B41FA5}">
                      <a16:colId xmlns:a16="http://schemas.microsoft.com/office/drawing/2014/main" val="1759617096"/>
                    </a:ext>
                  </a:extLst>
                </a:gridCol>
              </a:tblGrid>
              <a:tr h="276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5976340"/>
                  </a:ext>
                </a:extLst>
              </a:tr>
              <a:tr h="276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060127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B462105-F951-4934-8219-603F3F64D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79381"/>
              </p:ext>
            </p:extLst>
          </p:nvPr>
        </p:nvGraphicFramePr>
        <p:xfrm>
          <a:off x="1271464" y="4963285"/>
          <a:ext cx="8131720" cy="7643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172">
                  <a:extLst>
                    <a:ext uri="{9D8B030D-6E8A-4147-A177-3AD203B41FA5}">
                      <a16:colId xmlns:a16="http://schemas.microsoft.com/office/drawing/2014/main" val="566382418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24288207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407860950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1025047802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915106811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72254026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441544979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89983854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997115845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1759617096"/>
                    </a:ext>
                  </a:extLst>
                </a:gridCol>
              </a:tblGrid>
              <a:tr h="3821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976340"/>
                  </a:ext>
                </a:extLst>
              </a:tr>
              <a:tr h="3821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6012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B8AFB2-FB73-4ACA-A972-B11AFCAE3953}"/>
              </a:ext>
            </a:extLst>
          </p:cNvPr>
          <p:cNvSpPr txBox="1"/>
          <p:nvPr/>
        </p:nvSpPr>
        <p:spPr>
          <a:xfrm>
            <a:off x="8557358" y="5871057"/>
            <a:ext cx="89800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High= 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7EEC9B-D05B-439A-BB53-C177A6D43B7B}"/>
              </a:ext>
            </a:extLst>
          </p:cNvPr>
          <p:cNvSpPr txBox="1"/>
          <p:nvPr/>
        </p:nvSpPr>
        <p:spPr>
          <a:xfrm>
            <a:off x="4492488" y="5871057"/>
            <a:ext cx="894797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Mid =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1619BE-EA0F-4B2F-82CC-A883BC90FD5D}"/>
              </a:ext>
            </a:extLst>
          </p:cNvPr>
          <p:cNvSpPr txBox="1"/>
          <p:nvPr/>
        </p:nvSpPr>
        <p:spPr>
          <a:xfrm>
            <a:off x="1254183" y="5901438"/>
            <a:ext cx="85382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Low= 0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7628B8-AADC-4BB7-8CF3-BA19297503AB}"/>
              </a:ext>
            </a:extLst>
          </p:cNvPr>
          <p:cNvGrpSpPr/>
          <p:nvPr/>
        </p:nvGrpSpPr>
        <p:grpSpPr>
          <a:xfrm>
            <a:off x="4398468" y="4213366"/>
            <a:ext cx="934714" cy="705555"/>
            <a:chOff x="1385525" y="3139245"/>
            <a:chExt cx="1051635" cy="793811"/>
          </a:xfrm>
        </p:grpSpPr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6D2C6DFF-0E8F-45F0-B7C2-36794D529D08}"/>
                </a:ext>
              </a:extLst>
            </p:cNvPr>
            <p:cNvSpPr/>
            <p:nvPr/>
          </p:nvSpPr>
          <p:spPr>
            <a:xfrm>
              <a:off x="1847528" y="3573016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C53D9C-DA8F-45B5-922A-37260D961485}"/>
                </a:ext>
              </a:extLst>
            </p:cNvPr>
            <p:cNvSpPr txBox="1"/>
            <p:nvPr/>
          </p:nvSpPr>
          <p:spPr>
            <a:xfrm>
              <a:off x="1385525" y="3139245"/>
              <a:ext cx="1051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Target 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9072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89FD3-E653-4DDE-A534-036F89D9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Information System, UKRIDA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AF1D3-0B1B-414D-920C-2C3B58EB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SIWP1001 - Searching Algorithms</a:t>
            </a:r>
            <a:endParaRPr lang="en-US" altLang="zh-TW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9A512-8D14-47EF-8811-BB7266ED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00610-6A53-4FB0-BD5F-123155EE7648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38DD49-1F02-4CD1-B537-D9C9936C828F}"/>
                  </a:ext>
                </a:extLst>
              </p14:cNvPr>
              <p14:cNvContentPartPr/>
              <p14:nvPr/>
            </p14:nvContentPartPr>
            <p14:xfrm>
              <a:off x="10747013" y="1717666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38DD49-1F02-4CD1-B537-D9C9936C82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38013" y="170866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BE394E0-F2DD-4198-A23D-AFB7E1BAD380}"/>
                  </a:ext>
                </a:extLst>
              </p14:cNvPr>
              <p14:cNvContentPartPr/>
              <p14:nvPr/>
            </p14:nvContentPartPr>
            <p14:xfrm>
              <a:off x="9260933" y="1629028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BE394E0-F2DD-4198-A23D-AFB7E1BAD3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51933" y="16200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61862DC-FB38-4B10-B140-A0C339D8BA41}"/>
                  </a:ext>
                </a:extLst>
              </p14:cNvPr>
              <p14:cNvContentPartPr/>
              <p14:nvPr/>
            </p14:nvContentPartPr>
            <p14:xfrm>
              <a:off x="9277133" y="1482148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61862DC-FB38-4B10-B140-A0C339D8BA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68133" y="147314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C473C66-0590-4211-88DF-13C527E7CA8B}"/>
                  </a:ext>
                </a:extLst>
              </p14:cNvPr>
              <p14:cNvContentPartPr/>
              <p14:nvPr/>
            </p14:nvContentPartPr>
            <p14:xfrm>
              <a:off x="10322213" y="1645228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C473C66-0590-4211-88DF-13C527E7CA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13573" y="1636588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8709D85-8FBF-4830-AC17-0D2920B1C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10628"/>
              </p:ext>
            </p:extLst>
          </p:nvPr>
        </p:nvGraphicFramePr>
        <p:xfrm>
          <a:off x="3641894" y="673386"/>
          <a:ext cx="8131720" cy="7643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172">
                  <a:extLst>
                    <a:ext uri="{9D8B030D-6E8A-4147-A177-3AD203B41FA5}">
                      <a16:colId xmlns:a16="http://schemas.microsoft.com/office/drawing/2014/main" val="566382418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24288207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407860950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1025047802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915106811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72254026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441544979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89983854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997115845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1759617096"/>
                    </a:ext>
                  </a:extLst>
                </a:gridCol>
              </a:tblGrid>
              <a:tr h="3821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976340"/>
                  </a:ext>
                </a:extLst>
              </a:tr>
              <a:tr h="3821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6012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41BEE10-002B-4B8D-A0FE-E32B47ED3B30}"/>
              </a:ext>
            </a:extLst>
          </p:cNvPr>
          <p:cNvSpPr txBox="1"/>
          <p:nvPr/>
        </p:nvSpPr>
        <p:spPr>
          <a:xfrm>
            <a:off x="10927788" y="1533977"/>
            <a:ext cx="89800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High= 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1A379B-BEE3-45FA-A6D6-14C0F5FC3CB3}"/>
              </a:ext>
            </a:extLst>
          </p:cNvPr>
          <p:cNvSpPr txBox="1"/>
          <p:nvPr/>
        </p:nvSpPr>
        <p:spPr>
          <a:xfrm>
            <a:off x="6862918" y="1533977"/>
            <a:ext cx="894797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Mid =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3C8F6-90B5-43B8-AF19-F5C9BCCE0C43}"/>
              </a:ext>
            </a:extLst>
          </p:cNvPr>
          <p:cNvSpPr txBox="1"/>
          <p:nvPr/>
        </p:nvSpPr>
        <p:spPr>
          <a:xfrm>
            <a:off x="3624613" y="1564358"/>
            <a:ext cx="85382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Low= 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AF8E1E-EC8D-4149-A6AA-17CD486EC55F}"/>
              </a:ext>
            </a:extLst>
          </p:cNvPr>
          <p:cNvGrpSpPr/>
          <p:nvPr/>
        </p:nvGrpSpPr>
        <p:grpSpPr>
          <a:xfrm>
            <a:off x="6768898" y="-76533"/>
            <a:ext cx="934714" cy="705555"/>
            <a:chOff x="1385525" y="3139245"/>
            <a:chExt cx="1051635" cy="793811"/>
          </a:xfrm>
        </p:grpSpPr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4F2DEF86-A3C1-4FF0-8AD3-D86E9D8CBEBC}"/>
                </a:ext>
              </a:extLst>
            </p:cNvPr>
            <p:cNvSpPr/>
            <p:nvPr/>
          </p:nvSpPr>
          <p:spPr>
            <a:xfrm>
              <a:off x="1847528" y="3573016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188582-1B4F-4493-8B8E-D5446259A05A}"/>
                </a:ext>
              </a:extLst>
            </p:cNvPr>
            <p:cNvSpPr txBox="1"/>
            <p:nvPr/>
          </p:nvSpPr>
          <p:spPr>
            <a:xfrm>
              <a:off x="1385525" y="3139245"/>
              <a:ext cx="1051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Target 60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FD1B946-9EE2-46CA-BCC8-DFEA0AE13A7E}"/>
              </a:ext>
            </a:extLst>
          </p:cNvPr>
          <p:cNvSpPr txBox="1"/>
          <p:nvPr/>
        </p:nvSpPr>
        <p:spPr>
          <a:xfrm>
            <a:off x="418386" y="456900"/>
            <a:ext cx="3199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target = A[mid] done</a:t>
            </a:r>
          </a:p>
          <a:p>
            <a:r>
              <a:rPr lang="en-US" dirty="0"/>
              <a:t>If target &lt; A[mid]</a:t>
            </a:r>
          </a:p>
          <a:p>
            <a:r>
              <a:rPr lang="en-US" dirty="0"/>
              <a:t>	Move search to right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move search to left</a:t>
            </a:r>
          </a:p>
          <a:p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8918ECE-51BD-4CD2-AD1D-9F29A5AE6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692133"/>
              </p:ext>
            </p:extLst>
          </p:nvPr>
        </p:nvGraphicFramePr>
        <p:xfrm>
          <a:off x="3431704" y="2918145"/>
          <a:ext cx="8131720" cy="7643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172">
                  <a:extLst>
                    <a:ext uri="{9D8B030D-6E8A-4147-A177-3AD203B41FA5}">
                      <a16:colId xmlns:a16="http://schemas.microsoft.com/office/drawing/2014/main" val="566382418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24288207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407860950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1025047802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915106811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72254026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441544979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89983854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997115845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1759617096"/>
                    </a:ext>
                  </a:extLst>
                </a:gridCol>
              </a:tblGrid>
              <a:tr h="3821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976340"/>
                  </a:ext>
                </a:extLst>
              </a:tr>
              <a:tr h="3821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60127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3BE1B0C-33B4-4DE0-959D-A005C80FFB37}"/>
              </a:ext>
            </a:extLst>
          </p:cNvPr>
          <p:cNvSpPr txBox="1"/>
          <p:nvPr/>
        </p:nvSpPr>
        <p:spPr>
          <a:xfrm>
            <a:off x="7458420" y="3691948"/>
            <a:ext cx="85382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Low=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45EA4B-6D95-4AE1-9076-CC8AA73F19BD}"/>
              </a:ext>
            </a:extLst>
          </p:cNvPr>
          <p:cNvSpPr txBox="1"/>
          <p:nvPr/>
        </p:nvSpPr>
        <p:spPr>
          <a:xfrm>
            <a:off x="9082721" y="3707138"/>
            <a:ext cx="894797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Mid =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00F3C8-DB0C-4E72-B8D9-DDC6687849F4}"/>
              </a:ext>
            </a:extLst>
          </p:cNvPr>
          <p:cNvSpPr txBox="1"/>
          <p:nvPr/>
        </p:nvSpPr>
        <p:spPr>
          <a:xfrm>
            <a:off x="10705748" y="3691948"/>
            <a:ext cx="89800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High= 9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5030E5-DBE0-4706-819D-0CCC118AC560}"/>
              </a:ext>
            </a:extLst>
          </p:cNvPr>
          <p:cNvGrpSpPr/>
          <p:nvPr/>
        </p:nvGrpSpPr>
        <p:grpSpPr>
          <a:xfrm>
            <a:off x="8976320" y="2085988"/>
            <a:ext cx="934714" cy="705555"/>
            <a:chOff x="1385525" y="3139245"/>
            <a:chExt cx="1051635" cy="793811"/>
          </a:xfrm>
        </p:grpSpPr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31E96700-C839-4F25-B713-2FC610959B15}"/>
                </a:ext>
              </a:extLst>
            </p:cNvPr>
            <p:cNvSpPr/>
            <p:nvPr/>
          </p:nvSpPr>
          <p:spPr>
            <a:xfrm>
              <a:off x="1847528" y="3573016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9C994E-FFD4-40C2-B452-14B51F9B268F}"/>
                </a:ext>
              </a:extLst>
            </p:cNvPr>
            <p:cNvSpPr txBox="1"/>
            <p:nvPr/>
          </p:nvSpPr>
          <p:spPr>
            <a:xfrm>
              <a:off x="1385525" y="3139245"/>
              <a:ext cx="1051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Target 60</a:t>
              </a:r>
            </a:p>
          </p:txBody>
        </p:sp>
      </p:grp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7D12336-580D-41C5-8318-598AF74AA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68682"/>
              </p:ext>
            </p:extLst>
          </p:nvPr>
        </p:nvGraphicFramePr>
        <p:xfrm>
          <a:off x="3472031" y="5369496"/>
          <a:ext cx="8131720" cy="7643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172">
                  <a:extLst>
                    <a:ext uri="{9D8B030D-6E8A-4147-A177-3AD203B41FA5}">
                      <a16:colId xmlns:a16="http://schemas.microsoft.com/office/drawing/2014/main" val="566382418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24288207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407860950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1025047802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915106811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72254026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3441544979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89983854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997115845"/>
                    </a:ext>
                  </a:extLst>
                </a:gridCol>
                <a:gridCol w="813172">
                  <a:extLst>
                    <a:ext uri="{9D8B030D-6E8A-4147-A177-3AD203B41FA5}">
                      <a16:colId xmlns:a16="http://schemas.microsoft.com/office/drawing/2014/main" val="1759617096"/>
                    </a:ext>
                  </a:extLst>
                </a:gridCol>
              </a:tblGrid>
              <a:tr h="3821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976340"/>
                  </a:ext>
                </a:extLst>
              </a:tr>
              <a:tr h="3821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129617" marR="12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601277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1D293C8-604D-41C3-9B6E-F589731FCCA5}"/>
              </a:ext>
            </a:extLst>
          </p:cNvPr>
          <p:cNvSpPr txBox="1"/>
          <p:nvPr/>
        </p:nvSpPr>
        <p:spPr>
          <a:xfrm>
            <a:off x="7513257" y="6175545"/>
            <a:ext cx="85382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Low=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2DDF44-CFB8-4898-82C4-DDA5FA401F18}"/>
              </a:ext>
            </a:extLst>
          </p:cNvPr>
          <p:cNvSpPr txBox="1"/>
          <p:nvPr/>
        </p:nvSpPr>
        <p:spPr>
          <a:xfrm>
            <a:off x="8291449" y="6175545"/>
            <a:ext cx="894797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Mid = 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952846-2309-4AEC-9E56-C6101B6D1266}"/>
              </a:ext>
            </a:extLst>
          </p:cNvPr>
          <p:cNvSpPr txBox="1"/>
          <p:nvPr/>
        </p:nvSpPr>
        <p:spPr>
          <a:xfrm>
            <a:off x="9180383" y="6160292"/>
            <a:ext cx="89800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High= 9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018B6F8-EC1B-4BE1-9690-A04B09AD4434}"/>
              </a:ext>
            </a:extLst>
          </p:cNvPr>
          <p:cNvGrpSpPr/>
          <p:nvPr/>
        </p:nvGrpSpPr>
        <p:grpSpPr>
          <a:xfrm>
            <a:off x="8153400" y="4552713"/>
            <a:ext cx="934714" cy="705555"/>
            <a:chOff x="1385525" y="3139245"/>
            <a:chExt cx="1051635" cy="793811"/>
          </a:xfrm>
        </p:grpSpPr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B674182A-F311-43B7-BFA8-7D9855FC644C}"/>
                </a:ext>
              </a:extLst>
            </p:cNvPr>
            <p:cNvSpPr/>
            <p:nvPr/>
          </p:nvSpPr>
          <p:spPr>
            <a:xfrm>
              <a:off x="1847528" y="3573016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E867EC0-1F14-4FCE-BD5F-B3D96A4A16F0}"/>
                </a:ext>
              </a:extLst>
            </p:cNvPr>
            <p:cNvSpPr txBox="1"/>
            <p:nvPr/>
          </p:nvSpPr>
          <p:spPr>
            <a:xfrm>
              <a:off x="1385525" y="3139245"/>
              <a:ext cx="1051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Target 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3362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0" grpId="0" animBg="1"/>
      <p:bldP spid="21" grpId="0" animBg="1"/>
      <p:bldP spid="22" grpId="0" animBg="1"/>
      <p:bldP spid="30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706</Words>
  <Application>Microsoft Office PowerPoint</Application>
  <PresentationFormat>Widescreen</PresentationFormat>
  <Paragraphs>317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Theme</vt:lpstr>
      <vt:lpstr> Searching Algorithms </vt:lpstr>
      <vt:lpstr>Searching Algorithms?</vt:lpstr>
      <vt:lpstr>Linear Search</vt:lpstr>
      <vt:lpstr>Linear Search (cont.)</vt:lpstr>
      <vt:lpstr>Binary Search</vt:lpstr>
      <vt:lpstr>Binary Search (</vt:lpstr>
      <vt:lpstr>Contohnya</vt:lpstr>
      <vt:lpstr>Contohnya</vt:lpstr>
      <vt:lpstr>PowerPoint Presentation</vt:lpstr>
      <vt:lpstr>More on Searching Algorithms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Divide and Conquer Algorithms </dc:title>
  <dc:creator>Hendrik Tampubolon</dc:creator>
  <cp:lastModifiedBy>Hendrik Tampubolon</cp:lastModifiedBy>
  <cp:revision>21</cp:revision>
  <dcterms:created xsi:type="dcterms:W3CDTF">2023-11-22T20:18:02Z</dcterms:created>
  <dcterms:modified xsi:type="dcterms:W3CDTF">2023-11-22T23:31:19Z</dcterms:modified>
</cp:coreProperties>
</file>