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  <p:sldMasterId id="2147483855" r:id="rId3"/>
    <p:sldMasterId id="2147483890" r:id="rId4"/>
    <p:sldMasterId id="2147483926" r:id="rId5"/>
    <p:sldMasterId id="2147483930" r:id="rId6"/>
  </p:sldMasterIdLst>
  <p:notesMasterIdLst>
    <p:notesMasterId r:id="rId60"/>
  </p:notesMasterIdLst>
  <p:handoutMasterIdLst>
    <p:handoutMasterId r:id="rId61"/>
  </p:handoutMasterIdLst>
  <p:sldIdLst>
    <p:sldId id="465" r:id="rId7"/>
    <p:sldId id="573" r:id="rId8"/>
    <p:sldId id="697" r:id="rId9"/>
    <p:sldId id="698" r:id="rId10"/>
    <p:sldId id="522" r:id="rId11"/>
    <p:sldId id="654" r:id="rId12"/>
    <p:sldId id="659" r:id="rId13"/>
    <p:sldId id="660" r:id="rId14"/>
    <p:sldId id="661" r:id="rId15"/>
    <p:sldId id="662" r:id="rId16"/>
    <p:sldId id="656" r:id="rId17"/>
    <p:sldId id="658" r:id="rId18"/>
    <p:sldId id="663" r:id="rId19"/>
    <p:sldId id="667" r:id="rId20"/>
    <p:sldId id="665" r:id="rId21"/>
    <p:sldId id="664" r:id="rId22"/>
    <p:sldId id="668" r:id="rId23"/>
    <p:sldId id="669" r:id="rId24"/>
    <p:sldId id="670" r:id="rId25"/>
    <p:sldId id="671" r:id="rId26"/>
    <p:sldId id="675" r:id="rId27"/>
    <p:sldId id="676" r:id="rId28"/>
    <p:sldId id="677" r:id="rId29"/>
    <p:sldId id="678" r:id="rId30"/>
    <p:sldId id="679" r:id="rId31"/>
    <p:sldId id="681" r:id="rId32"/>
    <p:sldId id="680" r:id="rId33"/>
    <p:sldId id="682" r:id="rId34"/>
    <p:sldId id="685" r:id="rId35"/>
    <p:sldId id="684" r:id="rId36"/>
    <p:sldId id="686" r:id="rId37"/>
    <p:sldId id="687" r:id="rId38"/>
    <p:sldId id="689" r:id="rId39"/>
    <p:sldId id="691" r:id="rId40"/>
    <p:sldId id="690" r:id="rId41"/>
    <p:sldId id="706" r:id="rId42"/>
    <p:sldId id="693" r:id="rId43"/>
    <p:sldId id="694" r:id="rId44"/>
    <p:sldId id="707" r:id="rId45"/>
    <p:sldId id="695" r:id="rId46"/>
    <p:sldId id="696" r:id="rId47"/>
    <p:sldId id="700" r:id="rId48"/>
    <p:sldId id="699" r:id="rId49"/>
    <p:sldId id="702" r:id="rId50"/>
    <p:sldId id="703" r:id="rId51"/>
    <p:sldId id="704" r:id="rId52"/>
    <p:sldId id="705" r:id="rId53"/>
    <p:sldId id="637" r:id="rId54"/>
    <p:sldId id="641" r:id="rId55"/>
    <p:sldId id="638" r:id="rId56"/>
    <p:sldId id="639" r:id="rId57"/>
    <p:sldId id="640" r:id="rId58"/>
    <p:sldId id="405" r:id="rId59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/>
  <p:cmAuthor id="2" name="intellipaat" initials="i" lastIdx="16" clrIdx="1"/>
  <p:cmAuthor id="3" name="intellipaat-Team" initials="i" lastIdx="12" clrIdx="2">
    <p:extLst>
      <p:ext uri="{19B8F6BF-5375-455C-9EA6-DF929625EA0E}">
        <p15:presenceInfo xmlns:p15="http://schemas.microsoft.com/office/powerpoint/2012/main" userId="intellipaat-Te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018"/>
    <a:srgbClr val="4CC1EF"/>
    <a:srgbClr val="F07F09"/>
    <a:srgbClr val="F7F7F7"/>
    <a:srgbClr val="3C3C3C"/>
    <a:srgbClr val="00B0F0"/>
    <a:srgbClr val="0070C0"/>
    <a:srgbClr val="00B050"/>
    <a:srgbClr val="9B70BB"/>
    <a:srgbClr val="F6A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2" autoAdjust="0"/>
    <p:restoredTop sz="94255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080" y="78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2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C8239-7001-4094-BF37-21C2159A69C6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E9B90F4-7C15-4F4B-8251-D126BBBD6065}">
      <dgm:prSet phldrT="[Text]"/>
      <dgm:spPr/>
      <dgm:t>
        <a:bodyPr/>
        <a:lstStyle/>
        <a:p>
          <a:r>
            <a:rPr lang="en-US" dirty="0"/>
            <a:t>01</a:t>
          </a:r>
          <a:endParaRPr lang="en-IN" dirty="0"/>
        </a:p>
      </dgm:t>
    </dgm:pt>
    <dgm:pt modelId="{DD26C3AD-465C-4D4F-A771-1142AA0F23AF}" type="parTrans" cxnId="{96CE7507-859D-4D7A-BCC4-2F0218E25E53}">
      <dgm:prSet/>
      <dgm:spPr/>
      <dgm:t>
        <a:bodyPr/>
        <a:lstStyle/>
        <a:p>
          <a:endParaRPr lang="en-IN"/>
        </a:p>
      </dgm:t>
    </dgm:pt>
    <dgm:pt modelId="{4F2266CD-F389-4B34-9508-B5B3AE6C6C6F}" type="sibTrans" cxnId="{96CE7507-859D-4D7A-BCC4-2F0218E25E53}">
      <dgm:prSet/>
      <dgm:spPr/>
      <dgm:t>
        <a:bodyPr/>
        <a:lstStyle/>
        <a:p>
          <a:endParaRPr lang="en-IN"/>
        </a:p>
      </dgm:t>
    </dgm:pt>
    <dgm:pt modelId="{3AC82ADF-84BB-43D0-8B8A-B6A3208A3520}">
      <dgm:prSet phldrT="[Text]" custT="1"/>
      <dgm:spPr/>
      <dgm:t>
        <a:bodyPr anchor="ctr"/>
        <a:lstStyle/>
        <a:p>
          <a:r>
            <a:rPr lang="en-US" sz="1100" b="0" dirty="0" smtClean="0">
              <a:latin typeface="Raleway Light"/>
            </a:rPr>
            <a:t> You </a:t>
          </a:r>
          <a:r>
            <a:rPr lang="en-US" sz="1100" b="0" dirty="0">
              <a:latin typeface="Raleway Light"/>
            </a:rPr>
            <a:t>can create a new VM and attach an already existing VHD to it as an OS </a:t>
          </a:r>
          <a:r>
            <a:rPr lang="en-US" sz="1100" b="0" dirty="0" smtClean="0">
              <a:latin typeface="Raleway Light"/>
            </a:rPr>
            <a:t>disk</a:t>
          </a:r>
          <a:endParaRPr lang="en-IN" sz="1100" b="0" dirty="0">
            <a:latin typeface="Raleway Light"/>
          </a:endParaRPr>
        </a:p>
      </dgm:t>
    </dgm:pt>
    <dgm:pt modelId="{7BCB2114-F748-422F-8313-31BA6160E2A4}" type="parTrans" cxnId="{70EEBA84-B02F-43D1-A36B-F00FF75FC21F}">
      <dgm:prSet/>
      <dgm:spPr/>
      <dgm:t>
        <a:bodyPr/>
        <a:lstStyle/>
        <a:p>
          <a:endParaRPr lang="en-IN"/>
        </a:p>
      </dgm:t>
    </dgm:pt>
    <dgm:pt modelId="{2C9D8174-7577-4AC0-A864-9FE6E5C688D8}" type="sibTrans" cxnId="{70EEBA84-B02F-43D1-A36B-F00FF75FC21F}">
      <dgm:prSet/>
      <dgm:spPr/>
      <dgm:t>
        <a:bodyPr/>
        <a:lstStyle/>
        <a:p>
          <a:endParaRPr lang="en-IN"/>
        </a:p>
      </dgm:t>
    </dgm:pt>
    <dgm:pt modelId="{7DC3E723-8998-4450-B93E-653DEE53078C}">
      <dgm:prSet phldrT="[Text]"/>
      <dgm:spPr/>
      <dgm:t>
        <a:bodyPr/>
        <a:lstStyle/>
        <a:p>
          <a:r>
            <a:rPr lang="en-US" dirty="0"/>
            <a:t>02</a:t>
          </a:r>
          <a:endParaRPr lang="en-IN" dirty="0"/>
        </a:p>
      </dgm:t>
    </dgm:pt>
    <dgm:pt modelId="{C9EB91A6-4B4C-4A99-AFB8-0E7CCBAC9A5C}" type="parTrans" cxnId="{BB13BD9E-5063-44FD-94E8-937CFC5F9BA1}">
      <dgm:prSet/>
      <dgm:spPr/>
      <dgm:t>
        <a:bodyPr/>
        <a:lstStyle/>
        <a:p>
          <a:endParaRPr lang="en-IN"/>
        </a:p>
      </dgm:t>
    </dgm:pt>
    <dgm:pt modelId="{670BF7C5-E47C-4CFC-BCE7-7697A3737A7D}" type="sibTrans" cxnId="{BB13BD9E-5063-44FD-94E8-937CFC5F9BA1}">
      <dgm:prSet/>
      <dgm:spPr/>
      <dgm:t>
        <a:bodyPr/>
        <a:lstStyle/>
        <a:p>
          <a:endParaRPr lang="en-IN"/>
        </a:p>
      </dgm:t>
    </dgm:pt>
    <dgm:pt modelId="{A2F253A3-096A-4236-BC22-ACFFD012DFCF}">
      <dgm:prSet phldrT="[Text]" custT="1"/>
      <dgm:spPr/>
      <dgm:t>
        <a:bodyPr anchor="ctr"/>
        <a:lstStyle/>
        <a:p>
          <a:r>
            <a:rPr lang="en-US" sz="1100" b="0" dirty="0" smtClean="0">
              <a:latin typeface="Raleway Light"/>
            </a:rPr>
            <a:t> You </a:t>
          </a:r>
          <a:r>
            <a:rPr lang="en-US" sz="1100" b="0" dirty="0">
              <a:latin typeface="Raleway Light"/>
            </a:rPr>
            <a:t>can create a new VM from the VHD of a VM that has been </a:t>
          </a:r>
          <a:r>
            <a:rPr lang="en-US" sz="1100" b="0" dirty="0" smtClean="0">
              <a:latin typeface="Raleway Light"/>
            </a:rPr>
            <a:t>deleted</a:t>
          </a:r>
          <a:endParaRPr lang="en-IN" sz="1100" b="0" dirty="0">
            <a:latin typeface="Raleway Light"/>
          </a:endParaRPr>
        </a:p>
      </dgm:t>
    </dgm:pt>
    <dgm:pt modelId="{15B041B0-F24B-4856-A166-93CABEAB7CA9}" type="parTrans" cxnId="{2BB35D3D-8308-459B-9077-592337F3536F}">
      <dgm:prSet/>
      <dgm:spPr/>
      <dgm:t>
        <a:bodyPr/>
        <a:lstStyle/>
        <a:p>
          <a:endParaRPr lang="en-IN"/>
        </a:p>
      </dgm:t>
    </dgm:pt>
    <dgm:pt modelId="{A8D13518-186B-4EEC-8AB9-E3D3AEF231F2}" type="sibTrans" cxnId="{2BB35D3D-8308-459B-9077-592337F3536F}">
      <dgm:prSet/>
      <dgm:spPr/>
      <dgm:t>
        <a:bodyPr/>
        <a:lstStyle/>
        <a:p>
          <a:endParaRPr lang="en-IN"/>
        </a:p>
      </dgm:t>
    </dgm:pt>
    <dgm:pt modelId="{9E842BD6-14D7-4782-8090-E168A2CFD3D7}">
      <dgm:prSet phldrT="[Text]"/>
      <dgm:spPr/>
      <dgm:t>
        <a:bodyPr/>
        <a:lstStyle/>
        <a:p>
          <a:r>
            <a:rPr lang="en-US" dirty="0"/>
            <a:t>03</a:t>
          </a:r>
          <a:endParaRPr lang="en-IN" dirty="0"/>
        </a:p>
      </dgm:t>
    </dgm:pt>
    <dgm:pt modelId="{A82501C2-E171-4A8F-8F4C-DEDEB7A86D64}" type="parTrans" cxnId="{475BF780-4386-4505-B66E-761B274CAAF6}">
      <dgm:prSet/>
      <dgm:spPr/>
      <dgm:t>
        <a:bodyPr/>
        <a:lstStyle/>
        <a:p>
          <a:endParaRPr lang="en-IN"/>
        </a:p>
      </dgm:t>
    </dgm:pt>
    <dgm:pt modelId="{C69BD068-51EC-4B15-9FA3-F0AD96B35591}" type="sibTrans" cxnId="{475BF780-4386-4505-B66E-761B274CAAF6}">
      <dgm:prSet/>
      <dgm:spPr/>
      <dgm:t>
        <a:bodyPr/>
        <a:lstStyle/>
        <a:p>
          <a:endParaRPr lang="en-IN"/>
        </a:p>
      </dgm:t>
    </dgm:pt>
    <dgm:pt modelId="{A3AEFBC4-7496-45FA-BAEB-5C2F1AF291B7}">
      <dgm:prSet custT="1"/>
      <dgm:spPr/>
      <dgm:t>
        <a:bodyPr anchor="ctr"/>
        <a:lstStyle/>
        <a:p>
          <a:r>
            <a:rPr lang="en-US" sz="1100" b="0" dirty="0" smtClean="0">
              <a:latin typeface="Raleway Light"/>
            </a:rPr>
            <a:t> You </a:t>
          </a:r>
          <a:r>
            <a:rPr lang="en-US" sz="1100" b="0" dirty="0">
              <a:latin typeface="Raleway Light"/>
            </a:rPr>
            <a:t>can create an Azure VM from an on-premise VHD by uploading the on-premise VHD and attaching it to a new </a:t>
          </a:r>
          <a:r>
            <a:rPr lang="en-US" sz="1100" b="0" dirty="0" smtClean="0">
              <a:latin typeface="Raleway Light"/>
            </a:rPr>
            <a:t>VM</a:t>
          </a:r>
          <a:endParaRPr lang="en-IN" sz="1100" b="0" dirty="0">
            <a:latin typeface="Raleway Light"/>
          </a:endParaRPr>
        </a:p>
      </dgm:t>
    </dgm:pt>
    <dgm:pt modelId="{AEA3EA54-2B15-414D-94AC-8F576F40D157}" type="parTrans" cxnId="{1F20D1CC-913A-4C3D-A02D-F93F94FBCFB1}">
      <dgm:prSet/>
      <dgm:spPr/>
      <dgm:t>
        <a:bodyPr/>
        <a:lstStyle/>
        <a:p>
          <a:endParaRPr lang="en-IN"/>
        </a:p>
      </dgm:t>
    </dgm:pt>
    <dgm:pt modelId="{FE2E5128-92B1-451B-B0AC-78CB67157155}" type="sibTrans" cxnId="{1F20D1CC-913A-4C3D-A02D-F93F94FBCFB1}">
      <dgm:prSet/>
      <dgm:spPr/>
      <dgm:t>
        <a:bodyPr/>
        <a:lstStyle/>
        <a:p>
          <a:endParaRPr lang="en-IN"/>
        </a:p>
      </dgm:t>
    </dgm:pt>
    <dgm:pt modelId="{6FBEBBCD-25BA-4FAD-B6FE-4874546EFEFE}" type="pres">
      <dgm:prSet presAssocID="{FBCC8239-7001-4094-BF37-21C2159A69C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F782FF5-5479-46A1-A151-A3EF8EF8BDA5}" type="pres">
      <dgm:prSet presAssocID="{FE9B90F4-7C15-4F4B-8251-D126BBBD6065}" presName="linNode" presStyleCnt="0"/>
      <dgm:spPr/>
    </dgm:pt>
    <dgm:pt modelId="{32760E16-C6AA-4180-A1E3-D9DF4120C79F}" type="pres">
      <dgm:prSet presAssocID="{FE9B90F4-7C15-4F4B-8251-D126BBBD6065}" presName="parentShp" presStyleLbl="node1" presStyleIdx="0" presStyleCnt="3" custScaleX="824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95F290-EBAF-4665-BC13-006F08D405A6}" type="pres">
      <dgm:prSet presAssocID="{FE9B90F4-7C15-4F4B-8251-D126BBBD6065}" presName="childShp" presStyleLbl="bgAccFollowNode1" presStyleIdx="0" presStyleCnt="3" custScaleX="1117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3D7B36-2650-445A-8B2B-95233DD82AE2}" type="pres">
      <dgm:prSet presAssocID="{4F2266CD-F389-4B34-9508-B5B3AE6C6C6F}" presName="spacing" presStyleCnt="0"/>
      <dgm:spPr/>
    </dgm:pt>
    <dgm:pt modelId="{C8801AEA-AB47-4725-A69A-5503FB905BAF}" type="pres">
      <dgm:prSet presAssocID="{7DC3E723-8998-4450-B93E-653DEE53078C}" presName="linNode" presStyleCnt="0"/>
      <dgm:spPr/>
    </dgm:pt>
    <dgm:pt modelId="{8A9E4D4D-4C79-4C18-8056-4A6E92DDB25D}" type="pres">
      <dgm:prSet presAssocID="{7DC3E723-8998-4450-B93E-653DEE53078C}" presName="parentShp" presStyleLbl="node1" presStyleIdx="1" presStyleCnt="3" custScaleX="824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BB58A5-3AA1-4961-8FC1-4238389007FF}" type="pres">
      <dgm:prSet presAssocID="{7DC3E723-8998-4450-B93E-653DEE53078C}" presName="childShp" presStyleLbl="bgAccFollowNode1" presStyleIdx="1" presStyleCnt="3" custScaleX="1117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9959FA-B6D1-40B4-944F-1C3B861233CA}" type="pres">
      <dgm:prSet presAssocID="{670BF7C5-E47C-4CFC-BCE7-7697A3737A7D}" presName="spacing" presStyleCnt="0"/>
      <dgm:spPr/>
    </dgm:pt>
    <dgm:pt modelId="{54C3BD7D-16A4-49AE-83C0-317E6574DE34}" type="pres">
      <dgm:prSet presAssocID="{9E842BD6-14D7-4782-8090-E168A2CFD3D7}" presName="linNode" presStyleCnt="0"/>
      <dgm:spPr/>
    </dgm:pt>
    <dgm:pt modelId="{AF37A95D-A2B8-4A6F-8E76-B9B26A6B4DD0}" type="pres">
      <dgm:prSet presAssocID="{9E842BD6-14D7-4782-8090-E168A2CFD3D7}" presName="parentShp" presStyleLbl="node1" presStyleIdx="2" presStyleCnt="3" custScaleX="824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4619CC-31AD-482A-A487-646F78BE4593}" type="pres">
      <dgm:prSet presAssocID="{9E842BD6-14D7-4782-8090-E168A2CFD3D7}" presName="childShp" presStyleLbl="bgAccFollowNode1" presStyleIdx="2" presStyleCnt="3" custScaleX="1117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F01A834-DC15-42AE-9E12-121A671CD477}" type="presOf" srcId="{A2F253A3-096A-4236-BC22-ACFFD012DFCF}" destId="{00BB58A5-3AA1-4961-8FC1-4238389007FF}" srcOrd="0" destOrd="0" presId="urn:microsoft.com/office/officeart/2005/8/layout/vList6"/>
    <dgm:cxn modelId="{64710846-7547-4D1D-A95F-AC6017935E42}" type="presOf" srcId="{FBCC8239-7001-4094-BF37-21C2159A69C6}" destId="{6FBEBBCD-25BA-4FAD-B6FE-4874546EFEFE}" srcOrd="0" destOrd="0" presId="urn:microsoft.com/office/officeart/2005/8/layout/vList6"/>
    <dgm:cxn modelId="{1F20D1CC-913A-4C3D-A02D-F93F94FBCFB1}" srcId="{9E842BD6-14D7-4782-8090-E168A2CFD3D7}" destId="{A3AEFBC4-7496-45FA-BAEB-5C2F1AF291B7}" srcOrd="0" destOrd="0" parTransId="{AEA3EA54-2B15-414D-94AC-8F576F40D157}" sibTransId="{FE2E5128-92B1-451B-B0AC-78CB67157155}"/>
    <dgm:cxn modelId="{4AD9CF95-04AD-41A0-A395-A6874CDADEF1}" type="presOf" srcId="{9E842BD6-14D7-4782-8090-E168A2CFD3D7}" destId="{AF37A95D-A2B8-4A6F-8E76-B9B26A6B4DD0}" srcOrd="0" destOrd="0" presId="urn:microsoft.com/office/officeart/2005/8/layout/vList6"/>
    <dgm:cxn modelId="{CB8600F3-6C43-4D10-A7D1-3C1E675DF06D}" type="presOf" srcId="{7DC3E723-8998-4450-B93E-653DEE53078C}" destId="{8A9E4D4D-4C79-4C18-8056-4A6E92DDB25D}" srcOrd="0" destOrd="0" presId="urn:microsoft.com/office/officeart/2005/8/layout/vList6"/>
    <dgm:cxn modelId="{7A121841-20D8-4C66-8D4D-496031B7A63C}" type="presOf" srcId="{3AC82ADF-84BB-43D0-8B8A-B6A3208A3520}" destId="{D895F290-EBAF-4665-BC13-006F08D405A6}" srcOrd="0" destOrd="0" presId="urn:microsoft.com/office/officeart/2005/8/layout/vList6"/>
    <dgm:cxn modelId="{5927F0F7-C068-4E45-916E-46E803A2CEAC}" type="presOf" srcId="{A3AEFBC4-7496-45FA-BAEB-5C2F1AF291B7}" destId="{BD4619CC-31AD-482A-A487-646F78BE4593}" srcOrd="0" destOrd="0" presId="urn:microsoft.com/office/officeart/2005/8/layout/vList6"/>
    <dgm:cxn modelId="{70EEBA84-B02F-43D1-A36B-F00FF75FC21F}" srcId="{FE9B90F4-7C15-4F4B-8251-D126BBBD6065}" destId="{3AC82ADF-84BB-43D0-8B8A-B6A3208A3520}" srcOrd="0" destOrd="0" parTransId="{7BCB2114-F748-422F-8313-31BA6160E2A4}" sibTransId="{2C9D8174-7577-4AC0-A864-9FE6E5C688D8}"/>
    <dgm:cxn modelId="{2BB35D3D-8308-459B-9077-592337F3536F}" srcId="{7DC3E723-8998-4450-B93E-653DEE53078C}" destId="{A2F253A3-096A-4236-BC22-ACFFD012DFCF}" srcOrd="0" destOrd="0" parTransId="{15B041B0-F24B-4856-A166-93CABEAB7CA9}" sibTransId="{A8D13518-186B-4EEC-8AB9-E3D3AEF231F2}"/>
    <dgm:cxn modelId="{475BF780-4386-4505-B66E-761B274CAAF6}" srcId="{FBCC8239-7001-4094-BF37-21C2159A69C6}" destId="{9E842BD6-14D7-4782-8090-E168A2CFD3D7}" srcOrd="2" destOrd="0" parTransId="{A82501C2-E171-4A8F-8F4C-DEDEB7A86D64}" sibTransId="{C69BD068-51EC-4B15-9FA3-F0AD96B35591}"/>
    <dgm:cxn modelId="{3F5196D6-6A91-4424-8429-71865BB832B9}" type="presOf" srcId="{FE9B90F4-7C15-4F4B-8251-D126BBBD6065}" destId="{32760E16-C6AA-4180-A1E3-D9DF4120C79F}" srcOrd="0" destOrd="0" presId="urn:microsoft.com/office/officeart/2005/8/layout/vList6"/>
    <dgm:cxn modelId="{BB13BD9E-5063-44FD-94E8-937CFC5F9BA1}" srcId="{FBCC8239-7001-4094-BF37-21C2159A69C6}" destId="{7DC3E723-8998-4450-B93E-653DEE53078C}" srcOrd="1" destOrd="0" parTransId="{C9EB91A6-4B4C-4A99-AFB8-0E7CCBAC9A5C}" sibTransId="{670BF7C5-E47C-4CFC-BCE7-7697A3737A7D}"/>
    <dgm:cxn modelId="{96CE7507-859D-4D7A-BCC4-2F0218E25E53}" srcId="{FBCC8239-7001-4094-BF37-21C2159A69C6}" destId="{FE9B90F4-7C15-4F4B-8251-D126BBBD6065}" srcOrd="0" destOrd="0" parTransId="{DD26C3AD-465C-4D4F-A771-1142AA0F23AF}" sibTransId="{4F2266CD-F389-4B34-9508-B5B3AE6C6C6F}"/>
    <dgm:cxn modelId="{0E0055D9-C434-4A76-A74B-73E7E5F76652}" type="presParOf" srcId="{6FBEBBCD-25BA-4FAD-B6FE-4874546EFEFE}" destId="{BF782FF5-5479-46A1-A151-A3EF8EF8BDA5}" srcOrd="0" destOrd="0" presId="urn:microsoft.com/office/officeart/2005/8/layout/vList6"/>
    <dgm:cxn modelId="{88C78157-F094-4DEC-A11C-BA1DFCA963C4}" type="presParOf" srcId="{BF782FF5-5479-46A1-A151-A3EF8EF8BDA5}" destId="{32760E16-C6AA-4180-A1E3-D9DF4120C79F}" srcOrd="0" destOrd="0" presId="urn:microsoft.com/office/officeart/2005/8/layout/vList6"/>
    <dgm:cxn modelId="{F895E99B-C4E3-4555-8972-556D62F56657}" type="presParOf" srcId="{BF782FF5-5479-46A1-A151-A3EF8EF8BDA5}" destId="{D895F290-EBAF-4665-BC13-006F08D405A6}" srcOrd="1" destOrd="0" presId="urn:microsoft.com/office/officeart/2005/8/layout/vList6"/>
    <dgm:cxn modelId="{144AC847-292D-4B08-9472-784C677C4E8D}" type="presParOf" srcId="{6FBEBBCD-25BA-4FAD-B6FE-4874546EFEFE}" destId="{403D7B36-2650-445A-8B2B-95233DD82AE2}" srcOrd="1" destOrd="0" presId="urn:microsoft.com/office/officeart/2005/8/layout/vList6"/>
    <dgm:cxn modelId="{2819A586-A5AE-4DF9-B1AA-BC9DC3F7A175}" type="presParOf" srcId="{6FBEBBCD-25BA-4FAD-B6FE-4874546EFEFE}" destId="{C8801AEA-AB47-4725-A69A-5503FB905BAF}" srcOrd="2" destOrd="0" presId="urn:microsoft.com/office/officeart/2005/8/layout/vList6"/>
    <dgm:cxn modelId="{DEB8CE83-4697-4454-8909-C787FB8994A2}" type="presParOf" srcId="{C8801AEA-AB47-4725-A69A-5503FB905BAF}" destId="{8A9E4D4D-4C79-4C18-8056-4A6E92DDB25D}" srcOrd="0" destOrd="0" presId="urn:microsoft.com/office/officeart/2005/8/layout/vList6"/>
    <dgm:cxn modelId="{E8D340A2-14ED-468B-9DB9-620633665368}" type="presParOf" srcId="{C8801AEA-AB47-4725-A69A-5503FB905BAF}" destId="{00BB58A5-3AA1-4961-8FC1-4238389007FF}" srcOrd="1" destOrd="0" presId="urn:microsoft.com/office/officeart/2005/8/layout/vList6"/>
    <dgm:cxn modelId="{022E1C98-87CF-4A89-A439-ECDF993E5FA2}" type="presParOf" srcId="{6FBEBBCD-25BA-4FAD-B6FE-4874546EFEFE}" destId="{A79959FA-B6D1-40B4-944F-1C3B861233CA}" srcOrd="3" destOrd="0" presId="urn:microsoft.com/office/officeart/2005/8/layout/vList6"/>
    <dgm:cxn modelId="{432D6292-4893-42F4-9DFF-AA239AB8C687}" type="presParOf" srcId="{6FBEBBCD-25BA-4FAD-B6FE-4874546EFEFE}" destId="{54C3BD7D-16A4-49AE-83C0-317E6574DE34}" srcOrd="4" destOrd="0" presId="urn:microsoft.com/office/officeart/2005/8/layout/vList6"/>
    <dgm:cxn modelId="{FD48973B-B6D1-44BC-9D35-7B790C95AC7D}" type="presParOf" srcId="{54C3BD7D-16A4-49AE-83C0-317E6574DE34}" destId="{AF37A95D-A2B8-4A6F-8E76-B9B26A6B4DD0}" srcOrd="0" destOrd="0" presId="urn:microsoft.com/office/officeart/2005/8/layout/vList6"/>
    <dgm:cxn modelId="{9A0C1F7D-4DFE-4A8F-991F-E4DCC22AD9BE}" type="presParOf" srcId="{54C3BD7D-16A4-49AE-83C0-317E6574DE34}" destId="{BD4619CC-31AD-482A-A487-646F78BE459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5F290-EBAF-4665-BC13-006F08D405A6}">
      <dsp:nvSpPr>
        <dsp:cNvPr id="0" name=""/>
        <dsp:cNvSpPr/>
      </dsp:nvSpPr>
      <dsp:spPr>
        <a:xfrm>
          <a:off x="1828826" y="0"/>
          <a:ext cx="3719169" cy="7223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latin typeface="Raleway Light"/>
            </a:rPr>
            <a:t> You </a:t>
          </a:r>
          <a:r>
            <a:rPr lang="en-US" sz="1100" b="0" kern="1200" dirty="0">
              <a:latin typeface="Raleway Light"/>
            </a:rPr>
            <a:t>can create a new VM and attach an already existing VHD to it as an OS </a:t>
          </a:r>
          <a:r>
            <a:rPr lang="en-US" sz="1100" b="0" kern="1200" dirty="0" smtClean="0">
              <a:latin typeface="Raleway Light"/>
            </a:rPr>
            <a:t>disk</a:t>
          </a:r>
          <a:endParaRPr lang="en-IN" sz="1100" b="0" kern="1200" dirty="0">
            <a:latin typeface="Raleway Light"/>
          </a:endParaRPr>
        </a:p>
      </dsp:txBody>
      <dsp:txXfrm>
        <a:off x="1828826" y="90290"/>
        <a:ext cx="3448298" cy="541743"/>
      </dsp:txXfrm>
    </dsp:sp>
    <dsp:sp modelId="{32760E16-C6AA-4180-A1E3-D9DF4120C79F}">
      <dsp:nvSpPr>
        <dsp:cNvPr id="0" name=""/>
        <dsp:cNvSpPr/>
      </dsp:nvSpPr>
      <dsp:spPr>
        <a:xfrm>
          <a:off x="5" y="0"/>
          <a:ext cx="1828821" cy="7223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01</a:t>
          </a:r>
          <a:endParaRPr lang="en-IN" sz="3600" kern="1200" dirty="0"/>
        </a:p>
      </dsp:txBody>
      <dsp:txXfrm>
        <a:off x="35266" y="35261"/>
        <a:ext cx="1758299" cy="651801"/>
      </dsp:txXfrm>
    </dsp:sp>
    <dsp:sp modelId="{00BB58A5-3AA1-4961-8FC1-4238389007FF}">
      <dsp:nvSpPr>
        <dsp:cNvPr id="0" name=""/>
        <dsp:cNvSpPr/>
      </dsp:nvSpPr>
      <dsp:spPr>
        <a:xfrm>
          <a:off x="1828826" y="794555"/>
          <a:ext cx="3719169" cy="7223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22694"/>
            <a:satOff val="33706"/>
            <a:lumOff val="326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22694"/>
              <a:satOff val="33706"/>
              <a:lumOff val="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latin typeface="Raleway Light"/>
            </a:rPr>
            <a:t> You </a:t>
          </a:r>
          <a:r>
            <a:rPr lang="en-US" sz="1100" b="0" kern="1200" dirty="0">
              <a:latin typeface="Raleway Light"/>
            </a:rPr>
            <a:t>can create a new VM from the VHD of a VM that has been </a:t>
          </a:r>
          <a:r>
            <a:rPr lang="en-US" sz="1100" b="0" kern="1200" dirty="0" smtClean="0">
              <a:latin typeface="Raleway Light"/>
            </a:rPr>
            <a:t>deleted</a:t>
          </a:r>
          <a:endParaRPr lang="en-IN" sz="1100" b="0" kern="1200" dirty="0">
            <a:latin typeface="Raleway Light"/>
          </a:endParaRPr>
        </a:p>
      </dsp:txBody>
      <dsp:txXfrm>
        <a:off x="1828826" y="884845"/>
        <a:ext cx="3448298" cy="541743"/>
      </dsp:txXfrm>
    </dsp:sp>
    <dsp:sp modelId="{8A9E4D4D-4C79-4C18-8056-4A6E92DDB25D}">
      <dsp:nvSpPr>
        <dsp:cNvPr id="0" name=""/>
        <dsp:cNvSpPr/>
      </dsp:nvSpPr>
      <dsp:spPr>
        <a:xfrm>
          <a:off x="5" y="794555"/>
          <a:ext cx="1828821" cy="722323"/>
        </a:xfrm>
        <a:prstGeom prst="roundRect">
          <a:avLst/>
        </a:prstGeom>
        <a:solidFill>
          <a:schemeClr val="accent4">
            <a:hueOff val="-188024"/>
            <a:satOff val="17880"/>
            <a:lumOff val="8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02</a:t>
          </a:r>
          <a:endParaRPr lang="en-IN" sz="3600" kern="1200" dirty="0"/>
        </a:p>
      </dsp:txBody>
      <dsp:txXfrm>
        <a:off x="35266" y="829816"/>
        <a:ext cx="1758299" cy="651801"/>
      </dsp:txXfrm>
    </dsp:sp>
    <dsp:sp modelId="{BD4619CC-31AD-482A-A487-646F78BE4593}">
      <dsp:nvSpPr>
        <dsp:cNvPr id="0" name=""/>
        <dsp:cNvSpPr/>
      </dsp:nvSpPr>
      <dsp:spPr>
        <a:xfrm>
          <a:off x="1828826" y="1589110"/>
          <a:ext cx="3719169" cy="7223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245389"/>
            <a:satOff val="67413"/>
            <a:lumOff val="653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45389"/>
              <a:satOff val="67413"/>
              <a:lumOff val="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latin typeface="Raleway Light"/>
            </a:rPr>
            <a:t> You </a:t>
          </a:r>
          <a:r>
            <a:rPr lang="en-US" sz="1100" b="0" kern="1200" dirty="0">
              <a:latin typeface="Raleway Light"/>
            </a:rPr>
            <a:t>can create an Azure VM from an on-premise VHD by uploading the on-premise VHD and attaching it to a new </a:t>
          </a:r>
          <a:r>
            <a:rPr lang="en-US" sz="1100" b="0" kern="1200" dirty="0" smtClean="0">
              <a:latin typeface="Raleway Light"/>
            </a:rPr>
            <a:t>VM</a:t>
          </a:r>
          <a:endParaRPr lang="en-IN" sz="1100" b="0" kern="1200" dirty="0">
            <a:latin typeface="Raleway Light"/>
          </a:endParaRPr>
        </a:p>
      </dsp:txBody>
      <dsp:txXfrm>
        <a:off x="1828826" y="1679400"/>
        <a:ext cx="3448298" cy="541743"/>
      </dsp:txXfrm>
    </dsp:sp>
    <dsp:sp modelId="{AF37A95D-A2B8-4A6F-8E76-B9B26A6B4DD0}">
      <dsp:nvSpPr>
        <dsp:cNvPr id="0" name=""/>
        <dsp:cNvSpPr/>
      </dsp:nvSpPr>
      <dsp:spPr>
        <a:xfrm>
          <a:off x="5" y="1589110"/>
          <a:ext cx="1828821" cy="722323"/>
        </a:xfrm>
        <a:prstGeom prst="roundRect">
          <a:avLst/>
        </a:prstGeom>
        <a:solidFill>
          <a:schemeClr val="accent4">
            <a:hueOff val="-376048"/>
            <a:satOff val="35761"/>
            <a:lumOff val="1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03</a:t>
          </a:r>
          <a:endParaRPr lang="en-IN" sz="3600" kern="1200" dirty="0"/>
        </a:p>
      </dsp:txBody>
      <dsp:txXfrm>
        <a:off x="35266" y="1624371"/>
        <a:ext cx="1758299" cy="651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13/09/2019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13/09/2019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17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925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1657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8325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674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1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9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4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176216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139195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79265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42252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152850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4509220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025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2278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148565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07866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827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412738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77013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55140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001553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102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48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884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035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761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189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228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419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92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037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00905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97719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1109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9809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5178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5103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9439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2335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17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4461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7035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6833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6375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52020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60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00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1245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900408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864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2968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9055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9796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4248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921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8831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51245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5428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6907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361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59707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01106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83031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190316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857479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65871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59105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399480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72543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795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6153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55998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75440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6969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286403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27835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37376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62126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50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prstClr val="white">
                  <a:lumMod val="65000"/>
                </a:prst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204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2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196976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3573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367662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258875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6196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679442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6563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2508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4" y="2423697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 dirty="0"/>
              <a:t>TITLE EXAMPLE</a:t>
            </a:r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4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189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378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566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754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11738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0">
            <a:extLst>
              <a:ext uri="{FF2B5EF4-FFF2-40B4-BE49-F238E27FC236}">
                <a16:creationId xmlns="" xmlns:a16="http://schemas.microsoft.com/office/drawing/2014/main" id="{B5E8341A-AB12-4025-9ED6-6096BC3CC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211176"/>
            <a:ext cx="4163457" cy="57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0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pPr algn="l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99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4050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58972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150023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06551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799943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46499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030064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31401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9756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156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9448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18869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90985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22250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617075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19488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2419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79258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96150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66205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67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7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2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93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  <p:sldLayoutId id="2147483876" r:id="rId21"/>
    <p:sldLayoutId id="2147483877" r:id="rId22"/>
    <p:sldLayoutId id="2147483878" r:id="rId23"/>
    <p:sldLayoutId id="2147483879" r:id="rId24"/>
    <p:sldLayoutId id="2147483880" r:id="rId25"/>
    <p:sldLayoutId id="2147483881" r:id="rId26"/>
    <p:sldLayoutId id="2147483882" r:id="rId27"/>
    <p:sldLayoutId id="2147483883" r:id="rId28"/>
    <p:sldLayoutId id="2147483884" r:id="rId29"/>
    <p:sldLayoutId id="2147483885" r:id="rId30"/>
    <p:sldLayoutId id="2147483886" r:id="rId31"/>
    <p:sldLayoutId id="2147483887" r:id="rId32"/>
    <p:sldLayoutId id="2147483888" r:id="rId33"/>
    <p:sldLayoutId id="2147483889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25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18" r:id="rId28"/>
    <p:sldLayoutId id="2147483919" r:id="rId29"/>
    <p:sldLayoutId id="2147483920" r:id="rId30"/>
    <p:sldLayoutId id="2147483921" r:id="rId31"/>
    <p:sldLayoutId id="2147483922" r:id="rId32"/>
    <p:sldLayoutId id="2147483923" r:id="rId33"/>
    <p:sldLayoutId id="214748392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6" y="88066"/>
            <a:ext cx="1704681" cy="5942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58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</p:sldLayoutIdLst>
  <p:hf sldNum="0"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491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  <p:sldLayoutId id="2147483948" r:id="rId18"/>
    <p:sldLayoutId id="2147483949" r:id="rId19"/>
    <p:sldLayoutId id="2147483950" r:id="rId20"/>
    <p:sldLayoutId id="2147483951" r:id="rId21"/>
    <p:sldLayoutId id="2147483952" r:id="rId22"/>
    <p:sldLayoutId id="2147483953" r:id="rId23"/>
    <p:sldLayoutId id="2147483954" r:id="rId24"/>
    <p:sldLayoutId id="2147483955" r:id="rId25"/>
    <p:sldLayoutId id="2147483956" r:id="rId26"/>
    <p:sldLayoutId id="2147483957" r:id="rId27"/>
    <p:sldLayoutId id="2147483958" r:id="rId28"/>
    <p:sldLayoutId id="2147483959" r:id="rId29"/>
    <p:sldLayoutId id="2147483960" r:id="rId30"/>
    <p:sldLayoutId id="2147483961" r:id="rId31"/>
    <p:sldLayoutId id="2147483962" r:id="rId32"/>
    <p:sldLayoutId id="2147483963" r:id="rId33"/>
    <p:sldLayoutId id="214748396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2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31.png"/><Relationship Id="rId5" Type="http://schemas.openxmlformats.org/officeDocument/2006/relationships/image" Target="../media/image34.svg"/><Relationship Id="rId10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image" Target="../media/image3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791987" y="2768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" y="-111565"/>
            <a:ext cx="9144000" cy="51435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716" y="2614298"/>
            <a:ext cx="4344065" cy="576956"/>
          </a:xfrm>
        </p:spPr>
        <p:txBody>
          <a:bodyPr anchor="ctr"/>
          <a:lstStyle/>
          <a:p>
            <a:pPr marL="635" lvl="0">
              <a:lnSpc>
                <a:spcPct val="100000"/>
              </a:lnSpc>
            </a:pPr>
            <a:r>
              <a:rPr 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alibri"/>
              </a:rPr>
              <a:t>Microsoft Azure Administrator Associate </a:t>
            </a:r>
            <a:r>
              <a:rPr lang="en-US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alibri"/>
              </a:rPr>
              <a:t>Training (</a:t>
            </a:r>
            <a:r>
              <a:rPr 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alibri"/>
              </a:rPr>
              <a:t>AZ-103</a:t>
            </a:r>
            <a:r>
              <a:rPr lang="en-US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alibri"/>
              </a:rPr>
              <a:t>)</a:t>
            </a:r>
          </a:p>
          <a:p>
            <a:pPr marL="635" lvl="0">
              <a:lnSpc>
                <a:spcPct val="100000"/>
              </a:lnSpc>
            </a:pPr>
            <a:r>
              <a:rPr lang="en-US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alibri"/>
              </a:rPr>
              <a:t>Module 3</a:t>
            </a:r>
            <a:endParaRPr lang="en-US" sz="2800" b="1" dirty="0">
              <a:solidFill>
                <a:prstClr val="black">
                  <a:lumMod val="50000"/>
                  <a:lumOff val="50000"/>
                </a:prstClr>
              </a:solidFill>
              <a:latin typeface="Raleway"/>
              <a:cs typeface="Calibri"/>
            </a:endParaRPr>
          </a:p>
          <a:p>
            <a:pPr lvl="0"/>
            <a:endParaRPr lang="en-US" sz="2800" dirty="0">
              <a:solidFill>
                <a:prstClr val="black">
                  <a:lumMod val="50000"/>
                  <a:lumOff val="50000"/>
                </a:prstClr>
              </a:solidFill>
              <a:latin typeface="Raleway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Elbow Connector 47"/>
          <p:cNvCxnSpPr>
            <a:stCxn id="13" idx="1"/>
          </p:cNvCxnSpPr>
          <p:nvPr/>
        </p:nvCxnSpPr>
        <p:spPr>
          <a:xfrm rot="10800000" flipH="1" flipV="1">
            <a:off x="5736656" y="1992342"/>
            <a:ext cx="2307489" cy="1705597"/>
          </a:xfrm>
          <a:prstGeom prst="bentConnector3">
            <a:avLst>
              <a:gd name="adj1" fmla="val -5900"/>
            </a:avLst>
          </a:prstGeom>
          <a:ln w="19050">
            <a:solidFill>
              <a:srgbClr val="394D8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Why would you use a Virtual Machine?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1618" y="1625035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multiple virtual machines and run all of them on a single physical computer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1618" y="2686354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single-purpose servers without actually having to set up a whole physical computer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617" y="3747673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high-availability clusters and minimize downtime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36657" y="1597265"/>
            <a:ext cx="924674" cy="790156"/>
            <a:chOff x="5804899" y="3063247"/>
            <a:chExt cx="1189688" cy="1016618"/>
          </a:xfrm>
        </p:grpSpPr>
        <p:grpSp>
          <p:nvGrpSpPr>
            <p:cNvPr id="11" name="Group 10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779890" y="2418745"/>
            <a:ext cx="924674" cy="790156"/>
            <a:chOff x="5804899" y="3063247"/>
            <a:chExt cx="1189688" cy="1016618"/>
          </a:xfrm>
        </p:grpSpPr>
        <p:grpSp>
          <p:nvGrpSpPr>
            <p:cNvPr id="16" name="Group 15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856067" y="1839471"/>
            <a:ext cx="924674" cy="790156"/>
            <a:chOff x="5804899" y="3063247"/>
            <a:chExt cx="1189688" cy="1016618"/>
          </a:xfrm>
        </p:grpSpPr>
        <p:grpSp>
          <p:nvGrpSpPr>
            <p:cNvPr id="21" name="Group 20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044146" y="3017722"/>
            <a:ext cx="924674" cy="790156"/>
            <a:chOff x="5804899" y="3063247"/>
            <a:chExt cx="1189688" cy="1016618"/>
          </a:xfrm>
        </p:grpSpPr>
        <p:grpSp>
          <p:nvGrpSpPr>
            <p:cNvPr id="28" name="Group 27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829070" y="3462549"/>
            <a:ext cx="924674" cy="790156"/>
            <a:chOff x="5804899" y="3063247"/>
            <a:chExt cx="1189688" cy="1016618"/>
          </a:xfrm>
        </p:grpSpPr>
        <p:grpSp>
          <p:nvGrpSpPr>
            <p:cNvPr id="34" name="Group 33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cxnSp>
        <p:nvCxnSpPr>
          <p:cNvPr id="8" name="Elbow Connector 7"/>
          <p:cNvCxnSpPr>
            <a:stCxn id="13" idx="0"/>
            <a:endCxn id="18" idx="0"/>
          </p:cNvCxnSpPr>
          <p:nvPr/>
        </p:nvCxnSpPr>
        <p:spPr>
          <a:xfrm rot="16200000" flipH="1">
            <a:off x="6309870" y="1486389"/>
            <a:ext cx="821480" cy="1043233"/>
          </a:xfrm>
          <a:prstGeom prst="bentConnector3">
            <a:avLst>
              <a:gd name="adj1" fmla="val -27828"/>
            </a:avLst>
          </a:prstGeom>
          <a:ln w="19050">
            <a:solidFill>
              <a:srgbClr val="394D8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3"/>
            <a:endCxn id="23" idx="2"/>
          </p:cNvCxnSpPr>
          <p:nvPr/>
        </p:nvCxnSpPr>
        <p:spPr>
          <a:xfrm flipV="1">
            <a:off x="7704564" y="2629627"/>
            <a:ext cx="613840" cy="184196"/>
          </a:xfrm>
          <a:prstGeom prst="bentConnector2">
            <a:avLst/>
          </a:prstGeom>
          <a:ln w="19050">
            <a:solidFill>
              <a:srgbClr val="394D8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0"/>
            <a:endCxn id="31" idx="0"/>
          </p:cNvCxnSpPr>
          <p:nvPr/>
        </p:nvCxnSpPr>
        <p:spPr>
          <a:xfrm rot="16200000" flipH="1">
            <a:off x="7823317" y="2334557"/>
            <a:ext cx="1178251" cy="188079"/>
          </a:xfrm>
          <a:prstGeom prst="bentConnector5">
            <a:avLst>
              <a:gd name="adj1" fmla="val -19402"/>
              <a:gd name="adj2" fmla="val 367365"/>
              <a:gd name="adj3" fmla="val 83531"/>
            </a:avLst>
          </a:prstGeom>
          <a:ln w="19050">
            <a:solidFill>
              <a:srgbClr val="394D8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2"/>
            <a:endCxn id="36" idx="2"/>
          </p:cNvCxnSpPr>
          <p:nvPr/>
        </p:nvCxnSpPr>
        <p:spPr>
          <a:xfrm rot="5400000">
            <a:off x="7676532" y="3422753"/>
            <a:ext cx="444827" cy="1215076"/>
          </a:xfrm>
          <a:prstGeom prst="bentConnector3">
            <a:avLst>
              <a:gd name="adj1" fmla="val 151391"/>
            </a:avLst>
          </a:prstGeom>
          <a:ln w="19050">
            <a:solidFill>
              <a:srgbClr val="394D8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1"/>
            <a:endCxn id="18" idx="2"/>
          </p:cNvCxnSpPr>
          <p:nvPr/>
        </p:nvCxnSpPr>
        <p:spPr>
          <a:xfrm rot="10800000" flipH="1">
            <a:off x="6829069" y="3208901"/>
            <a:ext cx="413157" cy="648726"/>
          </a:xfrm>
          <a:prstGeom prst="bentConnector4">
            <a:avLst>
              <a:gd name="adj1" fmla="val -55330"/>
              <a:gd name="adj2" fmla="val 80450"/>
            </a:avLst>
          </a:prstGeom>
          <a:ln w="19050">
            <a:solidFill>
              <a:srgbClr val="394D8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8" idx="1"/>
            <a:endCxn id="13" idx="2"/>
          </p:cNvCxnSpPr>
          <p:nvPr/>
        </p:nvCxnSpPr>
        <p:spPr>
          <a:xfrm rot="10800000">
            <a:off x="6198994" y="2387421"/>
            <a:ext cx="580896" cy="426402"/>
          </a:xfrm>
          <a:prstGeom prst="bentConnector2">
            <a:avLst/>
          </a:prstGeom>
          <a:ln w="19050">
            <a:solidFill>
              <a:srgbClr val="394D8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164927" y="1522556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Oval 62"/>
          <p:cNvSpPr/>
          <p:nvPr/>
        </p:nvSpPr>
        <p:spPr>
          <a:xfrm>
            <a:off x="7188611" y="2332702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7188227" y="3213319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8286582" y="2629294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8286581" y="1735280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7990146" y="3638001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7751601" y="3645687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Oval 50"/>
          <p:cNvSpPr/>
          <p:nvPr/>
        </p:nvSpPr>
        <p:spPr>
          <a:xfrm>
            <a:off x="6159697" y="2403821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Oval 51"/>
          <p:cNvSpPr/>
          <p:nvPr/>
        </p:nvSpPr>
        <p:spPr>
          <a:xfrm>
            <a:off x="6685390" y="2772421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6755925" y="3659169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Oval 53"/>
          <p:cNvSpPr/>
          <p:nvPr/>
        </p:nvSpPr>
        <p:spPr>
          <a:xfrm>
            <a:off x="6755925" y="3810226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5646302" y="1930173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Oval 55"/>
          <p:cNvSpPr/>
          <p:nvPr/>
        </p:nvSpPr>
        <p:spPr>
          <a:xfrm>
            <a:off x="8467187" y="3833116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8467189" y="2926794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Oval 57"/>
          <p:cNvSpPr/>
          <p:nvPr/>
        </p:nvSpPr>
        <p:spPr>
          <a:xfrm>
            <a:off x="7259967" y="4270257"/>
            <a:ext cx="78589" cy="71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1407388" y="1028669"/>
            <a:ext cx="261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Virtual Machines can be used to:</a:t>
            </a:r>
            <a:endParaRPr lang="en-IN" sz="1400" b="1" dirty="0"/>
          </a:p>
        </p:txBody>
      </p: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1526" y="2283272"/>
            <a:ext cx="5420948" cy="576956"/>
          </a:xfrm>
        </p:spPr>
        <p:txBody>
          <a:bodyPr anchor="ctr"/>
          <a:lstStyle/>
          <a:p>
            <a:pPr algn="ctr"/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Azure Virtual Machine?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Azure Virtual Machine?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9335" y="1078786"/>
            <a:ext cx="7109717" cy="965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Azure VM is an IaaS offering from Azure. This service </a:t>
            </a:r>
            <a:r>
              <a:rPr lang="en-US" dirty="0" smtClean="0">
                <a:solidFill>
                  <a:prstClr val="black"/>
                </a:solidFill>
              </a:rPr>
              <a:t>lets </a:t>
            </a:r>
            <a:r>
              <a:rPr lang="en-US" dirty="0">
                <a:solidFill>
                  <a:prstClr val="black"/>
                </a:solidFill>
              </a:rPr>
              <a:t>you launch virtual machines in Azure cloud, </a:t>
            </a:r>
            <a:r>
              <a:rPr lang="en-US" dirty="0" smtClean="0">
                <a:solidFill>
                  <a:prstClr val="black"/>
                </a:solidFill>
              </a:rPr>
              <a:t>hence, </a:t>
            </a:r>
            <a:r>
              <a:rPr lang="en-US" dirty="0">
                <a:solidFill>
                  <a:prstClr val="black"/>
                </a:solidFill>
              </a:rPr>
              <a:t>giving you the flexibility of virtualization without having to buy and maintain the physical </a:t>
            </a:r>
            <a:r>
              <a:rPr lang="en-US" dirty="0" smtClean="0">
                <a:solidFill>
                  <a:prstClr val="black"/>
                </a:solidFill>
              </a:rPr>
              <a:t>hardware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26" y="2726197"/>
            <a:ext cx="1970134" cy="1907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zure cloud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32285" y="993475"/>
            <a:ext cx="5208254" cy="390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Azure Virtual Machine?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9335" y="1078787"/>
            <a:ext cx="7109717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Azure offers </a:t>
            </a:r>
            <a:r>
              <a:rPr lang="en-US" dirty="0" smtClean="0">
                <a:solidFill>
                  <a:prstClr val="black"/>
                </a:solidFill>
              </a:rPr>
              <a:t>different </a:t>
            </a:r>
            <a:r>
              <a:rPr lang="en-US" dirty="0">
                <a:solidFill>
                  <a:prstClr val="black"/>
                </a:solidFill>
              </a:rPr>
              <a:t>types of </a:t>
            </a:r>
            <a:r>
              <a:rPr lang="en-US" dirty="0" smtClean="0">
                <a:solidFill>
                  <a:prstClr val="black"/>
                </a:solidFill>
              </a:rPr>
              <a:t>virtual </a:t>
            </a:r>
            <a:r>
              <a:rPr lang="en-US" dirty="0">
                <a:solidFill>
                  <a:prstClr val="black"/>
                </a:solidFill>
              </a:rPr>
              <a:t>machines, categorized on the basis of memory storage and compute </a:t>
            </a:r>
            <a:r>
              <a:rPr lang="en-US" dirty="0" smtClean="0">
                <a:solidFill>
                  <a:prstClr val="black"/>
                </a:solidFill>
              </a:rPr>
              <a:t>types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5" y="2296361"/>
            <a:ext cx="1173368" cy="1136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85" y="3642714"/>
            <a:ext cx="1173368" cy="1136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44" y="2296361"/>
            <a:ext cx="1173368" cy="1136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71" y="3642714"/>
            <a:ext cx="1173368" cy="1136034"/>
          </a:xfrm>
          <a:prstGeom prst="rect">
            <a:avLst/>
          </a:prstGeom>
        </p:spPr>
      </p:pic>
      <p:pic>
        <p:nvPicPr>
          <p:cNvPr id="1028" name="Picture 4" descr="Image result for Azur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78" y="2815060"/>
            <a:ext cx="647668" cy="4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518969" y="2864378"/>
            <a:ext cx="1179728" cy="0"/>
          </a:xfrm>
          <a:prstGeom prst="straightConnector1">
            <a:avLst/>
          </a:prstGeom>
          <a:ln w="19050">
            <a:solidFill>
              <a:srgbClr val="207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36360" y="3524036"/>
            <a:ext cx="791110" cy="686695"/>
          </a:xfrm>
          <a:prstGeom prst="straightConnector1">
            <a:avLst/>
          </a:prstGeom>
          <a:ln w="19050">
            <a:solidFill>
              <a:srgbClr val="207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8496" y="3538675"/>
            <a:ext cx="738370" cy="672056"/>
          </a:xfrm>
          <a:prstGeom prst="straightConnector1">
            <a:avLst/>
          </a:prstGeom>
          <a:ln w="19050">
            <a:solidFill>
              <a:srgbClr val="207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04207" y="2815060"/>
            <a:ext cx="1149648" cy="0"/>
          </a:xfrm>
          <a:prstGeom prst="straightConnector1">
            <a:avLst/>
          </a:prstGeom>
          <a:ln w="19050">
            <a:solidFill>
              <a:srgbClr val="207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6455" y="3298004"/>
            <a:ext cx="113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Raleway Light"/>
              </a:rPr>
              <a:t>For General </a:t>
            </a:r>
            <a:r>
              <a:rPr lang="en-US" sz="1100" b="1" dirty="0" smtClean="0">
                <a:latin typeface="Raleway Light"/>
              </a:rPr>
              <a:t>Purpose</a:t>
            </a:r>
            <a:endParaRPr lang="en-IN" sz="1100" b="1" dirty="0">
              <a:latin typeface="Raleway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274" y="4133340"/>
            <a:ext cx="1846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Raleway Light"/>
              </a:rPr>
              <a:t>For </a:t>
            </a:r>
            <a:r>
              <a:rPr lang="en-US" sz="1100" b="1" dirty="0" smtClean="0">
                <a:latin typeface="Raleway Light"/>
              </a:rPr>
              <a:t>High </a:t>
            </a:r>
            <a:r>
              <a:rPr lang="en-US" sz="1100" b="1" dirty="0">
                <a:latin typeface="Raleway Light"/>
              </a:rPr>
              <a:t>Compute workload</a:t>
            </a:r>
            <a:endParaRPr lang="en-IN" sz="1100" b="1" dirty="0">
              <a:latin typeface="Raleway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73180" y="4224134"/>
            <a:ext cx="1846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Raleway Light"/>
              </a:rPr>
              <a:t>For </a:t>
            </a:r>
            <a:r>
              <a:rPr lang="en-US" sz="1100" b="1" dirty="0" smtClean="0">
                <a:latin typeface="Raleway Light"/>
              </a:rPr>
              <a:t>Large </a:t>
            </a:r>
            <a:r>
              <a:rPr lang="en-US" sz="1100" b="1" dirty="0">
                <a:latin typeface="Raleway Light"/>
              </a:rPr>
              <a:t>Storage</a:t>
            </a:r>
            <a:endParaRPr lang="en-IN" sz="1100" b="1" dirty="0">
              <a:latin typeface="Raleway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7892" y="3320038"/>
            <a:ext cx="1846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Raleway Light"/>
              </a:rPr>
              <a:t>For </a:t>
            </a:r>
            <a:r>
              <a:rPr lang="en-US" sz="1100" b="1" dirty="0" smtClean="0">
                <a:latin typeface="Raleway Light"/>
              </a:rPr>
              <a:t>High </a:t>
            </a:r>
            <a:r>
              <a:rPr lang="en-US" sz="1100" b="1" dirty="0">
                <a:latin typeface="Raleway Light"/>
              </a:rPr>
              <a:t>Processing Power</a:t>
            </a:r>
            <a:endParaRPr lang="en-IN" sz="1100" b="1" dirty="0">
              <a:latin typeface="Raleway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36412" y="3573953"/>
            <a:ext cx="0" cy="800222"/>
          </a:xfrm>
          <a:prstGeom prst="straightConnector1">
            <a:avLst/>
          </a:prstGeom>
          <a:ln w="19050">
            <a:solidFill>
              <a:srgbClr val="207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729788" y="4592618"/>
            <a:ext cx="1591402" cy="261610"/>
            <a:chOff x="2886928" y="4575886"/>
            <a:chExt cx="1591402" cy="261610"/>
          </a:xfrm>
        </p:grpSpPr>
        <p:sp>
          <p:nvSpPr>
            <p:cNvPr id="24" name="Oval 23"/>
            <p:cNvSpPr/>
            <p:nvPr/>
          </p:nvSpPr>
          <p:spPr>
            <a:xfrm>
              <a:off x="3815650" y="4624248"/>
              <a:ext cx="187318" cy="1777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b="1" dirty="0">
                <a:latin typeface="Raleway Ligh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115522" y="4645010"/>
              <a:ext cx="154140" cy="13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b="1" dirty="0">
                <a:latin typeface="Raleway Ligh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379967" y="4655284"/>
              <a:ext cx="98363" cy="1028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b="1" dirty="0">
                <a:latin typeface="Raleway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86928" y="4575886"/>
              <a:ext cx="961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Raleway Light"/>
                </a:rPr>
                <a:t>And more</a:t>
              </a:r>
              <a:endParaRPr lang="en-IN" sz="1100" b="1" dirty="0">
                <a:latin typeface="Raleway Light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1526" y="2283272"/>
            <a:ext cx="5420948" cy="576956"/>
          </a:xfrm>
        </p:spPr>
        <p:txBody>
          <a:bodyPr anchor="ctr"/>
          <a:lstStyle/>
          <a:p>
            <a:pPr algn="ctr"/>
            <a:r>
              <a:rPr lang="en-US" dirty="0"/>
              <a:t>Types of Azure Virtual Machines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Types of Azure Virtual Machines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="" xmlns:a16="http://schemas.microsoft.com/office/drawing/2014/main" id="{F233221F-1E9F-4E17-9940-7C9813AC541D}"/>
              </a:ext>
            </a:extLst>
          </p:cNvPr>
          <p:cNvSpPr/>
          <p:nvPr/>
        </p:nvSpPr>
        <p:spPr>
          <a:xfrm rot="16200000">
            <a:off x="567321" y="1182149"/>
            <a:ext cx="1373262" cy="1617632"/>
          </a:xfrm>
          <a:custGeom>
            <a:avLst/>
            <a:gdLst>
              <a:gd name="connsiteX0" fmla="*/ 0 w 2647156"/>
              <a:gd name="connsiteY0" fmla="*/ 132358 h 3176587"/>
              <a:gd name="connsiteX1" fmla="*/ 132358 w 2647156"/>
              <a:gd name="connsiteY1" fmla="*/ 0 h 3176587"/>
              <a:gd name="connsiteX2" fmla="*/ 2514798 w 2647156"/>
              <a:gd name="connsiteY2" fmla="*/ 0 h 3176587"/>
              <a:gd name="connsiteX3" fmla="*/ 2647156 w 2647156"/>
              <a:gd name="connsiteY3" fmla="*/ 132358 h 3176587"/>
              <a:gd name="connsiteX4" fmla="*/ 2647156 w 2647156"/>
              <a:gd name="connsiteY4" fmla="*/ 3044229 h 3176587"/>
              <a:gd name="connsiteX5" fmla="*/ 2514798 w 2647156"/>
              <a:gd name="connsiteY5" fmla="*/ 3176587 h 3176587"/>
              <a:gd name="connsiteX6" fmla="*/ 132358 w 2647156"/>
              <a:gd name="connsiteY6" fmla="*/ 3176587 h 3176587"/>
              <a:gd name="connsiteX7" fmla="*/ 0 w 2647156"/>
              <a:gd name="connsiteY7" fmla="*/ 3044229 h 3176587"/>
              <a:gd name="connsiteX8" fmla="*/ 0 w 2647156"/>
              <a:gd name="connsiteY8" fmla="*/ 132358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7156" h="3176587">
                <a:moveTo>
                  <a:pt x="2536857" y="1"/>
                </a:moveTo>
                <a:cubicBezTo>
                  <a:pt x="2597773" y="1"/>
                  <a:pt x="2647156" y="71111"/>
                  <a:pt x="2647156" y="158830"/>
                </a:cubicBezTo>
                <a:lnTo>
                  <a:pt x="2647156" y="3017757"/>
                </a:lnTo>
                <a:cubicBezTo>
                  <a:pt x="2647156" y="3105476"/>
                  <a:pt x="2597773" y="3176586"/>
                  <a:pt x="2536857" y="3176586"/>
                </a:cubicBezTo>
                <a:lnTo>
                  <a:pt x="110299" y="3176586"/>
                </a:lnTo>
                <a:cubicBezTo>
                  <a:pt x="49383" y="3176586"/>
                  <a:pt x="0" y="3105476"/>
                  <a:pt x="0" y="3017757"/>
                </a:cubicBezTo>
                <a:lnTo>
                  <a:pt x="0" y="158830"/>
                </a:lnTo>
                <a:cubicBezTo>
                  <a:pt x="0" y="71111"/>
                  <a:pt x="49383" y="1"/>
                  <a:pt x="110299" y="1"/>
                </a:cubicBezTo>
                <a:lnTo>
                  <a:pt x="25368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839" tIns="54007" rIns="70010" bIns="1588294" numCol="1" spcCol="1270" anchor="t" anchorCtr="0">
            <a:noAutofit/>
          </a:bodyPr>
          <a:lstStyle/>
          <a:p>
            <a:pPr algn="r" defTabSz="7000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Raleway"/>
              </a:rPr>
              <a:t>A Series VM</a:t>
            </a:r>
          </a:p>
        </p:txBody>
      </p:sp>
      <p:sp>
        <p:nvSpPr>
          <p:cNvPr id="27" name="Freeform 12">
            <a:extLst>
              <a:ext uri="{FF2B5EF4-FFF2-40B4-BE49-F238E27FC236}">
                <a16:creationId xmlns="" xmlns:a16="http://schemas.microsoft.com/office/drawing/2014/main" id="{5597FF3C-2839-4507-B1C3-83F335444920}"/>
              </a:ext>
            </a:extLst>
          </p:cNvPr>
          <p:cNvSpPr/>
          <p:nvPr/>
        </p:nvSpPr>
        <p:spPr>
          <a:xfrm>
            <a:off x="876300" y="1353031"/>
            <a:ext cx="1172384" cy="1283298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>
                <a:latin typeface="Raleway"/>
              </a:rPr>
              <a:t>This type is </a:t>
            </a:r>
            <a:r>
              <a:rPr lang="en-US" sz="1000" dirty="0">
                <a:latin typeface="Raleway"/>
              </a:rPr>
              <a:t>used for </a:t>
            </a:r>
            <a:r>
              <a:rPr lang="en-US" sz="1000" dirty="0" smtClean="0">
                <a:latin typeface="Raleway"/>
              </a:rPr>
              <a:t>entry-level </a:t>
            </a:r>
            <a:r>
              <a:rPr lang="en-US" sz="1000" dirty="0">
                <a:latin typeface="Raleway"/>
              </a:rPr>
              <a:t>workloads like development and test machines. </a:t>
            </a:r>
            <a:r>
              <a:rPr lang="en-US" sz="1000" dirty="0" smtClean="0">
                <a:latin typeface="Raleway"/>
              </a:rPr>
              <a:t>It is economical </a:t>
            </a:r>
            <a:r>
              <a:rPr lang="en-US" sz="1000" dirty="0">
                <a:latin typeface="Raleway"/>
              </a:rPr>
              <a:t>and </a:t>
            </a:r>
            <a:r>
              <a:rPr lang="en-US" sz="1000" dirty="0" smtClean="0">
                <a:latin typeface="Raleway"/>
              </a:rPr>
              <a:t>provides </a:t>
            </a:r>
            <a:r>
              <a:rPr lang="en-US" sz="1000" dirty="0">
                <a:latin typeface="Raleway"/>
              </a:rPr>
              <a:t>low-cost </a:t>
            </a:r>
            <a:r>
              <a:rPr lang="en-US" sz="1000" dirty="0" smtClean="0">
                <a:latin typeface="Raleway"/>
              </a:rPr>
              <a:t>options</a:t>
            </a:r>
            <a:endParaRPr lang="en-US" sz="1000" dirty="0">
              <a:latin typeface="Raleway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="" xmlns:a16="http://schemas.microsoft.com/office/drawing/2014/main" id="{F233221F-1E9F-4E17-9940-7C9813AC541D}"/>
              </a:ext>
            </a:extLst>
          </p:cNvPr>
          <p:cNvSpPr/>
          <p:nvPr/>
        </p:nvSpPr>
        <p:spPr>
          <a:xfrm rot="16200000">
            <a:off x="2548521" y="1182149"/>
            <a:ext cx="1373262" cy="1617632"/>
          </a:xfrm>
          <a:custGeom>
            <a:avLst/>
            <a:gdLst>
              <a:gd name="connsiteX0" fmla="*/ 0 w 2647156"/>
              <a:gd name="connsiteY0" fmla="*/ 132358 h 3176587"/>
              <a:gd name="connsiteX1" fmla="*/ 132358 w 2647156"/>
              <a:gd name="connsiteY1" fmla="*/ 0 h 3176587"/>
              <a:gd name="connsiteX2" fmla="*/ 2514798 w 2647156"/>
              <a:gd name="connsiteY2" fmla="*/ 0 h 3176587"/>
              <a:gd name="connsiteX3" fmla="*/ 2647156 w 2647156"/>
              <a:gd name="connsiteY3" fmla="*/ 132358 h 3176587"/>
              <a:gd name="connsiteX4" fmla="*/ 2647156 w 2647156"/>
              <a:gd name="connsiteY4" fmla="*/ 3044229 h 3176587"/>
              <a:gd name="connsiteX5" fmla="*/ 2514798 w 2647156"/>
              <a:gd name="connsiteY5" fmla="*/ 3176587 h 3176587"/>
              <a:gd name="connsiteX6" fmla="*/ 132358 w 2647156"/>
              <a:gd name="connsiteY6" fmla="*/ 3176587 h 3176587"/>
              <a:gd name="connsiteX7" fmla="*/ 0 w 2647156"/>
              <a:gd name="connsiteY7" fmla="*/ 3044229 h 3176587"/>
              <a:gd name="connsiteX8" fmla="*/ 0 w 2647156"/>
              <a:gd name="connsiteY8" fmla="*/ 132358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7156" h="3176587">
                <a:moveTo>
                  <a:pt x="2536857" y="1"/>
                </a:moveTo>
                <a:cubicBezTo>
                  <a:pt x="2597773" y="1"/>
                  <a:pt x="2647156" y="71111"/>
                  <a:pt x="2647156" y="158830"/>
                </a:cubicBezTo>
                <a:lnTo>
                  <a:pt x="2647156" y="3017757"/>
                </a:lnTo>
                <a:cubicBezTo>
                  <a:pt x="2647156" y="3105476"/>
                  <a:pt x="2597773" y="3176586"/>
                  <a:pt x="2536857" y="3176586"/>
                </a:cubicBezTo>
                <a:lnTo>
                  <a:pt x="110299" y="3176586"/>
                </a:lnTo>
                <a:cubicBezTo>
                  <a:pt x="49383" y="3176586"/>
                  <a:pt x="0" y="3105476"/>
                  <a:pt x="0" y="3017757"/>
                </a:cubicBezTo>
                <a:lnTo>
                  <a:pt x="0" y="158830"/>
                </a:lnTo>
                <a:cubicBezTo>
                  <a:pt x="0" y="71111"/>
                  <a:pt x="49383" y="1"/>
                  <a:pt x="110299" y="1"/>
                </a:cubicBezTo>
                <a:lnTo>
                  <a:pt x="2536857" y="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839" tIns="54007" rIns="70010" bIns="1588294" numCol="1" spcCol="1270" anchor="t" anchorCtr="0">
            <a:noAutofit/>
          </a:bodyPr>
          <a:lstStyle/>
          <a:p>
            <a:pPr algn="r" defTabSz="7000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Raleway"/>
              </a:rPr>
              <a:t>D Series VM</a:t>
            </a:r>
          </a:p>
        </p:txBody>
      </p:sp>
      <p:sp>
        <p:nvSpPr>
          <p:cNvPr id="34" name="Freeform 12">
            <a:extLst>
              <a:ext uri="{FF2B5EF4-FFF2-40B4-BE49-F238E27FC236}">
                <a16:creationId xmlns="" xmlns:a16="http://schemas.microsoft.com/office/drawing/2014/main" id="{5597FF3C-2839-4507-B1C3-83F335444920}"/>
              </a:ext>
            </a:extLst>
          </p:cNvPr>
          <p:cNvSpPr/>
          <p:nvPr/>
        </p:nvSpPr>
        <p:spPr>
          <a:xfrm>
            <a:off x="2857500" y="1353030"/>
            <a:ext cx="1172384" cy="1283298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latin typeface="Raleway"/>
              </a:rPr>
              <a:t>This type of </a:t>
            </a:r>
            <a:r>
              <a:rPr lang="en-US" sz="1000" dirty="0" smtClean="0">
                <a:latin typeface="Raleway"/>
              </a:rPr>
              <a:t>VM is </a:t>
            </a:r>
            <a:r>
              <a:rPr lang="en-US" sz="1000" dirty="0">
                <a:latin typeface="Raleway"/>
              </a:rPr>
              <a:t>used to run applications with high compute power and temporary disk </a:t>
            </a:r>
            <a:r>
              <a:rPr lang="en-US" sz="1000" dirty="0" smtClean="0">
                <a:latin typeface="Raleway"/>
              </a:rPr>
              <a:t>performance</a:t>
            </a:r>
            <a:endParaRPr lang="en-US" sz="1000" dirty="0">
              <a:latin typeface="Raleway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="" xmlns:a16="http://schemas.microsoft.com/office/drawing/2014/main" id="{F233221F-1E9F-4E17-9940-7C9813AC541D}"/>
              </a:ext>
            </a:extLst>
          </p:cNvPr>
          <p:cNvSpPr/>
          <p:nvPr/>
        </p:nvSpPr>
        <p:spPr>
          <a:xfrm rot="16200000">
            <a:off x="4529721" y="1182149"/>
            <a:ext cx="1373262" cy="1617632"/>
          </a:xfrm>
          <a:custGeom>
            <a:avLst/>
            <a:gdLst>
              <a:gd name="connsiteX0" fmla="*/ 0 w 2647156"/>
              <a:gd name="connsiteY0" fmla="*/ 132358 h 3176587"/>
              <a:gd name="connsiteX1" fmla="*/ 132358 w 2647156"/>
              <a:gd name="connsiteY1" fmla="*/ 0 h 3176587"/>
              <a:gd name="connsiteX2" fmla="*/ 2514798 w 2647156"/>
              <a:gd name="connsiteY2" fmla="*/ 0 h 3176587"/>
              <a:gd name="connsiteX3" fmla="*/ 2647156 w 2647156"/>
              <a:gd name="connsiteY3" fmla="*/ 132358 h 3176587"/>
              <a:gd name="connsiteX4" fmla="*/ 2647156 w 2647156"/>
              <a:gd name="connsiteY4" fmla="*/ 3044229 h 3176587"/>
              <a:gd name="connsiteX5" fmla="*/ 2514798 w 2647156"/>
              <a:gd name="connsiteY5" fmla="*/ 3176587 h 3176587"/>
              <a:gd name="connsiteX6" fmla="*/ 132358 w 2647156"/>
              <a:gd name="connsiteY6" fmla="*/ 3176587 h 3176587"/>
              <a:gd name="connsiteX7" fmla="*/ 0 w 2647156"/>
              <a:gd name="connsiteY7" fmla="*/ 3044229 h 3176587"/>
              <a:gd name="connsiteX8" fmla="*/ 0 w 2647156"/>
              <a:gd name="connsiteY8" fmla="*/ 132358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7156" h="3176587">
                <a:moveTo>
                  <a:pt x="2536857" y="1"/>
                </a:moveTo>
                <a:cubicBezTo>
                  <a:pt x="2597773" y="1"/>
                  <a:pt x="2647156" y="71111"/>
                  <a:pt x="2647156" y="158830"/>
                </a:cubicBezTo>
                <a:lnTo>
                  <a:pt x="2647156" y="3017757"/>
                </a:lnTo>
                <a:cubicBezTo>
                  <a:pt x="2647156" y="3105476"/>
                  <a:pt x="2597773" y="3176586"/>
                  <a:pt x="2536857" y="3176586"/>
                </a:cubicBezTo>
                <a:lnTo>
                  <a:pt x="110299" y="3176586"/>
                </a:lnTo>
                <a:cubicBezTo>
                  <a:pt x="49383" y="3176586"/>
                  <a:pt x="0" y="3105476"/>
                  <a:pt x="0" y="3017757"/>
                </a:cubicBezTo>
                <a:lnTo>
                  <a:pt x="0" y="158830"/>
                </a:lnTo>
                <a:cubicBezTo>
                  <a:pt x="0" y="71111"/>
                  <a:pt x="49383" y="1"/>
                  <a:pt x="110299" y="1"/>
                </a:cubicBezTo>
                <a:lnTo>
                  <a:pt x="2536857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839" tIns="54007" rIns="70010" bIns="1588294" numCol="1" spcCol="1270" anchor="t" anchorCtr="0">
            <a:noAutofit/>
          </a:bodyPr>
          <a:lstStyle/>
          <a:p>
            <a:pPr algn="r" defTabSz="7000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Raleway"/>
              </a:rPr>
              <a:t>F Series VM</a:t>
            </a:r>
          </a:p>
        </p:txBody>
      </p:sp>
      <p:sp>
        <p:nvSpPr>
          <p:cNvPr id="37" name="Freeform 12">
            <a:extLst>
              <a:ext uri="{FF2B5EF4-FFF2-40B4-BE49-F238E27FC236}">
                <a16:creationId xmlns="" xmlns:a16="http://schemas.microsoft.com/office/drawing/2014/main" id="{5597FF3C-2839-4507-B1C3-83F335444920}"/>
              </a:ext>
            </a:extLst>
          </p:cNvPr>
          <p:cNvSpPr/>
          <p:nvPr/>
        </p:nvSpPr>
        <p:spPr>
          <a:xfrm>
            <a:off x="4828426" y="1353030"/>
            <a:ext cx="1172384" cy="1283298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latin typeface="Raleway"/>
              </a:rPr>
              <a:t>F </a:t>
            </a:r>
            <a:r>
              <a:rPr lang="en-US" sz="1000" dirty="0" smtClean="0">
                <a:latin typeface="Raleway"/>
              </a:rPr>
              <a:t>series </a:t>
            </a:r>
            <a:r>
              <a:rPr lang="en-US" sz="1000" dirty="0">
                <a:latin typeface="Raleway"/>
              </a:rPr>
              <a:t>VMs are optimized for intensive workloads and provide higher CPU to memory </a:t>
            </a:r>
            <a:r>
              <a:rPr lang="en-US" sz="1000" dirty="0" smtClean="0">
                <a:latin typeface="Raleway"/>
              </a:rPr>
              <a:t>ratio</a:t>
            </a:r>
            <a:endParaRPr lang="en-US" sz="1000" dirty="0">
              <a:latin typeface="Raleway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="" xmlns:a16="http://schemas.microsoft.com/office/drawing/2014/main" id="{F233221F-1E9F-4E17-9940-7C9813AC541D}"/>
              </a:ext>
            </a:extLst>
          </p:cNvPr>
          <p:cNvSpPr/>
          <p:nvPr/>
        </p:nvSpPr>
        <p:spPr>
          <a:xfrm rot="16200000">
            <a:off x="6453771" y="1182149"/>
            <a:ext cx="1373262" cy="1617632"/>
          </a:xfrm>
          <a:custGeom>
            <a:avLst/>
            <a:gdLst>
              <a:gd name="connsiteX0" fmla="*/ 0 w 2647156"/>
              <a:gd name="connsiteY0" fmla="*/ 132358 h 3176587"/>
              <a:gd name="connsiteX1" fmla="*/ 132358 w 2647156"/>
              <a:gd name="connsiteY1" fmla="*/ 0 h 3176587"/>
              <a:gd name="connsiteX2" fmla="*/ 2514798 w 2647156"/>
              <a:gd name="connsiteY2" fmla="*/ 0 h 3176587"/>
              <a:gd name="connsiteX3" fmla="*/ 2647156 w 2647156"/>
              <a:gd name="connsiteY3" fmla="*/ 132358 h 3176587"/>
              <a:gd name="connsiteX4" fmla="*/ 2647156 w 2647156"/>
              <a:gd name="connsiteY4" fmla="*/ 3044229 h 3176587"/>
              <a:gd name="connsiteX5" fmla="*/ 2514798 w 2647156"/>
              <a:gd name="connsiteY5" fmla="*/ 3176587 h 3176587"/>
              <a:gd name="connsiteX6" fmla="*/ 132358 w 2647156"/>
              <a:gd name="connsiteY6" fmla="*/ 3176587 h 3176587"/>
              <a:gd name="connsiteX7" fmla="*/ 0 w 2647156"/>
              <a:gd name="connsiteY7" fmla="*/ 3044229 h 3176587"/>
              <a:gd name="connsiteX8" fmla="*/ 0 w 2647156"/>
              <a:gd name="connsiteY8" fmla="*/ 132358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7156" h="3176587">
                <a:moveTo>
                  <a:pt x="2536857" y="1"/>
                </a:moveTo>
                <a:cubicBezTo>
                  <a:pt x="2597773" y="1"/>
                  <a:pt x="2647156" y="71111"/>
                  <a:pt x="2647156" y="158830"/>
                </a:cubicBezTo>
                <a:lnTo>
                  <a:pt x="2647156" y="3017757"/>
                </a:lnTo>
                <a:cubicBezTo>
                  <a:pt x="2647156" y="3105476"/>
                  <a:pt x="2597773" y="3176586"/>
                  <a:pt x="2536857" y="3176586"/>
                </a:cubicBezTo>
                <a:lnTo>
                  <a:pt x="110299" y="3176586"/>
                </a:lnTo>
                <a:cubicBezTo>
                  <a:pt x="49383" y="3176586"/>
                  <a:pt x="0" y="3105476"/>
                  <a:pt x="0" y="3017757"/>
                </a:cubicBezTo>
                <a:lnTo>
                  <a:pt x="0" y="158830"/>
                </a:lnTo>
                <a:cubicBezTo>
                  <a:pt x="0" y="71111"/>
                  <a:pt x="49383" y="1"/>
                  <a:pt x="110299" y="1"/>
                </a:cubicBezTo>
                <a:lnTo>
                  <a:pt x="2536857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839" tIns="54007" rIns="70010" bIns="1588294" numCol="1" spcCol="1270" anchor="t" anchorCtr="0">
            <a:noAutofit/>
          </a:bodyPr>
          <a:lstStyle/>
          <a:p>
            <a:pPr algn="r" defTabSz="7000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Raleway"/>
              </a:rPr>
              <a:t>G Series VM</a:t>
            </a:r>
          </a:p>
        </p:txBody>
      </p:sp>
      <p:sp>
        <p:nvSpPr>
          <p:cNvPr id="40" name="Freeform 12">
            <a:extLst>
              <a:ext uri="{FF2B5EF4-FFF2-40B4-BE49-F238E27FC236}">
                <a16:creationId xmlns="" xmlns:a16="http://schemas.microsoft.com/office/drawing/2014/main" id="{5597FF3C-2839-4507-B1C3-83F335444920}"/>
              </a:ext>
            </a:extLst>
          </p:cNvPr>
          <p:cNvSpPr/>
          <p:nvPr/>
        </p:nvSpPr>
        <p:spPr>
          <a:xfrm>
            <a:off x="6762750" y="1353030"/>
            <a:ext cx="1172384" cy="1283298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 smtClean="0">
                <a:latin typeface="Raleway"/>
              </a:rPr>
              <a:t>This is a storage- </a:t>
            </a:r>
            <a:r>
              <a:rPr lang="en-US" sz="1000" dirty="0">
                <a:latin typeface="Raleway"/>
              </a:rPr>
              <a:t>or </a:t>
            </a:r>
            <a:r>
              <a:rPr lang="en-US" sz="1000" dirty="0" smtClean="0">
                <a:latin typeface="Raleway"/>
              </a:rPr>
              <a:t>memory-optimized VM. It offers 2 times more memory </a:t>
            </a:r>
            <a:r>
              <a:rPr lang="en-US" sz="1000" dirty="0">
                <a:latin typeface="Raleway"/>
              </a:rPr>
              <a:t>and </a:t>
            </a:r>
            <a:r>
              <a:rPr lang="en-US" sz="1000" dirty="0" smtClean="0">
                <a:latin typeface="Raleway"/>
              </a:rPr>
              <a:t>4 times </a:t>
            </a:r>
            <a:r>
              <a:rPr lang="en-US" sz="1000" dirty="0">
                <a:latin typeface="Raleway"/>
              </a:rPr>
              <a:t>more storage than </a:t>
            </a:r>
            <a:r>
              <a:rPr lang="en-US" sz="1000" dirty="0" smtClean="0">
                <a:latin typeface="Raleway"/>
              </a:rPr>
              <a:t>the D series</a:t>
            </a:r>
            <a:endParaRPr lang="en-US" sz="1000" dirty="0">
              <a:latin typeface="Raleway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="" xmlns:a16="http://schemas.microsoft.com/office/drawing/2014/main" id="{F233221F-1E9F-4E17-9940-7C9813AC541D}"/>
              </a:ext>
            </a:extLst>
          </p:cNvPr>
          <p:cNvSpPr/>
          <p:nvPr/>
        </p:nvSpPr>
        <p:spPr>
          <a:xfrm rot="16200000">
            <a:off x="1376137" y="2702980"/>
            <a:ext cx="1373262" cy="1617632"/>
          </a:xfrm>
          <a:custGeom>
            <a:avLst/>
            <a:gdLst>
              <a:gd name="connsiteX0" fmla="*/ 0 w 2647156"/>
              <a:gd name="connsiteY0" fmla="*/ 132358 h 3176587"/>
              <a:gd name="connsiteX1" fmla="*/ 132358 w 2647156"/>
              <a:gd name="connsiteY1" fmla="*/ 0 h 3176587"/>
              <a:gd name="connsiteX2" fmla="*/ 2514798 w 2647156"/>
              <a:gd name="connsiteY2" fmla="*/ 0 h 3176587"/>
              <a:gd name="connsiteX3" fmla="*/ 2647156 w 2647156"/>
              <a:gd name="connsiteY3" fmla="*/ 132358 h 3176587"/>
              <a:gd name="connsiteX4" fmla="*/ 2647156 w 2647156"/>
              <a:gd name="connsiteY4" fmla="*/ 3044229 h 3176587"/>
              <a:gd name="connsiteX5" fmla="*/ 2514798 w 2647156"/>
              <a:gd name="connsiteY5" fmla="*/ 3176587 h 3176587"/>
              <a:gd name="connsiteX6" fmla="*/ 132358 w 2647156"/>
              <a:gd name="connsiteY6" fmla="*/ 3176587 h 3176587"/>
              <a:gd name="connsiteX7" fmla="*/ 0 w 2647156"/>
              <a:gd name="connsiteY7" fmla="*/ 3044229 h 3176587"/>
              <a:gd name="connsiteX8" fmla="*/ 0 w 2647156"/>
              <a:gd name="connsiteY8" fmla="*/ 132358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7156" h="3176587">
                <a:moveTo>
                  <a:pt x="2536857" y="1"/>
                </a:moveTo>
                <a:cubicBezTo>
                  <a:pt x="2597773" y="1"/>
                  <a:pt x="2647156" y="71111"/>
                  <a:pt x="2647156" y="158830"/>
                </a:cubicBezTo>
                <a:lnTo>
                  <a:pt x="2647156" y="3017757"/>
                </a:lnTo>
                <a:cubicBezTo>
                  <a:pt x="2647156" y="3105476"/>
                  <a:pt x="2597773" y="3176586"/>
                  <a:pt x="2536857" y="3176586"/>
                </a:cubicBezTo>
                <a:lnTo>
                  <a:pt x="110299" y="3176586"/>
                </a:lnTo>
                <a:cubicBezTo>
                  <a:pt x="49383" y="3176586"/>
                  <a:pt x="0" y="3105476"/>
                  <a:pt x="0" y="3017757"/>
                </a:cubicBezTo>
                <a:lnTo>
                  <a:pt x="0" y="158830"/>
                </a:lnTo>
                <a:cubicBezTo>
                  <a:pt x="0" y="71111"/>
                  <a:pt x="49383" y="1"/>
                  <a:pt x="110299" y="1"/>
                </a:cubicBezTo>
                <a:lnTo>
                  <a:pt x="2536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839" tIns="54007" rIns="70010" bIns="1588294" numCol="1" spcCol="1270" anchor="t" anchorCtr="0">
            <a:noAutofit/>
          </a:bodyPr>
          <a:lstStyle/>
          <a:p>
            <a:pPr algn="r" defTabSz="7000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Raleway"/>
              </a:rPr>
              <a:t>H </a:t>
            </a:r>
            <a:r>
              <a:rPr lang="en-US" sz="1400" b="1" dirty="0" smtClean="0">
                <a:solidFill>
                  <a:schemeClr val="bg1"/>
                </a:solidFill>
                <a:latin typeface="Raleway"/>
              </a:rPr>
              <a:t>Series VM</a:t>
            </a:r>
            <a:endParaRPr lang="en-US" sz="1400" b="1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43" name="Freeform 12">
            <a:extLst>
              <a:ext uri="{FF2B5EF4-FFF2-40B4-BE49-F238E27FC236}">
                <a16:creationId xmlns="" xmlns:a16="http://schemas.microsoft.com/office/drawing/2014/main" id="{5597FF3C-2839-4507-B1C3-83F335444920}"/>
              </a:ext>
            </a:extLst>
          </p:cNvPr>
          <p:cNvSpPr/>
          <p:nvPr/>
        </p:nvSpPr>
        <p:spPr>
          <a:xfrm>
            <a:off x="1674842" y="2873861"/>
            <a:ext cx="1172384" cy="1283298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latin typeface="Raleway"/>
              </a:rPr>
              <a:t>H series v</a:t>
            </a:r>
            <a:r>
              <a:rPr lang="en-US" sz="1000" dirty="0" smtClean="0">
                <a:latin typeface="Raleway"/>
              </a:rPr>
              <a:t>irtual machines are the next-generation high-performance </a:t>
            </a:r>
            <a:r>
              <a:rPr lang="en-US" sz="1000" dirty="0">
                <a:latin typeface="Raleway"/>
              </a:rPr>
              <a:t>computing </a:t>
            </a:r>
            <a:r>
              <a:rPr lang="en-US" sz="1000" dirty="0" smtClean="0">
                <a:latin typeface="Raleway"/>
              </a:rPr>
              <a:t>virtual machines</a:t>
            </a:r>
            <a:endParaRPr lang="en-US" sz="1000" dirty="0">
              <a:latin typeface="Raleway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="" xmlns:a16="http://schemas.microsoft.com/office/drawing/2014/main" id="{F233221F-1E9F-4E17-9940-7C9813AC541D}"/>
              </a:ext>
            </a:extLst>
          </p:cNvPr>
          <p:cNvSpPr/>
          <p:nvPr/>
        </p:nvSpPr>
        <p:spPr>
          <a:xfrm rot="16200000">
            <a:off x="7262587" y="2702980"/>
            <a:ext cx="1373262" cy="1617632"/>
          </a:xfrm>
          <a:custGeom>
            <a:avLst/>
            <a:gdLst>
              <a:gd name="connsiteX0" fmla="*/ 0 w 2647156"/>
              <a:gd name="connsiteY0" fmla="*/ 132358 h 3176587"/>
              <a:gd name="connsiteX1" fmla="*/ 132358 w 2647156"/>
              <a:gd name="connsiteY1" fmla="*/ 0 h 3176587"/>
              <a:gd name="connsiteX2" fmla="*/ 2514798 w 2647156"/>
              <a:gd name="connsiteY2" fmla="*/ 0 h 3176587"/>
              <a:gd name="connsiteX3" fmla="*/ 2647156 w 2647156"/>
              <a:gd name="connsiteY3" fmla="*/ 132358 h 3176587"/>
              <a:gd name="connsiteX4" fmla="*/ 2647156 w 2647156"/>
              <a:gd name="connsiteY4" fmla="*/ 3044229 h 3176587"/>
              <a:gd name="connsiteX5" fmla="*/ 2514798 w 2647156"/>
              <a:gd name="connsiteY5" fmla="*/ 3176587 h 3176587"/>
              <a:gd name="connsiteX6" fmla="*/ 132358 w 2647156"/>
              <a:gd name="connsiteY6" fmla="*/ 3176587 h 3176587"/>
              <a:gd name="connsiteX7" fmla="*/ 0 w 2647156"/>
              <a:gd name="connsiteY7" fmla="*/ 3044229 h 3176587"/>
              <a:gd name="connsiteX8" fmla="*/ 0 w 2647156"/>
              <a:gd name="connsiteY8" fmla="*/ 132358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7156" h="3176587">
                <a:moveTo>
                  <a:pt x="2536857" y="1"/>
                </a:moveTo>
                <a:cubicBezTo>
                  <a:pt x="2597773" y="1"/>
                  <a:pt x="2647156" y="71111"/>
                  <a:pt x="2647156" y="158830"/>
                </a:cubicBezTo>
                <a:lnTo>
                  <a:pt x="2647156" y="3017757"/>
                </a:lnTo>
                <a:cubicBezTo>
                  <a:pt x="2647156" y="3105476"/>
                  <a:pt x="2597773" y="3176586"/>
                  <a:pt x="2536857" y="3176586"/>
                </a:cubicBezTo>
                <a:lnTo>
                  <a:pt x="110299" y="3176586"/>
                </a:lnTo>
                <a:cubicBezTo>
                  <a:pt x="49383" y="3176586"/>
                  <a:pt x="0" y="3105476"/>
                  <a:pt x="0" y="3017757"/>
                </a:cubicBezTo>
                <a:lnTo>
                  <a:pt x="0" y="158830"/>
                </a:lnTo>
                <a:cubicBezTo>
                  <a:pt x="0" y="71111"/>
                  <a:pt x="49383" y="1"/>
                  <a:pt x="110299" y="1"/>
                </a:cubicBezTo>
                <a:lnTo>
                  <a:pt x="2536857" y="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839" tIns="54007" rIns="70010" bIns="1588294" numCol="1" spcCol="1270" anchor="t" anchorCtr="0">
            <a:noAutofit/>
          </a:bodyPr>
          <a:lstStyle/>
          <a:p>
            <a:pPr algn="r" defTabSz="7000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Raleway"/>
              </a:rPr>
              <a:t>N Series VM</a:t>
            </a:r>
          </a:p>
        </p:txBody>
      </p:sp>
      <p:sp>
        <p:nvSpPr>
          <p:cNvPr id="46" name="Freeform 12">
            <a:extLst>
              <a:ext uri="{FF2B5EF4-FFF2-40B4-BE49-F238E27FC236}">
                <a16:creationId xmlns="" xmlns:a16="http://schemas.microsoft.com/office/drawing/2014/main" id="{5597FF3C-2839-4507-B1C3-83F335444920}"/>
              </a:ext>
            </a:extLst>
          </p:cNvPr>
          <p:cNvSpPr/>
          <p:nvPr/>
        </p:nvSpPr>
        <p:spPr>
          <a:xfrm>
            <a:off x="7561292" y="2873861"/>
            <a:ext cx="1172384" cy="1283298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latin typeface="Raleway"/>
              </a:rPr>
              <a:t>N series v</a:t>
            </a:r>
            <a:r>
              <a:rPr lang="en-US" sz="1000" dirty="0" smtClean="0">
                <a:latin typeface="Raleway"/>
              </a:rPr>
              <a:t>irtual machines </a:t>
            </a:r>
            <a:r>
              <a:rPr lang="en-US" sz="1000" dirty="0">
                <a:latin typeface="Raleway"/>
              </a:rPr>
              <a:t>are </a:t>
            </a:r>
            <a:r>
              <a:rPr lang="en-US" sz="1000" dirty="0" smtClean="0">
                <a:latin typeface="Raleway"/>
              </a:rPr>
              <a:t>GPU-enabled (graphic processing unit-enabled) </a:t>
            </a:r>
            <a:r>
              <a:rPr lang="en-US" sz="1000" dirty="0">
                <a:latin typeface="Raleway"/>
              </a:rPr>
              <a:t>v</a:t>
            </a:r>
            <a:r>
              <a:rPr lang="en-US" sz="1000" dirty="0" smtClean="0">
                <a:latin typeface="Raleway"/>
              </a:rPr>
              <a:t>irtual machines</a:t>
            </a:r>
            <a:endParaRPr lang="en-US" sz="1000" dirty="0">
              <a:latin typeface="Raleway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="" xmlns:a16="http://schemas.microsoft.com/office/drawing/2014/main" id="{F233221F-1E9F-4E17-9940-7C9813AC541D}"/>
              </a:ext>
            </a:extLst>
          </p:cNvPr>
          <p:cNvSpPr/>
          <p:nvPr/>
        </p:nvSpPr>
        <p:spPr>
          <a:xfrm rot="16200000">
            <a:off x="3357337" y="2702981"/>
            <a:ext cx="1373262" cy="1617632"/>
          </a:xfrm>
          <a:custGeom>
            <a:avLst/>
            <a:gdLst>
              <a:gd name="connsiteX0" fmla="*/ 0 w 2647156"/>
              <a:gd name="connsiteY0" fmla="*/ 132358 h 3176587"/>
              <a:gd name="connsiteX1" fmla="*/ 132358 w 2647156"/>
              <a:gd name="connsiteY1" fmla="*/ 0 h 3176587"/>
              <a:gd name="connsiteX2" fmla="*/ 2514798 w 2647156"/>
              <a:gd name="connsiteY2" fmla="*/ 0 h 3176587"/>
              <a:gd name="connsiteX3" fmla="*/ 2647156 w 2647156"/>
              <a:gd name="connsiteY3" fmla="*/ 132358 h 3176587"/>
              <a:gd name="connsiteX4" fmla="*/ 2647156 w 2647156"/>
              <a:gd name="connsiteY4" fmla="*/ 3044229 h 3176587"/>
              <a:gd name="connsiteX5" fmla="*/ 2514798 w 2647156"/>
              <a:gd name="connsiteY5" fmla="*/ 3176587 h 3176587"/>
              <a:gd name="connsiteX6" fmla="*/ 132358 w 2647156"/>
              <a:gd name="connsiteY6" fmla="*/ 3176587 h 3176587"/>
              <a:gd name="connsiteX7" fmla="*/ 0 w 2647156"/>
              <a:gd name="connsiteY7" fmla="*/ 3044229 h 3176587"/>
              <a:gd name="connsiteX8" fmla="*/ 0 w 2647156"/>
              <a:gd name="connsiteY8" fmla="*/ 132358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7156" h="3176587">
                <a:moveTo>
                  <a:pt x="2536857" y="1"/>
                </a:moveTo>
                <a:cubicBezTo>
                  <a:pt x="2597773" y="1"/>
                  <a:pt x="2647156" y="71111"/>
                  <a:pt x="2647156" y="158830"/>
                </a:cubicBezTo>
                <a:lnTo>
                  <a:pt x="2647156" y="3017757"/>
                </a:lnTo>
                <a:cubicBezTo>
                  <a:pt x="2647156" y="3105476"/>
                  <a:pt x="2597773" y="3176586"/>
                  <a:pt x="2536857" y="3176586"/>
                </a:cubicBezTo>
                <a:lnTo>
                  <a:pt x="110299" y="3176586"/>
                </a:lnTo>
                <a:cubicBezTo>
                  <a:pt x="49383" y="3176586"/>
                  <a:pt x="0" y="3105476"/>
                  <a:pt x="0" y="3017757"/>
                </a:cubicBezTo>
                <a:lnTo>
                  <a:pt x="0" y="158830"/>
                </a:lnTo>
                <a:cubicBezTo>
                  <a:pt x="0" y="71111"/>
                  <a:pt x="49383" y="1"/>
                  <a:pt x="110299" y="1"/>
                </a:cubicBezTo>
                <a:lnTo>
                  <a:pt x="2536857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839" tIns="54007" rIns="70010" bIns="1588294" numCol="1" spcCol="1270" anchor="t" anchorCtr="0">
            <a:noAutofit/>
          </a:bodyPr>
          <a:lstStyle/>
          <a:p>
            <a:pPr algn="r" defTabSz="7000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Raleway"/>
              </a:rPr>
              <a:t>L Series VM</a:t>
            </a:r>
          </a:p>
        </p:txBody>
      </p:sp>
      <p:sp>
        <p:nvSpPr>
          <p:cNvPr id="49" name="Freeform 12">
            <a:extLst>
              <a:ext uri="{FF2B5EF4-FFF2-40B4-BE49-F238E27FC236}">
                <a16:creationId xmlns="" xmlns:a16="http://schemas.microsoft.com/office/drawing/2014/main" id="{5597FF3C-2839-4507-B1C3-83F335444920}"/>
              </a:ext>
            </a:extLst>
          </p:cNvPr>
          <p:cNvSpPr/>
          <p:nvPr/>
        </p:nvSpPr>
        <p:spPr>
          <a:xfrm>
            <a:off x="3656042" y="2873862"/>
            <a:ext cx="1172384" cy="1283298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latin typeface="Raleway"/>
              </a:rPr>
              <a:t>L </a:t>
            </a:r>
            <a:r>
              <a:rPr lang="en-US" sz="1000" dirty="0" smtClean="0">
                <a:latin typeface="Raleway"/>
              </a:rPr>
              <a:t>series </a:t>
            </a:r>
            <a:r>
              <a:rPr lang="en-US" sz="1000" dirty="0">
                <a:latin typeface="Raleway"/>
              </a:rPr>
              <a:t>VMs are </a:t>
            </a:r>
            <a:r>
              <a:rPr lang="en-US" sz="1000" dirty="0" smtClean="0">
                <a:latin typeface="Raleway"/>
              </a:rPr>
              <a:t>storage-optimized virtual machines</a:t>
            </a:r>
            <a:r>
              <a:rPr lang="en-US" sz="1000" dirty="0">
                <a:latin typeface="Raleway"/>
              </a:rPr>
              <a:t>. </a:t>
            </a:r>
            <a:r>
              <a:rPr lang="en-US" sz="1000" dirty="0" smtClean="0">
                <a:latin typeface="Raleway"/>
              </a:rPr>
              <a:t>They are ideal </a:t>
            </a:r>
            <a:r>
              <a:rPr lang="en-US" sz="1000" dirty="0">
                <a:latin typeface="Raleway"/>
              </a:rPr>
              <a:t>for </a:t>
            </a:r>
            <a:r>
              <a:rPr lang="en-US" sz="1000" dirty="0" smtClean="0">
                <a:latin typeface="Raleway"/>
              </a:rPr>
              <a:t>the applications </a:t>
            </a:r>
            <a:r>
              <a:rPr lang="en-US" sz="1000" dirty="0">
                <a:latin typeface="Raleway"/>
              </a:rPr>
              <a:t>that require low </a:t>
            </a:r>
            <a:r>
              <a:rPr lang="en-US" sz="1000" dirty="0" smtClean="0">
                <a:latin typeface="Raleway"/>
              </a:rPr>
              <a:t>latency</a:t>
            </a:r>
            <a:endParaRPr lang="en-US" sz="1000" dirty="0">
              <a:latin typeface="Raleway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="" xmlns:a16="http://schemas.microsoft.com/office/drawing/2014/main" id="{F233221F-1E9F-4E17-9940-7C9813AC541D}"/>
              </a:ext>
            </a:extLst>
          </p:cNvPr>
          <p:cNvSpPr/>
          <p:nvPr/>
        </p:nvSpPr>
        <p:spPr>
          <a:xfrm rot="16200000">
            <a:off x="5338537" y="2702981"/>
            <a:ext cx="1373262" cy="1617632"/>
          </a:xfrm>
          <a:custGeom>
            <a:avLst/>
            <a:gdLst>
              <a:gd name="connsiteX0" fmla="*/ 0 w 2647156"/>
              <a:gd name="connsiteY0" fmla="*/ 132358 h 3176587"/>
              <a:gd name="connsiteX1" fmla="*/ 132358 w 2647156"/>
              <a:gd name="connsiteY1" fmla="*/ 0 h 3176587"/>
              <a:gd name="connsiteX2" fmla="*/ 2514798 w 2647156"/>
              <a:gd name="connsiteY2" fmla="*/ 0 h 3176587"/>
              <a:gd name="connsiteX3" fmla="*/ 2647156 w 2647156"/>
              <a:gd name="connsiteY3" fmla="*/ 132358 h 3176587"/>
              <a:gd name="connsiteX4" fmla="*/ 2647156 w 2647156"/>
              <a:gd name="connsiteY4" fmla="*/ 3044229 h 3176587"/>
              <a:gd name="connsiteX5" fmla="*/ 2514798 w 2647156"/>
              <a:gd name="connsiteY5" fmla="*/ 3176587 h 3176587"/>
              <a:gd name="connsiteX6" fmla="*/ 132358 w 2647156"/>
              <a:gd name="connsiteY6" fmla="*/ 3176587 h 3176587"/>
              <a:gd name="connsiteX7" fmla="*/ 0 w 2647156"/>
              <a:gd name="connsiteY7" fmla="*/ 3044229 h 3176587"/>
              <a:gd name="connsiteX8" fmla="*/ 0 w 2647156"/>
              <a:gd name="connsiteY8" fmla="*/ 132358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7156" h="3176587">
                <a:moveTo>
                  <a:pt x="2536857" y="1"/>
                </a:moveTo>
                <a:cubicBezTo>
                  <a:pt x="2597773" y="1"/>
                  <a:pt x="2647156" y="71111"/>
                  <a:pt x="2647156" y="158830"/>
                </a:cubicBezTo>
                <a:lnTo>
                  <a:pt x="2647156" y="3017757"/>
                </a:lnTo>
                <a:cubicBezTo>
                  <a:pt x="2647156" y="3105476"/>
                  <a:pt x="2597773" y="3176586"/>
                  <a:pt x="2536857" y="3176586"/>
                </a:cubicBezTo>
                <a:lnTo>
                  <a:pt x="110299" y="3176586"/>
                </a:lnTo>
                <a:cubicBezTo>
                  <a:pt x="49383" y="3176586"/>
                  <a:pt x="0" y="3105476"/>
                  <a:pt x="0" y="3017757"/>
                </a:cubicBezTo>
                <a:lnTo>
                  <a:pt x="0" y="158830"/>
                </a:lnTo>
                <a:cubicBezTo>
                  <a:pt x="0" y="71111"/>
                  <a:pt x="49383" y="1"/>
                  <a:pt x="110299" y="1"/>
                </a:cubicBezTo>
                <a:lnTo>
                  <a:pt x="25368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8839" tIns="54007" rIns="70010" bIns="1588294" numCol="1" spcCol="1270" anchor="t" anchorCtr="0">
            <a:noAutofit/>
          </a:bodyPr>
          <a:lstStyle/>
          <a:p>
            <a:pPr algn="r" defTabSz="70008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Raleway"/>
              </a:rPr>
              <a:t>M Series VM</a:t>
            </a:r>
          </a:p>
        </p:txBody>
      </p:sp>
      <p:sp>
        <p:nvSpPr>
          <p:cNvPr id="52" name="Freeform 12">
            <a:extLst>
              <a:ext uri="{FF2B5EF4-FFF2-40B4-BE49-F238E27FC236}">
                <a16:creationId xmlns="" xmlns:a16="http://schemas.microsoft.com/office/drawing/2014/main" id="{5597FF3C-2839-4507-B1C3-83F335444920}"/>
              </a:ext>
            </a:extLst>
          </p:cNvPr>
          <p:cNvSpPr/>
          <p:nvPr/>
        </p:nvSpPr>
        <p:spPr>
          <a:xfrm>
            <a:off x="5637242" y="2873862"/>
            <a:ext cx="1172384" cy="1283298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latin typeface="Raleway"/>
              </a:rPr>
              <a:t>M series VMs are the largest </a:t>
            </a:r>
            <a:r>
              <a:rPr lang="en-US" sz="1000" dirty="0" smtClean="0">
                <a:latin typeface="Raleway"/>
              </a:rPr>
              <a:t>memory-optimized VMs. They are </a:t>
            </a:r>
            <a:r>
              <a:rPr lang="en-US" sz="1000" dirty="0">
                <a:latin typeface="Raleway"/>
              </a:rPr>
              <a:t>ideal for heavy </a:t>
            </a:r>
            <a:r>
              <a:rPr lang="en-US" sz="1000" dirty="0" smtClean="0">
                <a:latin typeface="Raleway"/>
              </a:rPr>
              <a:t>in-memory </a:t>
            </a:r>
            <a:r>
              <a:rPr lang="en-US" sz="1000" dirty="0">
                <a:latin typeface="Raleway"/>
              </a:rPr>
              <a:t>workloads </a:t>
            </a:r>
            <a:r>
              <a:rPr lang="en-US" sz="1000" dirty="0" smtClean="0">
                <a:latin typeface="Raleway"/>
              </a:rPr>
              <a:t>like SAP HANA</a:t>
            </a:r>
            <a:endParaRPr lang="en-US" sz="1000" dirty="0">
              <a:latin typeface="Raleway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0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873920" y="1372052"/>
            <a:ext cx="2140065" cy="382535"/>
          </a:xfrm>
          <a:prstGeom prst="homePlat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Raleway Light"/>
              </a:rPr>
              <a:t>Compute-optimized</a:t>
            </a:r>
            <a:endParaRPr lang="en-IN" b="1" dirty="0">
              <a:solidFill>
                <a:schemeClr val="tx1"/>
              </a:solidFill>
              <a:latin typeface="Raleway Light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873920" y="2089399"/>
            <a:ext cx="2140065" cy="397768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Raleway Light"/>
              </a:rPr>
              <a:t>Memory-optimized</a:t>
            </a:r>
            <a:endParaRPr lang="en-IN" b="1" dirty="0">
              <a:solidFill>
                <a:schemeClr val="tx1"/>
              </a:solidFill>
              <a:latin typeface="Raleway Light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873920" y="2821176"/>
            <a:ext cx="2140065" cy="409575"/>
          </a:xfrm>
          <a:prstGeom prst="homePlat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Raleway Light"/>
              </a:rPr>
              <a:t>Storage-optimized</a:t>
            </a:r>
            <a:endParaRPr lang="en-IN" b="1" dirty="0">
              <a:solidFill>
                <a:schemeClr val="tx1"/>
              </a:solidFill>
              <a:latin typeface="Raleway Light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873920" y="3480604"/>
            <a:ext cx="2140065" cy="409575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Raleway Light"/>
              </a:rPr>
              <a:t>GPU - Optimized</a:t>
            </a:r>
            <a:endParaRPr lang="en-IN" b="1" dirty="0">
              <a:solidFill>
                <a:schemeClr val="tx1"/>
              </a:solidFill>
              <a:latin typeface="Raleway Light"/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895352" y="4231511"/>
            <a:ext cx="2140065" cy="409575"/>
          </a:xfrm>
          <a:prstGeom prst="homePlat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Raleway Light"/>
              </a:rPr>
              <a:t>High-performance </a:t>
            </a:r>
            <a:r>
              <a:rPr lang="en-IN" b="1" dirty="0">
                <a:solidFill>
                  <a:schemeClr val="tx1"/>
                </a:solidFill>
                <a:latin typeface="Raleway Light"/>
              </a:rPr>
              <a:t>Compute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9654"/>
              </p:ext>
            </p:extLst>
          </p:nvPr>
        </p:nvGraphicFramePr>
        <p:xfrm>
          <a:off x="3013986" y="933451"/>
          <a:ext cx="5234664" cy="3837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73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17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 Light"/>
                        </a:rPr>
                        <a:t>Size</a:t>
                      </a:r>
                      <a:endParaRPr lang="en-IN" sz="1200" dirty="0">
                        <a:latin typeface="Raleway Light"/>
                      </a:endParaRPr>
                    </a:p>
                  </a:txBody>
                  <a:tcPr marL="29719" marR="29719" marT="29719" marB="2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 Light"/>
                        </a:rPr>
                        <a:t>Description</a:t>
                      </a:r>
                      <a:endParaRPr lang="en-IN" sz="1200" dirty="0">
                        <a:latin typeface="Raleway Light"/>
                      </a:endParaRPr>
                    </a:p>
                  </a:txBody>
                  <a:tcPr marL="29719" marR="29719" marT="29719" marB="2971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431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Fsv2, Fs, F</a:t>
                      </a:r>
                      <a:endParaRPr lang="en-IN" sz="1000" dirty="0">
                        <a:latin typeface="Raleway Light"/>
                      </a:endParaRPr>
                    </a:p>
                  </a:txBody>
                  <a:tcPr marL="29719" marR="29719" marT="29719" marB="29719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Raleway Light"/>
                        </a:rPr>
                        <a:t>Used </a:t>
                      </a:r>
                      <a:r>
                        <a:rPr lang="en-US" sz="900" dirty="0">
                          <a:latin typeface="Raleway Light"/>
                        </a:rPr>
                        <a:t>in </a:t>
                      </a:r>
                      <a:r>
                        <a:rPr lang="en-US" sz="900" dirty="0" smtClean="0">
                          <a:latin typeface="Raleway Light"/>
                        </a:rPr>
                        <a:t>medium-traffic </a:t>
                      </a:r>
                      <a:r>
                        <a:rPr lang="en-US" sz="900" dirty="0">
                          <a:latin typeface="Raleway Light"/>
                        </a:rPr>
                        <a:t>web servers, </a:t>
                      </a:r>
                      <a:r>
                        <a:rPr lang="en-US" sz="900" dirty="0" smtClean="0">
                          <a:latin typeface="Raleway Light"/>
                        </a:rPr>
                        <a:t>network </a:t>
                      </a:r>
                      <a:r>
                        <a:rPr lang="en-US" sz="900" dirty="0">
                          <a:latin typeface="Raleway Light"/>
                        </a:rPr>
                        <a:t>appliance, batch process, and application servers. </a:t>
                      </a:r>
                      <a:r>
                        <a:rPr lang="en-US" sz="900" dirty="0" smtClean="0">
                          <a:latin typeface="Raleway Light"/>
                        </a:rPr>
                        <a:t>Below VM sizes are available in compute-optimized VMs</a:t>
                      </a:r>
                      <a:endParaRPr lang="en-IN" sz="900" dirty="0">
                        <a:latin typeface="Raleway Light"/>
                      </a:endParaRPr>
                    </a:p>
                  </a:txBody>
                  <a:tcPr marL="29719" marR="29719" marT="29719" marB="2971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5431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Esv3, Ev3, M, GS, G, DSv2, DS, Dv2, D</a:t>
                      </a:r>
                      <a:endParaRPr lang="en-IN" sz="1000" dirty="0">
                        <a:latin typeface="Raleway Light"/>
                      </a:endParaRPr>
                    </a:p>
                  </a:txBody>
                  <a:tcPr marL="29719" marR="29719" marT="29719" marB="29719" anchor="ctr"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Used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in relational database servers,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medium-to-large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caches, and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in-memory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analytics. Below VM sizes are available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memory-optimized </a:t>
                      </a:r>
                      <a:r>
                        <a:rPr lang="en-US" sz="900" dirty="0" smtClean="0">
                          <a:latin typeface="Raleway Light"/>
                        </a:rPr>
                        <a:t>VMs</a:t>
                      </a:r>
                      <a:endParaRPr lang="en-IN" sz="900" dirty="0">
                        <a:latin typeface="Raleway Light"/>
                      </a:endParaRPr>
                    </a:p>
                  </a:txBody>
                  <a:tcPr marL="29719" marR="29719" marT="29719" marB="2971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5431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Ls</a:t>
                      </a:r>
                      <a:endParaRPr lang="en-IN" sz="1000" dirty="0">
                        <a:latin typeface="Raleway Light"/>
                      </a:endParaRPr>
                    </a:p>
                  </a:txBody>
                  <a:tcPr marL="29719" marR="29719" marT="29719" marB="29719" anchor="ctr"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This provides high-disk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throughput and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IO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is ideal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for Big Data, SQL, and NoSQL databases. Ls series is only available in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storage-optimized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VM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sizes, which offers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up to 32 vCPUs</a:t>
                      </a:r>
                      <a:endParaRPr lang="en-IN" sz="900" dirty="0">
                        <a:latin typeface="Raleway Light"/>
                      </a:endParaRPr>
                    </a:p>
                  </a:txBody>
                  <a:tcPr marL="29719" marR="29719" marT="29719" marB="2971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5431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NV, NC, NCv2, ND</a:t>
                      </a:r>
                      <a:endParaRPr lang="en-IN" sz="1000" dirty="0">
                        <a:latin typeface="Raleway Light"/>
                      </a:endParaRPr>
                    </a:p>
                  </a:txBody>
                  <a:tcPr marL="29719" marR="29719" marT="29719" marB="2971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GPU-optimized </a:t>
                      </a:r>
                      <a:r>
                        <a:rPr lang="en-US" sz="900" dirty="0" smtClean="0">
                          <a:latin typeface="Raleway Light"/>
                        </a:rPr>
                        <a:t>VMs</a:t>
                      </a:r>
                      <a:r>
                        <a:rPr lang="en-IN" sz="900" baseline="0" dirty="0" smtClean="0">
                          <a:latin typeface="Raleway Light"/>
                        </a:rPr>
                        <a:t>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provide high-graphic performance,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and these sizes are designed for compute-intensive,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graphic-intensive,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and visualization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workloads</a:t>
                      </a:r>
                      <a:endParaRPr lang="en-IN" sz="900" dirty="0">
                        <a:latin typeface="Raleway Light"/>
                      </a:endParaRPr>
                    </a:p>
                  </a:txBody>
                  <a:tcPr marL="29719" marR="29719" marT="29719" marB="2971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0054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H, A8-11</a:t>
                      </a:r>
                      <a:endParaRPr lang="en-IN" sz="1000" dirty="0">
                        <a:latin typeface="Raleway Light"/>
                      </a:endParaRPr>
                    </a:p>
                  </a:txBody>
                  <a:tcPr marL="29719" marR="29719" marT="29719" marB="2971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High-performance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compute </a:t>
                      </a:r>
                      <a:r>
                        <a:rPr lang="en-US" sz="900" dirty="0" smtClean="0">
                          <a:latin typeface="Raleway Light"/>
                        </a:rPr>
                        <a:t>VMs</a:t>
                      </a:r>
                      <a:r>
                        <a:rPr lang="en-IN" sz="900" baseline="0" dirty="0" smtClean="0">
                          <a:latin typeface="Raleway Light"/>
                        </a:rPr>
                        <a:t>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use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hardware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designed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and optimized for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compute-intensive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network-intensive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applications, including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high-performance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computing (HPC) cluster applications,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modeling, 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Raleway Light"/>
                          <a:ea typeface="+mn-ea"/>
                          <a:cs typeface="+mn-cs"/>
                        </a:rPr>
                        <a:t>simulations</a:t>
                      </a:r>
                      <a:endParaRPr lang="en-IN" sz="900" dirty="0">
                        <a:latin typeface="Raleway Light"/>
                      </a:endParaRPr>
                    </a:p>
                  </a:txBody>
                  <a:tcPr marL="29719" marR="29719" marT="29719" marB="2971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73920" y="933451"/>
            <a:ext cx="2140065" cy="2662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aleway Light"/>
              </a:rPr>
              <a:t>Types</a:t>
            </a:r>
            <a:endParaRPr lang="en-IN" sz="1200" b="1" dirty="0">
              <a:latin typeface="Raleway Light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Types of Azure Virtual Machines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Hands-on</a:t>
            </a:r>
            <a:r>
              <a:rPr lang="en-US" dirty="0"/>
              <a:t>: </a:t>
            </a:r>
            <a:r>
              <a:rPr lang="en-US" dirty="0" smtClean="0"/>
              <a:t>Creating </a:t>
            </a:r>
            <a:r>
              <a:rPr lang="en-US" dirty="0"/>
              <a:t>a Basic Azure VM Using Azure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/>
              <a:t>Overview of the </a:t>
            </a:r>
            <a:r>
              <a:rPr lang="en-US" dirty="0" smtClean="0"/>
              <a:t>Configurations </a:t>
            </a:r>
            <a:r>
              <a:rPr lang="en-US" dirty="0"/>
              <a:t>of Azure VMs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">
            <a:extLst>
              <a:ext uri="{FF2B5EF4-FFF2-40B4-BE49-F238E27FC236}">
                <a16:creationId xmlns="" xmlns:a16="http://schemas.microsoft.com/office/drawing/2014/main" id="{EF165206-C51A-4F36-BBCB-715F99D93B34}"/>
              </a:ext>
            </a:extLst>
          </p:cNvPr>
          <p:cNvSpPr/>
          <p:nvPr/>
        </p:nvSpPr>
        <p:spPr>
          <a:xfrm>
            <a:off x="605425" y="3928439"/>
            <a:ext cx="759315" cy="68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597" y="3783"/>
                </a:moveTo>
                <a:cubicBezTo>
                  <a:pt x="21597" y="3785"/>
                  <a:pt x="21597" y="3785"/>
                  <a:pt x="21597" y="3783"/>
                </a:cubicBezTo>
                <a:cubicBezTo>
                  <a:pt x="21548" y="3325"/>
                  <a:pt x="21194" y="2888"/>
                  <a:pt x="20549" y="2689"/>
                </a:cubicBezTo>
                <a:lnTo>
                  <a:pt x="12741" y="288"/>
                </a:lnTo>
                <a:cubicBezTo>
                  <a:pt x="11494" y="-96"/>
                  <a:pt x="10109" y="-96"/>
                  <a:pt x="8862" y="288"/>
                </a:cubicBezTo>
                <a:lnTo>
                  <a:pt x="1054" y="2689"/>
                </a:lnTo>
                <a:cubicBezTo>
                  <a:pt x="412" y="2888"/>
                  <a:pt x="58" y="3325"/>
                  <a:pt x="6" y="3783"/>
                </a:cubicBezTo>
                <a:cubicBezTo>
                  <a:pt x="6" y="3783"/>
                  <a:pt x="6" y="3783"/>
                  <a:pt x="6" y="3783"/>
                </a:cubicBezTo>
                <a:lnTo>
                  <a:pt x="0" y="3783"/>
                </a:lnTo>
                <a:lnTo>
                  <a:pt x="0" y="17197"/>
                </a:lnTo>
                <a:lnTo>
                  <a:pt x="86" y="17197"/>
                </a:lnTo>
                <a:cubicBezTo>
                  <a:pt x="213" y="17489"/>
                  <a:pt x="475" y="17753"/>
                  <a:pt x="881" y="17920"/>
                </a:cubicBezTo>
                <a:lnTo>
                  <a:pt x="8373" y="21031"/>
                </a:lnTo>
                <a:cubicBezTo>
                  <a:pt x="9130" y="21346"/>
                  <a:pt x="9965" y="21504"/>
                  <a:pt x="10800" y="21504"/>
                </a:cubicBezTo>
                <a:cubicBezTo>
                  <a:pt x="11635" y="21504"/>
                  <a:pt x="12470" y="21346"/>
                  <a:pt x="13227" y="21031"/>
                </a:cubicBezTo>
                <a:lnTo>
                  <a:pt x="20719" y="17920"/>
                </a:lnTo>
                <a:cubicBezTo>
                  <a:pt x="21125" y="17753"/>
                  <a:pt x="21387" y="17489"/>
                  <a:pt x="21514" y="17197"/>
                </a:cubicBezTo>
                <a:lnTo>
                  <a:pt x="21600" y="17197"/>
                </a:lnTo>
                <a:lnTo>
                  <a:pt x="21600" y="3783"/>
                </a:lnTo>
                <a:lnTo>
                  <a:pt x="21597" y="378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b="1" dirty="0">
                <a:solidFill>
                  <a:srgbClr val="604878"/>
                </a:solidFill>
              </a:rPr>
              <a:t>Overview of the </a:t>
            </a:r>
            <a:r>
              <a:rPr lang="en-GB" sz="2400" b="1" dirty="0" smtClean="0">
                <a:solidFill>
                  <a:srgbClr val="604878"/>
                </a:solidFill>
              </a:rPr>
              <a:t>Configurations</a:t>
            </a:r>
            <a:endParaRPr lang="en-US" sz="2400" b="1" dirty="0">
              <a:solidFill>
                <a:srgbClr val="604878"/>
              </a:solidFill>
            </a:endParaRPr>
          </a:p>
        </p:txBody>
      </p:sp>
      <p:sp>
        <p:nvSpPr>
          <p:cNvPr id="153" name="Shape">
            <a:extLst>
              <a:ext uri="{FF2B5EF4-FFF2-40B4-BE49-F238E27FC236}">
                <a16:creationId xmlns="" xmlns:a16="http://schemas.microsoft.com/office/drawing/2014/main" id="{43BC7121-12FF-4306-B1FE-B03DF4EC79A6}"/>
              </a:ext>
            </a:extLst>
          </p:cNvPr>
          <p:cNvSpPr/>
          <p:nvPr/>
        </p:nvSpPr>
        <p:spPr>
          <a:xfrm>
            <a:off x="605409" y="1149487"/>
            <a:ext cx="759315" cy="68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597" y="3783"/>
                </a:moveTo>
                <a:cubicBezTo>
                  <a:pt x="21597" y="3783"/>
                  <a:pt x="21597" y="3783"/>
                  <a:pt x="21597" y="3783"/>
                </a:cubicBezTo>
                <a:cubicBezTo>
                  <a:pt x="21548" y="3325"/>
                  <a:pt x="21194" y="2888"/>
                  <a:pt x="20549" y="2689"/>
                </a:cubicBezTo>
                <a:lnTo>
                  <a:pt x="12741" y="288"/>
                </a:lnTo>
                <a:cubicBezTo>
                  <a:pt x="11494" y="-96"/>
                  <a:pt x="10109" y="-96"/>
                  <a:pt x="8862" y="288"/>
                </a:cubicBezTo>
                <a:lnTo>
                  <a:pt x="1054" y="2689"/>
                </a:lnTo>
                <a:cubicBezTo>
                  <a:pt x="412" y="2888"/>
                  <a:pt x="58" y="3325"/>
                  <a:pt x="6" y="3783"/>
                </a:cubicBezTo>
                <a:cubicBezTo>
                  <a:pt x="6" y="3783"/>
                  <a:pt x="6" y="3783"/>
                  <a:pt x="6" y="3783"/>
                </a:cubicBezTo>
                <a:lnTo>
                  <a:pt x="0" y="3783"/>
                </a:lnTo>
                <a:lnTo>
                  <a:pt x="0" y="17197"/>
                </a:lnTo>
                <a:lnTo>
                  <a:pt x="86" y="17197"/>
                </a:lnTo>
                <a:cubicBezTo>
                  <a:pt x="213" y="17489"/>
                  <a:pt x="475" y="17753"/>
                  <a:pt x="881" y="17920"/>
                </a:cubicBezTo>
                <a:lnTo>
                  <a:pt x="8373" y="21031"/>
                </a:lnTo>
                <a:cubicBezTo>
                  <a:pt x="9130" y="21346"/>
                  <a:pt x="9965" y="21504"/>
                  <a:pt x="10800" y="21504"/>
                </a:cubicBezTo>
                <a:cubicBezTo>
                  <a:pt x="11635" y="21504"/>
                  <a:pt x="12470" y="21346"/>
                  <a:pt x="13227" y="21031"/>
                </a:cubicBezTo>
                <a:lnTo>
                  <a:pt x="20719" y="17920"/>
                </a:lnTo>
                <a:cubicBezTo>
                  <a:pt x="21125" y="17753"/>
                  <a:pt x="21387" y="17489"/>
                  <a:pt x="21514" y="17197"/>
                </a:cubicBezTo>
                <a:lnTo>
                  <a:pt x="21600" y="17197"/>
                </a:lnTo>
                <a:lnTo>
                  <a:pt x="21600" y="3783"/>
                </a:lnTo>
                <a:lnTo>
                  <a:pt x="21597" y="3783"/>
                </a:lnTo>
                <a:close/>
              </a:path>
            </a:pathLst>
          </a:custGeom>
          <a:solidFill>
            <a:srgbClr val="A2B969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Shape">
            <a:extLst>
              <a:ext uri="{FF2B5EF4-FFF2-40B4-BE49-F238E27FC236}">
                <a16:creationId xmlns="" xmlns:a16="http://schemas.microsoft.com/office/drawing/2014/main" id="{650B884E-3F38-4CC3-A912-9C8829A7BE6D}"/>
              </a:ext>
            </a:extLst>
          </p:cNvPr>
          <p:cNvSpPr/>
          <p:nvPr/>
        </p:nvSpPr>
        <p:spPr>
          <a:xfrm>
            <a:off x="605409" y="1690836"/>
            <a:ext cx="759315" cy="68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597" y="3783"/>
                </a:moveTo>
                <a:cubicBezTo>
                  <a:pt x="21597" y="3783"/>
                  <a:pt x="21597" y="3783"/>
                  <a:pt x="21597" y="3783"/>
                </a:cubicBezTo>
                <a:cubicBezTo>
                  <a:pt x="21548" y="3325"/>
                  <a:pt x="21194" y="2888"/>
                  <a:pt x="20549" y="2689"/>
                </a:cubicBezTo>
                <a:lnTo>
                  <a:pt x="12741" y="288"/>
                </a:lnTo>
                <a:cubicBezTo>
                  <a:pt x="11494" y="-96"/>
                  <a:pt x="10109" y="-96"/>
                  <a:pt x="8862" y="288"/>
                </a:cubicBezTo>
                <a:lnTo>
                  <a:pt x="1054" y="2689"/>
                </a:lnTo>
                <a:cubicBezTo>
                  <a:pt x="412" y="2888"/>
                  <a:pt x="58" y="3325"/>
                  <a:pt x="6" y="3783"/>
                </a:cubicBezTo>
                <a:cubicBezTo>
                  <a:pt x="6" y="3783"/>
                  <a:pt x="6" y="3783"/>
                  <a:pt x="6" y="3783"/>
                </a:cubicBezTo>
                <a:lnTo>
                  <a:pt x="0" y="3783"/>
                </a:lnTo>
                <a:lnTo>
                  <a:pt x="0" y="17197"/>
                </a:lnTo>
                <a:lnTo>
                  <a:pt x="86" y="17197"/>
                </a:lnTo>
                <a:cubicBezTo>
                  <a:pt x="213" y="17489"/>
                  <a:pt x="475" y="17753"/>
                  <a:pt x="881" y="17920"/>
                </a:cubicBezTo>
                <a:lnTo>
                  <a:pt x="8373" y="21031"/>
                </a:lnTo>
                <a:cubicBezTo>
                  <a:pt x="9130" y="21346"/>
                  <a:pt x="9965" y="21504"/>
                  <a:pt x="10800" y="21504"/>
                </a:cubicBezTo>
                <a:cubicBezTo>
                  <a:pt x="11635" y="21504"/>
                  <a:pt x="12470" y="21346"/>
                  <a:pt x="13227" y="21031"/>
                </a:cubicBezTo>
                <a:lnTo>
                  <a:pt x="20719" y="17920"/>
                </a:lnTo>
                <a:cubicBezTo>
                  <a:pt x="21125" y="17753"/>
                  <a:pt x="21387" y="17489"/>
                  <a:pt x="21514" y="17197"/>
                </a:cubicBezTo>
                <a:lnTo>
                  <a:pt x="21600" y="17197"/>
                </a:lnTo>
                <a:lnTo>
                  <a:pt x="21600" y="3783"/>
                </a:lnTo>
                <a:lnTo>
                  <a:pt x="21597" y="3783"/>
                </a:lnTo>
                <a:close/>
              </a:path>
            </a:pathLst>
          </a:custGeom>
          <a:solidFill>
            <a:srgbClr val="F7931F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Shape">
            <a:extLst>
              <a:ext uri="{FF2B5EF4-FFF2-40B4-BE49-F238E27FC236}">
                <a16:creationId xmlns="" xmlns:a16="http://schemas.microsoft.com/office/drawing/2014/main" id="{8342F0EB-41AA-4423-B0EA-D1E8ED058B75}"/>
              </a:ext>
            </a:extLst>
          </p:cNvPr>
          <p:cNvSpPr/>
          <p:nvPr/>
        </p:nvSpPr>
        <p:spPr>
          <a:xfrm>
            <a:off x="605409" y="2239309"/>
            <a:ext cx="759315" cy="68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597" y="3783"/>
                </a:moveTo>
                <a:cubicBezTo>
                  <a:pt x="21597" y="3783"/>
                  <a:pt x="21597" y="3783"/>
                  <a:pt x="21597" y="3783"/>
                </a:cubicBezTo>
                <a:cubicBezTo>
                  <a:pt x="21548" y="3325"/>
                  <a:pt x="21194" y="2888"/>
                  <a:pt x="20549" y="2689"/>
                </a:cubicBezTo>
                <a:lnTo>
                  <a:pt x="12741" y="288"/>
                </a:lnTo>
                <a:cubicBezTo>
                  <a:pt x="11494" y="-96"/>
                  <a:pt x="10109" y="-96"/>
                  <a:pt x="8862" y="288"/>
                </a:cubicBezTo>
                <a:lnTo>
                  <a:pt x="1054" y="2689"/>
                </a:lnTo>
                <a:cubicBezTo>
                  <a:pt x="412" y="2888"/>
                  <a:pt x="58" y="3325"/>
                  <a:pt x="6" y="3783"/>
                </a:cubicBezTo>
                <a:cubicBezTo>
                  <a:pt x="6" y="3783"/>
                  <a:pt x="6" y="3783"/>
                  <a:pt x="6" y="3783"/>
                </a:cubicBezTo>
                <a:lnTo>
                  <a:pt x="0" y="3783"/>
                </a:lnTo>
                <a:lnTo>
                  <a:pt x="0" y="17197"/>
                </a:lnTo>
                <a:lnTo>
                  <a:pt x="86" y="17197"/>
                </a:lnTo>
                <a:cubicBezTo>
                  <a:pt x="213" y="17489"/>
                  <a:pt x="475" y="17753"/>
                  <a:pt x="881" y="17920"/>
                </a:cubicBezTo>
                <a:lnTo>
                  <a:pt x="8373" y="21031"/>
                </a:lnTo>
                <a:cubicBezTo>
                  <a:pt x="9130" y="21346"/>
                  <a:pt x="9965" y="21504"/>
                  <a:pt x="10800" y="21504"/>
                </a:cubicBezTo>
                <a:cubicBezTo>
                  <a:pt x="11635" y="21504"/>
                  <a:pt x="12470" y="21346"/>
                  <a:pt x="13227" y="21031"/>
                </a:cubicBezTo>
                <a:lnTo>
                  <a:pt x="20719" y="17920"/>
                </a:lnTo>
                <a:cubicBezTo>
                  <a:pt x="21125" y="17753"/>
                  <a:pt x="21387" y="17489"/>
                  <a:pt x="21514" y="17197"/>
                </a:cubicBezTo>
                <a:lnTo>
                  <a:pt x="21600" y="17197"/>
                </a:lnTo>
                <a:lnTo>
                  <a:pt x="21600" y="3783"/>
                </a:lnTo>
                <a:lnTo>
                  <a:pt x="21597" y="3783"/>
                </a:lnTo>
                <a:close/>
              </a:path>
            </a:pathLst>
          </a:custGeom>
          <a:solidFill>
            <a:srgbClr val="C13018">
              <a:lumMod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Shape">
            <a:extLst>
              <a:ext uri="{FF2B5EF4-FFF2-40B4-BE49-F238E27FC236}">
                <a16:creationId xmlns="" xmlns:a16="http://schemas.microsoft.com/office/drawing/2014/main" id="{F0C9DB6B-1929-44DD-8663-2CFD41F6AE22}"/>
              </a:ext>
            </a:extLst>
          </p:cNvPr>
          <p:cNvSpPr/>
          <p:nvPr/>
        </p:nvSpPr>
        <p:spPr>
          <a:xfrm>
            <a:off x="605409" y="2794904"/>
            <a:ext cx="759315" cy="68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597" y="3783"/>
                </a:moveTo>
                <a:cubicBezTo>
                  <a:pt x="21597" y="3783"/>
                  <a:pt x="21597" y="3783"/>
                  <a:pt x="21597" y="3783"/>
                </a:cubicBezTo>
                <a:cubicBezTo>
                  <a:pt x="21548" y="3325"/>
                  <a:pt x="21194" y="2888"/>
                  <a:pt x="20549" y="2689"/>
                </a:cubicBezTo>
                <a:lnTo>
                  <a:pt x="12741" y="288"/>
                </a:lnTo>
                <a:cubicBezTo>
                  <a:pt x="11494" y="-96"/>
                  <a:pt x="10109" y="-96"/>
                  <a:pt x="8862" y="288"/>
                </a:cubicBezTo>
                <a:lnTo>
                  <a:pt x="1054" y="2689"/>
                </a:lnTo>
                <a:cubicBezTo>
                  <a:pt x="412" y="2888"/>
                  <a:pt x="58" y="3325"/>
                  <a:pt x="6" y="3783"/>
                </a:cubicBezTo>
                <a:cubicBezTo>
                  <a:pt x="6" y="3783"/>
                  <a:pt x="6" y="3783"/>
                  <a:pt x="6" y="3783"/>
                </a:cubicBezTo>
                <a:lnTo>
                  <a:pt x="0" y="3783"/>
                </a:lnTo>
                <a:lnTo>
                  <a:pt x="0" y="17197"/>
                </a:lnTo>
                <a:lnTo>
                  <a:pt x="86" y="17197"/>
                </a:lnTo>
                <a:cubicBezTo>
                  <a:pt x="213" y="17489"/>
                  <a:pt x="475" y="17753"/>
                  <a:pt x="881" y="17920"/>
                </a:cubicBezTo>
                <a:lnTo>
                  <a:pt x="8373" y="21031"/>
                </a:lnTo>
                <a:cubicBezTo>
                  <a:pt x="9130" y="21346"/>
                  <a:pt x="9965" y="21504"/>
                  <a:pt x="10800" y="21504"/>
                </a:cubicBezTo>
                <a:cubicBezTo>
                  <a:pt x="11635" y="21504"/>
                  <a:pt x="12470" y="21346"/>
                  <a:pt x="13227" y="21031"/>
                </a:cubicBezTo>
                <a:lnTo>
                  <a:pt x="20719" y="17920"/>
                </a:lnTo>
                <a:cubicBezTo>
                  <a:pt x="21125" y="17753"/>
                  <a:pt x="21387" y="17489"/>
                  <a:pt x="21514" y="17197"/>
                </a:cubicBezTo>
                <a:lnTo>
                  <a:pt x="21600" y="17197"/>
                </a:lnTo>
                <a:lnTo>
                  <a:pt x="21600" y="3783"/>
                </a:lnTo>
                <a:lnTo>
                  <a:pt x="21597" y="3783"/>
                </a:lnTo>
                <a:close/>
              </a:path>
            </a:pathLst>
          </a:custGeom>
          <a:solidFill>
            <a:srgbClr val="4CC1EF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Shape">
            <a:extLst>
              <a:ext uri="{FF2B5EF4-FFF2-40B4-BE49-F238E27FC236}">
                <a16:creationId xmlns="" xmlns:a16="http://schemas.microsoft.com/office/drawing/2014/main" id="{EF165206-C51A-4F36-BBCB-715F99D93B34}"/>
              </a:ext>
            </a:extLst>
          </p:cNvPr>
          <p:cNvSpPr/>
          <p:nvPr/>
        </p:nvSpPr>
        <p:spPr>
          <a:xfrm>
            <a:off x="605409" y="3357623"/>
            <a:ext cx="759315" cy="68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4" extrusionOk="0">
                <a:moveTo>
                  <a:pt x="21597" y="3783"/>
                </a:moveTo>
                <a:cubicBezTo>
                  <a:pt x="21597" y="3785"/>
                  <a:pt x="21597" y="3785"/>
                  <a:pt x="21597" y="3783"/>
                </a:cubicBezTo>
                <a:cubicBezTo>
                  <a:pt x="21548" y="3325"/>
                  <a:pt x="21194" y="2888"/>
                  <a:pt x="20549" y="2689"/>
                </a:cubicBezTo>
                <a:lnTo>
                  <a:pt x="12741" y="288"/>
                </a:lnTo>
                <a:cubicBezTo>
                  <a:pt x="11494" y="-96"/>
                  <a:pt x="10109" y="-96"/>
                  <a:pt x="8862" y="288"/>
                </a:cubicBezTo>
                <a:lnTo>
                  <a:pt x="1054" y="2689"/>
                </a:lnTo>
                <a:cubicBezTo>
                  <a:pt x="412" y="2888"/>
                  <a:pt x="58" y="3325"/>
                  <a:pt x="6" y="3783"/>
                </a:cubicBezTo>
                <a:cubicBezTo>
                  <a:pt x="6" y="3783"/>
                  <a:pt x="6" y="3783"/>
                  <a:pt x="6" y="3783"/>
                </a:cubicBezTo>
                <a:lnTo>
                  <a:pt x="0" y="3783"/>
                </a:lnTo>
                <a:lnTo>
                  <a:pt x="0" y="17197"/>
                </a:lnTo>
                <a:lnTo>
                  <a:pt x="86" y="17197"/>
                </a:lnTo>
                <a:cubicBezTo>
                  <a:pt x="213" y="17489"/>
                  <a:pt x="475" y="17753"/>
                  <a:pt x="881" y="17920"/>
                </a:cubicBezTo>
                <a:lnTo>
                  <a:pt x="8373" y="21031"/>
                </a:lnTo>
                <a:cubicBezTo>
                  <a:pt x="9130" y="21346"/>
                  <a:pt x="9965" y="21504"/>
                  <a:pt x="10800" y="21504"/>
                </a:cubicBezTo>
                <a:cubicBezTo>
                  <a:pt x="11635" y="21504"/>
                  <a:pt x="12470" y="21346"/>
                  <a:pt x="13227" y="21031"/>
                </a:cubicBezTo>
                <a:lnTo>
                  <a:pt x="20719" y="17920"/>
                </a:lnTo>
                <a:cubicBezTo>
                  <a:pt x="21125" y="17753"/>
                  <a:pt x="21387" y="17489"/>
                  <a:pt x="21514" y="17197"/>
                </a:cubicBezTo>
                <a:lnTo>
                  <a:pt x="21600" y="17197"/>
                </a:lnTo>
                <a:lnTo>
                  <a:pt x="21600" y="3783"/>
                </a:lnTo>
                <a:lnTo>
                  <a:pt x="21597" y="3783"/>
                </a:lnTo>
                <a:close/>
              </a:path>
            </a:pathLst>
          </a:custGeom>
          <a:solidFill>
            <a:srgbClr val="FFCC4C">
              <a:lumMod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Shape">
            <a:extLst>
              <a:ext uri="{FF2B5EF4-FFF2-40B4-BE49-F238E27FC236}">
                <a16:creationId xmlns="" xmlns:a16="http://schemas.microsoft.com/office/drawing/2014/main" id="{29C4A630-8D17-41E8-BBD2-0DE4644CDCBA}"/>
              </a:ext>
            </a:extLst>
          </p:cNvPr>
          <p:cNvSpPr/>
          <p:nvPr/>
        </p:nvSpPr>
        <p:spPr>
          <a:xfrm>
            <a:off x="736988" y="1149486"/>
            <a:ext cx="246256" cy="36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041"/>
                </a:lnTo>
                <a:lnTo>
                  <a:pt x="178" y="21041"/>
                </a:lnTo>
                <a:cubicBezTo>
                  <a:pt x="426" y="21079"/>
                  <a:pt x="950" y="21113"/>
                  <a:pt x="1767" y="21135"/>
                </a:cubicBezTo>
                <a:lnTo>
                  <a:pt x="16744" y="21539"/>
                </a:lnTo>
                <a:cubicBezTo>
                  <a:pt x="18262" y="21580"/>
                  <a:pt x="19931" y="21600"/>
                  <a:pt x="21600" y="21600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Shape">
            <a:extLst>
              <a:ext uri="{FF2B5EF4-FFF2-40B4-BE49-F238E27FC236}">
                <a16:creationId xmlns="" xmlns:a16="http://schemas.microsoft.com/office/drawing/2014/main" id="{42CA9659-D0EC-4F63-8A4A-7EC3A705A36B}"/>
              </a:ext>
            </a:extLst>
          </p:cNvPr>
          <p:cNvSpPr/>
          <p:nvPr/>
        </p:nvSpPr>
        <p:spPr>
          <a:xfrm>
            <a:off x="979904" y="1149485"/>
            <a:ext cx="246256" cy="3657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cubicBezTo>
                  <a:pt x="1669" y="21600"/>
                  <a:pt x="3338" y="21579"/>
                  <a:pt x="4856" y="21539"/>
                </a:cubicBezTo>
                <a:lnTo>
                  <a:pt x="19833" y="21135"/>
                </a:lnTo>
                <a:cubicBezTo>
                  <a:pt x="20641" y="21113"/>
                  <a:pt x="21165" y="21079"/>
                  <a:pt x="21422" y="21041"/>
                </a:cubicBezTo>
                <a:lnTo>
                  <a:pt x="21600" y="21041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2D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0" name="Shape">
            <a:extLst>
              <a:ext uri="{FF2B5EF4-FFF2-40B4-BE49-F238E27FC236}">
                <a16:creationId xmlns="" xmlns:a16="http://schemas.microsoft.com/office/drawing/2014/main" id="{384DD75D-9B11-4C40-899D-5E2198C7AFF5}"/>
              </a:ext>
            </a:extLst>
          </p:cNvPr>
          <p:cNvSpPr/>
          <p:nvPr/>
        </p:nvSpPr>
        <p:spPr>
          <a:xfrm>
            <a:off x="736988" y="1071133"/>
            <a:ext cx="489172" cy="178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1" h="20984" extrusionOk="0">
                <a:moveTo>
                  <a:pt x="8095" y="19833"/>
                </a:moveTo>
                <a:lnTo>
                  <a:pt x="852" y="12252"/>
                </a:lnTo>
                <a:cubicBezTo>
                  <a:pt x="-359" y="10986"/>
                  <a:pt x="-256" y="7532"/>
                  <a:pt x="1019" y="6542"/>
                </a:cubicBezTo>
                <a:lnTo>
                  <a:pt x="8567" y="698"/>
                </a:lnTo>
                <a:cubicBezTo>
                  <a:pt x="9773" y="-233"/>
                  <a:pt x="11113" y="-233"/>
                  <a:pt x="12315" y="698"/>
                </a:cubicBezTo>
                <a:lnTo>
                  <a:pt x="19863" y="6542"/>
                </a:lnTo>
                <a:cubicBezTo>
                  <a:pt x="21138" y="7532"/>
                  <a:pt x="21241" y="10986"/>
                  <a:pt x="20030" y="12252"/>
                </a:cubicBezTo>
                <a:lnTo>
                  <a:pt x="12787" y="19833"/>
                </a:lnTo>
                <a:cubicBezTo>
                  <a:pt x="11323" y="21367"/>
                  <a:pt x="9563" y="21367"/>
                  <a:pt x="8095" y="19833"/>
                </a:cubicBezTo>
                <a:close/>
              </a:path>
            </a:pathLst>
          </a:custGeom>
          <a:solidFill>
            <a:srgbClr val="BDC8CB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1" name="Freeform: Shape 71">
            <a:extLst>
              <a:ext uri="{FF2B5EF4-FFF2-40B4-BE49-F238E27FC236}">
                <a16:creationId xmlns="" xmlns:a16="http://schemas.microsoft.com/office/drawing/2014/main" id="{90F17359-B5D5-4903-920E-D899FCF6F85E}"/>
              </a:ext>
            </a:extLst>
          </p:cNvPr>
          <p:cNvSpPr/>
          <p:nvPr/>
        </p:nvSpPr>
        <p:spPr>
          <a:xfrm>
            <a:off x="736989" y="1423249"/>
            <a:ext cx="489172" cy="2695254"/>
          </a:xfrm>
          <a:custGeom>
            <a:avLst/>
            <a:gdLst>
              <a:gd name="connsiteX0" fmla="*/ 0 w 872169"/>
              <a:gd name="connsiteY0" fmla="*/ 3935740 h 4805507"/>
              <a:gd name="connsiteX1" fmla="*/ 290190 w 872169"/>
              <a:gd name="connsiteY1" fmla="*/ 4045158 h 4805507"/>
              <a:gd name="connsiteX2" fmla="*/ 442310 w 872169"/>
              <a:gd name="connsiteY2" fmla="*/ 4072095 h 4805507"/>
              <a:gd name="connsiteX3" fmla="*/ 594429 w 872169"/>
              <a:gd name="connsiteY3" fmla="*/ 4045158 h 4805507"/>
              <a:gd name="connsiteX4" fmla="*/ 872169 w 872169"/>
              <a:gd name="connsiteY4" fmla="*/ 3940435 h 4805507"/>
              <a:gd name="connsiteX5" fmla="*/ 872169 w 872169"/>
              <a:gd name="connsiteY5" fmla="*/ 4673871 h 4805507"/>
              <a:gd name="connsiteX6" fmla="*/ 594429 w 872169"/>
              <a:gd name="connsiteY6" fmla="*/ 4778567 h 4805507"/>
              <a:gd name="connsiteX7" fmla="*/ 442324 w 872169"/>
              <a:gd name="connsiteY7" fmla="*/ 4805502 h 4805507"/>
              <a:gd name="connsiteX8" fmla="*/ 442324 w 872169"/>
              <a:gd name="connsiteY8" fmla="*/ 4805507 h 4805507"/>
              <a:gd name="connsiteX9" fmla="*/ 442310 w 872169"/>
              <a:gd name="connsiteY9" fmla="*/ 4805505 h 4805507"/>
              <a:gd name="connsiteX10" fmla="*/ 442295 w 872169"/>
              <a:gd name="connsiteY10" fmla="*/ 4805507 h 4805507"/>
              <a:gd name="connsiteX11" fmla="*/ 442295 w 872169"/>
              <a:gd name="connsiteY11" fmla="*/ 4805502 h 4805507"/>
              <a:gd name="connsiteX12" fmla="*/ 290190 w 872169"/>
              <a:gd name="connsiteY12" fmla="*/ 4778567 h 4805507"/>
              <a:gd name="connsiteX13" fmla="*/ 0 w 872169"/>
              <a:gd name="connsiteY13" fmla="*/ 4669178 h 4805507"/>
              <a:gd name="connsiteX14" fmla="*/ 0 w 872169"/>
              <a:gd name="connsiteY14" fmla="*/ 2941149 h 4805507"/>
              <a:gd name="connsiteX15" fmla="*/ 290190 w 872169"/>
              <a:gd name="connsiteY15" fmla="*/ 3050567 h 4805507"/>
              <a:gd name="connsiteX16" fmla="*/ 442310 w 872169"/>
              <a:gd name="connsiteY16" fmla="*/ 3077504 h 4805507"/>
              <a:gd name="connsiteX17" fmla="*/ 594429 w 872169"/>
              <a:gd name="connsiteY17" fmla="*/ 3050567 h 4805507"/>
              <a:gd name="connsiteX18" fmla="*/ 872169 w 872169"/>
              <a:gd name="connsiteY18" fmla="*/ 2945844 h 4805507"/>
              <a:gd name="connsiteX19" fmla="*/ 872169 w 872169"/>
              <a:gd name="connsiteY19" fmla="*/ 3679280 h 4805507"/>
              <a:gd name="connsiteX20" fmla="*/ 594429 w 872169"/>
              <a:gd name="connsiteY20" fmla="*/ 3783976 h 4805507"/>
              <a:gd name="connsiteX21" fmla="*/ 442324 w 872169"/>
              <a:gd name="connsiteY21" fmla="*/ 3810911 h 4805507"/>
              <a:gd name="connsiteX22" fmla="*/ 442324 w 872169"/>
              <a:gd name="connsiteY22" fmla="*/ 3810916 h 4805507"/>
              <a:gd name="connsiteX23" fmla="*/ 442310 w 872169"/>
              <a:gd name="connsiteY23" fmla="*/ 3810914 h 4805507"/>
              <a:gd name="connsiteX24" fmla="*/ 442295 w 872169"/>
              <a:gd name="connsiteY24" fmla="*/ 3810916 h 4805507"/>
              <a:gd name="connsiteX25" fmla="*/ 442295 w 872169"/>
              <a:gd name="connsiteY25" fmla="*/ 3810911 h 4805507"/>
              <a:gd name="connsiteX26" fmla="*/ 290190 w 872169"/>
              <a:gd name="connsiteY26" fmla="*/ 3783976 h 4805507"/>
              <a:gd name="connsiteX27" fmla="*/ 0 w 872169"/>
              <a:gd name="connsiteY27" fmla="*/ 3674587 h 4805507"/>
              <a:gd name="connsiteX28" fmla="*/ 0 w 872169"/>
              <a:gd name="connsiteY28" fmla="*/ 1950549 h 4805507"/>
              <a:gd name="connsiteX29" fmla="*/ 290190 w 872169"/>
              <a:gd name="connsiteY29" fmla="*/ 2059966 h 4805507"/>
              <a:gd name="connsiteX30" fmla="*/ 442310 w 872169"/>
              <a:gd name="connsiteY30" fmla="*/ 2086904 h 4805507"/>
              <a:gd name="connsiteX31" fmla="*/ 594429 w 872169"/>
              <a:gd name="connsiteY31" fmla="*/ 2059966 h 4805507"/>
              <a:gd name="connsiteX32" fmla="*/ 872169 w 872169"/>
              <a:gd name="connsiteY32" fmla="*/ 1955243 h 4805507"/>
              <a:gd name="connsiteX33" fmla="*/ 872169 w 872169"/>
              <a:gd name="connsiteY33" fmla="*/ 2688680 h 4805507"/>
              <a:gd name="connsiteX34" fmla="*/ 594429 w 872169"/>
              <a:gd name="connsiteY34" fmla="*/ 2793376 h 4805507"/>
              <a:gd name="connsiteX35" fmla="*/ 442324 w 872169"/>
              <a:gd name="connsiteY35" fmla="*/ 2820311 h 4805507"/>
              <a:gd name="connsiteX36" fmla="*/ 442324 w 872169"/>
              <a:gd name="connsiteY36" fmla="*/ 2820316 h 4805507"/>
              <a:gd name="connsiteX37" fmla="*/ 442310 w 872169"/>
              <a:gd name="connsiteY37" fmla="*/ 2820314 h 4805507"/>
              <a:gd name="connsiteX38" fmla="*/ 442295 w 872169"/>
              <a:gd name="connsiteY38" fmla="*/ 2820316 h 4805507"/>
              <a:gd name="connsiteX39" fmla="*/ 442295 w 872169"/>
              <a:gd name="connsiteY39" fmla="*/ 2820311 h 4805507"/>
              <a:gd name="connsiteX40" fmla="*/ 290190 w 872169"/>
              <a:gd name="connsiteY40" fmla="*/ 2793376 h 4805507"/>
              <a:gd name="connsiteX41" fmla="*/ 0 w 872169"/>
              <a:gd name="connsiteY41" fmla="*/ 2683987 h 4805507"/>
              <a:gd name="connsiteX42" fmla="*/ 0 w 872169"/>
              <a:gd name="connsiteY42" fmla="*/ 972649 h 4805507"/>
              <a:gd name="connsiteX43" fmla="*/ 290190 w 872169"/>
              <a:gd name="connsiteY43" fmla="*/ 1082066 h 4805507"/>
              <a:gd name="connsiteX44" fmla="*/ 364428 w 872169"/>
              <a:gd name="connsiteY44" fmla="*/ 1102260 h 4805507"/>
              <a:gd name="connsiteX45" fmla="*/ 442310 w 872169"/>
              <a:gd name="connsiteY45" fmla="*/ 1109005 h 4805507"/>
              <a:gd name="connsiteX46" fmla="*/ 520192 w 872169"/>
              <a:gd name="connsiteY46" fmla="*/ 1102260 h 4805507"/>
              <a:gd name="connsiteX47" fmla="*/ 594429 w 872169"/>
              <a:gd name="connsiteY47" fmla="*/ 1082066 h 4805507"/>
              <a:gd name="connsiteX48" fmla="*/ 872169 w 872169"/>
              <a:gd name="connsiteY48" fmla="*/ 977343 h 4805507"/>
              <a:gd name="connsiteX49" fmla="*/ 872169 w 872169"/>
              <a:gd name="connsiteY49" fmla="*/ 1710780 h 4805507"/>
              <a:gd name="connsiteX50" fmla="*/ 594429 w 872169"/>
              <a:gd name="connsiteY50" fmla="*/ 1815476 h 4805507"/>
              <a:gd name="connsiteX51" fmla="*/ 520192 w 872169"/>
              <a:gd name="connsiteY51" fmla="*/ 1835669 h 4805507"/>
              <a:gd name="connsiteX52" fmla="*/ 442324 w 872169"/>
              <a:gd name="connsiteY52" fmla="*/ 1842414 h 4805507"/>
              <a:gd name="connsiteX53" fmla="*/ 442324 w 872169"/>
              <a:gd name="connsiteY53" fmla="*/ 1842416 h 4805507"/>
              <a:gd name="connsiteX54" fmla="*/ 442310 w 872169"/>
              <a:gd name="connsiteY54" fmla="*/ 1842415 h 4805507"/>
              <a:gd name="connsiteX55" fmla="*/ 442295 w 872169"/>
              <a:gd name="connsiteY55" fmla="*/ 1842416 h 4805507"/>
              <a:gd name="connsiteX56" fmla="*/ 442295 w 872169"/>
              <a:gd name="connsiteY56" fmla="*/ 1842414 h 4805507"/>
              <a:gd name="connsiteX57" fmla="*/ 364428 w 872169"/>
              <a:gd name="connsiteY57" fmla="*/ 1835669 h 4805507"/>
              <a:gd name="connsiteX58" fmla="*/ 290190 w 872169"/>
              <a:gd name="connsiteY58" fmla="*/ 1815476 h 4805507"/>
              <a:gd name="connsiteX59" fmla="*/ 0 w 872169"/>
              <a:gd name="connsiteY59" fmla="*/ 1706087 h 4805507"/>
              <a:gd name="connsiteX60" fmla="*/ 0 w 872169"/>
              <a:gd name="connsiteY60" fmla="*/ 0 h 4805507"/>
              <a:gd name="connsiteX61" fmla="*/ 290190 w 872169"/>
              <a:gd name="connsiteY61" fmla="*/ 109418 h 4805507"/>
              <a:gd name="connsiteX62" fmla="*/ 364428 w 872169"/>
              <a:gd name="connsiteY62" fmla="*/ 129646 h 4805507"/>
              <a:gd name="connsiteX63" fmla="*/ 442310 w 872169"/>
              <a:gd name="connsiteY63" fmla="*/ 136357 h 4805507"/>
              <a:gd name="connsiteX64" fmla="*/ 520192 w 872169"/>
              <a:gd name="connsiteY64" fmla="*/ 129611 h 4805507"/>
              <a:gd name="connsiteX65" fmla="*/ 594429 w 872169"/>
              <a:gd name="connsiteY65" fmla="*/ 109418 h 4805507"/>
              <a:gd name="connsiteX66" fmla="*/ 872169 w 872169"/>
              <a:gd name="connsiteY66" fmla="*/ 4694 h 4805507"/>
              <a:gd name="connsiteX67" fmla="*/ 872169 w 872169"/>
              <a:gd name="connsiteY67" fmla="*/ 738131 h 4805507"/>
              <a:gd name="connsiteX68" fmla="*/ 594429 w 872169"/>
              <a:gd name="connsiteY68" fmla="*/ 842827 h 4805507"/>
              <a:gd name="connsiteX69" fmla="*/ 520192 w 872169"/>
              <a:gd name="connsiteY69" fmla="*/ 863020 h 4805507"/>
              <a:gd name="connsiteX70" fmla="*/ 442324 w 872169"/>
              <a:gd name="connsiteY70" fmla="*/ 869765 h 4805507"/>
              <a:gd name="connsiteX71" fmla="*/ 442324 w 872169"/>
              <a:gd name="connsiteY71" fmla="*/ 869767 h 4805507"/>
              <a:gd name="connsiteX72" fmla="*/ 442310 w 872169"/>
              <a:gd name="connsiteY72" fmla="*/ 869766 h 4805507"/>
              <a:gd name="connsiteX73" fmla="*/ 442295 w 872169"/>
              <a:gd name="connsiteY73" fmla="*/ 869767 h 4805507"/>
              <a:gd name="connsiteX74" fmla="*/ 442295 w 872169"/>
              <a:gd name="connsiteY74" fmla="*/ 869765 h 4805507"/>
              <a:gd name="connsiteX75" fmla="*/ 364428 w 872169"/>
              <a:gd name="connsiteY75" fmla="*/ 863020 h 4805507"/>
              <a:gd name="connsiteX76" fmla="*/ 290190 w 872169"/>
              <a:gd name="connsiteY76" fmla="*/ 842827 h 4805507"/>
              <a:gd name="connsiteX77" fmla="*/ 0 w 872169"/>
              <a:gd name="connsiteY77" fmla="*/ 733438 h 480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872169" h="4805507">
                <a:moveTo>
                  <a:pt x="0" y="3935740"/>
                </a:moveTo>
                <a:lnTo>
                  <a:pt x="290190" y="4045158"/>
                </a:lnTo>
                <a:lnTo>
                  <a:pt x="442310" y="4072095"/>
                </a:lnTo>
                <a:lnTo>
                  <a:pt x="594429" y="4045158"/>
                </a:lnTo>
                <a:lnTo>
                  <a:pt x="872169" y="3940435"/>
                </a:lnTo>
                <a:lnTo>
                  <a:pt x="872169" y="4673871"/>
                </a:lnTo>
                <a:lnTo>
                  <a:pt x="594429" y="4778567"/>
                </a:lnTo>
                <a:lnTo>
                  <a:pt x="442324" y="4805502"/>
                </a:lnTo>
                <a:lnTo>
                  <a:pt x="442324" y="4805507"/>
                </a:lnTo>
                <a:lnTo>
                  <a:pt x="442310" y="4805505"/>
                </a:lnTo>
                <a:lnTo>
                  <a:pt x="442295" y="4805507"/>
                </a:lnTo>
                <a:lnTo>
                  <a:pt x="442295" y="4805502"/>
                </a:lnTo>
                <a:lnTo>
                  <a:pt x="290190" y="4778567"/>
                </a:lnTo>
                <a:lnTo>
                  <a:pt x="0" y="4669178"/>
                </a:lnTo>
                <a:close/>
                <a:moveTo>
                  <a:pt x="0" y="2941149"/>
                </a:moveTo>
                <a:lnTo>
                  <a:pt x="290190" y="3050567"/>
                </a:lnTo>
                <a:lnTo>
                  <a:pt x="442310" y="3077504"/>
                </a:lnTo>
                <a:lnTo>
                  <a:pt x="594429" y="3050567"/>
                </a:lnTo>
                <a:lnTo>
                  <a:pt x="872169" y="2945844"/>
                </a:lnTo>
                <a:lnTo>
                  <a:pt x="872169" y="3679280"/>
                </a:lnTo>
                <a:lnTo>
                  <a:pt x="594429" y="3783976"/>
                </a:lnTo>
                <a:lnTo>
                  <a:pt x="442324" y="3810911"/>
                </a:lnTo>
                <a:lnTo>
                  <a:pt x="442324" y="3810916"/>
                </a:lnTo>
                <a:lnTo>
                  <a:pt x="442310" y="3810914"/>
                </a:lnTo>
                <a:lnTo>
                  <a:pt x="442295" y="3810916"/>
                </a:lnTo>
                <a:lnTo>
                  <a:pt x="442295" y="3810911"/>
                </a:lnTo>
                <a:lnTo>
                  <a:pt x="290190" y="3783976"/>
                </a:lnTo>
                <a:lnTo>
                  <a:pt x="0" y="3674587"/>
                </a:lnTo>
                <a:close/>
                <a:moveTo>
                  <a:pt x="0" y="1950549"/>
                </a:moveTo>
                <a:lnTo>
                  <a:pt x="290190" y="2059966"/>
                </a:lnTo>
                <a:lnTo>
                  <a:pt x="442310" y="2086904"/>
                </a:lnTo>
                <a:lnTo>
                  <a:pt x="594429" y="2059966"/>
                </a:lnTo>
                <a:lnTo>
                  <a:pt x="872169" y="1955243"/>
                </a:lnTo>
                <a:lnTo>
                  <a:pt x="872169" y="2688680"/>
                </a:lnTo>
                <a:lnTo>
                  <a:pt x="594429" y="2793376"/>
                </a:lnTo>
                <a:lnTo>
                  <a:pt x="442324" y="2820311"/>
                </a:lnTo>
                <a:lnTo>
                  <a:pt x="442324" y="2820316"/>
                </a:lnTo>
                <a:lnTo>
                  <a:pt x="442310" y="2820314"/>
                </a:lnTo>
                <a:lnTo>
                  <a:pt x="442295" y="2820316"/>
                </a:lnTo>
                <a:lnTo>
                  <a:pt x="442295" y="2820311"/>
                </a:lnTo>
                <a:lnTo>
                  <a:pt x="290190" y="2793376"/>
                </a:lnTo>
                <a:lnTo>
                  <a:pt x="0" y="2683987"/>
                </a:lnTo>
                <a:close/>
                <a:moveTo>
                  <a:pt x="0" y="972649"/>
                </a:moveTo>
                <a:lnTo>
                  <a:pt x="290190" y="1082066"/>
                </a:lnTo>
                <a:cubicBezTo>
                  <a:pt x="313920" y="1091031"/>
                  <a:pt x="338869" y="1097766"/>
                  <a:pt x="364428" y="1102260"/>
                </a:cubicBezTo>
                <a:lnTo>
                  <a:pt x="442310" y="1109005"/>
                </a:lnTo>
                <a:lnTo>
                  <a:pt x="520192" y="1102260"/>
                </a:lnTo>
                <a:cubicBezTo>
                  <a:pt x="545751" y="1097766"/>
                  <a:pt x="570700" y="1091031"/>
                  <a:pt x="594429" y="1082066"/>
                </a:cubicBezTo>
                <a:lnTo>
                  <a:pt x="872169" y="977343"/>
                </a:lnTo>
                <a:lnTo>
                  <a:pt x="872169" y="1710780"/>
                </a:lnTo>
                <a:lnTo>
                  <a:pt x="594429" y="1815476"/>
                </a:lnTo>
                <a:cubicBezTo>
                  <a:pt x="570700" y="1824440"/>
                  <a:pt x="545751" y="1831175"/>
                  <a:pt x="520192" y="1835669"/>
                </a:cubicBezTo>
                <a:lnTo>
                  <a:pt x="442324" y="1842414"/>
                </a:lnTo>
                <a:lnTo>
                  <a:pt x="442324" y="1842416"/>
                </a:lnTo>
                <a:lnTo>
                  <a:pt x="442310" y="1842415"/>
                </a:lnTo>
                <a:lnTo>
                  <a:pt x="442295" y="1842416"/>
                </a:lnTo>
                <a:lnTo>
                  <a:pt x="442295" y="1842414"/>
                </a:lnTo>
                <a:lnTo>
                  <a:pt x="364428" y="1835669"/>
                </a:lnTo>
                <a:cubicBezTo>
                  <a:pt x="338869" y="1831175"/>
                  <a:pt x="313920" y="1824440"/>
                  <a:pt x="290190" y="1815476"/>
                </a:cubicBezTo>
                <a:lnTo>
                  <a:pt x="0" y="1706087"/>
                </a:lnTo>
                <a:close/>
                <a:moveTo>
                  <a:pt x="0" y="0"/>
                </a:moveTo>
                <a:lnTo>
                  <a:pt x="290190" y="109418"/>
                </a:lnTo>
                <a:cubicBezTo>
                  <a:pt x="313920" y="118429"/>
                  <a:pt x="338869" y="125164"/>
                  <a:pt x="364428" y="129646"/>
                </a:cubicBezTo>
                <a:lnTo>
                  <a:pt x="442310" y="136357"/>
                </a:lnTo>
                <a:lnTo>
                  <a:pt x="520192" y="129611"/>
                </a:lnTo>
                <a:cubicBezTo>
                  <a:pt x="545751" y="125117"/>
                  <a:pt x="570700" y="118382"/>
                  <a:pt x="594429" y="109418"/>
                </a:cubicBezTo>
                <a:lnTo>
                  <a:pt x="872169" y="4694"/>
                </a:lnTo>
                <a:lnTo>
                  <a:pt x="872169" y="738131"/>
                </a:lnTo>
                <a:lnTo>
                  <a:pt x="594429" y="842827"/>
                </a:lnTo>
                <a:cubicBezTo>
                  <a:pt x="570700" y="851791"/>
                  <a:pt x="545751" y="858526"/>
                  <a:pt x="520192" y="863020"/>
                </a:cubicBezTo>
                <a:lnTo>
                  <a:pt x="442324" y="869765"/>
                </a:lnTo>
                <a:lnTo>
                  <a:pt x="442324" y="869767"/>
                </a:lnTo>
                <a:lnTo>
                  <a:pt x="442310" y="869766"/>
                </a:lnTo>
                <a:lnTo>
                  <a:pt x="442295" y="869767"/>
                </a:lnTo>
                <a:lnTo>
                  <a:pt x="442295" y="869765"/>
                </a:lnTo>
                <a:lnTo>
                  <a:pt x="364428" y="863020"/>
                </a:lnTo>
                <a:cubicBezTo>
                  <a:pt x="338869" y="858526"/>
                  <a:pt x="313920" y="851791"/>
                  <a:pt x="290190" y="842827"/>
                </a:cubicBezTo>
                <a:lnTo>
                  <a:pt x="0" y="733438"/>
                </a:lnTo>
                <a:close/>
              </a:path>
            </a:pathLst>
          </a:custGeom>
          <a:solidFill>
            <a:sysClr val="windowText" lastClr="000000">
              <a:alpha val="25000"/>
            </a:sys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2" name="Shape">
            <a:extLst>
              <a:ext uri="{FF2B5EF4-FFF2-40B4-BE49-F238E27FC236}">
                <a16:creationId xmlns="" xmlns:a16="http://schemas.microsoft.com/office/drawing/2014/main" id="{F05F9C8C-9D54-449E-858C-9324D4E6C82A}"/>
              </a:ext>
            </a:extLst>
          </p:cNvPr>
          <p:cNvSpPr/>
          <p:nvPr/>
        </p:nvSpPr>
        <p:spPr>
          <a:xfrm>
            <a:off x="605409" y="2920880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16675" y="5315"/>
                </a:moveTo>
                <a:lnTo>
                  <a:pt x="1755" y="1523"/>
                </a:lnTo>
                <a:cubicBezTo>
                  <a:pt x="477" y="1200"/>
                  <a:pt x="-91" y="585"/>
                  <a:pt x="12" y="0"/>
                </a:cubicBezTo>
                <a:lnTo>
                  <a:pt x="1" y="0"/>
                </a:lnTo>
                <a:lnTo>
                  <a:pt x="1" y="16350"/>
                </a:lnTo>
                <a:lnTo>
                  <a:pt x="173" y="16350"/>
                </a:lnTo>
                <a:cubicBezTo>
                  <a:pt x="425" y="16707"/>
                  <a:pt x="947" y="17028"/>
                  <a:pt x="1755" y="17232"/>
                </a:cubicBezTo>
                <a:lnTo>
                  <a:pt x="16675" y="21023"/>
                </a:lnTo>
                <a:cubicBezTo>
                  <a:pt x="18183" y="21407"/>
                  <a:pt x="19846" y="21600"/>
                  <a:pt x="21509" y="21600"/>
                </a:cubicBezTo>
                <a:lnTo>
                  <a:pt x="21509" y="5892"/>
                </a:lnTo>
                <a:cubicBezTo>
                  <a:pt x="19846" y="5892"/>
                  <a:pt x="18183" y="5699"/>
                  <a:pt x="16675" y="5315"/>
                </a:cubicBezTo>
                <a:close/>
              </a:path>
            </a:pathLst>
          </a:custGeom>
          <a:solidFill>
            <a:srgbClr val="4CC1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3" name="Shape">
            <a:extLst>
              <a:ext uri="{FF2B5EF4-FFF2-40B4-BE49-F238E27FC236}">
                <a16:creationId xmlns="" xmlns:a16="http://schemas.microsoft.com/office/drawing/2014/main" id="{7E4AB6B6-9F82-495B-84FD-D43906BB781B}"/>
              </a:ext>
            </a:extLst>
          </p:cNvPr>
          <p:cNvSpPr/>
          <p:nvPr/>
        </p:nvSpPr>
        <p:spPr>
          <a:xfrm>
            <a:off x="985058" y="2920880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97" y="0"/>
                </a:moveTo>
                <a:cubicBezTo>
                  <a:pt x="21600" y="588"/>
                  <a:pt x="21032" y="1200"/>
                  <a:pt x="19754" y="1523"/>
                </a:cubicBezTo>
                <a:lnTo>
                  <a:pt x="4834" y="5315"/>
                </a:lnTo>
                <a:cubicBezTo>
                  <a:pt x="3326" y="5699"/>
                  <a:pt x="1663" y="5892"/>
                  <a:pt x="0" y="5892"/>
                </a:cubicBezTo>
                <a:lnTo>
                  <a:pt x="0" y="21600"/>
                </a:lnTo>
                <a:cubicBezTo>
                  <a:pt x="1663" y="21600"/>
                  <a:pt x="3326" y="21407"/>
                  <a:pt x="4834" y="21023"/>
                </a:cubicBezTo>
                <a:lnTo>
                  <a:pt x="19754" y="17232"/>
                </a:lnTo>
                <a:cubicBezTo>
                  <a:pt x="20562" y="17025"/>
                  <a:pt x="21084" y="16707"/>
                  <a:pt x="21336" y="16350"/>
                </a:cubicBezTo>
                <a:lnTo>
                  <a:pt x="21508" y="16350"/>
                </a:lnTo>
                <a:lnTo>
                  <a:pt x="21508" y="0"/>
                </a:lnTo>
                <a:lnTo>
                  <a:pt x="21497" y="0"/>
                </a:lnTo>
                <a:close/>
              </a:path>
            </a:pathLst>
          </a:custGeom>
          <a:solidFill>
            <a:srgbClr val="4CC1EF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4" name="Shape">
            <a:extLst>
              <a:ext uri="{FF2B5EF4-FFF2-40B4-BE49-F238E27FC236}">
                <a16:creationId xmlns="" xmlns:a16="http://schemas.microsoft.com/office/drawing/2014/main" id="{9D8528B8-BF55-4862-B01F-9FD04FA80E3F}"/>
              </a:ext>
            </a:extLst>
          </p:cNvPr>
          <p:cNvSpPr/>
          <p:nvPr/>
        </p:nvSpPr>
        <p:spPr>
          <a:xfrm>
            <a:off x="605409" y="3478713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16675" y="5315"/>
                </a:moveTo>
                <a:lnTo>
                  <a:pt x="1755" y="1523"/>
                </a:lnTo>
                <a:cubicBezTo>
                  <a:pt x="477" y="1200"/>
                  <a:pt x="-91" y="585"/>
                  <a:pt x="12" y="0"/>
                </a:cubicBezTo>
                <a:lnTo>
                  <a:pt x="1" y="0"/>
                </a:lnTo>
                <a:lnTo>
                  <a:pt x="1" y="16350"/>
                </a:lnTo>
                <a:lnTo>
                  <a:pt x="173" y="16350"/>
                </a:lnTo>
                <a:cubicBezTo>
                  <a:pt x="425" y="16707"/>
                  <a:pt x="947" y="17028"/>
                  <a:pt x="1755" y="17232"/>
                </a:cubicBezTo>
                <a:lnTo>
                  <a:pt x="16675" y="21023"/>
                </a:lnTo>
                <a:cubicBezTo>
                  <a:pt x="18183" y="21407"/>
                  <a:pt x="19846" y="21600"/>
                  <a:pt x="21509" y="21600"/>
                </a:cubicBezTo>
                <a:lnTo>
                  <a:pt x="21509" y="5892"/>
                </a:lnTo>
                <a:cubicBezTo>
                  <a:pt x="19846" y="5892"/>
                  <a:pt x="18183" y="5699"/>
                  <a:pt x="16675" y="5315"/>
                </a:cubicBezTo>
                <a:close/>
              </a:path>
            </a:pathLst>
          </a:custGeom>
          <a:solidFill>
            <a:srgbClr val="FFC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Shape">
            <a:extLst>
              <a:ext uri="{FF2B5EF4-FFF2-40B4-BE49-F238E27FC236}">
                <a16:creationId xmlns="" xmlns:a16="http://schemas.microsoft.com/office/drawing/2014/main" id="{EACF02B2-AF09-45E2-AA64-6DC6FD8A842D}"/>
              </a:ext>
            </a:extLst>
          </p:cNvPr>
          <p:cNvSpPr/>
          <p:nvPr/>
        </p:nvSpPr>
        <p:spPr>
          <a:xfrm>
            <a:off x="985058" y="3478713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97" y="0"/>
                </a:moveTo>
                <a:cubicBezTo>
                  <a:pt x="21600" y="588"/>
                  <a:pt x="21032" y="1200"/>
                  <a:pt x="19754" y="1523"/>
                </a:cubicBezTo>
                <a:lnTo>
                  <a:pt x="4834" y="5315"/>
                </a:lnTo>
                <a:cubicBezTo>
                  <a:pt x="3326" y="5699"/>
                  <a:pt x="1663" y="5892"/>
                  <a:pt x="0" y="5892"/>
                </a:cubicBezTo>
                <a:lnTo>
                  <a:pt x="0" y="21600"/>
                </a:lnTo>
                <a:cubicBezTo>
                  <a:pt x="1663" y="21600"/>
                  <a:pt x="3326" y="21407"/>
                  <a:pt x="4834" y="21023"/>
                </a:cubicBezTo>
                <a:lnTo>
                  <a:pt x="19754" y="17232"/>
                </a:lnTo>
                <a:cubicBezTo>
                  <a:pt x="20562" y="17025"/>
                  <a:pt x="21084" y="16707"/>
                  <a:pt x="21336" y="16350"/>
                </a:cubicBezTo>
                <a:lnTo>
                  <a:pt x="21508" y="16350"/>
                </a:lnTo>
                <a:lnTo>
                  <a:pt x="21508" y="0"/>
                </a:lnTo>
                <a:lnTo>
                  <a:pt x="21497" y="0"/>
                </a:lnTo>
                <a:close/>
              </a:path>
            </a:pathLst>
          </a:custGeom>
          <a:solidFill>
            <a:srgbClr val="FFCC4C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6" name="Shape">
            <a:extLst>
              <a:ext uri="{FF2B5EF4-FFF2-40B4-BE49-F238E27FC236}">
                <a16:creationId xmlns="" xmlns:a16="http://schemas.microsoft.com/office/drawing/2014/main" id="{809D0481-FE70-4B23-A03D-CD19ADAC4B9F}"/>
              </a:ext>
            </a:extLst>
          </p:cNvPr>
          <p:cNvSpPr/>
          <p:nvPr/>
        </p:nvSpPr>
        <p:spPr>
          <a:xfrm>
            <a:off x="605409" y="2365284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16675" y="5315"/>
                </a:moveTo>
                <a:lnTo>
                  <a:pt x="1755" y="1523"/>
                </a:lnTo>
                <a:cubicBezTo>
                  <a:pt x="477" y="1197"/>
                  <a:pt x="-91" y="585"/>
                  <a:pt x="12" y="0"/>
                </a:cubicBezTo>
                <a:lnTo>
                  <a:pt x="1" y="0"/>
                </a:lnTo>
                <a:lnTo>
                  <a:pt x="1" y="16350"/>
                </a:lnTo>
                <a:lnTo>
                  <a:pt x="173" y="16350"/>
                </a:lnTo>
                <a:cubicBezTo>
                  <a:pt x="425" y="16707"/>
                  <a:pt x="947" y="17028"/>
                  <a:pt x="1755" y="17232"/>
                </a:cubicBezTo>
                <a:lnTo>
                  <a:pt x="16675" y="21023"/>
                </a:lnTo>
                <a:cubicBezTo>
                  <a:pt x="18183" y="21407"/>
                  <a:pt x="19846" y="21600"/>
                  <a:pt x="21509" y="21600"/>
                </a:cubicBezTo>
                <a:lnTo>
                  <a:pt x="21509" y="5892"/>
                </a:lnTo>
                <a:cubicBezTo>
                  <a:pt x="19846" y="5892"/>
                  <a:pt x="18183" y="5699"/>
                  <a:pt x="16675" y="5315"/>
                </a:cubicBez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Shape">
            <a:extLst>
              <a:ext uri="{FF2B5EF4-FFF2-40B4-BE49-F238E27FC236}">
                <a16:creationId xmlns="" xmlns:a16="http://schemas.microsoft.com/office/drawing/2014/main" id="{4F8ED6BB-B98E-4E10-9501-8E9CBBC9924A}"/>
              </a:ext>
            </a:extLst>
          </p:cNvPr>
          <p:cNvSpPr/>
          <p:nvPr/>
        </p:nvSpPr>
        <p:spPr>
          <a:xfrm>
            <a:off x="985058" y="2365284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97" y="0"/>
                </a:moveTo>
                <a:cubicBezTo>
                  <a:pt x="21600" y="588"/>
                  <a:pt x="21032" y="1200"/>
                  <a:pt x="19754" y="1523"/>
                </a:cubicBezTo>
                <a:lnTo>
                  <a:pt x="4834" y="5315"/>
                </a:lnTo>
                <a:cubicBezTo>
                  <a:pt x="3326" y="5699"/>
                  <a:pt x="1663" y="5892"/>
                  <a:pt x="0" y="5892"/>
                </a:cubicBezTo>
                <a:lnTo>
                  <a:pt x="0" y="21600"/>
                </a:lnTo>
                <a:cubicBezTo>
                  <a:pt x="1663" y="21600"/>
                  <a:pt x="3326" y="21407"/>
                  <a:pt x="4834" y="21023"/>
                </a:cubicBezTo>
                <a:lnTo>
                  <a:pt x="19754" y="17232"/>
                </a:lnTo>
                <a:cubicBezTo>
                  <a:pt x="20562" y="17028"/>
                  <a:pt x="21084" y="16707"/>
                  <a:pt x="21336" y="16350"/>
                </a:cubicBezTo>
                <a:lnTo>
                  <a:pt x="21508" y="16350"/>
                </a:lnTo>
                <a:lnTo>
                  <a:pt x="21508" y="0"/>
                </a:lnTo>
                <a:lnTo>
                  <a:pt x="21497" y="0"/>
                </a:lnTo>
                <a:close/>
              </a:path>
            </a:pathLst>
          </a:custGeom>
          <a:solidFill>
            <a:srgbClr val="C13018">
              <a:lumMod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Shape">
            <a:extLst>
              <a:ext uri="{FF2B5EF4-FFF2-40B4-BE49-F238E27FC236}">
                <a16:creationId xmlns="" xmlns:a16="http://schemas.microsoft.com/office/drawing/2014/main" id="{DAD6D794-E9CB-42D5-A442-1D76462386CF}"/>
              </a:ext>
            </a:extLst>
          </p:cNvPr>
          <p:cNvSpPr/>
          <p:nvPr/>
        </p:nvSpPr>
        <p:spPr>
          <a:xfrm>
            <a:off x="605409" y="1816812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16675" y="5315"/>
                </a:moveTo>
                <a:lnTo>
                  <a:pt x="1755" y="1523"/>
                </a:lnTo>
                <a:cubicBezTo>
                  <a:pt x="477" y="1197"/>
                  <a:pt x="-91" y="585"/>
                  <a:pt x="12" y="0"/>
                </a:cubicBezTo>
                <a:lnTo>
                  <a:pt x="1" y="0"/>
                </a:lnTo>
                <a:lnTo>
                  <a:pt x="1" y="16350"/>
                </a:lnTo>
                <a:lnTo>
                  <a:pt x="173" y="16350"/>
                </a:lnTo>
                <a:cubicBezTo>
                  <a:pt x="425" y="16707"/>
                  <a:pt x="947" y="17028"/>
                  <a:pt x="1755" y="17232"/>
                </a:cubicBezTo>
                <a:lnTo>
                  <a:pt x="16675" y="21023"/>
                </a:lnTo>
                <a:cubicBezTo>
                  <a:pt x="18183" y="21407"/>
                  <a:pt x="19846" y="21600"/>
                  <a:pt x="21509" y="21600"/>
                </a:cubicBezTo>
                <a:lnTo>
                  <a:pt x="21509" y="5892"/>
                </a:lnTo>
                <a:cubicBezTo>
                  <a:pt x="19846" y="5892"/>
                  <a:pt x="18183" y="5699"/>
                  <a:pt x="16675" y="5315"/>
                </a:cubicBezTo>
                <a:close/>
              </a:path>
            </a:pathLst>
          </a:custGeom>
          <a:solidFill>
            <a:srgbClr val="F793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Shape">
            <a:extLst>
              <a:ext uri="{FF2B5EF4-FFF2-40B4-BE49-F238E27FC236}">
                <a16:creationId xmlns="" xmlns:a16="http://schemas.microsoft.com/office/drawing/2014/main" id="{F8CD7D8A-0C60-4E8A-85CD-32725605EC88}"/>
              </a:ext>
            </a:extLst>
          </p:cNvPr>
          <p:cNvSpPr/>
          <p:nvPr/>
        </p:nvSpPr>
        <p:spPr>
          <a:xfrm>
            <a:off x="985058" y="1816812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97" y="0"/>
                </a:moveTo>
                <a:cubicBezTo>
                  <a:pt x="21600" y="588"/>
                  <a:pt x="21032" y="1200"/>
                  <a:pt x="19754" y="1523"/>
                </a:cubicBezTo>
                <a:lnTo>
                  <a:pt x="4834" y="5315"/>
                </a:lnTo>
                <a:cubicBezTo>
                  <a:pt x="3326" y="5699"/>
                  <a:pt x="1663" y="5892"/>
                  <a:pt x="0" y="5892"/>
                </a:cubicBezTo>
                <a:lnTo>
                  <a:pt x="0" y="21600"/>
                </a:lnTo>
                <a:cubicBezTo>
                  <a:pt x="1663" y="21600"/>
                  <a:pt x="3326" y="21407"/>
                  <a:pt x="4834" y="21023"/>
                </a:cubicBezTo>
                <a:lnTo>
                  <a:pt x="19754" y="17232"/>
                </a:lnTo>
                <a:cubicBezTo>
                  <a:pt x="20562" y="17025"/>
                  <a:pt x="21084" y="16707"/>
                  <a:pt x="21336" y="16350"/>
                </a:cubicBezTo>
                <a:lnTo>
                  <a:pt x="21508" y="16350"/>
                </a:lnTo>
                <a:lnTo>
                  <a:pt x="21508" y="0"/>
                </a:lnTo>
                <a:lnTo>
                  <a:pt x="21497" y="0"/>
                </a:lnTo>
                <a:close/>
              </a:path>
            </a:pathLst>
          </a:custGeom>
          <a:solidFill>
            <a:srgbClr val="F7931F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Shape">
            <a:extLst>
              <a:ext uri="{FF2B5EF4-FFF2-40B4-BE49-F238E27FC236}">
                <a16:creationId xmlns="" xmlns:a16="http://schemas.microsoft.com/office/drawing/2014/main" id="{FB0BFE93-303B-4F82-83EF-ED995B558481}"/>
              </a:ext>
            </a:extLst>
          </p:cNvPr>
          <p:cNvSpPr/>
          <p:nvPr/>
        </p:nvSpPr>
        <p:spPr>
          <a:xfrm>
            <a:off x="605409" y="1271284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16675" y="5315"/>
                </a:moveTo>
                <a:lnTo>
                  <a:pt x="1755" y="1523"/>
                </a:lnTo>
                <a:cubicBezTo>
                  <a:pt x="477" y="1197"/>
                  <a:pt x="-91" y="585"/>
                  <a:pt x="12" y="0"/>
                </a:cubicBezTo>
                <a:lnTo>
                  <a:pt x="1" y="0"/>
                </a:lnTo>
                <a:lnTo>
                  <a:pt x="1" y="16350"/>
                </a:lnTo>
                <a:lnTo>
                  <a:pt x="173" y="16350"/>
                </a:lnTo>
                <a:cubicBezTo>
                  <a:pt x="425" y="16707"/>
                  <a:pt x="947" y="17028"/>
                  <a:pt x="1755" y="17232"/>
                </a:cubicBezTo>
                <a:lnTo>
                  <a:pt x="16675" y="21023"/>
                </a:lnTo>
                <a:cubicBezTo>
                  <a:pt x="18183" y="21407"/>
                  <a:pt x="19846" y="21600"/>
                  <a:pt x="21509" y="21600"/>
                </a:cubicBezTo>
                <a:lnTo>
                  <a:pt x="21509" y="5892"/>
                </a:lnTo>
                <a:cubicBezTo>
                  <a:pt x="19846" y="5892"/>
                  <a:pt x="18183" y="5701"/>
                  <a:pt x="16675" y="5315"/>
                </a:cubicBezTo>
                <a:close/>
              </a:path>
            </a:pathLst>
          </a:custGeom>
          <a:solidFill>
            <a:srgbClr val="A2B9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Shape">
            <a:extLst>
              <a:ext uri="{FF2B5EF4-FFF2-40B4-BE49-F238E27FC236}">
                <a16:creationId xmlns="" xmlns:a16="http://schemas.microsoft.com/office/drawing/2014/main" id="{C70069FD-27D7-410B-8BDB-950A7425FCAA}"/>
              </a:ext>
            </a:extLst>
          </p:cNvPr>
          <p:cNvSpPr/>
          <p:nvPr/>
        </p:nvSpPr>
        <p:spPr>
          <a:xfrm>
            <a:off x="985058" y="1271284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97" y="0"/>
                </a:moveTo>
                <a:cubicBezTo>
                  <a:pt x="21600" y="588"/>
                  <a:pt x="21032" y="1200"/>
                  <a:pt x="19754" y="1523"/>
                </a:cubicBezTo>
                <a:lnTo>
                  <a:pt x="4834" y="5315"/>
                </a:lnTo>
                <a:cubicBezTo>
                  <a:pt x="3326" y="5699"/>
                  <a:pt x="1663" y="5892"/>
                  <a:pt x="0" y="5892"/>
                </a:cubicBezTo>
                <a:lnTo>
                  <a:pt x="0" y="21600"/>
                </a:lnTo>
                <a:cubicBezTo>
                  <a:pt x="1663" y="21600"/>
                  <a:pt x="3326" y="21407"/>
                  <a:pt x="4834" y="21023"/>
                </a:cubicBezTo>
                <a:lnTo>
                  <a:pt x="19754" y="17232"/>
                </a:lnTo>
                <a:cubicBezTo>
                  <a:pt x="20562" y="17028"/>
                  <a:pt x="21084" y="16707"/>
                  <a:pt x="21336" y="16350"/>
                </a:cubicBezTo>
                <a:lnTo>
                  <a:pt x="21508" y="16350"/>
                </a:lnTo>
                <a:lnTo>
                  <a:pt x="21508" y="0"/>
                </a:lnTo>
                <a:lnTo>
                  <a:pt x="21497" y="0"/>
                </a:lnTo>
                <a:close/>
              </a:path>
            </a:pathLst>
          </a:custGeom>
          <a:solidFill>
            <a:srgbClr val="A2B969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8DD792D5-BD78-4BAE-A9CF-72509EDC7F15}"/>
              </a:ext>
            </a:extLst>
          </p:cNvPr>
          <p:cNvSpPr txBox="1"/>
          <p:nvPr/>
        </p:nvSpPr>
        <p:spPr>
          <a:xfrm>
            <a:off x="625652" y="1425990"/>
            <a:ext cx="335160" cy="305144"/>
          </a:xfrm>
          <a:prstGeom prst="rect">
            <a:avLst/>
          </a:prstGeom>
        </p:spPr>
        <p:txBody>
          <a:bodyPr wrap="square" lIns="0" rIns="0" anchor="ctr">
            <a:no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2700" b="1">
                <a:solidFill>
                  <a:schemeClr val="bg2">
                    <a:lumMod val="25000"/>
                  </a:schemeClr>
                </a:solidFill>
                <a:effectLst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defTabSz="914400"/>
            <a:r>
              <a:rPr lang="en-US" sz="2000" dirty="0">
                <a:solidFill>
                  <a:srgbClr val="D3D3D3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E1DBFFCD-B891-47E1-971E-41E44B76210E}"/>
              </a:ext>
            </a:extLst>
          </p:cNvPr>
          <p:cNvSpPr txBox="1"/>
          <p:nvPr/>
        </p:nvSpPr>
        <p:spPr>
          <a:xfrm>
            <a:off x="625652" y="1974296"/>
            <a:ext cx="335160" cy="305144"/>
          </a:xfrm>
          <a:prstGeom prst="rect">
            <a:avLst/>
          </a:prstGeom>
        </p:spPr>
        <p:txBody>
          <a:bodyPr wrap="square" lIns="0" rIns="0" anchor="ctr">
            <a:no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2700" b="1">
                <a:solidFill>
                  <a:schemeClr val="bg2">
                    <a:lumMod val="25000"/>
                  </a:schemeClr>
                </a:solidFill>
                <a:effectLst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defTabSz="914400"/>
            <a:r>
              <a:rPr lang="en-US" sz="2000" dirty="0">
                <a:solidFill>
                  <a:srgbClr val="D3D3D3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3976BF60-F424-4B1F-8050-C8357EC1E931}"/>
              </a:ext>
            </a:extLst>
          </p:cNvPr>
          <p:cNvSpPr txBox="1"/>
          <p:nvPr/>
        </p:nvSpPr>
        <p:spPr>
          <a:xfrm>
            <a:off x="625652" y="2522602"/>
            <a:ext cx="335160" cy="305144"/>
          </a:xfrm>
          <a:prstGeom prst="rect">
            <a:avLst/>
          </a:prstGeom>
        </p:spPr>
        <p:txBody>
          <a:bodyPr wrap="square" lIns="0" rIns="0" anchor="ctr">
            <a:no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2700" b="1">
                <a:solidFill>
                  <a:schemeClr val="bg2">
                    <a:lumMod val="25000"/>
                  </a:schemeClr>
                </a:solidFill>
                <a:effectLst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defTabSz="914400"/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AA6F8E4D-191E-401E-8872-D3926655E29D}"/>
              </a:ext>
            </a:extLst>
          </p:cNvPr>
          <p:cNvSpPr txBox="1"/>
          <p:nvPr/>
        </p:nvSpPr>
        <p:spPr>
          <a:xfrm>
            <a:off x="625652" y="3070908"/>
            <a:ext cx="335160" cy="305144"/>
          </a:xfrm>
          <a:prstGeom prst="rect">
            <a:avLst/>
          </a:prstGeom>
        </p:spPr>
        <p:txBody>
          <a:bodyPr wrap="square" lIns="0" rIns="0" anchor="ctr">
            <a:no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2700" b="1">
                <a:solidFill>
                  <a:schemeClr val="bg2">
                    <a:lumMod val="25000"/>
                  </a:schemeClr>
                </a:solidFill>
                <a:effectLst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defTabSz="914400"/>
            <a:r>
              <a:rPr lang="en-US" sz="2000" dirty="0">
                <a:solidFill>
                  <a:srgbClr val="D3D3D3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2D60EEA9-7586-48F2-B3F8-76582981AF08}"/>
              </a:ext>
            </a:extLst>
          </p:cNvPr>
          <p:cNvSpPr txBox="1"/>
          <p:nvPr/>
        </p:nvSpPr>
        <p:spPr>
          <a:xfrm>
            <a:off x="625652" y="3619215"/>
            <a:ext cx="335160" cy="305144"/>
          </a:xfrm>
          <a:prstGeom prst="rect">
            <a:avLst/>
          </a:prstGeom>
        </p:spPr>
        <p:txBody>
          <a:bodyPr wrap="square" lIns="0" rIns="0" anchor="ctr">
            <a:no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defTabSz="914400"/>
            <a:r>
              <a:rPr lang="en-US" sz="2000" b="1" dirty="0">
                <a:solidFill>
                  <a:srgbClr val="D3D3D3">
                    <a:lumMod val="25000"/>
                  </a:srgb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="" xmlns:a16="http://schemas.microsoft.com/office/drawing/2014/main" id="{985C9C02-4A8A-4EA0-8998-DAD72F7DE252}"/>
              </a:ext>
            </a:extLst>
          </p:cNvPr>
          <p:cNvGrpSpPr/>
          <p:nvPr/>
        </p:nvGrpSpPr>
        <p:grpSpPr>
          <a:xfrm>
            <a:off x="5817520" y="1535146"/>
            <a:ext cx="2931365" cy="1011154"/>
            <a:chOff x="8877316" y="1112426"/>
            <a:chExt cx="6504634" cy="2243723"/>
          </a:xfrm>
        </p:grpSpPr>
        <p:sp>
          <p:nvSpPr>
            <p:cNvPr id="178" name="TextBox 177">
              <a:extLst>
                <a:ext uri="{FF2B5EF4-FFF2-40B4-BE49-F238E27FC236}">
                  <a16:creationId xmlns="" xmlns:a16="http://schemas.microsoft.com/office/drawing/2014/main" id="{102C90DC-7F35-4150-A2CA-9EFF30FAED6E}"/>
                </a:ext>
              </a:extLst>
            </p:cNvPr>
            <p:cNvSpPr txBox="1"/>
            <p:nvPr/>
          </p:nvSpPr>
          <p:spPr>
            <a:xfrm>
              <a:off x="8914180" y="1112426"/>
              <a:ext cx="2937088" cy="7512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Disks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="" xmlns:a16="http://schemas.microsoft.com/office/drawing/2014/main" id="{134AC51C-4783-4619-8996-1E30A933E97B}"/>
                </a:ext>
              </a:extLst>
            </p:cNvPr>
            <p:cNvSpPr txBox="1"/>
            <p:nvPr/>
          </p:nvSpPr>
          <p:spPr>
            <a:xfrm>
              <a:off x="8877316" y="1717074"/>
              <a:ext cx="6504634" cy="16390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defTabSz="914400"/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This tab gives you the oppurtunity to configure any data disk you might want with your virtual machine,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along with letting you select the level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of service those disk may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serve</a:t>
              </a:r>
              <a:endParaRPr lang="en-US" sz="1050" kern="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="" xmlns:a16="http://schemas.microsoft.com/office/drawing/2014/main" id="{E80D4D39-2DB8-448C-8CED-77FF267E7CD7}"/>
              </a:ext>
            </a:extLst>
          </p:cNvPr>
          <p:cNvCxnSpPr/>
          <p:nvPr/>
        </p:nvCxnSpPr>
        <p:spPr>
          <a:xfrm>
            <a:off x="5737049" y="1674591"/>
            <a:ext cx="0" cy="714275"/>
          </a:xfrm>
          <a:prstGeom prst="line">
            <a:avLst/>
          </a:prstGeom>
          <a:noFill/>
          <a:ln w="76200" cap="flat" cmpd="sng" algn="ctr">
            <a:solidFill>
              <a:srgbClr val="F7931F"/>
            </a:solidFill>
            <a:prstDash val="solid"/>
            <a:miter lim="800000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="" xmlns:a16="http://schemas.microsoft.com/office/drawing/2014/main" id="{7635CDEE-4D48-4BAA-BCD3-2A9B15CC3411}"/>
              </a:ext>
            </a:extLst>
          </p:cNvPr>
          <p:cNvCxnSpPr>
            <a:cxnSpLocks/>
          </p:cNvCxnSpPr>
          <p:nvPr/>
        </p:nvCxnSpPr>
        <p:spPr>
          <a:xfrm>
            <a:off x="1313604" y="2073430"/>
            <a:ext cx="4344246" cy="0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75000"/>
              </a:srgbClr>
            </a:solidFill>
            <a:prstDash val="lgDash"/>
            <a:miter lim="800000"/>
            <a:tailEnd type="stealth"/>
          </a:ln>
          <a:effectLst/>
        </p:spPr>
      </p:cxn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717F8B61-9F91-43A1-8171-8ECA038DBA66}"/>
              </a:ext>
            </a:extLst>
          </p:cNvPr>
          <p:cNvGrpSpPr/>
          <p:nvPr/>
        </p:nvGrpSpPr>
        <p:grpSpPr>
          <a:xfrm>
            <a:off x="5826362" y="2653231"/>
            <a:ext cx="2911238" cy="976275"/>
            <a:chOff x="8904731" y="1177147"/>
            <a:chExt cx="6459974" cy="2166330"/>
          </a:xfrm>
        </p:grpSpPr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240DD320-8681-47A8-BDB9-B064BF02C2EC}"/>
                </a:ext>
              </a:extLst>
            </p:cNvPr>
            <p:cNvSpPr txBox="1"/>
            <p:nvPr/>
          </p:nvSpPr>
          <p:spPr>
            <a:xfrm>
              <a:off x="8921975" y="1177147"/>
              <a:ext cx="3272143" cy="7512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Management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0B0D783D-E01B-46B9-B258-5FB6E2473ECE}"/>
                </a:ext>
              </a:extLst>
            </p:cNvPr>
            <p:cNvSpPr txBox="1"/>
            <p:nvPr/>
          </p:nvSpPr>
          <p:spPr>
            <a:xfrm>
              <a:off x="8904731" y="1704400"/>
              <a:ext cx="6459974" cy="16390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defTabSz="914400"/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This tab helps you manage and monitor your virtual machine. You can choose to have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VM automatically shut down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enable automated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backup,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and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more</a:t>
              </a:r>
              <a:endParaRPr lang="en-US" sz="1050" kern="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="" xmlns:a16="http://schemas.microsoft.com/office/drawing/2014/main" id="{66220F60-13F0-407B-B03D-887B2124457C}"/>
              </a:ext>
            </a:extLst>
          </p:cNvPr>
          <p:cNvCxnSpPr/>
          <p:nvPr/>
        </p:nvCxnSpPr>
        <p:spPr>
          <a:xfrm>
            <a:off x="5737049" y="2772784"/>
            <a:ext cx="0" cy="714275"/>
          </a:xfrm>
          <a:prstGeom prst="line">
            <a:avLst/>
          </a:prstGeom>
          <a:noFill/>
          <a:ln w="76200" cap="flat" cmpd="sng" algn="ctr">
            <a:solidFill>
              <a:srgbClr val="4CC1E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="" xmlns:a16="http://schemas.microsoft.com/office/drawing/2014/main" id="{67B8CC54-0A0D-48DC-A5FB-C9A5D69AAD76}"/>
              </a:ext>
            </a:extLst>
          </p:cNvPr>
          <p:cNvCxnSpPr>
            <a:cxnSpLocks/>
          </p:cNvCxnSpPr>
          <p:nvPr/>
        </p:nvCxnSpPr>
        <p:spPr>
          <a:xfrm>
            <a:off x="1313604" y="3171623"/>
            <a:ext cx="4344246" cy="0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75000"/>
              </a:srgbClr>
            </a:solidFill>
            <a:prstDash val="lgDash"/>
            <a:miter lim="800000"/>
            <a:tailEnd type="stealth"/>
          </a:ln>
          <a:effectLst/>
        </p:spPr>
      </p:cxn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5109D084-9A58-4A08-A8B2-A004F5AA4FE5}"/>
              </a:ext>
            </a:extLst>
          </p:cNvPr>
          <p:cNvGrpSpPr/>
          <p:nvPr/>
        </p:nvGrpSpPr>
        <p:grpSpPr>
          <a:xfrm>
            <a:off x="2692921" y="1047643"/>
            <a:ext cx="2790383" cy="847690"/>
            <a:chOff x="8921977" y="1177147"/>
            <a:chExt cx="6191798" cy="1881002"/>
          </a:xfrm>
        </p:grpSpPr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787CCEED-74DF-4A0A-8E2B-E3D9BC3BA2B2}"/>
                </a:ext>
              </a:extLst>
            </p:cNvPr>
            <p:cNvSpPr txBox="1"/>
            <p:nvPr/>
          </p:nvSpPr>
          <p:spPr>
            <a:xfrm>
              <a:off x="8921977" y="1177147"/>
              <a:ext cx="2937088" cy="7512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Basics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EBF9AC9F-302D-45CA-90CB-16C6528E4048}"/>
                </a:ext>
              </a:extLst>
            </p:cNvPr>
            <p:cNvSpPr txBox="1"/>
            <p:nvPr/>
          </p:nvSpPr>
          <p:spPr>
            <a:xfrm>
              <a:off x="8929772" y="1777621"/>
              <a:ext cx="6184003" cy="12805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defTabSz="914400"/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Minimal amount of information that is asked to create a virtual machine such as subscription, region, resource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group,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and so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on</a:t>
              </a:r>
              <a:endParaRPr lang="en-US" sz="1050" kern="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190" name="Straight Connector 189">
            <a:extLst>
              <a:ext uri="{FF2B5EF4-FFF2-40B4-BE49-F238E27FC236}">
                <a16:creationId xmlns="" xmlns:a16="http://schemas.microsoft.com/office/drawing/2014/main" id="{0BB506A7-1AA5-46AB-A06E-E9D936CACF18}"/>
              </a:ext>
            </a:extLst>
          </p:cNvPr>
          <p:cNvCxnSpPr/>
          <p:nvPr/>
        </p:nvCxnSpPr>
        <p:spPr>
          <a:xfrm>
            <a:off x="2595836" y="1167196"/>
            <a:ext cx="0" cy="714275"/>
          </a:xfrm>
          <a:prstGeom prst="line">
            <a:avLst/>
          </a:prstGeom>
          <a:noFill/>
          <a:ln w="76200" cap="flat" cmpd="sng" algn="ctr">
            <a:solidFill>
              <a:srgbClr val="A2B969"/>
            </a:solidFill>
            <a:prstDash val="solid"/>
            <a:miter lim="800000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="" xmlns:a16="http://schemas.microsoft.com/office/drawing/2014/main" id="{5D1116EB-A59B-4E15-B129-66C698D450C1}"/>
              </a:ext>
            </a:extLst>
          </p:cNvPr>
          <p:cNvCxnSpPr/>
          <p:nvPr/>
        </p:nvCxnSpPr>
        <p:spPr>
          <a:xfrm>
            <a:off x="1313604" y="1524018"/>
            <a:ext cx="1240753" cy="631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75000"/>
              </a:srgbClr>
            </a:solidFill>
            <a:prstDash val="lgDash"/>
            <a:miter lim="800000"/>
            <a:tailEnd type="stealth"/>
          </a:ln>
          <a:effectLst/>
        </p:spPr>
      </p:cxnSp>
      <p:grpSp>
        <p:nvGrpSpPr>
          <p:cNvPr id="192" name="Group 191">
            <a:extLst>
              <a:ext uri="{FF2B5EF4-FFF2-40B4-BE49-F238E27FC236}">
                <a16:creationId xmlns="" xmlns:a16="http://schemas.microsoft.com/office/drawing/2014/main" id="{244D2610-BF5D-4D8A-89CE-CA84747F00D7}"/>
              </a:ext>
            </a:extLst>
          </p:cNvPr>
          <p:cNvGrpSpPr/>
          <p:nvPr/>
        </p:nvGrpSpPr>
        <p:grpSpPr>
          <a:xfrm>
            <a:off x="2692921" y="2167252"/>
            <a:ext cx="2783357" cy="820002"/>
            <a:chOff x="8914182" y="1177147"/>
            <a:chExt cx="6176208" cy="1819563"/>
          </a:xfrm>
        </p:grpSpPr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2F8B166C-268A-4D73-947D-F5B263307B80}"/>
                </a:ext>
              </a:extLst>
            </p:cNvPr>
            <p:cNvSpPr txBox="1"/>
            <p:nvPr/>
          </p:nvSpPr>
          <p:spPr>
            <a:xfrm>
              <a:off x="8921977" y="1177147"/>
              <a:ext cx="2937088" cy="7512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Networking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82933627-2985-4818-8830-7B150492A1B0}"/>
                </a:ext>
              </a:extLst>
            </p:cNvPr>
            <p:cNvSpPr txBox="1"/>
            <p:nvPr/>
          </p:nvSpPr>
          <p:spPr>
            <a:xfrm>
              <a:off x="8914182" y="1716182"/>
              <a:ext cx="6176208" cy="12805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defTabSz="914400"/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Networking-based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configurations for your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VM, e.g.,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if you want a public IP or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not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or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if you want to open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ports to enable different types of access to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the VM</a:t>
              </a:r>
              <a:endParaRPr lang="en-US" sz="1050" kern="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="" xmlns:a16="http://schemas.microsoft.com/office/drawing/2014/main" id="{721F68E0-A58F-4055-B7AE-56CF1B14FDCF}"/>
              </a:ext>
            </a:extLst>
          </p:cNvPr>
          <p:cNvCxnSpPr>
            <a:cxnSpLocks/>
          </p:cNvCxnSpPr>
          <p:nvPr/>
        </p:nvCxnSpPr>
        <p:spPr>
          <a:xfrm>
            <a:off x="2587669" y="2194748"/>
            <a:ext cx="0" cy="714275"/>
          </a:xfrm>
          <a:prstGeom prst="line">
            <a:avLst/>
          </a:prstGeom>
          <a:noFill/>
          <a:ln w="76200" cap="flat" cmpd="sng" algn="ctr">
            <a:solidFill>
              <a:srgbClr val="C13018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="" xmlns:a16="http://schemas.microsoft.com/office/drawing/2014/main" id="{8D4CEFC0-30BC-4CB3-BDD3-36D744163352}"/>
              </a:ext>
            </a:extLst>
          </p:cNvPr>
          <p:cNvCxnSpPr/>
          <p:nvPr/>
        </p:nvCxnSpPr>
        <p:spPr>
          <a:xfrm>
            <a:off x="1313604" y="2622211"/>
            <a:ext cx="1223759" cy="5575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75000"/>
              </a:srgbClr>
            </a:solidFill>
            <a:prstDash val="lgDash"/>
            <a:miter lim="800000"/>
            <a:tailEnd type="stealth"/>
          </a:ln>
          <a:effectLst/>
        </p:spPr>
      </p:cxnSp>
      <p:grpSp>
        <p:nvGrpSpPr>
          <p:cNvPr id="197" name="Group 196">
            <a:extLst>
              <a:ext uri="{FF2B5EF4-FFF2-40B4-BE49-F238E27FC236}">
                <a16:creationId xmlns="" xmlns:a16="http://schemas.microsoft.com/office/drawing/2014/main" id="{71482820-0CDF-42FC-9E55-91E412668F35}"/>
              </a:ext>
            </a:extLst>
          </p:cNvPr>
          <p:cNvGrpSpPr/>
          <p:nvPr/>
        </p:nvGrpSpPr>
        <p:grpSpPr>
          <a:xfrm>
            <a:off x="2688055" y="3278324"/>
            <a:ext cx="2779843" cy="847624"/>
            <a:chOff x="8911177" y="1177147"/>
            <a:chExt cx="6168409" cy="1880855"/>
          </a:xfrm>
        </p:grpSpPr>
        <p:sp>
          <p:nvSpPr>
            <p:cNvPr id="198" name="TextBox 197">
              <a:extLst>
                <a:ext uri="{FF2B5EF4-FFF2-40B4-BE49-F238E27FC236}">
                  <a16:creationId xmlns="" xmlns:a16="http://schemas.microsoft.com/office/drawing/2014/main" id="{9C04E4D8-C64D-4F0D-B0F4-42B052900541}"/>
                </a:ext>
              </a:extLst>
            </p:cNvPr>
            <p:cNvSpPr txBox="1"/>
            <p:nvPr/>
          </p:nvSpPr>
          <p:spPr>
            <a:xfrm>
              <a:off x="8921975" y="1177147"/>
              <a:ext cx="3254022" cy="7512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Guest</a:t>
              </a:r>
              <a:r>
                <a:rPr kumimoji="0" lang="en-US" sz="1600" b="1" i="0" u="none" strike="noStrike" kern="0" cap="none" spc="0" normalizeH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Config</a:t>
              </a:r>
              <a:endParaRPr kumimoji="0" lang="en-US" sz="16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="" xmlns:a16="http://schemas.microsoft.com/office/drawing/2014/main" id="{098F48FD-10B4-44B9-8849-7C8F8890E50F}"/>
                </a:ext>
              </a:extLst>
            </p:cNvPr>
            <p:cNvSpPr txBox="1"/>
            <p:nvPr/>
          </p:nvSpPr>
          <p:spPr>
            <a:xfrm>
              <a:off x="8911177" y="1777475"/>
              <a:ext cx="6168409" cy="12805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defTabSz="914400"/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 can use this tab to congiure your VM to run some custom scripts. You can also use VM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extensions</a:t>
              </a:r>
              <a:endParaRPr lang="en-US" sz="1050" kern="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0E275D77-C3D5-4B5A-84A6-92BBF6E3ADDC}"/>
              </a:ext>
            </a:extLst>
          </p:cNvPr>
          <p:cNvCxnSpPr/>
          <p:nvPr/>
        </p:nvCxnSpPr>
        <p:spPr>
          <a:xfrm>
            <a:off x="2595836" y="3397877"/>
            <a:ext cx="0" cy="714275"/>
          </a:xfrm>
          <a:prstGeom prst="line">
            <a:avLst/>
          </a:prstGeom>
          <a:noFill/>
          <a:ln w="76200" cap="flat" cmpd="sng" algn="ctr">
            <a:solidFill>
              <a:srgbClr val="FFCC4C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="" xmlns:a16="http://schemas.microsoft.com/office/drawing/2014/main" id="{C1A95D8C-3C1F-4E99-8CDC-12952B91CB9F}"/>
              </a:ext>
            </a:extLst>
          </p:cNvPr>
          <p:cNvCxnSpPr/>
          <p:nvPr/>
        </p:nvCxnSpPr>
        <p:spPr>
          <a:xfrm>
            <a:off x="1313604" y="3720404"/>
            <a:ext cx="1237139" cy="18454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75000"/>
              </a:srgbClr>
            </a:solidFill>
            <a:prstDash val="lgDash"/>
            <a:miter lim="800000"/>
            <a:tailEnd type="stealth"/>
          </a:ln>
          <a:effectLst/>
        </p:spPr>
      </p:cxnSp>
      <p:sp>
        <p:nvSpPr>
          <p:cNvPr id="202" name="Freeform: Shape 161">
            <a:extLst>
              <a:ext uri="{FF2B5EF4-FFF2-40B4-BE49-F238E27FC236}">
                <a16:creationId xmlns="" xmlns:a16="http://schemas.microsoft.com/office/drawing/2014/main" id="{7D9523CD-21E0-48A9-906E-D56F7DE85765}"/>
              </a:ext>
            </a:extLst>
          </p:cNvPr>
          <p:cNvSpPr/>
          <p:nvPr/>
        </p:nvSpPr>
        <p:spPr>
          <a:xfrm>
            <a:off x="3883042" y="3285405"/>
            <a:ext cx="276330" cy="334394"/>
          </a:xfrm>
          <a:custGeom>
            <a:avLst/>
            <a:gdLst>
              <a:gd name="connsiteX0" fmla="*/ 108445 w 331955"/>
              <a:gd name="connsiteY0" fmla="*/ 255585 h 401707"/>
              <a:gd name="connsiteX1" fmla="*/ 70260 w 331955"/>
              <a:gd name="connsiteY1" fmla="*/ 293770 h 401707"/>
              <a:gd name="connsiteX2" fmla="*/ 108445 w 331955"/>
              <a:gd name="connsiteY2" fmla="*/ 331955 h 401707"/>
              <a:gd name="connsiteX3" fmla="*/ 146630 w 331955"/>
              <a:gd name="connsiteY3" fmla="*/ 293770 h 401707"/>
              <a:gd name="connsiteX4" fmla="*/ 108445 w 331955"/>
              <a:gd name="connsiteY4" fmla="*/ 255585 h 401707"/>
              <a:gd name="connsiteX5" fmla="*/ 95717 w 331955"/>
              <a:gd name="connsiteY5" fmla="*/ 185325 h 401707"/>
              <a:gd name="connsiteX6" fmla="*/ 121174 w 331955"/>
              <a:gd name="connsiteY6" fmla="*/ 185325 h 401707"/>
              <a:gd name="connsiteX7" fmla="*/ 132375 w 331955"/>
              <a:gd name="connsiteY7" fmla="*/ 207727 h 401707"/>
              <a:gd name="connsiteX8" fmla="*/ 152231 w 331955"/>
              <a:gd name="connsiteY8" fmla="*/ 215873 h 401707"/>
              <a:gd name="connsiteX9" fmla="*/ 176160 w 331955"/>
              <a:gd name="connsiteY9" fmla="*/ 207727 h 401707"/>
              <a:gd name="connsiteX10" fmla="*/ 194489 w 331955"/>
              <a:gd name="connsiteY10" fmla="*/ 226056 h 401707"/>
              <a:gd name="connsiteX11" fmla="*/ 186343 w 331955"/>
              <a:gd name="connsiteY11" fmla="*/ 249985 h 401707"/>
              <a:gd name="connsiteX12" fmla="*/ 194489 w 331955"/>
              <a:gd name="connsiteY12" fmla="*/ 269841 h 401707"/>
              <a:gd name="connsiteX13" fmla="*/ 216891 w 331955"/>
              <a:gd name="connsiteY13" fmla="*/ 281042 h 401707"/>
              <a:gd name="connsiteX14" fmla="*/ 216891 w 331955"/>
              <a:gd name="connsiteY14" fmla="*/ 306499 h 401707"/>
              <a:gd name="connsiteX15" fmla="*/ 194489 w 331955"/>
              <a:gd name="connsiteY15" fmla="*/ 317700 h 401707"/>
              <a:gd name="connsiteX16" fmla="*/ 186343 w 331955"/>
              <a:gd name="connsiteY16" fmla="*/ 337556 h 401707"/>
              <a:gd name="connsiteX17" fmla="*/ 193980 w 331955"/>
              <a:gd name="connsiteY17" fmla="*/ 360976 h 401707"/>
              <a:gd name="connsiteX18" fmla="*/ 176160 w 331955"/>
              <a:gd name="connsiteY18" fmla="*/ 379305 h 401707"/>
              <a:gd name="connsiteX19" fmla="*/ 152231 w 331955"/>
              <a:gd name="connsiteY19" fmla="*/ 371159 h 401707"/>
              <a:gd name="connsiteX20" fmla="*/ 132375 w 331955"/>
              <a:gd name="connsiteY20" fmla="*/ 379305 h 401707"/>
              <a:gd name="connsiteX21" fmla="*/ 121174 w 331955"/>
              <a:gd name="connsiteY21" fmla="*/ 401707 h 401707"/>
              <a:gd name="connsiteX22" fmla="*/ 95717 w 331955"/>
              <a:gd name="connsiteY22" fmla="*/ 401707 h 401707"/>
              <a:gd name="connsiteX23" fmla="*/ 84516 w 331955"/>
              <a:gd name="connsiteY23" fmla="*/ 379305 h 401707"/>
              <a:gd name="connsiteX24" fmla="*/ 64660 w 331955"/>
              <a:gd name="connsiteY24" fmla="*/ 371159 h 401707"/>
              <a:gd name="connsiteX25" fmla="*/ 40731 w 331955"/>
              <a:gd name="connsiteY25" fmla="*/ 378796 h 401707"/>
              <a:gd name="connsiteX26" fmla="*/ 22911 w 331955"/>
              <a:gd name="connsiteY26" fmla="*/ 360976 h 401707"/>
              <a:gd name="connsiteX27" fmla="*/ 30548 w 331955"/>
              <a:gd name="connsiteY27" fmla="*/ 337047 h 401707"/>
              <a:gd name="connsiteX28" fmla="*/ 22402 w 331955"/>
              <a:gd name="connsiteY28" fmla="*/ 317191 h 401707"/>
              <a:gd name="connsiteX29" fmla="*/ 0 w 331955"/>
              <a:gd name="connsiteY29" fmla="*/ 305990 h 401707"/>
              <a:gd name="connsiteX30" fmla="*/ 0 w 331955"/>
              <a:gd name="connsiteY30" fmla="*/ 280533 h 401707"/>
              <a:gd name="connsiteX31" fmla="*/ 22402 w 331955"/>
              <a:gd name="connsiteY31" fmla="*/ 269332 h 401707"/>
              <a:gd name="connsiteX32" fmla="*/ 30548 w 331955"/>
              <a:gd name="connsiteY32" fmla="*/ 249476 h 401707"/>
              <a:gd name="connsiteX33" fmla="*/ 22911 w 331955"/>
              <a:gd name="connsiteY33" fmla="*/ 225547 h 401707"/>
              <a:gd name="connsiteX34" fmla="*/ 40731 w 331955"/>
              <a:gd name="connsiteY34" fmla="*/ 207727 h 401707"/>
              <a:gd name="connsiteX35" fmla="*/ 64660 w 331955"/>
              <a:gd name="connsiteY35" fmla="*/ 215873 h 401707"/>
              <a:gd name="connsiteX36" fmla="*/ 84516 w 331955"/>
              <a:gd name="connsiteY36" fmla="*/ 207727 h 401707"/>
              <a:gd name="connsiteX37" fmla="*/ 223509 w 331955"/>
              <a:gd name="connsiteY37" fmla="*/ 70260 h 401707"/>
              <a:gd name="connsiteX38" fmla="*/ 185324 w 331955"/>
              <a:gd name="connsiteY38" fmla="*/ 108445 h 401707"/>
              <a:gd name="connsiteX39" fmla="*/ 223509 w 331955"/>
              <a:gd name="connsiteY39" fmla="*/ 146630 h 401707"/>
              <a:gd name="connsiteX40" fmla="*/ 261694 w 331955"/>
              <a:gd name="connsiteY40" fmla="*/ 108445 h 401707"/>
              <a:gd name="connsiteX41" fmla="*/ 223509 w 331955"/>
              <a:gd name="connsiteY41" fmla="*/ 70260 h 401707"/>
              <a:gd name="connsiteX42" fmla="*/ 210781 w 331955"/>
              <a:gd name="connsiteY42" fmla="*/ 0 h 401707"/>
              <a:gd name="connsiteX43" fmla="*/ 236238 w 331955"/>
              <a:gd name="connsiteY43" fmla="*/ 0 h 401707"/>
              <a:gd name="connsiteX44" fmla="*/ 247439 w 331955"/>
              <a:gd name="connsiteY44" fmla="*/ 22402 h 401707"/>
              <a:gd name="connsiteX45" fmla="*/ 267295 w 331955"/>
              <a:gd name="connsiteY45" fmla="*/ 30548 h 401707"/>
              <a:gd name="connsiteX46" fmla="*/ 291224 w 331955"/>
              <a:gd name="connsiteY46" fmla="*/ 22402 h 401707"/>
              <a:gd name="connsiteX47" fmla="*/ 309553 w 331955"/>
              <a:gd name="connsiteY47" fmla="*/ 40731 h 401707"/>
              <a:gd name="connsiteX48" fmla="*/ 301407 w 331955"/>
              <a:gd name="connsiteY48" fmla="*/ 64660 h 401707"/>
              <a:gd name="connsiteX49" fmla="*/ 309553 w 331955"/>
              <a:gd name="connsiteY49" fmla="*/ 84516 h 401707"/>
              <a:gd name="connsiteX50" fmla="*/ 331955 w 331955"/>
              <a:gd name="connsiteY50" fmla="*/ 95717 h 401707"/>
              <a:gd name="connsiteX51" fmla="*/ 331955 w 331955"/>
              <a:gd name="connsiteY51" fmla="*/ 121174 h 401707"/>
              <a:gd name="connsiteX52" fmla="*/ 309553 w 331955"/>
              <a:gd name="connsiteY52" fmla="*/ 132375 h 401707"/>
              <a:gd name="connsiteX53" fmla="*/ 300898 w 331955"/>
              <a:gd name="connsiteY53" fmla="*/ 152231 h 401707"/>
              <a:gd name="connsiteX54" fmla="*/ 309044 w 331955"/>
              <a:gd name="connsiteY54" fmla="*/ 176160 h 401707"/>
              <a:gd name="connsiteX55" fmla="*/ 290715 w 331955"/>
              <a:gd name="connsiteY55" fmla="*/ 193980 h 401707"/>
              <a:gd name="connsiteX56" fmla="*/ 266786 w 331955"/>
              <a:gd name="connsiteY56" fmla="*/ 185834 h 401707"/>
              <a:gd name="connsiteX57" fmla="*/ 246930 w 331955"/>
              <a:gd name="connsiteY57" fmla="*/ 193980 h 401707"/>
              <a:gd name="connsiteX58" fmla="*/ 235729 w 331955"/>
              <a:gd name="connsiteY58" fmla="*/ 216382 h 401707"/>
              <a:gd name="connsiteX59" fmla="*/ 210272 w 331955"/>
              <a:gd name="connsiteY59" fmla="*/ 216382 h 401707"/>
              <a:gd name="connsiteX60" fmla="*/ 199071 w 331955"/>
              <a:gd name="connsiteY60" fmla="*/ 193980 h 401707"/>
              <a:gd name="connsiteX61" fmla="*/ 179215 w 331955"/>
              <a:gd name="connsiteY61" fmla="*/ 185834 h 401707"/>
              <a:gd name="connsiteX62" fmla="*/ 155286 w 331955"/>
              <a:gd name="connsiteY62" fmla="*/ 193980 h 401707"/>
              <a:gd name="connsiteX63" fmla="*/ 137466 w 331955"/>
              <a:gd name="connsiteY63" fmla="*/ 176160 h 401707"/>
              <a:gd name="connsiteX64" fmla="*/ 145612 w 331955"/>
              <a:gd name="connsiteY64" fmla="*/ 152231 h 401707"/>
              <a:gd name="connsiteX65" fmla="*/ 137466 w 331955"/>
              <a:gd name="connsiteY65" fmla="*/ 132375 h 401707"/>
              <a:gd name="connsiteX66" fmla="*/ 115064 w 331955"/>
              <a:gd name="connsiteY66" fmla="*/ 121174 h 401707"/>
              <a:gd name="connsiteX67" fmla="*/ 115064 w 331955"/>
              <a:gd name="connsiteY67" fmla="*/ 95717 h 401707"/>
              <a:gd name="connsiteX68" fmla="*/ 137466 w 331955"/>
              <a:gd name="connsiteY68" fmla="*/ 84516 h 401707"/>
              <a:gd name="connsiteX69" fmla="*/ 145612 w 331955"/>
              <a:gd name="connsiteY69" fmla="*/ 64660 h 401707"/>
              <a:gd name="connsiteX70" fmla="*/ 137466 w 331955"/>
              <a:gd name="connsiteY70" fmla="*/ 40731 h 401707"/>
              <a:gd name="connsiteX71" fmla="*/ 155795 w 331955"/>
              <a:gd name="connsiteY71" fmla="*/ 22402 h 401707"/>
              <a:gd name="connsiteX72" fmla="*/ 179724 w 331955"/>
              <a:gd name="connsiteY72" fmla="*/ 30548 h 401707"/>
              <a:gd name="connsiteX73" fmla="*/ 199580 w 331955"/>
              <a:gd name="connsiteY73" fmla="*/ 22402 h 40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31955" h="401707">
                <a:moveTo>
                  <a:pt x="108445" y="255585"/>
                </a:moveTo>
                <a:cubicBezTo>
                  <a:pt x="87571" y="255585"/>
                  <a:pt x="70260" y="272387"/>
                  <a:pt x="70260" y="293770"/>
                </a:cubicBezTo>
                <a:cubicBezTo>
                  <a:pt x="70260" y="314645"/>
                  <a:pt x="87062" y="331955"/>
                  <a:pt x="108445" y="331955"/>
                </a:cubicBezTo>
                <a:cubicBezTo>
                  <a:pt x="129829" y="331955"/>
                  <a:pt x="146630" y="314645"/>
                  <a:pt x="146630" y="293770"/>
                </a:cubicBezTo>
                <a:cubicBezTo>
                  <a:pt x="146630" y="272896"/>
                  <a:pt x="129829" y="255585"/>
                  <a:pt x="108445" y="255585"/>
                </a:cubicBezTo>
                <a:close/>
                <a:moveTo>
                  <a:pt x="95717" y="185325"/>
                </a:moveTo>
                <a:lnTo>
                  <a:pt x="121174" y="185325"/>
                </a:lnTo>
                <a:lnTo>
                  <a:pt x="132375" y="207727"/>
                </a:lnTo>
                <a:cubicBezTo>
                  <a:pt x="138993" y="209763"/>
                  <a:pt x="146121" y="212309"/>
                  <a:pt x="152231" y="215873"/>
                </a:cubicBezTo>
                <a:lnTo>
                  <a:pt x="176160" y="207727"/>
                </a:lnTo>
                <a:lnTo>
                  <a:pt x="194489" y="226056"/>
                </a:lnTo>
                <a:lnTo>
                  <a:pt x="186343" y="249985"/>
                </a:lnTo>
                <a:cubicBezTo>
                  <a:pt x="189907" y="256095"/>
                  <a:pt x="192452" y="262713"/>
                  <a:pt x="194489" y="269841"/>
                </a:cubicBezTo>
                <a:lnTo>
                  <a:pt x="216891" y="281042"/>
                </a:lnTo>
                <a:lnTo>
                  <a:pt x="216891" y="306499"/>
                </a:lnTo>
                <a:lnTo>
                  <a:pt x="194489" y="317700"/>
                </a:lnTo>
                <a:cubicBezTo>
                  <a:pt x="192452" y="324828"/>
                  <a:pt x="189907" y="331446"/>
                  <a:pt x="186343" y="337556"/>
                </a:cubicBezTo>
                <a:lnTo>
                  <a:pt x="193980" y="360976"/>
                </a:lnTo>
                <a:lnTo>
                  <a:pt x="176160" y="379305"/>
                </a:lnTo>
                <a:lnTo>
                  <a:pt x="152231" y="371159"/>
                </a:lnTo>
                <a:cubicBezTo>
                  <a:pt x="146121" y="374723"/>
                  <a:pt x="139503" y="377268"/>
                  <a:pt x="132375" y="379305"/>
                </a:cubicBezTo>
                <a:lnTo>
                  <a:pt x="121174" y="401707"/>
                </a:lnTo>
                <a:lnTo>
                  <a:pt x="95717" y="401707"/>
                </a:lnTo>
                <a:lnTo>
                  <a:pt x="84516" y="379305"/>
                </a:lnTo>
                <a:cubicBezTo>
                  <a:pt x="77388" y="377268"/>
                  <a:pt x="70770" y="374723"/>
                  <a:pt x="64660" y="371159"/>
                </a:cubicBezTo>
                <a:lnTo>
                  <a:pt x="40731" y="378796"/>
                </a:lnTo>
                <a:lnTo>
                  <a:pt x="22911" y="360976"/>
                </a:lnTo>
                <a:lnTo>
                  <a:pt x="30548" y="337047"/>
                </a:lnTo>
                <a:cubicBezTo>
                  <a:pt x="26984" y="330937"/>
                  <a:pt x="24438" y="324318"/>
                  <a:pt x="22402" y="317191"/>
                </a:cubicBezTo>
                <a:lnTo>
                  <a:pt x="0" y="305990"/>
                </a:lnTo>
                <a:lnTo>
                  <a:pt x="0" y="280533"/>
                </a:lnTo>
                <a:lnTo>
                  <a:pt x="22402" y="269332"/>
                </a:lnTo>
                <a:cubicBezTo>
                  <a:pt x="24438" y="262713"/>
                  <a:pt x="26984" y="255585"/>
                  <a:pt x="30548" y="249476"/>
                </a:cubicBezTo>
                <a:lnTo>
                  <a:pt x="22911" y="225547"/>
                </a:lnTo>
                <a:lnTo>
                  <a:pt x="40731" y="207727"/>
                </a:lnTo>
                <a:lnTo>
                  <a:pt x="64660" y="215873"/>
                </a:lnTo>
                <a:cubicBezTo>
                  <a:pt x="70770" y="212309"/>
                  <a:pt x="77388" y="209763"/>
                  <a:pt x="84516" y="207727"/>
                </a:cubicBezTo>
                <a:close/>
                <a:moveTo>
                  <a:pt x="223509" y="70260"/>
                </a:moveTo>
                <a:cubicBezTo>
                  <a:pt x="202635" y="70260"/>
                  <a:pt x="185324" y="87571"/>
                  <a:pt x="185324" y="108445"/>
                </a:cubicBezTo>
                <a:cubicBezTo>
                  <a:pt x="185324" y="129320"/>
                  <a:pt x="202126" y="146630"/>
                  <a:pt x="223509" y="146630"/>
                </a:cubicBezTo>
                <a:cubicBezTo>
                  <a:pt x="244384" y="146630"/>
                  <a:pt x="261694" y="129320"/>
                  <a:pt x="261694" y="108445"/>
                </a:cubicBezTo>
                <a:cubicBezTo>
                  <a:pt x="261694" y="87571"/>
                  <a:pt x="244893" y="70260"/>
                  <a:pt x="223509" y="70260"/>
                </a:cubicBezTo>
                <a:close/>
                <a:moveTo>
                  <a:pt x="210781" y="0"/>
                </a:moveTo>
                <a:lnTo>
                  <a:pt x="236238" y="0"/>
                </a:lnTo>
                <a:lnTo>
                  <a:pt x="247439" y="22402"/>
                </a:lnTo>
                <a:cubicBezTo>
                  <a:pt x="254567" y="24438"/>
                  <a:pt x="261185" y="26984"/>
                  <a:pt x="267295" y="30548"/>
                </a:cubicBezTo>
                <a:lnTo>
                  <a:pt x="291224" y="22402"/>
                </a:lnTo>
                <a:lnTo>
                  <a:pt x="309553" y="40731"/>
                </a:lnTo>
                <a:lnTo>
                  <a:pt x="301407" y="64660"/>
                </a:lnTo>
                <a:cubicBezTo>
                  <a:pt x="304971" y="70770"/>
                  <a:pt x="307516" y="77388"/>
                  <a:pt x="309553" y="84516"/>
                </a:cubicBezTo>
                <a:lnTo>
                  <a:pt x="331955" y="95717"/>
                </a:lnTo>
                <a:lnTo>
                  <a:pt x="331955" y="121174"/>
                </a:lnTo>
                <a:lnTo>
                  <a:pt x="309553" y="132375"/>
                </a:lnTo>
                <a:cubicBezTo>
                  <a:pt x="307516" y="138993"/>
                  <a:pt x="304462" y="146121"/>
                  <a:pt x="300898" y="152231"/>
                </a:cubicBezTo>
                <a:lnTo>
                  <a:pt x="309044" y="176160"/>
                </a:lnTo>
                <a:lnTo>
                  <a:pt x="290715" y="193980"/>
                </a:lnTo>
                <a:lnTo>
                  <a:pt x="266786" y="185834"/>
                </a:lnTo>
                <a:cubicBezTo>
                  <a:pt x="260676" y="189398"/>
                  <a:pt x="254057" y="191943"/>
                  <a:pt x="246930" y="193980"/>
                </a:cubicBezTo>
                <a:lnTo>
                  <a:pt x="235729" y="216382"/>
                </a:lnTo>
                <a:lnTo>
                  <a:pt x="210272" y="216382"/>
                </a:lnTo>
                <a:lnTo>
                  <a:pt x="199071" y="193980"/>
                </a:lnTo>
                <a:cubicBezTo>
                  <a:pt x="191943" y="191943"/>
                  <a:pt x="185324" y="189398"/>
                  <a:pt x="179215" y="185834"/>
                </a:cubicBezTo>
                <a:lnTo>
                  <a:pt x="155286" y="193980"/>
                </a:lnTo>
                <a:lnTo>
                  <a:pt x="137466" y="176160"/>
                </a:lnTo>
                <a:lnTo>
                  <a:pt x="145612" y="152231"/>
                </a:lnTo>
                <a:cubicBezTo>
                  <a:pt x="142048" y="146121"/>
                  <a:pt x="139502" y="139503"/>
                  <a:pt x="137466" y="132375"/>
                </a:cubicBezTo>
                <a:lnTo>
                  <a:pt x="115064" y="121174"/>
                </a:lnTo>
                <a:lnTo>
                  <a:pt x="115064" y="95717"/>
                </a:lnTo>
                <a:lnTo>
                  <a:pt x="137466" y="84516"/>
                </a:lnTo>
                <a:cubicBezTo>
                  <a:pt x="139502" y="77388"/>
                  <a:pt x="142048" y="70770"/>
                  <a:pt x="145612" y="64660"/>
                </a:cubicBezTo>
                <a:lnTo>
                  <a:pt x="137466" y="40731"/>
                </a:lnTo>
                <a:lnTo>
                  <a:pt x="155795" y="22402"/>
                </a:lnTo>
                <a:lnTo>
                  <a:pt x="179724" y="30548"/>
                </a:lnTo>
                <a:cubicBezTo>
                  <a:pt x="185834" y="26984"/>
                  <a:pt x="192452" y="24438"/>
                  <a:pt x="199580" y="22402"/>
                </a:cubicBezTo>
                <a:close/>
              </a:path>
            </a:pathLst>
          </a:custGeom>
          <a:solidFill>
            <a:srgbClr val="FFCC4C">
              <a:lumMod val="75000"/>
            </a:srgbClr>
          </a:solidFill>
          <a:ln w="5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8" name="Shape">
            <a:extLst>
              <a:ext uri="{FF2B5EF4-FFF2-40B4-BE49-F238E27FC236}">
                <a16:creationId xmlns="" xmlns:a16="http://schemas.microsoft.com/office/drawing/2014/main" id="{9D8528B8-BF55-4862-B01F-9FD04FA80E3F}"/>
              </a:ext>
            </a:extLst>
          </p:cNvPr>
          <p:cNvSpPr/>
          <p:nvPr/>
        </p:nvSpPr>
        <p:spPr>
          <a:xfrm>
            <a:off x="605425" y="4049529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16675" y="5315"/>
                </a:moveTo>
                <a:lnTo>
                  <a:pt x="1755" y="1523"/>
                </a:lnTo>
                <a:cubicBezTo>
                  <a:pt x="477" y="1200"/>
                  <a:pt x="-91" y="585"/>
                  <a:pt x="12" y="0"/>
                </a:cubicBezTo>
                <a:lnTo>
                  <a:pt x="1" y="0"/>
                </a:lnTo>
                <a:lnTo>
                  <a:pt x="1" y="16350"/>
                </a:lnTo>
                <a:lnTo>
                  <a:pt x="173" y="16350"/>
                </a:lnTo>
                <a:cubicBezTo>
                  <a:pt x="425" y="16707"/>
                  <a:pt x="947" y="17028"/>
                  <a:pt x="1755" y="17232"/>
                </a:cubicBezTo>
                <a:lnTo>
                  <a:pt x="16675" y="21023"/>
                </a:lnTo>
                <a:cubicBezTo>
                  <a:pt x="18183" y="21407"/>
                  <a:pt x="19846" y="21600"/>
                  <a:pt x="21509" y="21600"/>
                </a:cubicBezTo>
                <a:lnTo>
                  <a:pt x="21509" y="5892"/>
                </a:lnTo>
                <a:cubicBezTo>
                  <a:pt x="19846" y="5892"/>
                  <a:pt x="18183" y="5699"/>
                  <a:pt x="16675" y="5315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9" name="Shape">
            <a:extLst>
              <a:ext uri="{FF2B5EF4-FFF2-40B4-BE49-F238E27FC236}">
                <a16:creationId xmlns="" xmlns:a16="http://schemas.microsoft.com/office/drawing/2014/main" id="{EACF02B2-AF09-45E2-AA64-6DC6FD8A842D}"/>
              </a:ext>
            </a:extLst>
          </p:cNvPr>
          <p:cNvSpPr/>
          <p:nvPr/>
        </p:nvSpPr>
        <p:spPr>
          <a:xfrm>
            <a:off x="985074" y="4049529"/>
            <a:ext cx="379665" cy="56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600" extrusionOk="0">
                <a:moveTo>
                  <a:pt x="21497" y="0"/>
                </a:moveTo>
                <a:cubicBezTo>
                  <a:pt x="21600" y="588"/>
                  <a:pt x="21032" y="1200"/>
                  <a:pt x="19754" y="1523"/>
                </a:cubicBezTo>
                <a:lnTo>
                  <a:pt x="4834" y="5315"/>
                </a:lnTo>
                <a:cubicBezTo>
                  <a:pt x="3326" y="5699"/>
                  <a:pt x="1663" y="5892"/>
                  <a:pt x="0" y="5892"/>
                </a:cubicBezTo>
                <a:lnTo>
                  <a:pt x="0" y="21600"/>
                </a:lnTo>
                <a:cubicBezTo>
                  <a:pt x="1663" y="21600"/>
                  <a:pt x="3326" y="21407"/>
                  <a:pt x="4834" y="21023"/>
                </a:cubicBezTo>
                <a:lnTo>
                  <a:pt x="19754" y="17232"/>
                </a:lnTo>
                <a:cubicBezTo>
                  <a:pt x="20562" y="17025"/>
                  <a:pt x="21084" y="16707"/>
                  <a:pt x="21336" y="16350"/>
                </a:cubicBezTo>
                <a:lnTo>
                  <a:pt x="21508" y="16350"/>
                </a:lnTo>
                <a:lnTo>
                  <a:pt x="21508" y="0"/>
                </a:lnTo>
                <a:lnTo>
                  <a:pt x="21497" y="0"/>
                </a:lnTo>
                <a:close/>
              </a:path>
            </a:pathLst>
          </a:custGeom>
          <a:solidFill>
            <a:srgbClr val="4F227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="" xmlns:a16="http://schemas.microsoft.com/office/drawing/2014/main" id="{2D60EEA9-7586-48F2-B3F8-76582981AF08}"/>
              </a:ext>
            </a:extLst>
          </p:cNvPr>
          <p:cNvSpPr txBox="1"/>
          <p:nvPr/>
        </p:nvSpPr>
        <p:spPr>
          <a:xfrm>
            <a:off x="625668" y="4190031"/>
            <a:ext cx="335160" cy="305144"/>
          </a:xfrm>
          <a:prstGeom prst="rect">
            <a:avLst/>
          </a:prstGeom>
        </p:spPr>
        <p:txBody>
          <a:bodyPr wrap="square" lIns="0" rIns="0" anchor="ctr">
            <a:no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defTabSz="914400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="" xmlns:a16="http://schemas.microsoft.com/office/drawing/2014/main" id="{717F8B61-9F91-43A1-8171-8ECA038DBA66}"/>
              </a:ext>
            </a:extLst>
          </p:cNvPr>
          <p:cNvGrpSpPr/>
          <p:nvPr/>
        </p:nvGrpSpPr>
        <p:grpSpPr>
          <a:xfrm>
            <a:off x="5834133" y="3800087"/>
            <a:ext cx="2903467" cy="818180"/>
            <a:chOff x="8921975" y="1177147"/>
            <a:chExt cx="6442730" cy="1815520"/>
          </a:xfrm>
        </p:grpSpPr>
        <p:sp>
          <p:nvSpPr>
            <p:cNvPr id="212" name="TextBox 211">
              <a:extLst>
                <a:ext uri="{FF2B5EF4-FFF2-40B4-BE49-F238E27FC236}">
                  <a16:creationId xmlns="" xmlns:a16="http://schemas.microsoft.com/office/drawing/2014/main" id="{240DD320-8681-47A8-BDB9-B064BF02C2EC}"/>
                </a:ext>
              </a:extLst>
            </p:cNvPr>
            <p:cNvSpPr txBox="1"/>
            <p:nvPr/>
          </p:nvSpPr>
          <p:spPr>
            <a:xfrm>
              <a:off x="8921975" y="1177147"/>
              <a:ext cx="3272143" cy="7512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Tags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="" xmlns:a16="http://schemas.microsoft.com/office/drawing/2014/main" id="{0B0D783D-E01B-46B9-B258-5FB6E2473ECE}"/>
                </a:ext>
              </a:extLst>
            </p:cNvPr>
            <p:cNvSpPr txBox="1"/>
            <p:nvPr/>
          </p:nvSpPr>
          <p:spPr>
            <a:xfrm>
              <a:off x="8929772" y="1712139"/>
              <a:ext cx="6434933" cy="12805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defTabSz="914400"/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This tab allows you to set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key–value 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pairs or labels to put on your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virtual machines</a:t>
              </a:r>
              <a:r>
                <a:rPr lang="en-US" sz="1050" kern="0" noProof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making it easy to organise and filter your VMs </a:t>
              </a:r>
              <a:r>
                <a:rPr lang="en-US" sz="1050" kern="0" noProof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later</a:t>
              </a:r>
              <a:endParaRPr lang="en-US" sz="1050" kern="0" noProof="1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214" name="Straight Connector 213">
            <a:extLst>
              <a:ext uri="{FF2B5EF4-FFF2-40B4-BE49-F238E27FC236}">
                <a16:creationId xmlns="" xmlns:a16="http://schemas.microsoft.com/office/drawing/2014/main" id="{66220F60-13F0-407B-B03D-887B2124457C}"/>
              </a:ext>
            </a:extLst>
          </p:cNvPr>
          <p:cNvCxnSpPr/>
          <p:nvPr/>
        </p:nvCxnSpPr>
        <p:spPr>
          <a:xfrm>
            <a:off x="5737049" y="3919640"/>
            <a:ext cx="0" cy="714275"/>
          </a:xfrm>
          <a:prstGeom prst="line">
            <a:avLst/>
          </a:prstGeom>
          <a:noFill/>
          <a:ln w="76200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="" xmlns:a16="http://schemas.microsoft.com/office/drawing/2014/main" id="{67B8CC54-0A0D-48DC-A5FB-C9A5D69AAD76}"/>
              </a:ext>
            </a:extLst>
          </p:cNvPr>
          <p:cNvCxnSpPr>
            <a:cxnSpLocks/>
          </p:cNvCxnSpPr>
          <p:nvPr/>
        </p:nvCxnSpPr>
        <p:spPr>
          <a:xfrm>
            <a:off x="1313604" y="4318479"/>
            <a:ext cx="4344246" cy="0"/>
          </a:xfrm>
          <a:prstGeom prst="line">
            <a:avLst/>
          </a:prstGeom>
          <a:noFill/>
          <a:ln w="6350" cap="flat" cmpd="sng" algn="ctr">
            <a:solidFill>
              <a:srgbClr val="D3D3D3">
                <a:lumMod val="75000"/>
              </a:srgbClr>
            </a:solidFill>
            <a:prstDash val="lgDash"/>
            <a:miter lim="800000"/>
            <a:tailEnd type="stealth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2B9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06" y="1089546"/>
            <a:ext cx="259224" cy="2592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22" y="1593217"/>
            <a:ext cx="226038" cy="2260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69" y="2161778"/>
            <a:ext cx="309148" cy="3091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55" y="2628795"/>
            <a:ext cx="304896" cy="3048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22" y="3800087"/>
            <a:ext cx="248544" cy="24854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4676" y="630271"/>
            <a:ext cx="2701651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44352E1-B98F-43EA-A9D0-F9B69ED2CC86}"/>
              </a:ext>
            </a:extLst>
          </p:cNvPr>
          <p:cNvGrpSpPr/>
          <p:nvPr/>
        </p:nvGrpSpPr>
        <p:grpSpPr>
          <a:xfrm>
            <a:off x="913373" y="1845180"/>
            <a:ext cx="974704" cy="882502"/>
            <a:chOff x="418162" y="1845180"/>
            <a:chExt cx="974704" cy="882502"/>
          </a:xfrm>
        </p:grpSpPr>
        <p:sp>
          <p:nvSpPr>
            <p:cNvPr id="6" name="Hexagon 5">
              <a:extLst>
                <a:ext uri="{FF2B5EF4-FFF2-40B4-BE49-F238E27FC236}">
                  <a16:creationId xmlns="" xmlns:a16="http://schemas.microsoft.com/office/drawing/2014/main" id="{CD5C7E35-0C67-442C-90E6-DDEC69D650A8}"/>
                </a:ext>
              </a:extLst>
            </p:cNvPr>
            <p:cNvSpPr/>
            <p:nvPr/>
          </p:nvSpPr>
          <p:spPr>
            <a:xfrm>
              <a:off x="418162" y="1845180"/>
              <a:ext cx="974704" cy="882502"/>
            </a:xfrm>
            <a:prstGeom prst="hexagon">
              <a:avLst/>
            </a:prstGeom>
            <a:solidFill>
              <a:srgbClr val="F6AB36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="" xmlns:a16="http://schemas.microsoft.com/office/drawing/2014/main" id="{2335A9D5-9684-4639-9883-5C57A521DE43}"/>
                </a:ext>
              </a:extLst>
            </p:cNvPr>
            <p:cNvSpPr/>
            <p:nvPr/>
          </p:nvSpPr>
          <p:spPr>
            <a:xfrm>
              <a:off x="629068" y="2036135"/>
              <a:ext cx="552892" cy="500592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6AB3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F2B3CE6B-4BF6-428A-8916-D22F36C7A698}"/>
              </a:ext>
            </a:extLst>
          </p:cNvPr>
          <p:cNvGrpSpPr/>
          <p:nvPr/>
        </p:nvGrpSpPr>
        <p:grpSpPr>
          <a:xfrm>
            <a:off x="1944731" y="1845180"/>
            <a:ext cx="974704" cy="882502"/>
            <a:chOff x="1449520" y="1845180"/>
            <a:chExt cx="974704" cy="882502"/>
          </a:xfrm>
        </p:grpSpPr>
        <p:sp>
          <p:nvSpPr>
            <p:cNvPr id="9" name="Hexagon 8">
              <a:extLst>
                <a:ext uri="{FF2B5EF4-FFF2-40B4-BE49-F238E27FC236}">
                  <a16:creationId xmlns="" xmlns:a16="http://schemas.microsoft.com/office/drawing/2014/main" id="{44DC7152-4690-4015-98B2-F67B3182B554}"/>
                </a:ext>
              </a:extLst>
            </p:cNvPr>
            <p:cNvSpPr/>
            <p:nvPr/>
          </p:nvSpPr>
          <p:spPr>
            <a:xfrm>
              <a:off x="1449520" y="1845180"/>
              <a:ext cx="974704" cy="882502"/>
            </a:xfrm>
            <a:prstGeom prst="hexagon">
              <a:avLst/>
            </a:prstGeom>
            <a:solidFill>
              <a:srgbClr val="7030A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="" xmlns:a16="http://schemas.microsoft.com/office/drawing/2014/main" id="{FA0D4FA6-8090-4316-AA00-5198FA46DAD8}"/>
                </a:ext>
              </a:extLst>
            </p:cNvPr>
            <p:cNvSpPr/>
            <p:nvPr/>
          </p:nvSpPr>
          <p:spPr>
            <a:xfrm>
              <a:off x="1660426" y="2036135"/>
              <a:ext cx="552892" cy="500592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08597888-47F8-4BB4-A1D4-6850ADB3446A}"/>
              </a:ext>
            </a:extLst>
          </p:cNvPr>
          <p:cNvGrpSpPr/>
          <p:nvPr/>
        </p:nvGrpSpPr>
        <p:grpSpPr>
          <a:xfrm>
            <a:off x="2976089" y="1845180"/>
            <a:ext cx="974704" cy="882502"/>
            <a:chOff x="2480878" y="1845180"/>
            <a:chExt cx="974704" cy="882502"/>
          </a:xfrm>
        </p:grpSpPr>
        <p:sp>
          <p:nvSpPr>
            <p:cNvPr id="10" name="Hexagon 9">
              <a:extLst>
                <a:ext uri="{FF2B5EF4-FFF2-40B4-BE49-F238E27FC236}">
                  <a16:creationId xmlns="" xmlns:a16="http://schemas.microsoft.com/office/drawing/2014/main" id="{4BE75ACC-4BF9-423B-B83B-E237036C6095}"/>
                </a:ext>
              </a:extLst>
            </p:cNvPr>
            <p:cNvSpPr/>
            <p:nvPr/>
          </p:nvSpPr>
          <p:spPr>
            <a:xfrm>
              <a:off x="2480878" y="1845180"/>
              <a:ext cx="974704" cy="882502"/>
            </a:xfrm>
            <a:prstGeom prst="hexagon">
              <a:avLst/>
            </a:prstGeom>
            <a:solidFill>
              <a:srgbClr val="C13018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="" xmlns:a16="http://schemas.microsoft.com/office/drawing/2014/main" id="{7F58835F-1A20-4682-9C99-FE795ECA114B}"/>
                </a:ext>
              </a:extLst>
            </p:cNvPr>
            <p:cNvSpPr/>
            <p:nvPr/>
          </p:nvSpPr>
          <p:spPr>
            <a:xfrm>
              <a:off x="2691784" y="2036135"/>
              <a:ext cx="552892" cy="500592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5A1E21AF-9540-49AD-BAC4-85BEA69249C3}"/>
              </a:ext>
            </a:extLst>
          </p:cNvPr>
          <p:cNvGrpSpPr/>
          <p:nvPr/>
        </p:nvGrpSpPr>
        <p:grpSpPr>
          <a:xfrm>
            <a:off x="4007447" y="1845180"/>
            <a:ext cx="974704" cy="882502"/>
            <a:chOff x="3512236" y="1845180"/>
            <a:chExt cx="974704" cy="882502"/>
          </a:xfrm>
        </p:grpSpPr>
        <p:sp>
          <p:nvSpPr>
            <p:cNvPr id="11" name="Hexagon 10">
              <a:extLst>
                <a:ext uri="{FF2B5EF4-FFF2-40B4-BE49-F238E27FC236}">
                  <a16:creationId xmlns="" xmlns:a16="http://schemas.microsoft.com/office/drawing/2014/main" id="{C492DB71-FD38-49A7-8D34-B9ED14CB6F48}"/>
                </a:ext>
              </a:extLst>
            </p:cNvPr>
            <p:cNvSpPr/>
            <p:nvPr/>
          </p:nvSpPr>
          <p:spPr>
            <a:xfrm>
              <a:off x="3512236" y="1845180"/>
              <a:ext cx="974704" cy="882502"/>
            </a:xfrm>
            <a:prstGeom prst="hexagon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="" xmlns:a16="http://schemas.microsoft.com/office/drawing/2014/main" id="{5653C6A8-4B02-4BA2-ADEB-F3EA343418A4}"/>
                </a:ext>
              </a:extLst>
            </p:cNvPr>
            <p:cNvSpPr/>
            <p:nvPr/>
          </p:nvSpPr>
          <p:spPr>
            <a:xfrm>
              <a:off x="3723142" y="2036135"/>
              <a:ext cx="552892" cy="500592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04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50216200-E77C-4F4B-BDF5-A2F9C9A55118}"/>
              </a:ext>
            </a:extLst>
          </p:cNvPr>
          <p:cNvGrpSpPr/>
          <p:nvPr/>
        </p:nvGrpSpPr>
        <p:grpSpPr>
          <a:xfrm>
            <a:off x="5038805" y="1845180"/>
            <a:ext cx="974704" cy="882502"/>
            <a:chOff x="4543594" y="1845180"/>
            <a:chExt cx="974704" cy="882502"/>
          </a:xfrm>
        </p:grpSpPr>
        <p:sp>
          <p:nvSpPr>
            <p:cNvPr id="12" name="Hexagon 11">
              <a:extLst>
                <a:ext uri="{FF2B5EF4-FFF2-40B4-BE49-F238E27FC236}">
                  <a16:creationId xmlns="" xmlns:a16="http://schemas.microsoft.com/office/drawing/2014/main" id="{B920417A-5500-42AE-A3CC-83E23D963392}"/>
                </a:ext>
              </a:extLst>
            </p:cNvPr>
            <p:cNvSpPr/>
            <p:nvPr/>
          </p:nvSpPr>
          <p:spPr>
            <a:xfrm>
              <a:off x="4543594" y="1845180"/>
              <a:ext cx="974704" cy="882502"/>
            </a:xfrm>
            <a:prstGeom prst="hexagon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="" xmlns:a16="http://schemas.microsoft.com/office/drawing/2014/main" id="{A1920297-2B87-49CC-9018-C3D03BDE581D}"/>
                </a:ext>
              </a:extLst>
            </p:cNvPr>
            <p:cNvSpPr/>
            <p:nvPr/>
          </p:nvSpPr>
          <p:spPr>
            <a:xfrm>
              <a:off x="4754500" y="2036135"/>
              <a:ext cx="552892" cy="500592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05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94E183E9-92EE-429F-92CD-78CAE5E17678}"/>
              </a:ext>
            </a:extLst>
          </p:cNvPr>
          <p:cNvGrpSpPr/>
          <p:nvPr/>
        </p:nvGrpSpPr>
        <p:grpSpPr>
          <a:xfrm>
            <a:off x="6070163" y="1845180"/>
            <a:ext cx="974704" cy="882502"/>
            <a:chOff x="5574952" y="1845180"/>
            <a:chExt cx="974704" cy="882502"/>
          </a:xfrm>
        </p:grpSpPr>
        <p:sp>
          <p:nvSpPr>
            <p:cNvPr id="13" name="Hexagon 12">
              <a:extLst>
                <a:ext uri="{FF2B5EF4-FFF2-40B4-BE49-F238E27FC236}">
                  <a16:creationId xmlns="" xmlns:a16="http://schemas.microsoft.com/office/drawing/2014/main" id="{AFD78F05-DBEA-408A-A748-3179B2B33DD7}"/>
                </a:ext>
              </a:extLst>
            </p:cNvPr>
            <p:cNvSpPr/>
            <p:nvPr/>
          </p:nvSpPr>
          <p:spPr>
            <a:xfrm>
              <a:off x="5574952" y="1845180"/>
              <a:ext cx="974704" cy="882502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="" xmlns:a16="http://schemas.microsoft.com/office/drawing/2014/main" id="{9FD9852B-8179-4C28-88FC-0C78A8FCACB4}"/>
                </a:ext>
              </a:extLst>
            </p:cNvPr>
            <p:cNvSpPr/>
            <p:nvPr/>
          </p:nvSpPr>
          <p:spPr>
            <a:xfrm>
              <a:off x="5785858" y="2036135"/>
              <a:ext cx="552892" cy="500592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06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6FE9E82-AC3D-4AB9-A8AE-176DFF1853E2}"/>
              </a:ext>
            </a:extLst>
          </p:cNvPr>
          <p:cNvCxnSpPr/>
          <p:nvPr/>
        </p:nvCxnSpPr>
        <p:spPr>
          <a:xfrm>
            <a:off x="2432083" y="2727682"/>
            <a:ext cx="0" cy="659217"/>
          </a:xfrm>
          <a:prstGeom prst="straightConnector1">
            <a:avLst/>
          </a:prstGeom>
          <a:ln>
            <a:solidFill>
              <a:srgbClr val="9B7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8D1EAC0-6D19-4C5E-9CE0-18F7F404BCED}"/>
              </a:ext>
            </a:extLst>
          </p:cNvPr>
          <p:cNvCxnSpPr/>
          <p:nvPr/>
        </p:nvCxnSpPr>
        <p:spPr>
          <a:xfrm>
            <a:off x="1400725" y="2727682"/>
            <a:ext cx="0" cy="1254642"/>
          </a:xfrm>
          <a:prstGeom prst="straightConnector1">
            <a:avLst/>
          </a:prstGeom>
          <a:ln>
            <a:solidFill>
              <a:srgbClr val="F6A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7A7192EB-5B83-41E4-9D6D-3260CCE63472}"/>
              </a:ext>
            </a:extLst>
          </p:cNvPr>
          <p:cNvCxnSpPr/>
          <p:nvPr/>
        </p:nvCxnSpPr>
        <p:spPr>
          <a:xfrm>
            <a:off x="4494799" y="2727682"/>
            <a:ext cx="0" cy="6592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F40EF6C9-27EF-44BE-BC52-AE430DC72390}"/>
              </a:ext>
            </a:extLst>
          </p:cNvPr>
          <p:cNvCxnSpPr/>
          <p:nvPr/>
        </p:nvCxnSpPr>
        <p:spPr>
          <a:xfrm>
            <a:off x="3463441" y="2727682"/>
            <a:ext cx="0" cy="1254642"/>
          </a:xfrm>
          <a:prstGeom prst="straightConnector1">
            <a:avLst/>
          </a:prstGeom>
          <a:ln>
            <a:solidFill>
              <a:srgbClr val="C130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0A5406E-9D91-4D53-BD9B-9E918F56AFD1}"/>
              </a:ext>
            </a:extLst>
          </p:cNvPr>
          <p:cNvCxnSpPr/>
          <p:nvPr/>
        </p:nvCxnSpPr>
        <p:spPr>
          <a:xfrm>
            <a:off x="6557515" y="2727682"/>
            <a:ext cx="0" cy="6592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83BB230-2A10-4BFD-AFB9-D1DEAFB73D19}"/>
              </a:ext>
            </a:extLst>
          </p:cNvPr>
          <p:cNvCxnSpPr/>
          <p:nvPr/>
        </p:nvCxnSpPr>
        <p:spPr>
          <a:xfrm>
            <a:off x="5526157" y="2727682"/>
            <a:ext cx="0" cy="12546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2AB4D942-115D-45C1-9743-C7F48C010EBE}"/>
              </a:ext>
            </a:extLst>
          </p:cNvPr>
          <p:cNvGrpSpPr/>
          <p:nvPr/>
        </p:nvGrpSpPr>
        <p:grpSpPr>
          <a:xfrm>
            <a:off x="7103268" y="1845180"/>
            <a:ext cx="974704" cy="882502"/>
            <a:chOff x="6608057" y="1845180"/>
            <a:chExt cx="974704" cy="882502"/>
          </a:xfrm>
        </p:grpSpPr>
        <p:sp>
          <p:nvSpPr>
            <p:cNvPr id="28" name="Hexagon 27">
              <a:extLst>
                <a:ext uri="{FF2B5EF4-FFF2-40B4-BE49-F238E27FC236}">
                  <a16:creationId xmlns="" xmlns:a16="http://schemas.microsoft.com/office/drawing/2014/main" id="{A3930384-8FB4-499A-AF0D-CEEA84F1F5C4}"/>
                </a:ext>
              </a:extLst>
            </p:cNvPr>
            <p:cNvSpPr/>
            <p:nvPr/>
          </p:nvSpPr>
          <p:spPr>
            <a:xfrm>
              <a:off x="6608057" y="1845180"/>
              <a:ext cx="974704" cy="882502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Hexagon 29">
              <a:extLst>
                <a:ext uri="{FF2B5EF4-FFF2-40B4-BE49-F238E27FC236}">
                  <a16:creationId xmlns="" xmlns:a16="http://schemas.microsoft.com/office/drawing/2014/main" id="{D166FC62-9CD7-4015-955C-BBDF41D9A31A}"/>
                </a:ext>
              </a:extLst>
            </p:cNvPr>
            <p:cNvSpPr/>
            <p:nvPr/>
          </p:nvSpPr>
          <p:spPr>
            <a:xfrm>
              <a:off x="6818963" y="2036135"/>
              <a:ext cx="552892" cy="500592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07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194EBA9B-4A86-4996-80DE-57237295B0C4}"/>
              </a:ext>
            </a:extLst>
          </p:cNvPr>
          <p:cNvCxnSpPr/>
          <p:nvPr/>
        </p:nvCxnSpPr>
        <p:spPr>
          <a:xfrm>
            <a:off x="7590620" y="2727682"/>
            <a:ext cx="0" cy="1254642"/>
          </a:xfrm>
          <a:prstGeom prst="straightConnector1">
            <a:avLst/>
          </a:prstGeom>
          <a:ln>
            <a:solidFill>
              <a:srgbClr val="3C3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743A7517-6F21-429A-844A-937F6C8F2FFF}"/>
              </a:ext>
            </a:extLst>
          </p:cNvPr>
          <p:cNvSpPr/>
          <p:nvPr/>
        </p:nvSpPr>
        <p:spPr>
          <a:xfrm>
            <a:off x="643194" y="3977439"/>
            <a:ext cx="1542665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What is </a:t>
            </a:r>
            <a:r>
              <a:rPr lang="en-IN" sz="1200" b="1" dirty="0" smtClean="0">
                <a:solidFill>
                  <a:schemeClr val="tx1"/>
                </a:solidFill>
              </a:rPr>
              <a:t>a Virtual </a:t>
            </a:r>
            <a:r>
              <a:rPr lang="en-IN" sz="1200" b="1" dirty="0">
                <a:solidFill>
                  <a:schemeClr val="tx1"/>
                </a:solidFill>
              </a:rPr>
              <a:t>Machine?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A08566CD-6D72-4F85-BDDB-47EC2FD4B5C5}"/>
              </a:ext>
            </a:extLst>
          </p:cNvPr>
          <p:cNvSpPr/>
          <p:nvPr/>
        </p:nvSpPr>
        <p:spPr>
          <a:xfrm>
            <a:off x="1659876" y="3408164"/>
            <a:ext cx="1542670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What is Azure Virtual Machine?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90AB0797-DE9C-4536-9029-CCBBF32F56AA}"/>
              </a:ext>
            </a:extLst>
          </p:cNvPr>
          <p:cNvSpPr/>
          <p:nvPr/>
        </p:nvSpPr>
        <p:spPr>
          <a:xfrm>
            <a:off x="2693529" y="3977439"/>
            <a:ext cx="1542665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Hands-on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AE3729EE-E0A5-4DED-B961-C1FAC9BD290A}"/>
              </a:ext>
            </a:extLst>
          </p:cNvPr>
          <p:cNvSpPr/>
          <p:nvPr/>
        </p:nvSpPr>
        <p:spPr>
          <a:xfrm>
            <a:off x="3710211" y="3408164"/>
            <a:ext cx="1542670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Configurations of Azure VM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E78893B9-C5B4-4A66-BAC2-1FC370683186}"/>
              </a:ext>
            </a:extLst>
          </p:cNvPr>
          <p:cNvSpPr/>
          <p:nvPr/>
        </p:nvSpPr>
        <p:spPr>
          <a:xfrm>
            <a:off x="4779255" y="3977439"/>
            <a:ext cx="1542665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Data Disks in Azure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="" xmlns:a16="http://schemas.microsoft.com/office/drawing/2014/main" id="{7CAE4058-4379-4329-9CDA-1C8EACDD7759}"/>
              </a:ext>
            </a:extLst>
          </p:cNvPr>
          <p:cNvSpPr/>
          <p:nvPr/>
        </p:nvSpPr>
        <p:spPr>
          <a:xfrm>
            <a:off x="5795937" y="3408164"/>
            <a:ext cx="1542670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Azure VMs </a:t>
            </a:r>
            <a:r>
              <a:rPr lang="en-IN" sz="1200" b="1" dirty="0" smtClean="0">
                <a:solidFill>
                  <a:schemeClr val="tx1"/>
                </a:solidFill>
              </a:rPr>
              <a:t>and </a:t>
            </a:r>
            <a:r>
              <a:rPr lang="en-IN" sz="1200" b="1" dirty="0">
                <a:solidFill>
                  <a:schemeClr val="tx1"/>
                </a:solidFill>
              </a:rPr>
              <a:t>Network Interfaces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70ED4167-C228-4389-BF6E-01D1A1C0F745}"/>
              </a:ext>
            </a:extLst>
          </p:cNvPr>
          <p:cNvSpPr/>
          <p:nvPr/>
        </p:nvSpPr>
        <p:spPr>
          <a:xfrm>
            <a:off x="6833961" y="3977439"/>
            <a:ext cx="1542665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Hands-on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/>
              <a:t>Data Disks in Azure VMs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3581044" y="2895719"/>
            <a:ext cx="704850" cy="6096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025986" y="2895719"/>
            <a:ext cx="647700" cy="6096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Disks in Azure Virtual Machines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66085" y="1078787"/>
            <a:ext cx="5762745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Virtual machines in Azure use disks as a place to store </a:t>
            </a:r>
            <a:r>
              <a:rPr lang="en-US" dirty="0" smtClean="0">
                <a:solidFill>
                  <a:prstClr val="black"/>
                </a:solidFill>
              </a:rPr>
              <a:t>an operating system, </a:t>
            </a:r>
            <a:r>
              <a:rPr lang="en-US" dirty="0">
                <a:solidFill>
                  <a:prstClr val="black"/>
                </a:solidFill>
              </a:rPr>
              <a:t>applications, and data. All Azure virtual machines have at least two </a:t>
            </a:r>
            <a:r>
              <a:rPr lang="en-US" dirty="0" smtClean="0">
                <a:solidFill>
                  <a:prstClr val="black"/>
                </a:solidFill>
              </a:rPr>
              <a:t>disks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16" y="2063207"/>
            <a:ext cx="1123082" cy="1087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5191" y="3713306"/>
            <a:ext cx="11454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Operating System Disk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0954" y="3715302"/>
            <a:ext cx="11454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Temporary Disk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251624" y="3276767"/>
            <a:ext cx="1243173" cy="1191463"/>
            <a:chOff x="4057925" y="551525"/>
            <a:chExt cx="1243173" cy="1191463"/>
          </a:xfrm>
        </p:grpSpPr>
        <p:sp>
          <p:nvSpPr>
            <p:cNvPr id="21" name="Oval 20"/>
            <p:cNvSpPr/>
            <p:nvPr/>
          </p:nvSpPr>
          <p:spPr>
            <a:xfrm>
              <a:off x="4057925" y="551525"/>
              <a:ext cx="1243173" cy="11914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689" y="673421"/>
              <a:ext cx="850272" cy="85027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511" y="1018728"/>
              <a:ext cx="582624" cy="582624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5679577" y="3263660"/>
            <a:ext cx="1243173" cy="1191463"/>
            <a:chOff x="6779721" y="2256053"/>
            <a:chExt cx="1243173" cy="1191463"/>
          </a:xfrm>
        </p:grpSpPr>
        <p:sp>
          <p:nvSpPr>
            <p:cNvPr id="25" name="Oval 24"/>
            <p:cNvSpPr/>
            <p:nvPr/>
          </p:nvSpPr>
          <p:spPr>
            <a:xfrm>
              <a:off x="6779721" y="2256053"/>
              <a:ext cx="1243173" cy="11914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922750" y="2404453"/>
              <a:ext cx="1029968" cy="914534"/>
              <a:chOff x="6862307" y="2320315"/>
              <a:chExt cx="1029968" cy="91453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42003" y="2320315"/>
                <a:ext cx="850272" cy="850272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2307" y="2630017"/>
                <a:ext cx="604832" cy="604832"/>
              </a:xfrm>
              <a:prstGeom prst="rect">
                <a:avLst/>
              </a:prstGeom>
            </p:spPr>
          </p:pic>
        </p:grpSp>
      </p:grp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Disks in Azure Virtual Machines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="" xmlns:a16="http://schemas.microsoft.com/office/drawing/2014/main" id="{E120E809-2842-4978-8445-69F746B2CBA3}"/>
              </a:ext>
            </a:extLst>
          </p:cNvPr>
          <p:cNvSpPr txBox="1"/>
          <p:nvPr/>
        </p:nvSpPr>
        <p:spPr>
          <a:xfrm>
            <a:off x="135617" y="847594"/>
            <a:ext cx="2671518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/>
              <a:t>Operating System Disk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="" xmlns:a16="http://schemas.microsoft.com/office/drawing/2014/main" id="{85426D99-CBA8-4B52-87F5-359971D1E3AD}"/>
              </a:ext>
            </a:extLst>
          </p:cNvPr>
          <p:cNvSpPr txBox="1"/>
          <p:nvPr/>
        </p:nvSpPr>
        <p:spPr>
          <a:xfrm>
            <a:off x="6667691" y="847594"/>
            <a:ext cx="2671518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/>
              <a:t>Temporary Disk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21571BF-FC4F-4867-A9A3-735586098ADD}"/>
              </a:ext>
            </a:extLst>
          </p:cNvPr>
          <p:cNvGrpSpPr/>
          <p:nvPr/>
        </p:nvGrpSpPr>
        <p:grpSpPr>
          <a:xfrm>
            <a:off x="4695820" y="1346174"/>
            <a:ext cx="3220768" cy="3365706"/>
            <a:chOff x="3152486" y="1491270"/>
            <a:chExt cx="2671518" cy="2945375"/>
          </a:xfrm>
        </p:grpSpPr>
        <p:sp>
          <p:nvSpPr>
            <p:cNvPr id="30" name="Shape">
              <a:extLst>
                <a:ext uri="{FF2B5EF4-FFF2-40B4-BE49-F238E27FC236}">
                  <a16:creationId xmlns="" xmlns:a16="http://schemas.microsoft.com/office/drawing/2014/main" id="{E364F147-1294-4823-9795-96D9C8C5D3F7}"/>
                </a:ext>
              </a:extLst>
            </p:cNvPr>
            <p:cNvSpPr/>
            <p:nvPr/>
          </p:nvSpPr>
          <p:spPr>
            <a:xfrm>
              <a:off x="3152488" y="1491273"/>
              <a:ext cx="2662292" cy="293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3" y="21600"/>
                  </a:moveTo>
                  <a:lnTo>
                    <a:pt x="1537" y="21600"/>
                  </a:lnTo>
                  <a:cubicBezTo>
                    <a:pt x="688" y="21600"/>
                    <a:pt x="0" y="20976"/>
                    <a:pt x="0" y="20206"/>
                  </a:cubicBezTo>
                  <a:lnTo>
                    <a:pt x="0" y="1394"/>
                  </a:lnTo>
                  <a:cubicBezTo>
                    <a:pt x="0" y="624"/>
                    <a:pt x="688" y="0"/>
                    <a:pt x="1537" y="0"/>
                  </a:cubicBezTo>
                  <a:lnTo>
                    <a:pt x="20063" y="0"/>
                  </a:lnTo>
                  <a:cubicBezTo>
                    <a:pt x="20912" y="0"/>
                    <a:pt x="21600" y="624"/>
                    <a:pt x="21600" y="1394"/>
                  </a:cubicBezTo>
                  <a:lnTo>
                    <a:pt x="21600" y="20206"/>
                  </a:lnTo>
                  <a:cubicBezTo>
                    <a:pt x="21600" y="20976"/>
                    <a:pt x="20912" y="21600"/>
                    <a:pt x="20063" y="21600"/>
                  </a:cubicBezTo>
                  <a:close/>
                </a:path>
              </a:pathLst>
            </a:custGeom>
            <a:solidFill>
              <a:srgbClr val="F5F5F5"/>
            </a:solidFill>
            <a:ln w="12700">
              <a:miter lim="400000"/>
            </a:ln>
          </p:spPr>
          <p:txBody>
            <a:bodyPr lIns="822960" tIns="180000" rIns="182880" bIns="18000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  <a:defRPr sz="3000">
                  <a:solidFill>
                    <a:srgbClr val="FFFFFF"/>
                  </a:solidFill>
                </a:defRPr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temporary storage provided with each VM has no extra cost associated with it for storage space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for transactions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  <a:defRPr sz="3000">
                  <a:solidFill>
                    <a:srgbClr val="FFFFFF"/>
                  </a:solidFill>
                </a:defRPr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on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temporary </a:t>
              </a: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drive will be lost, when you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resize, shutdown, </a:t>
              </a: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 restart your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VM, </a:t>
              </a: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moved to a different host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server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  <a:defRPr sz="3000">
                  <a:solidFill>
                    <a:srgbClr val="FFFFFF"/>
                  </a:solidFill>
                </a:defRPr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During a standard reboot of the VM, the data on the temporary drive should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persist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  <a:defRPr sz="3000">
                  <a:solidFill>
                    <a:srgbClr val="FFFFFF"/>
                  </a:solidFill>
                </a:defRPr>
              </a:pP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Rectangle">
              <a:extLst>
                <a:ext uri="{FF2B5EF4-FFF2-40B4-BE49-F238E27FC236}">
                  <a16:creationId xmlns="" xmlns:a16="http://schemas.microsoft.com/office/drawing/2014/main" id="{8942E553-FA55-4EF4-BB6F-C474321F9BE6}"/>
                </a:ext>
              </a:extLst>
            </p:cNvPr>
            <p:cNvSpPr/>
            <p:nvPr/>
          </p:nvSpPr>
          <p:spPr>
            <a:xfrm>
              <a:off x="3329857" y="1491273"/>
              <a:ext cx="514368" cy="2936155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32" name="Shape">
              <a:extLst>
                <a:ext uri="{FF2B5EF4-FFF2-40B4-BE49-F238E27FC236}">
                  <a16:creationId xmlns="" xmlns:a16="http://schemas.microsoft.com/office/drawing/2014/main" id="{25403A6B-DD9F-4D4B-82DE-70C8C3A93625}"/>
                </a:ext>
              </a:extLst>
            </p:cNvPr>
            <p:cNvSpPr/>
            <p:nvPr/>
          </p:nvSpPr>
          <p:spPr>
            <a:xfrm>
              <a:off x="3152488" y="1491273"/>
              <a:ext cx="500890" cy="293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169" y="21600"/>
                  </a:lnTo>
                  <a:cubicBezTo>
                    <a:pt x="3656" y="21600"/>
                    <a:pt x="0" y="20976"/>
                    <a:pt x="0" y="20206"/>
                  </a:cubicBezTo>
                  <a:lnTo>
                    <a:pt x="0" y="1394"/>
                  </a:lnTo>
                  <a:cubicBezTo>
                    <a:pt x="0" y="624"/>
                    <a:pt x="3656" y="0"/>
                    <a:pt x="8169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33" name="Shape">
              <a:extLst>
                <a:ext uri="{FF2B5EF4-FFF2-40B4-BE49-F238E27FC236}">
                  <a16:creationId xmlns="" xmlns:a16="http://schemas.microsoft.com/office/drawing/2014/main" id="{A191D2DF-BA2C-4CEC-BB5A-2CA8442721A2}"/>
                </a:ext>
              </a:extLst>
            </p:cNvPr>
            <p:cNvSpPr/>
            <p:nvPr/>
          </p:nvSpPr>
          <p:spPr>
            <a:xfrm>
              <a:off x="3354858" y="1704114"/>
              <a:ext cx="551444" cy="59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extrusionOk="0">
                  <a:moveTo>
                    <a:pt x="11381" y="21600"/>
                  </a:moveTo>
                  <a:lnTo>
                    <a:pt x="0" y="10800"/>
                  </a:lnTo>
                  <a:lnTo>
                    <a:pt x="11381" y="0"/>
                  </a:lnTo>
                  <a:lnTo>
                    <a:pt x="20152" y="8324"/>
                  </a:lnTo>
                  <a:cubicBezTo>
                    <a:pt x="21600" y="9698"/>
                    <a:pt x="21600" y="11915"/>
                    <a:pt x="20152" y="13289"/>
                  </a:cubicBezTo>
                  <a:lnTo>
                    <a:pt x="11381" y="2160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34" name="TextBox 43">
              <a:extLst>
                <a:ext uri="{FF2B5EF4-FFF2-40B4-BE49-F238E27FC236}">
                  <a16:creationId xmlns="" xmlns:a16="http://schemas.microsoft.com/office/drawing/2014/main" id="{F98DBEFF-7AF7-41D0-9E72-BF2072631F13}"/>
                </a:ext>
              </a:extLst>
            </p:cNvPr>
            <p:cNvSpPr txBox="1"/>
            <p:nvPr/>
          </p:nvSpPr>
          <p:spPr>
            <a:xfrm>
              <a:off x="3188307" y="151022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5" name="Shape">
              <a:extLst>
                <a:ext uri="{FF2B5EF4-FFF2-40B4-BE49-F238E27FC236}">
                  <a16:creationId xmlns="" xmlns:a16="http://schemas.microsoft.com/office/drawing/2014/main" id="{52BEBC65-2B46-4A17-828A-799FE16CFECF}"/>
                </a:ext>
              </a:extLst>
            </p:cNvPr>
            <p:cNvSpPr/>
            <p:nvPr/>
          </p:nvSpPr>
          <p:spPr>
            <a:xfrm>
              <a:off x="3152486" y="1491270"/>
              <a:ext cx="2671518" cy="294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31" y="21600"/>
                  </a:moveTo>
                  <a:lnTo>
                    <a:pt x="1569" y="21600"/>
                  </a:lnTo>
                  <a:cubicBezTo>
                    <a:pt x="706" y="21600"/>
                    <a:pt x="0" y="20963"/>
                    <a:pt x="0" y="20177"/>
                  </a:cubicBezTo>
                  <a:lnTo>
                    <a:pt x="0" y="1423"/>
                  </a:lnTo>
                  <a:cubicBezTo>
                    <a:pt x="0" y="640"/>
                    <a:pt x="703" y="0"/>
                    <a:pt x="1569" y="0"/>
                  </a:cubicBezTo>
                  <a:lnTo>
                    <a:pt x="20031" y="0"/>
                  </a:lnTo>
                  <a:cubicBezTo>
                    <a:pt x="20894" y="0"/>
                    <a:pt x="21600" y="637"/>
                    <a:pt x="21600" y="1423"/>
                  </a:cubicBezTo>
                  <a:lnTo>
                    <a:pt x="21600" y="20177"/>
                  </a:lnTo>
                  <a:cubicBezTo>
                    <a:pt x="21597" y="20963"/>
                    <a:pt x="20894" y="21600"/>
                    <a:pt x="20031" y="21600"/>
                  </a:cubicBezTo>
                  <a:close/>
                  <a:moveTo>
                    <a:pt x="1569" y="70"/>
                  </a:moveTo>
                  <a:cubicBezTo>
                    <a:pt x="743" y="70"/>
                    <a:pt x="72" y="679"/>
                    <a:pt x="72" y="1428"/>
                  </a:cubicBezTo>
                  <a:lnTo>
                    <a:pt x="72" y="20182"/>
                  </a:lnTo>
                  <a:cubicBezTo>
                    <a:pt x="72" y="20931"/>
                    <a:pt x="743" y="21540"/>
                    <a:pt x="1569" y="21540"/>
                  </a:cubicBezTo>
                  <a:lnTo>
                    <a:pt x="20031" y="21540"/>
                  </a:lnTo>
                  <a:cubicBezTo>
                    <a:pt x="20857" y="21540"/>
                    <a:pt x="21528" y="20931"/>
                    <a:pt x="21528" y="20182"/>
                  </a:cubicBezTo>
                  <a:lnTo>
                    <a:pt x="21528" y="1428"/>
                  </a:lnTo>
                  <a:cubicBezTo>
                    <a:pt x="21528" y="679"/>
                    <a:pt x="20857" y="70"/>
                    <a:pt x="20031" y="70"/>
                  </a:cubicBezTo>
                  <a:lnTo>
                    <a:pt x="1569" y="7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55CAAC9-F1B6-4667-A1AB-408DC19E3A66}"/>
              </a:ext>
            </a:extLst>
          </p:cNvPr>
          <p:cNvGrpSpPr/>
          <p:nvPr/>
        </p:nvGrpSpPr>
        <p:grpSpPr>
          <a:xfrm>
            <a:off x="515795" y="1346174"/>
            <a:ext cx="3881543" cy="3365706"/>
            <a:chOff x="-271198" y="1491270"/>
            <a:chExt cx="3257312" cy="2945375"/>
          </a:xfrm>
        </p:grpSpPr>
        <p:sp>
          <p:nvSpPr>
            <p:cNvPr id="16" name="Shape">
              <a:extLst>
                <a:ext uri="{FF2B5EF4-FFF2-40B4-BE49-F238E27FC236}">
                  <a16:creationId xmlns="" xmlns:a16="http://schemas.microsoft.com/office/drawing/2014/main" id="{7A2EB3B9-3559-4722-889D-15020FDE1EDF}"/>
                </a:ext>
              </a:extLst>
            </p:cNvPr>
            <p:cNvSpPr/>
            <p:nvPr/>
          </p:nvSpPr>
          <p:spPr>
            <a:xfrm>
              <a:off x="314599" y="1491273"/>
              <a:ext cx="2662292" cy="293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3" y="21600"/>
                  </a:moveTo>
                  <a:lnTo>
                    <a:pt x="1537" y="21600"/>
                  </a:lnTo>
                  <a:cubicBezTo>
                    <a:pt x="688" y="21600"/>
                    <a:pt x="0" y="20976"/>
                    <a:pt x="0" y="20206"/>
                  </a:cubicBezTo>
                  <a:lnTo>
                    <a:pt x="0" y="1394"/>
                  </a:lnTo>
                  <a:cubicBezTo>
                    <a:pt x="0" y="624"/>
                    <a:pt x="688" y="0"/>
                    <a:pt x="1537" y="0"/>
                  </a:cubicBezTo>
                  <a:lnTo>
                    <a:pt x="20063" y="0"/>
                  </a:lnTo>
                  <a:cubicBezTo>
                    <a:pt x="20912" y="0"/>
                    <a:pt x="21600" y="624"/>
                    <a:pt x="21600" y="1394"/>
                  </a:cubicBezTo>
                  <a:lnTo>
                    <a:pt x="21600" y="20206"/>
                  </a:lnTo>
                  <a:cubicBezTo>
                    <a:pt x="21600" y="20976"/>
                    <a:pt x="20912" y="21600"/>
                    <a:pt x="20063" y="21600"/>
                  </a:cubicBezTo>
                  <a:close/>
                </a:path>
              </a:pathLst>
            </a:custGeom>
            <a:solidFill>
              <a:srgbClr val="F5F5F5"/>
            </a:solidFill>
            <a:ln w="12700">
              <a:miter lim="400000"/>
            </a:ln>
          </p:spPr>
          <p:txBody>
            <a:bodyPr lIns="822960" tIns="180000" rIns="182880" bIns="18000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operating system disk is created from an image, and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 is </a:t>
              </a: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stored in an Azure storage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account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There’s only one OS disk per VM</a:t>
              </a:r>
            </a:p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 is labeled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as: </a:t>
              </a: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C: drive 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 </a:t>
              </a: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windows &amp; /dev/sda for Linux by default </a:t>
              </a:r>
            </a:p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disk has a maximum capacity of 2048 </a:t>
              </a: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GB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spcAft>
                  <a:spcPts val="1200"/>
                </a:spcAft>
                <a:buFont typeface="Wingdings" panose="05000000000000000000" pitchFamily="2" charset="2"/>
                <a:buChar char="q"/>
              </a:pP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ctangle">
              <a:extLst>
                <a:ext uri="{FF2B5EF4-FFF2-40B4-BE49-F238E27FC236}">
                  <a16:creationId xmlns="" xmlns:a16="http://schemas.microsoft.com/office/drawing/2014/main" id="{78B62643-A19D-4764-A216-A2E6BC7C57B7}"/>
                </a:ext>
              </a:extLst>
            </p:cNvPr>
            <p:cNvSpPr/>
            <p:nvPr/>
          </p:nvSpPr>
          <p:spPr>
            <a:xfrm>
              <a:off x="491967" y="1491273"/>
              <a:ext cx="514368" cy="2936155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18" name="Shape">
              <a:extLst>
                <a:ext uri="{FF2B5EF4-FFF2-40B4-BE49-F238E27FC236}">
                  <a16:creationId xmlns="" xmlns:a16="http://schemas.microsoft.com/office/drawing/2014/main" id="{1A9C473D-01C0-4EF5-B50D-233C946C77DF}"/>
                </a:ext>
              </a:extLst>
            </p:cNvPr>
            <p:cNvSpPr/>
            <p:nvPr/>
          </p:nvSpPr>
          <p:spPr>
            <a:xfrm>
              <a:off x="314599" y="1491273"/>
              <a:ext cx="500890" cy="293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169" y="21600"/>
                  </a:lnTo>
                  <a:cubicBezTo>
                    <a:pt x="3656" y="21600"/>
                    <a:pt x="0" y="20976"/>
                    <a:pt x="0" y="20206"/>
                  </a:cubicBezTo>
                  <a:lnTo>
                    <a:pt x="0" y="1394"/>
                  </a:lnTo>
                  <a:cubicBezTo>
                    <a:pt x="0" y="624"/>
                    <a:pt x="3656" y="0"/>
                    <a:pt x="8169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19" name="Shape">
              <a:extLst>
                <a:ext uri="{FF2B5EF4-FFF2-40B4-BE49-F238E27FC236}">
                  <a16:creationId xmlns="" xmlns:a16="http://schemas.microsoft.com/office/drawing/2014/main" id="{1976BD6F-7126-4377-BAD0-DC898D758DB6}"/>
                </a:ext>
              </a:extLst>
            </p:cNvPr>
            <p:cNvSpPr/>
            <p:nvPr/>
          </p:nvSpPr>
          <p:spPr>
            <a:xfrm>
              <a:off x="516968" y="1704114"/>
              <a:ext cx="551444" cy="59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extrusionOk="0">
                  <a:moveTo>
                    <a:pt x="11381" y="21600"/>
                  </a:moveTo>
                  <a:lnTo>
                    <a:pt x="0" y="10800"/>
                  </a:lnTo>
                  <a:lnTo>
                    <a:pt x="11381" y="0"/>
                  </a:lnTo>
                  <a:lnTo>
                    <a:pt x="20152" y="8324"/>
                  </a:lnTo>
                  <a:cubicBezTo>
                    <a:pt x="21600" y="9698"/>
                    <a:pt x="21600" y="11915"/>
                    <a:pt x="20152" y="13289"/>
                  </a:cubicBezTo>
                  <a:lnTo>
                    <a:pt x="11381" y="2160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20" name="TextBox 2">
              <a:extLst>
                <a:ext uri="{FF2B5EF4-FFF2-40B4-BE49-F238E27FC236}">
                  <a16:creationId xmlns="" xmlns:a16="http://schemas.microsoft.com/office/drawing/2014/main" id="{ED1D2A50-9DA4-4329-99AB-6F7A6F4A9393}"/>
                </a:ext>
              </a:extLst>
            </p:cNvPr>
            <p:cNvSpPr txBox="1"/>
            <p:nvPr/>
          </p:nvSpPr>
          <p:spPr>
            <a:xfrm>
              <a:off x="363604" y="151022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4" name="Shape">
              <a:extLst>
                <a:ext uri="{FF2B5EF4-FFF2-40B4-BE49-F238E27FC236}">
                  <a16:creationId xmlns="" xmlns:a16="http://schemas.microsoft.com/office/drawing/2014/main" id="{6087ABDF-83A0-4D06-BB43-F5F41676615D}"/>
                </a:ext>
              </a:extLst>
            </p:cNvPr>
            <p:cNvSpPr/>
            <p:nvPr/>
          </p:nvSpPr>
          <p:spPr>
            <a:xfrm>
              <a:off x="314596" y="1491270"/>
              <a:ext cx="2671518" cy="294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31" y="21600"/>
                  </a:moveTo>
                  <a:lnTo>
                    <a:pt x="1569" y="21600"/>
                  </a:lnTo>
                  <a:cubicBezTo>
                    <a:pt x="706" y="21600"/>
                    <a:pt x="0" y="20963"/>
                    <a:pt x="0" y="20177"/>
                  </a:cubicBezTo>
                  <a:lnTo>
                    <a:pt x="0" y="1423"/>
                  </a:lnTo>
                  <a:cubicBezTo>
                    <a:pt x="0" y="640"/>
                    <a:pt x="703" y="0"/>
                    <a:pt x="1569" y="0"/>
                  </a:cubicBezTo>
                  <a:lnTo>
                    <a:pt x="20031" y="0"/>
                  </a:lnTo>
                  <a:cubicBezTo>
                    <a:pt x="20894" y="0"/>
                    <a:pt x="21600" y="637"/>
                    <a:pt x="21600" y="1423"/>
                  </a:cubicBezTo>
                  <a:lnTo>
                    <a:pt x="21600" y="20177"/>
                  </a:lnTo>
                  <a:cubicBezTo>
                    <a:pt x="21597" y="20963"/>
                    <a:pt x="20894" y="21600"/>
                    <a:pt x="20031" y="21600"/>
                  </a:cubicBezTo>
                  <a:close/>
                  <a:moveTo>
                    <a:pt x="1569" y="70"/>
                  </a:moveTo>
                  <a:cubicBezTo>
                    <a:pt x="743" y="70"/>
                    <a:pt x="72" y="679"/>
                    <a:pt x="72" y="1428"/>
                  </a:cubicBezTo>
                  <a:lnTo>
                    <a:pt x="72" y="20182"/>
                  </a:lnTo>
                  <a:cubicBezTo>
                    <a:pt x="72" y="20931"/>
                    <a:pt x="743" y="21540"/>
                    <a:pt x="1569" y="21540"/>
                  </a:cubicBezTo>
                  <a:lnTo>
                    <a:pt x="20031" y="21540"/>
                  </a:lnTo>
                  <a:cubicBezTo>
                    <a:pt x="20857" y="21540"/>
                    <a:pt x="21528" y="20931"/>
                    <a:pt x="21528" y="20182"/>
                  </a:cubicBezTo>
                  <a:lnTo>
                    <a:pt x="21528" y="1428"/>
                  </a:lnTo>
                  <a:cubicBezTo>
                    <a:pt x="21528" y="679"/>
                    <a:pt x="20857" y="70"/>
                    <a:pt x="20031" y="70"/>
                  </a:cubicBezTo>
                  <a:lnTo>
                    <a:pt x="1569" y="7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25" name="Graphic 6" descr="Hourglass">
              <a:extLst>
                <a:ext uri="{FF2B5EF4-FFF2-40B4-BE49-F238E27FC236}">
                  <a16:creationId xmlns="" xmlns:a16="http://schemas.microsoft.com/office/drawing/2014/main" id="{9AD5CE84-7571-4A47-97A3-0FB74B52A259}"/>
                </a:ext>
              </a:extLst>
            </p:cNvPr>
            <p:cNvSpPr/>
            <p:nvPr/>
          </p:nvSpPr>
          <p:spPr>
            <a:xfrm>
              <a:off x="-271198" y="2462398"/>
              <a:ext cx="213168" cy="304526"/>
            </a:xfrm>
            <a:custGeom>
              <a:avLst/>
              <a:gdLst>
                <a:gd name="connsiteX0" fmla="*/ 151970 w 253283"/>
                <a:gd name="connsiteY0" fmla="*/ 204888 h 361833"/>
                <a:gd name="connsiteX1" fmla="*/ 192676 w 253283"/>
                <a:gd name="connsiteY1" fmla="*/ 262329 h 361833"/>
                <a:gd name="connsiteX2" fmla="*/ 60607 w 253283"/>
                <a:gd name="connsiteY2" fmla="*/ 262329 h 361833"/>
                <a:gd name="connsiteX3" fmla="*/ 101313 w 253283"/>
                <a:gd name="connsiteY3" fmla="*/ 204888 h 361833"/>
                <a:gd name="connsiteX4" fmla="*/ 113073 w 253283"/>
                <a:gd name="connsiteY4" fmla="*/ 180917 h 361833"/>
                <a:gd name="connsiteX5" fmla="*/ 101313 w 253283"/>
                <a:gd name="connsiteY5" fmla="*/ 156945 h 361833"/>
                <a:gd name="connsiteX6" fmla="*/ 39349 w 253283"/>
                <a:gd name="connsiteY6" fmla="*/ 27138 h 361833"/>
                <a:gd name="connsiteX7" fmla="*/ 214386 w 253283"/>
                <a:gd name="connsiteY7" fmla="*/ 27138 h 361833"/>
                <a:gd name="connsiteX8" fmla="*/ 152422 w 253283"/>
                <a:gd name="connsiteY8" fmla="*/ 156945 h 361833"/>
                <a:gd name="connsiteX9" fmla="*/ 140210 w 253283"/>
                <a:gd name="connsiteY9" fmla="*/ 180917 h 361833"/>
                <a:gd name="connsiteX10" fmla="*/ 151970 w 253283"/>
                <a:gd name="connsiteY10" fmla="*/ 204888 h 361833"/>
                <a:gd name="connsiteX11" fmla="*/ 241071 w 253283"/>
                <a:gd name="connsiteY11" fmla="*/ 27138 h 361833"/>
                <a:gd name="connsiteX12" fmla="*/ 253283 w 253283"/>
                <a:gd name="connsiteY12" fmla="*/ 27138 h 361833"/>
                <a:gd name="connsiteX13" fmla="*/ 253283 w 253283"/>
                <a:gd name="connsiteY13" fmla="*/ 0 h 361833"/>
                <a:gd name="connsiteX14" fmla="*/ 0 w 253283"/>
                <a:gd name="connsiteY14" fmla="*/ 0 h 361833"/>
                <a:gd name="connsiteX15" fmla="*/ 0 w 253283"/>
                <a:gd name="connsiteY15" fmla="*/ 27138 h 361833"/>
                <a:gd name="connsiteX16" fmla="*/ 11760 w 253283"/>
                <a:gd name="connsiteY16" fmla="*/ 27138 h 361833"/>
                <a:gd name="connsiteX17" fmla="*/ 87745 w 253283"/>
                <a:gd name="connsiteY17" fmla="*/ 180917 h 361833"/>
                <a:gd name="connsiteX18" fmla="*/ 11760 w 253283"/>
                <a:gd name="connsiteY18" fmla="*/ 334696 h 361833"/>
                <a:gd name="connsiteX19" fmla="*/ 0 w 253283"/>
                <a:gd name="connsiteY19" fmla="*/ 334696 h 361833"/>
                <a:gd name="connsiteX20" fmla="*/ 0 w 253283"/>
                <a:gd name="connsiteY20" fmla="*/ 361833 h 361833"/>
                <a:gd name="connsiteX21" fmla="*/ 253283 w 253283"/>
                <a:gd name="connsiteY21" fmla="*/ 361833 h 361833"/>
                <a:gd name="connsiteX22" fmla="*/ 253283 w 253283"/>
                <a:gd name="connsiteY22" fmla="*/ 334696 h 361833"/>
                <a:gd name="connsiteX23" fmla="*/ 241071 w 253283"/>
                <a:gd name="connsiteY23" fmla="*/ 334696 h 361833"/>
                <a:gd name="connsiteX24" fmla="*/ 165086 w 253283"/>
                <a:gd name="connsiteY24" fmla="*/ 180917 h 361833"/>
                <a:gd name="connsiteX25" fmla="*/ 241071 w 253283"/>
                <a:gd name="connsiteY25" fmla="*/ 27138 h 36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3283" h="361833">
                  <a:moveTo>
                    <a:pt x="151970" y="204888"/>
                  </a:moveTo>
                  <a:cubicBezTo>
                    <a:pt x="167348" y="217100"/>
                    <a:pt x="181821" y="238358"/>
                    <a:pt x="192676" y="262329"/>
                  </a:cubicBezTo>
                  <a:lnTo>
                    <a:pt x="60607" y="262329"/>
                  </a:lnTo>
                  <a:cubicBezTo>
                    <a:pt x="71914" y="238358"/>
                    <a:pt x="85935" y="216648"/>
                    <a:pt x="101313" y="204888"/>
                  </a:cubicBezTo>
                  <a:cubicBezTo>
                    <a:pt x="108550" y="199008"/>
                    <a:pt x="113073" y="190415"/>
                    <a:pt x="113073" y="180917"/>
                  </a:cubicBezTo>
                  <a:cubicBezTo>
                    <a:pt x="113073" y="171419"/>
                    <a:pt x="108550" y="162825"/>
                    <a:pt x="101313" y="156945"/>
                  </a:cubicBezTo>
                  <a:cubicBezTo>
                    <a:pt x="70557" y="132974"/>
                    <a:pt x="43872" y="71462"/>
                    <a:pt x="39349" y="27138"/>
                  </a:cubicBezTo>
                  <a:lnTo>
                    <a:pt x="214386" y="27138"/>
                  </a:lnTo>
                  <a:cubicBezTo>
                    <a:pt x="209411" y="71462"/>
                    <a:pt x="183178" y="132974"/>
                    <a:pt x="152422" y="156945"/>
                  </a:cubicBezTo>
                  <a:cubicBezTo>
                    <a:pt x="144733" y="162825"/>
                    <a:pt x="140210" y="171419"/>
                    <a:pt x="140210" y="180917"/>
                  </a:cubicBezTo>
                  <a:cubicBezTo>
                    <a:pt x="140210" y="190415"/>
                    <a:pt x="144733" y="199008"/>
                    <a:pt x="151970" y="204888"/>
                  </a:cubicBezTo>
                  <a:close/>
                  <a:moveTo>
                    <a:pt x="241071" y="27138"/>
                  </a:moveTo>
                  <a:lnTo>
                    <a:pt x="253283" y="27138"/>
                  </a:lnTo>
                  <a:lnTo>
                    <a:pt x="253283" y="0"/>
                  </a:lnTo>
                  <a:lnTo>
                    <a:pt x="0" y="0"/>
                  </a:lnTo>
                  <a:lnTo>
                    <a:pt x="0" y="27138"/>
                  </a:lnTo>
                  <a:lnTo>
                    <a:pt x="11760" y="27138"/>
                  </a:lnTo>
                  <a:cubicBezTo>
                    <a:pt x="16735" y="77342"/>
                    <a:pt x="45681" y="150613"/>
                    <a:pt x="87745" y="180917"/>
                  </a:cubicBezTo>
                  <a:cubicBezTo>
                    <a:pt x="45681" y="211220"/>
                    <a:pt x="16283" y="284491"/>
                    <a:pt x="11760" y="334696"/>
                  </a:cubicBezTo>
                  <a:lnTo>
                    <a:pt x="0" y="334696"/>
                  </a:lnTo>
                  <a:lnTo>
                    <a:pt x="0" y="361833"/>
                  </a:lnTo>
                  <a:lnTo>
                    <a:pt x="253283" y="361833"/>
                  </a:lnTo>
                  <a:lnTo>
                    <a:pt x="253283" y="334696"/>
                  </a:lnTo>
                  <a:lnTo>
                    <a:pt x="241071" y="334696"/>
                  </a:lnTo>
                  <a:cubicBezTo>
                    <a:pt x="236549" y="284491"/>
                    <a:pt x="207150" y="211220"/>
                    <a:pt x="165086" y="180917"/>
                  </a:cubicBezTo>
                  <a:cubicBezTo>
                    <a:pt x="207150" y="150613"/>
                    <a:pt x="236549" y="77342"/>
                    <a:pt x="241071" y="27138"/>
                  </a:cubicBezTo>
                  <a:close/>
                </a:path>
              </a:pathLst>
            </a:custGeom>
            <a:solidFill>
              <a:schemeClr val="bg1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15" y="1893580"/>
            <a:ext cx="297992" cy="29799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02" y="1869952"/>
            <a:ext cx="294045" cy="294044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309554" y="1384578"/>
            <a:ext cx="699912" cy="670800"/>
            <a:chOff x="4057925" y="551525"/>
            <a:chExt cx="1243173" cy="1191463"/>
          </a:xfrm>
        </p:grpSpPr>
        <p:sp>
          <p:nvSpPr>
            <p:cNvPr id="62" name="Oval 61"/>
            <p:cNvSpPr/>
            <p:nvPr/>
          </p:nvSpPr>
          <p:spPr>
            <a:xfrm>
              <a:off x="4057925" y="551525"/>
              <a:ext cx="1243173" cy="11914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689" y="673421"/>
              <a:ext cx="850272" cy="850272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511" y="1018728"/>
              <a:ext cx="582624" cy="582624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8105628" y="1346174"/>
            <a:ext cx="699912" cy="670800"/>
            <a:chOff x="6779721" y="2256053"/>
            <a:chExt cx="1243173" cy="1191463"/>
          </a:xfrm>
        </p:grpSpPr>
        <p:sp>
          <p:nvSpPr>
            <p:cNvPr id="66" name="Oval 65"/>
            <p:cNvSpPr/>
            <p:nvPr/>
          </p:nvSpPr>
          <p:spPr>
            <a:xfrm>
              <a:off x="6779721" y="2256053"/>
              <a:ext cx="1243173" cy="11914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922750" y="2404453"/>
              <a:ext cx="1029968" cy="914534"/>
              <a:chOff x="6862307" y="2320315"/>
              <a:chExt cx="1029968" cy="914534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42003" y="2320315"/>
                <a:ext cx="850272" cy="850272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2307" y="2630017"/>
                <a:ext cx="604832" cy="604832"/>
              </a:xfrm>
              <a:prstGeom prst="rect">
                <a:avLst/>
              </a:prstGeom>
            </p:spPr>
          </p:pic>
        </p:grpSp>
      </p:grp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are Data Disks in Azure?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01007" y="1048860"/>
            <a:ext cx="6936126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 </a:t>
            </a:r>
            <a:r>
              <a:rPr lang="en-US" dirty="0" smtClean="0">
                <a:solidFill>
                  <a:prstClr val="black"/>
                </a:solidFill>
              </a:rPr>
              <a:t>disks </a:t>
            </a:r>
            <a:r>
              <a:rPr lang="en-US" dirty="0">
                <a:solidFill>
                  <a:prstClr val="black"/>
                </a:solidFill>
              </a:rPr>
              <a:t>are analogous to a hard disk that is used with regular physical computers. Data disks behave like a virtual hard disk for your virtual computer deployed on Azure </a:t>
            </a:r>
            <a:r>
              <a:rPr lang="en-US" dirty="0" smtClean="0">
                <a:solidFill>
                  <a:prstClr val="black"/>
                </a:solidFill>
              </a:rPr>
              <a:t>cloud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8E91CEE7-58F4-426C-A22C-01C97F4DDFD4}"/>
              </a:ext>
            </a:extLst>
          </p:cNvPr>
          <p:cNvGrpSpPr/>
          <p:nvPr/>
        </p:nvGrpSpPr>
        <p:grpSpPr>
          <a:xfrm>
            <a:off x="522238" y="1988424"/>
            <a:ext cx="2811565" cy="937652"/>
            <a:chOff x="332936" y="2293031"/>
            <a:chExt cx="2937088" cy="2205691"/>
          </a:xfrm>
        </p:grpSpPr>
        <p:sp>
          <p:nvSpPr>
            <p:cNvPr id="73" name="TextBox 96">
              <a:extLst>
                <a:ext uri="{FF2B5EF4-FFF2-40B4-BE49-F238E27FC236}">
                  <a16:creationId xmlns="" xmlns:a16="http://schemas.microsoft.com/office/drawing/2014/main" id="{01B4684B-B542-4F69-9C3D-3A43CDBBC860}"/>
                </a:ext>
              </a:extLst>
            </p:cNvPr>
            <p:cNvSpPr txBox="1"/>
            <p:nvPr/>
          </p:nvSpPr>
          <p:spPr>
            <a:xfrm>
              <a:off x="332936" y="2293031"/>
              <a:ext cx="2937088" cy="79640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noProof="1">
                  <a:solidFill>
                    <a:srgbClr val="F7931F"/>
                  </a:solidFill>
                  <a:latin typeface="Calibri" panose="020F0502020204030204"/>
                </a:rPr>
                <a:t>V</a:t>
              </a:r>
              <a:r>
                <a:rPr kumimoji="0" lang="en-US" sz="1600" b="1" i="0" u="none" strike="noStrike" kern="1200" spc="0" normalizeH="0" noProof="1" smtClean="0">
                  <a:ln>
                    <a:noFill/>
                  </a:ln>
                  <a:solidFill>
                    <a:srgbClr val="F7931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irtual Hard Disks</a:t>
              </a:r>
              <a:endParaRPr kumimoji="0" lang="en-US" sz="1600" b="1" i="0" u="none" strike="noStrike" kern="1200" spc="0" normalizeH="0" noProof="1">
                <a:ln>
                  <a:noFill/>
                </a:ln>
                <a:solidFill>
                  <a:srgbClr val="F793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xtBox 97">
              <a:extLst>
                <a:ext uri="{FF2B5EF4-FFF2-40B4-BE49-F238E27FC236}">
                  <a16:creationId xmlns="" xmlns:a16="http://schemas.microsoft.com/office/drawing/2014/main" id="{6E77D4D3-2F07-4DA0-AABB-80F0F518BE6D}"/>
                </a:ext>
              </a:extLst>
            </p:cNvPr>
            <p:cNvSpPr txBox="1"/>
            <p:nvPr/>
          </p:nvSpPr>
          <p:spPr>
            <a:xfrm>
              <a:off x="340732" y="3086923"/>
              <a:ext cx="2929292" cy="14117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r>
                <a:rPr lang="en-US" sz="1100" noProof="1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Disks that you attach to Azure virtual machines are stored as Virtual Hard Disk (VHD) files within an Azure storage </a:t>
              </a:r>
              <a:r>
                <a:rPr lang="en-US" sz="1100" noProof="1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account</a:t>
              </a:r>
              <a:endParaRPr lang="en-US" sz="1100" noProof="1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DB5B45D8-9EF5-4793-8AFB-596063D30BD3}"/>
              </a:ext>
            </a:extLst>
          </p:cNvPr>
          <p:cNvGrpSpPr/>
          <p:nvPr/>
        </p:nvGrpSpPr>
        <p:grpSpPr>
          <a:xfrm>
            <a:off x="3145045" y="2418007"/>
            <a:ext cx="2276315" cy="2312646"/>
            <a:chOff x="3277819" y="1309417"/>
            <a:chExt cx="4374841" cy="4444668"/>
          </a:xfrm>
        </p:grpSpPr>
        <p:sp>
          <p:nvSpPr>
            <p:cNvPr id="70" name="Freeform: Shape 85">
              <a:extLst>
                <a:ext uri="{FF2B5EF4-FFF2-40B4-BE49-F238E27FC236}">
                  <a16:creationId xmlns="" xmlns:a16="http://schemas.microsoft.com/office/drawing/2014/main" id="{DD15D062-CE74-4B53-AF79-0F49B7E0249A}"/>
                </a:ext>
              </a:extLst>
            </p:cNvPr>
            <p:cNvSpPr/>
            <p:nvPr/>
          </p:nvSpPr>
          <p:spPr>
            <a:xfrm>
              <a:off x="5258163" y="1309417"/>
              <a:ext cx="2394496" cy="2137378"/>
            </a:xfrm>
            <a:custGeom>
              <a:avLst/>
              <a:gdLst>
                <a:gd name="connsiteX0" fmla="*/ 648921 w 2202457"/>
                <a:gd name="connsiteY0" fmla="*/ 0 h 1965960"/>
                <a:gd name="connsiteX1" fmla="*/ 1552327 w 2202457"/>
                <a:gd name="connsiteY1" fmla="*/ 0 h 1965960"/>
                <a:gd name="connsiteX2" fmla="*/ 1726555 w 2202457"/>
                <a:gd name="connsiteY2" fmla="*/ 100074 h 1965960"/>
                <a:gd name="connsiteX3" fmla="*/ 2178259 w 2202457"/>
                <a:gd name="connsiteY3" fmla="*/ 882907 h 1965960"/>
                <a:gd name="connsiteX4" fmla="*/ 2178259 w 2202457"/>
                <a:gd name="connsiteY4" fmla="*/ 1083054 h 1965960"/>
                <a:gd name="connsiteX5" fmla="*/ 1726555 w 2202457"/>
                <a:gd name="connsiteY5" fmla="*/ 1865887 h 1965960"/>
                <a:gd name="connsiteX6" fmla="*/ 1552327 w 2202457"/>
                <a:gd name="connsiteY6" fmla="*/ 1965960 h 1965960"/>
                <a:gd name="connsiteX7" fmla="*/ 648921 w 2202457"/>
                <a:gd name="connsiteY7" fmla="*/ 1965960 h 1965960"/>
                <a:gd name="connsiteX8" fmla="*/ 474692 w 2202457"/>
                <a:gd name="connsiteY8" fmla="*/ 1865887 h 1965960"/>
                <a:gd name="connsiteX9" fmla="*/ 22989 w 2202457"/>
                <a:gd name="connsiteY9" fmla="*/ 1083054 h 1965960"/>
                <a:gd name="connsiteX10" fmla="*/ 22989 w 2202457"/>
                <a:gd name="connsiteY10" fmla="*/ 882907 h 1965960"/>
                <a:gd name="connsiteX11" fmla="*/ 474692 w 2202457"/>
                <a:gd name="connsiteY11" fmla="*/ 100074 h 1965960"/>
                <a:gd name="connsiteX12" fmla="*/ 648921 w 2202457"/>
                <a:gd name="connsiteY12" fmla="*/ 0 h 19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2457" h="1965960">
                  <a:moveTo>
                    <a:pt x="648921" y="0"/>
                  </a:moveTo>
                  <a:cubicBezTo>
                    <a:pt x="1552327" y="0"/>
                    <a:pt x="1552327" y="0"/>
                    <a:pt x="1552327" y="0"/>
                  </a:cubicBezTo>
                  <a:cubicBezTo>
                    <a:pt x="1616856" y="0"/>
                    <a:pt x="1694291" y="45195"/>
                    <a:pt x="1726555" y="100074"/>
                  </a:cubicBezTo>
                  <a:cubicBezTo>
                    <a:pt x="2178259" y="882907"/>
                    <a:pt x="2178259" y="882907"/>
                    <a:pt x="2178259" y="882907"/>
                  </a:cubicBezTo>
                  <a:cubicBezTo>
                    <a:pt x="2210523" y="937786"/>
                    <a:pt x="2210523" y="1028175"/>
                    <a:pt x="2178259" y="1083054"/>
                  </a:cubicBezTo>
                  <a:cubicBezTo>
                    <a:pt x="1726555" y="1865887"/>
                    <a:pt x="1726555" y="1865887"/>
                    <a:pt x="1726555" y="1865887"/>
                  </a:cubicBezTo>
                  <a:cubicBezTo>
                    <a:pt x="1694291" y="1920766"/>
                    <a:pt x="1616856" y="1965960"/>
                    <a:pt x="1552327" y="1965960"/>
                  </a:cubicBezTo>
                  <a:lnTo>
                    <a:pt x="648921" y="1965960"/>
                  </a:lnTo>
                  <a:cubicBezTo>
                    <a:pt x="586005" y="1965960"/>
                    <a:pt x="506957" y="1920766"/>
                    <a:pt x="474692" y="1865887"/>
                  </a:cubicBezTo>
                  <a:cubicBezTo>
                    <a:pt x="22989" y="1083054"/>
                    <a:pt x="22989" y="1083054"/>
                    <a:pt x="22989" y="1083054"/>
                  </a:cubicBezTo>
                  <a:cubicBezTo>
                    <a:pt x="-7662" y="1028175"/>
                    <a:pt x="-7662" y="937786"/>
                    <a:pt x="22989" y="882907"/>
                  </a:cubicBezTo>
                  <a:cubicBezTo>
                    <a:pt x="474692" y="100074"/>
                    <a:pt x="474692" y="100074"/>
                    <a:pt x="474692" y="100074"/>
                  </a:cubicBezTo>
                  <a:cubicBezTo>
                    <a:pt x="506957" y="45195"/>
                    <a:pt x="586005" y="0"/>
                    <a:pt x="6489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3D3D3"/>
                </a:gs>
                <a:gs pos="50000">
                  <a:srgbClr val="D3D3D3"/>
                </a:gs>
                <a:gs pos="100000">
                  <a:srgbClr val="D3D3D3"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86">
              <a:extLst>
                <a:ext uri="{FF2B5EF4-FFF2-40B4-BE49-F238E27FC236}">
                  <a16:creationId xmlns="" xmlns:a16="http://schemas.microsoft.com/office/drawing/2014/main" id="{561EDCA7-ED08-403F-849C-EADB90C80FE5}"/>
                </a:ext>
              </a:extLst>
            </p:cNvPr>
            <p:cNvSpPr/>
            <p:nvPr/>
          </p:nvSpPr>
          <p:spPr>
            <a:xfrm>
              <a:off x="3277819" y="2463616"/>
              <a:ext cx="2394496" cy="2137378"/>
            </a:xfrm>
            <a:custGeom>
              <a:avLst/>
              <a:gdLst>
                <a:gd name="connsiteX0" fmla="*/ 648921 w 2202457"/>
                <a:gd name="connsiteY0" fmla="*/ 0 h 1965960"/>
                <a:gd name="connsiteX1" fmla="*/ 1552327 w 2202457"/>
                <a:gd name="connsiteY1" fmla="*/ 0 h 1965960"/>
                <a:gd name="connsiteX2" fmla="*/ 1726555 w 2202457"/>
                <a:gd name="connsiteY2" fmla="*/ 100074 h 1965960"/>
                <a:gd name="connsiteX3" fmla="*/ 2178259 w 2202457"/>
                <a:gd name="connsiteY3" fmla="*/ 882907 h 1965960"/>
                <a:gd name="connsiteX4" fmla="*/ 2178259 w 2202457"/>
                <a:gd name="connsiteY4" fmla="*/ 1083054 h 1965960"/>
                <a:gd name="connsiteX5" fmla="*/ 1726555 w 2202457"/>
                <a:gd name="connsiteY5" fmla="*/ 1865887 h 1965960"/>
                <a:gd name="connsiteX6" fmla="*/ 1552327 w 2202457"/>
                <a:gd name="connsiteY6" fmla="*/ 1965960 h 1965960"/>
                <a:gd name="connsiteX7" fmla="*/ 648921 w 2202457"/>
                <a:gd name="connsiteY7" fmla="*/ 1965960 h 1965960"/>
                <a:gd name="connsiteX8" fmla="*/ 474692 w 2202457"/>
                <a:gd name="connsiteY8" fmla="*/ 1865887 h 1965960"/>
                <a:gd name="connsiteX9" fmla="*/ 22989 w 2202457"/>
                <a:gd name="connsiteY9" fmla="*/ 1083054 h 1965960"/>
                <a:gd name="connsiteX10" fmla="*/ 22989 w 2202457"/>
                <a:gd name="connsiteY10" fmla="*/ 882907 h 1965960"/>
                <a:gd name="connsiteX11" fmla="*/ 474692 w 2202457"/>
                <a:gd name="connsiteY11" fmla="*/ 100074 h 1965960"/>
                <a:gd name="connsiteX12" fmla="*/ 648921 w 2202457"/>
                <a:gd name="connsiteY12" fmla="*/ 0 h 19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2457" h="1965960">
                  <a:moveTo>
                    <a:pt x="648921" y="0"/>
                  </a:moveTo>
                  <a:cubicBezTo>
                    <a:pt x="1552327" y="0"/>
                    <a:pt x="1552327" y="0"/>
                    <a:pt x="1552327" y="0"/>
                  </a:cubicBezTo>
                  <a:cubicBezTo>
                    <a:pt x="1616856" y="0"/>
                    <a:pt x="1694291" y="45195"/>
                    <a:pt x="1726555" y="100074"/>
                  </a:cubicBezTo>
                  <a:cubicBezTo>
                    <a:pt x="2178259" y="882907"/>
                    <a:pt x="2178259" y="882907"/>
                    <a:pt x="2178259" y="882907"/>
                  </a:cubicBezTo>
                  <a:cubicBezTo>
                    <a:pt x="2210523" y="937786"/>
                    <a:pt x="2210523" y="1028175"/>
                    <a:pt x="2178259" y="1083054"/>
                  </a:cubicBezTo>
                  <a:cubicBezTo>
                    <a:pt x="1726555" y="1865887"/>
                    <a:pt x="1726555" y="1865887"/>
                    <a:pt x="1726555" y="1865887"/>
                  </a:cubicBezTo>
                  <a:cubicBezTo>
                    <a:pt x="1694291" y="1920766"/>
                    <a:pt x="1616856" y="1965960"/>
                    <a:pt x="1552327" y="1965960"/>
                  </a:cubicBezTo>
                  <a:lnTo>
                    <a:pt x="648921" y="1965960"/>
                  </a:lnTo>
                  <a:cubicBezTo>
                    <a:pt x="586005" y="1965960"/>
                    <a:pt x="506957" y="1920766"/>
                    <a:pt x="474692" y="1865887"/>
                  </a:cubicBezTo>
                  <a:cubicBezTo>
                    <a:pt x="22989" y="1083054"/>
                    <a:pt x="22989" y="1083054"/>
                    <a:pt x="22989" y="1083054"/>
                  </a:cubicBezTo>
                  <a:cubicBezTo>
                    <a:pt x="-7662" y="1028175"/>
                    <a:pt x="-7662" y="937786"/>
                    <a:pt x="22989" y="882907"/>
                  </a:cubicBezTo>
                  <a:cubicBezTo>
                    <a:pt x="474692" y="100074"/>
                    <a:pt x="474692" y="100074"/>
                    <a:pt x="474692" y="100074"/>
                  </a:cubicBezTo>
                  <a:cubicBezTo>
                    <a:pt x="506957" y="45195"/>
                    <a:pt x="586005" y="0"/>
                    <a:pt x="6489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3D3D3"/>
                </a:gs>
                <a:gs pos="50000">
                  <a:srgbClr val="D3D3D3"/>
                </a:gs>
                <a:gs pos="100000">
                  <a:srgbClr val="D3D3D3"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87">
              <a:extLst>
                <a:ext uri="{FF2B5EF4-FFF2-40B4-BE49-F238E27FC236}">
                  <a16:creationId xmlns="" xmlns:a16="http://schemas.microsoft.com/office/drawing/2014/main" id="{00A67354-2767-4E9B-86EA-CBB2AF8CA295}"/>
                </a:ext>
              </a:extLst>
            </p:cNvPr>
            <p:cNvSpPr/>
            <p:nvPr/>
          </p:nvSpPr>
          <p:spPr>
            <a:xfrm>
              <a:off x="5258164" y="3616707"/>
              <a:ext cx="2394496" cy="2137378"/>
            </a:xfrm>
            <a:custGeom>
              <a:avLst/>
              <a:gdLst>
                <a:gd name="connsiteX0" fmla="*/ 648921 w 2202457"/>
                <a:gd name="connsiteY0" fmla="*/ 0 h 1965960"/>
                <a:gd name="connsiteX1" fmla="*/ 1552327 w 2202457"/>
                <a:gd name="connsiteY1" fmla="*/ 0 h 1965960"/>
                <a:gd name="connsiteX2" fmla="*/ 1726555 w 2202457"/>
                <a:gd name="connsiteY2" fmla="*/ 100074 h 1965960"/>
                <a:gd name="connsiteX3" fmla="*/ 2178259 w 2202457"/>
                <a:gd name="connsiteY3" fmla="*/ 882907 h 1965960"/>
                <a:gd name="connsiteX4" fmla="*/ 2178259 w 2202457"/>
                <a:gd name="connsiteY4" fmla="*/ 1083054 h 1965960"/>
                <a:gd name="connsiteX5" fmla="*/ 1726555 w 2202457"/>
                <a:gd name="connsiteY5" fmla="*/ 1865887 h 1965960"/>
                <a:gd name="connsiteX6" fmla="*/ 1552327 w 2202457"/>
                <a:gd name="connsiteY6" fmla="*/ 1965960 h 1965960"/>
                <a:gd name="connsiteX7" fmla="*/ 648921 w 2202457"/>
                <a:gd name="connsiteY7" fmla="*/ 1965960 h 1965960"/>
                <a:gd name="connsiteX8" fmla="*/ 474692 w 2202457"/>
                <a:gd name="connsiteY8" fmla="*/ 1865887 h 1965960"/>
                <a:gd name="connsiteX9" fmla="*/ 22989 w 2202457"/>
                <a:gd name="connsiteY9" fmla="*/ 1083054 h 1965960"/>
                <a:gd name="connsiteX10" fmla="*/ 22989 w 2202457"/>
                <a:gd name="connsiteY10" fmla="*/ 882907 h 1965960"/>
                <a:gd name="connsiteX11" fmla="*/ 474692 w 2202457"/>
                <a:gd name="connsiteY11" fmla="*/ 100074 h 1965960"/>
                <a:gd name="connsiteX12" fmla="*/ 648921 w 2202457"/>
                <a:gd name="connsiteY12" fmla="*/ 0 h 196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2457" h="1965960">
                  <a:moveTo>
                    <a:pt x="648921" y="0"/>
                  </a:moveTo>
                  <a:cubicBezTo>
                    <a:pt x="1552327" y="0"/>
                    <a:pt x="1552327" y="0"/>
                    <a:pt x="1552327" y="0"/>
                  </a:cubicBezTo>
                  <a:cubicBezTo>
                    <a:pt x="1616856" y="0"/>
                    <a:pt x="1694291" y="45195"/>
                    <a:pt x="1726555" y="100074"/>
                  </a:cubicBezTo>
                  <a:cubicBezTo>
                    <a:pt x="2178259" y="882907"/>
                    <a:pt x="2178259" y="882907"/>
                    <a:pt x="2178259" y="882907"/>
                  </a:cubicBezTo>
                  <a:cubicBezTo>
                    <a:pt x="2210523" y="937786"/>
                    <a:pt x="2210523" y="1028175"/>
                    <a:pt x="2178259" y="1083054"/>
                  </a:cubicBezTo>
                  <a:cubicBezTo>
                    <a:pt x="1726555" y="1865887"/>
                    <a:pt x="1726555" y="1865887"/>
                    <a:pt x="1726555" y="1865887"/>
                  </a:cubicBezTo>
                  <a:cubicBezTo>
                    <a:pt x="1694291" y="1920766"/>
                    <a:pt x="1616856" y="1965960"/>
                    <a:pt x="1552327" y="1965960"/>
                  </a:cubicBezTo>
                  <a:lnTo>
                    <a:pt x="648921" y="1965960"/>
                  </a:lnTo>
                  <a:cubicBezTo>
                    <a:pt x="586005" y="1965960"/>
                    <a:pt x="506957" y="1920766"/>
                    <a:pt x="474692" y="1865887"/>
                  </a:cubicBezTo>
                  <a:cubicBezTo>
                    <a:pt x="22989" y="1083054"/>
                    <a:pt x="22989" y="1083054"/>
                    <a:pt x="22989" y="1083054"/>
                  </a:cubicBezTo>
                  <a:cubicBezTo>
                    <a:pt x="-7662" y="1028175"/>
                    <a:pt x="-7662" y="937786"/>
                    <a:pt x="22989" y="882907"/>
                  </a:cubicBezTo>
                  <a:cubicBezTo>
                    <a:pt x="474692" y="100074"/>
                    <a:pt x="474692" y="100074"/>
                    <a:pt x="474692" y="100074"/>
                  </a:cubicBezTo>
                  <a:cubicBezTo>
                    <a:pt x="506957" y="45195"/>
                    <a:pt x="586005" y="0"/>
                    <a:pt x="6489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3D3D3"/>
                </a:gs>
                <a:gs pos="50000">
                  <a:srgbClr val="D3D3D3"/>
                </a:gs>
                <a:gs pos="100000">
                  <a:srgbClr val="D3D3D3"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="" xmlns:a16="http://schemas.microsoft.com/office/drawing/2014/main" id="{00FBDEB7-98A6-477F-AC3B-20762CA5DE21}"/>
              </a:ext>
            </a:extLst>
          </p:cNvPr>
          <p:cNvSpPr>
            <a:spLocks/>
          </p:cNvSpPr>
          <p:nvPr/>
        </p:nvSpPr>
        <p:spPr bwMode="auto">
          <a:xfrm>
            <a:off x="4433431" y="3852093"/>
            <a:ext cx="728448" cy="64561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4CC1EF"/>
          </a:solidFill>
          <a:ln w="15875"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方正正纤黑简体" panose="02000000000000000000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" name="Freeform: Shape 89">
            <a:extLst>
              <a:ext uri="{FF2B5EF4-FFF2-40B4-BE49-F238E27FC236}">
                <a16:creationId xmlns="" xmlns:a16="http://schemas.microsoft.com/office/drawing/2014/main" id="{8E39F1E2-F6B4-4890-A72C-839204139DBB}"/>
              </a:ext>
            </a:extLst>
          </p:cNvPr>
          <p:cNvSpPr>
            <a:spLocks noChangeAspect="1"/>
          </p:cNvSpPr>
          <p:nvPr/>
        </p:nvSpPr>
        <p:spPr>
          <a:xfrm>
            <a:off x="4433431" y="3851130"/>
            <a:ext cx="724361" cy="646582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gradFill rotWithShape="1">
            <a:gsLst>
              <a:gs pos="0">
                <a:srgbClr val="A2B969">
                  <a:satMod val="103000"/>
                  <a:lumMod val="102000"/>
                  <a:tint val="94000"/>
                </a:srgbClr>
              </a:gs>
              <a:gs pos="50000">
                <a:srgbClr val="A2B969">
                  <a:satMod val="110000"/>
                  <a:lumMod val="100000"/>
                  <a:shade val="100000"/>
                </a:srgbClr>
              </a:gs>
              <a:gs pos="100000">
                <a:srgbClr val="A2B96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90">
            <a:extLst>
              <a:ext uri="{FF2B5EF4-FFF2-40B4-BE49-F238E27FC236}">
                <a16:creationId xmlns="" xmlns:a16="http://schemas.microsoft.com/office/drawing/2014/main" id="{41FAC31C-983D-4979-9476-700B3B225CC0}"/>
              </a:ext>
            </a:extLst>
          </p:cNvPr>
          <p:cNvSpPr>
            <a:spLocks noChangeAspect="1"/>
          </p:cNvSpPr>
          <p:nvPr/>
        </p:nvSpPr>
        <p:spPr>
          <a:xfrm>
            <a:off x="4433431" y="2644619"/>
            <a:ext cx="724361" cy="646582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gradFill rotWithShape="1">
            <a:gsLst>
              <a:gs pos="0">
                <a:srgbClr val="4CC1EF">
                  <a:satMod val="103000"/>
                  <a:lumMod val="102000"/>
                  <a:tint val="94000"/>
                </a:srgbClr>
              </a:gs>
              <a:gs pos="50000">
                <a:srgbClr val="4CC1EF">
                  <a:satMod val="110000"/>
                  <a:lumMod val="100000"/>
                  <a:shade val="100000"/>
                </a:srgbClr>
              </a:gs>
              <a:gs pos="100000">
                <a:srgbClr val="4CC1E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91">
            <a:extLst>
              <a:ext uri="{FF2B5EF4-FFF2-40B4-BE49-F238E27FC236}">
                <a16:creationId xmlns="" xmlns:a16="http://schemas.microsoft.com/office/drawing/2014/main" id="{A5B13A49-00F1-4193-8D93-22A26DDC30B8}"/>
              </a:ext>
            </a:extLst>
          </p:cNvPr>
          <p:cNvSpPr>
            <a:spLocks noChangeAspect="1"/>
          </p:cNvSpPr>
          <p:nvPr/>
        </p:nvSpPr>
        <p:spPr>
          <a:xfrm>
            <a:off x="3386313" y="3250558"/>
            <a:ext cx="724361" cy="646582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gradFill rotWithShape="1">
            <a:gsLst>
              <a:gs pos="0">
                <a:srgbClr val="F7931F">
                  <a:satMod val="103000"/>
                  <a:lumMod val="102000"/>
                  <a:tint val="94000"/>
                </a:srgbClr>
              </a:gs>
              <a:gs pos="50000">
                <a:srgbClr val="F7931F">
                  <a:satMod val="110000"/>
                  <a:lumMod val="100000"/>
                  <a:shade val="100000"/>
                </a:srgbClr>
              </a:gs>
              <a:gs pos="100000">
                <a:srgbClr val="F7931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92">
            <a:extLst>
              <a:ext uri="{FF2B5EF4-FFF2-40B4-BE49-F238E27FC236}">
                <a16:creationId xmlns="" xmlns:a16="http://schemas.microsoft.com/office/drawing/2014/main" id="{B4548C06-7D3A-413A-A0BD-C02B2DB5741B}"/>
              </a:ext>
            </a:extLst>
          </p:cNvPr>
          <p:cNvSpPr>
            <a:spLocks noChangeAspect="1"/>
          </p:cNvSpPr>
          <p:nvPr/>
        </p:nvSpPr>
        <p:spPr>
          <a:xfrm>
            <a:off x="5204363" y="3250558"/>
            <a:ext cx="724361" cy="646582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solidFill>
            <a:sysClr val="window" lastClr="FFFFFF"/>
          </a:solidFill>
          <a:ln w="57150" cap="flat" cmpd="sng" algn="ctr">
            <a:solidFill>
              <a:srgbClr val="4CC1EF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CC1E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59" name="Freeform: Shape 93">
            <a:extLst>
              <a:ext uri="{FF2B5EF4-FFF2-40B4-BE49-F238E27FC236}">
                <a16:creationId xmlns="" xmlns:a16="http://schemas.microsoft.com/office/drawing/2014/main" id="{A5CA8E29-625B-43AE-866A-80F3BFBC871E}"/>
              </a:ext>
            </a:extLst>
          </p:cNvPr>
          <p:cNvSpPr>
            <a:spLocks noChangeAspect="1"/>
          </p:cNvSpPr>
          <p:nvPr/>
        </p:nvSpPr>
        <p:spPr>
          <a:xfrm>
            <a:off x="3511289" y="4203678"/>
            <a:ext cx="724361" cy="646582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solidFill>
            <a:sysClr val="window" lastClr="FFFFFF"/>
          </a:solidFill>
          <a:ln w="57150" cap="flat" cmpd="sng" algn="ctr">
            <a:solidFill>
              <a:srgbClr val="A2B969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2B96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60" name="Freeform: Shape 94">
            <a:extLst>
              <a:ext uri="{FF2B5EF4-FFF2-40B4-BE49-F238E27FC236}">
                <a16:creationId xmlns="" xmlns:a16="http://schemas.microsoft.com/office/drawing/2014/main" id="{3E1CC87E-48F3-4073-9830-6832C02A073A}"/>
              </a:ext>
            </a:extLst>
          </p:cNvPr>
          <p:cNvSpPr>
            <a:spLocks noChangeAspect="1"/>
          </p:cNvSpPr>
          <p:nvPr/>
        </p:nvSpPr>
        <p:spPr>
          <a:xfrm>
            <a:off x="3524482" y="2298977"/>
            <a:ext cx="724361" cy="646582"/>
          </a:xfrm>
          <a:custGeom>
            <a:avLst/>
            <a:gdLst>
              <a:gd name="connsiteX0" fmla="*/ 648921 w 2202457"/>
              <a:gd name="connsiteY0" fmla="*/ 0 h 1965960"/>
              <a:gd name="connsiteX1" fmla="*/ 1552327 w 2202457"/>
              <a:gd name="connsiteY1" fmla="*/ 0 h 1965960"/>
              <a:gd name="connsiteX2" fmla="*/ 1726555 w 2202457"/>
              <a:gd name="connsiteY2" fmla="*/ 100074 h 1965960"/>
              <a:gd name="connsiteX3" fmla="*/ 2178259 w 2202457"/>
              <a:gd name="connsiteY3" fmla="*/ 882907 h 1965960"/>
              <a:gd name="connsiteX4" fmla="*/ 2178259 w 2202457"/>
              <a:gd name="connsiteY4" fmla="*/ 1083054 h 1965960"/>
              <a:gd name="connsiteX5" fmla="*/ 1726555 w 2202457"/>
              <a:gd name="connsiteY5" fmla="*/ 1865887 h 1965960"/>
              <a:gd name="connsiteX6" fmla="*/ 1552327 w 2202457"/>
              <a:gd name="connsiteY6" fmla="*/ 1965960 h 1965960"/>
              <a:gd name="connsiteX7" fmla="*/ 648921 w 2202457"/>
              <a:gd name="connsiteY7" fmla="*/ 1965960 h 1965960"/>
              <a:gd name="connsiteX8" fmla="*/ 474692 w 2202457"/>
              <a:gd name="connsiteY8" fmla="*/ 1865887 h 1965960"/>
              <a:gd name="connsiteX9" fmla="*/ 22989 w 2202457"/>
              <a:gd name="connsiteY9" fmla="*/ 1083054 h 1965960"/>
              <a:gd name="connsiteX10" fmla="*/ 22989 w 2202457"/>
              <a:gd name="connsiteY10" fmla="*/ 882907 h 1965960"/>
              <a:gd name="connsiteX11" fmla="*/ 474692 w 2202457"/>
              <a:gd name="connsiteY11" fmla="*/ 100074 h 1965960"/>
              <a:gd name="connsiteX12" fmla="*/ 648921 w 2202457"/>
              <a:gd name="connsiteY12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457" h="1965960">
                <a:moveTo>
                  <a:pt x="648921" y="0"/>
                </a:moveTo>
                <a:cubicBezTo>
                  <a:pt x="1552327" y="0"/>
                  <a:pt x="1552327" y="0"/>
                  <a:pt x="1552327" y="0"/>
                </a:cubicBezTo>
                <a:cubicBezTo>
                  <a:pt x="1616856" y="0"/>
                  <a:pt x="1694291" y="45195"/>
                  <a:pt x="1726555" y="100074"/>
                </a:cubicBezTo>
                <a:cubicBezTo>
                  <a:pt x="2178259" y="882907"/>
                  <a:pt x="2178259" y="882907"/>
                  <a:pt x="2178259" y="882907"/>
                </a:cubicBezTo>
                <a:cubicBezTo>
                  <a:pt x="2210523" y="937786"/>
                  <a:pt x="2210523" y="1028175"/>
                  <a:pt x="2178259" y="1083054"/>
                </a:cubicBezTo>
                <a:cubicBezTo>
                  <a:pt x="1726555" y="1865887"/>
                  <a:pt x="1726555" y="1865887"/>
                  <a:pt x="1726555" y="1865887"/>
                </a:cubicBezTo>
                <a:cubicBezTo>
                  <a:pt x="1694291" y="1920766"/>
                  <a:pt x="1616856" y="1965960"/>
                  <a:pt x="1552327" y="1965960"/>
                </a:cubicBezTo>
                <a:lnTo>
                  <a:pt x="648921" y="1965960"/>
                </a:lnTo>
                <a:cubicBezTo>
                  <a:pt x="586005" y="1965960"/>
                  <a:pt x="506957" y="1920766"/>
                  <a:pt x="474692" y="1865887"/>
                </a:cubicBezTo>
                <a:cubicBezTo>
                  <a:pt x="22989" y="1083054"/>
                  <a:pt x="22989" y="1083054"/>
                  <a:pt x="22989" y="1083054"/>
                </a:cubicBezTo>
                <a:cubicBezTo>
                  <a:pt x="-7662" y="1028175"/>
                  <a:pt x="-7662" y="937786"/>
                  <a:pt x="22989" y="882907"/>
                </a:cubicBezTo>
                <a:cubicBezTo>
                  <a:pt x="474692" y="100074"/>
                  <a:pt x="474692" y="100074"/>
                  <a:pt x="474692" y="100074"/>
                </a:cubicBezTo>
                <a:cubicBezTo>
                  <a:pt x="506957" y="45195"/>
                  <a:pt x="586005" y="0"/>
                  <a:pt x="648921" y="0"/>
                </a:cubicBezTo>
                <a:close/>
              </a:path>
            </a:pathLst>
          </a:custGeom>
          <a:solidFill>
            <a:sysClr val="window" lastClr="FFFFFF"/>
          </a:solidFill>
          <a:ln w="57150" cap="flat" cmpd="sng" algn="ctr">
            <a:solidFill>
              <a:srgbClr val="F7931F"/>
            </a:solidFill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3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pic>
        <p:nvPicPr>
          <p:cNvPr id="61" name="Graphic 101" descr="Puzzle">
            <a:extLst>
              <a:ext uri="{FF2B5EF4-FFF2-40B4-BE49-F238E27FC236}">
                <a16:creationId xmlns="" xmlns:a16="http://schemas.microsoft.com/office/drawing/2014/main" id="{4CB6F9D3-4875-435D-8703-8DC773DDA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7722" y="3936531"/>
            <a:ext cx="475780" cy="475780"/>
          </a:xfrm>
          <a:prstGeom prst="rect">
            <a:avLst/>
          </a:prstGeom>
        </p:spPr>
      </p:pic>
      <p:pic>
        <p:nvPicPr>
          <p:cNvPr id="62" name="Graphic 102" descr="Lightbulb">
            <a:extLst>
              <a:ext uri="{FF2B5EF4-FFF2-40B4-BE49-F238E27FC236}">
                <a16:creationId xmlns="" xmlns:a16="http://schemas.microsoft.com/office/drawing/2014/main" id="{B6FE13D5-A59A-4F86-A0CB-62BC3BF91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0604" y="3335960"/>
            <a:ext cx="475780" cy="475780"/>
          </a:xfrm>
          <a:prstGeom prst="rect">
            <a:avLst/>
          </a:prstGeom>
        </p:spPr>
      </p:pic>
      <p:pic>
        <p:nvPicPr>
          <p:cNvPr id="63" name="Graphic 103" descr="Rocket">
            <a:extLst>
              <a:ext uri="{FF2B5EF4-FFF2-40B4-BE49-F238E27FC236}">
                <a16:creationId xmlns="" xmlns:a16="http://schemas.microsoft.com/office/drawing/2014/main" id="{0D79D141-CF7B-4C28-AAA9-FE271374E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7722" y="2736177"/>
            <a:ext cx="475780" cy="47578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A0355090-F722-4830-A60D-828ABE7947F1}"/>
              </a:ext>
            </a:extLst>
          </p:cNvPr>
          <p:cNvGrpSpPr/>
          <p:nvPr/>
        </p:nvGrpSpPr>
        <p:grpSpPr>
          <a:xfrm>
            <a:off x="238375" y="4174421"/>
            <a:ext cx="3009346" cy="599098"/>
            <a:chOff x="126325" y="2293031"/>
            <a:chExt cx="3143699" cy="1409292"/>
          </a:xfrm>
        </p:grpSpPr>
        <p:sp>
          <p:nvSpPr>
            <p:cNvPr id="68" name="TextBox 105">
              <a:extLst>
                <a:ext uri="{FF2B5EF4-FFF2-40B4-BE49-F238E27FC236}">
                  <a16:creationId xmlns="" xmlns:a16="http://schemas.microsoft.com/office/drawing/2014/main" id="{216439CD-0877-4A03-A095-524B68008480}"/>
                </a:ext>
              </a:extLst>
            </p:cNvPr>
            <p:cNvSpPr txBox="1"/>
            <p:nvPr/>
          </p:nvSpPr>
          <p:spPr>
            <a:xfrm>
              <a:off x="332936" y="2293031"/>
              <a:ext cx="2937088" cy="79640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spc="0" normalizeH="0" noProof="1">
                  <a:ln>
                    <a:noFill/>
                  </a:ln>
                  <a:solidFill>
                    <a:srgbClr val="A2B96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Disk Capacity</a:t>
              </a:r>
            </a:p>
          </p:txBody>
        </p:sp>
        <p:sp>
          <p:nvSpPr>
            <p:cNvPr id="69" name="TextBox 106">
              <a:extLst>
                <a:ext uri="{FF2B5EF4-FFF2-40B4-BE49-F238E27FC236}">
                  <a16:creationId xmlns="" xmlns:a16="http://schemas.microsoft.com/office/drawing/2014/main" id="{245DE1DE-1374-49F5-BADE-1BEC47017112}"/>
                </a:ext>
              </a:extLst>
            </p:cNvPr>
            <p:cNvSpPr txBox="1"/>
            <p:nvPr/>
          </p:nvSpPr>
          <p:spPr>
            <a:xfrm>
              <a:off x="126325" y="3086923"/>
              <a:ext cx="3143698" cy="61540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r>
                <a:rPr lang="en-US" sz="1100" noProof="1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Each data disk has a maximum capacity of 4095 GB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5D874A8B-1438-4E26-B6D2-761BAD531AD8}"/>
              </a:ext>
            </a:extLst>
          </p:cNvPr>
          <p:cNvGrpSpPr/>
          <p:nvPr/>
        </p:nvGrpSpPr>
        <p:grpSpPr>
          <a:xfrm>
            <a:off x="6176291" y="3018559"/>
            <a:ext cx="2834145" cy="768374"/>
            <a:chOff x="8921974" y="1131992"/>
            <a:chExt cx="9693210" cy="1807488"/>
          </a:xfrm>
        </p:grpSpPr>
        <p:sp>
          <p:nvSpPr>
            <p:cNvPr id="66" name="TextBox 27">
              <a:extLst>
                <a:ext uri="{FF2B5EF4-FFF2-40B4-BE49-F238E27FC236}">
                  <a16:creationId xmlns="" xmlns:a16="http://schemas.microsoft.com/office/drawing/2014/main" id="{DE77BAF5-D881-4AD9-842A-AADB9B6D094B}"/>
                </a:ext>
              </a:extLst>
            </p:cNvPr>
            <p:cNvSpPr txBox="1"/>
            <p:nvPr/>
          </p:nvSpPr>
          <p:spPr>
            <a:xfrm>
              <a:off x="8921974" y="1131992"/>
              <a:ext cx="6939027" cy="79639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spc="0" normalizeH="0" baseline="0" noProof="1">
                  <a:ln>
                    <a:noFill/>
                  </a:ln>
                  <a:solidFill>
                    <a:srgbClr val="4CC1E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Number</a:t>
              </a:r>
              <a:r>
                <a:rPr kumimoji="0" lang="en-US" sz="1600" b="1" i="0" u="none" strike="noStrike" kern="1200" spc="0" normalizeH="0" noProof="1">
                  <a:ln>
                    <a:noFill/>
                  </a:ln>
                  <a:solidFill>
                    <a:srgbClr val="4CC1E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Data Disks</a:t>
              </a:r>
              <a:endParaRPr kumimoji="0" lang="en-US" sz="1600" b="1" i="0" u="none" strike="noStrike" kern="1200" spc="0" normalizeH="0" baseline="0" noProof="1">
                <a:ln>
                  <a:noFill/>
                </a:ln>
                <a:solidFill>
                  <a:srgbClr val="4CC1E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="" xmlns:a16="http://schemas.microsoft.com/office/drawing/2014/main" id="{8B6CBF2F-1E2A-4B04-A64A-22D9A19EEA7E}"/>
                </a:ext>
              </a:extLst>
            </p:cNvPr>
            <p:cNvSpPr txBox="1"/>
            <p:nvPr/>
          </p:nvSpPr>
          <p:spPr>
            <a:xfrm>
              <a:off x="8929768" y="1925881"/>
              <a:ext cx="9685416" cy="10135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1100" noProof="1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The maximum </a:t>
              </a:r>
              <a:r>
                <a:rPr lang="en-US" sz="1100" noProof="1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number of disks is determined by the size of the VM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Data Disks in Azure Virtual Machines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3431" y="3249030"/>
            <a:ext cx="3722664" cy="1289630"/>
            <a:chOff x="5113663" y="3112102"/>
            <a:chExt cx="2427227" cy="1289630"/>
          </a:xfrm>
        </p:grpSpPr>
        <p:grpSp>
          <p:nvGrpSpPr>
            <p:cNvPr id="10" name="Group 9"/>
            <p:cNvGrpSpPr/>
            <p:nvPr/>
          </p:nvGrpSpPr>
          <p:grpSpPr>
            <a:xfrm>
              <a:off x="5113663" y="3112102"/>
              <a:ext cx="2427227" cy="1289630"/>
              <a:chOff x="3242844" y="1946730"/>
              <a:chExt cx="2427227" cy="1289630"/>
            </a:xfrm>
          </p:grpSpPr>
          <p:sp>
            <p:nvSpPr>
              <p:cNvPr id="50" name="Round Diagonal Corner Rectangle 5">
                <a:extLst>
                  <a:ext uri="{FF2B5EF4-FFF2-40B4-BE49-F238E27FC236}">
                    <a16:creationId xmlns="" xmlns:a16="http://schemas.microsoft.com/office/drawing/2014/main" id="{1D0DE450-ADE2-47D4-9C11-D6301B9BCB27}"/>
                  </a:ext>
                </a:extLst>
              </p:cNvPr>
              <p:cNvSpPr/>
              <p:nvPr/>
            </p:nvSpPr>
            <p:spPr>
              <a:xfrm>
                <a:off x="3242844" y="1946730"/>
                <a:ext cx="2427227" cy="1289630"/>
              </a:xfrm>
              <a:prstGeom prst="round2DiagRect">
                <a:avLst>
                  <a:gd name="adj1" fmla="val 0"/>
                  <a:gd name="adj2" fmla="val 17089"/>
                </a:avLst>
              </a:prstGeom>
              <a:ln w="28575">
                <a:solidFill>
                  <a:srgbClr val="F6AB36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Rectangle 5"/>
              <p:cNvSpPr/>
              <p:nvPr/>
            </p:nvSpPr>
            <p:spPr>
              <a:xfrm>
                <a:off x="3333736" y="2412225"/>
                <a:ext cx="187715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Raleway"/>
                  </a:rPr>
                  <a:t>Operating system disks and data disks are implemented as blob storage in a storage </a:t>
                </a:r>
                <a:r>
                  <a:rPr lang="en-US" sz="1400" dirty="0" smtClean="0">
                    <a:latin typeface="Raleway"/>
                  </a:rPr>
                  <a:t>account</a:t>
                </a:r>
                <a:endParaRPr lang="en-US" sz="1400" dirty="0">
                  <a:latin typeface="Raleway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113663" y="3112102"/>
              <a:ext cx="2418440" cy="380025"/>
              <a:chOff x="1475199" y="3102199"/>
              <a:chExt cx="2418440" cy="380025"/>
            </a:xfrm>
            <a:solidFill>
              <a:srgbClr val="F6AB36"/>
            </a:solidFill>
          </p:grpSpPr>
          <p:sp>
            <p:nvSpPr>
              <p:cNvPr id="75" name="Rectangle 74"/>
              <p:cNvSpPr/>
              <p:nvPr/>
            </p:nvSpPr>
            <p:spPr>
              <a:xfrm>
                <a:off x="1475199" y="3112102"/>
                <a:ext cx="2326239" cy="370122"/>
              </a:xfrm>
              <a:prstGeom prst="rect">
                <a:avLst/>
              </a:prstGeom>
              <a:grpFill/>
              <a:ln>
                <a:solidFill>
                  <a:srgbClr val="F6AB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b="1" dirty="0"/>
                  <a:t>03</a:t>
                </a:r>
                <a:endParaRPr lang="en-IN" sz="1800" b="1" dirty="0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739794" y="3102199"/>
                <a:ext cx="153845" cy="375855"/>
              </a:xfrm>
              <a:custGeom>
                <a:avLst/>
                <a:gdLst>
                  <a:gd name="connsiteX0" fmla="*/ 0 w 143838"/>
                  <a:gd name="connsiteY0" fmla="*/ 0 h 369869"/>
                  <a:gd name="connsiteX1" fmla="*/ 82193 w 143838"/>
                  <a:gd name="connsiteY1" fmla="*/ 41096 h 369869"/>
                  <a:gd name="connsiteX2" fmla="*/ 113015 w 143838"/>
                  <a:gd name="connsiteY2" fmla="*/ 92467 h 369869"/>
                  <a:gd name="connsiteX3" fmla="*/ 143838 w 143838"/>
                  <a:gd name="connsiteY3" fmla="*/ 154112 h 369869"/>
                  <a:gd name="connsiteX4" fmla="*/ 143838 w 143838"/>
                  <a:gd name="connsiteY4" fmla="*/ 215757 h 369869"/>
                  <a:gd name="connsiteX5" fmla="*/ 143838 w 143838"/>
                  <a:gd name="connsiteY5" fmla="*/ 246580 h 369869"/>
                  <a:gd name="connsiteX6" fmla="*/ 143838 w 143838"/>
                  <a:gd name="connsiteY6" fmla="*/ 369869 h 369869"/>
                  <a:gd name="connsiteX7" fmla="*/ 10274 w 143838"/>
                  <a:gd name="connsiteY7" fmla="*/ 359595 h 369869"/>
                  <a:gd name="connsiteX8" fmla="*/ 0 w 143838"/>
                  <a:gd name="connsiteY8" fmla="*/ 0 h 369869"/>
                  <a:gd name="connsiteX0" fmla="*/ 0 w 172655"/>
                  <a:gd name="connsiteY0" fmla="*/ 0 h 359595"/>
                  <a:gd name="connsiteX1" fmla="*/ 82193 w 172655"/>
                  <a:gd name="connsiteY1" fmla="*/ 41096 h 359595"/>
                  <a:gd name="connsiteX2" fmla="*/ 113015 w 172655"/>
                  <a:gd name="connsiteY2" fmla="*/ 92467 h 359595"/>
                  <a:gd name="connsiteX3" fmla="*/ 143838 w 172655"/>
                  <a:gd name="connsiteY3" fmla="*/ 154112 h 359595"/>
                  <a:gd name="connsiteX4" fmla="*/ 143838 w 172655"/>
                  <a:gd name="connsiteY4" fmla="*/ 215757 h 359595"/>
                  <a:gd name="connsiteX5" fmla="*/ 143838 w 172655"/>
                  <a:gd name="connsiteY5" fmla="*/ 246580 h 359595"/>
                  <a:gd name="connsiteX6" fmla="*/ 172655 w 172655"/>
                  <a:gd name="connsiteY6" fmla="*/ 359279 h 359595"/>
                  <a:gd name="connsiteX7" fmla="*/ 10274 w 172655"/>
                  <a:gd name="connsiteY7" fmla="*/ 359595 h 359595"/>
                  <a:gd name="connsiteX8" fmla="*/ 0 w 172655"/>
                  <a:gd name="connsiteY8" fmla="*/ 0 h 359595"/>
                  <a:gd name="connsiteX0" fmla="*/ 0 w 143838"/>
                  <a:gd name="connsiteY0" fmla="*/ 0 h 359595"/>
                  <a:gd name="connsiteX1" fmla="*/ 82193 w 143838"/>
                  <a:gd name="connsiteY1" fmla="*/ 41096 h 359595"/>
                  <a:gd name="connsiteX2" fmla="*/ 113015 w 143838"/>
                  <a:gd name="connsiteY2" fmla="*/ 92467 h 359595"/>
                  <a:gd name="connsiteX3" fmla="*/ 143838 w 143838"/>
                  <a:gd name="connsiteY3" fmla="*/ 154112 h 359595"/>
                  <a:gd name="connsiteX4" fmla="*/ 143838 w 143838"/>
                  <a:gd name="connsiteY4" fmla="*/ 215757 h 359595"/>
                  <a:gd name="connsiteX5" fmla="*/ 143838 w 143838"/>
                  <a:gd name="connsiteY5" fmla="*/ 246580 h 359595"/>
                  <a:gd name="connsiteX6" fmla="*/ 143837 w 143838"/>
                  <a:gd name="connsiteY6" fmla="*/ 359279 h 359595"/>
                  <a:gd name="connsiteX7" fmla="*/ 10274 w 143838"/>
                  <a:gd name="connsiteY7" fmla="*/ 359595 h 359595"/>
                  <a:gd name="connsiteX8" fmla="*/ 0 w 143838"/>
                  <a:gd name="connsiteY8" fmla="*/ 0 h 35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838" h="359595">
                    <a:moveTo>
                      <a:pt x="0" y="0"/>
                    </a:moveTo>
                    <a:lnTo>
                      <a:pt x="82193" y="41096"/>
                    </a:lnTo>
                    <a:lnTo>
                      <a:pt x="113015" y="92467"/>
                    </a:lnTo>
                    <a:lnTo>
                      <a:pt x="143838" y="154112"/>
                    </a:lnTo>
                    <a:lnTo>
                      <a:pt x="143838" y="215757"/>
                    </a:lnTo>
                    <a:lnTo>
                      <a:pt x="143838" y="246580"/>
                    </a:lnTo>
                    <a:cubicBezTo>
                      <a:pt x="143838" y="270500"/>
                      <a:pt x="134231" y="321713"/>
                      <a:pt x="143837" y="359279"/>
                    </a:cubicBezTo>
                    <a:lnTo>
                      <a:pt x="10274" y="3595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F6AB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133" name="Round Diagonal Corner Rectangle 5">
            <a:extLst>
              <a:ext uri="{FF2B5EF4-FFF2-40B4-BE49-F238E27FC236}">
                <a16:creationId xmlns="" xmlns:a16="http://schemas.microsoft.com/office/drawing/2014/main" id="{1D0DE450-ADE2-47D4-9C11-D6301B9BCB27}"/>
              </a:ext>
            </a:extLst>
          </p:cNvPr>
          <p:cNvSpPr/>
          <p:nvPr/>
        </p:nvSpPr>
        <p:spPr>
          <a:xfrm>
            <a:off x="5035151" y="3274445"/>
            <a:ext cx="3670630" cy="1289630"/>
          </a:xfrm>
          <a:prstGeom prst="round2DiagRect">
            <a:avLst>
              <a:gd name="adj1" fmla="val 0"/>
              <a:gd name="adj2" fmla="val 17089"/>
            </a:avLst>
          </a:prstGeom>
          <a:ln w="28575"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4" name="Rectangle 133"/>
          <p:cNvSpPr/>
          <p:nvPr/>
        </p:nvSpPr>
        <p:spPr>
          <a:xfrm>
            <a:off x="5309096" y="3756512"/>
            <a:ext cx="2691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Raleway"/>
              </a:rPr>
              <a:t>Data disks </a:t>
            </a:r>
            <a:r>
              <a:rPr lang="en-US" sz="1400" dirty="0" smtClean="0">
                <a:latin typeface="Raleway"/>
              </a:rPr>
              <a:t>provide </a:t>
            </a:r>
            <a:r>
              <a:rPr lang="en-US" sz="1400" dirty="0">
                <a:latin typeface="Raleway"/>
              </a:rPr>
              <a:t>persistent storage for applications and data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5048439" y="3278615"/>
            <a:ext cx="3657342" cy="375855"/>
            <a:chOff x="1475199" y="3108280"/>
            <a:chExt cx="2418440" cy="375855"/>
          </a:xfrm>
          <a:solidFill>
            <a:srgbClr val="0070C0"/>
          </a:solidFill>
        </p:grpSpPr>
        <p:sp>
          <p:nvSpPr>
            <p:cNvPr id="131" name="Rectangle 130"/>
            <p:cNvSpPr/>
            <p:nvPr/>
          </p:nvSpPr>
          <p:spPr>
            <a:xfrm>
              <a:off x="1475199" y="3112102"/>
              <a:ext cx="2326239" cy="370122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/>
                <a:t>04</a:t>
              </a:r>
              <a:endParaRPr lang="en-IN" sz="1800" b="1" dirty="0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3739794" y="3108280"/>
              <a:ext cx="153845" cy="375855"/>
            </a:xfrm>
            <a:custGeom>
              <a:avLst/>
              <a:gdLst>
                <a:gd name="connsiteX0" fmla="*/ 0 w 143838"/>
                <a:gd name="connsiteY0" fmla="*/ 0 h 369869"/>
                <a:gd name="connsiteX1" fmla="*/ 82193 w 143838"/>
                <a:gd name="connsiteY1" fmla="*/ 41096 h 369869"/>
                <a:gd name="connsiteX2" fmla="*/ 113015 w 143838"/>
                <a:gd name="connsiteY2" fmla="*/ 92467 h 369869"/>
                <a:gd name="connsiteX3" fmla="*/ 143838 w 143838"/>
                <a:gd name="connsiteY3" fmla="*/ 154112 h 369869"/>
                <a:gd name="connsiteX4" fmla="*/ 143838 w 143838"/>
                <a:gd name="connsiteY4" fmla="*/ 215757 h 369869"/>
                <a:gd name="connsiteX5" fmla="*/ 143838 w 143838"/>
                <a:gd name="connsiteY5" fmla="*/ 246580 h 369869"/>
                <a:gd name="connsiteX6" fmla="*/ 143838 w 143838"/>
                <a:gd name="connsiteY6" fmla="*/ 369869 h 369869"/>
                <a:gd name="connsiteX7" fmla="*/ 10274 w 143838"/>
                <a:gd name="connsiteY7" fmla="*/ 359595 h 369869"/>
                <a:gd name="connsiteX8" fmla="*/ 0 w 143838"/>
                <a:gd name="connsiteY8" fmla="*/ 0 h 369869"/>
                <a:gd name="connsiteX0" fmla="*/ 0 w 172655"/>
                <a:gd name="connsiteY0" fmla="*/ 0 h 359595"/>
                <a:gd name="connsiteX1" fmla="*/ 82193 w 172655"/>
                <a:gd name="connsiteY1" fmla="*/ 41096 h 359595"/>
                <a:gd name="connsiteX2" fmla="*/ 113015 w 172655"/>
                <a:gd name="connsiteY2" fmla="*/ 92467 h 359595"/>
                <a:gd name="connsiteX3" fmla="*/ 143838 w 172655"/>
                <a:gd name="connsiteY3" fmla="*/ 154112 h 359595"/>
                <a:gd name="connsiteX4" fmla="*/ 143838 w 172655"/>
                <a:gd name="connsiteY4" fmla="*/ 215757 h 359595"/>
                <a:gd name="connsiteX5" fmla="*/ 143838 w 172655"/>
                <a:gd name="connsiteY5" fmla="*/ 246580 h 359595"/>
                <a:gd name="connsiteX6" fmla="*/ 172655 w 172655"/>
                <a:gd name="connsiteY6" fmla="*/ 359279 h 359595"/>
                <a:gd name="connsiteX7" fmla="*/ 10274 w 172655"/>
                <a:gd name="connsiteY7" fmla="*/ 359595 h 359595"/>
                <a:gd name="connsiteX8" fmla="*/ 0 w 172655"/>
                <a:gd name="connsiteY8" fmla="*/ 0 h 359595"/>
                <a:gd name="connsiteX0" fmla="*/ 0 w 143838"/>
                <a:gd name="connsiteY0" fmla="*/ 0 h 359595"/>
                <a:gd name="connsiteX1" fmla="*/ 82193 w 143838"/>
                <a:gd name="connsiteY1" fmla="*/ 41096 h 359595"/>
                <a:gd name="connsiteX2" fmla="*/ 113015 w 143838"/>
                <a:gd name="connsiteY2" fmla="*/ 92467 h 359595"/>
                <a:gd name="connsiteX3" fmla="*/ 143838 w 143838"/>
                <a:gd name="connsiteY3" fmla="*/ 154112 h 359595"/>
                <a:gd name="connsiteX4" fmla="*/ 143838 w 143838"/>
                <a:gd name="connsiteY4" fmla="*/ 215757 h 359595"/>
                <a:gd name="connsiteX5" fmla="*/ 143838 w 143838"/>
                <a:gd name="connsiteY5" fmla="*/ 246580 h 359595"/>
                <a:gd name="connsiteX6" fmla="*/ 143837 w 143838"/>
                <a:gd name="connsiteY6" fmla="*/ 359279 h 359595"/>
                <a:gd name="connsiteX7" fmla="*/ 10274 w 143838"/>
                <a:gd name="connsiteY7" fmla="*/ 359595 h 359595"/>
                <a:gd name="connsiteX8" fmla="*/ 0 w 143838"/>
                <a:gd name="connsiteY8" fmla="*/ 0 h 35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38" h="359595">
                  <a:moveTo>
                    <a:pt x="0" y="0"/>
                  </a:moveTo>
                  <a:lnTo>
                    <a:pt x="82193" y="41096"/>
                  </a:lnTo>
                  <a:lnTo>
                    <a:pt x="113015" y="92467"/>
                  </a:lnTo>
                  <a:lnTo>
                    <a:pt x="143838" y="154112"/>
                  </a:lnTo>
                  <a:lnTo>
                    <a:pt x="143838" y="215757"/>
                  </a:lnTo>
                  <a:lnTo>
                    <a:pt x="143838" y="246580"/>
                  </a:lnTo>
                  <a:cubicBezTo>
                    <a:pt x="143838" y="270500"/>
                    <a:pt x="134231" y="321713"/>
                    <a:pt x="143837" y="359279"/>
                  </a:cubicBezTo>
                  <a:lnTo>
                    <a:pt x="10274" y="359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7172" y="1720487"/>
            <a:ext cx="3738490" cy="1289630"/>
            <a:chOff x="611568" y="1500150"/>
            <a:chExt cx="3738490" cy="1289630"/>
          </a:xfrm>
        </p:grpSpPr>
        <p:grpSp>
          <p:nvGrpSpPr>
            <p:cNvPr id="11" name="Group 10"/>
            <p:cNvGrpSpPr/>
            <p:nvPr/>
          </p:nvGrpSpPr>
          <p:grpSpPr>
            <a:xfrm>
              <a:off x="611568" y="1500150"/>
              <a:ext cx="3735794" cy="1289630"/>
              <a:chOff x="674305" y="1946730"/>
              <a:chExt cx="2427227" cy="1289630"/>
            </a:xfrm>
          </p:grpSpPr>
          <p:sp>
            <p:nvSpPr>
              <p:cNvPr id="44" name="Round Diagonal Corner Rectangle 5">
                <a:extLst>
                  <a:ext uri="{FF2B5EF4-FFF2-40B4-BE49-F238E27FC236}">
                    <a16:creationId xmlns="" xmlns:a16="http://schemas.microsoft.com/office/drawing/2014/main" id="{1D0DE450-ADE2-47D4-9C11-D6301B9BCB27}"/>
                  </a:ext>
                </a:extLst>
              </p:cNvPr>
              <p:cNvSpPr/>
              <p:nvPr/>
            </p:nvSpPr>
            <p:spPr>
              <a:xfrm>
                <a:off x="674305" y="1946730"/>
                <a:ext cx="2427227" cy="1289630"/>
              </a:xfrm>
              <a:prstGeom prst="round2DiagRect">
                <a:avLst>
                  <a:gd name="adj1" fmla="val 0"/>
                  <a:gd name="adj2" fmla="val 17089"/>
                </a:avLst>
              </a:prstGeom>
              <a:ln w="28575">
                <a:solidFill>
                  <a:srgbClr val="16AAB3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" name="Rectangle 2"/>
              <p:cNvSpPr/>
              <p:nvPr/>
            </p:nvSpPr>
            <p:spPr>
              <a:xfrm>
                <a:off x="934336" y="2466809"/>
                <a:ext cx="17937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SzPct val="80000"/>
                </a:pPr>
                <a:r>
                  <a:rPr lang="en-US" sz="1400" dirty="0">
                    <a:latin typeface="Raleway"/>
                  </a:rPr>
                  <a:t>Azure </a:t>
                </a:r>
                <a:r>
                  <a:rPr lang="en-US" sz="1400" dirty="0" smtClean="0">
                    <a:latin typeface="Raleway"/>
                  </a:rPr>
                  <a:t>disks </a:t>
                </a:r>
                <a:r>
                  <a:rPr lang="en-US" sz="1400" dirty="0">
                    <a:latin typeface="Raleway"/>
                  </a:rPr>
                  <a:t>are designed for 99.999% </a:t>
                </a:r>
                <a:r>
                  <a:rPr lang="en-US" sz="1400" dirty="0" smtClean="0">
                    <a:latin typeface="Raleway"/>
                  </a:rPr>
                  <a:t>availability</a:t>
                </a:r>
                <a:endParaRPr lang="en-US" sz="1400" dirty="0">
                  <a:latin typeface="Raleway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3432" y="1503972"/>
              <a:ext cx="3736626" cy="370122"/>
              <a:chOff x="613432" y="1503972"/>
              <a:chExt cx="2419190" cy="3701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13432" y="1503972"/>
                <a:ext cx="2303228" cy="370122"/>
              </a:xfrm>
              <a:prstGeom prst="rect">
                <a:avLst/>
              </a:prstGeom>
              <a:solidFill>
                <a:srgbClr val="16AAB3"/>
              </a:solidFill>
              <a:ln>
                <a:solidFill>
                  <a:srgbClr val="16AA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01</a:t>
                </a:r>
                <a:endParaRPr lang="en-IN" sz="2000" b="1" dirty="0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340336">
                <a:off x="2912299" y="1507755"/>
                <a:ext cx="120323" cy="353484"/>
              </a:xfrm>
              <a:custGeom>
                <a:avLst/>
                <a:gdLst>
                  <a:gd name="connsiteX0" fmla="*/ 0 w 143838"/>
                  <a:gd name="connsiteY0" fmla="*/ 0 h 369869"/>
                  <a:gd name="connsiteX1" fmla="*/ 82193 w 143838"/>
                  <a:gd name="connsiteY1" fmla="*/ 41096 h 369869"/>
                  <a:gd name="connsiteX2" fmla="*/ 113015 w 143838"/>
                  <a:gd name="connsiteY2" fmla="*/ 92467 h 369869"/>
                  <a:gd name="connsiteX3" fmla="*/ 143838 w 143838"/>
                  <a:gd name="connsiteY3" fmla="*/ 154112 h 369869"/>
                  <a:gd name="connsiteX4" fmla="*/ 143838 w 143838"/>
                  <a:gd name="connsiteY4" fmla="*/ 215757 h 369869"/>
                  <a:gd name="connsiteX5" fmla="*/ 143838 w 143838"/>
                  <a:gd name="connsiteY5" fmla="*/ 246580 h 369869"/>
                  <a:gd name="connsiteX6" fmla="*/ 143838 w 143838"/>
                  <a:gd name="connsiteY6" fmla="*/ 369869 h 369869"/>
                  <a:gd name="connsiteX7" fmla="*/ 10274 w 143838"/>
                  <a:gd name="connsiteY7" fmla="*/ 359595 h 369869"/>
                  <a:gd name="connsiteX8" fmla="*/ 0 w 143838"/>
                  <a:gd name="connsiteY8" fmla="*/ 0 h 369869"/>
                  <a:gd name="connsiteX0" fmla="*/ 0 w 172655"/>
                  <a:gd name="connsiteY0" fmla="*/ 0 h 359595"/>
                  <a:gd name="connsiteX1" fmla="*/ 82193 w 172655"/>
                  <a:gd name="connsiteY1" fmla="*/ 41096 h 359595"/>
                  <a:gd name="connsiteX2" fmla="*/ 113015 w 172655"/>
                  <a:gd name="connsiteY2" fmla="*/ 92467 h 359595"/>
                  <a:gd name="connsiteX3" fmla="*/ 143838 w 172655"/>
                  <a:gd name="connsiteY3" fmla="*/ 154112 h 359595"/>
                  <a:gd name="connsiteX4" fmla="*/ 143838 w 172655"/>
                  <a:gd name="connsiteY4" fmla="*/ 215757 h 359595"/>
                  <a:gd name="connsiteX5" fmla="*/ 143838 w 172655"/>
                  <a:gd name="connsiteY5" fmla="*/ 246580 h 359595"/>
                  <a:gd name="connsiteX6" fmla="*/ 172655 w 172655"/>
                  <a:gd name="connsiteY6" fmla="*/ 359279 h 359595"/>
                  <a:gd name="connsiteX7" fmla="*/ 10274 w 172655"/>
                  <a:gd name="connsiteY7" fmla="*/ 359595 h 359595"/>
                  <a:gd name="connsiteX8" fmla="*/ 0 w 172655"/>
                  <a:gd name="connsiteY8" fmla="*/ 0 h 359595"/>
                  <a:gd name="connsiteX0" fmla="*/ 0 w 153444"/>
                  <a:gd name="connsiteY0" fmla="*/ 0 h 359595"/>
                  <a:gd name="connsiteX1" fmla="*/ 82193 w 153444"/>
                  <a:gd name="connsiteY1" fmla="*/ 41096 h 359595"/>
                  <a:gd name="connsiteX2" fmla="*/ 113015 w 153444"/>
                  <a:gd name="connsiteY2" fmla="*/ 92467 h 359595"/>
                  <a:gd name="connsiteX3" fmla="*/ 143838 w 153444"/>
                  <a:gd name="connsiteY3" fmla="*/ 154112 h 359595"/>
                  <a:gd name="connsiteX4" fmla="*/ 143838 w 153444"/>
                  <a:gd name="connsiteY4" fmla="*/ 215757 h 359595"/>
                  <a:gd name="connsiteX5" fmla="*/ 143838 w 153444"/>
                  <a:gd name="connsiteY5" fmla="*/ 246580 h 359595"/>
                  <a:gd name="connsiteX6" fmla="*/ 153444 w 153444"/>
                  <a:gd name="connsiteY6" fmla="*/ 359279 h 359595"/>
                  <a:gd name="connsiteX7" fmla="*/ 10274 w 153444"/>
                  <a:gd name="connsiteY7" fmla="*/ 359595 h 359595"/>
                  <a:gd name="connsiteX8" fmla="*/ 0 w 153444"/>
                  <a:gd name="connsiteY8" fmla="*/ 0 h 35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44" h="359595">
                    <a:moveTo>
                      <a:pt x="0" y="0"/>
                    </a:moveTo>
                    <a:lnTo>
                      <a:pt x="82193" y="41096"/>
                    </a:lnTo>
                    <a:lnTo>
                      <a:pt x="113015" y="92467"/>
                    </a:lnTo>
                    <a:lnTo>
                      <a:pt x="143838" y="154112"/>
                    </a:lnTo>
                    <a:lnTo>
                      <a:pt x="143838" y="215757"/>
                    </a:lnTo>
                    <a:cubicBezTo>
                      <a:pt x="143838" y="226031"/>
                      <a:pt x="142237" y="222660"/>
                      <a:pt x="143838" y="246580"/>
                    </a:cubicBezTo>
                    <a:cubicBezTo>
                      <a:pt x="145439" y="270500"/>
                      <a:pt x="143838" y="321713"/>
                      <a:pt x="153444" y="359279"/>
                    </a:cubicBezTo>
                    <a:lnTo>
                      <a:pt x="10274" y="359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AAB3"/>
              </a:solidFill>
              <a:ln>
                <a:solidFill>
                  <a:srgbClr val="16AA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3915521" y="1623317"/>
              <a:ext cx="418438" cy="1166463"/>
            </a:xfrm>
            <a:prstGeom prst="rect">
              <a:avLst/>
            </a:prstGeom>
            <a:solidFill>
              <a:srgbClr val="16AAB3"/>
            </a:solidFill>
            <a:ln>
              <a:solidFill>
                <a:srgbClr val="16AA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3905791" y="3382100"/>
            <a:ext cx="418438" cy="1166463"/>
          </a:xfrm>
          <a:prstGeom prst="rect">
            <a:avLst/>
          </a:prstGeom>
          <a:solidFill>
            <a:srgbClr val="F6AB36"/>
          </a:solidFill>
          <a:ln>
            <a:solidFill>
              <a:srgbClr val="F6A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Rectangle 135"/>
          <p:cNvSpPr/>
          <p:nvPr/>
        </p:nvSpPr>
        <p:spPr>
          <a:xfrm>
            <a:off x="8274055" y="3398745"/>
            <a:ext cx="418438" cy="1166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2" name="Group 31"/>
          <p:cNvGrpSpPr/>
          <p:nvPr/>
        </p:nvGrpSpPr>
        <p:grpSpPr>
          <a:xfrm>
            <a:off x="4972578" y="1735081"/>
            <a:ext cx="3708724" cy="1289630"/>
            <a:chOff x="4996974" y="1514744"/>
            <a:chExt cx="3708724" cy="1289630"/>
          </a:xfrm>
        </p:grpSpPr>
        <p:grpSp>
          <p:nvGrpSpPr>
            <p:cNvPr id="23" name="Group 22"/>
            <p:cNvGrpSpPr/>
            <p:nvPr/>
          </p:nvGrpSpPr>
          <p:grpSpPr>
            <a:xfrm>
              <a:off x="4996974" y="1514744"/>
              <a:ext cx="3708724" cy="1289630"/>
              <a:chOff x="3270248" y="1527556"/>
              <a:chExt cx="2434571" cy="128963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70248" y="1527556"/>
                <a:ext cx="2434571" cy="1289630"/>
                <a:chOff x="3270248" y="1527556"/>
                <a:chExt cx="2434571" cy="128963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277592" y="1527556"/>
                  <a:ext cx="2427227" cy="1289630"/>
                  <a:chOff x="5811382" y="1946730"/>
                  <a:chExt cx="2427227" cy="1289630"/>
                </a:xfrm>
              </p:grpSpPr>
              <p:sp>
                <p:nvSpPr>
                  <p:cNvPr id="51" name="Round Diagonal Corner Rectangle 5">
                    <a:extLst>
                      <a:ext uri="{FF2B5EF4-FFF2-40B4-BE49-F238E27FC236}">
                        <a16:creationId xmlns="" xmlns:a16="http://schemas.microsoft.com/office/drawing/2014/main" id="{1D0DE450-ADE2-47D4-9C11-D6301B9BCB27}"/>
                      </a:ext>
                    </a:extLst>
                  </p:cNvPr>
                  <p:cNvSpPr/>
                  <p:nvPr/>
                </p:nvSpPr>
                <p:spPr>
                  <a:xfrm>
                    <a:off x="5811382" y="1946730"/>
                    <a:ext cx="2427227" cy="1289630"/>
                  </a:xfrm>
                  <a:prstGeom prst="round2DiagRect">
                    <a:avLst>
                      <a:gd name="adj1" fmla="val 0"/>
                      <a:gd name="adj2" fmla="val 17089"/>
                    </a:avLst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864910" y="2418815"/>
                    <a:ext cx="2015277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Raleway"/>
                      </a:rPr>
                      <a:t>A temporary </a:t>
                    </a:r>
                    <a:r>
                      <a:rPr lang="en-US" sz="1400" dirty="0">
                        <a:latin typeface="Raleway"/>
                      </a:rPr>
                      <a:t>disk is implemented as </a:t>
                    </a:r>
                    <a:r>
                      <a:rPr lang="en-US" sz="1400" dirty="0" smtClean="0">
                        <a:latin typeface="Raleway"/>
                      </a:rPr>
                      <a:t>a local </a:t>
                    </a:r>
                    <a:r>
                      <a:rPr lang="en-US" sz="1400" dirty="0">
                        <a:latin typeface="Raleway"/>
                      </a:rPr>
                      <a:t>storage on the host where the VM is </a:t>
                    </a:r>
                    <a:r>
                      <a:rPr lang="en-US" sz="1400" dirty="0" smtClean="0">
                        <a:latin typeface="Raleway"/>
                      </a:rPr>
                      <a:t>running</a:t>
                    </a:r>
                    <a:endParaRPr lang="en-US" sz="1400" dirty="0">
                      <a:latin typeface="Raleway"/>
                    </a:endParaRPr>
                  </a:p>
                </p:txBody>
              </p:sp>
            </p:grpSp>
            <p:sp>
              <p:nvSpPr>
                <p:cNvPr id="13" name="Rectangle 12"/>
                <p:cNvSpPr/>
                <p:nvPr/>
              </p:nvSpPr>
              <p:spPr>
                <a:xfrm>
                  <a:off x="3270248" y="1527556"/>
                  <a:ext cx="2326239" cy="370122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800" b="1" dirty="0"/>
                    <a:t>02</a:t>
                  </a:r>
                  <a:endParaRPr lang="en-IN" sz="1800" b="1" dirty="0"/>
                </a:p>
              </p:txBody>
            </p:sp>
          </p:grpSp>
          <p:sp>
            <p:nvSpPr>
              <p:cNvPr id="127" name="Freeform 126"/>
              <p:cNvSpPr/>
              <p:nvPr/>
            </p:nvSpPr>
            <p:spPr>
              <a:xfrm>
                <a:off x="5559439" y="1527932"/>
                <a:ext cx="145380" cy="358974"/>
              </a:xfrm>
              <a:custGeom>
                <a:avLst/>
                <a:gdLst>
                  <a:gd name="connsiteX0" fmla="*/ 0 w 143838"/>
                  <a:gd name="connsiteY0" fmla="*/ 0 h 369869"/>
                  <a:gd name="connsiteX1" fmla="*/ 82193 w 143838"/>
                  <a:gd name="connsiteY1" fmla="*/ 41096 h 369869"/>
                  <a:gd name="connsiteX2" fmla="*/ 113015 w 143838"/>
                  <a:gd name="connsiteY2" fmla="*/ 92467 h 369869"/>
                  <a:gd name="connsiteX3" fmla="*/ 143838 w 143838"/>
                  <a:gd name="connsiteY3" fmla="*/ 154112 h 369869"/>
                  <a:gd name="connsiteX4" fmla="*/ 143838 w 143838"/>
                  <a:gd name="connsiteY4" fmla="*/ 215757 h 369869"/>
                  <a:gd name="connsiteX5" fmla="*/ 143838 w 143838"/>
                  <a:gd name="connsiteY5" fmla="*/ 246580 h 369869"/>
                  <a:gd name="connsiteX6" fmla="*/ 143838 w 143838"/>
                  <a:gd name="connsiteY6" fmla="*/ 369869 h 369869"/>
                  <a:gd name="connsiteX7" fmla="*/ 10274 w 143838"/>
                  <a:gd name="connsiteY7" fmla="*/ 359595 h 369869"/>
                  <a:gd name="connsiteX8" fmla="*/ 0 w 143838"/>
                  <a:gd name="connsiteY8" fmla="*/ 0 h 369869"/>
                  <a:gd name="connsiteX0" fmla="*/ 0 w 172655"/>
                  <a:gd name="connsiteY0" fmla="*/ 0 h 359595"/>
                  <a:gd name="connsiteX1" fmla="*/ 82193 w 172655"/>
                  <a:gd name="connsiteY1" fmla="*/ 41096 h 359595"/>
                  <a:gd name="connsiteX2" fmla="*/ 113015 w 172655"/>
                  <a:gd name="connsiteY2" fmla="*/ 92467 h 359595"/>
                  <a:gd name="connsiteX3" fmla="*/ 143838 w 172655"/>
                  <a:gd name="connsiteY3" fmla="*/ 154112 h 359595"/>
                  <a:gd name="connsiteX4" fmla="*/ 143838 w 172655"/>
                  <a:gd name="connsiteY4" fmla="*/ 215757 h 359595"/>
                  <a:gd name="connsiteX5" fmla="*/ 143838 w 172655"/>
                  <a:gd name="connsiteY5" fmla="*/ 246580 h 359595"/>
                  <a:gd name="connsiteX6" fmla="*/ 172655 w 172655"/>
                  <a:gd name="connsiteY6" fmla="*/ 359279 h 359595"/>
                  <a:gd name="connsiteX7" fmla="*/ 10274 w 172655"/>
                  <a:gd name="connsiteY7" fmla="*/ 359595 h 359595"/>
                  <a:gd name="connsiteX8" fmla="*/ 0 w 172655"/>
                  <a:gd name="connsiteY8" fmla="*/ 0 h 359595"/>
                  <a:gd name="connsiteX0" fmla="*/ 0 w 153444"/>
                  <a:gd name="connsiteY0" fmla="*/ 0 h 359595"/>
                  <a:gd name="connsiteX1" fmla="*/ 82193 w 153444"/>
                  <a:gd name="connsiteY1" fmla="*/ 41096 h 359595"/>
                  <a:gd name="connsiteX2" fmla="*/ 113015 w 153444"/>
                  <a:gd name="connsiteY2" fmla="*/ 92467 h 359595"/>
                  <a:gd name="connsiteX3" fmla="*/ 143838 w 153444"/>
                  <a:gd name="connsiteY3" fmla="*/ 154112 h 359595"/>
                  <a:gd name="connsiteX4" fmla="*/ 143838 w 153444"/>
                  <a:gd name="connsiteY4" fmla="*/ 215757 h 359595"/>
                  <a:gd name="connsiteX5" fmla="*/ 143838 w 153444"/>
                  <a:gd name="connsiteY5" fmla="*/ 246580 h 359595"/>
                  <a:gd name="connsiteX6" fmla="*/ 153444 w 153444"/>
                  <a:gd name="connsiteY6" fmla="*/ 359279 h 359595"/>
                  <a:gd name="connsiteX7" fmla="*/ 10274 w 153444"/>
                  <a:gd name="connsiteY7" fmla="*/ 359595 h 359595"/>
                  <a:gd name="connsiteX8" fmla="*/ 0 w 153444"/>
                  <a:gd name="connsiteY8" fmla="*/ 0 h 35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44" h="359595">
                    <a:moveTo>
                      <a:pt x="0" y="0"/>
                    </a:moveTo>
                    <a:lnTo>
                      <a:pt x="82193" y="41096"/>
                    </a:lnTo>
                    <a:lnTo>
                      <a:pt x="113015" y="92467"/>
                    </a:lnTo>
                    <a:lnTo>
                      <a:pt x="143838" y="154112"/>
                    </a:lnTo>
                    <a:lnTo>
                      <a:pt x="143838" y="215757"/>
                    </a:lnTo>
                    <a:cubicBezTo>
                      <a:pt x="143838" y="226031"/>
                      <a:pt x="142237" y="222660"/>
                      <a:pt x="143838" y="246580"/>
                    </a:cubicBezTo>
                    <a:cubicBezTo>
                      <a:pt x="145439" y="270500"/>
                      <a:pt x="143838" y="321713"/>
                      <a:pt x="153444" y="359279"/>
                    </a:cubicBezTo>
                    <a:lnTo>
                      <a:pt x="10274" y="359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8273436" y="1665613"/>
              <a:ext cx="418438" cy="112416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8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1656382" y="894313"/>
            <a:ext cx="5751286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604878"/>
                </a:solidFill>
              </a:rPr>
              <a:t>A few facts about </a:t>
            </a:r>
            <a:r>
              <a:rPr lang="en-US" sz="1800" b="1" dirty="0" smtClean="0">
                <a:solidFill>
                  <a:srgbClr val="604878"/>
                </a:solidFill>
              </a:rPr>
              <a:t>disks </a:t>
            </a:r>
            <a:r>
              <a:rPr lang="en-US" sz="1800" b="1" dirty="0">
                <a:solidFill>
                  <a:srgbClr val="604878"/>
                </a:solidFill>
              </a:rPr>
              <a:t>in Azure Virtual </a:t>
            </a:r>
            <a:r>
              <a:rPr lang="en-US" sz="1800" b="1" dirty="0" smtClean="0">
                <a:solidFill>
                  <a:srgbClr val="604878"/>
                </a:solidFill>
              </a:rPr>
              <a:t>Machines:</a:t>
            </a:r>
            <a:endParaRPr lang="en-US" sz="1800" b="1" dirty="0">
              <a:solidFill>
                <a:srgbClr val="604878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Managed and Unmanaged Disks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EFCD4E3B-311D-4841-9AFB-7F2DC737F5DF}"/>
              </a:ext>
            </a:extLst>
          </p:cNvPr>
          <p:cNvGrpSpPr/>
          <p:nvPr/>
        </p:nvGrpSpPr>
        <p:grpSpPr>
          <a:xfrm>
            <a:off x="520109" y="1433074"/>
            <a:ext cx="7856294" cy="3395469"/>
            <a:chOff x="2046232" y="1642726"/>
            <a:chExt cx="8539865" cy="4266812"/>
          </a:xfrm>
        </p:grpSpPr>
        <p:sp>
          <p:nvSpPr>
            <p:cNvPr id="25" name="Round Diagonal Corner Rectangle 5">
              <a:extLst>
                <a:ext uri="{FF2B5EF4-FFF2-40B4-BE49-F238E27FC236}">
                  <a16:creationId xmlns="" xmlns:a16="http://schemas.microsoft.com/office/drawing/2014/main" id="{1D0DE450-ADE2-47D4-9C11-D6301B9BCB27}"/>
                </a:ext>
              </a:extLst>
            </p:cNvPr>
            <p:cNvSpPr/>
            <p:nvPr/>
          </p:nvSpPr>
          <p:spPr>
            <a:xfrm>
              <a:off x="2991000" y="1909982"/>
              <a:ext cx="6650330" cy="3727114"/>
            </a:xfrm>
            <a:prstGeom prst="round2DiagRect">
              <a:avLst>
                <a:gd name="adj1" fmla="val 0"/>
                <a:gd name="adj2" fmla="val 17089"/>
              </a:avLst>
            </a:prstGeom>
            <a:ln w="28575">
              <a:solidFill>
                <a:srgbClr val="7030A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Straight Connector 25">
              <a:extLst>
                <a:ext uri="{FF2B5EF4-FFF2-40B4-BE49-F238E27FC236}">
                  <a16:creationId xmlns="" xmlns:a16="http://schemas.microsoft.com/office/drawing/2014/main" id="{A1C778D7-F5DD-4800-AB7F-886FA0B4FC3F}"/>
                </a:ext>
              </a:extLst>
            </p:cNvPr>
            <p:cNvSpPr/>
            <p:nvPr/>
          </p:nvSpPr>
          <p:spPr>
            <a:xfrm>
              <a:off x="6316165" y="2273692"/>
              <a:ext cx="886" cy="281770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7">
              <a:extLst>
                <a:ext uri="{FF2B5EF4-FFF2-40B4-BE49-F238E27FC236}">
                  <a16:creationId xmlns="" xmlns:a16="http://schemas.microsoft.com/office/drawing/2014/main" id="{D79E11F7-76C4-41F6-88CC-58613DFF2E82}"/>
                </a:ext>
              </a:extLst>
            </p:cNvPr>
            <p:cNvSpPr/>
            <p:nvPr/>
          </p:nvSpPr>
          <p:spPr>
            <a:xfrm>
              <a:off x="3212678" y="2256312"/>
              <a:ext cx="2881809" cy="3034453"/>
            </a:xfrm>
            <a:custGeom>
              <a:avLst/>
              <a:gdLst>
                <a:gd name="connsiteX0" fmla="*/ 0 w 2881809"/>
                <a:gd name="connsiteY0" fmla="*/ 0 h 3034453"/>
                <a:gd name="connsiteX1" fmla="*/ 2881809 w 2881809"/>
                <a:gd name="connsiteY1" fmla="*/ 0 h 3034453"/>
                <a:gd name="connsiteX2" fmla="*/ 2881809 w 2881809"/>
                <a:gd name="connsiteY2" fmla="*/ 3034453 h 3034453"/>
                <a:gd name="connsiteX3" fmla="*/ 0 w 2881809"/>
                <a:gd name="connsiteY3" fmla="*/ 3034453 h 3034453"/>
                <a:gd name="connsiteX4" fmla="*/ 0 w 2881809"/>
                <a:gd name="connsiteY4" fmla="*/ 0 h 303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809" h="3034453">
                  <a:moveTo>
                    <a:pt x="0" y="0"/>
                  </a:moveTo>
                  <a:lnTo>
                    <a:pt x="2881809" y="0"/>
                  </a:lnTo>
                  <a:lnTo>
                    <a:pt x="2881809" y="3034453"/>
                  </a:lnTo>
                  <a:lnTo>
                    <a:pt x="0" y="303445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578" tIns="48578" rIns="48578" bIns="48578" numCol="1" spcCol="1270" anchor="t" anchorCtr="0">
              <a:noAutofit/>
            </a:bodyPr>
            <a:lstStyle/>
            <a:p>
              <a:pPr marL="214313" indent="-214313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200" dirty="0">
                  <a:latin typeface="Raleway"/>
                </a:rPr>
                <a:t>You must create Azure </a:t>
              </a:r>
              <a:r>
                <a:rPr lang="en-US" sz="1200" dirty="0" smtClean="0">
                  <a:latin typeface="Raleway"/>
                </a:rPr>
                <a:t>storage </a:t>
              </a:r>
              <a:r>
                <a:rPr lang="en-US" sz="1200" dirty="0">
                  <a:latin typeface="Raleway"/>
                </a:rPr>
                <a:t>accounts where </a:t>
              </a:r>
              <a:r>
                <a:rPr lang="en-US" sz="1200" dirty="0" smtClean="0">
                  <a:latin typeface="Raleway"/>
                </a:rPr>
                <a:t>these unmanaged </a:t>
              </a:r>
              <a:r>
                <a:rPr lang="en-US" sz="1200" dirty="0">
                  <a:latin typeface="Raleway"/>
                </a:rPr>
                <a:t>Azure VM disks will reside</a:t>
              </a:r>
            </a:p>
            <a:p>
              <a:pPr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Raleway"/>
              </a:endParaRPr>
            </a:p>
            <a:p>
              <a:pPr marL="214313" indent="-214313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200" dirty="0">
                  <a:latin typeface="Raleway"/>
                </a:rPr>
                <a:t>The maximum number of Azure </a:t>
              </a:r>
              <a:r>
                <a:rPr lang="en-US" sz="1200" dirty="0" smtClean="0">
                  <a:latin typeface="Raleway"/>
                </a:rPr>
                <a:t>storage </a:t>
              </a:r>
              <a:r>
                <a:rPr lang="en-US" sz="1200" dirty="0">
                  <a:latin typeface="Raleway"/>
                </a:rPr>
                <a:t>accounts per region is limited to 200</a:t>
              </a:r>
            </a:p>
            <a:p>
              <a:pPr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Raleway"/>
              </a:endParaRPr>
            </a:p>
            <a:p>
              <a:pPr marL="214313" indent="-214313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200" dirty="0">
                  <a:latin typeface="Raleway"/>
                </a:rPr>
                <a:t>When using </a:t>
              </a:r>
              <a:r>
                <a:rPr lang="en-US" sz="1200" dirty="0" smtClean="0">
                  <a:latin typeface="Raleway"/>
                </a:rPr>
                <a:t>a </a:t>
              </a:r>
              <a:r>
                <a:rPr lang="en-US" sz="1200" dirty="0">
                  <a:latin typeface="Raleway"/>
                </a:rPr>
                <a:t>s</a:t>
              </a:r>
              <a:r>
                <a:rPr lang="en-US" sz="1200" dirty="0" smtClean="0">
                  <a:latin typeface="Raleway"/>
                </a:rPr>
                <a:t>tandard </a:t>
              </a:r>
              <a:r>
                <a:rPr lang="en-US" sz="1200" dirty="0">
                  <a:latin typeface="Raleway"/>
                </a:rPr>
                <a:t>storage with unmanaged disks, you pay only for the space you use</a:t>
              </a:r>
            </a:p>
          </p:txBody>
        </p:sp>
        <p:sp>
          <p:nvSpPr>
            <p:cNvPr id="28" name="Freeform 8">
              <a:extLst>
                <a:ext uri="{FF2B5EF4-FFF2-40B4-BE49-F238E27FC236}">
                  <a16:creationId xmlns="" xmlns:a16="http://schemas.microsoft.com/office/drawing/2014/main" id="{31596644-1518-46D1-A7E7-064FECF85956}"/>
                </a:ext>
              </a:extLst>
            </p:cNvPr>
            <p:cNvSpPr/>
            <p:nvPr/>
          </p:nvSpPr>
          <p:spPr>
            <a:xfrm>
              <a:off x="6538285" y="2256311"/>
              <a:ext cx="2881809" cy="3034453"/>
            </a:xfrm>
            <a:custGeom>
              <a:avLst/>
              <a:gdLst>
                <a:gd name="connsiteX0" fmla="*/ 0 w 2881809"/>
                <a:gd name="connsiteY0" fmla="*/ 0 h 3034453"/>
                <a:gd name="connsiteX1" fmla="*/ 2881809 w 2881809"/>
                <a:gd name="connsiteY1" fmla="*/ 0 h 3034453"/>
                <a:gd name="connsiteX2" fmla="*/ 2881809 w 2881809"/>
                <a:gd name="connsiteY2" fmla="*/ 3034453 h 3034453"/>
                <a:gd name="connsiteX3" fmla="*/ 0 w 2881809"/>
                <a:gd name="connsiteY3" fmla="*/ 3034453 h 3034453"/>
                <a:gd name="connsiteX4" fmla="*/ 0 w 2881809"/>
                <a:gd name="connsiteY4" fmla="*/ 0 h 303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809" h="3034453">
                  <a:moveTo>
                    <a:pt x="0" y="0"/>
                  </a:moveTo>
                  <a:lnTo>
                    <a:pt x="2881809" y="0"/>
                  </a:lnTo>
                  <a:lnTo>
                    <a:pt x="2881809" y="3034453"/>
                  </a:lnTo>
                  <a:lnTo>
                    <a:pt x="0" y="303445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578" tIns="48578" rIns="48578" bIns="48578" numCol="1" spcCol="1270" anchor="t" anchorCtr="0">
              <a:noAutofit/>
            </a:bodyPr>
            <a:lstStyle/>
            <a:p>
              <a:pPr marL="214313" indent="-214313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200" dirty="0">
                  <a:latin typeface="Raleway"/>
                </a:rPr>
                <a:t>Azure platform controls the placement of managed VM disk files</a:t>
              </a:r>
            </a:p>
            <a:p>
              <a:pPr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Raleway"/>
              </a:endParaRPr>
            </a:p>
            <a:p>
              <a:pPr marL="214313" indent="-214313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200" dirty="0">
                  <a:latin typeface="Raleway"/>
                </a:rPr>
                <a:t>The limit on the </a:t>
              </a:r>
              <a:r>
                <a:rPr lang="en-US" sz="1200" dirty="0" smtClean="0">
                  <a:latin typeface="Raleway"/>
                </a:rPr>
                <a:t>number </a:t>
              </a:r>
              <a:r>
                <a:rPr lang="en-US" sz="1200" dirty="0">
                  <a:latin typeface="Raleway"/>
                </a:rPr>
                <a:t>of </a:t>
              </a:r>
              <a:r>
                <a:rPr lang="en-US" sz="1200" dirty="0" smtClean="0">
                  <a:latin typeface="Raleway"/>
                </a:rPr>
                <a:t>storage </a:t>
              </a:r>
              <a:r>
                <a:rPr lang="en-US" sz="1200" dirty="0">
                  <a:latin typeface="Raleway"/>
                </a:rPr>
                <a:t>accounts no longer </a:t>
              </a:r>
              <a:r>
                <a:rPr lang="en-US" sz="1200" dirty="0" smtClean="0">
                  <a:latin typeface="Raleway"/>
                </a:rPr>
                <a:t>applies. Although, there </a:t>
              </a:r>
              <a:r>
                <a:rPr lang="en-US" sz="1200" dirty="0">
                  <a:latin typeface="Raleway"/>
                </a:rPr>
                <a:t>is a limit of 10,000 managed disks per </a:t>
              </a:r>
              <a:r>
                <a:rPr lang="en-US" sz="1200" dirty="0" smtClean="0">
                  <a:latin typeface="Raleway"/>
                </a:rPr>
                <a:t>region.</a:t>
              </a:r>
              <a:endParaRPr lang="en-US" sz="1200" dirty="0">
                <a:latin typeface="Raleway"/>
              </a:endParaRPr>
            </a:p>
            <a:p>
              <a:pPr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Raleway"/>
              </a:endParaRPr>
            </a:p>
            <a:p>
              <a:pPr marL="214313" indent="-214313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200" dirty="0">
                  <a:latin typeface="Raleway"/>
                </a:rPr>
                <a:t>With managed disks, you pay for the full capacity of a disk, regardless of the disk space that is in use</a:t>
              </a:r>
            </a:p>
          </p:txBody>
        </p:sp>
        <p:sp>
          <p:nvSpPr>
            <p:cNvPr id="29" name="Freeform 9">
              <a:extLst>
                <a:ext uri="{FF2B5EF4-FFF2-40B4-BE49-F238E27FC236}">
                  <a16:creationId xmlns="" xmlns:a16="http://schemas.microsoft.com/office/drawing/2014/main" id="{B4706B85-01AB-4417-8AF0-B298C010007F}"/>
                </a:ext>
              </a:extLst>
            </p:cNvPr>
            <p:cNvSpPr/>
            <p:nvPr/>
          </p:nvSpPr>
          <p:spPr>
            <a:xfrm rot="16200000">
              <a:off x="1062014" y="2626944"/>
              <a:ext cx="2749588" cy="781151"/>
            </a:xfrm>
            <a:custGeom>
              <a:avLst/>
              <a:gdLst>
                <a:gd name="connsiteX0" fmla="*/ 0 w 3901440"/>
                <a:gd name="connsiteY0" fmla="*/ 278039 h 1108388"/>
                <a:gd name="connsiteX1" fmla="*/ 3229092 w 3901440"/>
                <a:gd name="connsiteY1" fmla="*/ 278039 h 1108388"/>
                <a:gd name="connsiteX2" fmla="*/ 3229092 w 3901440"/>
                <a:gd name="connsiteY2" fmla="*/ 0 h 1108388"/>
                <a:gd name="connsiteX3" fmla="*/ 3901440 w 3901440"/>
                <a:gd name="connsiteY3" fmla="*/ 554194 h 1108388"/>
                <a:gd name="connsiteX4" fmla="*/ 3229092 w 3901440"/>
                <a:gd name="connsiteY4" fmla="*/ 1108388 h 1108388"/>
                <a:gd name="connsiteX5" fmla="*/ 3229092 w 3901440"/>
                <a:gd name="connsiteY5" fmla="*/ 830349 h 1108388"/>
                <a:gd name="connsiteX6" fmla="*/ 0 w 3901440"/>
                <a:gd name="connsiteY6" fmla="*/ 830349 h 1108388"/>
                <a:gd name="connsiteX7" fmla="*/ 0 w 3901440"/>
                <a:gd name="connsiteY7" fmla="*/ 278039 h 110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1440" h="1108388">
                  <a:moveTo>
                    <a:pt x="0" y="278039"/>
                  </a:moveTo>
                  <a:lnTo>
                    <a:pt x="3229092" y="278039"/>
                  </a:lnTo>
                  <a:lnTo>
                    <a:pt x="3229092" y="0"/>
                  </a:lnTo>
                  <a:lnTo>
                    <a:pt x="3901440" y="554194"/>
                  </a:lnTo>
                  <a:lnTo>
                    <a:pt x="3229092" y="1108388"/>
                  </a:lnTo>
                  <a:lnTo>
                    <a:pt x="3229092" y="830349"/>
                  </a:lnTo>
                  <a:lnTo>
                    <a:pt x="0" y="830349"/>
                  </a:lnTo>
                  <a:lnTo>
                    <a:pt x="0" y="278039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437" tIns="279966" rIns="322711" bIns="279967" numCol="1" spcCol="1270" anchor="ctr" anchorCtr="0">
              <a:noAutofit/>
            </a:bodyPr>
            <a:lstStyle/>
            <a:p>
              <a:pPr algn="r" defTabSz="8334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Raleway"/>
                </a:rPr>
                <a:t>Unmanaged Disks</a:t>
              </a:r>
              <a:endParaRPr lang="en-US" sz="1600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="" xmlns:a16="http://schemas.microsoft.com/office/drawing/2014/main" id="{9F684645-E505-4022-BC0C-98A7148E9333}"/>
                </a:ext>
              </a:extLst>
            </p:cNvPr>
            <p:cNvSpPr/>
            <p:nvPr/>
          </p:nvSpPr>
          <p:spPr>
            <a:xfrm rot="5400000">
              <a:off x="8820730" y="4144170"/>
              <a:ext cx="2749586" cy="781149"/>
            </a:xfrm>
            <a:custGeom>
              <a:avLst/>
              <a:gdLst>
                <a:gd name="connsiteX0" fmla="*/ 0 w 3901440"/>
                <a:gd name="connsiteY0" fmla="*/ 278039 h 1108388"/>
                <a:gd name="connsiteX1" fmla="*/ 3229092 w 3901440"/>
                <a:gd name="connsiteY1" fmla="*/ 278039 h 1108388"/>
                <a:gd name="connsiteX2" fmla="*/ 3229092 w 3901440"/>
                <a:gd name="connsiteY2" fmla="*/ 0 h 1108388"/>
                <a:gd name="connsiteX3" fmla="*/ 3901440 w 3901440"/>
                <a:gd name="connsiteY3" fmla="*/ 554194 h 1108388"/>
                <a:gd name="connsiteX4" fmla="*/ 3229092 w 3901440"/>
                <a:gd name="connsiteY4" fmla="*/ 1108388 h 1108388"/>
                <a:gd name="connsiteX5" fmla="*/ 3229092 w 3901440"/>
                <a:gd name="connsiteY5" fmla="*/ 830349 h 1108388"/>
                <a:gd name="connsiteX6" fmla="*/ 0 w 3901440"/>
                <a:gd name="connsiteY6" fmla="*/ 830349 h 1108388"/>
                <a:gd name="connsiteX7" fmla="*/ 0 w 3901440"/>
                <a:gd name="connsiteY7" fmla="*/ 278039 h 110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1440" h="1108388">
                  <a:moveTo>
                    <a:pt x="0" y="278039"/>
                  </a:moveTo>
                  <a:lnTo>
                    <a:pt x="3229092" y="278039"/>
                  </a:lnTo>
                  <a:lnTo>
                    <a:pt x="3229092" y="0"/>
                  </a:lnTo>
                  <a:lnTo>
                    <a:pt x="3901440" y="554194"/>
                  </a:lnTo>
                  <a:lnTo>
                    <a:pt x="3229092" y="1108388"/>
                  </a:lnTo>
                  <a:lnTo>
                    <a:pt x="3229092" y="830349"/>
                  </a:lnTo>
                  <a:lnTo>
                    <a:pt x="0" y="830349"/>
                  </a:lnTo>
                  <a:lnTo>
                    <a:pt x="0" y="278039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438" tIns="279966" rIns="322710" bIns="279967" numCol="1" spcCol="1270" anchor="ctr" anchorCtr="0">
              <a:noAutofit/>
            </a:bodyPr>
            <a:lstStyle/>
            <a:p>
              <a:pPr algn="r" defTabSz="8334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Raleway"/>
                </a:rPr>
                <a:t>Managed Disk</a:t>
              </a:r>
              <a:endParaRPr lang="en-US" sz="1600" dirty="0">
                <a:solidFill>
                  <a:schemeClr val="bg1"/>
                </a:solidFill>
                <a:latin typeface="Raleway"/>
              </a:endParaRPr>
            </a:p>
          </p:txBody>
        </p:sp>
      </p:grpSp>
      <p:sp>
        <p:nvSpPr>
          <p:cNvPr id="31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2396122" y="904438"/>
            <a:ext cx="3953308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604878"/>
                </a:solidFill>
              </a:rPr>
              <a:t>Difference </a:t>
            </a:r>
            <a:r>
              <a:rPr lang="en-US" sz="1800" b="1" dirty="0" smtClean="0">
                <a:solidFill>
                  <a:srgbClr val="604878"/>
                </a:solidFill>
              </a:rPr>
              <a:t>Between Unmanaged </a:t>
            </a:r>
            <a:r>
              <a:rPr lang="en-US" sz="1800" b="1" dirty="0">
                <a:solidFill>
                  <a:srgbClr val="604878"/>
                </a:solidFill>
              </a:rPr>
              <a:t>and </a:t>
            </a:r>
            <a:r>
              <a:rPr lang="en-US" sz="1800" b="1" dirty="0" smtClean="0">
                <a:solidFill>
                  <a:srgbClr val="604878"/>
                </a:solidFill>
              </a:rPr>
              <a:t>Managed Disks</a:t>
            </a:r>
            <a:endParaRPr lang="en-US" sz="1800" b="1" dirty="0">
              <a:solidFill>
                <a:srgbClr val="604878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/>
              <a:t>Azure VMs and Network Interfaces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6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VMs and Network Interfaces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1389253" y="1993836"/>
            <a:ext cx="6747879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</a:rPr>
              <a:t>Alternatively, users can also choose to create network interfaces with custom </a:t>
            </a:r>
            <a:r>
              <a:rPr lang="en-US" sz="1200" b="1" dirty="0" smtClean="0">
                <a:solidFill>
                  <a:schemeClr val="tx1"/>
                </a:solidFill>
              </a:rPr>
              <a:t>settings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01007" y="1131053"/>
            <a:ext cx="6936126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 network interface enables an Azure </a:t>
            </a:r>
            <a:r>
              <a:rPr lang="en-US" dirty="0" smtClean="0">
                <a:solidFill>
                  <a:prstClr val="black"/>
                </a:solidFill>
              </a:rPr>
              <a:t>virtual machine </a:t>
            </a:r>
            <a:r>
              <a:rPr lang="en-US" dirty="0">
                <a:solidFill>
                  <a:prstClr val="black"/>
                </a:solidFill>
              </a:rPr>
              <a:t>to communicate with </a:t>
            </a:r>
            <a:r>
              <a:rPr lang="en-US" dirty="0" smtClean="0">
                <a:solidFill>
                  <a:prstClr val="black"/>
                </a:solidFill>
              </a:rPr>
              <a:t>the Internet</a:t>
            </a:r>
            <a:r>
              <a:rPr lang="en-US" dirty="0">
                <a:solidFill>
                  <a:prstClr val="black"/>
                </a:solidFill>
              </a:rPr>
              <a:t>, Azure cloud, and on-premise resources. </a:t>
            </a:r>
            <a:r>
              <a:rPr lang="en-US" dirty="0" smtClean="0">
                <a:solidFill>
                  <a:prstClr val="black"/>
                </a:solidFill>
              </a:rPr>
              <a:t>When you create </a:t>
            </a:r>
            <a:r>
              <a:rPr lang="en-US" dirty="0">
                <a:solidFill>
                  <a:prstClr val="black"/>
                </a:solidFill>
              </a:rPr>
              <a:t>a virtual machine using </a:t>
            </a:r>
            <a:r>
              <a:rPr lang="en-US" dirty="0" smtClean="0">
                <a:solidFill>
                  <a:prstClr val="black"/>
                </a:solidFill>
              </a:rPr>
              <a:t>Azure Portal</a:t>
            </a:r>
            <a:r>
              <a:rPr lang="en-US" dirty="0">
                <a:solidFill>
                  <a:prstClr val="black"/>
                </a:solidFill>
              </a:rPr>
              <a:t>, the portal creates one network interface with default </a:t>
            </a:r>
            <a:r>
              <a:rPr lang="en-US" dirty="0" smtClean="0">
                <a:solidFill>
                  <a:prstClr val="black"/>
                </a:solidFill>
              </a:rPr>
              <a:t>settings for you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20902" y="2699067"/>
            <a:ext cx="4541178" cy="21142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VM must have at least one network </a:t>
            </a:r>
            <a:r>
              <a:rPr lang="en-US" dirty="0" smtClean="0">
                <a:solidFill>
                  <a:schemeClr val="tx1"/>
                </a:solidFill>
              </a:rPr>
              <a:t>interface </a:t>
            </a:r>
            <a:r>
              <a:rPr lang="en-US" dirty="0">
                <a:solidFill>
                  <a:schemeClr val="tx1"/>
                </a:solidFill>
              </a:rPr>
              <a:t>but can have more than one, depending on the size of the VM you </a:t>
            </a:r>
            <a:r>
              <a:rPr lang="en-US" dirty="0" smtClean="0">
                <a:solidFill>
                  <a:schemeClr val="tx1"/>
                </a:solidFill>
              </a:rPr>
              <a:t>create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network interface attached to a VM must exist in the same location and subscription as the </a:t>
            </a:r>
            <a:r>
              <a:rPr lang="en-US" dirty="0" smtClean="0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network interface can exist </a:t>
            </a:r>
            <a:r>
              <a:rPr lang="en-US" dirty="0" smtClean="0">
                <a:solidFill>
                  <a:schemeClr val="tx1"/>
                </a:solidFill>
              </a:rPr>
              <a:t>either 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same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 smtClean="0">
                <a:solidFill>
                  <a:schemeClr val="tx1"/>
                </a:solidFill>
              </a:rPr>
              <a:t>in a different </a:t>
            </a:r>
            <a:r>
              <a:rPr lang="en-US" dirty="0">
                <a:solidFill>
                  <a:schemeClr val="tx1"/>
                </a:solidFill>
              </a:rPr>
              <a:t>resource </a:t>
            </a:r>
            <a:r>
              <a:rPr lang="en-US" dirty="0" smtClean="0">
                <a:solidFill>
                  <a:schemeClr val="tx1"/>
                </a:solidFill>
              </a:rPr>
              <a:t>group </a:t>
            </a:r>
            <a:r>
              <a:rPr lang="en-US" dirty="0">
                <a:solidFill>
                  <a:schemeClr val="tx1"/>
                </a:solidFill>
              </a:rPr>
              <a:t>than the virtual </a:t>
            </a:r>
            <a:r>
              <a:rPr lang="en-US" dirty="0" smtClean="0">
                <a:solidFill>
                  <a:schemeClr val="tx1"/>
                </a:solidFill>
              </a:rPr>
              <a:t>machine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Hands-on</a:t>
            </a:r>
            <a:r>
              <a:rPr lang="en-US" dirty="0"/>
              <a:t>: </a:t>
            </a:r>
            <a:r>
              <a:rPr lang="en-US" dirty="0" smtClean="0"/>
              <a:t>Creating </a:t>
            </a:r>
            <a:r>
              <a:rPr lang="en-US" dirty="0"/>
              <a:t>and </a:t>
            </a:r>
            <a:r>
              <a:rPr lang="en-US" dirty="0" smtClean="0"/>
              <a:t>Configuring </a:t>
            </a:r>
            <a:r>
              <a:rPr lang="en-US" dirty="0"/>
              <a:t>an Azure Virtual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/>
              <a:t>What are Azure VM Scale Sets?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4676" y="630271"/>
            <a:ext cx="2701651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="" xmlns:a16="http://schemas.microsoft.com/office/drawing/2014/main" id="{CD5C7E35-0C67-442C-90E6-DDEC69D650A8}"/>
              </a:ext>
            </a:extLst>
          </p:cNvPr>
          <p:cNvSpPr/>
          <p:nvPr/>
        </p:nvSpPr>
        <p:spPr>
          <a:xfrm>
            <a:off x="962168" y="1851286"/>
            <a:ext cx="974704" cy="882502"/>
          </a:xfrm>
          <a:prstGeom prst="hexagon">
            <a:avLst/>
          </a:prstGeom>
          <a:solidFill>
            <a:srgbClr val="F6AB36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44DC7152-4690-4015-98B2-F67B3182B554}"/>
              </a:ext>
            </a:extLst>
          </p:cNvPr>
          <p:cNvSpPr/>
          <p:nvPr/>
        </p:nvSpPr>
        <p:spPr>
          <a:xfrm>
            <a:off x="1993526" y="1851286"/>
            <a:ext cx="974704" cy="882502"/>
          </a:xfrm>
          <a:prstGeom prst="hexagon">
            <a:avLst/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4BE75ACC-4BF9-423B-B83B-E237036C6095}"/>
              </a:ext>
            </a:extLst>
          </p:cNvPr>
          <p:cNvSpPr/>
          <p:nvPr/>
        </p:nvSpPr>
        <p:spPr>
          <a:xfrm>
            <a:off x="3024884" y="1851286"/>
            <a:ext cx="974704" cy="882502"/>
          </a:xfrm>
          <a:prstGeom prst="hexagon">
            <a:avLst/>
          </a:prstGeom>
          <a:solidFill>
            <a:srgbClr val="C13018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C492DB71-FD38-49A7-8D34-B9ED14CB6F48}"/>
              </a:ext>
            </a:extLst>
          </p:cNvPr>
          <p:cNvSpPr/>
          <p:nvPr/>
        </p:nvSpPr>
        <p:spPr>
          <a:xfrm>
            <a:off x="4056242" y="1851286"/>
            <a:ext cx="974704" cy="882502"/>
          </a:xfrm>
          <a:prstGeom prst="hexagon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Hexagon 11">
            <a:extLst>
              <a:ext uri="{FF2B5EF4-FFF2-40B4-BE49-F238E27FC236}">
                <a16:creationId xmlns="" xmlns:a16="http://schemas.microsoft.com/office/drawing/2014/main" id="{B920417A-5500-42AE-A3CC-83E23D963392}"/>
              </a:ext>
            </a:extLst>
          </p:cNvPr>
          <p:cNvSpPr/>
          <p:nvPr/>
        </p:nvSpPr>
        <p:spPr>
          <a:xfrm>
            <a:off x="5087600" y="1851286"/>
            <a:ext cx="974704" cy="882502"/>
          </a:xfrm>
          <a:prstGeom prst="hexagon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Hexagon 12">
            <a:extLst>
              <a:ext uri="{FF2B5EF4-FFF2-40B4-BE49-F238E27FC236}">
                <a16:creationId xmlns="" xmlns:a16="http://schemas.microsoft.com/office/drawing/2014/main" id="{AFD78F05-DBEA-408A-A748-3179B2B33DD7}"/>
              </a:ext>
            </a:extLst>
          </p:cNvPr>
          <p:cNvSpPr/>
          <p:nvPr/>
        </p:nvSpPr>
        <p:spPr>
          <a:xfrm>
            <a:off x="6118958" y="1851286"/>
            <a:ext cx="974704" cy="882502"/>
          </a:xfrm>
          <a:prstGeom prst="hexagon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Hexagon 13">
            <a:extLst>
              <a:ext uri="{FF2B5EF4-FFF2-40B4-BE49-F238E27FC236}">
                <a16:creationId xmlns="" xmlns:a16="http://schemas.microsoft.com/office/drawing/2014/main" id="{2335A9D5-9684-4639-9883-5C57A521DE43}"/>
              </a:ext>
            </a:extLst>
          </p:cNvPr>
          <p:cNvSpPr/>
          <p:nvPr/>
        </p:nvSpPr>
        <p:spPr>
          <a:xfrm>
            <a:off x="1173074" y="2042241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rgbClr val="F6AB3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FA0D4FA6-8090-4316-AA00-5198FA46DAD8}"/>
              </a:ext>
            </a:extLst>
          </p:cNvPr>
          <p:cNvSpPr/>
          <p:nvPr/>
        </p:nvSpPr>
        <p:spPr>
          <a:xfrm>
            <a:off x="2204432" y="2042241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7F58835F-1A20-4682-9C99-FE795ECA114B}"/>
              </a:ext>
            </a:extLst>
          </p:cNvPr>
          <p:cNvSpPr/>
          <p:nvPr/>
        </p:nvSpPr>
        <p:spPr>
          <a:xfrm>
            <a:off x="3235790" y="2042241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="" xmlns:a16="http://schemas.microsoft.com/office/drawing/2014/main" id="{5653C6A8-4B02-4BA2-ADEB-F3EA343418A4}"/>
              </a:ext>
            </a:extLst>
          </p:cNvPr>
          <p:cNvSpPr/>
          <p:nvPr/>
        </p:nvSpPr>
        <p:spPr>
          <a:xfrm>
            <a:off x="4267148" y="2042241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A1920297-2B87-49CC-9018-C3D03BDE581D}"/>
              </a:ext>
            </a:extLst>
          </p:cNvPr>
          <p:cNvSpPr/>
          <p:nvPr/>
        </p:nvSpPr>
        <p:spPr>
          <a:xfrm>
            <a:off x="5298506" y="2042241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="" xmlns:a16="http://schemas.microsoft.com/office/drawing/2014/main" id="{9FD9852B-8179-4C28-88FC-0C78A8FCACB4}"/>
              </a:ext>
            </a:extLst>
          </p:cNvPr>
          <p:cNvSpPr/>
          <p:nvPr/>
        </p:nvSpPr>
        <p:spPr>
          <a:xfrm>
            <a:off x="6329864" y="2042241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6FE9E82-AC3D-4AB9-A8AE-176DFF1853E2}"/>
              </a:ext>
            </a:extLst>
          </p:cNvPr>
          <p:cNvCxnSpPr/>
          <p:nvPr/>
        </p:nvCxnSpPr>
        <p:spPr>
          <a:xfrm>
            <a:off x="2480878" y="2733788"/>
            <a:ext cx="0" cy="659217"/>
          </a:xfrm>
          <a:prstGeom prst="straightConnector1">
            <a:avLst/>
          </a:prstGeom>
          <a:ln>
            <a:solidFill>
              <a:srgbClr val="9B7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8D1EAC0-6D19-4C5E-9CE0-18F7F404BCED}"/>
              </a:ext>
            </a:extLst>
          </p:cNvPr>
          <p:cNvCxnSpPr/>
          <p:nvPr/>
        </p:nvCxnSpPr>
        <p:spPr>
          <a:xfrm>
            <a:off x="1449520" y="2733788"/>
            <a:ext cx="0" cy="1254642"/>
          </a:xfrm>
          <a:prstGeom prst="straightConnector1">
            <a:avLst/>
          </a:prstGeom>
          <a:ln>
            <a:solidFill>
              <a:srgbClr val="F6A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7A7192EB-5B83-41E4-9D6D-3260CCE63472}"/>
              </a:ext>
            </a:extLst>
          </p:cNvPr>
          <p:cNvCxnSpPr/>
          <p:nvPr/>
        </p:nvCxnSpPr>
        <p:spPr>
          <a:xfrm>
            <a:off x="4543594" y="2733788"/>
            <a:ext cx="0" cy="6592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F40EF6C9-27EF-44BE-BC52-AE430DC72390}"/>
              </a:ext>
            </a:extLst>
          </p:cNvPr>
          <p:cNvCxnSpPr/>
          <p:nvPr/>
        </p:nvCxnSpPr>
        <p:spPr>
          <a:xfrm>
            <a:off x="3512236" y="2733788"/>
            <a:ext cx="0" cy="1254642"/>
          </a:xfrm>
          <a:prstGeom prst="straightConnector1">
            <a:avLst/>
          </a:prstGeom>
          <a:ln>
            <a:solidFill>
              <a:srgbClr val="C130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0A5406E-9D91-4D53-BD9B-9E918F56AFD1}"/>
              </a:ext>
            </a:extLst>
          </p:cNvPr>
          <p:cNvCxnSpPr/>
          <p:nvPr/>
        </p:nvCxnSpPr>
        <p:spPr>
          <a:xfrm>
            <a:off x="6606310" y="2733788"/>
            <a:ext cx="0" cy="6592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83BB230-2A10-4BFD-AFB9-D1DEAFB73D19}"/>
              </a:ext>
            </a:extLst>
          </p:cNvPr>
          <p:cNvCxnSpPr/>
          <p:nvPr/>
        </p:nvCxnSpPr>
        <p:spPr>
          <a:xfrm>
            <a:off x="5574952" y="2733788"/>
            <a:ext cx="0" cy="12546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>
            <a:extLst>
              <a:ext uri="{FF2B5EF4-FFF2-40B4-BE49-F238E27FC236}">
                <a16:creationId xmlns="" xmlns:a16="http://schemas.microsoft.com/office/drawing/2014/main" id="{A3930384-8FB4-499A-AF0D-CEEA84F1F5C4}"/>
              </a:ext>
            </a:extLst>
          </p:cNvPr>
          <p:cNvSpPr/>
          <p:nvPr/>
        </p:nvSpPr>
        <p:spPr>
          <a:xfrm>
            <a:off x="7152063" y="1851286"/>
            <a:ext cx="974704" cy="88250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Hexagon 29">
            <a:extLst>
              <a:ext uri="{FF2B5EF4-FFF2-40B4-BE49-F238E27FC236}">
                <a16:creationId xmlns="" xmlns:a16="http://schemas.microsoft.com/office/drawing/2014/main" id="{D166FC62-9CD7-4015-955C-BBDF41D9A31A}"/>
              </a:ext>
            </a:extLst>
          </p:cNvPr>
          <p:cNvSpPr/>
          <p:nvPr/>
        </p:nvSpPr>
        <p:spPr>
          <a:xfrm>
            <a:off x="7362969" y="2042241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194EBA9B-4A86-4996-80DE-57237295B0C4}"/>
              </a:ext>
            </a:extLst>
          </p:cNvPr>
          <p:cNvCxnSpPr/>
          <p:nvPr/>
        </p:nvCxnSpPr>
        <p:spPr>
          <a:xfrm>
            <a:off x="7639415" y="2733788"/>
            <a:ext cx="0" cy="1254642"/>
          </a:xfrm>
          <a:prstGeom prst="straightConnector1">
            <a:avLst/>
          </a:prstGeom>
          <a:ln>
            <a:solidFill>
              <a:srgbClr val="3C3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743A7517-6F21-429A-844A-937F6C8F2FFF}"/>
              </a:ext>
            </a:extLst>
          </p:cNvPr>
          <p:cNvSpPr/>
          <p:nvPr/>
        </p:nvSpPr>
        <p:spPr>
          <a:xfrm>
            <a:off x="654541" y="3989290"/>
            <a:ext cx="1644068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What are Azure VM Scale Sets?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A08566CD-6D72-4F85-BDDB-47EC2FD4B5C5}"/>
              </a:ext>
            </a:extLst>
          </p:cNvPr>
          <p:cNvSpPr/>
          <p:nvPr/>
        </p:nvSpPr>
        <p:spPr>
          <a:xfrm>
            <a:off x="1671222" y="3420015"/>
            <a:ext cx="1644073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Why Use Virtual </a:t>
            </a:r>
            <a:r>
              <a:rPr lang="en-IN" sz="1200" b="1" dirty="0" smtClean="0">
                <a:solidFill>
                  <a:schemeClr val="tx1"/>
                </a:solidFill>
              </a:rPr>
              <a:t>Machine Scale </a:t>
            </a:r>
            <a:r>
              <a:rPr lang="en-IN" sz="1200" b="1" dirty="0">
                <a:solidFill>
                  <a:schemeClr val="tx1"/>
                </a:solidFill>
              </a:rPr>
              <a:t>Sets?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90AB0797-DE9C-4536-9029-CCBBF32F56AA}"/>
              </a:ext>
            </a:extLst>
          </p:cNvPr>
          <p:cNvSpPr/>
          <p:nvPr/>
        </p:nvSpPr>
        <p:spPr>
          <a:xfrm>
            <a:off x="2704876" y="3989290"/>
            <a:ext cx="1644068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Hands-on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AE3729EE-E0A5-4DED-B961-C1FAC9BD290A}"/>
              </a:ext>
            </a:extLst>
          </p:cNvPr>
          <p:cNvSpPr/>
          <p:nvPr/>
        </p:nvSpPr>
        <p:spPr>
          <a:xfrm>
            <a:off x="3721557" y="3420015"/>
            <a:ext cx="1644073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Automating Deployment in Azure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E78893B9-C5B4-4A66-BAC2-1FC370683186}"/>
              </a:ext>
            </a:extLst>
          </p:cNvPr>
          <p:cNvSpPr/>
          <p:nvPr/>
        </p:nvSpPr>
        <p:spPr>
          <a:xfrm>
            <a:off x="4790602" y="3989290"/>
            <a:ext cx="1644068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ARM Templates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="" xmlns:a16="http://schemas.microsoft.com/office/drawing/2014/main" id="{7CAE4058-4379-4329-9CDA-1C8EACDD7759}"/>
              </a:ext>
            </a:extLst>
          </p:cNvPr>
          <p:cNvSpPr/>
          <p:nvPr/>
        </p:nvSpPr>
        <p:spPr>
          <a:xfrm>
            <a:off x="5807283" y="3420015"/>
            <a:ext cx="1644073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VHD </a:t>
            </a:r>
            <a:r>
              <a:rPr lang="en-IN" sz="1200" b="1" dirty="0" smtClean="0">
                <a:solidFill>
                  <a:schemeClr val="tx1"/>
                </a:solidFill>
              </a:rPr>
              <a:t>Templates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70ED4167-C228-4389-BF6E-01D1A1C0F745}"/>
              </a:ext>
            </a:extLst>
          </p:cNvPr>
          <p:cNvSpPr/>
          <p:nvPr/>
        </p:nvSpPr>
        <p:spPr>
          <a:xfrm>
            <a:off x="6845308" y="3989290"/>
            <a:ext cx="1644068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Hands-on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30" grpId="0" animBg="1"/>
      <p:bldP spid="2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are Azure VM Scale Sets?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1007" y="1048860"/>
            <a:ext cx="6936126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Azure virtual machine scale sets let you create and manage a group of identical, </a:t>
            </a:r>
            <a:r>
              <a:rPr lang="en-US" dirty="0" smtClean="0">
                <a:solidFill>
                  <a:prstClr val="black"/>
                </a:solidFill>
              </a:rPr>
              <a:t>load-balanced </a:t>
            </a:r>
            <a:r>
              <a:rPr lang="en-US" dirty="0">
                <a:solidFill>
                  <a:prstClr val="black"/>
                </a:solidFill>
              </a:rPr>
              <a:t>VMs. The number of VM instances can automatically increase or decrease in response </a:t>
            </a:r>
            <a:r>
              <a:rPr lang="en-US" dirty="0" smtClean="0">
                <a:solidFill>
                  <a:prstClr val="black"/>
                </a:solidFill>
              </a:rPr>
              <a:t>with the </a:t>
            </a:r>
            <a:r>
              <a:rPr lang="en-US" dirty="0">
                <a:solidFill>
                  <a:prstClr val="black"/>
                </a:solidFill>
              </a:rPr>
              <a:t>demand or </a:t>
            </a:r>
            <a:r>
              <a:rPr lang="en-US" dirty="0" smtClean="0">
                <a:solidFill>
                  <a:prstClr val="black"/>
                </a:solidFill>
              </a:rPr>
              <a:t>with a </a:t>
            </a:r>
            <a:r>
              <a:rPr lang="en-US" dirty="0">
                <a:solidFill>
                  <a:prstClr val="black"/>
                </a:solidFill>
              </a:rPr>
              <a:t>defined </a:t>
            </a:r>
            <a:r>
              <a:rPr lang="en-US" dirty="0" smtClean="0">
                <a:solidFill>
                  <a:prstClr val="black"/>
                </a:solidFill>
              </a:rPr>
              <a:t>schedule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1244" y="2220327"/>
            <a:ext cx="3322518" cy="2730149"/>
            <a:chOff x="2841989" y="2181164"/>
            <a:chExt cx="3322518" cy="2730149"/>
          </a:xfrm>
        </p:grpSpPr>
        <p:cxnSp>
          <p:nvCxnSpPr>
            <p:cNvPr id="12" name="Elbow Connector 11"/>
            <p:cNvCxnSpPr>
              <a:stCxn id="16" idx="1"/>
            </p:cNvCxnSpPr>
            <p:nvPr/>
          </p:nvCxnSpPr>
          <p:spPr>
            <a:xfrm rot="10800000" flipH="1" flipV="1">
              <a:off x="2932343" y="2650950"/>
              <a:ext cx="2307489" cy="1705597"/>
            </a:xfrm>
            <a:prstGeom prst="bentConnector3">
              <a:avLst>
                <a:gd name="adj1" fmla="val -5900"/>
              </a:avLst>
            </a:prstGeom>
            <a:ln w="19050">
              <a:solidFill>
                <a:srgbClr val="394D8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932344" y="2255873"/>
              <a:ext cx="924674" cy="790156"/>
              <a:chOff x="5804899" y="3063247"/>
              <a:chExt cx="1189688" cy="101661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804899" y="3063247"/>
                <a:ext cx="1189688" cy="1016618"/>
                <a:chOff x="5825447" y="2766960"/>
                <a:chExt cx="1787704" cy="152763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5825447" y="2766960"/>
                  <a:ext cx="1787704" cy="15276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7705" y="2978864"/>
                  <a:ext cx="1103188" cy="1103188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5356" y="3335250"/>
                <a:ext cx="328774" cy="328774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975577" y="3077353"/>
              <a:ext cx="924674" cy="790156"/>
              <a:chOff x="5804899" y="3063247"/>
              <a:chExt cx="1189688" cy="101661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804899" y="3063247"/>
                <a:ext cx="1189688" cy="1016618"/>
                <a:chOff x="5825447" y="2766960"/>
                <a:chExt cx="1787704" cy="152763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825447" y="2766960"/>
                  <a:ext cx="1787704" cy="15276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7705" y="2978864"/>
                  <a:ext cx="1103188" cy="1103188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5356" y="3335250"/>
                <a:ext cx="328774" cy="328774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5051754" y="2498079"/>
              <a:ext cx="924674" cy="790156"/>
              <a:chOff x="5804899" y="3063247"/>
              <a:chExt cx="1189688" cy="101661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804899" y="3063247"/>
                <a:ext cx="1189688" cy="1016618"/>
                <a:chOff x="5825447" y="2766960"/>
                <a:chExt cx="1787704" cy="1527638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5825447" y="2766960"/>
                  <a:ext cx="1787704" cy="15276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7705" y="2978864"/>
                  <a:ext cx="1103188" cy="1103188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5356" y="3335250"/>
                <a:ext cx="328774" cy="328774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5239833" y="3676330"/>
              <a:ext cx="924674" cy="790156"/>
              <a:chOff x="5804899" y="3063247"/>
              <a:chExt cx="1189688" cy="101661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804899" y="3063247"/>
                <a:ext cx="1189688" cy="1016618"/>
                <a:chOff x="5825447" y="2766960"/>
                <a:chExt cx="1787704" cy="152763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5825447" y="2766960"/>
                  <a:ext cx="1787704" cy="15276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7705" y="2978864"/>
                  <a:ext cx="1103188" cy="1103188"/>
                </a:xfrm>
                <a:prstGeom prst="rect">
                  <a:avLst/>
                </a:prstGeom>
              </p:spPr>
            </p:pic>
          </p:grp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5356" y="3335250"/>
                <a:ext cx="328774" cy="328774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4024757" y="4121157"/>
              <a:ext cx="924674" cy="790156"/>
              <a:chOff x="5804899" y="3063247"/>
              <a:chExt cx="1189688" cy="10166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804899" y="3063247"/>
                <a:ext cx="1189688" cy="1016618"/>
                <a:chOff x="5825447" y="2766960"/>
                <a:chExt cx="1787704" cy="1527638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825447" y="2766960"/>
                  <a:ext cx="1787704" cy="152763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7705" y="2978864"/>
                  <a:ext cx="1103188" cy="1103188"/>
                </a:xfrm>
                <a:prstGeom prst="rect">
                  <a:avLst/>
                </a:prstGeom>
              </p:spPr>
            </p:pic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5356" y="3335250"/>
                <a:ext cx="328774" cy="328774"/>
              </a:xfrm>
              <a:prstGeom prst="rect">
                <a:avLst/>
              </a:prstGeom>
            </p:spPr>
          </p:pic>
        </p:grpSp>
        <p:cxnSp>
          <p:nvCxnSpPr>
            <p:cNvPr id="46" name="Elbow Connector 45"/>
            <p:cNvCxnSpPr>
              <a:stCxn id="16" idx="0"/>
              <a:endCxn id="21" idx="0"/>
            </p:cNvCxnSpPr>
            <p:nvPr/>
          </p:nvCxnSpPr>
          <p:spPr>
            <a:xfrm rot="16200000" flipH="1">
              <a:off x="3505557" y="2144997"/>
              <a:ext cx="821480" cy="1043233"/>
            </a:xfrm>
            <a:prstGeom prst="bentConnector3">
              <a:avLst>
                <a:gd name="adj1" fmla="val -27828"/>
              </a:avLst>
            </a:prstGeom>
            <a:ln w="19050">
              <a:solidFill>
                <a:srgbClr val="394D8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1" idx="3"/>
              <a:endCxn id="34" idx="2"/>
            </p:cNvCxnSpPr>
            <p:nvPr/>
          </p:nvCxnSpPr>
          <p:spPr>
            <a:xfrm flipV="1">
              <a:off x="4900251" y="3288235"/>
              <a:ext cx="613840" cy="184196"/>
            </a:xfrm>
            <a:prstGeom prst="bentConnector2">
              <a:avLst/>
            </a:prstGeom>
            <a:ln w="19050">
              <a:solidFill>
                <a:srgbClr val="394D8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4" idx="0"/>
              <a:endCxn id="39" idx="0"/>
            </p:cNvCxnSpPr>
            <p:nvPr/>
          </p:nvCxnSpPr>
          <p:spPr>
            <a:xfrm rot="16200000" flipH="1">
              <a:off x="5019004" y="2993165"/>
              <a:ext cx="1178251" cy="188079"/>
            </a:xfrm>
            <a:prstGeom prst="bentConnector5">
              <a:avLst>
                <a:gd name="adj1" fmla="val -19402"/>
                <a:gd name="adj2" fmla="val 367365"/>
                <a:gd name="adj3" fmla="val 83531"/>
              </a:avLst>
            </a:prstGeom>
            <a:ln w="19050">
              <a:solidFill>
                <a:srgbClr val="394D8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4" idx="1"/>
              <a:endCxn id="21" idx="2"/>
            </p:cNvCxnSpPr>
            <p:nvPr/>
          </p:nvCxnSpPr>
          <p:spPr>
            <a:xfrm rot="10800000" flipH="1">
              <a:off x="4024756" y="3867509"/>
              <a:ext cx="413157" cy="648726"/>
            </a:xfrm>
            <a:prstGeom prst="bentConnector4">
              <a:avLst>
                <a:gd name="adj1" fmla="val -55330"/>
                <a:gd name="adj2" fmla="val 80450"/>
              </a:avLst>
            </a:prstGeom>
            <a:ln w="19050">
              <a:solidFill>
                <a:srgbClr val="394D8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1" idx="1"/>
              <a:endCxn id="16" idx="2"/>
            </p:cNvCxnSpPr>
            <p:nvPr/>
          </p:nvCxnSpPr>
          <p:spPr>
            <a:xfrm rot="10800000">
              <a:off x="3394681" y="3046029"/>
              <a:ext cx="580896" cy="426402"/>
            </a:xfrm>
            <a:prstGeom prst="bentConnector2">
              <a:avLst/>
            </a:prstGeom>
            <a:ln w="19050">
              <a:solidFill>
                <a:srgbClr val="394D8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360614" y="2181164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384298" y="2991310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383914" y="3871927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482269" y="3287902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482268" y="2393888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5185833" y="4296609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947288" y="4304295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355384" y="3062429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881077" y="3431029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51612" y="4317777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951612" y="4468834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841989" y="2588781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62876" y="3585402"/>
              <a:ext cx="78589" cy="719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/>
              <a:t>Why Use Virtual Scale Sets?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Why Use Virtual Scale Sets?</a:t>
            </a:r>
          </a:p>
        </p:txBody>
      </p:sp>
      <p:sp>
        <p:nvSpPr>
          <p:cNvPr id="92" name="Arc 91">
            <a:extLst>
              <a:ext uri="{FF2B5EF4-FFF2-40B4-BE49-F238E27FC236}">
                <a16:creationId xmlns="" xmlns:a16="http://schemas.microsoft.com/office/drawing/2014/main" id="{F10753E0-EEAC-40BB-B394-04C067401549}"/>
              </a:ext>
            </a:extLst>
          </p:cNvPr>
          <p:cNvSpPr/>
          <p:nvPr/>
        </p:nvSpPr>
        <p:spPr>
          <a:xfrm>
            <a:off x="1621963" y="2181055"/>
            <a:ext cx="1427856" cy="1427856"/>
          </a:xfrm>
          <a:prstGeom prst="arc">
            <a:avLst>
              <a:gd name="adj1" fmla="val 10802931"/>
              <a:gd name="adj2" fmla="val 5806"/>
            </a:avLst>
          </a:prstGeom>
          <a:noFill/>
          <a:ln w="254000" cap="flat" cmpd="sng" algn="ctr">
            <a:solidFill>
              <a:sysClr val="windowText" lastClr="000000">
                <a:alpha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Arc 92">
            <a:extLst>
              <a:ext uri="{FF2B5EF4-FFF2-40B4-BE49-F238E27FC236}">
                <a16:creationId xmlns="" xmlns:a16="http://schemas.microsoft.com/office/drawing/2014/main" id="{1652C72C-2EFA-46A2-BA21-2874D14B469F}"/>
              </a:ext>
            </a:extLst>
          </p:cNvPr>
          <p:cNvSpPr/>
          <p:nvPr/>
        </p:nvSpPr>
        <p:spPr>
          <a:xfrm>
            <a:off x="3049819" y="2181055"/>
            <a:ext cx="1427856" cy="1427856"/>
          </a:xfrm>
          <a:prstGeom prst="arc">
            <a:avLst>
              <a:gd name="adj1" fmla="val 15698"/>
              <a:gd name="adj2" fmla="val 10801070"/>
            </a:avLst>
          </a:prstGeom>
          <a:noFill/>
          <a:ln w="254000" cap="flat" cmpd="sng" algn="ctr">
            <a:solidFill>
              <a:sysClr val="windowText" lastClr="000000">
                <a:alpha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="" xmlns:a16="http://schemas.microsoft.com/office/drawing/2014/main" id="{FCF54EDB-F070-40CF-834A-FAD62138640C}"/>
              </a:ext>
            </a:extLst>
          </p:cNvPr>
          <p:cNvSpPr/>
          <p:nvPr/>
        </p:nvSpPr>
        <p:spPr>
          <a:xfrm>
            <a:off x="4477675" y="2181055"/>
            <a:ext cx="1427856" cy="1427856"/>
          </a:xfrm>
          <a:prstGeom prst="arc">
            <a:avLst>
              <a:gd name="adj1" fmla="val 10802931"/>
              <a:gd name="adj2" fmla="val 5806"/>
            </a:avLst>
          </a:prstGeom>
          <a:noFill/>
          <a:ln w="254000" cap="flat" cmpd="sng" algn="ctr">
            <a:solidFill>
              <a:sysClr val="windowText" lastClr="000000">
                <a:alpha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="" xmlns:a16="http://schemas.microsoft.com/office/drawing/2014/main" id="{004EC95D-4E10-4EE5-A949-5A7CCC65BD6A}"/>
              </a:ext>
            </a:extLst>
          </p:cNvPr>
          <p:cNvSpPr/>
          <p:nvPr/>
        </p:nvSpPr>
        <p:spPr>
          <a:xfrm>
            <a:off x="5905531" y="2181055"/>
            <a:ext cx="1427856" cy="1427856"/>
          </a:xfrm>
          <a:prstGeom prst="arc">
            <a:avLst>
              <a:gd name="adj1" fmla="val 15698"/>
              <a:gd name="adj2" fmla="val 10801070"/>
            </a:avLst>
          </a:prstGeom>
          <a:noFill/>
          <a:ln w="254000" cap="flat" cmpd="sng" algn="ctr">
            <a:solidFill>
              <a:sysClr val="windowText" lastClr="000000">
                <a:alpha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="" xmlns:a16="http://schemas.microsoft.com/office/drawing/2014/main" id="{330573F7-2D44-441D-857F-9A80BE7333D3}"/>
              </a:ext>
            </a:extLst>
          </p:cNvPr>
          <p:cNvSpPr/>
          <p:nvPr/>
        </p:nvSpPr>
        <p:spPr>
          <a:xfrm>
            <a:off x="1621963" y="2181055"/>
            <a:ext cx="1427856" cy="1427856"/>
          </a:xfrm>
          <a:prstGeom prst="arc">
            <a:avLst>
              <a:gd name="adj1" fmla="val 15698"/>
              <a:gd name="adj2" fmla="val 10801070"/>
            </a:avLst>
          </a:prstGeom>
          <a:noFill/>
          <a:ln w="254000" cap="flat" cmpd="sng" algn="ctr">
            <a:solidFill>
              <a:srgbClr val="3A5C8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="" xmlns:a16="http://schemas.microsoft.com/office/drawing/2014/main" id="{DC886DFC-0B0B-4E66-9D43-5D97D1530CEF}"/>
              </a:ext>
            </a:extLst>
          </p:cNvPr>
          <p:cNvSpPr/>
          <p:nvPr/>
        </p:nvSpPr>
        <p:spPr>
          <a:xfrm>
            <a:off x="3049819" y="2181055"/>
            <a:ext cx="1427856" cy="1427856"/>
          </a:xfrm>
          <a:prstGeom prst="arc">
            <a:avLst>
              <a:gd name="adj1" fmla="val 10802931"/>
              <a:gd name="adj2" fmla="val 5806"/>
            </a:avLst>
          </a:prstGeom>
          <a:noFill/>
          <a:ln w="254000" cap="flat" cmpd="sng" algn="ctr">
            <a:solidFill>
              <a:srgbClr val="F7931F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="" xmlns:a16="http://schemas.microsoft.com/office/drawing/2014/main" id="{2372F37B-5C86-4631-92DA-78359228A5F2}"/>
              </a:ext>
            </a:extLst>
          </p:cNvPr>
          <p:cNvSpPr/>
          <p:nvPr/>
        </p:nvSpPr>
        <p:spPr>
          <a:xfrm>
            <a:off x="4477675" y="2181055"/>
            <a:ext cx="1427856" cy="1427856"/>
          </a:xfrm>
          <a:prstGeom prst="arc">
            <a:avLst>
              <a:gd name="adj1" fmla="val 15698"/>
              <a:gd name="adj2" fmla="val 10801070"/>
            </a:avLst>
          </a:prstGeom>
          <a:noFill/>
          <a:ln w="254000" cap="flat" cmpd="sng" algn="ctr">
            <a:solidFill>
              <a:srgbClr val="4CC1EF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="" xmlns:a16="http://schemas.microsoft.com/office/drawing/2014/main" id="{9E0CFEFD-D4C0-4ADF-89C7-47FB019AC089}"/>
              </a:ext>
            </a:extLst>
          </p:cNvPr>
          <p:cNvSpPr/>
          <p:nvPr/>
        </p:nvSpPr>
        <p:spPr>
          <a:xfrm>
            <a:off x="5905531" y="2181055"/>
            <a:ext cx="1427856" cy="1427856"/>
          </a:xfrm>
          <a:prstGeom prst="arc">
            <a:avLst>
              <a:gd name="adj1" fmla="val 10802931"/>
              <a:gd name="adj2" fmla="val 5806"/>
            </a:avLst>
          </a:prstGeom>
          <a:noFill/>
          <a:ln w="254000" cap="flat" cmpd="sng" algn="ctr">
            <a:solidFill>
              <a:srgbClr val="A2B969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237A6D8E-131D-4584-BB08-6A53C5D6D0AA}"/>
              </a:ext>
            </a:extLst>
          </p:cNvPr>
          <p:cNvSpPr/>
          <p:nvPr/>
        </p:nvSpPr>
        <p:spPr>
          <a:xfrm>
            <a:off x="2140823" y="1546333"/>
            <a:ext cx="390134" cy="390136"/>
          </a:xfrm>
          <a:prstGeom prst="ellipse">
            <a:avLst/>
          </a:prstGeom>
          <a:solidFill>
            <a:srgbClr val="0639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1" name="Oval Callout 25">
            <a:extLst>
              <a:ext uri="{FF2B5EF4-FFF2-40B4-BE49-F238E27FC236}">
                <a16:creationId xmlns="" xmlns:a16="http://schemas.microsoft.com/office/drawing/2014/main" id="{AF22BFEF-18FC-4E07-A207-8BF2A32025B4}"/>
              </a:ext>
            </a:extLst>
          </p:cNvPr>
          <p:cNvSpPr/>
          <p:nvPr/>
        </p:nvSpPr>
        <p:spPr>
          <a:xfrm rot="10800000">
            <a:off x="6144231" y="2409593"/>
            <a:ext cx="976654" cy="957973"/>
          </a:xfrm>
          <a:prstGeom prst="wedgeEllipseCallout">
            <a:avLst>
              <a:gd name="adj1" fmla="val -183"/>
              <a:gd name="adj2" fmla="val 101654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Callout 25">
            <a:extLst>
              <a:ext uri="{FF2B5EF4-FFF2-40B4-BE49-F238E27FC236}">
                <a16:creationId xmlns="" xmlns:a16="http://schemas.microsoft.com/office/drawing/2014/main" id="{9D0EC112-F655-4FA4-897E-3F95387AF5BC}"/>
              </a:ext>
            </a:extLst>
          </p:cNvPr>
          <p:cNvSpPr/>
          <p:nvPr/>
        </p:nvSpPr>
        <p:spPr>
          <a:xfrm rot="10800000">
            <a:off x="3288520" y="2409593"/>
            <a:ext cx="976654" cy="957973"/>
          </a:xfrm>
          <a:prstGeom prst="wedgeEllipseCallout">
            <a:avLst>
              <a:gd name="adj1" fmla="val -183"/>
              <a:gd name="adj2" fmla="val 101654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Callout 25">
            <a:extLst>
              <a:ext uri="{FF2B5EF4-FFF2-40B4-BE49-F238E27FC236}">
                <a16:creationId xmlns="" xmlns:a16="http://schemas.microsoft.com/office/drawing/2014/main" id="{D1288F12-032B-4A56-A95D-5B25BAF10FF5}"/>
              </a:ext>
            </a:extLst>
          </p:cNvPr>
          <p:cNvSpPr/>
          <p:nvPr/>
        </p:nvSpPr>
        <p:spPr>
          <a:xfrm>
            <a:off x="1849480" y="2423452"/>
            <a:ext cx="976654" cy="957973"/>
          </a:xfrm>
          <a:prstGeom prst="wedgeEllipseCallout">
            <a:avLst>
              <a:gd name="adj1" fmla="val -183"/>
              <a:gd name="adj2" fmla="val 101654"/>
            </a:avLst>
          </a:prstGeom>
          <a:solidFill>
            <a:srgbClr val="0639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Callout 25">
            <a:extLst>
              <a:ext uri="{FF2B5EF4-FFF2-40B4-BE49-F238E27FC236}">
                <a16:creationId xmlns="" xmlns:a16="http://schemas.microsoft.com/office/drawing/2014/main" id="{5EE7959A-8308-4510-A957-3EF813B5DF1B}"/>
              </a:ext>
            </a:extLst>
          </p:cNvPr>
          <p:cNvSpPr/>
          <p:nvPr/>
        </p:nvSpPr>
        <p:spPr>
          <a:xfrm>
            <a:off x="4705192" y="2423452"/>
            <a:ext cx="976654" cy="957973"/>
          </a:xfrm>
          <a:prstGeom prst="wedgeEllipseCallout">
            <a:avLst>
              <a:gd name="adj1" fmla="val -183"/>
              <a:gd name="adj2" fmla="val 101654"/>
            </a:avLst>
          </a:prstGeom>
          <a:solidFill>
            <a:srgbClr val="4CC1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59109F1A-A829-4F8B-86E3-310E4DB8BDE9}"/>
              </a:ext>
            </a:extLst>
          </p:cNvPr>
          <p:cNvSpPr/>
          <p:nvPr/>
        </p:nvSpPr>
        <p:spPr>
          <a:xfrm>
            <a:off x="3581777" y="3923414"/>
            <a:ext cx="390134" cy="390136"/>
          </a:xfrm>
          <a:prstGeom prst="ellipse">
            <a:avLst/>
          </a:prstGeom>
          <a:solidFill>
            <a:srgbClr val="F7931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="" xmlns:a16="http://schemas.microsoft.com/office/drawing/2014/main" id="{D14FB493-C026-4163-9BB7-816D5546AA72}"/>
              </a:ext>
            </a:extLst>
          </p:cNvPr>
          <p:cNvSpPr/>
          <p:nvPr/>
        </p:nvSpPr>
        <p:spPr>
          <a:xfrm>
            <a:off x="5031054" y="1629227"/>
            <a:ext cx="390134" cy="390136"/>
          </a:xfrm>
          <a:prstGeom prst="ellipse">
            <a:avLst/>
          </a:prstGeom>
          <a:solidFill>
            <a:srgbClr val="063951">
              <a:lumMod val="75000"/>
              <a:lumOff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60F82065-D1F2-4228-B936-EFA5477E9371}"/>
              </a:ext>
            </a:extLst>
          </p:cNvPr>
          <p:cNvSpPr/>
          <p:nvPr/>
        </p:nvSpPr>
        <p:spPr>
          <a:xfrm>
            <a:off x="6518259" y="3792685"/>
            <a:ext cx="390134" cy="390136"/>
          </a:xfrm>
          <a:prstGeom prst="ellipse">
            <a:avLst/>
          </a:prstGeom>
          <a:solidFill>
            <a:srgbClr val="A2B96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ABBF09F8-0BD0-48EB-95EA-AB8DEA6E704A}"/>
              </a:ext>
            </a:extLst>
          </p:cNvPr>
          <p:cNvSpPr txBox="1"/>
          <p:nvPr/>
        </p:nvSpPr>
        <p:spPr>
          <a:xfrm>
            <a:off x="1492806" y="1972681"/>
            <a:ext cx="171059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ctr" defTabSz="914400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Raleway Light"/>
              </a:rPr>
              <a:t>Create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Raleway Light"/>
              </a:rPr>
              <a:t>and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Raleway Light"/>
              </a:rPr>
              <a:t>Manage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Raleway Light"/>
              </a:rPr>
              <a:t> 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Raleway Light"/>
              </a:rPr>
              <a:t>Multiple 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Raleway Light"/>
              </a:rPr>
              <a:t>VMs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63951"/>
              </a:solidFill>
              <a:effectLst/>
              <a:uLnTx/>
              <a:uFillTx/>
              <a:latin typeface="Raleway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9D365609-BC55-4CF8-A7CF-F0B0B579015A}"/>
              </a:ext>
            </a:extLst>
          </p:cNvPr>
          <p:cNvSpPr txBox="1"/>
          <p:nvPr/>
        </p:nvSpPr>
        <p:spPr>
          <a:xfrm>
            <a:off x="2893491" y="3579350"/>
            <a:ext cx="1863439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ctr" defTabSz="914400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7931F">
                    <a:lumMod val="75000"/>
                  </a:srgbClr>
                </a:solidFill>
                <a:effectLst/>
                <a:uLnTx/>
                <a:uFillTx/>
                <a:latin typeface="Raleway Light"/>
              </a:rPr>
              <a:t>High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F7931F">
                    <a:lumMod val="75000"/>
                  </a:srgbClr>
                </a:solidFill>
                <a:effectLst/>
                <a:uLnTx/>
                <a:uFillTx/>
                <a:latin typeface="Raleway Light"/>
              </a:rPr>
              <a:t> Availability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7931F">
                  <a:lumMod val="75000"/>
                </a:srgbClr>
              </a:solidFill>
              <a:effectLst/>
              <a:uLnTx/>
              <a:uFillTx/>
              <a:latin typeface="Raleway Ligh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C70684C-38D6-446A-8243-896A69C69920}"/>
              </a:ext>
            </a:extLst>
          </p:cNvPr>
          <p:cNvSpPr txBox="1"/>
          <p:nvPr/>
        </p:nvSpPr>
        <p:spPr>
          <a:xfrm>
            <a:off x="4362504" y="2086497"/>
            <a:ext cx="1737068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CC1EF">
                    <a:lumMod val="50000"/>
                  </a:srgbClr>
                </a:solidFill>
                <a:effectLst/>
                <a:uLnTx/>
                <a:uFillTx/>
                <a:latin typeface="Raleway Light"/>
              </a:rPr>
              <a:t>Automated Scaling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A2EF9CB1-0829-44BC-AE0D-B7855008C1D1}"/>
              </a:ext>
            </a:extLst>
          </p:cNvPr>
          <p:cNvSpPr txBox="1"/>
          <p:nvPr/>
        </p:nvSpPr>
        <p:spPr>
          <a:xfrm>
            <a:off x="5875585" y="3457248"/>
            <a:ext cx="1601038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ctr" defTabSz="914400"/>
            <a:r>
              <a:rPr lang="en-US" sz="1200" b="1" kern="0" dirty="0" smtClean="0">
                <a:solidFill>
                  <a:srgbClr val="A2B969">
                    <a:lumMod val="50000"/>
                  </a:srgbClr>
                </a:solidFill>
                <a:latin typeface="Raleway Light"/>
              </a:rPr>
              <a:t>Work </a:t>
            </a:r>
            <a:r>
              <a:rPr lang="en-US" sz="1200" b="1" kern="0" dirty="0">
                <a:solidFill>
                  <a:srgbClr val="A2B969">
                    <a:lumMod val="50000"/>
                  </a:srgbClr>
                </a:solidFill>
                <a:latin typeface="Raleway Light"/>
              </a:rPr>
              <a:t>at </a:t>
            </a:r>
            <a:r>
              <a:rPr lang="en-US" sz="1200" b="1" kern="0" dirty="0" smtClean="0">
                <a:solidFill>
                  <a:srgbClr val="A2B969">
                    <a:lumMod val="50000"/>
                  </a:srgbClr>
                </a:solidFill>
                <a:latin typeface="Raleway Light"/>
              </a:rPr>
              <a:t>Large Scale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A2B969">
                  <a:lumMod val="50000"/>
                </a:srgbClr>
              </a:solidFill>
              <a:effectLst/>
              <a:uLnTx/>
              <a:uFillTx/>
              <a:latin typeface="Raleway Light"/>
            </a:endParaRPr>
          </a:p>
        </p:txBody>
      </p:sp>
      <p:pic>
        <p:nvPicPr>
          <p:cNvPr id="112" name="Graphic 5" descr="Chat">
            <a:extLst>
              <a:ext uri="{FF2B5EF4-FFF2-40B4-BE49-F238E27FC236}">
                <a16:creationId xmlns="" xmlns:a16="http://schemas.microsoft.com/office/drawing/2014/main" id="{C4E70940-E24D-4A8B-9A37-59F014D4E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4538" y="2621086"/>
            <a:ext cx="562705" cy="562704"/>
          </a:xfrm>
          <a:prstGeom prst="rect">
            <a:avLst/>
          </a:prstGeom>
        </p:spPr>
      </p:pic>
      <p:pic>
        <p:nvPicPr>
          <p:cNvPr id="113" name="Graphic 7" descr="Stopwatch">
            <a:extLst>
              <a:ext uri="{FF2B5EF4-FFF2-40B4-BE49-F238E27FC236}">
                <a16:creationId xmlns="" xmlns:a16="http://schemas.microsoft.com/office/drawing/2014/main" id="{9E082058-36D8-44F1-A9DB-71398CBAA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5492" y="2621086"/>
            <a:ext cx="562705" cy="562704"/>
          </a:xfrm>
          <a:prstGeom prst="rect">
            <a:avLst/>
          </a:prstGeom>
        </p:spPr>
      </p:pic>
      <p:pic>
        <p:nvPicPr>
          <p:cNvPr id="114" name="Graphic 9" descr="Gauge">
            <a:extLst>
              <a:ext uri="{FF2B5EF4-FFF2-40B4-BE49-F238E27FC236}">
                <a16:creationId xmlns="" xmlns:a16="http://schemas.microsoft.com/office/drawing/2014/main" id="{6A251A1F-30D8-42FB-98E3-8D40FBA8D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8362" y="2607227"/>
            <a:ext cx="562705" cy="562704"/>
          </a:xfrm>
          <a:prstGeom prst="rect">
            <a:avLst/>
          </a:prstGeom>
        </p:spPr>
      </p:pic>
      <p:pic>
        <p:nvPicPr>
          <p:cNvPr id="115" name="Graphic 11" descr="Shopping cart">
            <a:extLst>
              <a:ext uri="{FF2B5EF4-FFF2-40B4-BE49-F238E27FC236}">
                <a16:creationId xmlns="" xmlns:a16="http://schemas.microsoft.com/office/drawing/2014/main" id="{68B21BE0-05B6-40B2-8CD0-D200DFDC5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1205" y="2621086"/>
            <a:ext cx="562705" cy="56270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0699460-5F72-4B8C-A005-694E87532AD2}"/>
              </a:ext>
            </a:extLst>
          </p:cNvPr>
          <p:cNvSpPr txBox="1"/>
          <p:nvPr/>
        </p:nvSpPr>
        <p:spPr>
          <a:xfrm>
            <a:off x="1292056" y="3923414"/>
            <a:ext cx="2063437" cy="749141"/>
          </a:xfrm>
          <a:prstGeom prst="roundRect">
            <a:avLst/>
          </a:prstGeom>
          <a:ln>
            <a:solidFill>
              <a:srgbClr val="06395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 lvl="0" algn="ctr" defTabSz="914400"/>
            <a:r>
              <a:rPr lang="en-US" sz="950" dirty="0">
                <a:latin typeface="Raleway Light"/>
              </a:rPr>
              <a:t>Scale sets </a:t>
            </a:r>
            <a:r>
              <a:rPr lang="en-US" sz="950" kern="0" dirty="0" smtClean="0">
                <a:latin typeface="Raleway Light"/>
              </a:rPr>
              <a:t>let </a:t>
            </a:r>
            <a:r>
              <a:rPr lang="en-US" sz="950" kern="0" dirty="0">
                <a:latin typeface="Raleway Light"/>
              </a:rPr>
              <a:t>you easily manage hundreds of VMs without additional configuration tasks or network </a:t>
            </a:r>
            <a:r>
              <a:rPr lang="en-US" sz="950" kern="0" dirty="0" smtClean="0">
                <a:latin typeface="Raleway Light"/>
              </a:rPr>
              <a:t>management</a:t>
            </a:r>
            <a:endParaRPr kumimoji="0" lang="en-US" sz="9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Raleway Ligh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CF657AF1-87CC-4F30-80E1-E9A4F841EC86}"/>
              </a:ext>
            </a:extLst>
          </p:cNvPr>
          <p:cNvSpPr txBox="1"/>
          <p:nvPr/>
        </p:nvSpPr>
        <p:spPr>
          <a:xfrm>
            <a:off x="2787967" y="1067252"/>
            <a:ext cx="2063437" cy="74914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950" dirty="0" smtClean="0">
                <a:latin typeface="Raleway Light"/>
              </a:rPr>
              <a:t>They </a:t>
            </a:r>
            <a:r>
              <a:rPr lang="en-US" sz="950" dirty="0">
                <a:latin typeface="Raleway Light"/>
              </a:rPr>
              <a:t>are used to run multiple instances of your application. If one goes down, </a:t>
            </a:r>
            <a:r>
              <a:rPr lang="en-US" sz="950" dirty="0" smtClean="0">
                <a:latin typeface="Raleway Light"/>
              </a:rPr>
              <a:t>it can </a:t>
            </a:r>
            <a:r>
              <a:rPr lang="en-US" sz="950" dirty="0">
                <a:latin typeface="Raleway Light"/>
              </a:rPr>
              <a:t>be accessed through other VM </a:t>
            </a:r>
            <a:r>
              <a:rPr lang="en-US" sz="950" dirty="0" smtClean="0">
                <a:latin typeface="Raleway Light"/>
              </a:rPr>
              <a:t>instances</a:t>
            </a:r>
            <a:endParaRPr lang="en-US" sz="950" dirty="0">
              <a:latin typeface="Raleway Ligh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8A67B38A-79D5-4AB9-8A7B-D456127B2E60}"/>
              </a:ext>
            </a:extLst>
          </p:cNvPr>
          <p:cNvSpPr txBox="1"/>
          <p:nvPr/>
        </p:nvSpPr>
        <p:spPr>
          <a:xfrm>
            <a:off x="4143003" y="3929061"/>
            <a:ext cx="2063152" cy="749141"/>
          </a:xfrm>
          <a:prstGeom prst="roundRect">
            <a:avLst/>
          </a:prstGeom>
          <a:solidFill>
            <a:schemeClr val="bg1"/>
          </a:solidFill>
          <a:ln>
            <a:solidFill>
              <a:srgbClr val="4CC1EF"/>
            </a:solidFill>
          </a:ln>
        </p:spPr>
        <p:txBody>
          <a:bodyPr wrap="square" lIns="0" rIns="0" rtlCol="0" anchor="t">
            <a:spAutoFit/>
          </a:bodyPr>
          <a:lstStyle/>
          <a:p>
            <a:pPr lvl="0" algn="ctr" defTabSz="914400"/>
            <a:r>
              <a:rPr lang="en-US" sz="950" kern="0" dirty="0">
                <a:latin typeface="Raleway Light"/>
              </a:rPr>
              <a:t>Scale sets can automatically increase and decrease the number of VM instances as application demand </a:t>
            </a:r>
            <a:r>
              <a:rPr lang="en-US" sz="950" kern="0" dirty="0" smtClean="0">
                <a:latin typeface="Raleway Light"/>
              </a:rPr>
              <a:t>increases</a:t>
            </a:r>
            <a:endParaRPr kumimoji="0" lang="en-US" sz="9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Raleway 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C8D27F6C-D981-4B96-A2B0-E0BA6253C78E}"/>
              </a:ext>
            </a:extLst>
          </p:cNvPr>
          <p:cNvSpPr txBox="1"/>
          <p:nvPr/>
        </p:nvSpPr>
        <p:spPr>
          <a:xfrm>
            <a:off x="5600838" y="1065494"/>
            <a:ext cx="2063437" cy="749141"/>
          </a:xfrm>
          <a:prstGeom prst="roundRect">
            <a:avLst/>
          </a:prstGeom>
          <a:ln>
            <a:solidFill>
              <a:srgbClr val="A2B96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 algn="ctr"/>
            <a:r>
              <a:rPr lang="en-US" sz="950" dirty="0">
                <a:latin typeface="Raleway Light"/>
              </a:rPr>
              <a:t>Scale sets support up to 1,000 VM instances. If you create and upload your own custom VM images, </a:t>
            </a:r>
            <a:r>
              <a:rPr lang="en-US" sz="950" dirty="0" smtClean="0">
                <a:latin typeface="Raleway Light"/>
              </a:rPr>
              <a:t>then the </a:t>
            </a:r>
            <a:r>
              <a:rPr lang="en-US" sz="950" dirty="0">
                <a:latin typeface="Raleway Light"/>
              </a:rPr>
              <a:t>limit </a:t>
            </a:r>
            <a:r>
              <a:rPr lang="en-US" sz="950" dirty="0" smtClean="0">
                <a:latin typeface="Raleway Light"/>
              </a:rPr>
              <a:t>will be 600</a:t>
            </a:r>
            <a:endParaRPr lang="en-US" sz="950" dirty="0">
              <a:latin typeface="Raleway Light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 animBg="1"/>
      <p:bldP spid="106" grpId="0" animBg="1"/>
      <p:bldP spid="107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Hands-on</a:t>
            </a:r>
            <a:r>
              <a:rPr lang="en-US" dirty="0"/>
              <a:t>: Creating a </a:t>
            </a:r>
            <a:r>
              <a:rPr lang="en-US" dirty="0" smtClean="0"/>
              <a:t>Scale Set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What is an ARM Template?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</a:t>
            </a:r>
            <a:r>
              <a:rPr lang="en-US" sz="2400" b="1" dirty="0" smtClean="0">
                <a:solidFill>
                  <a:srgbClr val="604878"/>
                </a:solidFill>
              </a:rPr>
              <a:t>an ARM </a:t>
            </a:r>
            <a:r>
              <a:rPr lang="en-US" sz="2400" b="1" dirty="0">
                <a:solidFill>
                  <a:srgbClr val="604878"/>
                </a:solidFill>
              </a:rPr>
              <a:t>T</a:t>
            </a:r>
            <a:r>
              <a:rPr lang="en-US" sz="2400" b="1" dirty="0" smtClean="0">
                <a:solidFill>
                  <a:srgbClr val="604878"/>
                </a:solidFill>
              </a:rPr>
              <a:t>emplate</a:t>
            </a:r>
            <a:r>
              <a:rPr lang="en-US" sz="2400" b="1" dirty="0">
                <a:solidFill>
                  <a:srgbClr val="604878"/>
                </a:solidFill>
              </a:rPr>
              <a:t>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1007" y="1048860"/>
            <a:ext cx="6936126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Azure </a:t>
            </a:r>
            <a:r>
              <a:rPr lang="en-US" dirty="0" smtClean="0">
                <a:solidFill>
                  <a:prstClr val="black"/>
                </a:solidFill>
              </a:rPr>
              <a:t>Resource Manager </a:t>
            </a:r>
            <a:r>
              <a:rPr lang="en-US" dirty="0">
                <a:solidFill>
                  <a:prstClr val="black"/>
                </a:solidFill>
              </a:rPr>
              <a:t>template is a JSON file that defines a set of resources needed for an application. It also defines dependencies and parameters </a:t>
            </a:r>
            <a:r>
              <a:rPr lang="en-US" dirty="0" smtClean="0">
                <a:solidFill>
                  <a:prstClr val="black"/>
                </a:solidFill>
              </a:rPr>
              <a:t>which enable </a:t>
            </a:r>
            <a:r>
              <a:rPr lang="en-US" dirty="0">
                <a:solidFill>
                  <a:prstClr val="black"/>
                </a:solidFill>
              </a:rPr>
              <a:t>a user to configure settings for resources while requesting the </a:t>
            </a:r>
            <a:r>
              <a:rPr lang="en-US" dirty="0" smtClean="0">
                <a:solidFill>
                  <a:prstClr val="black"/>
                </a:solidFill>
              </a:rPr>
              <a:t>them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262" y="2013243"/>
            <a:ext cx="7819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 can save a deployment as an ARM template and then use this template to automate that deployment, using Azure Portal</a:t>
            </a:r>
            <a:endParaRPr lang="en-IN" b="1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99AE5D2-5D9C-4863-9235-8067ACDA77E9}"/>
              </a:ext>
            </a:extLst>
          </p:cNvPr>
          <p:cNvGrpSpPr/>
          <p:nvPr/>
        </p:nvGrpSpPr>
        <p:grpSpPr>
          <a:xfrm>
            <a:off x="2515738" y="2725169"/>
            <a:ext cx="4306664" cy="2001078"/>
            <a:chOff x="2515738" y="2725169"/>
            <a:chExt cx="4306664" cy="20010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738" y="2725169"/>
              <a:ext cx="4306664" cy="20010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E92C6CBF-83DF-4A5D-A7EC-D66D31355EF8}"/>
                </a:ext>
              </a:extLst>
            </p:cNvPr>
            <p:cNvSpPr/>
            <p:nvPr/>
          </p:nvSpPr>
          <p:spPr>
            <a:xfrm>
              <a:off x="5103628" y="3698029"/>
              <a:ext cx="1052623" cy="659218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074" name="Picture 2" descr="Image result for azure virtual machine">
              <a:extLst>
                <a:ext uri="{FF2B5EF4-FFF2-40B4-BE49-F238E27FC236}">
                  <a16:creationId xmlns="" xmlns:a16="http://schemas.microsoft.com/office/drawing/2014/main" id="{D613CBF9-8BF9-496B-8CAF-40CF19EC4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07" y="3493934"/>
              <a:ext cx="737864" cy="737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What is a VHD Template?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</a:t>
            </a:r>
            <a:r>
              <a:rPr lang="en-US" sz="2400" b="1" dirty="0" smtClean="0">
                <a:solidFill>
                  <a:srgbClr val="604878"/>
                </a:solidFill>
              </a:rPr>
              <a:t>a VHD </a:t>
            </a:r>
            <a:r>
              <a:rPr lang="en-US" sz="2400" b="1" dirty="0">
                <a:solidFill>
                  <a:srgbClr val="604878"/>
                </a:solidFill>
              </a:rPr>
              <a:t>Template?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1007" y="1048860"/>
            <a:ext cx="6936126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Raleway Light"/>
              </a:rPr>
              <a:t>An </a:t>
            </a:r>
            <a:r>
              <a:rPr lang="en-US" dirty="0" smtClean="0">
                <a:solidFill>
                  <a:prstClr val="black"/>
                </a:solidFill>
                <a:latin typeface="Raleway Light"/>
              </a:rPr>
              <a:t>Azure-managed </a:t>
            </a:r>
            <a:r>
              <a:rPr lang="en-US" dirty="0">
                <a:solidFill>
                  <a:prstClr val="black"/>
                </a:solidFill>
                <a:latin typeface="Raleway Light"/>
              </a:rPr>
              <a:t>disk is a virtual hard disk (VHD). You can think of it like a physical disk in an on-premises </a:t>
            </a:r>
            <a:r>
              <a:rPr lang="en-US" dirty="0" smtClean="0">
                <a:solidFill>
                  <a:prstClr val="black"/>
                </a:solidFill>
                <a:latin typeface="Raleway Light"/>
              </a:rPr>
              <a:t>server, but virtualized</a:t>
            </a:r>
            <a:endParaRPr lang="en-US" dirty="0">
              <a:solidFill>
                <a:prstClr val="black"/>
              </a:solidFill>
              <a:latin typeface="Raleway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262" y="2013243"/>
            <a:ext cx="78196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Raleway Light"/>
              </a:rPr>
              <a:t>You can </a:t>
            </a:r>
            <a:r>
              <a:rPr lang="en-US" b="1" dirty="0">
                <a:solidFill>
                  <a:prstClr val="black"/>
                </a:solidFill>
                <a:latin typeface="Raleway Light"/>
              </a:rPr>
              <a:t>use VHD to deploy resources in Azure such as VMs in following ways:</a:t>
            </a:r>
            <a:endParaRPr lang="en-IN" b="1" dirty="0">
              <a:solidFill>
                <a:prstClr val="black"/>
              </a:solidFill>
              <a:latin typeface="Raleway Ligh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7938922"/>
              </p:ext>
            </p:extLst>
          </p:nvPr>
        </p:nvGraphicFramePr>
        <p:xfrm>
          <a:off x="1797977" y="2517420"/>
          <a:ext cx="5548002" cy="231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Hands-on</a:t>
            </a:r>
            <a:r>
              <a:rPr lang="en-US" dirty="0"/>
              <a:t>: </a:t>
            </a:r>
            <a:r>
              <a:rPr lang="en-US" dirty="0" smtClean="0"/>
              <a:t>Creating </a:t>
            </a:r>
            <a:r>
              <a:rPr lang="en-US" dirty="0"/>
              <a:t>a VM from a </a:t>
            </a:r>
            <a:r>
              <a:rPr lang="en-US" dirty="0" smtClean="0"/>
              <a:t>Virtual Disk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What are Custom Images?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4676" y="630271"/>
            <a:ext cx="2701651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="" xmlns:a16="http://schemas.microsoft.com/office/drawing/2014/main" id="{CD5C7E35-0C67-442C-90E6-DDEC69D650A8}"/>
              </a:ext>
            </a:extLst>
          </p:cNvPr>
          <p:cNvSpPr/>
          <p:nvPr/>
        </p:nvSpPr>
        <p:spPr>
          <a:xfrm>
            <a:off x="963915" y="1841012"/>
            <a:ext cx="974704" cy="882502"/>
          </a:xfrm>
          <a:prstGeom prst="hexagon">
            <a:avLst/>
          </a:prstGeom>
          <a:solidFill>
            <a:srgbClr val="F6AB36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44DC7152-4690-4015-98B2-F67B3182B554}"/>
              </a:ext>
            </a:extLst>
          </p:cNvPr>
          <p:cNvSpPr/>
          <p:nvPr/>
        </p:nvSpPr>
        <p:spPr>
          <a:xfrm>
            <a:off x="1995273" y="1841012"/>
            <a:ext cx="974704" cy="882502"/>
          </a:xfrm>
          <a:prstGeom prst="hexagon">
            <a:avLst/>
          </a:prstGeom>
          <a:solidFill>
            <a:srgbClr val="7030A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4BE75ACC-4BF9-423B-B83B-E237036C6095}"/>
              </a:ext>
            </a:extLst>
          </p:cNvPr>
          <p:cNvSpPr/>
          <p:nvPr/>
        </p:nvSpPr>
        <p:spPr>
          <a:xfrm>
            <a:off x="3026631" y="1841012"/>
            <a:ext cx="974704" cy="882502"/>
          </a:xfrm>
          <a:prstGeom prst="hexagon">
            <a:avLst/>
          </a:prstGeom>
          <a:solidFill>
            <a:srgbClr val="C13018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C492DB71-FD38-49A7-8D34-B9ED14CB6F48}"/>
              </a:ext>
            </a:extLst>
          </p:cNvPr>
          <p:cNvSpPr/>
          <p:nvPr/>
        </p:nvSpPr>
        <p:spPr>
          <a:xfrm>
            <a:off x="4057989" y="1841012"/>
            <a:ext cx="974704" cy="882502"/>
          </a:xfrm>
          <a:prstGeom prst="hexagon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Hexagon 11">
            <a:extLst>
              <a:ext uri="{FF2B5EF4-FFF2-40B4-BE49-F238E27FC236}">
                <a16:creationId xmlns="" xmlns:a16="http://schemas.microsoft.com/office/drawing/2014/main" id="{B920417A-5500-42AE-A3CC-83E23D963392}"/>
              </a:ext>
            </a:extLst>
          </p:cNvPr>
          <p:cNvSpPr/>
          <p:nvPr/>
        </p:nvSpPr>
        <p:spPr>
          <a:xfrm>
            <a:off x="5089347" y="1841012"/>
            <a:ext cx="974704" cy="882502"/>
          </a:xfrm>
          <a:prstGeom prst="hexagon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Hexagon 12">
            <a:extLst>
              <a:ext uri="{FF2B5EF4-FFF2-40B4-BE49-F238E27FC236}">
                <a16:creationId xmlns="" xmlns:a16="http://schemas.microsoft.com/office/drawing/2014/main" id="{AFD78F05-DBEA-408A-A748-3179B2B33DD7}"/>
              </a:ext>
            </a:extLst>
          </p:cNvPr>
          <p:cNvSpPr/>
          <p:nvPr/>
        </p:nvSpPr>
        <p:spPr>
          <a:xfrm>
            <a:off x="6120705" y="1841012"/>
            <a:ext cx="974704" cy="882502"/>
          </a:xfrm>
          <a:prstGeom prst="hexagon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Hexagon 13">
            <a:extLst>
              <a:ext uri="{FF2B5EF4-FFF2-40B4-BE49-F238E27FC236}">
                <a16:creationId xmlns="" xmlns:a16="http://schemas.microsoft.com/office/drawing/2014/main" id="{2335A9D5-9684-4639-9883-5C57A521DE43}"/>
              </a:ext>
            </a:extLst>
          </p:cNvPr>
          <p:cNvSpPr/>
          <p:nvPr/>
        </p:nvSpPr>
        <p:spPr>
          <a:xfrm>
            <a:off x="1174821" y="2031967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rgbClr val="F6AB3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15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FA0D4FA6-8090-4316-AA00-5198FA46DAD8}"/>
              </a:ext>
            </a:extLst>
          </p:cNvPr>
          <p:cNvSpPr/>
          <p:nvPr/>
        </p:nvSpPr>
        <p:spPr>
          <a:xfrm>
            <a:off x="2206179" y="2031967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16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7F58835F-1A20-4682-9C99-FE795ECA114B}"/>
              </a:ext>
            </a:extLst>
          </p:cNvPr>
          <p:cNvSpPr/>
          <p:nvPr/>
        </p:nvSpPr>
        <p:spPr>
          <a:xfrm>
            <a:off x="3237537" y="2031967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17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="" xmlns:a16="http://schemas.microsoft.com/office/drawing/2014/main" id="{5653C6A8-4B02-4BA2-ADEB-F3EA343418A4}"/>
              </a:ext>
            </a:extLst>
          </p:cNvPr>
          <p:cNvSpPr/>
          <p:nvPr/>
        </p:nvSpPr>
        <p:spPr>
          <a:xfrm>
            <a:off x="4268895" y="2031967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18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A1920297-2B87-49CC-9018-C3D03BDE581D}"/>
              </a:ext>
            </a:extLst>
          </p:cNvPr>
          <p:cNvSpPr/>
          <p:nvPr/>
        </p:nvSpPr>
        <p:spPr>
          <a:xfrm>
            <a:off x="5300253" y="2031967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19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="" xmlns:a16="http://schemas.microsoft.com/office/drawing/2014/main" id="{9FD9852B-8179-4C28-88FC-0C78A8FCACB4}"/>
              </a:ext>
            </a:extLst>
          </p:cNvPr>
          <p:cNvSpPr/>
          <p:nvPr/>
        </p:nvSpPr>
        <p:spPr>
          <a:xfrm>
            <a:off x="6331611" y="2031967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20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6FE9E82-AC3D-4AB9-A8AE-176DFF1853E2}"/>
              </a:ext>
            </a:extLst>
          </p:cNvPr>
          <p:cNvCxnSpPr/>
          <p:nvPr/>
        </p:nvCxnSpPr>
        <p:spPr>
          <a:xfrm>
            <a:off x="2482625" y="2723514"/>
            <a:ext cx="0" cy="659217"/>
          </a:xfrm>
          <a:prstGeom prst="straightConnector1">
            <a:avLst/>
          </a:prstGeom>
          <a:ln>
            <a:solidFill>
              <a:srgbClr val="9B7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8D1EAC0-6D19-4C5E-9CE0-18F7F404BCED}"/>
              </a:ext>
            </a:extLst>
          </p:cNvPr>
          <p:cNvCxnSpPr/>
          <p:nvPr/>
        </p:nvCxnSpPr>
        <p:spPr>
          <a:xfrm>
            <a:off x="1451267" y="2723514"/>
            <a:ext cx="0" cy="1254642"/>
          </a:xfrm>
          <a:prstGeom prst="straightConnector1">
            <a:avLst/>
          </a:prstGeom>
          <a:ln>
            <a:solidFill>
              <a:srgbClr val="F6A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7A7192EB-5B83-41E4-9D6D-3260CCE63472}"/>
              </a:ext>
            </a:extLst>
          </p:cNvPr>
          <p:cNvCxnSpPr/>
          <p:nvPr/>
        </p:nvCxnSpPr>
        <p:spPr>
          <a:xfrm>
            <a:off x="4545341" y="2723514"/>
            <a:ext cx="0" cy="6592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F40EF6C9-27EF-44BE-BC52-AE430DC72390}"/>
              </a:ext>
            </a:extLst>
          </p:cNvPr>
          <p:cNvCxnSpPr/>
          <p:nvPr/>
        </p:nvCxnSpPr>
        <p:spPr>
          <a:xfrm>
            <a:off x="3513983" y="2723514"/>
            <a:ext cx="0" cy="1254642"/>
          </a:xfrm>
          <a:prstGeom prst="straightConnector1">
            <a:avLst/>
          </a:prstGeom>
          <a:ln>
            <a:solidFill>
              <a:srgbClr val="C130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0A5406E-9D91-4D53-BD9B-9E918F56AFD1}"/>
              </a:ext>
            </a:extLst>
          </p:cNvPr>
          <p:cNvCxnSpPr/>
          <p:nvPr/>
        </p:nvCxnSpPr>
        <p:spPr>
          <a:xfrm>
            <a:off x="6608057" y="2723514"/>
            <a:ext cx="0" cy="6592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83BB230-2A10-4BFD-AFB9-D1DEAFB73D19}"/>
              </a:ext>
            </a:extLst>
          </p:cNvPr>
          <p:cNvCxnSpPr/>
          <p:nvPr/>
        </p:nvCxnSpPr>
        <p:spPr>
          <a:xfrm>
            <a:off x="5576699" y="2723514"/>
            <a:ext cx="0" cy="12546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>
            <a:extLst>
              <a:ext uri="{FF2B5EF4-FFF2-40B4-BE49-F238E27FC236}">
                <a16:creationId xmlns="" xmlns:a16="http://schemas.microsoft.com/office/drawing/2014/main" id="{A3930384-8FB4-499A-AF0D-CEEA84F1F5C4}"/>
              </a:ext>
            </a:extLst>
          </p:cNvPr>
          <p:cNvSpPr/>
          <p:nvPr/>
        </p:nvSpPr>
        <p:spPr>
          <a:xfrm>
            <a:off x="7153810" y="1841012"/>
            <a:ext cx="974704" cy="88250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Hexagon 29">
            <a:extLst>
              <a:ext uri="{FF2B5EF4-FFF2-40B4-BE49-F238E27FC236}">
                <a16:creationId xmlns="" xmlns:a16="http://schemas.microsoft.com/office/drawing/2014/main" id="{D166FC62-9CD7-4015-955C-BBDF41D9A31A}"/>
              </a:ext>
            </a:extLst>
          </p:cNvPr>
          <p:cNvSpPr/>
          <p:nvPr/>
        </p:nvSpPr>
        <p:spPr>
          <a:xfrm>
            <a:off x="7364716" y="2031967"/>
            <a:ext cx="552892" cy="500592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21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194EBA9B-4A86-4996-80DE-57237295B0C4}"/>
              </a:ext>
            </a:extLst>
          </p:cNvPr>
          <p:cNvCxnSpPr/>
          <p:nvPr/>
        </p:nvCxnSpPr>
        <p:spPr>
          <a:xfrm>
            <a:off x="7641162" y="2723514"/>
            <a:ext cx="0" cy="1254642"/>
          </a:xfrm>
          <a:prstGeom prst="straightConnector1">
            <a:avLst/>
          </a:prstGeom>
          <a:ln>
            <a:solidFill>
              <a:srgbClr val="3C3C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743A7517-6F21-429A-844A-937F6C8F2FFF}"/>
              </a:ext>
            </a:extLst>
          </p:cNvPr>
          <p:cNvSpPr/>
          <p:nvPr/>
        </p:nvSpPr>
        <p:spPr>
          <a:xfrm>
            <a:off x="656288" y="3979016"/>
            <a:ext cx="1644068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Custom VM Images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A08566CD-6D72-4F85-BDDB-47EC2FD4B5C5}"/>
              </a:ext>
            </a:extLst>
          </p:cNvPr>
          <p:cNvSpPr/>
          <p:nvPr/>
        </p:nvSpPr>
        <p:spPr>
          <a:xfrm>
            <a:off x="1672969" y="3409741"/>
            <a:ext cx="1644073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Hands-on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90AB0797-DE9C-4536-9029-CCBBF32F56AA}"/>
              </a:ext>
            </a:extLst>
          </p:cNvPr>
          <p:cNvSpPr/>
          <p:nvPr/>
        </p:nvSpPr>
        <p:spPr>
          <a:xfrm>
            <a:off x="2706623" y="3979016"/>
            <a:ext cx="1644068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Backing Up </a:t>
            </a:r>
            <a:r>
              <a:rPr lang="en-US" sz="1200" b="1" dirty="0">
                <a:solidFill>
                  <a:schemeClr val="tx1"/>
                </a:solidFill>
              </a:rPr>
              <a:t>an Azure VM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AE3729EE-E0A5-4DED-B961-C1FAC9BD290A}"/>
              </a:ext>
            </a:extLst>
          </p:cNvPr>
          <p:cNvSpPr/>
          <p:nvPr/>
        </p:nvSpPr>
        <p:spPr>
          <a:xfrm>
            <a:off x="3723304" y="3409741"/>
            <a:ext cx="1644073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Backing Up </a:t>
            </a:r>
            <a:r>
              <a:rPr lang="en-IN" sz="1200" b="1" dirty="0">
                <a:solidFill>
                  <a:schemeClr val="tx1"/>
                </a:solidFill>
              </a:rPr>
              <a:t>Policies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E78893B9-C5B4-4A66-BAC2-1FC370683186}"/>
              </a:ext>
            </a:extLst>
          </p:cNvPr>
          <p:cNvSpPr/>
          <p:nvPr/>
        </p:nvSpPr>
        <p:spPr>
          <a:xfrm>
            <a:off x="4792349" y="3979016"/>
            <a:ext cx="1644068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Restoring </a:t>
            </a:r>
            <a:r>
              <a:rPr lang="en-IN" sz="1200" b="1" dirty="0">
                <a:solidFill>
                  <a:schemeClr val="tx1"/>
                </a:solidFill>
              </a:rPr>
              <a:t>an Azure VM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="" xmlns:a16="http://schemas.microsoft.com/office/drawing/2014/main" id="{7CAE4058-4379-4329-9CDA-1C8EACDD7759}"/>
              </a:ext>
            </a:extLst>
          </p:cNvPr>
          <p:cNvSpPr/>
          <p:nvPr/>
        </p:nvSpPr>
        <p:spPr>
          <a:xfrm>
            <a:off x="5809030" y="3409741"/>
            <a:ext cx="1644073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Hands-on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70ED4167-C228-4389-BF6E-01D1A1C0F745}"/>
              </a:ext>
            </a:extLst>
          </p:cNvPr>
          <p:cNvSpPr/>
          <p:nvPr/>
        </p:nvSpPr>
        <p:spPr>
          <a:xfrm>
            <a:off x="6847055" y="3979016"/>
            <a:ext cx="1644068" cy="4784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Azure Site Recovery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30" grpId="0" animBg="1"/>
      <p:bldP spid="2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are Custom Images?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1007" y="1048860"/>
            <a:ext cx="6936126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An image is a copy of a VM or a template for creating a </a:t>
            </a:r>
            <a:r>
              <a:rPr lang="en-US" dirty="0" smtClean="0">
                <a:solidFill>
                  <a:prstClr val="black"/>
                </a:solidFill>
              </a:rPr>
              <a:t>VM, </a:t>
            </a:r>
            <a:r>
              <a:rPr lang="en-US" dirty="0">
                <a:solidFill>
                  <a:prstClr val="black"/>
                </a:solidFill>
              </a:rPr>
              <a:t>which might contain an OS, data </a:t>
            </a:r>
            <a:r>
              <a:rPr lang="en-US" dirty="0" smtClean="0">
                <a:solidFill>
                  <a:prstClr val="black"/>
                </a:solidFill>
              </a:rPr>
              <a:t>files, </a:t>
            </a:r>
            <a:r>
              <a:rPr lang="en-US" dirty="0">
                <a:solidFill>
                  <a:prstClr val="black"/>
                </a:solidFill>
              </a:rPr>
              <a:t>and applications. Using these custom images, you can create a </a:t>
            </a:r>
            <a:r>
              <a:rPr lang="en-US" dirty="0" smtClean="0">
                <a:solidFill>
                  <a:prstClr val="black"/>
                </a:solidFill>
              </a:rPr>
              <a:t>VM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A62CCB9E-B6D2-4526-9C26-ED49CF76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29" y="2599459"/>
            <a:ext cx="1297170" cy="120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FE4A650A-E989-41AE-BE3F-EB45BAAC658C}"/>
              </a:ext>
            </a:extLst>
          </p:cNvPr>
          <p:cNvCxnSpPr/>
          <p:nvPr/>
        </p:nvCxnSpPr>
        <p:spPr>
          <a:xfrm>
            <a:off x="3668233" y="2695214"/>
            <a:ext cx="12121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513EAAAF-75CE-4F4F-98CC-B675C9ABCBE5}"/>
              </a:ext>
            </a:extLst>
          </p:cNvPr>
          <p:cNvCxnSpPr/>
          <p:nvPr/>
        </p:nvCxnSpPr>
        <p:spPr>
          <a:xfrm>
            <a:off x="3668233" y="3109884"/>
            <a:ext cx="12121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0348586-1815-44DA-AAF8-B34D398BAB62}"/>
              </a:ext>
            </a:extLst>
          </p:cNvPr>
          <p:cNvCxnSpPr/>
          <p:nvPr/>
        </p:nvCxnSpPr>
        <p:spPr>
          <a:xfrm>
            <a:off x="3668233" y="3545818"/>
            <a:ext cx="12121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AEAC9E6-3EBA-44DE-864A-CED75E1FAAF0}"/>
              </a:ext>
            </a:extLst>
          </p:cNvPr>
          <p:cNvGrpSpPr/>
          <p:nvPr/>
        </p:nvGrpSpPr>
        <p:grpSpPr>
          <a:xfrm>
            <a:off x="5124894" y="2289016"/>
            <a:ext cx="2349795" cy="1641735"/>
            <a:chOff x="5263117" y="2377371"/>
            <a:chExt cx="2349795" cy="1641735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3C7D08B7-DE1E-4B88-8209-0CD6FDD0FF96}"/>
                </a:ext>
              </a:extLst>
            </p:cNvPr>
            <p:cNvSpPr/>
            <p:nvPr/>
          </p:nvSpPr>
          <p:spPr>
            <a:xfrm>
              <a:off x="5263117" y="2377371"/>
              <a:ext cx="2349795" cy="16417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8FA7B21C-4D23-4496-A411-62A523D9682C}"/>
                </a:ext>
              </a:extLst>
            </p:cNvPr>
            <p:cNvSpPr/>
            <p:nvPr/>
          </p:nvSpPr>
          <p:spPr>
            <a:xfrm>
              <a:off x="5316278" y="2556102"/>
              <a:ext cx="2254103" cy="373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F274838-BB83-4AE3-9B90-A2653CB4684F}"/>
                </a:ext>
              </a:extLst>
            </p:cNvPr>
            <p:cNvSpPr/>
            <p:nvPr/>
          </p:nvSpPr>
          <p:spPr>
            <a:xfrm>
              <a:off x="5316278" y="2993617"/>
              <a:ext cx="2254103" cy="373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57789F07-EA39-43C2-88ED-435C5186DBCC}"/>
                </a:ext>
              </a:extLst>
            </p:cNvPr>
            <p:cNvSpPr/>
            <p:nvPr/>
          </p:nvSpPr>
          <p:spPr>
            <a:xfrm>
              <a:off x="5316278" y="3431132"/>
              <a:ext cx="2254103" cy="373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EDD4EA5-CB39-43D1-9A39-8D8C7A650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17" y="2507459"/>
            <a:ext cx="294046" cy="294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1DFA91-337A-4557-8017-3E73DF7F2B55}"/>
              </a:ext>
            </a:extLst>
          </p:cNvPr>
          <p:cNvSpPr txBox="1"/>
          <p:nvPr/>
        </p:nvSpPr>
        <p:spPr>
          <a:xfrm>
            <a:off x="5610324" y="2501421"/>
            <a:ext cx="1662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Operating System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FAAE512-51BE-42B8-B3AA-B327723A4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611" y="2936220"/>
            <a:ext cx="311552" cy="3115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64D921D1-A8E5-4AF8-9BA3-F753DB8A0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220412" y="3370761"/>
            <a:ext cx="317500" cy="317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6E93325-E8DE-4065-AF25-55F2F326FB07}"/>
              </a:ext>
            </a:extLst>
          </p:cNvPr>
          <p:cNvSpPr txBox="1"/>
          <p:nvPr/>
        </p:nvSpPr>
        <p:spPr>
          <a:xfrm>
            <a:off x="5652856" y="2957056"/>
            <a:ext cx="1662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91189FB-4FFA-4C8D-9CEC-06E2F7A1CC83}"/>
              </a:ext>
            </a:extLst>
          </p:cNvPr>
          <p:cNvSpPr txBox="1"/>
          <p:nvPr/>
        </p:nvSpPr>
        <p:spPr>
          <a:xfrm>
            <a:off x="5652857" y="3395777"/>
            <a:ext cx="16623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Applications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Hands-on</a:t>
            </a:r>
            <a:r>
              <a:rPr lang="en-US" dirty="0"/>
              <a:t>: </a:t>
            </a:r>
            <a:r>
              <a:rPr lang="en-US" dirty="0" smtClean="0"/>
              <a:t>Deploying a VM </a:t>
            </a:r>
            <a:r>
              <a:rPr lang="en-US" dirty="0"/>
              <a:t>from </a:t>
            </a:r>
            <a:r>
              <a:rPr lang="en-US" dirty="0" smtClean="0"/>
              <a:t>a Custom </a:t>
            </a:r>
            <a:r>
              <a:rPr lang="en-US" dirty="0"/>
              <a:t>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/>
              <a:t>Backing Up an Azure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Azure </a:t>
            </a:r>
            <a:r>
              <a:rPr lang="en-US" sz="2400" b="1" dirty="0" smtClean="0">
                <a:solidFill>
                  <a:srgbClr val="604878"/>
                </a:solidFill>
              </a:rPr>
              <a:t>Backup </a:t>
            </a:r>
            <a:r>
              <a:rPr lang="en-US" sz="2400" b="1" dirty="0">
                <a:solidFill>
                  <a:srgbClr val="604878"/>
                </a:solidFill>
              </a:rPr>
              <a:t>Service?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1007" y="997413"/>
            <a:ext cx="6936126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Azure offers a built-in </a:t>
            </a:r>
            <a:r>
              <a:rPr lang="en-US" dirty="0" smtClean="0">
                <a:solidFill>
                  <a:prstClr val="black"/>
                </a:solidFill>
              </a:rPr>
              <a:t>backup </a:t>
            </a:r>
            <a:r>
              <a:rPr lang="en-US" dirty="0">
                <a:solidFill>
                  <a:prstClr val="black"/>
                </a:solidFill>
              </a:rPr>
              <a:t>service that </a:t>
            </a:r>
            <a:r>
              <a:rPr lang="en-US" dirty="0" smtClean="0">
                <a:solidFill>
                  <a:prstClr val="black"/>
                </a:solidFill>
              </a:rPr>
              <a:t>lets </a:t>
            </a:r>
            <a:r>
              <a:rPr lang="en-US" dirty="0">
                <a:solidFill>
                  <a:prstClr val="black"/>
                </a:solidFill>
              </a:rPr>
              <a:t>users backup their data to the Microsoft Azure Cloud. This service can also be used to take </a:t>
            </a:r>
            <a:r>
              <a:rPr lang="en-US" dirty="0" smtClean="0">
                <a:solidFill>
                  <a:prstClr val="black"/>
                </a:solidFill>
              </a:rPr>
              <a:t>on-point </a:t>
            </a:r>
            <a:r>
              <a:rPr lang="en-US" dirty="0">
                <a:solidFill>
                  <a:prstClr val="black"/>
                </a:solidFill>
              </a:rPr>
              <a:t>backup of Azure </a:t>
            </a:r>
            <a:r>
              <a:rPr lang="en-US" dirty="0" smtClean="0">
                <a:solidFill>
                  <a:prstClr val="black"/>
                </a:solidFill>
              </a:rPr>
              <a:t>VMs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262" y="2013243"/>
            <a:ext cx="78196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0551" y="1907541"/>
            <a:ext cx="65970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VM backups in Azure are stored in </a:t>
            </a:r>
            <a:r>
              <a:rPr lang="en-US" b="1" dirty="0" smtClean="0"/>
              <a:t>Recovery </a:t>
            </a:r>
            <a:r>
              <a:rPr lang="en-US" b="1" dirty="0"/>
              <a:t>Service </a:t>
            </a:r>
            <a:r>
              <a:rPr lang="en-US" b="1" dirty="0" smtClean="0"/>
              <a:t>vaults</a:t>
            </a:r>
            <a:r>
              <a:rPr lang="en-US" b="1" dirty="0"/>
              <a:t>. You can access </a:t>
            </a:r>
            <a:r>
              <a:rPr lang="en-US" b="1" dirty="0" smtClean="0"/>
              <a:t>these Recovery Service </a:t>
            </a:r>
            <a:r>
              <a:rPr lang="en-US" b="1" dirty="0"/>
              <a:t>vaults through Azure </a:t>
            </a:r>
            <a:r>
              <a:rPr lang="en-US" b="1" dirty="0" smtClean="0"/>
              <a:t>Portal</a:t>
            </a:r>
            <a:endParaRPr lang="en-IN" b="1" dirty="0"/>
          </a:p>
        </p:txBody>
      </p:sp>
      <p:sp>
        <p:nvSpPr>
          <p:cNvPr id="3" name="Rounded Rectangle 2"/>
          <p:cNvSpPr/>
          <p:nvPr/>
        </p:nvSpPr>
        <p:spPr>
          <a:xfrm>
            <a:off x="2537710" y="2517420"/>
            <a:ext cx="4262718" cy="2418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Azure gives full flexibility to configure and </a:t>
            </a:r>
            <a:r>
              <a:rPr lang="en-US" dirty="0" smtClean="0">
                <a:solidFill>
                  <a:schemeClr val="tx1"/>
                </a:solidFill>
              </a:rPr>
              <a:t>modify a VM backup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You can choose when to create a backup according to the time that works best for </a:t>
            </a:r>
            <a:r>
              <a:rPr lang="en-US" dirty="0" smtClean="0">
                <a:solidFill>
                  <a:schemeClr val="tx1"/>
                </a:solidFill>
              </a:rPr>
              <a:t>you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You can enable </a:t>
            </a:r>
            <a:r>
              <a:rPr lang="en-US" dirty="0" smtClean="0">
                <a:solidFill>
                  <a:schemeClr val="tx1"/>
                </a:solidFill>
              </a:rPr>
              <a:t>a backup </a:t>
            </a:r>
            <a:r>
              <a:rPr lang="en-US" dirty="0">
                <a:solidFill>
                  <a:schemeClr val="tx1"/>
                </a:solidFill>
              </a:rPr>
              <a:t>for as long as you </a:t>
            </a:r>
            <a:r>
              <a:rPr lang="en-US" dirty="0" smtClean="0">
                <a:solidFill>
                  <a:schemeClr val="tx1"/>
                </a:solidFill>
              </a:rPr>
              <a:t>want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Recovery </a:t>
            </a:r>
            <a:r>
              <a:rPr lang="en-US" dirty="0" smtClean="0">
                <a:solidFill>
                  <a:schemeClr val="tx1"/>
                </a:solidFill>
              </a:rPr>
              <a:t>Service </a:t>
            </a:r>
            <a:r>
              <a:rPr lang="en-US" dirty="0">
                <a:solidFill>
                  <a:schemeClr val="tx1"/>
                </a:solidFill>
              </a:rPr>
              <a:t>vaults are connected to your storage account and </a:t>
            </a:r>
            <a:r>
              <a:rPr lang="en-US" dirty="0" smtClean="0">
                <a:solidFill>
                  <a:schemeClr val="tx1"/>
                </a:solidFill>
              </a:rPr>
              <a:t>scale </a:t>
            </a:r>
            <a:r>
              <a:rPr lang="en-US" dirty="0">
                <a:solidFill>
                  <a:schemeClr val="tx1"/>
                </a:solidFill>
              </a:rPr>
              <a:t>automatically to accommodate your </a:t>
            </a:r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Azure backup is a </a:t>
            </a:r>
            <a:r>
              <a:rPr lang="en-US" dirty="0" smtClean="0">
                <a:solidFill>
                  <a:schemeClr val="tx1"/>
                </a:solidFill>
              </a:rPr>
              <a:t>pay-as-you-go service, i.e., </a:t>
            </a:r>
            <a:r>
              <a:rPr lang="en-US" dirty="0">
                <a:solidFill>
                  <a:schemeClr val="tx1"/>
                </a:solidFill>
              </a:rPr>
              <a:t>you only pay for the storage amount that you </a:t>
            </a:r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zure logo">
            <a:extLst>
              <a:ext uri="{FF2B5EF4-FFF2-40B4-BE49-F238E27FC236}">
                <a16:creationId xmlns="" xmlns:a16="http://schemas.microsoft.com/office/drawing/2014/main" id="{49E2BB2E-A0C9-47EF-A751-07112B62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80" y="2796970"/>
            <a:ext cx="452042" cy="3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mage result for azure logo">
            <a:extLst>
              <a:ext uri="{FF2B5EF4-FFF2-40B4-BE49-F238E27FC236}">
                <a16:creationId xmlns="" xmlns:a16="http://schemas.microsoft.com/office/drawing/2014/main" id="{1C079613-B2BC-441C-A635-F8C9C9A4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36" y="2808846"/>
            <a:ext cx="452042" cy="3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604878"/>
                </a:solidFill>
              </a:rPr>
              <a:t>Restoring </a:t>
            </a:r>
            <a:r>
              <a:rPr lang="en-US" sz="2400" b="1" dirty="0">
                <a:solidFill>
                  <a:srgbClr val="604878"/>
                </a:solidFill>
              </a:rPr>
              <a:t>a </a:t>
            </a:r>
            <a:r>
              <a:rPr lang="en-US" sz="2400" b="1" dirty="0" smtClean="0">
                <a:solidFill>
                  <a:srgbClr val="604878"/>
                </a:solidFill>
              </a:rPr>
              <a:t>Backup</a:t>
            </a:r>
            <a:endParaRPr lang="en-US" sz="2400" b="1" dirty="0">
              <a:solidFill>
                <a:srgbClr val="60487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6700" y="1528912"/>
            <a:ext cx="6318323" cy="24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>
              <a:solidFill>
                <a:prstClr val="black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46E1F43-294A-4956-B8C5-CCA70A88EC2A}"/>
              </a:ext>
            </a:extLst>
          </p:cNvPr>
          <p:cNvGrpSpPr/>
          <p:nvPr/>
        </p:nvGrpSpPr>
        <p:grpSpPr>
          <a:xfrm>
            <a:off x="1469424" y="2260087"/>
            <a:ext cx="5956008" cy="1381561"/>
            <a:chOff x="13208000" y="17995899"/>
            <a:chExt cx="3137757" cy="727837"/>
          </a:xfrm>
        </p:grpSpPr>
        <p:sp>
          <p:nvSpPr>
            <p:cNvPr id="38" name="Shape">
              <a:extLst>
                <a:ext uri="{FF2B5EF4-FFF2-40B4-BE49-F238E27FC236}">
                  <a16:creationId xmlns="" xmlns:a16="http://schemas.microsoft.com/office/drawing/2014/main" id="{7CB355AD-779F-446A-9CF0-A94FAA88BBE5}"/>
                </a:ext>
              </a:extLst>
            </p:cNvPr>
            <p:cNvSpPr/>
            <p:nvPr/>
          </p:nvSpPr>
          <p:spPr>
            <a:xfrm>
              <a:off x="13208000" y="17995900"/>
              <a:ext cx="1156515" cy="72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extrusionOk="0">
                  <a:moveTo>
                    <a:pt x="17152" y="6295"/>
                  </a:moveTo>
                  <a:lnTo>
                    <a:pt x="19087" y="6295"/>
                  </a:lnTo>
                  <a:cubicBezTo>
                    <a:pt x="19481" y="6295"/>
                    <a:pt x="19847" y="6637"/>
                    <a:pt x="20044" y="7191"/>
                  </a:cubicBezTo>
                  <a:cubicBezTo>
                    <a:pt x="20238" y="7734"/>
                    <a:pt x="20668" y="7924"/>
                    <a:pt x="21005" y="7609"/>
                  </a:cubicBezTo>
                  <a:cubicBezTo>
                    <a:pt x="21341" y="7294"/>
                    <a:pt x="21458" y="6599"/>
                    <a:pt x="21263" y="6052"/>
                  </a:cubicBezTo>
                  <a:cubicBezTo>
                    <a:pt x="20815" y="4799"/>
                    <a:pt x="19983" y="4017"/>
                    <a:pt x="19087" y="4017"/>
                  </a:cubicBezTo>
                  <a:lnTo>
                    <a:pt x="17152" y="4017"/>
                  </a:lnTo>
                  <a:cubicBezTo>
                    <a:pt x="16258" y="4017"/>
                    <a:pt x="15424" y="4795"/>
                    <a:pt x="14976" y="6052"/>
                  </a:cubicBezTo>
                  <a:lnTo>
                    <a:pt x="13486" y="10229"/>
                  </a:lnTo>
                  <a:lnTo>
                    <a:pt x="10564" y="18426"/>
                  </a:lnTo>
                  <a:cubicBezTo>
                    <a:pt x="10367" y="18976"/>
                    <a:pt x="10001" y="19322"/>
                    <a:pt x="9607" y="19322"/>
                  </a:cubicBezTo>
                  <a:lnTo>
                    <a:pt x="4807" y="19322"/>
                  </a:lnTo>
                  <a:cubicBezTo>
                    <a:pt x="4413" y="19322"/>
                    <a:pt x="4047" y="18980"/>
                    <a:pt x="3850" y="18426"/>
                  </a:cubicBezTo>
                  <a:lnTo>
                    <a:pt x="1647" y="12252"/>
                  </a:lnTo>
                  <a:cubicBezTo>
                    <a:pt x="1329" y="11356"/>
                    <a:pt x="1329" y="10244"/>
                    <a:pt x="1647" y="9348"/>
                  </a:cubicBezTo>
                  <a:lnTo>
                    <a:pt x="3850" y="3174"/>
                  </a:lnTo>
                  <a:cubicBezTo>
                    <a:pt x="4047" y="2624"/>
                    <a:pt x="4413" y="2278"/>
                    <a:pt x="4807" y="2278"/>
                  </a:cubicBezTo>
                  <a:lnTo>
                    <a:pt x="9607" y="2278"/>
                  </a:lnTo>
                  <a:cubicBezTo>
                    <a:pt x="10001" y="2278"/>
                    <a:pt x="10367" y="2620"/>
                    <a:pt x="10564" y="3174"/>
                  </a:cubicBezTo>
                  <a:lnTo>
                    <a:pt x="12405" y="7575"/>
                  </a:lnTo>
                  <a:cubicBezTo>
                    <a:pt x="12623" y="8095"/>
                    <a:pt x="13060" y="8231"/>
                    <a:pt x="13383" y="7878"/>
                  </a:cubicBezTo>
                  <a:cubicBezTo>
                    <a:pt x="13705" y="7525"/>
                    <a:pt x="13789" y="6819"/>
                    <a:pt x="13571" y="6295"/>
                  </a:cubicBezTo>
                  <a:lnTo>
                    <a:pt x="11770" y="1993"/>
                  </a:lnTo>
                  <a:cubicBezTo>
                    <a:pt x="11319" y="763"/>
                    <a:pt x="10494" y="0"/>
                    <a:pt x="9607" y="0"/>
                  </a:cubicBezTo>
                  <a:lnTo>
                    <a:pt x="4807" y="0"/>
                  </a:lnTo>
                  <a:cubicBezTo>
                    <a:pt x="3913" y="0"/>
                    <a:pt x="3078" y="778"/>
                    <a:pt x="2630" y="2035"/>
                  </a:cubicBezTo>
                  <a:lnTo>
                    <a:pt x="428" y="8209"/>
                  </a:lnTo>
                  <a:cubicBezTo>
                    <a:pt x="-142" y="9807"/>
                    <a:pt x="-142" y="11793"/>
                    <a:pt x="428" y="13391"/>
                  </a:cubicBezTo>
                  <a:lnTo>
                    <a:pt x="2630" y="19565"/>
                  </a:lnTo>
                  <a:cubicBezTo>
                    <a:pt x="3078" y="20818"/>
                    <a:pt x="3911" y="21600"/>
                    <a:pt x="4807" y="21600"/>
                  </a:cubicBezTo>
                  <a:lnTo>
                    <a:pt x="9607" y="21600"/>
                  </a:lnTo>
                  <a:cubicBezTo>
                    <a:pt x="10501" y="21600"/>
                    <a:pt x="11336" y="20822"/>
                    <a:pt x="11784" y="19565"/>
                  </a:cubicBezTo>
                  <a:lnTo>
                    <a:pt x="14706" y="11368"/>
                  </a:lnTo>
                  <a:lnTo>
                    <a:pt x="16195" y="7191"/>
                  </a:lnTo>
                  <a:cubicBezTo>
                    <a:pt x="16392" y="6637"/>
                    <a:pt x="16760" y="6295"/>
                    <a:pt x="17152" y="6295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/>
              </a:pPr>
              <a:endParaRPr kumimoji="0" sz="22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Shape">
              <a:extLst>
                <a:ext uri="{FF2B5EF4-FFF2-40B4-BE49-F238E27FC236}">
                  <a16:creationId xmlns="" xmlns:a16="http://schemas.microsoft.com/office/drawing/2014/main" id="{72AEBEB4-5FD5-4104-8798-BD744C9B4992}"/>
                </a:ext>
              </a:extLst>
            </p:cNvPr>
            <p:cNvSpPr/>
            <p:nvPr/>
          </p:nvSpPr>
          <p:spPr>
            <a:xfrm>
              <a:off x="14008099" y="17995900"/>
              <a:ext cx="1116810" cy="58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11200" y="3899"/>
                  </a:moveTo>
                  <a:cubicBezTo>
                    <a:pt x="11404" y="3223"/>
                    <a:pt x="11784" y="2799"/>
                    <a:pt x="12192" y="2799"/>
                  </a:cubicBezTo>
                  <a:lnTo>
                    <a:pt x="17175" y="2799"/>
                  </a:lnTo>
                  <a:cubicBezTo>
                    <a:pt x="17584" y="2799"/>
                    <a:pt x="17963" y="3218"/>
                    <a:pt x="18168" y="3899"/>
                  </a:cubicBezTo>
                  <a:lnTo>
                    <a:pt x="20061" y="9300"/>
                  </a:lnTo>
                  <a:cubicBezTo>
                    <a:pt x="20284" y="9939"/>
                    <a:pt x="20739" y="10112"/>
                    <a:pt x="21073" y="9678"/>
                  </a:cubicBezTo>
                  <a:cubicBezTo>
                    <a:pt x="21408" y="9249"/>
                    <a:pt x="21496" y="8377"/>
                    <a:pt x="21270" y="7738"/>
                  </a:cubicBezTo>
                  <a:lnTo>
                    <a:pt x="19416" y="2453"/>
                  </a:lnTo>
                  <a:cubicBezTo>
                    <a:pt x="18949" y="938"/>
                    <a:pt x="18092" y="0"/>
                    <a:pt x="17173" y="0"/>
                  </a:cubicBezTo>
                  <a:lnTo>
                    <a:pt x="12190" y="0"/>
                  </a:lnTo>
                  <a:cubicBezTo>
                    <a:pt x="11263" y="0"/>
                    <a:pt x="10397" y="956"/>
                    <a:pt x="9932" y="2500"/>
                  </a:cubicBezTo>
                  <a:lnTo>
                    <a:pt x="6901" y="12570"/>
                  </a:lnTo>
                  <a:lnTo>
                    <a:pt x="5356" y="17701"/>
                  </a:lnTo>
                  <a:cubicBezTo>
                    <a:pt x="5151" y="18377"/>
                    <a:pt x="4772" y="18801"/>
                    <a:pt x="4363" y="18801"/>
                  </a:cubicBezTo>
                  <a:lnTo>
                    <a:pt x="2356" y="18801"/>
                  </a:lnTo>
                  <a:cubicBezTo>
                    <a:pt x="1947" y="18801"/>
                    <a:pt x="1567" y="18382"/>
                    <a:pt x="1363" y="17701"/>
                  </a:cubicBezTo>
                  <a:cubicBezTo>
                    <a:pt x="1161" y="17034"/>
                    <a:pt x="716" y="16800"/>
                    <a:pt x="366" y="17188"/>
                  </a:cubicBezTo>
                  <a:cubicBezTo>
                    <a:pt x="18" y="17575"/>
                    <a:pt x="-104" y="18428"/>
                    <a:pt x="98" y="19100"/>
                  </a:cubicBezTo>
                  <a:cubicBezTo>
                    <a:pt x="563" y="20639"/>
                    <a:pt x="1426" y="21600"/>
                    <a:pt x="2356" y="21600"/>
                  </a:cubicBezTo>
                  <a:lnTo>
                    <a:pt x="4363" y="21600"/>
                  </a:lnTo>
                  <a:cubicBezTo>
                    <a:pt x="5292" y="21600"/>
                    <a:pt x="6156" y="20644"/>
                    <a:pt x="6621" y="19100"/>
                  </a:cubicBezTo>
                  <a:lnTo>
                    <a:pt x="8166" y="13969"/>
                  </a:lnTo>
                  <a:lnTo>
                    <a:pt x="11200" y="3899"/>
                  </a:ln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/>
              </a:pPr>
              <a:endParaRPr kumimoji="0" sz="22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="" xmlns:a16="http://schemas.microsoft.com/office/drawing/2014/main" id="{7943260B-0DDC-4DDC-B404-5C575EBECB50}"/>
                </a:ext>
              </a:extLst>
            </p:cNvPr>
            <p:cNvSpPr/>
            <p:nvPr/>
          </p:nvSpPr>
          <p:spPr>
            <a:xfrm>
              <a:off x="15189199" y="17995899"/>
              <a:ext cx="1156558" cy="72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extrusionOk="0">
                  <a:moveTo>
                    <a:pt x="20930" y="8205"/>
                  </a:moveTo>
                  <a:lnTo>
                    <a:pt x="18730" y="2035"/>
                  </a:lnTo>
                  <a:cubicBezTo>
                    <a:pt x="18282" y="782"/>
                    <a:pt x="17450" y="0"/>
                    <a:pt x="16554" y="0"/>
                  </a:cubicBezTo>
                  <a:lnTo>
                    <a:pt x="11751" y="0"/>
                  </a:lnTo>
                  <a:cubicBezTo>
                    <a:pt x="10857" y="0"/>
                    <a:pt x="10022" y="778"/>
                    <a:pt x="9574" y="2035"/>
                  </a:cubicBezTo>
                  <a:lnTo>
                    <a:pt x="6652" y="10232"/>
                  </a:lnTo>
                  <a:lnTo>
                    <a:pt x="5163" y="14409"/>
                  </a:lnTo>
                  <a:cubicBezTo>
                    <a:pt x="4966" y="14959"/>
                    <a:pt x="4600" y="15305"/>
                    <a:pt x="4206" y="15305"/>
                  </a:cubicBezTo>
                  <a:lnTo>
                    <a:pt x="2271" y="15305"/>
                  </a:lnTo>
                  <a:cubicBezTo>
                    <a:pt x="1877" y="15305"/>
                    <a:pt x="1511" y="14963"/>
                    <a:pt x="1314" y="14409"/>
                  </a:cubicBezTo>
                  <a:cubicBezTo>
                    <a:pt x="1120" y="13862"/>
                    <a:pt x="690" y="13676"/>
                    <a:pt x="353" y="13991"/>
                  </a:cubicBezTo>
                  <a:cubicBezTo>
                    <a:pt x="15" y="14306"/>
                    <a:pt x="-100" y="15001"/>
                    <a:pt x="95" y="15548"/>
                  </a:cubicBezTo>
                  <a:cubicBezTo>
                    <a:pt x="543" y="16801"/>
                    <a:pt x="1375" y="17583"/>
                    <a:pt x="2271" y="17583"/>
                  </a:cubicBezTo>
                  <a:lnTo>
                    <a:pt x="4206" y="17583"/>
                  </a:lnTo>
                  <a:cubicBezTo>
                    <a:pt x="5102" y="17583"/>
                    <a:pt x="5934" y="16805"/>
                    <a:pt x="6382" y="15548"/>
                  </a:cubicBezTo>
                  <a:lnTo>
                    <a:pt x="7872" y="11371"/>
                  </a:lnTo>
                  <a:lnTo>
                    <a:pt x="10794" y="3174"/>
                  </a:lnTo>
                  <a:cubicBezTo>
                    <a:pt x="10991" y="2624"/>
                    <a:pt x="11357" y="2278"/>
                    <a:pt x="11751" y="2278"/>
                  </a:cubicBezTo>
                  <a:lnTo>
                    <a:pt x="16554" y="2278"/>
                  </a:lnTo>
                  <a:cubicBezTo>
                    <a:pt x="16948" y="2278"/>
                    <a:pt x="17314" y="2620"/>
                    <a:pt x="17511" y="3174"/>
                  </a:cubicBezTo>
                  <a:lnTo>
                    <a:pt x="19711" y="9344"/>
                  </a:lnTo>
                  <a:cubicBezTo>
                    <a:pt x="20032" y="10244"/>
                    <a:pt x="20032" y="11360"/>
                    <a:pt x="19711" y="12260"/>
                  </a:cubicBezTo>
                  <a:lnTo>
                    <a:pt x="17511" y="18430"/>
                  </a:lnTo>
                  <a:cubicBezTo>
                    <a:pt x="17314" y="18980"/>
                    <a:pt x="16948" y="19326"/>
                    <a:pt x="16554" y="19326"/>
                  </a:cubicBezTo>
                  <a:lnTo>
                    <a:pt x="11751" y="19326"/>
                  </a:lnTo>
                  <a:cubicBezTo>
                    <a:pt x="11357" y="19326"/>
                    <a:pt x="10991" y="18984"/>
                    <a:pt x="10794" y="18430"/>
                  </a:cubicBezTo>
                  <a:lnTo>
                    <a:pt x="8784" y="13900"/>
                  </a:lnTo>
                  <a:cubicBezTo>
                    <a:pt x="8556" y="13391"/>
                    <a:pt x="8118" y="13274"/>
                    <a:pt x="7801" y="13642"/>
                  </a:cubicBezTo>
                  <a:cubicBezTo>
                    <a:pt x="7487" y="14010"/>
                    <a:pt x="7414" y="14720"/>
                    <a:pt x="7642" y="15233"/>
                  </a:cubicBezTo>
                  <a:lnTo>
                    <a:pt x="9595" y="19622"/>
                  </a:lnTo>
                  <a:cubicBezTo>
                    <a:pt x="10048" y="20844"/>
                    <a:pt x="10869" y="21600"/>
                    <a:pt x="11753" y="21600"/>
                  </a:cubicBezTo>
                  <a:lnTo>
                    <a:pt x="16556" y="21600"/>
                  </a:lnTo>
                  <a:cubicBezTo>
                    <a:pt x="17452" y="21600"/>
                    <a:pt x="18285" y="20822"/>
                    <a:pt x="18733" y="19565"/>
                  </a:cubicBezTo>
                  <a:lnTo>
                    <a:pt x="20932" y="13395"/>
                  </a:lnTo>
                  <a:cubicBezTo>
                    <a:pt x="21500" y="11797"/>
                    <a:pt x="21500" y="9807"/>
                    <a:pt x="20930" y="8205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/>
              </a:pPr>
              <a:endParaRPr kumimoji="0" sz="22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Shape">
              <a:extLst>
                <a:ext uri="{FF2B5EF4-FFF2-40B4-BE49-F238E27FC236}">
                  <a16:creationId xmlns="" xmlns:a16="http://schemas.microsoft.com/office/drawing/2014/main" id="{71C8F814-44B8-4015-A34D-AA2CB31F6900}"/>
                </a:ext>
              </a:extLst>
            </p:cNvPr>
            <p:cNvSpPr/>
            <p:nvPr/>
          </p:nvSpPr>
          <p:spPr>
            <a:xfrm>
              <a:off x="14427200" y="18135600"/>
              <a:ext cx="1117370" cy="58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extrusionOk="0">
                  <a:moveTo>
                    <a:pt x="17034" y="2799"/>
                  </a:moveTo>
                  <a:lnTo>
                    <a:pt x="19040" y="2799"/>
                  </a:lnTo>
                  <a:cubicBezTo>
                    <a:pt x="19448" y="2799"/>
                    <a:pt x="19827" y="3218"/>
                    <a:pt x="20032" y="3899"/>
                  </a:cubicBezTo>
                  <a:cubicBezTo>
                    <a:pt x="20234" y="4566"/>
                    <a:pt x="20679" y="4800"/>
                    <a:pt x="21029" y="4412"/>
                  </a:cubicBezTo>
                  <a:cubicBezTo>
                    <a:pt x="21376" y="4025"/>
                    <a:pt x="21498" y="3172"/>
                    <a:pt x="21296" y="2500"/>
                  </a:cubicBezTo>
                  <a:cubicBezTo>
                    <a:pt x="20832" y="961"/>
                    <a:pt x="19969" y="0"/>
                    <a:pt x="19040" y="0"/>
                  </a:cubicBezTo>
                  <a:lnTo>
                    <a:pt x="17034" y="0"/>
                  </a:lnTo>
                  <a:cubicBezTo>
                    <a:pt x="16105" y="0"/>
                    <a:pt x="15241" y="956"/>
                    <a:pt x="14777" y="2500"/>
                  </a:cubicBezTo>
                  <a:lnTo>
                    <a:pt x="13233" y="7631"/>
                  </a:lnTo>
                  <a:lnTo>
                    <a:pt x="10203" y="17701"/>
                  </a:lnTo>
                  <a:cubicBezTo>
                    <a:pt x="9999" y="18377"/>
                    <a:pt x="9620" y="18801"/>
                    <a:pt x="9211" y="18801"/>
                  </a:cubicBezTo>
                  <a:lnTo>
                    <a:pt x="4231" y="18801"/>
                  </a:lnTo>
                  <a:cubicBezTo>
                    <a:pt x="3823" y="18801"/>
                    <a:pt x="3443" y="18382"/>
                    <a:pt x="3239" y="17701"/>
                  </a:cubicBezTo>
                  <a:lnTo>
                    <a:pt x="1345" y="11978"/>
                  </a:lnTo>
                  <a:cubicBezTo>
                    <a:pt x="1128" y="11325"/>
                    <a:pt x="679" y="11133"/>
                    <a:pt x="338" y="11549"/>
                  </a:cubicBezTo>
                  <a:cubicBezTo>
                    <a:pt x="-2" y="11964"/>
                    <a:pt x="-102" y="12827"/>
                    <a:pt x="114" y="13480"/>
                  </a:cubicBezTo>
                  <a:lnTo>
                    <a:pt x="1984" y="19128"/>
                  </a:lnTo>
                  <a:cubicBezTo>
                    <a:pt x="2451" y="20653"/>
                    <a:pt x="3310" y="21600"/>
                    <a:pt x="4231" y="21600"/>
                  </a:cubicBezTo>
                  <a:lnTo>
                    <a:pt x="9211" y="21600"/>
                  </a:lnTo>
                  <a:cubicBezTo>
                    <a:pt x="10138" y="21600"/>
                    <a:pt x="11003" y="20644"/>
                    <a:pt x="11468" y="19100"/>
                  </a:cubicBezTo>
                  <a:lnTo>
                    <a:pt x="14497" y="9030"/>
                  </a:lnTo>
                  <a:lnTo>
                    <a:pt x="16041" y="3899"/>
                  </a:lnTo>
                  <a:cubicBezTo>
                    <a:pt x="16246" y="3218"/>
                    <a:pt x="16627" y="2799"/>
                    <a:pt x="17034" y="2799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/>
              </a:pPr>
              <a:endParaRPr kumimoji="0" sz="22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2D3A35DB-736D-420C-A044-C020FF9EDEAC}"/>
              </a:ext>
            </a:extLst>
          </p:cNvPr>
          <p:cNvGrpSpPr/>
          <p:nvPr/>
        </p:nvGrpSpPr>
        <p:grpSpPr>
          <a:xfrm>
            <a:off x="2849427" y="3693707"/>
            <a:ext cx="3195920" cy="1005106"/>
            <a:chOff x="195904" y="2494892"/>
            <a:chExt cx="2937088" cy="1658571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D0A66C49-3DB0-4B10-AB86-136ECD63F200}"/>
                </a:ext>
              </a:extLst>
            </p:cNvPr>
            <p:cNvSpPr txBox="1"/>
            <p:nvPr/>
          </p:nvSpPr>
          <p:spPr>
            <a:xfrm>
              <a:off x="195904" y="2494892"/>
              <a:ext cx="2937088" cy="60945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 defTabSz="914400"/>
              <a:r>
                <a:rPr lang="en-US" sz="1800" b="1" kern="0" dirty="0" smtClean="0">
                  <a:solidFill>
                    <a:srgbClr val="4CC1EF"/>
                  </a:solidFill>
                </a:rPr>
                <a:t>Restore the Disk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CC1EF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2D09B757-E69A-4A5F-9D8B-53FB58EAE71A}"/>
                </a:ext>
              </a:extLst>
            </p:cNvPr>
            <p:cNvSpPr txBox="1"/>
            <p:nvPr/>
          </p:nvSpPr>
          <p:spPr>
            <a:xfrm>
              <a:off x="336835" y="3086923"/>
              <a:ext cx="2655227" cy="10665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algn="ctr" defTabSz="914400"/>
              <a:r>
                <a:rPr lang="en-US" sz="1200" kern="0" dirty="0"/>
                <a:t>Restores a VM disk, which can then be used to create a new VM. Alternatively, you can attach the disk to an existing </a:t>
              </a:r>
              <a:r>
                <a:rPr lang="en-US" sz="1200" kern="0" dirty="0" smtClean="0"/>
                <a:t>VM</a:t>
              </a:r>
              <a:endParaRPr lang="en-US" sz="1200" kern="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7ACD3B06-75FE-401B-9BAF-25742CB63DCF}"/>
              </a:ext>
            </a:extLst>
          </p:cNvPr>
          <p:cNvGrpSpPr/>
          <p:nvPr/>
        </p:nvGrpSpPr>
        <p:grpSpPr>
          <a:xfrm>
            <a:off x="503664" y="1006969"/>
            <a:ext cx="3422748" cy="1190936"/>
            <a:chOff x="492477" y="2492972"/>
            <a:chExt cx="2937088" cy="1965216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3C5758E-FFFE-4F5B-AB85-E2D59D8C796D}"/>
                </a:ext>
              </a:extLst>
            </p:cNvPr>
            <p:cNvSpPr txBox="1"/>
            <p:nvPr/>
          </p:nvSpPr>
          <p:spPr>
            <a:xfrm>
              <a:off x="492477" y="2492972"/>
              <a:ext cx="2937088" cy="60945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 defTabSz="914400"/>
              <a:r>
                <a:rPr lang="en-US" sz="1800" b="1" kern="0" dirty="0" smtClean="0">
                  <a:solidFill>
                    <a:srgbClr val="F07F09"/>
                  </a:solidFill>
                </a:rPr>
                <a:t>Create </a:t>
              </a:r>
              <a:r>
                <a:rPr lang="en-US" sz="1800" b="1" kern="0" dirty="0">
                  <a:solidFill>
                    <a:srgbClr val="F07F09"/>
                  </a:solidFill>
                </a:rPr>
                <a:t>a New VM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F09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FE5EFD2-B1FF-43E5-BFF6-9E66C442F3D6}"/>
                </a:ext>
              </a:extLst>
            </p:cNvPr>
            <p:cNvSpPr txBox="1"/>
            <p:nvPr/>
          </p:nvSpPr>
          <p:spPr>
            <a:xfrm>
              <a:off x="655915" y="3086923"/>
              <a:ext cx="2610213" cy="13712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algn="ctr" defTabSz="914400"/>
              <a:r>
                <a:rPr lang="en-US" sz="1200" kern="0" dirty="0" smtClean="0"/>
                <a:t>Quickly </a:t>
              </a:r>
              <a:r>
                <a:rPr lang="en-US" sz="1200" kern="0" dirty="0"/>
                <a:t>creates and gets a basic VM up and running from a restore point. You can specify a name for the </a:t>
              </a:r>
              <a:r>
                <a:rPr lang="en-US" sz="1200" kern="0" dirty="0" smtClean="0"/>
                <a:t>VM </a:t>
              </a:r>
              <a:r>
                <a:rPr lang="en-US" sz="1200" kern="0" dirty="0"/>
                <a:t>and </a:t>
              </a:r>
              <a:r>
                <a:rPr lang="en-US" sz="1200" kern="0" dirty="0" smtClean="0"/>
                <a:t>a </a:t>
              </a:r>
              <a:r>
                <a:rPr lang="en-US" sz="1200" kern="0" dirty="0"/>
                <a:t>storage account for the restored </a:t>
              </a:r>
              <a:r>
                <a:rPr lang="en-US" sz="1200" kern="0" dirty="0" smtClean="0"/>
                <a:t>VM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9382519C-60A3-42B9-B3ED-56FC8EF51748}"/>
              </a:ext>
            </a:extLst>
          </p:cNvPr>
          <p:cNvGrpSpPr/>
          <p:nvPr/>
        </p:nvGrpSpPr>
        <p:grpSpPr>
          <a:xfrm>
            <a:off x="5237789" y="1001591"/>
            <a:ext cx="2871309" cy="1014143"/>
            <a:chOff x="332936" y="2479980"/>
            <a:chExt cx="2937088" cy="1673482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C71612BE-7E13-4965-92A2-F95EDD878BF3}"/>
                </a:ext>
              </a:extLst>
            </p:cNvPr>
            <p:cNvSpPr txBox="1"/>
            <p:nvPr/>
          </p:nvSpPr>
          <p:spPr>
            <a:xfrm>
              <a:off x="332936" y="2479980"/>
              <a:ext cx="2937088" cy="60945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 algn="ctr" defTabSz="914400"/>
              <a:r>
                <a:rPr lang="en-US" sz="1800" b="1" kern="0" dirty="0">
                  <a:solidFill>
                    <a:srgbClr val="C13018"/>
                  </a:solidFill>
                </a:rPr>
                <a:t>Replace </a:t>
              </a:r>
              <a:r>
                <a:rPr lang="en-US" sz="1800" b="1" kern="0" dirty="0" smtClean="0">
                  <a:solidFill>
                    <a:srgbClr val="C13018"/>
                  </a:solidFill>
                </a:rPr>
                <a:t>the Existing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92BC465-6240-4D91-9522-135D5D2197EE}"/>
                </a:ext>
              </a:extLst>
            </p:cNvPr>
            <p:cNvSpPr txBox="1"/>
            <p:nvPr/>
          </p:nvSpPr>
          <p:spPr>
            <a:xfrm>
              <a:off x="336835" y="3086923"/>
              <a:ext cx="2929293" cy="106653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algn="ctr" defTabSz="914400"/>
              <a:r>
                <a:rPr lang="en-US" sz="1200" kern="0" dirty="0"/>
                <a:t>You can restore a </a:t>
              </a:r>
              <a:r>
                <a:rPr lang="en-US" sz="1200" kern="0" dirty="0" smtClean="0"/>
                <a:t>disk </a:t>
              </a:r>
              <a:r>
                <a:rPr lang="en-US" sz="1200" kern="0" dirty="0"/>
                <a:t>and use it to replace </a:t>
              </a:r>
              <a:r>
                <a:rPr lang="en-US" sz="1200" kern="0" dirty="0" smtClean="0"/>
                <a:t>the </a:t>
              </a:r>
              <a:r>
                <a:rPr lang="en-US" sz="1200" kern="0" dirty="0"/>
                <a:t>disk on the existing VM. The current VM must exist. If it's </a:t>
              </a:r>
              <a:r>
                <a:rPr lang="en-US" sz="1200" kern="0" dirty="0" smtClean="0"/>
                <a:t>being </a:t>
              </a:r>
              <a:r>
                <a:rPr lang="en-US" sz="1200" kern="0" dirty="0"/>
                <a:t>deleted, this option can't be </a:t>
              </a:r>
              <a:r>
                <a:rPr lang="en-US" sz="1200" kern="0" dirty="0" smtClean="0"/>
                <a:t>used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2BC6C601-90FD-4087-933D-59AFC0F654F4}"/>
              </a:ext>
            </a:extLst>
          </p:cNvPr>
          <p:cNvSpPr/>
          <p:nvPr/>
        </p:nvSpPr>
        <p:spPr>
          <a:xfrm>
            <a:off x="1986438" y="2708508"/>
            <a:ext cx="457200" cy="459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22A9F6A-471E-43CD-8F0B-28C7A0000874}"/>
              </a:ext>
            </a:extLst>
          </p:cNvPr>
          <p:cNvSpPr/>
          <p:nvPr/>
        </p:nvSpPr>
        <p:spPr>
          <a:xfrm>
            <a:off x="4218787" y="2708508"/>
            <a:ext cx="457200" cy="459653"/>
          </a:xfrm>
          <a:prstGeom prst="ellipse">
            <a:avLst/>
          </a:prstGeom>
          <a:solidFill>
            <a:srgbClr val="4CC1E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2BF6FA7B-E417-445D-AD1A-4148A40296FC}"/>
              </a:ext>
            </a:extLst>
          </p:cNvPr>
          <p:cNvSpPr/>
          <p:nvPr/>
        </p:nvSpPr>
        <p:spPr>
          <a:xfrm>
            <a:off x="6444844" y="2708508"/>
            <a:ext cx="457200" cy="459653"/>
          </a:xfrm>
          <a:prstGeom prst="ellipse">
            <a:avLst/>
          </a:prstGeom>
          <a:solidFill>
            <a:srgbClr val="C1301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 smtClean="0"/>
              <a:t>Hands-on</a:t>
            </a:r>
            <a:r>
              <a:rPr lang="en-US" dirty="0"/>
              <a:t>: </a:t>
            </a:r>
            <a:r>
              <a:rPr lang="en-US" dirty="0" smtClean="0"/>
              <a:t>Backing </a:t>
            </a:r>
            <a:r>
              <a:rPr lang="en-US" dirty="0"/>
              <a:t>u</a:t>
            </a:r>
            <a:r>
              <a:rPr lang="en-US" dirty="0" smtClean="0"/>
              <a:t>p </a:t>
            </a:r>
            <a:r>
              <a:rPr lang="en-US" dirty="0"/>
              <a:t>and </a:t>
            </a:r>
            <a:r>
              <a:rPr lang="en-US" dirty="0" smtClean="0"/>
              <a:t>Restoring </a:t>
            </a:r>
            <a:r>
              <a:rPr lang="en-US" dirty="0"/>
              <a:t>an Azure Virtual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4401" y="1752600"/>
            <a:ext cx="5420948" cy="1621978"/>
          </a:xfrm>
        </p:spPr>
        <p:txBody>
          <a:bodyPr anchor="ctr"/>
          <a:lstStyle/>
          <a:p>
            <a:pPr algn="ctr"/>
            <a:r>
              <a:rPr lang="en-US" dirty="0"/>
              <a:t>Azure Site Recovery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 Light" charset="0"/>
              </a:rPr>
              <a:t>What is Azure Site Recovery?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1007" y="997413"/>
            <a:ext cx="6936126" cy="760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Azure </a:t>
            </a:r>
            <a:r>
              <a:rPr lang="en-US" dirty="0" smtClean="0">
                <a:solidFill>
                  <a:prstClr val="black"/>
                </a:solidFill>
              </a:rPr>
              <a:t>Site Recovery </a:t>
            </a:r>
            <a:r>
              <a:rPr lang="en-US" dirty="0">
                <a:solidFill>
                  <a:prstClr val="black"/>
                </a:solidFill>
              </a:rPr>
              <a:t>is a disaster recovery solution offered by Azure. This service makes sure that your data or workloads </a:t>
            </a:r>
            <a:r>
              <a:rPr lang="en-US" dirty="0" smtClean="0">
                <a:solidFill>
                  <a:prstClr val="black"/>
                </a:solidFill>
              </a:rPr>
              <a:t>are </a:t>
            </a:r>
            <a:r>
              <a:rPr lang="en-US" dirty="0">
                <a:solidFill>
                  <a:prstClr val="black"/>
                </a:solidFill>
              </a:rPr>
              <a:t>available even during the </a:t>
            </a:r>
            <a:r>
              <a:rPr lang="en-US" dirty="0" smtClean="0">
                <a:solidFill>
                  <a:prstClr val="black"/>
                </a:solidFill>
              </a:rPr>
              <a:t>outages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8226F91-6CC5-4055-AED1-029A15676B46}"/>
              </a:ext>
            </a:extLst>
          </p:cNvPr>
          <p:cNvGrpSpPr/>
          <p:nvPr/>
        </p:nvGrpSpPr>
        <p:grpSpPr>
          <a:xfrm>
            <a:off x="1312548" y="2188491"/>
            <a:ext cx="3052766" cy="2207630"/>
            <a:chOff x="3152486" y="1444611"/>
            <a:chExt cx="2671518" cy="2992034"/>
          </a:xfrm>
        </p:grpSpPr>
        <p:sp>
          <p:nvSpPr>
            <p:cNvPr id="8" name="Shape">
              <a:extLst>
                <a:ext uri="{FF2B5EF4-FFF2-40B4-BE49-F238E27FC236}">
                  <a16:creationId xmlns="" xmlns:a16="http://schemas.microsoft.com/office/drawing/2014/main" id="{070DE8CE-4DF3-4837-B01F-B7F2702DA79F}"/>
                </a:ext>
              </a:extLst>
            </p:cNvPr>
            <p:cNvSpPr/>
            <p:nvPr/>
          </p:nvSpPr>
          <p:spPr>
            <a:xfrm>
              <a:off x="3152488" y="1491273"/>
              <a:ext cx="2662292" cy="293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3" y="21600"/>
                  </a:moveTo>
                  <a:lnTo>
                    <a:pt x="1537" y="21600"/>
                  </a:lnTo>
                  <a:cubicBezTo>
                    <a:pt x="688" y="21600"/>
                    <a:pt x="0" y="20976"/>
                    <a:pt x="0" y="20206"/>
                  </a:cubicBezTo>
                  <a:lnTo>
                    <a:pt x="0" y="1394"/>
                  </a:lnTo>
                  <a:cubicBezTo>
                    <a:pt x="0" y="624"/>
                    <a:pt x="688" y="0"/>
                    <a:pt x="1537" y="0"/>
                  </a:cubicBezTo>
                  <a:lnTo>
                    <a:pt x="20063" y="0"/>
                  </a:lnTo>
                  <a:cubicBezTo>
                    <a:pt x="20912" y="0"/>
                    <a:pt x="21600" y="624"/>
                    <a:pt x="21600" y="1394"/>
                  </a:cubicBezTo>
                  <a:lnTo>
                    <a:pt x="21600" y="20206"/>
                  </a:lnTo>
                  <a:cubicBezTo>
                    <a:pt x="21600" y="20976"/>
                    <a:pt x="20912" y="21600"/>
                    <a:pt x="20063" y="21600"/>
                  </a:cubicBezTo>
                  <a:close/>
                </a:path>
              </a:pathLst>
            </a:custGeom>
            <a:solidFill>
              <a:srgbClr val="F5F5F5"/>
            </a:solidFill>
            <a:ln w="12700">
              <a:miter lim="400000"/>
            </a:ln>
          </p:spPr>
          <p:txBody>
            <a:bodyPr lIns="822960" tIns="180000" rIns="182880" bIns="1800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Site Recovery replicates workloads running on physical and virtual machines (VMs) from a primary site to a secondary </a:t>
              </a:r>
              <a:r>
                <a:rPr lang="en-US" sz="1400" dirty="0" smtClean="0">
                  <a:solidFill>
                    <a:prstClr val="black"/>
                  </a:solidFill>
                </a:rPr>
                <a:t>location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">
              <a:extLst>
                <a:ext uri="{FF2B5EF4-FFF2-40B4-BE49-F238E27FC236}">
                  <a16:creationId xmlns="" xmlns:a16="http://schemas.microsoft.com/office/drawing/2014/main" id="{E45E1628-F9B5-411D-9513-1655D3EFE268}"/>
                </a:ext>
              </a:extLst>
            </p:cNvPr>
            <p:cNvSpPr/>
            <p:nvPr/>
          </p:nvSpPr>
          <p:spPr>
            <a:xfrm>
              <a:off x="3329857" y="1491273"/>
              <a:ext cx="514368" cy="2936155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10" name="Shape">
              <a:extLst>
                <a:ext uri="{FF2B5EF4-FFF2-40B4-BE49-F238E27FC236}">
                  <a16:creationId xmlns="" xmlns:a16="http://schemas.microsoft.com/office/drawing/2014/main" id="{DF3420D5-C18C-4F9F-9F00-B1AFC3185B96}"/>
                </a:ext>
              </a:extLst>
            </p:cNvPr>
            <p:cNvSpPr/>
            <p:nvPr/>
          </p:nvSpPr>
          <p:spPr>
            <a:xfrm>
              <a:off x="3152488" y="1491273"/>
              <a:ext cx="500890" cy="293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169" y="21600"/>
                  </a:lnTo>
                  <a:cubicBezTo>
                    <a:pt x="3656" y="21600"/>
                    <a:pt x="0" y="20976"/>
                    <a:pt x="0" y="20206"/>
                  </a:cubicBezTo>
                  <a:lnTo>
                    <a:pt x="0" y="1394"/>
                  </a:lnTo>
                  <a:cubicBezTo>
                    <a:pt x="0" y="624"/>
                    <a:pt x="3656" y="0"/>
                    <a:pt x="8169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12" name="Shape">
              <a:extLst>
                <a:ext uri="{FF2B5EF4-FFF2-40B4-BE49-F238E27FC236}">
                  <a16:creationId xmlns="" xmlns:a16="http://schemas.microsoft.com/office/drawing/2014/main" id="{25CB2EBC-B53B-4BF4-95A5-841138FCFF80}"/>
                </a:ext>
              </a:extLst>
            </p:cNvPr>
            <p:cNvSpPr/>
            <p:nvPr/>
          </p:nvSpPr>
          <p:spPr>
            <a:xfrm>
              <a:off x="3354858" y="1704114"/>
              <a:ext cx="551444" cy="59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extrusionOk="0">
                  <a:moveTo>
                    <a:pt x="11381" y="21600"/>
                  </a:moveTo>
                  <a:lnTo>
                    <a:pt x="0" y="10800"/>
                  </a:lnTo>
                  <a:lnTo>
                    <a:pt x="11381" y="0"/>
                  </a:lnTo>
                  <a:lnTo>
                    <a:pt x="20152" y="8324"/>
                  </a:lnTo>
                  <a:cubicBezTo>
                    <a:pt x="21600" y="9698"/>
                    <a:pt x="21600" y="11915"/>
                    <a:pt x="20152" y="13289"/>
                  </a:cubicBezTo>
                  <a:lnTo>
                    <a:pt x="11381" y="2160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13" name="TextBox 43">
              <a:extLst>
                <a:ext uri="{FF2B5EF4-FFF2-40B4-BE49-F238E27FC236}">
                  <a16:creationId xmlns="" xmlns:a16="http://schemas.microsoft.com/office/drawing/2014/main" id="{21C26EE0-DB40-4CD3-A694-CF5F8EB93F84}"/>
                </a:ext>
              </a:extLst>
            </p:cNvPr>
            <p:cNvSpPr txBox="1"/>
            <p:nvPr/>
          </p:nvSpPr>
          <p:spPr>
            <a:xfrm>
              <a:off x="3214452" y="1444611"/>
              <a:ext cx="366414" cy="500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4" name="Shape">
              <a:extLst>
                <a:ext uri="{FF2B5EF4-FFF2-40B4-BE49-F238E27FC236}">
                  <a16:creationId xmlns="" xmlns:a16="http://schemas.microsoft.com/office/drawing/2014/main" id="{3B860B76-14A5-4F9B-A567-7697C307C47B}"/>
                </a:ext>
              </a:extLst>
            </p:cNvPr>
            <p:cNvSpPr/>
            <p:nvPr/>
          </p:nvSpPr>
          <p:spPr>
            <a:xfrm>
              <a:off x="3152486" y="1491270"/>
              <a:ext cx="2671518" cy="294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31" y="21600"/>
                  </a:moveTo>
                  <a:lnTo>
                    <a:pt x="1569" y="21600"/>
                  </a:lnTo>
                  <a:cubicBezTo>
                    <a:pt x="706" y="21600"/>
                    <a:pt x="0" y="20963"/>
                    <a:pt x="0" y="20177"/>
                  </a:cubicBezTo>
                  <a:lnTo>
                    <a:pt x="0" y="1423"/>
                  </a:lnTo>
                  <a:cubicBezTo>
                    <a:pt x="0" y="640"/>
                    <a:pt x="703" y="0"/>
                    <a:pt x="1569" y="0"/>
                  </a:cubicBezTo>
                  <a:lnTo>
                    <a:pt x="20031" y="0"/>
                  </a:lnTo>
                  <a:cubicBezTo>
                    <a:pt x="20894" y="0"/>
                    <a:pt x="21600" y="637"/>
                    <a:pt x="21600" y="1423"/>
                  </a:cubicBezTo>
                  <a:lnTo>
                    <a:pt x="21600" y="20177"/>
                  </a:lnTo>
                  <a:cubicBezTo>
                    <a:pt x="21597" y="20963"/>
                    <a:pt x="20894" y="21600"/>
                    <a:pt x="20031" y="21600"/>
                  </a:cubicBezTo>
                  <a:close/>
                  <a:moveTo>
                    <a:pt x="1569" y="70"/>
                  </a:moveTo>
                  <a:cubicBezTo>
                    <a:pt x="743" y="70"/>
                    <a:pt x="72" y="679"/>
                    <a:pt x="72" y="1428"/>
                  </a:cubicBezTo>
                  <a:lnTo>
                    <a:pt x="72" y="20182"/>
                  </a:lnTo>
                  <a:cubicBezTo>
                    <a:pt x="72" y="20931"/>
                    <a:pt x="743" y="21540"/>
                    <a:pt x="1569" y="21540"/>
                  </a:cubicBezTo>
                  <a:lnTo>
                    <a:pt x="20031" y="21540"/>
                  </a:lnTo>
                  <a:cubicBezTo>
                    <a:pt x="20857" y="21540"/>
                    <a:pt x="21528" y="20931"/>
                    <a:pt x="21528" y="20182"/>
                  </a:cubicBezTo>
                  <a:lnTo>
                    <a:pt x="21528" y="1428"/>
                  </a:lnTo>
                  <a:cubicBezTo>
                    <a:pt x="21528" y="679"/>
                    <a:pt x="20857" y="70"/>
                    <a:pt x="20031" y="70"/>
                  </a:cubicBezTo>
                  <a:lnTo>
                    <a:pt x="1569" y="7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60EC459-9370-4EF3-8801-BC6C37AF59B2}"/>
              </a:ext>
            </a:extLst>
          </p:cNvPr>
          <p:cNvGrpSpPr/>
          <p:nvPr/>
        </p:nvGrpSpPr>
        <p:grpSpPr>
          <a:xfrm>
            <a:off x="5125286" y="2222918"/>
            <a:ext cx="3052766" cy="2173203"/>
            <a:chOff x="3152486" y="1491270"/>
            <a:chExt cx="2671518" cy="2945375"/>
          </a:xfrm>
        </p:grpSpPr>
        <p:sp>
          <p:nvSpPr>
            <p:cNvPr id="17" name="Shape">
              <a:extLst>
                <a:ext uri="{FF2B5EF4-FFF2-40B4-BE49-F238E27FC236}">
                  <a16:creationId xmlns="" xmlns:a16="http://schemas.microsoft.com/office/drawing/2014/main" id="{586D6548-99C8-4EEC-A126-13D7070C74FC}"/>
                </a:ext>
              </a:extLst>
            </p:cNvPr>
            <p:cNvSpPr/>
            <p:nvPr/>
          </p:nvSpPr>
          <p:spPr>
            <a:xfrm>
              <a:off x="3152488" y="1491273"/>
              <a:ext cx="2662292" cy="293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3" y="21600"/>
                  </a:moveTo>
                  <a:lnTo>
                    <a:pt x="1537" y="21600"/>
                  </a:lnTo>
                  <a:cubicBezTo>
                    <a:pt x="688" y="21600"/>
                    <a:pt x="0" y="20976"/>
                    <a:pt x="0" y="20206"/>
                  </a:cubicBezTo>
                  <a:lnTo>
                    <a:pt x="0" y="1394"/>
                  </a:lnTo>
                  <a:cubicBezTo>
                    <a:pt x="0" y="624"/>
                    <a:pt x="688" y="0"/>
                    <a:pt x="1537" y="0"/>
                  </a:cubicBezTo>
                  <a:lnTo>
                    <a:pt x="20063" y="0"/>
                  </a:lnTo>
                  <a:cubicBezTo>
                    <a:pt x="20912" y="0"/>
                    <a:pt x="21600" y="624"/>
                    <a:pt x="21600" y="1394"/>
                  </a:cubicBezTo>
                  <a:lnTo>
                    <a:pt x="21600" y="20206"/>
                  </a:lnTo>
                  <a:cubicBezTo>
                    <a:pt x="21600" y="20976"/>
                    <a:pt x="20912" y="21600"/>
                    <a:pt x="20063" y="21600"/>
                  </a:cubicBezTo>
                  <a:close/>
                </a:path>
              </a:pathLst>
            </a:custGeom>
            <a:solidFill>
              <a:srgbClr val="F5F5F5"/>
            </a:solidFill>
            <a:ln w="12700">
              <a:miter lim="400000"/>
            </a:ln>
          </p:spPr>
          <p:txBody>
            <a:bodyPr lIns="822960" tIns="180000" rIns="182880" bIns="1800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When an outage occurs at your primary site, you </a:t>
              </a:r>
              <a:r>
                <a:rPr lang="en-US" sz="1400" dirty="0" smtClean="0">
                  <a:solidFill>
                    <a:prstClr val="black"/>
                  </a:solidFill>
                </a:rPr>
                <a:t>failover </a:t>
              </a:r>
              <a:r>
                <a:rPr lang="en-US" sz="1400" dirty="0">
                  <a:solidFill>
                    <a:prstClr val="black"/>
                  </a:solidFill>
                </a:rPr>
                <a:t>to </a:t>
              </a:r>
              <a:r>
                <a:rPr lang="en-US" sz="1400" dirty="0" smtClean="0">
                  <a:solidFill>
                    <a:prstClr val="black"/>
                  </a:solidFill>
                </a:rPr>
                <a:t>the secondary location </a:t>
              </a:r>
              <a:r>
                <a:rPr lang="en-US" sz="1400" dirty="0">
                  <a:solidFill>
                    <a:prstClr val="black"/>
                  </a:solidFill>
                </a:rPr>
                <a:t>and access apps from there. </a:t>
              </a:r>
              <a:r>
                <a:rPr lang="en-US" sz="1400" dirty="0" smtClean="0">
                  <a:solidFill>
                    <a:prstClr val="black"/>
                  </a:solidFill>
                </a:rPr>
                <a:t>Once the primary </a:t>
              </a:r>
              <a:r>
                <a:rPr lang="en-US" sz="1400" dirty="0">
                  <a:solidFill>
                    <a:prstClr val="black"/>
                  </a:solidFill>
                </a:rPr>
                <a:t>location </a:t>
              </a:r>
              <a:r>
                <a:rPr lang="en-US" sz="1400" dirty="0" smtClean="0">
                  <a:solidFill>
                    <a:prstClr val="black"/>
                  </a:solidFill>
                </a:rPr>
                <a:t>starts running </a:t>
              </a:r>
              <a:r>
                <a:rPr lang="en-US" sz="1400" dirty="0">
                  <a:solidFill>
                    <a:prstClr val="black"/>
                  </a:solidFill>
                </a:rPr>
                <a:t>again, you can </a:t>
              </a:r>
              <a:r>
                <a:rPr lang="en-US" sz="1400" dirty="0" smtClean="0">
                  <a:solidFill>
                    <a:prstClr val="black"/>
                  </a:solidFill>
                </a:rPr>
                <a:t>failback </a:t>
              </a:r>
              <a:r>
                <a:rPr lang="en-US" sz="1400" dirty="0">
                  <a:solidFill>
                    <a:prstClr val="black"/>
                  </a:solidFill>
                </a:rPr>
                <a:t>to </a:t>
              </a:r>
              <a:r>
                <a:rPr lang="en-US" sz="1400" dirty="0" smtClean="0">
                  <a:solidFill>
                    <a:prstClr val="black"/>
                  </a:solidFill>
                </a:rPr>
                <a:t>it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">
              <a:extLst>
                <a:ext uri="{FF2B5EF4-FFF2-40B4-BE49-F238E27FC236}">
                  <a16:creationId xmlns="" xmlns:a16="http://schemas.microsoft.com/office/drawing/2014/main" id="{43A94C0A-40AE-4134-B30A-6F059AA9070A}"/>
                </a:ext>
              </a:extLst>
            </p:cNvPr>
            <p:cNvSpPr/>
            <p:nvPr/>
          </p:nvSpPr>
          <p:spPr>
            <a:xfrm>
              <a:off x="3329857" y="1491273"/>
              <a:ext cx="514368" cy="2936155"/>
            </a:xfrm>
            <a:prstGeom prst="rect">
              <a:avLst/>
            </a:prstGeom>
            <a:solidFill>
              <a:srgbClr val="7030A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19" name="Shape">
              <a:extLst>
                <a:ext uri="{FF2B5EF4-FFF2-40B4-BE49-F238E27FC236}">
                  <a16:creationId xmlns="" xmlns:a16="http://schemas.microsoft.com/office/drawing/2014/main" id="{9042A003-193A-4602-A48A-51C06E6BE8BD}"/>
                </a:ext>
              </a:extLst>
            </p:cNvPr>
            <p:cNvSpPr/>
            <p:nvPr/>
          </p:nvSpPr>
          <p:spPr>
            <a:xfrm>
              <a:off x="3152488" y="1491273"/>
              <a:ext cx="500890" cy="293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169" y="21600"/>
                  </a:lnTo>
                  <a:cubicBezTo>
                    <a:pt x="3656" y="21600"/>
                    <a:pt x="0" y="20976"/>
                    <a:pt x="0" y="20206"/>
                  </a:cubicBezTo>
                  <a:lnTo>
                    <a:pt x="0" y="1394"/>
                  </a:lnTo>
                  <a:cubicBezTo>
                    <a:pt x="0" y="624"/>
                    <a:pt x="3656" y="0"/>
                    <a:pt x="8169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20" name="Shape">
              <a:extLst>
                <a:ext uri="{FF2B5EF4-FFF2-40B4-BE49-F238E27FC236}">
                  <a16:creationId xmlns="" xmlns:a16="http://schemas.microsoft.com/office/drawing/2014/main" id="{66155F82-A3A0-4958-9616-904581ADB536}"/>
                </a:ext>
              </a:extLst>
            </p:cNvPr>
            <p:cNvSpPr/>
            <p:nvPr/>
          </p:nvSpPr>
          <p:spPr>
            <a:xfrm>
              <a:off x="3354858" y="1704114"/>
              <a:ext cx="551444" cy="59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extrusionOk="0">
                  <a:moveTo>
                    <a:pt x="11381" y="21600"/>
                  </a:moveTo>
                  <a:lnTo>
                    <a:pt x="0" y="10800"/>
                  </a:lnTo>
                  <a:lnTo>
                    <a:pt x="11381" y="0"/>
                  </a:lnTo>
                  <a:lnTo>
                    <a:pt x="20152" y="8324"/>
                  </a:lnTo>
                  <a:cubicBezTo>
                    <a:pt x="21600" y="9698"/>
                    <a:pt x="21600" y="11915"/>
                    <a:pt x="20152" y="13289"/>
                  </a:cubicBezTo>
                  <a:lnTo>
                    <a:pt x="11381" y="2160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  <p:sp>
          <p:nvSpPr>
            <p:cNvPr id="21" name="TextBox 43">
              <a:extLst>
                <a:ext uri="{FF2B5EF4-FFF2-40B4-BE49-F238E27FC236}">
                  <a16:creationId xmlns="" xmlns:a16="http://schemas.microsoft.com/office/drawing/2014/main" id="{9D3E7860-E3E1-4929-B61C-DAB5DFD3031D}"/>
                </a:ext>
              </a:extLst>
            </p:cNvPr>
            <p:cNvSpPr txBox="1"/>
            <p:nvPr/>
          </p:nvSpPr>
          <p:spPr>
            <a:xfrm>
              <a:off x="3188307" y="151022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22" name="Shape">
              <a:extLst>
                <a:ext uri="{FF2B5EF4-FFF2-40B4-BE49-F238E27FC236}">
                  <a16:creationId xmlns="" xmlns:a16="http://schemas.microsoft.com/office/drawing/2014/main" id="{58B13788-A5B1-4B97-9C7C-3CBDE7311A4D}"/>
                </a:ext>
              </a:extLst>
            </p:cNvPr>
            <p:cNvSpPr/>
            <p:nvPr/>
          </p:nvSpPr>
          <p:spPr>
            <a:xfrm>
              <a:off x="3152486" y="1491270"/>
              <a:ext cx="2671518" cy="294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31" y="21600"/>
                  </a:moveTo>
                  <a:lnTo>
                    <a:pt x="1569" y="21600"/>
                  </a:lnTo>
                  <a:cubicBezTo>
                    <a:pt x="706" y="21600"/>
                    <a:pt x="0" y="20963"/>
                    <a:pt x="0" y="20177"/>
                  </a:cubicBezTo>
                  <a:lnTo>
                    <a:pt x="0" y="1423"/>
                  </a:lnTo>
                  <a:cubicBezTo>
                    <a:pt x="0" y="640"/>
                    <a:pt x="703" y="0"/>
                    <a:pt x="1569" y="0"/>
                  </a:cubicBezTo>
                  <a:lnTo>
                    <a:pt x="20031" y="0"/>
                  </a:lnTo>
                  <a:cubicBezTo>
                    <a:pt x="20894" y="0"/>
                    <a:pt x="21600" y="637"/>
                    <a:pt x="21600" y="1423"/>
                  </a:cubicBezTo>
                  <a:lnTo>
                    <a:pt x="21600" y="20177"/>
                  </a:lnTo>
                  <a:cubicBezTo>
                    <a:pt x="21597" y="20963"/>
                    <a:pt x="20894" y="21600"/>
                    <a:pt x="20031" y="21600"/>
                  </a:cubicBezTo>
                  <a:close/>
                  <a:moveTo>
                    <a:pt x="1569" y="70"/>
                  </a:moveTo>
                  <a:cubicBezTo>
                    <a:pt x="743" y="70"/>
                    <a:pt x="72" y="679"/>
                    <a:pt x="72" y="1428"/>
                  </a:cubicBezTo>
                  <a:lnTo>
                    <a:pt x="72" y="20182"/>
                  </a:lnTo>
                  <a:cubicBezTo>
                    <a:pt x="72" y="20931"/>
                    <a:pt x="743" y="21540"/>
                    <a:pt x="1569" y="21540"/>
                  </a:cubicBezTo>
                  <a:lnTo>
                    <a:pt x="20031" y="21540"/>
                  </a:lnTo>
                  <a:cubicBezTo>
                    <a:pt x="20857" y="21540"/>
                    <a:pt x="21528" y="20931"/>
                    <a:pt x="21528" y="20182"/>
                  </a:cubicBezTo>
                  <a:lnTo>
                    <a:pt x="21528" y="1428"/>
                  </a:lnTo>
                  <a:cubicBezTo>
                    <a:pt x="21528" y="679"/>
                    <a:pt x="20857" y="70"/>
                    <a:pt x="20031" y="70"/>
                  </a:cubicBezTo>
                  <a:lnTo>
                    <a:pt x="1569" y="70"/>
                  </a:lnTo>
                  <a:close/>
                </a:path>
              </a:pathLst>
            </a:custGeom>
            <a:solidFill>
              <a:srgbClr val="6A6A6E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1050" noProof="1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327260" y="21938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604878"/>
                </a:solidFill>
                <a:latin typeface="Raleway"/>
              </a:rPr>
              <a:t>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1. Where are </a:t>
            </a:r>
            <a:r>
              <a:rPr lang="en-US" sz="1800" b="1" dirty="0" smtClean="0">
                <a:solidFill>
                  <a:prstClr val="black"/>
                </a:solidFill>
              </a:rPr>
              <a:t>the operating disks </a:t>
            </a:r>
            <a:r>
              <a:rPr lang="en-US" sz="1800" b="1" dirty="0">
                <a:solidFill>
                  <a:prstClr val="black"/>
                </a:solidFill>
              </a:rPr>
              <a:t>and data disks stored?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2276" y="1881935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A. As a blog storage in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a storage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account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2276" y="2426849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B. Operating disks as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a blob storage,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while data disks as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a local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storage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2276" y="2971763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C. Data disks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as a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blob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storage,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while operating disks as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a local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storage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2276" y="3516677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  <a:latin typeface="Raleway"/>
              </a:rPr>
              <a:t>D. None of the above</a:t>
            </a:r>
          </a:p>
        </p:txBody>
      </p:sp>
      <p:pic>
        <p:nvPicPr>
          <p:cNvPr id="10" name="Picture 2" descr="Image result for QnA">
            <a:extLst>
              <a:ext uri="{FF2B5EF4-FFF2-40B4-BE49-F238E27FC236}">
                <a16:creationId xmlns="" xmlns:a16="http://schemas.microsoft.com/office/drawing/2014/main" id="{3FED1C87-0889-4A2C-AB6E-3C27B103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64" y="3236620"/>
            <a:ext cx="1891620" cy="19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327260" y="21938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604878"/>
                </a:solidFill>
                <a:latin typeface="Raleway"/>
              </a:rPr>
              <a:t>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2. What is an ARM template?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2276" y="1881935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A.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A JSON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file defining resources and dependencies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2276" y="2426849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B.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An Azure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tool to access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the Azure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platform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2276" y="2971763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C. 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A PHP </a:t>
            </a:r>
            <a:r>
              <a:rPr lang="en-IN" sz="1200" dirty="0">
                <a:solidFill>
                  <a:prstClr val="black"/>
                </a:solidFill>
                <a:latin typeface="Raleway"/>
              </a:rPr>
              <a:t>file defining resources and dependencies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2276" y="3516677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  <a:latin typeface="Raleway"/>
              </a:rPr>
              <a:t>D. </a:t>
            </a:r>
            <a:r>
              <a:rPr lang="en-US" sz="1200" dirty="0" smtClean="0">
                <a:solidFill>
                  <a:prstClr val="black"/>
                </a:solidFill>
                <a:latin typeface="Raleway"/>
              </a:rPr>
              <a:t>None </a:t>
            </a:r>
            <a:r>
              <a:rPr lang="en-US" sz="1200" dirty="0">
                <a:solidFill>
                  <a:prstClr val="black"/>
                </a:solidFill>
                <a:latin typeface="Raleway"/>
              </a:rPr>
              <a:t>of the above</a:t>
            </a:r>
          </a:p>
        </p:txBody>
      </p:sp>
      <p:pic>
        <p:nvPicPr>
          <p:cNvPr id="10" name="Picture 2" descr="Image result for QnA">
            <a:extLst>
              <a:ext uri="{FF2B5EF4-FFF2-40B4-BE49-F238E27FC236}">
                <a16:creationId xmlns="" xmlns:a16="http://schemas.microsoft.com/office/drawing/2014/main" id="{3FED1C87-0889-4A2C-AB6E-3C27B103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21" y="3236620"/>
            <a:ext cx="1891620" cy="19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1526" y="2323074"/>
            <a:ext cx="5420948" cy="576956"/>
          </a:xfrm>
        </p:spPr>
        <p:txBody>
          <a:bodyPr anchor="ctr"/>
          <a:lstStyle/>
          <a:p>
            <a:pPr algn="ctr"/>
            <a:r>
              <a:rPr lang="en-US" dirty="0"/>
              <a:t>What </a:t>
            </a:r>
            <a:r>
              <a:rPr lang="en-US" dirty="0" smtClean="0"/>
              <a:t>is a Virtual </a:t>
            </a:r>
            <a:r>
              <a:rPr lang="en-US" dirty="0"/>
              <a:t>Machine?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327260" y="21938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604878"/>
                </a:solidFill>
                <a:latin typeface="Raleway"/>
              </a:rPr>
              <a:t>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3. </a:t>
            </a:r>
            <a:r>
              <a:rPr lang="en-US" sz="1800" b="1" dirty="0" smtClean="0">
                <a:solidFill>
                  <a:prstClr val="black"/>
                </a:solidFill>
              </a:rPr>
              <a:t>You can deploy </a:t>
            </a:r>
            <a:r>
              <a:rPr lang="en-US" sz="1800" b="1" dirty="0">
                <a:solidFill>
                  <a:prstClr val="black"/>
                </a:solidFill>
              </a:rPr>
              <a:t>resources using </a:t>
            </a:r>
            <a:r>
              <a:rPr lang="en-US" sz="1800" b="1" dirty="0" smtClean="0">
                <a:solidFill>
                  <a:prstClr val="black"/>
                </a:solidFill>
              </a:rPr>
              <a:t>an ARM template.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2276" y="1881935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A. True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2276" y="2426849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B. False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pic>
        <p:nvPicPr>
          <p:cNvPr id="10" name="Picture 2" descr="Image result for QnA">
            <a:extLst>
              <a:ext uri="{FF2B5EF4-FFF2-40B4-BE49-F238E27FC236}">
                <a16:creationId xmlns="" xmlns:a16="http://schemas.microsoft.com/office/drawing/2014/main" id="{3FED1C87-0889-4A2C-AB6E-3C27B103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21" y="3236620"/>
            <a:ext cx="1891620" cy="19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327260" y="21938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604878"/>
                </a:solidFill>
                <a:latin typeface="Raleway"/>
              </a:rPr>
              <a:t>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4. Which of the following is correct?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2276" y="1881935"/>
            <a:ext cx="5987571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A. </a:t>
            </a:r>
            <a:r>
              <a:rPr lang="en-US" sz="1200" dirty="0">
                <a:solidFill>
                  <a:prstClr val="black"/>
                </a:solidFill>
              </a:rPr>
              <a:t>An </a:t>
            </a:r>
            <a:r>
              <a:rPr lang="en-US" sz="1200" dirty="0" smtClean="0">
                <a:solidFill>
                  <a:prstClr val="black"/>
                </a:solidFill>
              </a:rPr>
              <a:t>Azure-managed </a:t>
            </a:r>
            <a:r>
              <a:rPr lang="en-US" sz="1200" dirty="0">
                <a:solidFill>
                  <a:prstClr val="black"/>
                </a:solidFill>
              </a:rPr>
              <a:t>disk is a virtual hard disk (VHD) </a:t>
            </a:r>
            <a:r>
              <a:rPr lang="en-US" sz="1200" dirty="0" smtClean="0">
                <a:solidFill>
                  <a:prstClr val="black"/>
                </a:solidFill>
              </a:rPr>
              <a:t>that </a:t>
            </a:r>
            <a:r>
              <a:rPr lang="en-US" sz="1200" dirty="0">
                <a:solidFill>
                  <a:prstClr val="black"/>
                </a:solidFill>
              </a:rPr>
              <a:t>can be used to deploy VMs </a:t>
            </a:r>
            <a:endParaRPr lang="en-IN" sz="12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2276" y="2426849"/>
            <a:ext cx="5987571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B. </a:t>
            </a:r>
            <a:r>
              <a:rPr lang="en-US" sz="1200" dirty="0">
                <a:solidFill>
                  <a:prstClr val="black"/>
                </a:solidFill>
              </a:rPr>
              <a:t>An </a:t>
            </a:r>
            <a:r>
              <a:rPr lang="en-US" sz="1200" dirty="0" smtClean="0">
                <a:solidFill>
                  <a:prstClr val="black"/>
                </a:solidFill>
              </a:rPr>
              <a:t>Azure-managed </a:t>
            </a:r>
            <a:r>
              <a:rPr lang="en-US" sz="1200" dirty="0">
                <a:solidFill>
                  <a:prstClr val="black"/>
                </a:solidFill>
              </a:rPr>
              <a:t>disk is a virtual hard disk (VHD) that can only be used to store </a:t>
            </a:r>
            <a:r>
              <a:rPr lang="en-US" sz="1200" dirty="0" smtClean="0">
                <a:solidFill>
                  <a:prstClr val="black"/>
                </a:solidFill>
              </a:rPr>
              <a:t>data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2276" y="2971763"/>
            <a:ext cx="5987571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C</a:t>
            </a:r>
            <a:r>
              <a:rPr lang="en-IN" sz="1200" dirty="0" smtClean="0">
                <a:solidFill>
                  <a:prstClr val="black"/>
                </a:solidFill>
                <a:latin typeface="Raleway"/>
              </a:rPr>
              <a:t>. </a:t>
            </a:r>
            <a:r>
              <a:rPr lang="en-US" sz="1200" dirty="0" smtClean="0">
                <a:solidFill>
                  <a:prstClr val="black"/>
                </a:solidFill>
              </a:rPr>
              <a:t>VHD </a:t>
            </a:r>
            <a:r>
              <a:rPr lang="en-US" sz="1200" dirty="0">
                <a:solidFill>
                  <a:prstClr val="black"/>
                </a:solidFill>
              </a:rPr>
              <a:t>template is another name for ARM template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2276" y="3516677"/>
            <a:ext cx="5987571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black"/>
                </a:solidFill>
                <a:latin typeface="Raleway"/>
              </a:rPr>
              <a:t>D. </a:t>
            </a:r>
            <a:r>
              <a:rPr lang="en-IN" sz="1200" dirty="0">
                <a:solidFill>
                  <a:prstClr val="black"/>
                </a:solidFill>
              </a:rPr>
              <a:t>None of the above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" name="Picture 2" descr="Image result for QnA">
            <a:extLst>
              <a:ext uri="{FF2B5EF4-FFF2-40B4-BE49-F238E27FC236}">
                <a16:creationId xmlns="" xmlns:a16="http://schemas.microsoft.com/office/drawing/2014/main" id="{3FED1C87-0889-4A2C-AB6E-3C27B103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21" y="3236620"/>
            <a:ext cx="1891620" cy="19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327260" y="21938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604878"/>
                </a:solidFill>
                <a:latin typeface="Raleway"/>
              </a:rPr>
              <a:t>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5. Azure VM backup is the same as Azure VM restore</a:t>
            </a:r>
            <a:r>
              <a:rPr lang="en-US" sz="1800" b="1" dirty="0" smtClean="0">
                <a:solidFill>
                  <a:prstClr val="black"/>
                </a:solidFill>
              </a:rPr>
              <a:t>.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403" y="2116457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A. True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403" y="2661371"/>
            <a:ext cx="3628295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prstClr val="black"/>
                </a:solidFill>
                <a:latin typeface="Raleway"/>
              </a:rPr>
              <a:t>B. False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pic>
        <p:nvPicPr>
          <p:cNvPr id="10" name="Picture 2" descr="Image result for QnA">
            <a:extLst>
              <a:ext uri="{FF2B5EF4-FFF2-40B4-BE49-F238E27FC236}">
                <a16:creationId xmlns="" xmlns:a16="http://schemas.microsoft.com/office/drawing/2014/main" id="{3FED1C87-0889-4A2C-AB6E-3C27B103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21" y="3236620"/>
            <a:ext cx="1891620" cy="19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8792E514-88A8-44EC-8F50-1004CFC1F2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242911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671B3"/>
                  </a:solidFill>
                  <a:latin typeface="Raleway"/>
                </a:rPr>
                <a:t>support@intellipaat.com</a:t>
              </a:r>
              <a:endParaRPr lang="en-US" b="1" dirty="0">
                <a:solidFill>
                  <a:srgbClr val="7671B3"/>
                </a:solidFill>
                <a:latin typeface="Raleway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46E37F-F5FE-4E77-861B-7598F9BF118F}"/>
              </a:ext>
            </a:extLst>
          </p:cNvPr>
          <p:cNvSpPr/>
          <p:nvPr/>
        </p:nvSpPr>
        <p:spPr>
          <a:xfrm>
            <a:off x="7251404" y="10633"/>
            <a:ext cx="1881963" cy="874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a Virtual Machine?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9335" y="1078786"/>
            <a:ext cx="7109717" cy="965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virtual machine is a virtual emulation of a physical computer system. It is a virtual environment that includes components such as CPUs, memory, network </a:t>
            </a:r>
            <a:r>
              <a:rPr lang="en-US" dirty="0" smtClean="0">
                <a:solidFill>
                  <a:schemeClr val="tx1"/>
                </a:solidFill>
              </a:rPr>
              <a:t>interfaces, </a:t>
            </a:r>
            <a:r>
              <a:rPr lang="en-US" dirty="0">
                <a:solidFill>
                  <a:schemeClr val="tx1"/>
                </a:solidFill>
              </a:rPr>
              <a:t>and more, giving </a:t>
            </a:r>
            <a:r>
              <a:rPr lang="en-US" dirty="0" smtClean="0">
                <a:solidFill>
                  <a:schemeClr val="tx1"/>
                </a:solidFill>
              </a:rPr>
              <a:t>end users </a:t>
            </a:r>
            <a:r>
              <a:rPr lang="en-US" dirty="0">
                <a:solidFill>
                  <a:schemeClr val="tx1"/>
                </a:solidFill>
              </a:rPr>
              <a:t>the same experience on a virtual machine as they would have on a normal physical computer </a:t>
            </a:r>
            <a:r>
              <a:rPr lang="en-US" dirty="0" smtClean="0">
                <a:solidFill>
                  <a:schemeClr val="tx1"/>
                </a:solidFill>
              </a:rPr>
              <a:t>machine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4" y="2629545"/>
            <a:ext cx="1884022" cy="188402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940145" y="3235719"/>
            <a:ext cx="3092521" cy="1887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40145" y="3571556"/>
            <a:ext cx="3092521" cy="8925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032666" y="3014269"/>
            <a:ext cx="1189688" cy="1016618"/>
            <a:chOff x="5804899" y="3063247"/>
            <a:chExt cx="1189688" cy="1016618"/>
          </a:xfrm>
        </p:grpSpPr>
        <p:grpSp>
          <p:nvGrpSpPr>
            <p:cNvPr id="24" name="Group 23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960500" y="4437051"/>
            <a:ext cx="13340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Virtual Machine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15216" y="4437051"/>
            <a:ext cx="20498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Physical </a:t>
            </a:r>
            <a:r>
              <a:rPr lang="en-US" b="1" dirty="0" smtClean="0"/>
              <a:t>Computer System</a:t>
            </a:r>
            <a:endParaRPr lang="en-IN" b="1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What is a Virtual Machine?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9335" y="1126797"/>
            <a:ext cx="6616557" cy="8116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machines can be created on another physical computer system, called the host machine. Virtual machines can also be created on servers or in </a:t>
            </a:r>
            <a:r>
              <a:rPr lang="en-US" dirty="0" smtClean="0">
                <a:solidFill>
                  <a:schemeClr val="tx1"/>
                </a:solidFill>
              </a:rPr>
              <a:t>the cloud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88" y="2231535"/>
            <a:ext cx="906468" cy="9064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4" y="1870409"/>
            <a:ext cx="1335642" cy="1335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95" y="1938456"/>
            <a:ext cx="1367066" cy="136706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205538" y="3198596"/>
            <a:ext cx="1063425" cy="102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31" idx="0"/>
            <a:endCxn id="3" idx="2"/>
          </p:cNvCxnSpPr>
          <p:nvPr/>
        </p:nvCxnSpPr>
        <p:spPr>
          <a:xfrm flipV="1">
            <a:off x="4556495" y="3206051"/>
            <a:ext cx="0" cy="101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44026" y="3138003"/>
            <a:ext cx="745116" cy="108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090553" y="4219101"/>
            <a:ext cx="931884" cy="796318"/>
            <a:chOff x="5804899" y="3063247"/>
            <a:chExt cx="1189688" cy="1016618"/>
          </a:xfrm>
        </p:grpSpPr>
        <p:grpSp>
          <p:nvGrpSpPr>
            <p:cNvPr id="29" name="Group 28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Why would you use </a:t>
            </a:r>
            <a:r>
              <a:rPr lang="en-US" sz="2400" b="1" dirty="0" smtClean="0">
                <a:solidFill>
                  <a:srgbClr val="604878"/>
                </a:solidFill>
              </a:rPr>
              <a:t>a Virtual </a:t>
            </a:r>
            <a:r>
              <a:rPr lang="en-US" sz="2400" b="1" dirty="0">
                <a:solidFill>
                  <a:srgbClr val="604878"/>
                </a:solidFill>
              </a:rPr>
              <a:t>Machine?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1618" y="1688388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multiple virtual machines and run all of them </a:t>
            </a:r>
            <a:r>
              <a:rPr lang="en-US" dirty="0" smtClean="0">
                <a:solidFill>
                  <a:schemeClr val="tx1"/>
                </a:solidFill>
              </a:rPr>
              <a:t>on a </a:t>
            </a:r>
            <a:r>
              <a:rPr lang="en-US" dirty="0">
                <a:solidFill>
                  <a:schemeClr val="tx1"/>
                </a:solidFill>
              </a:rPr>
              <a:t>single physical </a:t>
            </a:r>
            <a:r>
              <a:rPr lang="en-US" dirty="0" smtClean="0">
                <a:solidFill>
                  <a:schemeClr val="tx1"/>
                </a:solidFill>
              </a:rPr>
              <a:t>computer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1618" y="2749707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smtClean="0">
                <a:solidFill>
                  <a:schemeClr val="tx1"/>
                </a:solidFill>
              </a:rPr>
              <a:t>single-purpose </a:t>
            </a:r>
            <a:r>
              <a:rPr lang="en-US" dirty="0">
                <a:solidFill>
                  <a:schemeClr val="tx1"/>
                </a:solidFill>
              </a:rPr>
              <a:t>servers without actually having to set up a whole physical computer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617" y="3811026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smtClean="0">
                <a:solidFill>
                  <a:schemeClr val="tx1"/>
                </a:solidFill>
              </a:rPr>
              <a:t>high-availability </a:t>
            </a:r>
            <a:r>
              <a:rPr lang="en-US" dirty="0">
                <a:solidFill>
                  <a:schemeClr val="tx1"/>
                </a:solidFill>
              </a:rPr>
              <a:t>clusters and minimize downtime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60376" y="1832718"/>
            <a:ext cx="924674" cy="790156"/>
            <a:chOff x="5804899" y="3063247"/>
            <a:chExt cx="1189688" cy="1016618"/>
          </a:xfrm>
        </p:grpSpPr>
        <p:grpSp>
          <p:nvGrpSpPr>
            <p:cNvPr id="11" name="Group 10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797664" y="1148114"/>
            <a:ext cx="924674" cy="790156"/>
            <a:chOff x="5804899" y="3063247"/>
            <a:chExt cx="1189688" cy="1016618"/>
          </a:xfrm>
        </p:grpSpPr>
        <p:grpSp>
          <p:nvGrpSpPr>
            <p:cNvPr id="16" name="Group 15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802820" y="1828332"/>
            <a:ext cx="924674" cy="790156"/>
            <a:chOff x="5804899" y="3063247"/>
            <a:chExt cx="1189688" cy="1016618"/>
          </a:xfrm>
        </p:grpSpPr>
        <p:grpSp>
          <p:nvGrpSpPr>
            <p:cNvPr id="21" name="Group 20"/>
            <p:cNvGrpSpPr/>
            <p:nvPr/>
          </p:nvGrpSpPr>
          <p:grpSpPr>
            <a:xfrm>
              <a:off x="5804899" y="3063247"/>
              <a:ext cx="1189688" cy="1016618"/>
              <a:chOff x="5825447" y="2766960"/>
              <a:chExt cx="1787704" cy="152763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825447" y="2766960"/>
                <a:ext cx="1787704" cy="15276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7705" y="2978864"/>
                <a:ext cx="1103188" cy="1103188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56" y="3335250"/>
              <a:ext cx="328774" cy="328774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52" y="2574179"/>
            <a:ext cx="1884022" cy="188402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 flipV="1">
            <a:off x="6508020" y="2667108"/>
            <a:ext cx="624213" cy="83734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60001" y="2149232"/>
            <a:ext cx="0" cy="135522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450031" y="2667108"/>
            <a:ext cx="529819" cy="83734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0424" y="1473217"/>
            <a:ext cx="5645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VM 1</a:t>
            </a:r>
            <a:endParaRPr lang="en-IN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18450" y="823722"/>
            <a:ext cx="5645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VM 2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979850" y="1510907"/>
            <a:ext cx="5645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VM 3</a:t>
            </a:r>
            <a:endParaRPr lang="en-IN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78954" y="4330448"/>
            <a:ext cx="17551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 </a:t>
            </a:r>
            <a:r>
              <a:rPr lang="en-US" b="1" dirty="0" smtClean="0"/>
              <a:t>Physical </a:t>
            </a:r>
            <a:r>
              <a:rPr lang="en-US" b="1" dirty="0"/>
              <a:t>Machine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07388" y="1028669"/>
            <a:ext cx="261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Virtual Machines can be used to:</a:t>
            </a:r>
            <a:endParaRPr lang="en-IN" sz="14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369587" y="163124"/>
            <a:ext cx="6492493" cy="576956"/>
          </a:xfrm>
          <a:prstGeom prst="rect">
            <a:avLst/>
          </a:prstGeom>
        </p:spPr>
        <p:txBody>
          <a:bodyPr lIns="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604878"/>
                </a:solidFill>
              </a:rPr>
              <a:t>Why would you use a Virtual Machine?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4026" y="1630516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multiple virtual machines and run all of them on a single physical computer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4026" y="2691835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single-purpose servers without actually having to set up a whole physical computer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4025" y="3753154"/>
            <a:ext cx="5024346" cy="55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high-availability clusters and minimize downtime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84" y="2749707"/>
            <a:ext cx="838252" cy="838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79" y="1493522"/>
            <a:ext cx="945222" cy="945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45" y="2686171"/>
            <a:ext cx="901788" cy="9017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47903" y="2328125"/>
            <a:ext cx="13048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</a:t>
            </a:r>
            <a:r>
              <a:rPr lang="en-US" b="1" dirty="0" smtClean="0"/>
              <a:t>Testing </a:t>
            </a:r>
            <a:r>
              <a:rPr lang="en-US" b="1" dirty="0"/>
              <a:t>Server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925401" y="3607479"/>
            <a:ext cx="13048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 Server</a:t>
            </a:r>
            <a:endParaRPr lang="en-IN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859730" y="3607479"/>
            <a:ext cx="13048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Authentication Server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7388" y="1028669"/>
            <a:ext cx="261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Virtual Machines can be used to:</a:t>
            </a:r>
            <a:endParaRPr lang="en-IN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89CA974-BFDD-4137-A608-C539BA06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642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iseño personalizado">
  <a:themeElements>
    <a:clrScheme name="Custom 1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31066</TotalTime>
  <Words>2583</Words>
  <Application>Microsoft Office PowerPoint</Application>
  <PresentationFormat>On-screen Show (16:9)</PresentationFormat>
  <Paragraphs>312</Paragraphs>
  <Slides>53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53</vt:i4>
      </vt:variant>
    </vt:vector>
  </HeadingPairs>
  <TitlesOfParts>
    <vt:vector size="71" baseType="lpstr">
      <vt:lpstr>Arial</vt:lpstr>
      <vt:lpstr>Calibri</vt:lpstr>
      <vt:lpstr>Calibri Light</vt:lpstr>
      <vt:lpstr>FontAwesome</vt:lpstr>
      <vt:lpstr>Lato</vt:lpstr>
      <vt:lpstr>Lato Regular</vt:lpstr>
      <vt:lpstr>Open Sans Extrabold</vt:lpstr>
      <vt:lpstr>Raleway</vt:lpstr>
      <vt:lpstr>Raleway Black</vt:lpstr>
      <vt:lpstr>Raleway Light</vt:lpstr>
      <vt:lpstr>Wingdings</vt:lpstr>
      <vt:lpstr>方正正纤黑简体</vt:lpstr>
      <vt:lpstr>Diseño personalizado</vt:lpstr>
      <vt:lpstr>1_Diseño personalizado</vt:lpstr>
      <vt:lpstr>2_Diseño personalizado</vt:lpstr>
      <vt:lpstr>3_Diseño personalizado</vt:lpstr>
      <vt:lpstr>4_Diseño personalizado</vt:lpstr>
      <vt:lpstr>5_Diseño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Intellipaat-Team</cp:lastModifiedBy>
  <cp:revision>1235</cp:revision>
  <dcterms:created xsi:type="dcterms:W3CDTF">2016-05-27T21:17:44Z</dcterms:created>
  <dcterms:modified xsi:type="dcterms:W3CDTF">2019-09-13T12:15:54Z</dcterms:modified>
</cp:coreProperties>
</file>