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  <p:sldMasterId id="2147483855" r:id="rId3"/>
    <p:sldMasterId id="2147483890" r:id="rId4"/>
    <p:sldMasterId id="2147483925" r:id="rId5"/>
    <p:sldMasterId id="2147483960" r:id="rId6"/>
  </p:sldMasterIdLst>
  <p:notesMasterIdLst>
    <p:notesMasterId r:id="rId85"/>
  </p:notesMasterIdLst>
  <p:handoutMasterIdLst>
    <p:handoutMasterId r:id="rId86"/>
  </p:handoutMasterIdLst>
  <p:sldIdLst>
    <p:sldId id="637" r:id="rId7"/>
    <p:sldId id="761" r:id="rId8"/>
    <p:sldId id="762" r:id="rId9"/>
    <p:sldId id="522" r:id="rId10"/>
    <p:sldId id="523" r:id="rId11"/>
    <p:sldId id="717" r:id="rId12"/>
    <p:sldId id="722" r:id="rId13"/>
    <p:sldId id="778" r:id="rId14"/>
    <p:sldId id="779" r:id="rId15"/>
    <p:sldId id="780" r:id="rId16"/>
    <p:sldId id="610" r:id="rId17"/>
    <p:sldId id="605" r:id="rId18"/>
    <p:sldId id="763" r:id="rId19"/>
    <p:sldId id="607" r:id="rId20"/>
    <p:sldId id="784" r:id="rId21"/>
    <p:sldId id="782" r:id="rId22"/>
    <p:sldId id="783" r:id="rId23"/>
    <p:sldId id="718" r:id="rId24"/>
    <p:sldId id="785" r:id="rId25"/>
    <p:sldId id="786" r:id="rId26"/>
    <p:sldId id="788" r:id="rId27"/>
    <p:sldId id="789" r:id="rId28"/>
    <p:sldId id="790" r:id="rId29"/>
    <p:sldId id="791" r:id="rId30"/>
    <p:sldId id="792" r:id="rId31"/>
    <p:sldId id="798" r:id="rId32"/>
    <p:sldId id="794" r:id="rId33"/>
    <p:sldId id="795" r:id="rId34"/>
    <p:sldId id="796" r:id="rId35"/>
    <p:sldId id="797" r:id="rId36"/>
    <p:sldId id="800" r:id="rId37"/>
    <p:sldId id="801" r:id="rId38"/>
    <p:sldId id="802" r:id="rId39"/>
    <p:sldId id="803" r:id="rId40"/>
    <p:sldId id="804" r:id="rId41"/>
    <p:sldId id="805" r:id="rId42"/>
    <p:sldId id="806" r:id="rId43"/>
    <p:sldId id="811" r:id="rId44"/>
    <p:sldId id="812" r:id="rId45"/>
    <p:sldId id="813" r:id="rId46"/>
    <p:sldId id="814" r:id="rId47"/>
    <p:sldId id="815" r:id="rId48"/>
    <p:sldId id="816" r:id="rId49"/>
    <p:sldId id="817" r:id="rId50"/>
    <p:sldId id="818" r:id="rId51"/>
    <p:sldId id="819" r:id="rId52"/>
    <p:sldId id="841" r:id="rId53"/>
    <p:sldId id="821" r:id="rId54"/>
    <p:sldId id="822" r:id="rId55"/>
    <p:sldId id="823" r:id="rId56"/>
    <p:sldId id="824" r:id="rId57"/>
    <p:sldId id="825" r:id="rId58"/>
    <p:sldId id="826" r:id="rId59"/>
    <p:sldId id="827" r:id="rId60"/>
    <p:sldId id="828" r:id="rId61"/>
    <p:sldId id="829" r:id="rId62"/>
    <p:sldId id="830" r:id="rId63"/>
    <p:sldId id="831" r:id="rId64"/>
    <p:sldId id="832" r:id="rId65"/>
    <p:sldId id="833" r:id="rId66"/>
    <p:sldId id="834" r:id="rId67"/>
    <p:sldId id="835" r:id="rId68"/>
    <p:sldId id="836" r:id="rId69"/>
    <p:sldId id="837" r:id="rId70"/>
    <p:sldId id="838" r:id="rId71"/>
    <p:sldId id="839" r:id="rId72"/>
    <p:sldId id="845" r:id="rId73"/>
    <p:sldId id="843" r:id="rId74"/>
    <p:sldId id="846" r:id="rId75"/>
    <p:sldId id="848" r:id="rId76"/>
    <p:sldId id="849" r:id="rId77"/>
    <p:sldId id="850" r:id="rId78"/>
    <p:sldId id="851" r:id="rId79"/>
    <p:sldId id="852" r:id="rId80"/>
    <p:sldId id="853" r:id="rId81"/>
    <p:sldId id="854" r:id="rId82"/>
    <p:sldId id="855" r:id="rId83"/>
    <p:sldId id="405" r:id="rId84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/>
  <p:cmAuthor id="2" name="intellipaat" initials="i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7FA"/>
    <a:srgbClr val="000000"/>
    <a:srgbClr val="FFFFFF"/>
    <a:srgbClr val="F5AB40"/>
    <a:srgbClr val="4174E7"/>
    <a:srgbClr val="604878"/>
    <a:srgbClr val="0078D7"/>
    <a:srgbClr val="DC1816"/>
    <a:srgbClr val="6A0A0A"/>
    <a:srgbClr val="B05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249" autoAdjust="0"/>
  </p:normalViewPr>
  <p:slideViewPr>
    <p:cSldViewPr snapToGrid="0" snapToObjects="1" showGuides="1">
      <p:cViewPr varScale="1">
        <p:scale>
          <a:sx n="98" d="100"/>
          <a:sy n="98" d="100"/>
        </p:scale>
        <p:origin x="516" y="84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2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24/09/2019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24/09/2019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49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642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579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5878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242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4257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9640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283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3402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49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0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47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08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06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9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05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39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48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78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16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99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1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47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6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95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76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07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91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88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381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5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10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78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8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8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631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2357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782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175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176216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4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999764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4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4" y="3217990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1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1" y="3217990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51909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7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7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3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3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9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9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7356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10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3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3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1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3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3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1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297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33561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5" y="742322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7264491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7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84901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4" y="719609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9119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8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033893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5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7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4" y="2335939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40" y="2335939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9" y="233593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3" y="233593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725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412738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8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10" y="1396168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10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80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7" y="4390902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5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1" y="1485068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8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10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80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2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5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8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1" y="1396168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10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80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3" y="4390902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5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8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1" y="1396168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10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80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7" y="4390902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77582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F0F1D8-5340-4F97-81B3-26AECDB6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32" y="174024"/>
            <a:ext cx="7886700" cy="47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712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93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48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884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035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761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189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228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419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92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037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00905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97719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1109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9809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5178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5103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9439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2335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17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446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7035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6833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6375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52020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60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00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1245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900408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864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2968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9055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9796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4248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921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8831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51245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5428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6907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361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59707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01106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83031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190316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857479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65871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59105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399480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72543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795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6153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55998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75440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6969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286403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27835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37376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62126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204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2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196976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3573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367662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258875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6196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679442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6563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433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14833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6" y="-529901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584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10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90475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6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6136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6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74664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318883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4" y="2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13799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31806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2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39203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4" y="2423697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4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19542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91274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819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9448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50" y="2162059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60442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5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52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3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13736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40335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10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958718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2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0691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2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23104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263784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1" y="1263784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4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6469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81720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2" y="1696920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60" y="1696920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20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1161663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5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4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50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8879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7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2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All rights reserved 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  <p:sldLayoutId id="2147483876" r:id="rId21"/>
    <p:sldLayoutId id="2147483877" r:id="rId22"/>
    <p:sldLayoutId id="2147483878" r:id="rId23"/>
    <p:sldLayoutId id="2147483879" r:id="rId24"/>
    <p:sldLayoutId id="2147483880" r:id="rId25"/>
    <p:sldLayoutId id="2147483881" r:id="rId26"/>
    <p:sldLayoutId id="2147483882" r:id="rId27"/>
    <p:sldLayoutId id="2147483883" r:id="rId28"/>
    <p:sldLayoutId id="2147483884" r:id="rId29"/>
    <p:sldLayoutId id="2147483885" r:id="rId30"/>
    <p:sldLayoutId id="2147483886" r:id="rId31"/>
    <p:sldLayoutId id="2147483887" r:id="rId32"/>
    <p:sldLayoutId id="2147483888" r:id="rId33"/>
    <p:sldLayoutId id="2147483889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68F123C-A27C-43C5-AB09-C326A553063D}"/>
              </a:ext>
            </a:extLst>
          </p:cNvPr>
          <p:cNvSpPr/>
          <p:nvPr userDrawn="1"/>
        </p:nvSpPr>
        <p:spPr>
          <a:xfrm>
            <a:off x="6285525" y="4841069"/>
            <a:ext cx="28584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dirty="0">
                <a:solidFill>
                  <a:prstClr val="white">
                    <a:lumMod val="65000"/>
                  </a:prstClr>
                </a:solidFill>
              </a:rPr>
              <a:t> © </a:t>
            </a:r>
            <a:r>
              <a:rPr lang="en-US" sz="1050" dirty="0">
                <a:solidFill>
                  <a:prstClr val="white">
                    <a:lumMod val="65000"/>
                  </a:prstClr>
                </a:solidFill>
                <a:ea typeface="Lato" charset="0"/>
                <a:cs typeface="Lato" charset="0"/>
              </a:rPr>
              <a:t>Copyright 2019 IntelliPaat, All rights reserved </a:t>
            </a:r>
            <a:endParaRPr lang="en-US" sz="105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18" r:id="rId28"/>
    <p:sldLayoutId id="2147483919" r:id="rId29"/>
    <p:sldLayoutId id="2147483920" r:id="rId30"/>
    <p:sldLayoutId id="2147483921" r:id="rId31"/>
    <p:sldLayoutId id="2147483922" r:id="rId32"/>
    <p:sldLayoutId id="2147483923" r:id="rId33"/>
    <p:sldLayoutId id="214748392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7" y="117563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E7E92E-F808-481A-9BB4-1E4B270CEE6C}"/>
              </a:ext>
            </a:extLst>
          </p:cNvPr>
          <p:cNvSpPr/>
          <p:nvPr userDrawn="1"/>
        </p:nvSpPr>
        <p:spPr>
          <a:xfrm>
            <a:off x="6586890" y="4837995"/>
            <a:ext cx="2584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2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  <p:sldLayoutId id="2147483943" r:id="rId18"/>
    <p:sldLayoutId id="2147483944" r:id="rId19"/>
    <p:sldLayoutId id="2147483945" r:id="rId20"/>
    <p:sldLayoutId id="2147483946" r:id="rId21"/>
    <p:sldLayoutId id="2147483947" r:id="rId22"/>
    <p:sldLayoutId id="2147483948" r:id="rId23"/>
    <p:sldLayoutId id="2147483949" r:id="rId24"/>
    <p:sldLayoutId id="2147483950" r:id="rId25"/>
    <p:sldLayoutId id="2147483951" r:id="rId26"/>
    <p:sldLayoutId id="2147483952" r:id="rId27"/>
    <p:sldLayoutId id="2147483953" r:id="rId28"/>
    <p:sldLayoutId id="2147483954" r:id="rId29"/>
    <p:sldLayoutId id="2147483955" r:id="rId30"/>
    <p:sldLayoutId id="2147483956" r:id="rId31"/>
    <p:sldLayoutId id="2147483957" r:id="rId32"/>
    <p:sldLayoutId id="2147483958" r:id="rId33"/>
    <p:sldLayoutId id="2147483959" r:id="rId34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Intellipaat. </a:t>
            </a:r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All rights </a:t>
            </a:r>
            <a:r>
              <a:rPr 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Lato" charset="0"/>
                <a:ea typeface="Lato" charset="0"/>
                <a:cs typeface="Lato" charset="0"/>
              </a:rPr>
              <a:t>reserved.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2B7642-C41F-47EB-8A7B-6034201B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32" y="174024"/>
            <a:ext cx="7886700" cy="47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88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0487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4B7CB82-825F-4113-B671-CC8772E3D064}"/>
              </a:ext>
            </a:extLst>
          </p:cNvPr>
          <p:cNvSpPr/>
          <p:nvPr/>
        </p:nvSpPr>
        <p:spPr>
          <a:xfrm>
            <a:off x="6791987" y="2768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" y="3636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" y="-4563"/>
            <a:ext cx="9152112" cy="514806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796" y="2383927"/>
            <a:ext cx="4344065" cy="576956"/>
          </a:xfrm>
        </p:spPr>
        <p:txBody>
          <a:bodyPr anchor="ctr"/>
          <a:lstStyle/>
          <a:p>
            <a:pPr marL="635" lvl="0">
              <a:lnSpc>
                <a:spcPct val="100000"/>
              </a:lnSpc>
            </a:pPr>
            <a:r>
              <a:rPr 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Calibri"/>
              </a:rPr>
              <a:t>Microsoft Azure Administrator Associate Training(AZ-103)</a:t>
            </a:r>
          </a:p>
          <a:p>
            <a:pPr lvl="0"/>
            <a:endParaRPr 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796" y="2950827"/>
            <a:ext cx="4344065" cy="576956"/>
          </a:xfrm>
        </p:spPr>
        <p:txBody>
          <a:bodyPr anchor="ctr"/>
          <a:lstStyle/>
          <a:p>
            <a:pPr lvl="0"/>
            <a:r>
              <a:rPr lang="en-US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Module 5</a:t>
            </a:r>
            <a:endParaRPr lang="en-US" sz="2800" b="1" dirty="0">
              <a:solidFill>
                <a:prstClr val="black">
                  <a:lumMod val="50000"/>
                  <a:lumOff val="50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687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Frontend IP Address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Backend Pool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Health Probe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Load Balancing Rule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 load balancing rule is used to associate the frontend IP, backend pool and heath probe together.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59055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Load Balancer Concepts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Types of Load Balancers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0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chemeClr val="accent2"/>
                </a:solidFill>
              </a:rPr>
              <a:t>Types of Load Balancers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701749" y="1231634"/>
            <a:ext cx="7559749" cy="976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are two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types of load balancers in your Azure.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701749" y="2900032"/>
            <a:ext cx="3425492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1.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Internal Load balancer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4720856" y="2900032"/>
            <a:ext cx="3425493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2.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Public Load Balancer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BCD4FE-1EC2-4A5B-859A-F1131D22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06" y="3538648"/>
            <a:ext cx="1277234" cy="127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Internal Load Balancer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36140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Internal Load </a:t>
            </a:r>
            <a:r>
              <a:rPr lang="en-US" sz="2400" b="1" dirty="0" smtClean="0">
                <a:solidFill>
                  <a:schemeClr val="accent2"/>
                </a:solidFill>
              </a:rPr>
              <a:t>Balancer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23076" y="1103214"/>
            <a:ext cx="6697847" cy="12380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An Internal Load Balancer is used to direct traffic only between either Azure’s internal resources i.e. resources managed by the Azure infrastructure or resources connected to Azure infrastructure using a secure VPN.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5" y="2571750"/>
            <a:ext cx="2373548" cy="2373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/>
              <a:t>Hands-on : </a:t>
            </a:r>
            <a:r>
              <a:rPr lang="en-US" dirty="0" smtClean="0"/>
              <a:t>Create an Internal Load Balancer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2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Public Load Balancer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2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Public </a:t>
            </a:r>
            <a:r>
              <a:rPr lang="en-US" sz="2400" b="1" dirty="0">
                <a:solidFill>
                  <a:schemeClr val="accent2"/>
                </a:solidFill>
              </a:rPr>
              <a:t>Load </a:t>
            </a:r>
            <a:r>
              <a:rPr lang="en-US" sz="2400" b="1" dirty="0" smtClean="0">
                <a:solidFill>
                  <a:schemeClr val="accent2"/>
                </a:solidFill>
              </a:rPr>
              <a:t>Balancer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23076" y="1103214"/>
            <a:ext cx="6697847" cy="12380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A Public Load Balancer is used to handle traffic between a public facing IP address of incoming traffic to private IP addresses of Azure resources.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81" y="2724321"/>
            <a:ext cx="2166836" cy="2166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Hands-on: Create a Public Load Balancer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Troubleshooting Load Balancer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5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4B8B867-6462-4D90-B5A4-213DC0445185}"/>
              </a:ext>
            </a:extLst>
          </p:cNvPr>
          <p:cNvGrpSpPr/>
          <p:nvPr/>
        </p:nvGrpSpPr>
        <p:grpSpPr>
          <a:xfrm>
            <a:off x="489744" y="1532543"/>
            <a:ext cx="2526941" cy="548640"/>
            <a:chOff x="478312" y="1463546"/>
            <a:chExt cx="2526941" cy="5486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425FCA0F-3CD3-4FCF-A6A3-7AB553C10102}"/>
                </a:ext>
              </a:extLst>
            </p:cNvPr>
            <p:cNvSpPr/>
            <p:nvPr/>
          </p:nvSpPr>
          <p:spPr>
            <a:xfrm>
              <a:off x="478312" y="1463546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01</a:t>
              </a:r>
            </a:p>
          </p:txBody>
        </p:sp>
        <p:sp>
          <p:nvSpPr>
            <p:cNvPr id="35" name="TextBox 61">
              <a:extLst>
                <a:ext uri="{FF2B5EF4-FFF2-40B4-BE49-F238E27FC236}">
                  <a16:creationId xmlns:a16="http://schemas.microsoft.com/office/drawing/2014/main" xmlns="" id="{E0EC0A93-4CD1-4A8A-8EF3-35C9ADD2BC64}"/>
                </a:ext>
              </a:extLst>
            </p:cNvPr>
            <p:cNvSpPr txBox="1"/>
            <p:nvPr/>
          </p:nvSpPr>
          <p:spPr>
            <a:xfrm>
              <a:off x="1016433" y="1570079"/>
              <a:ext cx="1988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Azure Load Balancer</a:t>
              </a:r>
              <a:endPara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36588E5F-692E-47B3-B819-BE915E5298BA}"/>
              </a:ext>
            </a:extLst>
          </p:cNvPr>
          <p:cNvGrpSpPr/>
          <p:nvPr/>
        </p:nvGrpSpPr>
        <p:grpSpPr>
          <a:xfrm>
            <a:off x="497017" y="2294025"/>
            <a:ext cx="2681898" cy="548640"/>
            <a:chOff x="478312" y="2641034"/>
            <a:chExt cx="2681898" cy="5486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A9E8F9E4-06DF-4423-AD98-DAAE7D5B4FD1}"/>
                </a:ext>
              </a:extLst>
            </p:cNvPr>
            <p:cNvSpPr/>
            <p:nvPr/>
          </p:nvSpPr>
          <p:spPr>
            <a:xfrm>
              <a:off x="478312" y="2641034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02</a:t>
              </a:r>
            </a:p>
          </p:txBody>
        </p:sp>
        <p:sp>
          <p:nvSpPr>
            <p:cNvPr id="47" name="TextBox 63">
              <a:extLst>
                <a:ext uri="{FF2B5EF4-FFF2-40B4-BE49-F238E27FC236}">
                  <a16:creationId xmlns:a16="http://schemas.microsoft.com/office/drawing/2014/main" xmlns="" id="{6FC67BF3-9A15-41AB-8127-DE51184EB928}"/>
                </a:ext>
              </a:extLst>
            </p:cNvPr>
            <p:cNvSpPr txBox="1"/>
            <p:nvPr/>
          </p:nvSpPr>
          <p:spPr>
            <a:xfrm>
              <a:off x="1002667" y="2641034"/>
              <a:ext cx="2157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Load Balancer Concepts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DD41A8EC-C0B0-4266-BB09-12272752C542}"/>
              </a:ext>
            </a:extLst>
          </p:cNvPr>
          <p:cNvGrpSpPr/>
          <p:nvPr/>
        </p:nvGrpSpPr>
        <p:grpSpPr>
          <a:xfrm>
            <a:off x="489743" y="3070118"/>
            <a:ext cx="2768121" cy="562337"/>
            <a:chOff x="472327" y="3789165"/>
            <a:chExt cx="2768121" cy="56233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D3D237CD-127D-42AA-BC71-928B45A0799E}"/>
                </a:ext>
              </a:extLst>
            </p:cNvPr>
            <p:cNvSpPr/>
            <p:nvPr/>
          </p:nvSpPr>
          <p:spPr>
            <a:xfrm>
              <a:off x="472327" y="3802862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03</a:t>
              </a:r>
            </a:p>
          </p:txBody>
        </p:sp>
        <p:sp>
          <p:nvSpPr>
            <p:cNvPr id="53" name="TextBox 65">
              <a:extLst>
                <a:ext uri="{FF2B5EF4-FFF2-40B4-BE49-F238E27FC236}">
                  <a16:creationId xmlns:a16="http://schemas.microsoft.com/office/drawing/2014/main" xmlns="" id="{24DB2E7C-C7C6-4E99-AC93-674A9573B22C}"/>
                </a:ext>
              </a:extLst>
            </p:cNvPr>
            <p:cNvSpPr txBox="1"/>
            <p:nvPr/>
          </p:nvSpPr>
          <p:spPr>
            <a:xfrm>
              <a:off x="1003956" y="3789165"/>
              <a:ext cx="223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Types of Load Balancers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75CA73C-6C7C-47C6-B43F-5A0B66AAF756}"/>
              </a:ext>
            </a:extLst>
          </p:cNvPr>
          <p:cNvGrpSpPr/>
          <p:nvPr/>
        </p:nvGrpSpPr>
        <p:grpSpPr>
          <a:xfrm>
            <a:off x="497017" y="3906931"/>
            <a:ext cx="2548346" cy="548640"/>
            <a:chOff x="3178511" y="1463546"/>
            <a:chExt cx="2548346" cy="54864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41B6E695-EDEA-4268-8946-9AC9AF07F21A}"/>
                </a:ext>
              </a:extLst>
            </p:cNvPr>
            <p:cNvSpPr/>
            <p:nvPr/>
          </p:nvSpPr>
          <p:spPr>
            <a:xfrm>
              <a:off x="3178511" y="1463546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04</a:t>
              </a:r>
            </a:p>
          </p:txBody>
        </p:sp>
        <p:sp>
          <p:nvSpPr>
            <p:cNvPr id="58" name="TextBox 67">
              <a:extLst>
                <a:ext uri="{FF2B5EF4-FFF2-40B4-BE49-F238E27FC236}">
                  <a16:creationId xmlns:a16="http://schemas.microsoft.com/office/drawing/2014/main" xmlns="" id="{5A4FD135-835F-429E-9BCE-F56FCD14A3B7}"/>
                </a:ext>
              </a:extLst>
            </p:cNvPr>
            <p:cNvSpPr txBox="1"/>
            <p:nvPr/>
          </p:nvSpPr>
          <p:spPr>
            <a:xfrm>
              <a:off x="3738037" y="1463546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Internal Load Balancer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425FCA0F-3CD3-4FCF-A6A3-7AB553C10102}"/>
              </a:ext>
            </a:extLst>
          </p:cNvPr>
          <p:cNvSpPr/>
          <p:nvPr/>
        </p:nvSpPr>
        <p:spPr>
          <a:xfrm>
            <a:off x="3464262" y="1532135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US" b="1" dirty="0">
                <a:solidFill>
                  <a:prstClr val="white"/>
                </a:solidFill>
                <a:latin typeface="Raleway"/>
              </a:rPr>
              <a:t>05</a:t>
            </a:r>
          </a:p>
        </p:txBody>
      </p:sp>
      <p:sp>
        <p:nvSpPr>
          <p:cNvPr id="74" name="TextBox 61">
            <a:extLst>
              <a:ext uri="{FF2B5EF4-FFF2-40B4-BE49-F238E27FC236}">
                <a16:creationId xmlns:a16="http://schemas.microsoft.com/office/drawing/2014/main" xmlns="" id="{E0EC0A93-4CD1-4A8A-8EF3-35C9ADD2BC64}"/>
              </a:ext>
            </a:extLst>
          </p:cNvPr>
          <p:cNvSpPr txBox="1"/>
          <p:nvPr/>
        </p:nvSpPr>
        <p:spPr>
          <a:xfrm>
            <a:off x="4020175" y="2391530"/>
            <a:ext cx="198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r>
              <a:rPr 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Public Load </a:t>
            </a:r>
            <a:r>
              <a: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Balancer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9E8F9E4-06DF-4423-AD98-DAAE7D5B4FD1}"/>
              </a:ext>
            </a:extLst>
          </p:cNvPr>
          <p:cNvSpPr/>
          <p:nvPr/>
        </p:nvSpPr>
        <p:spPr>
          <a:xfrm>
            <a:off x="3471535" y="2293616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US" b="1" dirty="0">
                <a:solidFill>
                  <a:prstClr val="white"/>
                </a:solidFill>
                <a:latin typeface="Raleway"/>
              </a:rPr>
              <a:t>06</a:t>
            </a:r>
          </a:p>
        </p:txBody>
      </p:sp>
      <p:sp>
        <p:nvSpPr>
          <p:cNvPr id="77" name="TextBox 63">
            <a:extLst>
              <a:ext uri="{FF2B5EF4-FFF2-40B4-BE49-F238E27FC236}">
                <a16:creationId xmlns:a16="http://schemas.microsoft.com/office/drawing/2014/main" xmlns="" id="{6FC67BF3-9A15-41AB-8127-DE51184EB928}"/>
              </a:ext>
            </a:extLst>
          </p:cNvPr>
          <p:cNvSpPr txBox="1"/>
          <p:nvPr/>
        </p:nvSpPr>
        <p:spPr>
          <a:xfrm>
            <a:off x="4012901" y="3919641"/>
            <a:ext cx="215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r>
              <a: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Troubleshooting Load Balancer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3D237CD-127D-42AA-BC71-928B45A0799E}"/>
              </a:ext>
            </a:extLst>
          </p:cNvPr>
          <p:cNvSpPr/>
          <p:nvPr/>
        </p:nvSpPr>
        <p:spPr>
          <a:xfrm>
            <a:off x="3464261" y="3083407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US" b="1" dirty="0">
                <a:solidFill>
                  <a:prstClr val="white"/>
                </a:solidFill>
                <a:latin typeface="Raleway"/>
              </a:rPr>
              <a:t>07</a:t>
            </a:r>
          </a:p>
        </p:txBody>
      </p:sp>
      <p:sp>
        <p:nvSpPr>
          <p:cNvPr id="80" name="TextBox 65">
            <a:extLst>
              <a:ext uri="{FF2B5EF4-FFF2-40B4-BE49-F238E27FC236}">
                <a16:creationId xmlns:a16="http://schemas.microsoft.com/office/drawing/2014/main" xmlns="" id="{24DB2E7C-C7C6-4E99-AC93-674A9573B22C}"/>
              </a:ext>
            </a:extLst>
          </p:cNvPr>
          <p:cNvSpPr txBox="1"/>
          <p:nvPr/>
        </p:nvSpPr>
        <p:spPr>
          <a:xfrm>
            <a:off x="4020175" y="3070118"/>
            <a:ext cx="223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r>
              <a: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Create a Public Load Balancer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41B6E695-EDEA-4268-8946-9AC9AF07F21A}"/>
              </a:ext>
            </a:extLst>
          </p:cNvPr>
          <p:cNvSpPr/>
          <p:nvPr/>
        </p:nvSpPr>
        <p:spPr>
          <a:xfrm>
            <a:off x="3464262" y="3930395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US" b="1" dirty="0">
                <a:solidFill>
                  <a:prstClr val="white"/>
                </a:solidFill>
                <a:latin typeface="Raleway"/>
              </a:rPr>
              <a:t>08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C4B8B867-6462-4D90-B5A4-213DC0445185}"/>
              </a:ext>
            </a:extLst>
          </p:cNvPr>
          <p:cNvGrpSpPr/>
          <p:nvPr/>
        </p:nvGrpSpPr>
        <p:grpSpPr>
          <a:xfrm>
            <a:off x="6199200" y="1495130"/>
            <a:ext cx="2544733" cy="585645"/>
            <a:chOff x="478312" y="1426541"/>
            <a:chExt cx="2544733" cy="5856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425FCA0F-3CD3-4FCF-A6A3-7AB553C10102}"/>
                </a:ext>
              </a:extLst>
            </p:cNvPr>
            <p:cNvSpPr/>
            <p:nvPr/>
          </p:nvSpPr>
          <p:spPr>
            <a:xfrm>
              <a:off x="478312" y="1463546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09</a:t>
              </a:r>
            </a:p>
          </p:txBody>
        </p:sp>
        <p:sp>
          <p:nvSpPr>
            <p:cNvPr id="86" name="TextBox 61">
              <a:extLst>
                <a:ext uri="{FF2B5EF4-FFF2-40B4-BE49-F238E27FC236}">
                  <a16:creationId xmlns:a16="http://schemas.microsoft.com/office/drawing/2014/main" xmlns="" id="{E0EC0A93-4CD1-4A8A-8EF3-35C9ADD2BC64}"/>
                </a:ext>
              </a:extLst>
            </p:cNvPr>
            <p:cNvSpPr txBox="1"/>
            <p:nvPr/>
          </p:nvSpPr>
          <p:spPr>
            <a:xfrm>
              <a:off x="1034225" y="1426541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Why Azure Network Watcher?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36588E5F-692E-47B3-B819-BE915E5298BA}"/>
              </a:ext>
            </a:extLst>
          </p:cNvPr>
          <p:cNvGrpSpPr/>
          <p:nvPr/>
        </p:nvGrpSpPr>
        <p:grpSpPr>
          <a:xfrm>
            <a:off x="6206473" y="2283808"/>
            <a:ext cx="2698910" cy="558448"/>
            <a:chOff x="478312" y="2631226"/>
            <a:chExt cx="2698910" cy="55844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A9E8F9E4-06DF-4423-AD98-DAAE7D5B4FD1}"/>
                </a:ext>
              </a:extLst>
            </p:cNvPr>
            <p:cNvSpPr/>
            <p:nvPr/>
          </p:nvSpPr>
          <p:spPr>
            <a:xfrm>
              <a:off x="478312" y="2641034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10</a:t>
              </a:r>
            </a:p>
          </p:txBody>
        </p:sp>
        <p:sp>
          <p:nvSpPr>
            <p:cNvPr id="89" name="TextBox 63">
              <a:extLst>
                <a:ext uri="{FF2B5EF4-FFF2-40B4-BE49-F238E27FC236}">
                  <a16:creationId xmlns:a16="http://schemas.microsoft.com/office/drawing/2014/main" xmlns="" id="{6FC67BF3-9A15-41AB-8127-DE51184EB928}"/>
                </a:ext>
              </a:extLst>
            </p:cNvPr>
            <p:cNvSpPr txBox="1"/>
            <p:nvPr/>
          </p:nvSpPr>
          <p:spPr>
            <a:xfrm>
              <a:off x="1019679" y="2631226"/>
              <a:ext cx="2157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Azure </a:t>
              </a:r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Network </a:t>
              </a:r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Watcher Features</a:t>
              </a:r>
              <a:endPara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D3D237CD-127D-42AA-BC71-928B45A0799E}"/>
              </a:ext>
            </a:extLst>
          </p:cNvPr>
          <p:cNvSpPr/>
          <p:nvPr/>
        </p:nvSpPr>
        <p:spPr>
          <a:xfrm>
            <a:off x="6199199" y="3083407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US" b="1" dirty="0">
                <a:solidFill>
                  <a:prstClr val="white"/>
                </a:solidFill>
                <a:latin typeface="Raleway"/>
              </a:rPr>
              <a:t>11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41B6E695-EDEA-4268-8946-9AC9AF07F21A}"/>
              </a:ext>
            </a:extLst>
          </p:cNvPr>
          <p:cNvSpPr/>
          <p:nvPr/>
        </p:nvSpPr>
        <p:spPr>
          <a:xfrm>
            <a:off x="6199200" y="3930395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US" b="1" dirty="0">
                <a:solidFill>
                  <a:prstClr val="white"/>
                </a:solidFill>
                <a:latin typeface="Raleway"/>
              </a:rPr>
              <a:t>12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xmlns="" id="{E0EC0A93-4CD1-4A8A-8EF3-35C9ADD2BC64}"/>
              </a:ext>
            </a:extLst>
          </p:cNvPr>
          <p:cNvSpPr txBox="1"/>
          <p:nvPr/>
        </p:nvSpPr>
        <p:spPr>
          <a:xfrm>
            <a:off x="4020175" y="1496408"/>
            <a:ext cx="198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r>
              <a:rPr 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Create Internal Load Balancer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Raleway"/>
            </a:endParaRPr>
          </a:p>
        </p:txBody>
      </p:sp>
      <p:sp>
        <p:nvSpPr>
          <p:cNvPr id="42" name="TextBox 61">
            <a:extLst>
              <a:ext uri="{FF2B5EF4-FFF2-40B4-BE49-F238E27FC236}">
                <a16:creationId xmlns:a16="http://schemas.microsoft.com/office/drawing/2014/main" xmlns="" id="{E0EC0A93-4CD1-4A8A-8EF3-35C9ADD2BC64}"/>
              </a:ext>
            </a:extLst>
          </p:cNvPr>
          <p:cNvSpPr txBox="1"/>
          <p:nvPr/>
        </p:nvSpPr>
        <p:spPr>
          <a:xfrm>
            <a:off x="6755113" y="3177839"/>
            <a:ext cx="198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r>
              <a: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Why VPN Gateways?</a:t>
            </a:r>
          </a:p>
        </p:txBody>
      </p:sp>
      <p:sp>
        <p:nvSpPr>
          <p:cNvPr id="44" name="TextBox 63">
            <a:extLst>
              <a:ext uri="{FF2B5EF4-FFF2-40B4-BE49-F238E27FC236}">
                <a16:creationId xmlns:a16="http://schemas.microsoft.com/office/drawing/2014/main" xmlns="" id="{6FC67BF3-9A15-41AB-8127-DE51184EB928}"/>
              </a:ext>
            </a:extLst>
          </p:cNvPr>
          <p:cNvSpPr txBox="1"/>
          <p:nvPr/>
        </p:nvSpPr>
        <p:spPr>
          <a:xfrm>
            <a:off x="6755113" y="4027362"/>
            <a:ext cx="215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r>
              <a:rPr 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What is </a:t>
            </a:r>
            <a:r>
              <a: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VPN </a:t>
            </a:r>
            <a:r>
              <a:rPr 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rPr>
              <a:t>Gateway?</a:t>
            </a:r>
            <a:endParaRPr lang="en-US" sz="1400" b="1" dirty="0">
              <a:solidFill>
                <a:prstClr val="black">
                  <a:lumMod val="50000"/>
                  <a:lumOff val="50000"/>
                </a:prstClr>
              </a:solidFill>
              <a:latin typeface="Raleway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chemeClr val="accent2"/>
                </a:solidFill>
              </a:rPr>
              <a:t>Troubleshooting Load Balancer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701749" y="1231634"/>
            <a:ext cx="7559749" cy="976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are two reason why you might have to troubleshoot a load balancer.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701749" y="284288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1.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are not responding to the health probe.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4720856" y="28428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2.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are not responding to the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traffic.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BCD4FE-1EC2-4A5B-859A-F1131D22D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07" y="3538648"/>
            <a:ext cx="1277232" cy="127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/>
              <a:t>VM’s are not responding to the health probe.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16683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VM’s </a:t>
            </a:r>
            <a:r>
              <a:rPr lang="en-US" sz="2400" b="1" dirty="0" smtClean="0">
                <a:solidFill>
                  <a:schemeClr val="accent2"/>
                </a:solidFill>
              </a:rPr>
              <a:t>not </a:t>
            </a:r>
            <a:r>
              <a:rPr lang="en-US" sz="2400" b="1" dirty="0">
                <a:solidFill>
                  <a:schemeClr val="accent2"/>
                </a:solidFill>
              </a:rPr>
              <a:t>responding to the health probe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1089498" y="1231634"/>
            <a:ext cx="6773166" cy="4804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may be several reasons for this.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0" y="192957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the backend pool are unhealthy.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0" y="25980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the backend pool are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not listening on the probe port.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1" y="326659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 health probe port is blocked by firewall or NSG. 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1" y="393510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Misconfiguration in Load Balancer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1089498" y="1231634"/>
            <a:ext cx="6773166" cy="4804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may be several reasons for this.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0" y="192957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the backend pool are unhealthy.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0" y="25980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the backend pool are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not listening on the probe port.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1" y="326659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 health probe port is blocked by firewall or NSG. 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1" y="393510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Misconfiguration in Load Balancer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16683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VM’s </a:t>
            </a:r>
            <a:r>
              <a:rPr lang="en-US" sz="2400" b="1" dirty="0" smtClean="0">
                <a:solidFill>
                  <a:schemeClr val="accent2"/>
                </a:solidFill>
              </a:rPr>
              <a:t>not </a:t>
            </a:r>
            <a:r>
              <a:rPr lang="en-US" sz="2400" b="1" dirty="0">
                <a:solidFill>
                  <a:schemeClr val="accent2"/>
                </a:solidFill>
              </a:rPr>
              <a:t>responding to the health </a:t>
            </a:r>
            <a:r>
              <a:rPr lang="en-US" sz="2400" b="1" dirty="0" smtClean="0">
                <a:solidFill>
                  <a:schemeClr val="accent2"/>
                </a:solidFill>
              </a:rPr>
              <a:t>probe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1089498" y="1231634"/>
            <a:ext cx="6773166" cy="4804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may be several reasons for this.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0" y="192957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the backend pool are unhealthy.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0" y="25980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the backend pool are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not listening on the probe port.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1" y="326659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 health probe port is blocked by firewall or NSG. 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1" y="393510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Misconfiguration in Load Balancer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16683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VM’s </a:t>
            </a:r>
            <a:r>
              <a:rPr lang="en-US" sz="2400" b="1" dirty="0" smtClean="0">
                <a:solidFill>
                  <a:schemeClr val="accent2"/>
                </a:solidFill>
              </a:rPr>
              <a:t>not </a:t>
            </a:r>
            <a:r>
              <a:rPr lang="en-US" sz="2400" b="1" dirty="0">
                <a:solidFill>
                  <a:schemeClr val="accent2"/>
                </a:solidFill>
              </a:rPr>
              <a:t>responding to the health probe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1089498" y="1231634"/>
            <a:ext cx="6773166" cy="4804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may be several reasons for this.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0" y="192957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the backend pool are unhealthy.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0" y="25980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the backend pool are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not listening on the probe port.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1" y="326659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 health probe port is blocked by firewall or NSG. 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1" y="393510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Misconfiguration in Load Balancer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16683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VM’s </a:t>
            </a:r>
            <a:r>
              <a:rPr lang="en-US" sz="2400" b="1" dirty="0" smtClean="0">
                <a:solidFill>
                  <a:schemeClr val="accent2"/>
                </a:solidFill>
              </a:rPr>
              <a:t>not </a:t>
            </a:r>
            <a:r>
              <a:rPr lang="en-US" sz="2400" b="1" dirty="0">
                <a:solidFill>
                  <a:schemeClr val="accent2"/>
                </a:solidFill>
              </a:rPr>
              <a:t>responding to the health probe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/>
              <a:t>VM’s are not responding to the traffic.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16683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VM’s </a:t>
            </a:r>
            <a:r>
              <a:rPr lang="en-US" sz="2400" b="1" dirty="0" smtClean="0">
                <a:solidFill>
                  <a:schemeClr val="accent2"/>
                </a:solidFill>
              </a:rPr>
              <a:t>not </a:t>
            </a:r>
            <a:r>
              <a:rPr lang="en-US" sz="2400" b="1" dirty="0">
                <a:solidFill>
                  <a:schemeClr val="accent2"/>
                </a:solidFill>
              </a:rPr>
              <a:t>responding to the traffic.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1089498" y="1231634"/>
            <a:ext cx="6773166" cy="4804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may be several reasons for this.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0" y="192957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backend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pool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are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not listening on the data port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0" y="25980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Data port is being blocked by NSG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1" y="326659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Accessing the Load Balancer from the same VM and NIC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1" y="3935100"/>
            <a:ext cx="3425493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 Accessing the internal Load Balancer frontend from the participating VM in the same backend pool.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16683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VM’s not responding to the traffic.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1089498" y="1231634"/>
            <a:ext cx="6773166" cy="4804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may be several reasons for this.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0" y="192957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backend pool are not listening on the data port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0" y="25980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Data port is being blocked by NSG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1" y="326659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Accessing the Load Balancer from the same VM and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NIC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1" y="3935100"/>
            <a:ext cx="3425493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 Accessing the internal Load Balancer frontend from the participating VM in the same backend pool.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1089498" y="1231634"/>
            <a:ext cx="6773166" cy="4804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may be several reasons for this.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0" y="192957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backend pool are not listening on the data port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0" y="25980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Data port is being blocked by NSG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1" y="326659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Accessing the Load Balancer from the same VM and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NIC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1" y="3935100"/>
            <a:ext cx="3425493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 Accessing the internal Load Balancer frontend from the participating VM in the same backend pool.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16683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VM’s not responding to the traffic.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5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8560" y="1681743"/>
            <a:ext cx="2768121" cy="548640"/>
            <a:chOff x="488560" y="1542271"/>
            <a:chExt cx="2768121" cy="5486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425FCA0F-3CD3-4FCF-A6A3-7AB553C10102}"/>
                </a:ext>
              </a:extLst>
            </p:cNvPr>
            <p:cNvSpPr/>
            <p:nvPr/>
          </p:nvSpPr>
          <p:spPr>
            <a:xfrm>
              <a:off x="488560" y="1542271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13</a:t>
              </a:r>
            </a:p>
          </p:txBody>
        </p:sp>
        <p:sp>
          <p:nvSpPr>
            <p:cNvPr id="53" name="TextBox 65">
              <a:extLst>
                <a:ext uri="{FF2B5EF4-FFF2-40B4-BE49-F238E27FC236}">
                  <a16:creationId xmlns:a16="http://schemas.microsoft.com/office/drawing/2014/main" xmlns="" id="{24DB2E7C-C7C6-4E99-AC93-674A9573B22C}"/>
                </a:ext>
              </a:extLst>
            </p:cNvPr>
            <p:cNvSpPr txBox="1"/>
            <p:nvPr/>
          </p:nvSpPr>
          <p:spPr>
            <a:xfrm>
              <a:off x="1020189" y="1565361"/>
              <a:ext cx="223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Set up VPN Gateway Site to Site Connection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8560" y="2466686"/>
            <a:ext cx="2528711" cy="548640"/>
            <a:chOff x="471549" y="2303753"/>
            <a:chExt cx="2528711" cy="5486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A9E8F9E4-06DF-4423-AD98-DAAE7D5B4FD1}"/>
                </a:ext>
              </a:extLst>
            </p:cNvPr>
            <p:cNvSpPr/>
            <p:nvPr/>
          </p:nvSpPr>
          <p:spPr>
            <a:xfrm>
              <a:off x="471549" y="2303753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14</a:t>
              </a:r>
            </a:p>
          </p:txBody>
        </p:sp>
        <p:sp>
          <p:nvSpPr>
            <p:cNvPr id="58" name="TextBox 67">
              <a:extLst>
                <a:ext uri="{FF2B5EF4-FFF2-40B4-BE49-F238E27FC236}">
                  <a16:creationId xmlns:a16="http://schemas.microsoft.com/office/drawing/2014/main" xmlns="" id="{5A4FD135-835F-429E-9BCE-F56FCD14A3B7}"/>
                </a:ext>
              </a:extLst>
            </p:cNvPr>
            <p:cNvSpPr txBox="1"/>
            <p:nvPr/>
          </p:nvSpPr>
          <p:spPr>
            <a:xfrm>
              <a:off x="1011440" y="2329173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Why Azure Express </a:t>
              </a:r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Route?</a:t>
              </a:r>
              <a:endPara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8560" y="3255785"/>
            <a:ext cx="2571595" cy="552796"/>
            <a:chOff x="488560" y="3089387"/>
            <a:chExt cx="2571595" cy="55279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D3D237CD-127D-42AA-BC71-928B45A0799E}"/>
                </a:ext>
              </a:extLst>
            </p:cNvPr>
            <p:cNvSpPr/>
            <p:nvPr/>
          </p:nvSpPr>
          <p:spPr>
            <a:xfrm>
              <a:off x="488560" y="3093543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15</a:t>
              </a:r>
            </a:p>
          </p:txBody>
        </p:sp>
        <p:sp>
          <p:nvSpPr>
            <p:cNvPr id="74" name="TextBox 61">
              <a:extLst>
                <a:ext uri="{FF2B5EF4-FFF2-40B4-BE49-F238E27FC236}">
                  <a16:creationId xmlns:a16="http://schemas.microsoft.com/office/drawing/2014/main" xmlns="" id="{E0EC0A93-4CD1-4A8A-8EF3-35C9ADD2BC64}"/>
                </a:ext>
              </a:extLst>
            </p:cNvPr>
            <p:cNvSpPr txBox="1"/>
            <p:nvPr/>
          </p:nvSpPr>
          <p:spPr>
            <a:xfrm>
              <a:off x="1071335" y="3089387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What is Azure Express Route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52079" y="1674217"/>
            <a:ext cx="2733044" cy="584069"/>
            <a:chOff x="495834" y="3916659"/>
            <a:chExt cx="2733044" cy="58406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41B6E695-EDEA-4268-8946-9AC9AF07F21A}"/>
                </a:ext>
              </a:extLst>
            </p:cNvPr>
            <p:cNvSpPr/>
            <p:nvPr/>
          </p:nvSpPr>
          <p:spPr>
            <a:xfrm>
              <a:off x="495834" y="3916659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16</a:t>
              </a:r>
            </a:p>
          </p:txBody>
        </p:sp>
        <p:sp>
          <p:nvSpPr>
            <p:cNvPr id="77" name="TextBox 63">
              <a:extLst>
                <a:ext uri="{FF2B5EF4-FFF2-40B4-BE49-F238E27FC236}">
                  <a16:creationId xmlns:a16="http://schemas.microsoft.com/office/drawing/2014/main" xmlns="" id="{6FC67BF3-9A15-41AB-8127-DE51184EB928}"/>
                </a:ext>
              </a:extLst>
            </p:cNvPr>
            <p:cNvSpPr txBox="1"/>
            <p:nvPr/>
          </p:nvSpPr>
          <p:spPr>
            <a:xfrm>
              <a:off x="1071335" y="3946730"/>
              <a:ext cx="21575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5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Azure Express Route Benefits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64261" y="2450449"/>
            <a:ext cx="2768121" cy="548640"/>
            <a:chOff x="3325969" y="1544102"/>
            <a:chExt cx="2768121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425FCA0F-3CD3-4FCF-A6A3-7AB553C10102}"/>
                </a:ext>
              </a:extLst>
            </p:cNvPr>
            <p:cNvSpPr/>
            <p:nvPr/>
          </p:nvSpPr>
          <p:spPr>
            <a:xfrm>
              <a:off x="3325969" y="1544102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17</a:t>
              </a:r>
            </a:p>
          </p:txBody>
        </p:sp>
        <p:sp>
          <p:nvSpPr>
            <p:cNvPr id="80" name="TextBox 65">
              <a:extLst>
                <a:ext uri="{FF2B5EF4-FFF2-40B4-BE49-F238E27FC236}">
                  <a16:creationId xmlns:a16="http://schemas.microsoft.com/office/drawing/2014/main" xmlns="" id="{24DB2E7C-C7C6-4E99-AC93-674A9573B22C}"/>
                </a:ext>
              </a:extLst>
            </p:cNvPr>
            <p:cNvSpPr txBox="1"/>
            <p:nvPr/>
          </p:nvSpPr>
          <p:spPr>
            <a:xfrm>
              <a:off x="3857598" y="1549173"/>
              <a:ext cx="223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Azure Express Route Components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4261" y="3270573"/>
            <a:ext cx="2513175" cy="550843"/>
            <a:chOff x="3333243" y="2303380"/>
            <a:chExt cx="2513175" cy="55084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A9E8F9E4-06DF-4423-AD98-DAAE7D5B4FD1}"/>
                </a:ext>
              </a:extLst>
            </p:cNvPr>
            <p:cNvSpPr/>
            <p:nvPr/>
          </p:nvSpPr>
          <p:spPr>
            <a:xfrm>
              <a:off x="3333243" y="2305583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18</a:t>
              </a:r>
            </a:p>
          </p:txBody>
        </p:sp>
        <p:sp>
          <p:nvSpPr>
            <p:cNvPr id="83" name="TextBox 67">
              <a:extLst>
                <a:ext uri="{FF2B5EF4-FFF2-40B4-BE49-F238E27FC236}">
                  <a16:creationId xmlns:a16="http://schemas.microsoft.com/office/drawing/2014/main" xmlns="" id="{5A4FD135-835F-429E-9BCE-F56FCD14A3B7}"/>
                </a:ext>
              </a:extLst>
            </p:cNvPr>
            <p:cNvSpPr txBox="1"/>
            <p:nvPr/>
          </p:nvSpPr>
          <p:spPr>
            <a:xfrm>
              <a:off x="3857598" y="2303380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Express Route Circuits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39660" y="1599863"/>
            <a:ext cx="2544734" cy="571398"/>
            <a:chOff x="3325969" y="3072616"/>
            <a:chExt cx="2544734" cy="57139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D3D237CD-127D-42AA-BC71-928B45A0799E}"/>
                </a:ext>
              </a:extLst>
            </p:cNvPr>
            <p:cNvSpPr/>
            <p:nvPr/>
          </p:nvSpPr>
          <p:spPr>
            <a:xfrm>
              <a:off x="3325969" y="3095374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19</a:t>
              </a:r>
            </a:p>
          </p:txBody>
        </p:sp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xmlns="" id="{E0EC0A93-4CD1-4A8A-8EF3-35C9ADD2BC64}"/>
                </a:ext>
              </a:extLst>
            </p:cNvPr>
            <p:cNvSpPr txBox="1"/>
            <p:nvPr/>
          </p:nvSpPr>
          <p:spPr>
            <a:xfrm>
              <a:off x="3881883" y="3072616"/>
              <a:ext cx="1988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Express Route Peerings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9660" y="2435348"/>
            <a:ext cx="2713456" cy="553998"/>
            <a:chOff x="3325970" y="3939683"/>
            <a:chExt cx="2713456" cy="55399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41B6E695-EDEA-4268-8946-9AC9AF07F21A}"/>
                </a:ext>
              </a:extLst>
            </p:cNvPr>
            <p:cNvSpPr/>
            <p:nvPr/>
          </p:nvSpPr>
          <p:spPr>
            <a:xfrm>
              <a:off x="3325970" y="3942362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>
                  <a:solidFill>
                    <a:prstClr val="white"/>
                  </a:solidFill>
                  <a:latin typeface="Raleway"/>
                </a:rPr>
                <a:t>20</a:t>
              </a:r>
            </a:p>
          </p:txBody>
        </p:sp>
        <p:sp>
          <p:nvSpPr>
            <p:cNvPr id="32" name="TextBox 63">
              <a:extLst>
                <a:ext uri="{FF2B5EF4-FFF2-40B4-BE49-F238E27FC236}">
                  <a16:creationId xmlns:a16="http://schemas.microsoft.com/office/drawing/2014/main" xmlns="" id="{6FC67BF3-9A15-41AB-8127-DE51184EB928}"/>
                </a:ext>
              </a:extLst>
            </p:cNvPr>
            <p:cNvSpPr txBox="1"/>
            <p:nvPr/>
          </p:nvSpPr>
          <p:spPr>
            <a:xfrm>
              <a:off x="3881883" y="3939683"/>
              <a:ext cx="21575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5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Types of </a:t>
              </a:r>
              <a:r>
                <a:rPr lang="en-US" sz="1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Express</a:t>
              </a:r>
              <a:r>
                <a:rPr lang="en-US" sz="15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 Route Peering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39660" y="3250754"/>
            <a:ext cx="2804340" cy="548640"/>
            <a:chOff x="6183888" y="1539941"/>
            <a:chExt cx="2804340" cy="5486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25FCA0F-3CD3-4FCF-A6A3-7AB553C10102}"/>
                </a:ext>
              </a:extLst>
            </p:cNvPr>
            <p:cNvSpPr/>
            <p:nvPr/>
          </p:nvSpPr>
          <p:spPr>
            <a:xfrm>
              <a:off x="6183888" y="1539941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8"/>
              <a:r>
                <a:rPr lang="en-US" b="1" dirty="0" smtClean="0">
                  <a:solidFill>
                    <a:prstClr val="white"/>
                  </a:solidFill>
                  <a:latin typeface="Raleway"/>
                </a:rPr>
                <a:t>21</a:t>
              </a:r>
              <a:endParaRPr lang="en-US" b="1" dirty="0">
                <a:solidFill>
                  <a:prstClr val="white"/>
                </a:solidFill>
                <a:latin typeface="Raleway"/>
              </a:endParaRPr>
            </a:p>
          </p:txBody>
        </p:sp>
        <p:sp>
          <p:nvSpPr>
            <p:cNvPr id="38" name="TextBox 65">
              <a:extLst>
                <a:ext uri="{FF2B5EF4-FFF2-40B4-BE49-F238E27FC236}">
                  <a16:creationId xmlns:a16="http://schemas.microsoft.com/office/drawing/2014/main" xmlns="" id="{24DB2E7C-C7C6-4E99-AC93-674A9573B22C}"/>
                </a:ext>
              </a:extLst>
            </p:cNvPr>
            <p:cNvSpPr txBox="1"/>
            <p:nvPr/>
          </p:nvSpPr>
          <p:spPr>
            <a:xfrm>
              <a:off x="6751736" y="1652693"/>
              <a:ext cx="2236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/>
              <a:r>
                <a:rPr lang="en-US" sz="14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Raleway"/>
                </a:rPr>
                <a:t>Quiz</a:t>
              </a:r>
              <a:endPara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2" y="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1089498" y="1231634"/>
            <a:ext cx="6773166" cy="4804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There may be several reasons for this.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1" y="3935101"/>
            <a:ext cx="3425493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 Accessing the internal Load Balancer frontend from the participating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 in the same backend pool.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0" y="192957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VM’s in backend pool are not listening on the data port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2569460" y="2598081"/>
            <a:ext cx="3425493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Data port is being blocked by NSG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2569461" y="3266591"/>
            <a:ext cx="3425492" cy="557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Accessing the Load Balancer from the same VM and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</a:rPr>
              <a:t>NIC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16683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VM’s not responding to the traffic.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What Is Azure </a:t>
            </a:r>
            <a:r>
              <a:rPr lang="en-US" dirty="0"/>
              <a:t>Network </a:t>
            </a:r>
            <a:r>
              <a:rPr lang="en-US" dirty="0" smtClean="0"/>
              <a:t>Watcher?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09" y="143207"/>
            <a:ext cx="709805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604878"/>
                </a:solidFill>
              </a:rPr>
              <a:t>What Is Azure Network Watcher?</a:t>
            </a:r>
            <a:endParaRPr lang="en-US" sz="2400" b="1" dirty="0">
              <a:solidFill>
                <a:srgbClr val="604878"/>
              </a:solidFill>
            </a:endParaRP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44891" y="1065558"/>
            <a:ext cx="6818336" cy="8211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Raleway"/>
              </a:rPr>
              <a:t>Azure Network </a:t>
            </a:r>
            <a:r>
              <a:rPr lang="en-US" sz="1200" dirty="0">
                <a:solidFill>
                  <a:prstClr val="black"/>
                </a:solidFill>
                <a:latin typeface="Raleway"/>
              </a:rPr>
              <a:t>Watcher </a:t>
            </a:r>
            <a:r>
              <a:rPr lang="en-US" sz="1200" dirty="0" smtClean="0">
                <a:solidFill>
                  <a:prstClr val="black"/>
                </a:solidFill>
                <a:latin typeface="Raleway"/>
              </a:rPr>
              <a:t>is a service that contains multiple tools used to diagnose and monitor our Azure Networks.</a:t>
            </a:r>
            <a:endParaRPr lang="en-IN" sz="1200" dirty="0">
              <a:solidFill>
                <a:prstClr val="black"/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59" y="2548647"/>
            <a:ext cx="2160000" cy="21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12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Azure Network Watcher Features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2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Network Watcher </a:t>
            </a:r>
            <a:r>
              <a:rPr lang="en-GB" sz="2400" b="1" dirty="0" smtClean="0">
                <a:solidFill>
                  <a:srgbClr val="604878"/>
                </a:solidFill>
              </a:rPr>
              <a:t>Features</a:t>
            </a:r>
            <a:endParaRPr lang="en-GB" sz="2400" b="1" dirty="0">
              <a:solidFill>
                <a:srgbClr val="604878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Monitoring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Diagnostics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Metrics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Logs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Network Watcher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allows us to monitor traffic between virtual machines and other endpoints. Such as Virtual Machines, URI’s etc.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5112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Monitoring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Diagnostics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Metrics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Logs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Azure Network Watcher allows us to diagnose problems related to filtering, routing, connectivity etc.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12" y="91357"/>
            <a:ext cx="9152112" cy="5148063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2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Network Watcher </a:t>
            </a:r>
            <a:r>
              <a:rPr lang="en-GB" sz="2400" b="1" dirty="0" smtClean="0">
                <a:solidFill>
                  <a:srgbClr val="604878"/>
                </a:solidFill>
              </a:rPr>
              <a:t>Features</a:t>
            </a:r>
            <a:endParaRPr lang="en-GB" sz="2400" b="1" dirty="0">
              <a:solidFill>
                <a:srgbClr val="604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Monitoring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Diagnostics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Metrics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Logs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In Network Watcher we can analyze how many of each network resource we have deployed in a region and what the current limit is.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52112" cy="5148063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2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Network Watcher </a:t>
            </a:r>
            <a:r>
              <a:rPr lang="en-GB" sz="2400" b="1" dirty="0" smtClean="0">
                <a:solidFill>
                  <a:srgbClr val="604878"/>
                </a:solidFill>
              </a:rPr>
              <a:t>Features</a:t>
            </a:r>
            <a:endParaRPr lang="en-GB" sz="2400" b="1" dirty="0">
              <a:solidFill>
                <a:srgbClr val="604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Monitoring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Diagnostics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Metrics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Logs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In Network Watcher we analyze log files for our Network Security Groups and diagnostic logs for network resources.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8465"/>
            <a:ext cx="9152112" cy="5148063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2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Network Watcher </a:t>
            </a:r>
            <a:r>
              <a:rPr lang="en-GB" sz="2400" b="1" dirty="0" smtClean="0">
                <a:solidFill>
                  <a:srgbClr val="604878"/>
                </a:solidFill>
              </a:rPr>
              <a:t>Features</a:t>
            </a:r>
            <a:endParaRPr lang="en-GB" sz="2400" b="1" dirty="0">
              <a:solidFill>
                <a:srgbClr val="604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5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Why VPN Gateways?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4" y="143207"/>
            <a:ext cx="709805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Why VPN Gateways</a:t>
            </a: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44891" y="1065558"/>
            <a:ext cx="6818336" cy="8211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Raleway"/>
              </a:rPr>
              <a:t>A VPN gateway is used to send private encrypted data from one network to another via the public internet.</a:t>
            </a:r>
            <a:endParaRPr lang="en-IN" sz="1200" dirty="0">
              <a:solidFill>
                <a:prstClr val="black"/>
              </a:solidFill>
              <a:latin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59" y="2042809"/>
            <a:ext cx="2980800" cy="298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Azure Load Balancer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What is Azure VPN </a:t>
            </a:r>
          </a:p>
          <a:p>
            <a:pPr algn="ctr"/>
            <a:r>
              <a:rPr lang="en-US" dirty="0" smtClean="0"/>
              <a:t>Gateway?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36140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Azure VPN </a:t>
            </a:r>
            <a:r>
              <a:rPr lang="en-US" sz="2400" b="1" dirty="0" smtClean="0">
                <a:solidFill>
                  <a:srgbClr val="604878"/>
                </a:solidFill>
              </a:rPr>
              <a:t>Gateway?</a:t>
            </a:r>
            <a:endParaRPr lang="en-US" sz="2400" b="1" dirty="0">
              <a:solidFill>
                <a:srgbClr val="604878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23077" y="1103214"/>
            <a:ext cx="5167996" cy="793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In Azure a VPN Gateway is made up of two or more Virtual Machines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2390396" y="2279945"/>
            <a:ext cx="5167996" cy="793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These Virtual Machines are deployed in a special subnet called gateway subnet.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23077" y="3456676"/>
            <a:ext cx="5167996" cy="793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These Virtual Machines are created and configured automatically when we create a VNET Gateway.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Azure Site to Site Connection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Why Site to Site Connection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1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36141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604878"/>
                </a:solidFill>
              </a:rPr>
              <a:t>Why Site </a:t>
            </a:r>
            <a:r>
              <a:rPr lang="en-US" sz="2400" b="1" dirty="0">
                <a:solidFill>
                  <a:srgbClr val="604878"/>
                </a:solidFill>
              </a:rPr>
              <a:t>to Site Connection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988803" y="1092280"/>
            <a:ext cx="7104610" cy="8727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Azure Site to Site Connection is used to connect to your On Premise Network to an Azure Virtual Network over the public internet.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13" y="2571750"/>
            <a:ext cx="1800000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3" y="2571750"/>
            <a:ext cx="1800000" cy="1800000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3" idx="3"/>
          </p:cNvCxnSpPr>
          <p:nvPr/>
        </p:nvCxnSpPr>
        <p:spPr>
          <a:xfrm>
            <a:off x="2788803" y="3471750"/>
            <a:ext cx="424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What is Site to Site Connection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36140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 smtClean="0">
                <a:solidFill>
                  <a:srgbClr val="604878"/>
                </a:solidFill>
              </a:rPr>
              <a:t>What is Azure Site to Site Connection</a:t>
            </a:r>
            <a:endParaRPr lang="en-GB" sz="2400" b="1" dirty="0">
              <a:solidFill>
                <a:srgbClr val="604878"/>
              </a:solidFill>
            </a:endParaRP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72328" y="1074764"/>
            <a:ext cx="7200000" cy="61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Azure Site to Site Connection allows us to connect and send traffic between our on premises network and an Azure virtual network.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494641" y="1922122"/>
            <a:ext cx="7200000" cy="61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The traffic is sent over the public internet and is encrypted and sent through a VPN Tunnel.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73236" y="2769480"/>
            <a:ext cx="7200000" cy="61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 Site to Site Connection is an ideal solution for connecting on premise network and an Azure Virtual Network if sending encrypted traffic over public internet is not a concern.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494641" y="3616838"/>
            <a:ext cx="7200000" cy="61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Site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Connection require a VPN device to be located in the on premise network with a public IP Address.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/>
              <a:t>Hands-on: </a:t>
            </a:r>
            <a:r>
              <a:rPr lang="en-US" dirty="0" smtClean="0"/>
              <a:t>Set up VPN </a:t>
            </a:r>
            <a:r>
              <a:rPr lang="en-US" dirty="0"/>
              <a:t>Gateway Site to Site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4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Why Azure Express Route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43207"/>
            <a:ext cx="709805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Why Azure Express Route</a:t>
            </a: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44891" y="1065558"/>
            <a:ext cx="6818336" cy="8211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Raleway"/>
              </a:rPr>
              <a:t>Azure Express Route enables you to connect your on premises network to Azure Cloud privately with low latency.</a:t>
            </a:r>
            <a:endParaRPr lang="en-IN" sz="1200" dirty="0">
              <a:solidFill>
                <a:prstClr val="black"/>
              </a:solidFill>
              <a:latin typeface="Ralew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46" y="2095937"/>
            <a:ext cx="2780426" cy="278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55596" y="143207"/>
            <a:ext cx="709805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Azure Load Balancer</a:t>
            </a: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44891" y="1065558"/>
            <a:ext cx="6818336" cy="8211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Raleway"/>
              </a:rPr>
              <a:t>In Azure, Load Balancers are used to distribute incoming traffic across a pool of resources in order to maintain availability.</a:t>
            </a:r>
            <a:endParaRPr lang="en-IN" sz="1200" dirty="0">
              <a:solidFill>
                <a:schemeClr val="tx1"/>
              </a:solidFill>
              <a:latin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59" y="2042809"/>
            <a:ext cx="2980800" cy="298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2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What is Azure </a:t>
            </a:r>
            <a:r>
              <a:rPr lang="en-US" dirty="0"/>
              <a:t>Express Route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Azure Express Route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223076" y="1103214"/>
            <a:ext cx="6697847" cy="12380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Microsoft Azure Express Route allows us to connect our on premises network to Microsoft Cloud services like Azure, Office 365 etc. using a private connection established via a connection provider.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44009" y="2562225"/>
            <a:ext cx="6676915" cy="2072241"/>
            <a:chOff x="1244009" y="2562225"/>
            <a:chExt cx="6676915" cy="207224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00602079-2DBA-4586-BCA1-C49180C5F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1342" y="3455495"/>
              <a:ext cx="1169582" cy="116958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1D63BD7-EF2F-4ADE-A11C-2748E9C5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0642" y="2562225"/>
              <a:ext cx="2062716" cy="2062716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93268509-05A9-4533-B1BE-9E2A54E3EEF0}"/>
                </a:ext>
              </a:extLst>
            </p:cNvPr>
            <p:cNvCxnSpPr/>
            <p:nvPr/>
          </p:nvCxnSpPr>
          <p:spPr>
            <a:xfrm flipH="1">
              <a:off x="2382188" y="4446472"/>
              <a:ext cx="1243514" cy="0"/>
            </a:xfrm>
            <a:prstGeom prst="line">
              <a:avLst/>
            </a:prstGeom>
            <a:ln w="7239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419B1BC-E917-4CEF-BF37-D0A5AEDA8999}"/>
                </a:ext>
              </a:extLst>
            </p:cNvPr>
            <p:cNvCxnSpPr/>
            <p:nvPr/>
          </p:nvCxnSpPr>
          <p:spPr>
            <a:xfrm flipH="1">
              <a:off x="5486895" y="4445314"/>
              <a:ext cx="1243514" cy="0"/>
            </a:xfrm>
            <a:prstGeom prst="line">
              <a:avLst/>
            </a:prstGeom>
            <a:ln w="7239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1C4C0E57-393B-4D4F-870F-8A4DC720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009" y="3464884"/>
              <a:ext cx="1169582" cy="116958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Azure </a:t>
            </a:r>
            <a:r>
              <a:rPr lang="en-US" dirty="0"/>
              <a:t>Express </a:t>
            </a:r>
            <a:r>
              <a:rPr lang="en-US" dirty="0" smtClean="0"/>
              <a:t>Route Benefits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Express Route Benefits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Secure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Fast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Cloud Services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Flexible Billing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Express Route creates a private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connections between Microsoft datacenters and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infrastructure.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4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Secure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Fast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Express Route supports bandwidth up to 10Gbps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Cloud Services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Flexible Billing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Express Route Benefits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Secure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Fast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Express Route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connections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can be used to access: </a:t>
            </a:r>
          </a:p>
          <a:p>
            <a:r>
              <a:rPr lang="fr-F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Microsoft Azure </a:t>
            </a:r>
            <a:r>
              <a:rPr lang="fr-F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services, Microsoft </a:t>
            </a:r>
            <a:r>
              <a:rPr lang="fr-F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Office 365 </a:t>
            </a:r>
            <a:r>
              <a:rPr lang="fr-F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services, Microsoft </a:t>
            </a:r>
            <a:r>
              <a:rPr lang="fr-F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Dynamics 365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Cloud Services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Flexible Billing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Express Route Benefits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Secure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Fast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Express Route supports the following billing system:</a:t>
            </a:r>
          </a:p>
          <a:p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Unlimited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data, Metered Data.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Cloud Services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Flexible Billing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Express Route Benefits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Azure Express Route Components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09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Azure Express Route Components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xmlns="" id="{6684B46B-1EAB-4CFC-BC16-24BD2D31BCB8}"/>
              </a:ext>
            </a:extLst>
          </p:cNvPr>
          <p:cNvSpPr/>
          <p:nvPr/>
        </p:nvSpPr>
        <p:spPr>
          <a:xfrm>
            <a:off x="701749" y="1231634"/>
            <a:ext cx="7559749" cy="976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Azure Express Route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has two major components.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14AE79-6F4C-4449-BD8A-26B1DAFD03FC}"/>
              </a:ext>
            </a:extLst>
          </p:cNvPr>
          <p:cNvSpPr/>
          <p:nvPr/>
        </p:nvSpPr>
        <p:spPr>
          <a:xfrm>
            <a:off x="701749" y="2900032"/>
            <a:ext cx="3425492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1.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Circuits</a:t>
            </a:r>
            <a:endParaRPr lang="en-IN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C7AAA76-4331-420E-B6F1-1C2A5EAC7C5C}"/>
              </a:ext>
            </a:extLst>
          </p:cNvPr>
          <p:cNvSpPr/>
          <p:nvPr/>
        </p:nvSpPr>
        <p:spPr>
          <a:xfrm>
            <a:off x="4720856" y="2900032"/>
            <a:ext cx="3425493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2.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Peering</a:t>
            </a:r>
            <a:endParaRPr lang="en-IN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BCD4FE-1EC2-4A5B-859A-F1131D22D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07" y="3538648"/>
            <a:ext cx="1277232" cy="127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Express Route Circuits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24014"/>
            <a:ext cx="6172865" cy="1095472"/>
          </a:xfrm>
        </p:spPr>
        <p:txBody>
          <a:bodyPr anchor="ctr"/>
          <a:lstStyle/>
          <a:p>
            <a:pPr algn="ctr"/>
            <a:r>
              <a:rPr lang="en-US" dirty="0" smtClean="0"/>
              <a:t>Load Balancer </a:t>
            </a:r>
            <a:r>
              <a:rPr lang="en-US" dirty="0"/>
              <a:t>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06955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Express Route Circuits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863152" y="1103214"/>
            <a:ext cx="5547375" cy="8617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An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Express Route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circuit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is a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logical connection between your on-premises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network and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Microsoft cloud services through a connectivity provider. 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2983782" y="2348038"/>
            <a:ext cx="5547375" cy="8617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An Express Route circuit is identified and referenced by a unique identifier called a Service Key.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863152" y="3592545"/>
            <a:ext cx="5547375" cy="8617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Each circuit has a fixed bandwidth that is shared by all the network </a:t>
            </a:r>
            <a:r>
              <a:rPr lang="en-US" sz="12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peerings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.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/>
              <a:t>Express Route </a:t>
            </a:r>
            <a:r>
              <a:rPr lang="en-US" dirty="0" smtClean="0"/>
              <a:t>Peerings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297229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Express Route Peerings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894101" y="1210222"/>
            <a:ext cx="5002626" cy="6866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 Peering is an connection between two separate networks.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1894101" y="2240562"/>
            <a:ext cx="5002626" cy="6866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Each Express Route Circuit has three types of peering associated with it: Azure Public, Azure Private and Microsoft Peering</a:t>
            </a:r>
            <a:endParaRPr lang="en-IN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74" y="3427785"/>
            <a:ext cx="1400782" cy="1400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Types of Express Route Peering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36138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Types of Express Route Peering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Private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Microsoft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Private peering is used to connect to Azure compute services like virtual machines, cloud services etc. that are deployed in your VNet.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Public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Private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Microsoft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Microsoft Peering is used to connect to Microsoft online services like Office 365, Dynamic 365 etc.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Public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36138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Types of Express Route Peering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Private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Microsoft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Public peering is used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to connect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to service like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Azure Storage, SQL databases,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Websites etc. Public peering is deprecated for new circuits and it is advised that you use Microsoft peering in </a:t>
            </a:r>
            <a:r>
              <a:rPr lang="en-US" sz="120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its place.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Public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36138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Types of Express Route Peering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567" y="2030133"/>
            <a:ext cx="6172865" cy="1083234"/>
          </a:xfrm>
        </p:spPr>
        <p:txBody>
          <a:bodyPr anchor="ctr"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1. Which of the following is used by load balancer to check if the resources it's managing are healthy or not?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Backend </a:t>
              </a:r>
              <a:r>
                <a:rPr lang="en-IN" sz="2000" dirty="0"/>
                <a:t>pool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Frontend </a:t>
              </a:r>
              <a:r>
                <a:rPr lang="en-IN" sz="2000" dirty="0"/>
                <a:t>IP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Load </a:t>
              </a:r>
              <a:r>
                <a:rPr lang="en-US" sz="2000" dirty="0">
                  <a:solidFill>
                    <a:prstClr val="white"/>
                  </a:solidFill>
                </a:rPr>
                <a:t>Balancing Rule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Health Probe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1. Which of the following is used by load balancer to check if the resources it's managing are healthy or not?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Backend </a:t>
              </a:r>
              <a:r>
                <a:rPr lang="en-IN" sz="2000" dirty="0"/>
                <a:t>pool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Frontend </a:t>
              </a:r>
              <a:r>
                <a:rPr lang="en-IN" sz="2000" dirty="0"/>
                <a:t>IP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Load </a:t>
              </a:r>
              <a:r>
                <a:rPr lang="en-US" sz="2000" dirty="0">
                  <a:solidFill>
                    <a:prstClr val="white"/>
                  </a:solidFill>
                </a:rPr>
                <a:t>Balancing Rule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Health Probe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9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59055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Load Balancer Concepts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Frontend IP Address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Backend Pool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Health Probe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Load Balancing Rule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 Frontend IP Address is IP Address that is assigned to the load balancer and is used to access the resources being managed by the load balancer.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2. Which of the following is used to connect on premise network with Azure over public internet?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Site </a:t>
              </a:r>
              <a:r>
                <a:rPr lang="en-US" sz="2000" dirty="0"/>
                <a:t>to Site Connection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ExpressRoute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VNET </a:t>
              </a:r>
              <a:r>
                <a:rPr lang="en-US" sz="2000" dirty="0">
                  <a:solidFill>
                    <a:prstClr val="white"/>
                  </a:solidFill>
                </a:rPr>
                <a:t>Peering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All </a:t>
              </a:r>
              <a:r>
                <a:rPr lang="en-US" sz="2000" dirty="0">
                  <a:solidFill>
                    <a:prstClr val="white"/>
                  </a:solidFill>
                </a:rPr>
                <a:t>of the above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2. Which of the following is used to connect on premise network with Azure over public internet?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Site </a:t>
              </a:r>
              <a:r>
                <a:rPr lang="en-US" sz="2000" dirty="0"/>
                <a:t>to Site Connection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ExpressRoute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VNET </a:t>
              </a:r>
              <a:r>
                <a:rPr lang="en-US" sz="2000" dirty="0">
                  <a:solidFill>
                    <a:prstClr val="white"/>
                  </a:solidFill>
                </a:rPr>
                <a:t>Peering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All </a:t>
              </a:r>
              <a:r>
                <a:rPr lang="en-US" sz="2000" dirty="0">
                  <a:solidFill>
                    <a:prstClr val="white"/>
                  </a:solidFill>
                </a:rPr>
                <a:t>of the above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3. Which of the following is used to connect on premise network with Azure using a private connection?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Site </a:t>
              </a:r>
              <a:r>
                <a:rPr lang="en-US" sz="2000" dirty="0"/>
                <a:t>to Site Connection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ExpressRoute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VNET </a:t>
              </a:r>
              <a:r>
                <a:rPr lang="en-US" sz="2000" dirty="0">
                  <a:solidFill>
                    <a:prstClr val="white"/>
                  </a:solidFill>
                </a:rPr>
                <a:t>Peering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All </a:t>
              </a:r>
              <a:r>
                <a:rPr lang="en-US" sz="2000" dirty="0">
                  <a:solidFill>
                    <a:prstClr val="white"/>
                  </a:solidFill>
                </a:rPr>
                <a:t>of the above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3. Which of the following is used to connect on premise network with Azure using a private connection?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Site </a:t>
              </a:r>
              <a:r>
                <a:rPr lang="en-US" sz="2000" dirty="0"/>
                <a:t>to Site Connection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ExpressRoute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VNET </a:t>
              </a:r>
              <a:r>
                <a:rPr lang="en-US" sz="2000" dirty="0">
                  <a:solidFill>
                    <a:prstClr val="white"/>
                  </a:solidFill>
                </a:rPr>
                <a:t>Peering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All </a:t>
              </a:r>
              <a:r>
                <a:rPr lang="en-US" sz="2000" dirty="0">
                  <a:solidFill>
                    <a:prstClr val="white"/>
                  </a:solidFill>
                </a:rPr>
                <a:t>of the above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4. Which of the following ExpressRoute peering types is now deprecated?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Private </a:t>
              </a:r>
              <a:r>
                <a:rPr lang="en-US" sz="2000" dirty="0"/>
                <a:t>Peering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Microsoft </a:t>
              </a:r>
              <a:r>
                <a:rPr lang="en-IN" sz="2000" dirty="0"/>
                <a:t>Peering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Public </a:t>
              </a:r>
              <a:r>
                <a:rPr lang="en-US" sz="2000" dirty="0">
                  <a:solidFill>
                    <a:prstClr val="white"/>
                  </a:solidFill>
                </a:rPr>
                <a:t>Peering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None </a:t>
              </a:r>
              <a:r>
                <a:rPr lang="en-US" sz="2000" dirty="0">
                  <a:solidFill>
                    <a:prstClr val="white"/>
                  </a:solidFill>
                </a:rPr>
                <a:t>of the above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4. Which of the following ExpressRoute peering types is now deprecated?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Private </a:t>
              </a:r>
              <a:r>
                <a:rPr lang="en-US" sz="2000" dirty="0"/>
                <a:t>Peering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Microsoft </a:t>
              </a:r>
              <a:r>
                <a:rPr lang="en-IN" sz="2000" dirty="0"/>
                <a:t>Peering 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Public </a:t>
              </a:r>
              <a:r>
                <a:rPr lang="en-US" sz="2000" dirty="0">
                  <a:solidFill>
                    <a:prstClr val="white"/>
                  </a:solidFill>
                </a:rPr>
                <a:t>Peering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white"/>
                  </a:solidFill>
                </a:rPr>
                <a:t>None </a:t>
              </a:r>
              <a:r>
                <a:rPr lang="en-US" sz="2000" dirty="0">
                  <a:solidFill>
                    <a:prstClr val="white"/>
                  </a:solidFill>
                </a:rPr>
                <a:t>of the above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2082637"/>
            <a:chOff x="838114" y="1106614"/>
            <a:chExt cx="5008107" cy="208263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5. ExpressRoute supports bandwidth </a:t>
              </a:r>
              <a:r>
                <a:rPr lang="en-US" sz="1800" dirty="0" smtClean="0">
                  <a:solidFill>
                    <a:prstClr val="white"/>
                  </a:solidFill>
                </a:rPr>
                <a:t>up to </a:t>
              </a:r>
              <a:r>
                <a:rPr lang="en-US" sz="1800" dirty="0">
                  <a:solidFill>
                    <a:prstClr val="white"/>
                  </a:solidFill>
                </a:rPr>
                <a:t>10Gbps. True or False 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True</a:t>
              </a:r>
              <a:endParaRPr lang="en-US" sz="20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False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C05F9DE-AEE8-4CFB-8A66-EF62095649FA}"/>
              </a:ext>
            </a:extLst>
          </p:cNvPr>
          <p:cNvGrpSpPr/>
          <p:nvPr/>
        </p:nvGrpSpPr>
        <p:grpSpPr>
          <a:xfrm>
            <a:off x="838115" y="1106614"/>
            <a:ext cx="7663860" cy="2082637"/>
            <a:chOff x="838114" y="1106614"/>
            <a:chExt cx="5008107" cy="208263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prstClr val="white"/>
                  </a:solidFill>
                </a:rPr>
                <a:t>5. ExpressRoute supports bandwidth </a:t>
              </a:r>
              <a:r>
                <a:rPr lang="en-US" sz="1800" dirty="0" smtClean="0">
                  <a:solidFill>
                    <a:prstClr val="white"/>
                  </a:solidFill>
                </a:rPr>
                <a:t>up to </a:t>
              </a:r>
              <a:r>
                <a:rPr lang="en-US" sz="1800" dirty="0">
                  <a:solidFill>
                    <a:prstClr val="white"/>
                  </a:solidFill>
                </a:rPr>
                <a:t>10Gbps. True or False 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True</a:t>
              </a:r>
              <a:endParaRPr lang="en-US" sz="20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 smtClean="0"/>
                <a:t>False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3B25-22DA-47A8-A68D-EE67AC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0" y="1920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8792E514-88A8-44EC-8F50-1004CFC1F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242911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671B3"/>
                  </a:solidFill>
                  <a:latin typeface="Raleway"/>
                </a:rPr>
                <a:t>support@intellipaat.com</a:t>
              </a:r>
              <a:endParaRPr lang="en-US" b="1" dirty="0">
                <a:solidFill>
                  <a:srgbClr val="7671B3"/>
                </a:solidFill>
                <a:latin typeface="Raleway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46E37F-F5FE-4E77-861B-7598F9BF118F}"/>
              </a:ext>
            </a:extLst>
          </p:cNvPr>
          <p:cNvSpPr/>
          <p:nvPr/>
        </p:nvSpPr>
        <p:spPr>
          <a:xfrm>
            <a:off x="7251404" y="10633"/>
            <a:ext cx="1881963" cy="874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Frontend IP Address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Backend Pool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Health Probe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Load Balancing Rule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 Backend Pool is a pool (group) of resources that are being managed by a load balancer. e.g. VM’s.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59055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Load Balancer Concepts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25393" y="755150"/>
            <a:ext cx="0" cy="4324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306" y="1674687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Frontend IP Address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306" y="2351809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Backend Pool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306" y="2994430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Health Probe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306" y="3637051"/>
            <a:ext cx="2363056" cy="400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Load Balancing Rule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xmlns="" id="{F331D653-9456-4EAB-82F2-7435A2C3D104}"/>
              </a:ext>
            </a:extLst>
          </p:cNvPr>
          <p:cNvSpPr/>
          <p:nvPr/>
        </p:nvSpPr>
        <p:spPr>
          <a:xfrm>
            <a:off x="4111381" y="1228467"/>
            <a:ext cx="3777751" cy="949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/>
              </a:rPr>
              <a:t>A Health Probe is a special signal that is sent to each resource in the backend pool to check if it’s healthy and available.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40" y="2665389"/>
            <a:ext cx="1440000" cy="1440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26411" y="159055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Load Balancer </a:t>
            </a:r>
            <a:r>
              <a:rPr lang="en-GB" sz="2400" b="1" dirty="0" smtClean="0">
                <a:solidFill>
                  <a:srgbClr val="604878"/>
                </a:solidFill>
              </a:rPr>
              <a:t>Concepts</a:t>
            </a:r>
            <a:endParaRPr lang="en-GB" sz="2400" b="1" dirty="0">
              <a:solidFill>
                <a:srgbClr val="604878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FFC9864-56F3-44A9-B982-64C1159C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6" y="-4563"/>
            <a:ext cx="915211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29732</TotalTime>
  <Words>2071</Words>
  <Application>Microsoft Office PowerPoint</Application>
  <PresentationFormat>On-screen Show (16:9)</PresentationFormat>
  <Paragraphs>390</Paragraphs>
  <Slides>78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78</vt:i4>
      </vt:variant>
    </vt:vector>
  </HeadingPairs>
  <TitlesOfParts>
    <vt:vector size="93" baseType="lpstr">
      <vt:lpstr>Arial</vt:lpstr>
      <vt:lpstr>Calibri</vt:lpstr>
      <vt:lpstr>Calibri Light</vt:lpstr>
      <vt:lpstr>FontAwesome</vt:lpstr>
      <vt:lpstr>Lato</vt:lpstr>
      <vt:lpstr>Lato Regular</vt:lpstr>
      <vt:lpstr>Raleway</vt:lpstr>
      <vt:lpstr>Raleway Black</vt:lpstr>
      <vt:lpstr>Raleway Light</vt:lpstr>
      <vt:lpstr>Diseño personalizado</vt:lpstr>
      <vt:lpstr>1_Diseño personalizado</vt:lpstr>
      <vt:lpstr>2_Diseño personalizado</vt:lpstr>
      <vt:lpstr>3_Diseño personalizado</vt:lpstr>
      <vt:lpstr>4_Diseño personalizado</vt:lpstr>
      <vt:lpstr>5_Diseño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Intellipaat-Team</cp:lastModifiedBy>
  <cp:revision>1383</cp:revision>
  <dcterms:created xsi:type="dcterms:W3CDTF">2016-05-27T21:17:44Z</dcterms:created>
  <dcterms:modified xsi:type="dcterms:W3CDTF">2019-09-24T11:04:25Z</dcterms:modified>
</cp:coreProperties>
</file>